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6" r:id="rId90"/>
    <p:sldId id="347" r:id="rId91"/>
    <p:sldId id="348" r:id="rId92"/>
    <p:sldId id="349" r:id="rId9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459" y="605790"/>
            <a:ext cx="8641080" cy="1049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139" y="1379219"/>
            <a:ext cx="8935720" cy="400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51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219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34400" y="213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1200" y="3962400"/>
            <a:ext cx="6511290" cy="0"/>
          </a:xfrm>
          <a:custGeom>
            <a:avLst/>
            <a:gdLst/>
            <a:ahLst/>
            <a:cxnLst/>
            <a:rect l="l" t="t" r="r" b="b"/>
            <a:pathLst>
              <a:path w="6511290">
                <a:moveTo>
                  <a:pt x="0" y="0"/>
                </a:moveTo>
                <a:lnTo>
                  <a:pt x="651129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91609" y="1557019"/>
            <a:ext cx="173926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1580" algn="l"/>
              </a:tabLst>
            </a:pPr>
            <a:r>
              <a:rPr sz="7200" dirty="0">
                <a:solidFill>
                  <a:srgbClr val="006633"/>
                </a:solidFill>
                <a:latin typeface="Garamond"/>
                <a:cs typeface="Garamond"/>
              </a:rPr>
              <a:t>J</a:t>
            </a:r>
            <a:r>
              <a:rPr sz="7200" spc="-1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7200" dirty="0">
                <a:solidFill>
                  <a:srgbClr val="006633"/>
                </a:solidFill>
                <a:latin typeface="Garamond"/>
                <a:cs typeface="Garamond"/>
              </a:rPr>
              <a:t>S	P</a:t>
            </a:r>
            <a:endParaRPr sz="7200">
              <a:latin typeface="Garamond"/>
              <a:cs typeface="Garamond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07539" y="2654300"/>
            <a:ext cx="61506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14" dirty="0">
                <a:solidFill>
                  <a:srgbClr val="006633"/>
                </a:solidFill>
                <a:latin typeface="Garamond"/>
                <a:cs typeface="Garamond"/>
              </a:rPr>
              <a:t>Java </a:t>
            </a:r>
            <a:r>
              <a:rPr sz="7200" spc="10" dirty="0">
                <a:solidFill>
                  <a:srgbClr val="006633"/>
                </a:solidFill>
                <a:latin typeface="Garamond"/>
                <a:cs typeface="Garamond"/>
              </a:rPr>
              <a:t>Server</a:t>
            </a:r>
            <a:r>
              <a:rPr sz="7200" spc="2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7200" spc="-25" dirty="0">
                <a:solidFill>
                  <a:srgbClr val="006633"/>
                </a:solidFill>
                <a:latin typeface="Garamond"/>
                <a:cs typeface="Garamond"/>
              </a:rPr>
              <a:t>Pages</a:t>
            </a:r>
            <a:endParaRPr sz="7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6340" y="398779"/>
            <a:ext cx="1562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633"/>
                </a:solidFill>
                <a:latin typeface="Trebuchet MS"/>
                <a:cs typeface="Trebuchet MS"/>
              </a:rPr>
              <a:t>A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ss</a:t>
            </a:r>
            <a:r>
              <a:rPr dirty="0">
                <a:solidFill>
                  <a:srgbClr val="006633"/>
                </a:solidFill>
                <a:latin typeface="Trebuchet MS"/>
                <a:cs typeface="Trebuchet MS"/>
              </a:rPr>
              <a:t>i</a:t>
            </a:r>
            <a:r>
              <a:rPr spc="-15" dirty="0">
                <a:solidFill>
                  <a:srgbClr val="006633"/>
                </a:solidFill>
                <a:latin typeface="Trebuchet MS"/>
                <a:cs typeface="Trebuchet MS"/>
              </a:rPr>
              <a:t>g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nment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20116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967229"/>
            <a:ext cx="80454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Accept </a:t>
            </a:r>
            <a:r>
              <a:rPr sz="2400" dirty="0">
                <a:latin typeface="Arial"/>
                <a:cs typeface="Arial"/>
              </a:rPr>
              <a:t>two </a:t>
            </a:r>
            <a:r>
              <a:rPr sz="2400" spc="-5" dirty="0">
                <a:latin typeface="Arial"/>
                <a:cs typeface="Arial"/>
              </a:rPr>
              <a:t>numbers form the user form the AcceptInput.jsp  page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1440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4099559"/>
            <a:ext cx="82340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95375" algn="l"/>
              </a:tabLst>
            </a:pPr>
            <a:r>
              <a:rPr sz="2400" spc="-5" dirty="0">
                <a:latin typeface="Arial"/>
                <a:cs typeface="Arial"/>
              </a:rPr>
              <a:t>Create	Calculate.jsp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process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request and displays the  results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2500" y="398779"/>
            <a:ext cx="185293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904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633"/>
                </a:solidFill>
                <a:latin typeface="Trebuchet MS"/>
                <a:cs typeface="Trebuchet MS"/>
              </a:rPr>
              <a:t>Assignment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ag</a:t>
            </a:r>
            <a:r>
              <a:rPr sz="2400" dirty="0">
                <a:latin typeface="Arial"/>
                <a:cs typeface="Arial"/>
              </a:rPr>
              <a:t>e.jsp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967229"/>
            <a:ext cx="4730750" cy="392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6924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78105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&lt;%= new java.util.Date </a:t>
            </a:r>
            <a:r>
              <a:rPr sz="2400" dirty="0">
                <a:latin typeface="Arial"/>
                <a:cs typeface="Arial"/>
              </a:rPr>
              <a:t>()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&lt;/html&gt;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7029" y="642619"/>
            <a:ext cx="2190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</a:t>
            </a:r>
            <a:r>
              <a:rPr spc="-10" dirty="0"/>
              <a:t>n</a:t>
            </a:r>
            <a:r>
              <a:rPr dirty="0"/>
              <a:t>c</a:t>
            </a:r>
            <a:r>
              <a:rPr spc="-5" dirty="0"/>
              <a:t>l</a:t>
            </a:r>
            <a:r>
              <a:rPr spc="-10" dirty="0"/>
              <a:t>ud</a:t>
            </a:r>
            <a:r>
              <a:rPr dirty="0"/>
              <a:t>e</a:t>
            </a:r>
            <a:r>
              <a:rPr spc="-15" dirty="0"/>
              <a:t>P</a:t>
            </a:r>
            <a:r>
              <a:rPr spc="-10" dirty="0"/>
              <a:t>a</a:t>
            </a:r>
            <a:r>
              <a:rPr dirty="0"/>
              <a:t>g</a:t>
            </a:r>
            <a:r>
              <a:rPr spc="-10" dirty="0"/>
              <a:t>e</a:t>
            </a:r>
            <a:r>
              <a:rPr dirty="0"/>
              <a:t>.jsp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09649"/>
            <a:ext cx="8902065" cy="532384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L="438784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&lt;h4&gt; Today’s Date is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95960">
              <a:lnSpc>
                <a:spcPct val="100000"/>
              </a:lnSpc>
              <a:spcBef>
                <a:spcPts val="600"/>
              </a:spcBef>
              <a:tabLst>
                <a:tab pos="5450840" algn="l"/>
              </a:tabLst>
            </a:pPr>
            <a:r>
              <a:rPr sz="2400" spc="-5" dirty="0">
                <a:latin typeface="Arial"/>
                <a:cs typeface="Arial"/>
              </a:rPr>
              <a:t>&lt;jsp:include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page=“DatePage.jsp”	</a:t>
            </a:r>
            <a:r>
              <a:rPr sz="2400" spc="-5" dirty="0">
                <a:latin typeface="Arial"/>
                <a:cs typeface="Arial"/>
              </a:rPr>
              <a:t>flush=“true” </a:t>
            </a:r>
            <a:r>
              <a:rPr sz="2400" dirty="0">
                <a:latin typeface="Arial"/>
                <a:cs typeface="Arial"/>
              </a:rPr>
              <a:t>/&gt;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&lt;/h4&gt;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&lt;%</a:t>
            </a:r>
            <a:endParaRPr sz="2400">
              <a:latin typeface="Arial"/>
              <a:cs typeface="Arial"/>
            </a:endParaRPr>
          </a:p>
          <a:p>
            <a:pPr marL="1889760" marR="5080" indent="-1193800">
              <a:lnSpc>
                <a:spcPct val="120800"/>
              </a:lnSpc>
            </a:pPr>
            <a:r>
              <a:rPr sz="2400" spc="-5" dirty="0">
                <a:latin typeface="Arial"/>
                <a:cs typeface="Arial"/>
              </a:rPr>
              <a:t>out.println(“&lt;h4&gt; The </a:t>
            </a:r>
            <a:r>
              <a:rPr sz="2400" spc="-10" dirty="0">
                <a:latin typeface="Arial"/>
                <a:cs typeface="Arial"/>
              </a:rPr>
              <a:t>ouput </a:t>
            </a:r>
            <a:r>
              <a:rPr sz="2400" spc="-5" dirty="0">
                <a:latin typeface="Arial"/>
                <a:cs typeface="Arial"/>
              </a:rPr>
              <a:t>of the file DatePage.jsp is shown  </a:t>
            </a:r>
            <a:r>
              <a:rPr sz="2400" spc="-10" dirty="0">
                <a:latin typeface="Arial"/>
                <a:cs typeface="Arial"/>
              </a:rPr>
              <a:t>above </a:t>
            </a:r>
            <a:r>
              <a:rPr sz="2400" spc="-5" dirty="0">
                <a:latin typeface="Arial"/>
                <a:cs typeface="Arial"/>
              </a:rPr>
              <a:t>&lt;/h3&gt;”);</a:t>
            </a:r>
            <a:endParaRPr sz="2400">
              <a:latin typeface="Arial"/>
              <a:cs typeface="Arial"/>
            </a:endParaRPr>
          </a:p>
          <a:p>
            <a:pPr marL="35433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590"/>
              </a:spcBef>
              <a:tabLst>
                <a:tab pos="8607425" algn="l"/>
              </a:tabLst>
            </a:pPr>
            <a:r>
              <a:rPr sz="2400" dirty="0">
                <a:latin typeface="Arial"/>
                <a:cs typeface="Arial"/>
              </a:rPr>
              <a:t>&lt;/</a:t>
            </a:r>
            <a:r>
              <a:rPr sz="2400" strike="sngStrike" dirty="0">
                <a:latin typeface="Arial"/>
                <a:cs typeface="Arial"/>
              </a:rPr>
              <a:t>html&gt;	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398779"/>
            <a:ext cx="2439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Classes of JSP</a:t>
            </a:r>
            <a:r>
              <a:rPr spc="-75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API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27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084580"/>
            <a:ext cx="83019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JSP API is </a:t>
            </a:r>
            <a:r>
              <a:rPr sz="2400" dirty="0">
                <a:latin typeface="Arial"/>
                <a:cs typeface="Arial"/>
              </a:rPr>
              <a:t>a set </a:t>
            </a:r>
            <a:r>
              <a:rPr sz="2400" spc="-5" dirty="0">
                <a:latin typeface="Arial"/>
                <a:cs typeface="Arial"/>
              </a:rPr>
              <a:t>of classes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interfaces that </a:t>
            </a:r>
            <a:r>
              <a:rPr sz="2400" dirty="0">
                <a:latin typeface="Arial"/>
                <a:cs typeface="Arial"/>
              </a:rPr>
              <a:t>you </a:t>
            </a:r>
            <a:r>
              <a:rPr sz="2400" spc="-5" dirty="0">
                <a:latin typeface="Arial"/>
                <a:cs typeface="Arial"/>
              </a:rPr>
              <a:t>can use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create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pages.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3774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2332989"/>
            <a:ext cx="68135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126229" algn="l"/>
              </a:tabLst>
            </a:pPr>
            <a:r>
              <a:rPr sz="2400" spc="-5" dirty="0">
                <a:latin typeface="Arial"/>
                <a:cs typeface="Arial"/>
              </a:rPr>
              <a:t>These classes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and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interfaces	are contained </a:t>
            </a:r>
            <a:r>
              <a:rPr sz="2400" spc="-10" dirty="0">
                <a:latin typeface="Arial"/>
                <a:cs typeface="Arial"/>
              </a:rPr>
              <a:t>in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  javax.servlet.jsp package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36258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640" y="3582670"/>
            <a:ext cx="83350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100"/>
              </a:spcBef>
              <a:tabLst>
                <a:tab pos="4922520" algn="l"/>
              </a:tabLst>
            </a:pPr>
            <a:r>
              <a:rPr sz="2400" dirty="0">
                <a:latin typeface="Arial"/>
                <a:cs typeface="Arial"/>
              </a:rPr>
              <a:t>Some </a:t>
            </a:r>
            <a:r>
              <a:rPr sz="2400" spc="-5" dirty="0">
                <a:latin typeface="Arial"/>
                <a:cs typeface="Arial"/>
              </a:rPr>
              <a:t>of the classes </a:t>
            </a:r>
            <a:r>
              <a:rPr sz="2400" spc="-10" dirty="0">
                <a:latin typeface="Arial"/>
                <a:cs typeface="Arial"/>
              </a:rPr>
              <a:t>defined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the	</a:t>
            </a:r>
            <a:r>
              <a:rPr sz="2400" spc="-5" dirty="0">
                <a:latin typeface="Arial"/>
                <a:cs typeface="Arial"/>
              </a:rPr>
              <a:t>javax.servlet.jsp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package  are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21939" y="4754879"/>
            <a:ext cx="2230120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351155" algn="l"/>
              </a:tabLst>
            </a:pPr>
            <a:r>
              <a:rPr sz="2400" spc="-5" dirty="0">
                <a:latin typeface="Arial"/>
                <a:cs typeface="Arial"/>
              </a:rPr>
              <a:t>ErrorData</a:t>
            </a:r>
            <a:endParaRPr sz="240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1155" algn="l"/>
              </a:tabLst>
            </a:pPr>
            <a:r>
              <a:rPr sz="2400" spc="-5" dirty="0">
                <a:latin typeface="Arial"/>
                <a:cs typeface="Arial"/>
              </a:rPr>
              <a:t>JspWriter</a:t>
            </a:r>
            <a:endParaRPr sz="2400">
              <a:latin typeface="Arial"/>
              <a:cs typeface="Arial"/>
            </a:endParaRPr>
          </a:p>
          <a:p>
            <a:pPr marL="461009" indent="-42418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61009" algn="l"/>
                <a:tab pos="461645" algn="l"/>
              </a:tabLst>
            </a:pPr>
            <a:r>
              <a:rPr sz="2400" spc="-10" dirty="0">
                <a:latin typeface="Arial"/>
                <a:cs typeface="Arial"/>
              </a:rPr>
              <a:t>PageContext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939" y="398779"/>
            <a:ext cx="270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The ErrorData</a:t>
            </a:r>
            <a:r>
              <a:rPr spc="-60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Class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27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1084580"/>
            <a:ext cx="8375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55415" algn="l"/>
              </a:tabLst>
            </a:pPr>
            <a:r>
              <a:rPr sz="2400" spc="-5" dirty="0">
                <a:latin typeface="Arial"/>
                <a:cs typeface="Arial"/>
              </a:rPr>
              <a:t>The ErrorData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class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defines	error information for error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pages.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24523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2409189"/>
            <a:ext cx="84435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You need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set the </a:t>
            </a:r>
            <a:r>
              <a:rPr sz="2400" spc="-10" dirty="0">
                <a:latin typeface="Arial"/>
                <a:cs typeface="Arial"/>
              </a:rPr>
              <a:t>value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page directive </a:t>
            </a:r>
            <a:r>
              <a:rPr sz="2400" b="1" dirty="0">
                <a:latin typeface="Arial"/>
                <a:cs typeface="Arial"/>
              </a:rPr>
              <a:t>, </a:t>
            </a:r>
            <a:r>
              <a:rPr sz="2400" b="1" spc="-10" dirty="0">
                <a:latin typeface="Arial"/>
                <a:cs typeface="Arial"/>
              </a:rPr>
              <a:t>isErrorPage  </a:t>
            </a:r>
            <a:r>
              <a:rPr sz="2400" b="1" spc="-5" dirty="0">
                <a:latin typeface="Arial"/>
                <a:cs typeface="Arial"/>
              </a:rPr>
              <a:t>to be true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indicate that </a:t>
            </a:r>
            <a:r>
              <a:rPr sz="2400" b="1" dirty="0">
                <a:latin typeface="Arial"/>
                <a:cs typeface="Arial"/>
              </a:rPr>
              <a:t>a </a:t>
            </a:r>
            <a:r>
              <a:rPr sz="2400" b="1" spc="-5" dirty="0">
                <a:latin typeface="Arial"/>
                <a:cs typeface="Arial"/>
              </a:rPr>
              <a:t>page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an </a:t>
            </a:r>
            <a:r>
              <a:rPr sz="2400" b="1" spc="-10" dirty="0">
                <a:latin typeface="Arial"/>
                <a:cs typeface="Arial"/>
              </a:rPr>
              <a:t>error</a:t>
            </a:r>
            <a:r>
              <a:rPr sz="2400" b="1" spc="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page.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1440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4099559"/>
            <a:ext cx="8111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ErrorData class </a:t>
            </a:r>
            <a:r>
              <a:rPr sz="2400" b="1" spc="-10" dirty="0">
                <a:latin typeface="Arial"/>
                <a:cs typeface="Arial"/>
              </a:rPr>
              <a:t>extends </a:t>
            </a:r>
            <a:r>
              <a:rPr sz="2400" b="1" spc="-5" dirty="0">
                <a:latin typeface="Arial"/>
                <a:cs typeface="Arial"/>
              </a:rPr>
              <a:t>the java.lang.Object class</a:t>
            </a:r>
            <a:r>
              <a:rPr sz="2400" b="1" spc="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54686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640" y="5425440"/>
            <a:ext cx="82778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264525" algn="l"/>
              </a:tabLst>
            </a:pPr>
            <a:r>
              <a:rPr sz="2400" spc="-5" dirty="0">
                <a:latin typeface="Arial"/>
                <a:cs typeface="Arial"/>
              </a:rPr>
              <a:t>Some of the methods defined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ErrorData class that </a:t>
            </a:r>
            <a:r>
              <a:rPr sz="2400" dirty="0">
                <a:latin typeface="Arial"/>
                <a:cs typeface="Arial"/>
              </a:rPr>
              <a:t>you  </a:t>
            </a:r>
            <a:r>
              <a:rPr sz="2400" u="heavy" spc="-5" dirty="0">
                <a:latin typeface="Arial"/>
                <a:cs typeface="Arial"/>
              </a:rPr>
              <a:t>can </a:t>
            </a:r>
            <a:r>
              <a:rPr sz="2400" u="heavy" dirty="0">
                <a:latin typeface="Arial"/>
                <a:cs typeface="Arial"/>
              </a:rPr>
              <a:t>use </a:t>
            </a:r>
            <a:r>
              <a:rPr sz="2400" u="heavy" spc="-5" dirty="0">
                <a:latin typeface="Arial"/>
                <a:cs typeface="Arial"/>
              </a:rPr>
              <a:t>in </a:t>
            </a:r>
            <a:r>
              <a:rPr sz="2400" u="heavy" dirty="0">
                <a:latin typeface="Arial"/>
                <a:cs typeface="Arial"/>
              </a:rPr>
              <a:t>a jsp </a:t>
            </a:r>
            <a:r>
              <a:rPr sz="2400" u="heavy" spc="-5" dirty="0">
                <a:latin typeface="Arial"/>
                <a:cs typeface="Arial"/>
              </a:rPr>
              <a:t>page are</a:t>
            </a:r>
            <a:r>
              <a:rPr sz="2400" u="heavy" spc="-90" dirty="0">
                <a:latin typeface="Arial"/>
                <a:cs typeface="Arial"/>
              </a:rPr>
              <a:t> </a:t>
            </a:r>
            <a:r>
              <a:rPr sz="2400" u="heavy" dirty="0">
                <a:latin typeface="Arial"/>
                <a:cs typeface="Arial"/>
              </a:rPr>
              <a:t>:	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66420"/>
            <a:ext cx="8845550" cy="52501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700"/>
              </a:spcBef>
              <a:buFont typeface="Arial"/>
              <a:buAutoNum type="arabicPeriod"/>
              <a:tabLst>
                <a:tab pos="353060" algn="l"/>
              </a:tabLst>
            </a:pPr>
            <a:r>
              <a:rPr sz="2400" b="1" spc="-10" dirty="0">
                <a:latin typeface="Arial"/>
                <a:cs typeface="Arial"/>
              </a:rPr>
              <a:t>getRequestURL </a:t>
            </a:r>
            <a:r>
              <a:rPr sz="2400" b="1" spc="-5" dirty="0">
                <a:latin typeface="Arial"/>
                <a:cs typeface="Arial"/>
              </a:rPr>
              <a:t>()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600"/>
              </a:spcBef>
              <a:tabLst>
                <a:tab pos="973455" algn="l"/>
              </a:tabLst>
            </a:pPr>
            <a:r>
              <a:rPr sz="2400" dirty="0">
                <a:latin typeface="Arial"/>
                <a:cs typeface="Arial"/>
              </a:rPr>
              <a:t>-&gt;	</a:t>
            </a:r>
            <a:r>
              <a:rPr sz="2400" spc="-5" dirty="0">
                <a:latin typeface="Arial"/>
                <a:cs typeface="Arial"/>
              </a:rPr>
              <a:t>Returns the requested URL in the form of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String.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buFont typeface="Arial"/>
              <a:buAutoNum type="arabicPeriod" startAt="2"/>
              <a:tabLst>
                <a:tab pos="353060" algn="l"/>
              </a:tabLst>
            </a:pPr>
            <a:r>
              <a:rPr sz="2400" b="1" spc="-10" dirty="0">
                <a:latin typeface="Arial"/>
                <a:cs typeface="Arial"/>
              </a:rPr>
              <a:t>getServletName </a:t>
            </a:r>
            <a:r>
              <a:rPr sz="2400" b="1" spc="-5" dirty="0">
                <a:latin typeface="Arial"/>
                <a:cs typeface="Arial"/>
              </a:rPr>
              <a:t>()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84200" marR="443230" indent="-144780">
              <a:lnSpc>
                <a:spcPct val="100000"/>
              </a:lnSpc>
              <a:spcBef>
                <a:spcPts val="600"/>
              </a:spcBef>
              <a:tabLst>
                <a:tab pos="889000" algn="l"/>
              </a:tabLst>
            </a:pPr>
            <a:r>
              <a:rPr sz="2400" spc="-5" dirty="0">
                <a:latin typeface="Arial"/>
                <a:cs typeface="Arial"/>
              </a:rPr>
              <a:t>-&gt;	Returns the </a:t>
            </a:r>
            <a:r>
              <a:rPr sz="2400" dirty="0">
                <a:latin typeface="Arial"/>
                <a:cs typeface="Arial"/>
              </a:rPr>
              <a:t>name </a:t>
            </a:r>
            <a:r>
              <a:rPr sz="2400" spc="-5" dirty="0">
                <a:latin typeface="Arial"/>
                <a:cs typeface="Arial"/>
              </a:rPr>
              <a:t>of the servlet </a:t>
            </a:r>
            <a:r>
              <a:rPr sz="2400" spc="-10" dirty="0">
                <a:latin typeface="Arial"/>
                <a:cs typeface="Arial"/>
              </a:rPr>
              <a:t>invoked </a:t>
            </a:r>
            <a:r>
              <a:rPr sz="2400" spc="-5" dirty="0">
                <a:latin typeface="Arial"/>
                <a:cs typeface="Arial"/>
              </a:rPr>
              <a:t>in the form of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10" dirty="0">
                <a:latin typeface="Arial"/>
                <a:cs typeface="Arial"/>
              </a:rPr>
              <a:t>String.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buFont typeface="Arial"/>
              <a:buAutoNum type="arabicPeriod" startAt="3"/>
              <a:tabLst>
                <a:tab pos="353060" algn="l"/>
              </a:tabLst>
            </a:pPr>
            <a:r>
              <a:rPr sz="2400" b="1" spc="-10" dirty="0">
                <a:latin typeface="Arial"/>
                <a:cs typeface="Arial"/>
              </a:rPr>
              <a:t>getStatusCode </a:t>
            </a:r>
            <a:r>
              <a:rPr sz="2400" b="1" spc="-5" dirty="0">
                <a:latin typeface="Arial"/>
                <a:cs typeface="Arial"/>
              </a:rPr>
              <a:t>()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Arial"/>
                <a:cs typeface="Arial"/>
              </a:rPr>
              <a:t>-&gt; </a:t>
            </a:r>
            <a:r>
              <a:rPr sz="2400" spc="-5" dirty="0">
                <a:latin typeface="Arial"/>
                <a:cs typeface="Arial"/>
              </a:rPr>
              <a:t>Returns the status code of the error in the form of an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interger.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buFont typeface="Arial"/>
              <a:buAutoNum type="arabicPeriod" startAt="4"/>
              <a:tabLst>
                <a:tab pos="353060" algn="l"/>
              </a:tabLst>
            </a:pPr>
            <a:r>
              <a:rPr sz="2400" b="1" spc="-5" dirty="0">
                <a:latin typeface="Arial"/>
                <a:cs typeface="Arial"/>
              </a:rPr>
              <a:t>getThrowable ()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438784">
              <a:lnSpc>
                <a:spcPct val="100000"/>
              </a:lnSpc>
              <a:spcBef>
                <a:spcPts val="595"/>
              </a:spcBef>
            </a:pPr>
            <a:r>
              <a:rPr sz="2400" spc="-5" dirty="0">
                <a:latin typeface="Arial"/>
                <a:cs typeface="Arial"/>
              </a:rPr>
              <a:t>-&gt; Returns the Throwable exception that caused the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error.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6260" y="398779"/>
            <a:ext cx="2702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The JspWriter</a:t>
            </a:r>
            <a:r>
              <a:rPr spc="-85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Class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27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084580"/>
            <a:ext cx="8559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JspWriter class is used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write action and template data in  </a:t>
            </a:r>
            <a:r>
              <a:rPr sz="2400" dirty="0">
                <a:latin typeface="Arial"/>
                <a:cs typeface="Arial"/>
              </a:rPr>
              <a:t>a JSP</a:t>
            </a:r>
            <a:r>
              <a:rPr sz="2400" spc="-10" dirty="0">
                <a:latin typeface="Arial"/>
                <a:cs typeface="Arial"/>
              </a:rPr>
              <a:t> page.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3774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2332989"/>
            <a:ext cx="77152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object of JspWriter class is referenced by the implicit  </a:t>
            </a:r>
            <a:r>
              <a:rPr sz="2400" spc="-10" dirty="0">
                <a:latin typeface="Arial"/>
                <a:cs typeface="Arial"/>
              </a:rPr>
              <a:t>variable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b="1" spc="-5" dirty="0">
                <a:latin typeface="Arial"/>
                <a:cs typeface="Arial"/>
              </a:rPr>
              <a:t>out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0678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640" y="4024629"/>
            <a:ext cx="7605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JspWriter class </a:t>
            </a:r>
            <a:r>
              <a:rPr sz="2400" b="1" spc="-10" dirty="0">
                <a:latin typeface="Arial"/>
                <a:cs typeface="Arial"/>
              </a:rPr>
              <a:t>extends </a:t>
            </a:r>
            <a:r>
              <a:rPr sz="2400" b="1" spc="-5" dirty="0">
                <a:latin typeface="Arial"/>
                <a:cs typeface="Arial"/>
              </a:rPr>
              <a:t>the java.io.Writer</a:t>
            </a:r>
            <a:r>
              <a:rPr sz="2400" b="1" spc="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class.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53924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640" y="5349240"/>
            <a:ext cx="85623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Some of the </a:t>
            </a:r>
            <a:r>
              <a:rPr sz="2400" dirty="0">
                <a:latin typeface="Arial"/>
                <a:cs typeface="Arial"/>
              </a:rPr>
              <a:t>methos </a:t>
            </a:r>
            <a:r>
              <a:rPr sz="2400" spc="-5" dirty="0">
                <a:latin typeface="Arial"/>
                <a:cs typeface="Arial"/>
              </a:rPr>
              <a:t>defined in the JspWriter class that you can  use in </a:t>
            </a:r>
            <a:r>
              <a:rPr sz="2400" dirty="0">
                <a:latin typeface="Arial"/>
                <a:cs typeface="Arial"/>
              </a:rPr>
              <a:t>a JSP </a:t>
            </a:r>
            <a:r>
              <a:rPr sz="2400" spc="-5" dirty="0">
                <a:latin typeface="Arial"/>
                <a:cs typeface="Arial"/>
              </a:rPr>
              <a:t>page are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947420"/>
            <a:ext cx="8954135" cy="4622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4005" indent="-28130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clear()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584200" marR="1202690" indent="-290830">
              <a:lnSpc>
                <a:spcPct val="100000"/>
              </a:lnSpc>
              <a:spcBef>
                <a:spcPts val="500"/>
              </a:spcBef>
              <a:tabLst>
                <a:tab pos="667385" algn="l"/>
              </a:tabLst>
            </a:pPr>
            <a:r>
              <a:rPr sz="2000" dirty="0">
                <a:latin typeface="Arial"/>
                <a:cs typeface="Arial"/>
              </a:rPr>
              <a:t>-&gt;		</a:t>
            </a:r>
            <a:r>
              <a:rPr sz="2000" spc="-5" dirty="0">
                <a:latin typeface="Arial"/>
                <a:cs typeface="Arial"/>
              </a:rPr>
              <a:t>Clears the contents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buffer. The clear() method </a:t>
            </a:r>
            <a:r>
              <a:rPr sz="2000" spc="-10" dirty="0">
                <a:latin typeface="Arial"/>
                <a:cs typeface="Arial"/>
              </a:rPr>
              <a:t>throws </a:t>
            </a:r>
            <a:r>
              <a:rPr sz="2000" spc="-5" dirty="0">
                <a:latin typeface="Arial"/>
                <a:cs typeface="Arial"/>
              </a:rPr>
              <a:t>an  IOException exception </a:t>
            </a:r>
            <a:r>
              <a:rPr sz="2000" dirty="0">
                <a:latin typeface="Arial"/>
                <a:cs typeface="Arial"/>
              </a:rPr>
              <a:t>, if </a:t>
            </a:r>
            <a:r>
              <a:rPr sz="2000" spc="-5" dirty="0">
                <a:latin typeface="Arial"/>
                <a:cs typeface="Arial"/>
              </a:rPr>
              <a:t>the buffer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already cleared.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marL="363855" indent="-351155">
              <a:lnSpc>
                <a:spcPct val="100000"/>
              </a:lnSpc>
              <a:buAutoNum type="arabicPeriod" startAt="2"/>
              <a:tabLst>
                <a:tab pos="363855" algn="l"/>
                <a:tab pos="364490" algn="l"/>
              </a:tabLst>
            </a:pPr>
            <a:r>
              <a:rPr sz="2000" b="1" spc="-5" dirty="0">
                <a:latin typeface="Arial"/>
                <a:cs typeface="Arial"/>
              </a:rPr>
              <a:t>close()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Closes and flushes the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stream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marL="363855" indent="-351155">
              <a:lnSpc>
                <a:spcPct val="100000"/>
              </a:lnSpc>
              <a:buAutoNum type="arabicPeriod" startAt="3"/>
              <a:tabLst>
                <a:tab pos="363855" algn="l"/>
                <a:tab pos="364490" algn="l"/>
              </a:tabLst>
            </a:pPr>
            <a:r>
              <a:rPr sz="2000" b="1" spc="-5" dirty="0">
                <a:latin typeface="Arial"/>
                <a:cs typeface="Arial"/>
              </a:rPr>
              <a:t>flush()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584200" marR="5080" indent="-220979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-&gt;Flushes the buffer stream. The flush() method flushes all the buffers </a:t>
            </a:r>
            <a:r>
              <a:rPr sz="2000" dirty="0">
                <a:latin typeface="Arial"/>
                <a:cs typeface="Arial"/>
              </a:rPr>
              <a:t>in a  </a:t>
            </a:r>
            <a:r>
              <a:rPr sz="2000" spc="-5" dirty="0">
                <a:latin typeface="Arial"/>
                <a:cs typeface="Arial"/>
              </a:rPr>
              <a:t>chain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Writers and OutputStream.It throws java.io.IOException exception  if you make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call to the </a:t>
            </a:r>
            <a:r>
              <a:rPr sz="2000" spc="-10" dirty="0">
                <a:latin typeface="Arial"/>
                <a:cs typeface="Arial"/>
              </a:rPr>
              <a:t>write </a:t>
            </a:r>
            <a:r>
              <a:rPr sz="2000" dirty="0">
                <a:latin typeface="Arial"/>
                <a:cs typeface="Arial"/>
              </a:rPr>
              <a:t>() or </a:t>
            </a:r>
            <a:r>
              <a:rPr sz="2000" spc="-5" dirty="0">
                <a:latin typeface="Arial"/>
                <a:cs typeface="Arial"/>
              </a:rPr>
              <a:t>flush() after closing the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stream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947420"/>
            <a:ext cx="8800465" cy="51054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4005" indent="-281305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getBufferSize </a:t>
            </a:r>
            <a:r>
              <a:rPr sz="2000" b="1" dirty="0">
                <a:latin typeface="Arial"/>
                <a:cs typeface="Arial"/>
              </a:rPr>
              <a:t>()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Returns the size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buffer used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JspWriter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5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print()</a:t>
            </a:r>
            <a:r>
              <a:rPr sz="2000" b="1" dirty="0">
                <a:latin typeface="Arial"/>
                <a:cs typeface="Arial"/>
              </a:rPr>
              <a:t> :</a:t>
            </a:r>
            <a:endParaRPr sz="2000">
              <a:latin typeface="Arial"/>
              <a:cs typeface="Arial"/>
            </a:endParaRPr>
          </a:p>
          <a:p>
            <a:pPr marL="355600" marR="74930" indent="-62230">
              <a:lnSpc>
                <a:spcPct val="100000"/>
              </a:lnSpc>
              <a:spcBef>
                <a:spcPts val="495"/>
              </a:spcBef>
              <a:tabLst>
                <a:tab pos="1751964" algn="l"/>
              </a:tabLst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Prints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type boolean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interger ,character ,long integer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floating  point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double –precision floating –point number, </a:t>
            </a:r>
            <a:r>
              <a:rPr sz="2000" dirty="0">
                <a:latin typeface="Arial"/>
                <a:cs typeface="Arial"/>
              </a:rPr>
              <a:t>an array of </a:t>
            </a:r>
            <a:r>
              <a:rPr sz="2000" spc="-5" dirty="0">
                <a:latin typeface="Arial"/>
                <a:cs typeface="Arial"/>
              </a:rPr>
              <a:t>character </a:t>
            </a:r>
            <a:r>
              <a:rPr sz="2000" dirty="0">
                <a:latin typeface="Arial"/>
                <a:cs typeface="Arial"/>
              </a:rPr>
              <a:t>,  </a:t>
            </a:r>
            <a:r>
              <a:rPr sz="2000" spc="-5" dirty="0">
                <a:latin typeface="Arial"/>
                <a:cs typeface="Arial"/>
              </a:rPr>
              <a:t>string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	object. The print() throws the java.io.IOException exception </a:t>
            </a:r>
            <a:r>
              <a:rPr sz="2000" dirty="0">
                <a:latin typeface="Arial"/>
                <a:cs typeface="Arial"/>
              </a:rPr>
              <a:t>if  </a:t>
            </a:r>
            <a:r>
              <a:rPr sz="2000" spc="-5" dirty="0">
                <a:latin typeface="Arial"/>
                <a:cs typeface="Arial"/>
              </a:rPr>
              <a:t>any error </a:t>
            </a:r>
            <a:r>
              <a:rPr sz="2000" dirty="0">
                <a:latin typeface="Arial"/>
                <a:cs typeface="Arial"/>
              </a:rPr>
              <a:t>occurs </a:t>
            </a:r>
            <a:r>
              <a:rPr sz="2000" spc="-5" dirty="0">
                <a:latin typeface="Arial"/>
                <a:cs typeface="Arial"/>
              </a:rPr>
              <a:t>while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printing.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6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println()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5080" indent="7620">
              <a:lnSpc>
                <a:spcPct val="100000"/>
              </a:lnSpc>
              <a:spcBef>
                <a:spcPts val="500"/>
              </a:spcBef>
              <a:tabLst>
                <a:tab pos="1751964" algn="l"/>
              </a:tabLst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Prints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type boolean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interger ,character ,long integer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floating  point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double –precision floating –point number, </a:t>
            </a:r>
            <a:r>
              <a:rPr sz="2000" dirty="0">
                <a:latin typeface="Arial"/>
                <a:cs typeface="Arial"/>
              </a:rPr>
              <a:t>an array of </a:t>
            </a:r>
            <a:r>
              <a:rPr sz="2000" spc="-5" dirty="0">
                <a:latin typeface="Arial"/>
                <a:cs typeface="Arial"/>
              </a:rPr>
              <a:t>character </a:t>
            </a:r>
            <a:r>
              <a:rPr sz="2000" dirty="0">
                <a:latin typeface="Arial"/>
                <a:cs typeface="Arial"/>
              </a:rPr>
              <a:t>,  </a:t>
            </a:r>
            <a:r>
              <a:rPr sz="2000" spc="-5" dirty="0">
                <a:latin typeface="Arial"/>
                <a:cs typeface="Arial"/>
              </a:rPr>
              <a:t>string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	object.This method writes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line separator string to terminate  the </a:t>
            </a:r>
            <a:r>
              <a:rPr sz="2000" dirty="0">
                <a:latin typeface="Arial"/>
                <a:cs typeface="Arial"/>
              </a:rPr>
              <a:t>current </a:t>
            </a:r>
            <a:r>
              <a:rPr sz="2000" spc="-5" dirty="0">
                <a:latin typeface="Arial"/>
                <a:cs typeface="Arial"/>
              </a:rPr>
              <a:t>line. The Println </a:t>
            </a:r>
            <a:r>
              <a:rPr sz="2000" dirty="0">
                <a:latin typeface="Arial"/>
                <a:cs typeface="Arial"/>
              </a:rPr>
              <a:t>() </a:t>
            </a:r>
            <a:r>
              <a:rPr sz="2000" spc="-5" dirty="0">
                <a:latin typeface="Arial"/>
                <a:cs typeface="Arial"/>
              </a:rPr>
              <a:t>throws the java.io.IOException exception </a:t>
            </a:r>
            <a:r>
              <a:rPr sz="2000" dirty="0">
                <a:latin typeface="Arial"/>
                <a:cs typeface="Arial"/>
              </a:rPr>
              <a:t>if  </a:t>
            </a:r>
            <a:r>
              <a:rPr sz="2000" spc="-5" dirty="0">
                <a:latin typeface="Arial"/>
                <a:cs typeface="Arial"/>
              </a:rPr>
              <a:t>any error </a:t>
            </a:r>
            <a:r>
              <a:rPr sz="2000" dirty="0">
                <a:latin typeface="Arial"/>
                <a:cs typeface="Arial"/>
              </a:rPr>
              <a:t>occurs </a:t>
            </a:r>
            <a:r>
              <a:rPr sz="2000" spc="-5" dirty="0">
                <a:latin typeface="Arial"/>
                <a:cs typeface="Arial"/>
              </a:rPr>
              <a:t>while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printing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398779"/>
            <a:ext cx="3115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The PageContext</a:t>
            </a:r>
            <a:r>
              <a:rPr spc="-80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Class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56971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25269"/>
            <a:ext cx="83858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PageContext </a:t>
            </a:r>
            <a:r>
              <a:rPr sz="2400" spc="-5" dirty="0">
                <a:latin typeface="Arial"/>
                <a:cs typeface="Arial"/>
              </a:rPr>
              <a:t>class </a:t>
            </a:r>
            <a:r>
              <a:rPr sz="2400" spc="-10" dirty="0">
                <a:latin typeface="Arial"/>
                <a:cs typeface="Arial"/>
              </a:rPr>
              <a:t>provides </a:t>
            </a:r>
            <a:r>
              <a:rPr sz="2400" spc="-5" dirty="0">
                <a:latin typeface="Arial"/>
                <a:cs typeface="Arial"/>
              </a:rPr>
              <a:t>context information when the  JSP technology </a:t>
            </a:r>
            <a:r>
              <a:rPr sz="2400" spc="-1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used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servlet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environment.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8181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2774950"/>
            <a:ext cx="7298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PageContext </a:t>
            </a:r>
            <a:r>
              <a:rPr sz="2400" spc="-5" dirty="0">
                <a:latin typeface="Arial"/>
                <a:cs typeface="Arial"/>
              </a:rPr>
              <a:t>class </a:t>
            </a:r>
            <a:r>
              <a:rPr sz="2400" spc="-10" dirty="0">
                <a:latin typeface="Arial"/>
                <a:cs typeface="Arial"/>
              </a:rPr>
              <a:t>extends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JspContext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class.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37020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640" y="3658870"/>
            <a:ext cx="78613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PageContext </a:t>
            </a:r>
            <a:r>
              <a:rPr sz="2400" spc="-5" dirty="0">
                <a:latin typeface="Arial"/>
                <a:cs typeface="Arial"/>
              </a:rPr>
              <a:t>instances </a:t>
            </a:r>
            <a:r>
              <a:rPr sz="2400" spc="-10" dirty="0">
                <a:latin typeface="Arial"/>
                <a:cs typeface="Arial"/>
              </a:rPr>
              <a:t>provides </a:t>
            </a:r>
            <a:r>
              <a:rPr sz="2400" spc="-5" dirty="0">
                <a:latin typeface="Arial"/>
                <a:cs typeface="Arial"/>
              </a:rPr>
              <a:t>access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namespaces  associated with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</a:t>
            </a:r>
            <a:r>
              <a:rPr sz="2400" spc="-10" dirty="0">
                <a:latin typeface="Arial"/>
                <a:cs typeface="Arial"/>
              </a:rPr>
              <a:t> page.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49517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640" y="4907279"/>
            <a:ext cx="8152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Some of the methods defined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PageContext </a:t>
            </a:r>
            <a:r>
              <a:rPr sz="2400" spc="-5" dirty="0">
                <a:latin typeface="Arial"/>
                <a:cs typeface="Arial"/>
              </a:rPr>
              <a:t>class are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858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642619"/>
            <a:ext cx="84543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290695" algn="l"/>
              </a:tabLst>
            </a:pPr>
            <a:r>
              <a:rPr spc="-5" dirty="0">
                <a:latin typeface="Trebuchet MS"/>
                <a:cs typeface="Trebuchet MS"/>
              </a:rPr>
              <a:t>JSP </a:t>
            </a:r>
            <a:r>
              <a:rPr spc="-10" dirty="0">
                <a:latin typeface="Trebuchet MS"/>
                <a:cs typeface="Trebuchet MS"/>
              </a:rPr>
              <a:t>technology</a:t>
            </a:r>
            <a:r>
              <a:rPr spc="2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has</a:t>
            </a:r>
            <a:r>
              <a:rPr spc="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facilitated	</a:t>
            </a:r>
            <a:r>
              <a:rPr spc="-10" dirty="0">
                <a:latin typeface="Trebuchet MS"/>
                <a:cs typeface="Trebuchet MS"/>
              </a:rPr>
              <a:t>the </a:t>
            </a:r>
            <a:r>
              <a:rPr spc="-5" dirty="0">
                <a:latin typeface="Trebuchet MS"/>
                <a:cs typeface="Trebuchet MS"/>
              </a:rPr>
              <a:t>segregation of the work</a:t>
            </a:r>
            <a:r>
              <a:rPr spc="-7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of  a </a:t>
            </a:r>
            <a:r>
              <a:rPr spc="-5" dirty="0">
                <a:latin typeface="Trebuchet MS"/>
                <a:cs typeface="Trebuchet MS"/>
              </a:rPr>
              <a:t>Web </a:t>
            </a:r>
            <a:r>
              <a:rPr spc="-10" dirty="0">
                <a:latin typeface="Trebuchet MS"/>
                <a:cs typeface="Trebuchet MS"/>
              </a:rPr>
              <a:t>designer and </a:t>
            </a:r>
            <a:r>
              <a:rPr dirty="0">
                <a:latin typeface="Trebuchet MS"/>
                <a:cs typeface="Trebuchet MS"/>
              </a:rPr>
              <a:t>a </a:t>
            </a:r>
            <a:r>
              <a:rPr spc="-5" dirty="0">
                <a:latin typeface="Trebuchet MS"/>
                <a:cs typeface="Trebuchet MS"/>
              </a:rPr>
              <a:t>Web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developer.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19354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1891029"/>
            <a:ext cx="81953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10" dirty="0">
                <a:latin typeface="Trebuchet MS"/>
                <a:cs typeface="Trebuchet MS"/>
              </a:rPr>
              <a:t>Web designer </a:t>
            </a:r>
            <a:r>
              <a:rPr sz="2400" spc="-5" dirty="0">
                <a:latin typeface="Trebuchet MS"/>
                <a:cs typeface="Trebuchet MS"/>
              </a:rPr>
              <a:t>can </a:t>
            </a:r>
            <a:r>
              <a:rPr sz="2400" spc="-10" dirty="0">
                <a:latin typeface="Trebuchet MS"/>
                <a:cs typeface="Trebuchet MS"/>
              </a:rPr>
              <a:t>design </a:t>
            </a:r>
            <a:r>
              <a:rPr sz="2400" spc="-5" dirty="0">
                <a:latin typeface="Trebuchet MS"/>
                <a:cs typeface="Trebuchet MS"/>
              </a:rPr>
              <a:t>and formulate the layout </a:t>
            </a:r>
            <a:r>
              <a:rPr sz="2400" dirty="0">
                <a:latin typeface="Trebuchet MS"/>
                <a:cs typeface="Trebuchet MS"/>
              </a:rPr>
              <a:t>for </a:t>
            </a:r>
            <a:r>
              <a:rPr sz="2400" spc="-5" dirty="0">
                <a:latin typeface="Trebuchet MS"/>
                <a:cs typeface="Trebuchet MS"/>
              </a:rPr>
              <a:t>the  Web page by using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HTML.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318388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3140710"/>
            <a:ext cx="82175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rebuchet MS"/>
                <a:cs typeface="Trebuchet MS"/>
              </a:rPr>
              <a:t>On </a:t>
            </a:r>
            <a:r>
              <a:rPr sz="2400" spc="-10" dirty="0">
                <a:latin typeface="Trebuchet MS"/>
                <a:cs typeface="Trebuchet MS"/>
              </a:rPr>
              <a:t>the </a:t>
            </a:r>
            <a:r>
              <a:rPr sz="2400" spc="-5" dirty="0">
                <a:latin typeface="Trebuchet MS"/>
                <a:cs typeface="Trebuchet MS"/>
              </a:rPr>
              <a:t>other </a:t>
            </a:r>
            <a:r>
              <a:rPr sz="2400" spc="-10" dirty="0">
                <a:latin typeface="Trebuchet MS"/>
                <a:cs typeface="Trebuchet MS"/>
              </a:rPr>
              <a:t>hand,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Web </a:t>
            </a:r>
            <a:r>
              <a:rPr sz="2400" spc="-10" dirty="0">
                <a:latin typeface="Trebuchet MS"/>
                <a:cs typeface="Trebuchet MS"/>
              </a:rPr>
              <a:t>developer </a:t>
            </a:r>
            <a:r>
              <a:rPr sz="2400" spc="-5" dirty="0">
                <a:latin typeface="Trebuchet MS"/>
                <a:cs typeface="Trebuchet MS"/>
              </a:rPr>
              <a:t>working </a:t>
            </a:r>
            <a:r>
              <a:rPr sz="2400" spc="-10" dirty="0">
                <a:latin typeface="Trebuchet MS"/>
                <a:cs typeface="Trebuchet MS"/>
              </a:rPr>
              <a:t>independently  </a:t>
            </a:r>
            <a:r>
              <a:rPr sz="2400" spc="-5" dirty="0">
                <a:latin typeface="Trebuchet MS"/>
                <a:cs typeface="Trebuchet MS"/>
              </a:rPr>
              <a:t>can use java code </a:t>
            </a:r>
            <a:r>
              <a:rPr sz="2400" spc="-10" dirty="0">
                <a:latin typeface="Trebuchet MS"/>
                <a:cs typeface="Trebuchet MS"/>
              </a:rPr>
              <a:t>and other </a:t>
            </a:r>
            <a:r>
              <a:rPr sz="2400" spc="-5" dirty="0">
                <a:latin typeface="Trebuchet MS"/>
                <a:cs typeface="Trebuchet MS"/>
              </a:rPr>
              <a:t>JSP </a:t>
            </a:r>
            <a:r>
              <a:rPr sz="2400" spc="-10" dirty="0">
                <a:latin typeface="Trebuchet MS"/>
                <a:cs typeface="Trebuchet MS"/>
              </a:rPr>
              <a:t>specific </a:t>
            </a:r>
            <a:r>
              <a:rPr sz="2400" spc="-5" dirty="0">
                <a:latin typeface="Trebuchet MS"/>
                <a:cs typeface="Trebuchet MS"/>
              </a:rPr>
              <a:t>tags to code the  </a:t>
            </a:r>
            <a:r>
              <a:rPr sz="2400" spc="-10" dirty="0">
                <a:latin typeface="Trebuchet MS"/>
                <a:cs typeface="Trebuchet MS"/>
              </a:rPr>
              <a:t>business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logic.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47993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640" y="4756150"/>
            <a:ext cx="82435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The simultaneous construction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10" dirty="0">
                <a:latin typeface="Trebuchet MS"/>
                <a:cs typeface="Trebuchet MS"/>
              </a:rPr>
              <a:t>the </a:t>
            </a:r>
            <a:r>
              <a:rPr sz="2400" spc="-5" dirty="0">
                <a:latin typeface="Trebuchet MS"/>
                <a:cs typeface="Trebuchet MS"/>
              </a:rPr>
              <a:t>static and dynamic  </a:t>
            </a:r>
            <a:r>
              <a:rPr sz="2400" spc="-10" dirty="0">
                <a:latin typeface="Trebuchet MS"/>
                <a:cs typeface="Trebuchet MS"/>
              </a:rPr>
              <a:t>content </a:t>
            </a:r>
            <a:r>
              <a:rPr sz="2400" spc="-5" dirty="0">
                <a:latin typeface="Trebuchet MS"/>
                <a:cs typeface="Trebuchet MS"/>
              </a:rPr>
              <a:t>facilitates </a:t>
            </a:r>
            <a:r>
              <a:rPr sz="2400" spc="-10" dirty="0">
                <a:latin typeface="Trebuchet MS"/>
                <a:cs typeface="Trebuchet MS"/>
              </a:rPr>
              <a:t>development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10" dirty="0">
                <a:latin typeface="Trebuchet MS"/>
                <a:cs typeface="Trebuchet MS"/>
              </a:rPr>
              <a:t>quality applications </a:t>
            </a:r>
            <a:r>
              <a:rPr sz="2400" spc="-5" dirty="0">
                <a:latin typeface="Trebuchet MS"/>
                <a:cs typeface="Trebuchet MS"/>
              </a:rPr>
              <a:t>with  increased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productivity.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947420"/>
            <a:ext cx="8606790" cy="49911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4005" indent="-28130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294640" algn="l"/>
              </a:tabLst>
            </a:pPr>
            <a:r>
              <a:rPr sz="2000" b="1" spc="0" dirty="0">
                <a:latin typeface="Arial"/>
                <a:cs typeface="Arial"/>
              </a:rPr>
              <a:t>forward </a:t>
            </a:r>
            <a:r>
              <a:rPr sz="2000" b="1" dirty="0">
                <a:latin typeface="Arial"/>
                <a:cs typeface="Arial"/>
              </a:rPr>
              <a:t>()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44450" indent="7620">
              <a:lnSpc>
                <a:spcPct val="100000"/>
              </a:lnSpc>
              <a:spcBef>
                <a:spcPts val="500"/>
              </a:spcBef>
              <a:tabLst>
                <a:tab pos="737235" algn="l"/>
                <a:tab pos="4058920" algn="l"/>
              </a:tabLst>
            </a:pPr>
            <a:r>
              <a:rPr sz="2000" dirty="0">
                <a:latin typeface="Arial"/>
                <a:cs typeface="Arial"/>
              </a:rPr>
              <a:t>-&gt;	</a:t>
            </a:r>
            <a:r>
              <a:rPr sz="2000" spc="-5" dirty="0">
                <a:latin typeface="Arial"/>
                <a:cs typeface="Arial"/>
              </a:rPr>
              <a:t>Redirects the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current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servlet	request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servlet response to another  page. This method accepts the </a:t>
            </a:r>
            <a:r>
              <a:rPr sz="2000" dirty="0">
                <a:latin typeface="Arial"/>
                <a:cs typeface="Arial"/>
              </a:rPr>
              <a:t>URL of a </a:t>
            </a:r>
            <a:r>
              <a:rPr sz="2000" spc="-5" dirty="0">
                <a:latin typeface="Arial"/>
                <a:cs typeface="Arial"/>
              </a:rPr>
              <a:t>target page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argument.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2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getPage </a:t>
            </a:r>
            <a:r>
              <a:rPr sz="2000" b="1" dirty="0">
                <a:latin typeface="Arial"/>
                <a:cs typeface="Arial"/>
              </a:rPr>
              <a:t>()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-&gt;Returns the </a:t>
            </a:r>
            <a:r>
              <a:rPr sz="2000" dirty="0">
                <a:latin typeface="Arial"/>
                <a:cs typeface="Arial"/>
              </a:rPr>
              <a:t>current </a:t>
            </a:r>
            <a:r>
              <a:rPr sz="2000" spc="-5" dirty="0">
                <a:latin typeface="Arial"/>
                <a:cs typeface="Arial"/>
              </a:rPr>
              <a:t>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page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object.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3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getRequest </a:t>
            </a:r>
            <a:r>
              <a:rPr sz="2000" b="1" dirty="0">
                <a:latin typeface="Arial"/>
                <a:cs typeface="Arial"/>
              </a:rPr>
              <a:t>()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133985" indent="762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Returns the current 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request object. The return type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 getRequest </a:t>
            </a:r>
            <a:r>
              <a:rPr sz="2000" dirty="0">
                <a:latin typeface="Arial"/>
                <a:cs typeface="Arial"/>
              </a:rPr>
              <a:t>() </a:t>
            </a:r>
            <a:r>
              <a:rPr sz="2000" spc="-5" dirty="0">
                <a:latin typeface="Arial"/>
                <a:cs typeface="Arial"/>
              </a:rPr>
              <a:t>is the servlet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request.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4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getResponse():</a:t>
            </a:r>
            <a:endParaRPr sz="2000">
              <a:latin typeface="Arial"/>
              <a:cs typeface="Arial"/>
            </a:endParaRPr>
          </a:p>
          <a:p>
            <a:pPr marL="355600" marR="5080" indent="-6223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Returns the current value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response object.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return type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 getResponse </a:t>
            </a:r>
            <a:r>
              <a:rPr sz="2000" dirty="0">
                <a:latin typeface="Arial"/>
                <a:cs typeface="Arial"/>
              </a:rPr>
              <a:t>() </a:t>
            </a:r>
            <a:r>
              <a:rPr sz="2000" spc="-5" dirty="0">
                <a:latin typeface="Arial"/>
                <a:cs typeface="Arial"/>
              </a:rPr>
              <a:t>method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servlet response.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79120"/>
            <a:ext cx="8648065" cy="49911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4005" indent="-281305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getServletConfig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():</a:t>
            </a:r>
            <a:endParaRPr sz="20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500"/>
              </a:spcBef>
              <a:tabLst>
                <a:tab pos="667385" algn="l"/>
              </a:tabLst>
            </a:pPr>
            <a:r>
              <a:rPr sz="2000" dirty="0">
                <a:latin typeface="Arial"/>
                <a:cs typeface="Arial"/>
              </a:rPr>
              <a:t>-&gt;	</a:t>
            </a:r>
            <a:r>
              <a:rPr sz="2000" spc="-5" dirty="0">
                <a:latin typeface="Arial"/>
                <a:cs typeface="Arial"/>
              </a:rPr>
              <a:t>Returns the ServletConfig of the current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page.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363855" indent="-351155">
              <a:lnSpc>
                <a:spcPct val="100000"/>
              </a:lnSpc>
              <a:buAutoNum type="arabicPeriod" startAt="6"/>
              <a:tabLst>
                <a:tab pos="363855" algn="l"/>
                <a:tab pos="364490" algn="l"/>
              </a:tabLst>
            </a:pPr>
            <a:r>
              <a:rPr sz="2000" b="1" spc="-5" dirty="0">
                <a:latin typeface="Arial"/>
                <a:cs typeface="Arial"/>
              </a:rPr>
              <a:t>getServletContext </a:t>
            </a:r>
            <a:r>
              <a:rPr sz="2000" b="1" dirty="0">
                <a:latin typeface="Arial"/>
                <a:cs typeface="Arial"/>
              </a:rPr>
              <a:t>() :</a:t>
            </a:r>
            <a:endParaRPr sz="20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Arial"/>
                <a:cs typeface="Arial"/>
              </a:rPr>
              <a:t>-&gt; </a:t>
            </a:r>
            <a:r>
              <a:rPr sz="2000" spc="-5" dirty="0">
                <a:latin typeface="Arial"/>
                <a:cs typeface="Arial"/>
              </a:rPr>
              <a:t>Returns the ServletContext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current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page.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7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getSession </a:t>
            </a:r>
            <a:r>
              <a:rPr sz="2000" b="1" dirty="0">
                <a:latin typeface="Arial"/>
                <a:cs typeface="Arial"/>
              </a:rPr>
              <a:t>()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17780" indent="-6223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-&gt;Returns the HttpSession for the current PageContext. The return type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getSession </a:t>
            </a:r>
            <a:r>
              <a:rPr sz="2000" dirty="0">
                <a:latin typeface="Arial"/>
                <a:cs typeface="Arial"/>
              </a:rPr>
              <a:t>()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HttpSession.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94005" indent="-281305">
              <a:lnSpc>
                <a:spcPct val="100000"/>
              </a:lnSpc>
              <a:buAutoNum type="arabicPeriod" startAt="8"/>
              <a:tabLst>
                <a:tab pos="294640" algn="l"/>
              </a:tabLst>
            </a:pPr>
            <a:r>
              <a:rPr sz="2000" b="1" spc="-5" dirty="0">
                <a:latin typeface="Arial"/>
                <a:cs typeface="Arial"/>
              </a:rPr>
              <a:t>include </a:t>
            </a:r>
            <a:r>
              <a:rPr sz="2000" b="1" dirty="0">
                <a:latin typeface="Arial"/>
                <a:cs typeface="Arial"/>
              </a:rPr>
              <a:t>()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5080" indent="-6223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-&gt;Processes the current servlet request and the response specified in the  </a:t>
            </a:r>
            <a:r>
              <a:rPr sz="2000" dirty="0">
                <a:latin typeface="Arial"/>
                <a:cs typeface="Arial"/>
              </a:rPr>
              <a:t>URL. </a:t>
            </a:r>
            <a:r>
              <a:rPr sz="2000" spc="-5" dirty="0">
                <a:latin typeface="Arial"/>
                <a:cs typeface="Arial"/>
              </a:rPr>
              <a:t>The include </a:t>
            </a:r>
            <a:r>
              <a:rPr sz="2000" dirty="0">
                <a:latin typeface="Arial"/>
                <a:cs typeface="Arial"/>
              </a:rPr>
              <a:t>() </a:t>
            </a:r>
            <a:r>
              <a:rPr sz="2000" spc="-5" dirty="0">
                <a:latin typeface="Arial"/>
                <a:cs typeface="Arial"/>
              </a:rPr>
              <a:t>method asscepts </a:t>
            </a:r>
            <a:r>
              <a:rPr sz="2000" spc="-10" dirty="0">
                <a:latin typeface="Arial"/>
                <a:cs typeface="Arial"/>
              </a:rPr>
              <a:t>two </a:t>
            </a:r>
            <a:r>
              <a:rPr sz="2000" spc="-5" dirty="0">
                <a:latin typeface="Arial"/>
                <a:cs typeface="Arial"/>
              </a:rPr>
              <a:t>arguments, </a:t>
            </a:r>
            <a:r>
              <a:rPr sz="2000" dirty="0">
                <a:latin typeface="Arial"/>
                <a:cs typeface="Arial"/>
              </a:rPr>
              <a:t>a URL </a:t>
            </a:r>
            <a:r>
              <a:rPr sz="2000" spc="-5" dirty="0">
                <a:latin typeface="Arial"/>
                <a:cs typeface="Arial"/>
              </a:rPr>
              <a:t>path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the  flush value of boolean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type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61340"/>
            <a:ext cx="7056755" cy="528701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740"/>
              </a:spcBef>
            </a:pPr>
            <a:r>
              <a:rPr sz="2600" spc="-5" dirty="0">
                <a:latin typeface="Arial"/>
                <a:cs typeface="Arial"/>
              </a:rPr>
              <a:t>&lt;html&gt;</a:t>
            </a:r>
            <a:endParaRPr sz="2600">
              <a:latin typeface="Arial"/>
              <a:cs typeface="Arial"/>
            </a:endParaRPr>
          </a:p>
          <a:p>
            <a:pPr marR="4620895" algn="ctr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latin typeface="Arial"/>
                <a:cs typeface="Arial"/>
              </a:rPr>
              <a:t>&lt;head&gt;</a:t>
            </a:r>
            <a:endParaRPr sz="2600">
              <a:latin typeface="Arial"/>
              <a:cs typeface="Arial"/>
            </a:endParaRPr>
          </a:p>
          <a:p>
            <a:pPr marL="120142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Arial"/>
                <a:cs typeface="Arial"/>
              </a:rPr>
              <a:t>&lt;title&gt;My first </a:t>
            </a:r>
            <a:r>
              <a:rPr sz="2600" dirty="0">
                <a:latin typeface="Arial"/>
                <a:cs typeface="Arial"/>
              </a:rPr>
              <a:t>JSP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Page&lt;/title&gt;</a:t>
            </a:r>
            <a:endParaRPr sz="2600">
              <a:latin typeface="Arial"/>
              <a:cs typeface="Arial"/>
            </a:endParaRPr>
          </a:p>
          <a:p>
            <a:pPr marR="4712335" algn="ctr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Arial"/>
                <a:cs typeface="Arial"/>
              </a:rPr>
              <a:t>&lt;/head&gt;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&lt;body&gt;</a:t>
            </a:r>
            <a:endParaRPr sz="2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Arial"/>
                <a:cs typeface="Arial"/>
              </a:rPr>
              <a:t>&lt;%@page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language=“java”%&gt;</a:t>
            </a:r>
            <a:endParaRPr sz="2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50"/>
              </a:spcBef>
            </a:pPr>
            <a:r>
              <a:rPr sz="2600" dirty="0">
                <a:latin typeface="Arial"/>
                <a:cs typeface="Arial"/>
              </a:rPr>
              <a:t>&lt;% </a:t>
            </a:r>
            <a:r>
              <a:rPr sz="2600" spc="-5" dirty="0">
                <a:latin typeface="Arial"/>
                <a:cs typeface="Arial"/>
              </a:rPr>
              <a:t>System.out.println(“Be in Peace”);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%&gt;</a:t>
            </a:r>
            <a:endParaRPr sz="2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latin typeface="Arial"/>
                <a:cs typeface="Arial"/>
              </a:rPr>
              <a:t>&lt;/body&gt;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&lt;html&gt;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739140"/>
            <a:ext cx="202818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006633"/>
                </a:solidFill>
                <a:latin typeface="Garamond"/>
                <a:cs typeface="Garamond"/>
              </a:rPr>
              <a:t>Using </a:t>
            </a:r>
            <a:r>
              <a:rPr sz="2800" spc="-5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  <a:r>
              <a:rPr sz="2800" spc="-6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solidFill>
                  <a:srgbClr val="006633"/>
                </a:solidFill>
                <a:latin typeface="Garamond"/>
                <a:cs typeface="Garamond"/>
              </a:rPr>
              <a:t>tags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598930"/>
            <a:ext cx="5878195" cy="3770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726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There are five </a:t>
            </a:r>
            <a:r>
              <a:rPr sz="2600" dirty="0">
                <a:latin typeface="Arial"/>
                <a:cs typeface="Arial"/>
              </a:rPr>
              <a:t>main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tags: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200">
              <a:latin typeface="Times New Roman"/>
              <a:cs typeface="Times New Roman"/>
            </a:endParaRPr>
          </a:p>
          <a:p>
            <a:pPr marL="599440" indent="-586740">
              <a:lnSpc>
                <a:spcPct val="100000"/>
              </a:lnSpc>
              <a:buClr>
                <a:srgbClr val="CC9900"/>
              </a:buClr>
              <a:buSzPct val="63461"/>
              <a:buAutoNum type="arabicPeriod"/>
              <a:tabLst>
                <a:tab pos="598805" algn="l"/>
                <a:tab pos="599440" algn="l"/>
              </a:tabLst>
            </a:pPr>
            <a:r>
              <a:rPr sz="2600" spc="-5" dirty="0">
                <a:latin typeface="Arial"/>
                <a:cs typeface="Arial"/>
              </a:rPr>
              <a:t>Declaration </a:t>
            </a:r>
            <a:r>
              <a:rPr sz="2600" dirty="0">
                <a:latin typeface="Arial"/>
                <a:cs typeface="Arial"/>
              </a:rPr>
              <a:t>tag</a:t>
            </a:r>
            <a:endParaRPr sz="2600">
              <a:latin typeface="Arial"/>
              <a:cs typeface="Arial"/>
            </a:endParaRPr>
          </a:p>
          <a:p>
            <a:pPr marL="599440" indent="-58674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5384"/>
              <a:buAutoNum type="arabicPeriod"/>
              <a:tabLst>
                <a:tab pos="598805" algn="l"/>
                <a:tab pos="599440" algn="l"/>
              </a:tabLst>
            </a:pPr>
            <a:r>
              <a:rPr sz="2600" spc="-5" dirty="0">
                <a:latin typeface="Arial"/>
                <a:cs typeface="Arial"/>
              </a:rPr>
              <a:t>Expression</a:t>
            </a:r>
            <a:r>
              <a:rPr sz="2600" spc="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tag</a:t>
            </a:r>
            <a:endParaRPr sz="2600">
              <a:latin typeface="Arial"/>
              <a:cs typeface="Arial"/>
            </a:endParaRPr>
          </a:p>
          <a:p>
            <a:pPr marL="599440" indent="-58674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5384"/>
              <a:buAutoNum type="arabicPeriod"/>
              <a:tabLst>
                <a:tab pos="598805" algn="l"/>
                <a:tab pos="599440" algn="l"/>
              </a:tabLst>
            </a:pPr>
            <a:r>
              <a:rPr sz="2600" spc="-5" dirty="0">
                <a:latin typeface="Arial"/>
                <a:cs typeface="Arial"/>
              </a:rPr>
              <a:t>Directive tag</a:t>
            </a:r>
            <a:endParaRPr sz="2600">
              <a:latin typeface="Arial"/>
              <a:cs typeface="Arial"/>
            </a:endParaRPr>
          </a:p>
          <a:p>
            <a:pPr marL="599440" indent="-586740">
              <a:lnSpc>
                <a:spcPct val="100000"/>
              </a:lnSpc>
              <a:spcBef>
                <a:spcPts val="640"/>
              </a:spcBef>
              <a:buClr>
                <a:srgbClr val="CC9900"/>
              </a:buClr>
              <a:buSzPct val="63461"/>
              <a:buAutoNum type="arabicPeriod"/>
              <a:tabLst>
                <a:tab pos="598805" algn="l"/>
                <a:tab pos="599440" algn="l"/>
              </a:tabLst>
            </a:pPr>
            <a:r>
              <a:rPr sz="2600" spc="-5" dirty="0">
                <a:latin typeface="Arial"/>
                <a:cs typeface="Arial"/>
              </a:rPr>
              <a:t>Scriptlet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tag</a:t>
            </a:r>
            <a:endParaRPr sz="2600">
              <a:latin typeface="Arial"/>
              <a:cs typeface="Arial"/>
            </a:endParaRPr>
          </a:p>
          <a:p>
            <a:pPr marL="599440" indent="-58674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3461"/>
              <a:buAutoNum type="arabicPeriod"/>
              <a:tabLst>
                <a:tab pos="598805" algn="l"/>
                <a:tab pos="599440" algn="l"/>
              </a:tabLst>
            </a:pPr>
            <a:r>
              <a:rPr sz="2600" dirty="0">
                <a:latin typeface="Arial"/>
                <a:cs typeface="Arial"/>
              </a:rPr>
              <a:t>Action</a:t>
            </a:r>
            <a:r>
              <a:rPr sz="2600" spc="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tag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398779"/>
            <a:ext cx="3433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77185" algn="l"/>
              </a:tabLst>
            </a:pP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D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e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cl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a</a:t>
            </a:r>
            <a:r>
              <a:rPr spc="0" dirty="0">
                <a:solidFill>
                  <a:srgbClr val="006633"/>
                </a:solidFill>
                <a:latin typeface="Garamond"/>
                <a:cs typeface="Garamond"/>
              </a:rPr>
              <a:t>r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a</a:t>
            </a:r>
            <a:r>
              <a:rPr spc="-15" dirty="0">
                <a:solidFill>
                  <a:srgbClr val="006633"/>
                </a:solidFill>
                <a:latin typeface="Garamond"/>
                <a:cs typeface="Garamond"/>
              </a:rPr>
              <a:t>t</a:t>
            </a:r>
            <a:r>
              <a:rPr spc="0" dirty="0">
                <a:solidFill>
                  <a:srgbClr val="006633"/>
                </a:solidFill>
                <a:latin typeface="Garamond"/>
                <a:cs typeface="Garamond"/>
              </a:rPr>
              <a:t>i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o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n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t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a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g 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(&lt;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%!	</a:t>
            </a:r>
            <a:r>
              <a:rPr spc="5" dirty="0">
                <a:solidFill>
                  <a:srgbClr val="006633"/>
                </a:solidFill>
                <a:latin typeface="Garamond"/>
                <a:cs typeface="Garamond"/>
              </a:rPr>
              <a:t>%</a:t>
            </a:r>
            <a:r>
              <a:rPr spc="-15" dirty="0">
                <a:solidFill>
                  <a:srgbClr val="006633"/>
                </a:solidFill>
                <a:latin typeface="Garamond"/>
                <a:cs typeface="Garamond"/>
              </a:rPr>
              <a:t>&gt;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41478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379219"/>
            <a:ext cx="7004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This tag allows the developer </a:t>
            </a:r>
            <a:r>
              <a:rPr sz="2000" dirty="0">
                <a:latin typeface="Arial"/>
                <a:cs typeface="Arial"/>
              </a:rPr>
              <a:t>to declare </a:t>
            </a:r>
            <a:r>
              <a:rPr sz="2000" spc="-5" dirty="0">
                <a:latin typeface="Arial"/>
                <a:cs typeface="Arial"/>
              </a:rPr>
              <a:t>variables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methods.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5196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5590" y="2484120"/>
            <a:ext cx="36976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And at the </a:t>
            </a:r>
            <a:r>
              <a:rPr sz="2000" dirty="0">
                <a:latin typeface="Arial"/>
                <a:cs typeface="Arial"/>
              </a:rPr>
              <a:t>end of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declaration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2484120"/>
            <a:ext cx="47498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 marR="5080" indent="-6985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Before the declaration you must have &lt;%!  the developer must have %&gt;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9293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640" y="3893820"/>
            <a:ext cx="5311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Code placed in this </a:t>
            </a:r>
            <a:r>
              <a:rPr sz="2000" dirty="0">
                <a:latin typeface="Arial"/>
                <a:cs typeface="Arial"/>
              </a:rPr>
              <a:t>must </a:t>
            </a:r>
            <a:r>
              <a:rPr sz="2000" spc="-5" dirty="0">
                <a:latin typeface="Arial"/>
                <a:cs typeface="Arial"/>
              </a:rPr>
              <a:t>end in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semicolon(;).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50342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640" y="4998720"/>
            <a:ext cx="83197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Declarations </a:t>
            </a:r>
            <a:r>
              <a:rPr sz="2000" dirty="0">
                <a:latin typeface="Arial"/>
                <a:cs typeface="Arial"/>
              </a:rPr>
              <a:t>do not </a:t>
            </a:r>
            <a:r>
              <a:rPr sz="2000" spc="-5" dirty="0">
                <a:latin typeface="Arial"/>
                <a:cs typeface="Arial"/>
              </a:rPr>
              <a:t>generate output, </a:t>
            </a:r>
            <a:r>
              <a:rPr sz="2000" dirty="0">
                <a:latin typeface="Arial"/>
                <a:cs typeface="Arial"/>
              </a:rPr>
              <a:t>so are </a:t>
            </a:r>
            <a:r>
              <a:rPr sz="2000" spc="-5" dirty="0">
                <a:latin typeface="Arial"/>
                <a:cs typeface="Arial"/>
              </a:rPr>
              <a:t>used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JSP </a:t>
            </a:r>
            <a:r>
              <a:rPr sz="2000" spc="-5" dirty="0">
                <a:latin typeface="Arial"/>
                <a:cs typeface="Arial"/>
              </a:rPr>
              <a:t>expressions or  scriptlets.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0020" y="414019"/>
            <a:ext cx="35045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solidFill>
                  <a:srgbClr val="006633"/>
                </a:solidFill>
                <a:latin typeface="Garamond"/>
                <a:cs typeface="Garamond"/>
              </a:rPr>
              <a:t>Example </a:t>
            </a:r>
            <a:r>
              <a:rPr sz="2500" dirty="0">
                <a:solidFill>
                  <a:srgbClr val="006633"/>
                </a:solidFill>
                <a:latin typeface="Garamond"/>
                <a:cs typeface="Garamond"/>
              </a:rPr>
              <a:t>Of </a:t>
            </a:r>
            <a:r>
              <a:rPr sz="2500" spc="-5" dirty="0">
                <a:solidFill>
                  <a:srgbClr val="006633"/>
                </a:solidFill>
                <a:latin typeface="Garamond"/>
                <a:cs typeface="Garamond"/>
              </a:rPr>
              <a:t>Declaration</a:t>
            </a:r>
            <a:r>
              <a:rPr sz="2500" spc="-8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500" spc="-5" dirty="0">
                <a:solidFill>
                  <a:srgbClr val="006633"/>
                </a:solidFill>
                <a:latin typeface="Garamond"/>
                <a:cs typeface="Garamond"/>
              </a:rPr>
              <a:t>tag</a:t>
            </a:r>
            <a:endParaRPr sz="25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059" y="1139189"/>
            <a:ext cx="6409055" cy="3046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84136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&lt;</a:t>
            </a:r>
            <a:r>
              <a:rPr sz="2400" dirty="0">
                <a:latin typeface="Arial"/>
                <a:cs typeface="Arial"/>
              </a:rPr>
              <a:t>%!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Times New Roman"/>
              <a:cs typeface="Times New Roman"/>
            </a:endParaRPr>
          </a:p>
          <a:p>
            <a:pPr marL="5918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private int counter </a:t>
            </a:r>
            <a:r>
              <a:rPr sz="2400" dirty="0">
                <a:latin typeface="Arial"/>
                <a:cs typeface="Arial"/>
              </a:rPr>
              <a:t>= 0 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>
              <a:latin typeface="Times New Roman"/>
              <a:cs typeface="Times New Roman"/>
            </a:endParaRPr>
          </a:p>
          <a:p>
            <a:pPr marL="676910">
              <a:lnSpc>
                <a:spcPct val="100000"/>
              </a:lnSpc>
              <a:tabLst>
                <a:tab pos="4753610" algn="l"/>
              </a:tabLst>
            </a:pPr>
            <a:r>
              <a:rPr sz="2400" spc="-5" dirty="0">
                <a:latin typeface="Arial"/>
                <a:cs typeface="Arial"/>
              </a:rPr>
              <a:t>private String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getAccount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(int	accountNo);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Times New Roman"/>
              <a:cs typeface="Times New Roman"/>
            </a:endParaRPr>
          </a:p>
          <a:p>
            <a:pPr marR="5791835" algn="ct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539" y="490219"/>
            <a:ext cx="44970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06190" algn="l"/>
              </a:tabLst>
            </a:pP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E</a:t>
            </a:r>
            <a:r>
              <a:rPr sz="3000" dirty="0">
                <a:solidFill>
                  <a:srgbClr val="006633"/>
                </a:solidFill>
                <a:latin typeface="Garamond"/>
                <a:cs typeface="Garamond"/>
              </a:rPr>
              <a:t>x</a:t>
            </a: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pres</a:t>
            </a:r>
            <a:r>
              <a:rPr sz="3000" spc="-10" dirty="0">
                <a:solidFill>
                  <a:srgbClr val="006633"/>
                </a:solidFill>
                <a:latin typeface="Garamond"/>
                <a:cs typeface="Garamond"/>
              </a:rPr>
              <a:t>si</a:t>
            </a:r>
            <a:r>
              <a:rPr sz="3000" spc="0" dirty="0">
                <a:solidFill>
                  <a:srgbClr val="006633"/>
                </a:solidFill>
                <a:latin typeface="Garamond"/>
                <a:cs typeface="Garamond"/>
              </a:rPr>
              <a:t>o</a:t>
            </a:r>
            <a:r>
              <a:rPr sz="3000" dirty="0">
                <a:solidFill>
                  <a:srgbClr val="006633"/>
                </a:solidFill>
                <a:latin typeface="Garamond"/>
                <a:cs typeface="Garamond"/>
              </a:rPr>
              <a:t>n</a:t>
            </a:r>
            <a:r>
              <a:rPr sz="3000" spc="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3000" dirty="0">
                <a:solidFill>
                  <a:srgbClr val="006633"/>
                </a:solidFill>
                <a:latin typeface="Garamond"/>
                <a:cs typeface="Garamond"/>
              </a:rPr>
              <a:t>t</a:t>
            </a:r>
            <a:r>
              <a:rPr sz="3000" spc="0" dirty="0">
                <a:solidFill>
                  <a:srgbClr val="006633"/>
                </a:solidFill>
                <a:latin typeface="Garamond"/>
                <a:cs typeface="Garamond"/>
              </a:rPr>
              <a:t>a</a:t>
            </a:r>
            <a:r>
              <a:rPr sz="3000" dirty="0">
                <a:solidFill>
                  <a:srgbClr val="006633"/>
                </a:solidFill>
                <a:latin typeface="Garamond"/>
                <a:cs typeface="Garamond"/>
              </a:rPr>
              <a:t>g</a:t>
            </a: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3000" dirty="0">
                <a:solidFill>
                  <a:srgbClr val="006633"/>
                </a:solidFill>
                <a:latin typeface="Garamond"/>
                <a:cs typeface="Garamond"/>
              </a:rPr>
              <a:t>(</a:t>
            </a: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&lt;</a:t>
            </a:r>
            <a:r>
              <a:rPr sz="3000" spc="5" dirty="0">
                <a:solidFill>
                  <a:srgbClr val="006633"/>
                </a:solidFill>
                <a:latin typeface="Garamond"/>
                <a:cs typeface="Garamond"/>
              </a:rPr>
              <a:t>%</a:t>
            </a:r>
            <a:r>
              <a:rPr sz="3000" dirty="0">
                <a:solidFill>
                  <a:srgbClr val="006633"/>
                </a:solidFill>
                <a:latin typeface="Garamond"/>
                <a:cs typeface="Garamond"/>
              </a:rPr>
              <a:t>=	</a:t>
            </a: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%&gt;)</a:t>
            </a:r>
            <a:endParaRPr sz="30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635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92580"/>
            <a:ext cx="80981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97735" algn="l"/>
              </a:tabLst>
            </a:pPr>
            <a:r>
              <a:rPr sz="2400" spc="-5" dirty="0">
                <a:latin typeface="Arial"/>
                <a:cs typeface="Arial"/>
              </a:rPr>
              <a:t>This tag allows the </a:t>
            </a:r>
            <a:r>
              <a:rPr sz="2400" spc="-10" dirty="0">
                <a:latin typeface="Arial"/>
                <a:cs typeface="Arial"/>
              </a:rPr>
              <a:t>developer </a:t>
            </a:r>
            <a:r>
              <a:rPr sz="2400" dirty="0">
                <a:latin typeface="Arial"/>
                <a:cs typeface="Arial"/>
              </a:rPr>
              <a:t>to embed </a:t>
            </a:r>
            <a:r>
              <a:rPr sz="2400" spc="-5" dirty="0">
                <a:latin typeface="Arial"/>
                <a:cs typeface="Arial"/>
              </a:rPr>
              <a:t>any java </a:t>
            </a:r>
            <a:r>
              <a:rPr sz="2400" spc="-10" dirty="0">
                <a:latin typeface="Arial"/>
                <a:cs typeface="Arial"/>
              </a:rPr>
              <a:t>expression  and is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short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	out.println().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76935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724909"/>
            <a:ext cx="82537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semicolon </a:t>
            </a:r>
            <a:r>
              <a:rPr sz="2400" dirty="0">
                <a:latin typeface="Arial"/>
                <a:cs typeface="Arial"/>
              </a:rPr>
              <a:t>(;) </a:t>
            </a:r>
            <a:r>
              <a:rPr sz="2400" spc="-5" dirty="0">
                <a:latin typeface="Arial"/>
                <a:cs typeface="Arial"/>
              </a:rPr>
              <a:t>does not </a:t>
            </a:r>
            <a:r>
              <a:rPr sz="2400" spc="-10" dirty="0">
                <a:latin typeface="Arial"/>
                <a:cs typeface="Arial"/>
              </a:rPr>
              <a:t>appear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end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code inside  the tag.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91079" y="490219"/>
            <a:ext cx="4140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Example Of Expression</a:t>
            </a:r>
            <a:r>
              <a:rPr sz="3000" spc="-4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tag</a:t>
            </a:r>
            <a:endParaRPr sz="30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179" y="1617980"/>
            <a:ext cx="6176010" cy="1278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Current </a:t>
            </a:r>
            <a:r>
              <a:rPr sz="2400" spc="-5" dirty="0">
                <a:latin typeface="Arial"/>
                <a:cs typeface="Arial"/>
              </a:rPr>
              <a:t>Date and </a:t>
            </a:r>
            <a:r>
              <a:rPr sz="2400" dirty="0">
                <a:latin typeface="Arial"/>
                <a:cs typeface="Arial"/>
              </a:rPr>
              <a:t>Time 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50">
              <a:latin typeface="Times New Roman"/>
              <a:cs typeface="Times New Roman"/>
            </a:endParaRPr>
          </a:p>
          <a:p>
            <a:pPr marL="2139950">
              <a:lnSpc>
                <a:spcPct val="100000"/>
              </a:lnSpc>
              <a:tabLst>
                <a:tab pos="2937510" algn="l"/>
                <a:tab pos="5713730" algn="l"/>
              </a:tabLst>
            </a:pPr>
            <a:r>
              <a:rPr sz="2400" spc="0" dirty="0">
                <a:latin typeface="Arial"/>
                <a:cs typeface="Arial"/>
              </a:rPr>
              <a:t>&lt;</a:t>
            </a:r>
            <a:r>
              <a:rPr sz="2400" spc="-5" dirty="0">
                <a:latin typeface="Arial"/>
                <a:cs typeface="Arial"/>
              </a:rPr>
              <a:t>%</a:t>
            </a:r>
            <a:r>
              <a:rPr sz="2400" dirty="0">
                <a:latin typeface="Arial"/>
                <a:cs typeface="Arial"/>
              </a:rPr>
              <a:t>=	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</a:t>
            </a:r>
            <a:r>
              <a:rPr sz="2400" spc="-10" dirty="0">
                <a:latin typeface="Arial"/>
                <a:cs typeface="Arial"/>
              </a:rPr>
              <a:t>ava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)	</a:t>
            </a:r>
            <a:r>
              <a:rPr sz="2400" spc="-5" dirty="0">
                <a:latin typeface="Arial"/>
                <a:cs typeface="Arial"/>
              </a:rPr>
              <a:t>%</a:t>
            </a:r>
            <a:r>
              <a:rPr sz="2400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539" y="566419"/>
            <a:ext cx="4580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4629" algn="l"/>
              </a:tabLst>
            </a:pP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Direc</a:t>
            </a:r>
            <a:r>
              <a:rPr spc="-15" dirty="0">
                <a:solidFill>
                  <a:srgbClr val="006633"/>
                </a:solidFill>
                <a:latin typeface="Garamond"/>
                <a:cs typeface="Garamond"/>
              </a:rPr>
              <a:t>t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ive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pc="-15" dirty="0">
                <a:solidFill>
                  <a:srgbClr val="006633"/>
                </a:solidFill>
                <a:latin typeface="Garamond"/>
                <a:cs typeface="Garamond"/>
              </a:rPr>
              <a:t>t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ag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(&lt;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%@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d</a:t>
            </a:r>
            <a:r>
              <a:rPr spc="0" dirty="0">
                <a:solidFill>
                  <a:srgbClr val="006633"/>
                </a:solidFill>
                <a:latin typeface="Garamond"/>
                <a:cs typeface="Garamond"/>
              </a:rPr>
              <a:t>i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re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c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ti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v</a:t>
            </a:r>
            <a:r>
              <a:rPr spc="-10" dirty="0">
                <a:solidFill>
                  <a:srgbClr val="006633"/>
                </a:solidFill>
                <a:latin typeface="Garamond"/>
                <a:cs typeface="Garamond"/>
              </a:rPr>
              <a:t>e</a:t>
            </a: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….	%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&gt;)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41478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379219"/>
            <a:ext cx="814450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JSP directive gives special information about the jsp page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to the JSP  Engine.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8244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2788920"/>
            <a:ext cx="7593965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There are three main types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directives: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989455" indent="-490855">
              <a:lnSpc>
                <a:spcPct val="100000"/>
              </a:lnSpc>
              <a:buAutoNum type="arabicPeriod"/>
              <a:tabLst>
                <a:tab pos="1989455" algn="l"/>
                <a:tab pos="1990089" algn="l"/>
                <a:tab pos="3256915" algn="l"/>
                <a:tab pos="3552190" algn="l"/>
              </a:tabLst>
            </a:pPr>
            <a:r>
              <a:rPr sz="2000" spc="-5" dirty="0">
                <a:latin typeface="Arial"/>
                <a:cs typeface="Arial"/>
              </a:rPr>
              <a:t>page	</a:t>
            </a:r>
            <a:r>
              <a:rPr sz="2000" dirty="0">
                <a:latin typeface="Arial"/>
                <a:cs typeface="Arial"/>
              </a:rPr>
              <a:t>-	</a:t>
            </a:r>
            <a:r>
              <a:rPr sz="2000" spc="-5" dirty="0">
                <a:latin typeface="Arial"/>
                <a:cs typeface="Arial"/>
              </a:rPr>
              <a:t>processing information for this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950">
              <a:latin typeface="Times New Roman"/>
              <a:cs typeface="Times New Roman"/>
            </a:endParaRPr>
          </a:p>
          <a:p>
            <a:pPr marL="1989455" indent="-490855">
              <a:lnSpc>
                <a:spcPct val="100000"/>
              </a:lnSpc>
              <a:buAutoNum type="arabicPeriod"/>
              <a:tabLst>
                <a:tab pos="1989455" algn="l"/>
                <a:tab pos="1990089" algn="l"/>
                <a:tab pos="3300095" algn="l"/>
                <a:tab pos="3596004" algn="l"/>
              </a:tabLst>
            </a:pPr>
            <a:r>
              <a:rPr sz="2000" spc="-5" dirty="0">
                <a:latin typeface="Arial"/>
                <a:cs typeface="Arial"/>
              </a:rPr>
              <a:t>Include	</a:t>
            </a:r>
            <a:r>
              <a:rPr sz="2000" dirty="0">
                <a:latin typeface="Arial"/>
                <a:cs typeface="Arial"/>
              </a:rPr>
              <a:t>-	</a:t>
            </a:r>
            <a:r>
              <a:rPr sz="2000" spc="-5" dirty="0">
                <a:latin typeface="Arial"/>
                <a:cs typeface="Arial"/>
              </a:rPr>
              <a:t>files to be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included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2950">
              <a:latin typeface="Times New Roman"/>
              <a:cs typeface="Times New Roman"/>
            </a:endParaRPr>
          </a:p>
          <a:p>
            <a:pPr marL="1989455" indent="-490855">
              <a:lnSpc>
                <a:spcPct val="100000"/>
              </a:lnSpc>
              <a:buAutoNum type="arabicPeriod"/>
              <a:tabLst>
                <a:tab pos="1989455" algn="l"/>
                <a:tab pos="1990089" algn="l"/>
                <a:tab pos="3331845" algn="l"/>
                <a:tab pos="3625850" algn="l"/>
              </a:tabLst>
            </a:pPr>
            <a:r>
              <a:rPr sz="2000" spc="-5" dirty="0">
                <a:latin typeface="Arial"/>
                <a:cs typeface="Arial"/>
              </a:rPr>
              <a:t>Tag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library	</a:t>
            </a:r>
            <a:r>
              <a:rPr sz="2000" dirty="0">
                <a:latin typeface="Arial"/>
                <a:cs typeface="Arial"/>
              </a:rPr>
              <a:t>-	</a:t>
            </a:r>
            <a:r>
              <a:rPr sz="2000" spc="-5" dirty="0">
                <a:latin typeface="Arial"/>
                <a:cs typeface="Arial"/>
              </a:rPr>
              <a:t>tag library to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used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91079" y="490219"/>
            <a:ext cx="42462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4864" algn="l"/>
              </a:tabLst>
            </a:pP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Directive</a:t>
            </a:r>
            <a:r>
              <a:rPr sz="3000" spc="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3000" spc="-5" dirty="0">
                <a:solidFill>
                  <a:srgbClr val="006633"/>
                </a:solidFill>
                <a:latin typeface="Garamond"/>
                <a:cs typeface="Garamond"/>
              </a:rPr>
              <a:t>tag	(Continue…..)</a:t>
            </a:r>
            <a:endParaRPr sz="30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6002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55750"/>
            <a:ext cx="83197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Directives </a:t>
            </a:r>
            <a:r>
              <a:rPr sz="2400" spc="-5" dirty="0">
                <a:latin typeface="Arial"/>
                <a:cs typeface="Arial"/>
              </a:rPr>
              <a:t>do </a:t>
            </a:r>
            <a:r>
              <a:rPr sz="2400" spc="-10" dirty="0">
                <a:latin typeface="Arial"/>
                <a:cs typeface="Arial"/>
              </a:rPr>
              <a:t>not </a:t>
            </a:r>
            <a:r>
              <a:rPr sz="2400" spc="-5" dirty="0">
                <a:latin typeface="Arial"/>
                <a:cs typeface="Arial"/>
              </a:rPr>
              <a:t>produce any </a:t>
            </a:r>
            <a:r>
              <a:rPr sz="2400" spc="-10" dirty="0">
                <a:latin typeface="Arial"/>
                <a:cs typeface="Arial"/>
              </a:rPr>
              <a:t>visible </a:t>
            </a:r>
            <a:r>
              <a:rPr sz="2400" spc="-5" dirty="0">
                <a:latin typeface="Arial"/>
                <a:cs typeface="Arial"/>
              </a:rPr>
              <a:t>output when the </a:t>
            </a:r>
            <a:r>
              <a:rPr sz="2400" spc="-10" dirty="0">
                <a:latin typeface="Arial"/>
                <a:cs typeface="Arial"/>
              </a:rPr>
              <a:t>page is  </a:t>
            </a:r>
            <a:r>
              <a:rPr sz="2400" spc="-5" dirty="0">
                <a:latin typeface="Arial"/>
                <a:cs typeface="Arial"/>
              </a:rPr>
              <a:t>requested </a:t>
            </a:r>
            <a:r>
              <a:rPr sz="2400" spc="-10" dirty="0">
                <a:latin typeface="Arial"/>
                <a:cs typeface="Arial"/>
              </a:rPr>
              <a:t>but change </a:t>
            </a:r>
            <a:r>
              <a:rPr sz="2400" spc="-5" dirty="0">
                <a:latin typeface="Arial"/>
                <a:cs typeface="Arial"/>
              </a:rPr>
              <a:t>the way the </a:t>
            </a:r>
            <a:r>
              <a:rPr sz="2400" dirty="0">
                <a:latin typeface="Arial"/>
                <a:cs typeface="Arial"/>
              </a:rPr>
              <a:t>JSP </a:t>
            </a:r>
            <a:r>
              <a:rPr sz="2400" spc="-10" dirty="0">
                <a:latin typeface="Arial"/>
                <a:cs typeface="Arial"/>
              </a:rPr>
              <a:t>engine </a:t>
            </a:r>
            <a:r>
              <a:rPr sz="2400" spc="-5" dirty="0">
                <a:latin typeface="Arial"/>
                <a:cs typeface="Arial"/>
              </a:rPr>
              <a:t>processes the  </a:t>
            </a:r>
            <a:r>
              <a:rPr sz="2400" spc="-10" dirty="0">
                <a:latin typeface="Arial"/>
                <a:cs typeface="Arial"/>
              </a:rPr>
              <a:t>page.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6563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613150"/>
            <a:ext cx="7879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example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you </a:t>
            </a:r>
            <a:r>
              <a:rPr sz="2400" dirty="0">
                <a:latin typeface="Arial"/>
                <a:cs typeface="Arial"/>
              </a:rPr>
              <a:t>can make </a:t>
            </a:r>
            <a:r>
              <a:rPr sz="2400" spc="-5" dirty="0">
                <a:latin typeface="Arial"/>
                <a:cs typeface="Arial"/>
              </a:rPr>
              <a:t>session data </a:t>
            </a:r>
            <a:r>
              <a:rPr sz="2400" spc="-10" dirty="0">
                <a:latin typeface="Arial"/>
                <a:cs typeface="Arial"/>
              </a:rPr>
              <a:t>unavailable </a:t>
            </a:r>
            <a:r>
              <a:rPr sz="2400" dirty="0">
                <a:latin typeface="Arial"/>
                <a:cs typeface="Arial"/>
              </a:rPr>
              <a:t>to a  </a:t>
            </a:r>
            <a:r>
              <a:rPr sz="2400" spc="-5" dirty="0">
                <a:latin typeface="Arial"/>
                <a:cs typeface="Arial"/>
              </a:rPr>
              <a:t>page by setting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page </a:t>
            </a:r>
            <a:r>
              <a:rPr sz="2400" spc="-5" dirty="0">
                <a:latin typeface="Arial"/>
                <a:cs typeface="Arial"/>
              </a:rPr>
              <a:t>directive (session)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false.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56971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525269"/>
            <a:ext cx="76650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rebuchet MS"/>
                <a:cs typeface="Trebuchet MS"/>
              </a:rPr>
              <a:t>A </a:t>
            </a:r>
            <a:r>
              <a:rPr spc="-5" dirty="0">
                <a:latin typeface="Trebuchet MS"/>
                <a:cs typeface="Trebuchet MS"/>
              </a:rPr>
              <a:t>JSP page </a:t>
            </a:r>
            <a:r>
              <a:rPr dirty="0">
                <a:latin typeface="Trebuchet MS"/>
                <a:cs typeface="Trebuchet MS"/>
              </a:rPr>
              <a:t>, </a:t>
            </a:r>
            <a:r>
              <a:rPr spc="-5" dirty="0">
                <a:latin typeface="Trebuchet MS"/>
                <a:cs typeface="Trebuchet MS"/>
              </a:rPr>
              <a:t>after </a:t>
            </a:r>
            <a:r>
              <a:rPr spc="-10" dirty="0">
                <a:latin typeface="Trebuchet MS"/>
                <a:cs typeface="Trebuchet MS"/>
              </a:rPr>
              <a:t>compilation </a:t>
            </a:r>
            <a:r>
              <a:rPr dirty="0">
                <a:latin typeface="Trebuchet MS"/>
                <a:cs typeface="Trebuchet MS"/>
              </a:rPr>
              <a:t>, </a:t>
            </a:r>
            <a:r>
              <a:rPr spc="-10" dirty="0">
                <a:latin typeface="Trebuchet MS"/>
                <a:cs typeface="Trebuchet MS"/>
              </a:rPr>
              <a:t>generates </a:t>
            </a:r>
            <a:r>
              <a:rPr dirty="0">
                <a:latin typeface="Trebuchet MS"/>
                <a:cs typeface="Trebuchet MS"/>
              </a:rPr>
              <a:t>a </a:t>
            </a:r>
            <a:r>
              <a:rPr spc="-5" dirty="0">
                <a:latin typeface="Trebuchet MS"/>
                <a:cs typeface="Trebuchet MS"/>
              </a:rPr>
              <a:t>servlet and  therefore incorporates all servlet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functionalities.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326009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3216910"/>
            <a:ext cx="79743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Servlets </a:t>
            </a:r>
            <a:r>
              <a:rPr sz="2400" spc="-10" dirty="0">
                <a:latin typeface="Trebuchet MS"/>
                <a:cs typeface="Trebuchet MS"/>
              </a:rPr>
              <a:t>and </a:t>
            </a:r>
            <a:r>
              <a:rPr sz="2400" spc="-5" dirty="0">
                <a:latin typeface="Trebuchet MS"/>
                <a:cs typeface="Trebuchet MS"/>
              </a:rPr>
              <a:t>JSP thus share common features, such as  platform </a:t>
            </a:r>
            <a:r>
              <a:rPr sz="2400" spc="-10" dirty="0">
                <a:latin typeface="Trebuchet MS"/>
                <a:cs typeface="Trebuchet MS"/>
              </a:rPr>
              <a:t>independence </a:t>
            </a:r>
            <a:r>
              <a:rPr sz="2400" dirty="0">
                <a:latin typeface="Trebuchet MS"/>
                <a:cs typeface="Trebuchet MS"/>
              </a:rPr>
              <a:t>, </a:t>
            </a:r>
            <a:r>
              <a:rPr sz="2400" spc="-10" dirty="0">
                <a:latin typeface="Trebuchet MS"/>
                <a:cs typeface="Trebuchet MS"/>
              </a:rPr>
              <a:t>creation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10" dirty="0">
                <a:latin typeface="Trebuchet MS"/>
                <a:cs typeface="Trebuchet MS"/>
              </a:rPr>
              <a:t>database-driven </a:t>
            </a:r>
            <a:r>
              <a:rPr sz="2400" spc="-5" dirty="0">
                <a:latin typeface="Trebuchet MS"/>
                <a:cs typeface="Trebuchet MS"/>
              </a:rPr>
              <a:t>Web  </a:t>
            </a:r>
            <a:r>
              <a:rPr sz="2400" spc="-10" dirty="0">
                <a:latin typeface="Trebuchet MS"/>
                <a:cs typeface="Trebuchet MS"/>
              </a:rPr>
              <a:t>applications </a:t>
            </a:r>
            <a:r>
              <a:rPr sz="2400" dirty="0">
                <a:latin typeface="Trebuchet MS"/>
                <a:cs typeface="Trebuchet MS"/>
              </a:rPr>
              <a:t>, </a:t>
            </a:r>
            <a:r>
              <a:rPr sz="2400" spc="-5" dirty="0">
                <a:latin typeface="Trebuchet MS"/>
                <a:cs typeface="Trebuchet MS"/>
              </a:rPr>
              <a:t>and server side programming</a:t>
            </a:r>
            <a:r>
              <a:rPr sz="2400" spc="-10" dirty="0">
                <a:latin typeface="Trebuchet MS"/>
                <a:cs typeface="Trebuchet MS"/>
              </a:rPr>
              <a:t> capabilities.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531749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5273040"/>
            <a:ext cx="78886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However </a:t>
            </a:r>
            <a:r>
              <a:rPr sz="2400" dirty="0">
                <a:latin typeface="Trebuchet MS"/>
                <a:cs typeface="Trebuchet MS"/>
              </a:rPr>
              <a:t>, </a:t>
            </a:r>
            <a:r>
              <a:rPr sz="2400" spc="-5" dirty="0">
                <a:latin typeface="Trebuchet MS"/>
                <a:cs typeface="Trebuchet MS"/>
              </a:rPr>
              <a:t>there are also some basic differences between  servlets </a:t>
            </a:r>
            <a:r>
              <a:rPr sz="2400" spc="-10" dirty="0">
                <a:latin typeface="Trebuchet MS"/>
                <a:cs typeface="Trebuchet MS"/>
              </a:rPr>
              <a:t>and </a:t>
            </a:r>
            <a:r>
              <a:rPr sz="2400" spc="-5" dirty="0">
                <a:latin typeface="Trebuchet MS"/>
                <a:cs typeface="Trebuchet MS"/>
              </a:rPr>
              <a:t>JSP </a:t>
            </a:r>
            <a:r>
              <a:rPr sz="2400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9140" y="612140"/>
            <a:ext cx="1951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633"/>
                </a:solidFill>
                <a:latin typeface="Garamond"/>
                <a:cs typeface="Garamond"/>
              </a:rPr>
              <a:t>1. 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Page</a:t>
            </a:r>
            <a:r>
              <a:rPr spc="-7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pc="-5" dirty="0">
                <a:solidFill>
                  <a:srgbClr val="006633"/>
                </a:solidFill>
                <a:latin typeface="Garamond"/>
                <a:cs typeface="Garamond"/>
              </a:rPr>
              <a:t>directive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635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92580"/>
            <a:ext cx="82823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This directive </a:t>
            </a:r>
            <a:r>
              <a:rPr sz="2400" spc="-10" dirty="0">
                <a:latin typeface="Arial"/>
                <a:cs typeface="Arial"/>
              </a:rPr>
              <a:t>has </a:t>
            </a:r>
            <a:r>
              <a:rPr sz="2400" spc="-5" dirty="0">
                <a:latin typeface="Arial"/>
                <a:cs typeface="Arial"/>
              </a:rPr>
              <a:t>11 </a:t>
            </a:r>
            <a:r>
              <a:rPr sz="2400" spc="-10" dirty="0">
                <a:latin typeface="Arial"/>
                <a:cs typeface="Arial"/>
              </a:rPr>
              <a:t>optional </a:t>
            </a:r>
            <a:r>
              <a:rPr sz="2400" spc="-5" dirty="0">
                <a:latin typeface="Arial"/>
                <a:cs typeface="Arial"/>
              </a:rPr>
              <a:t>attributes that </a:t>
            </a:r>
            <a:r>
              <a:rPr sz="2400" spc="-10" dirty="0">
                <a:latin typeface="Arial"/>
                <a:cs typeface="Arial"/>
              </a:rPr>
              <a:t>provides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JSP  </a:t>
            </a:r>
            <a:r>
              <a:rPr sz="2400" spc="-10" dirty="0">
                <a:latin typeface="Arial"/>
                <a:cs typeface="Arial"/>
              </a:rPr>
              <a:t>Engine </a:t>
            </a:r>
            <a:r>
              <a:rPr sz="2400" spc="-5" dirty="0">
                <a:latin typeface="Arial"/>
                <a:cs typeface="Arial"/>
              </a:rPr>
              <a:t>with special processing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3274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282950"/>
            <a:ext cx="81845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following table lists the 11 different attributes with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brief  description.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642619"/>
            <a:ext cx="12693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Language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1555089" y="574040"/>
            <a:ext cx="7457440" cy="833119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200" dirty="0">
                <a:latin typeface="Arial"/>
                <a:cs typeface="Arial"/>
              </a:rPr>
              <a:t>: Which </a:t>
            </a:r>
            <a:r>
              <a:rPr sz="2200" spc="-5" dirty="0">
                <a:latin typeface="Arial"/>
                <a:cs typeface="Arial"/>
              </a:rPr>
              <a:t>language the file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uses.</a:t>
            </a:r>
            <a:endParaRPr sz="2200">
              <a:latin typeface="Arial"/>
              <a:cs typeface="Arial"/>
            </a:endParaRPr>
          </a:p>
          <a:p>
            <a:pPr marL="3395345">
              <a:lnSpc>
                <a:spcPct val="100000"/>
              </a:lnSpc>
              <a:spcBef>
                <a:spcPts val="540"/>
              </a:spcBef>
              <a:tabLst>
                <a:tab pos="4944110" algn="l"/>
              </a:tabLst>
            </a:pPr>
            <a:r>
              <a:rPr sz="2200" spc="-5" dirty="0">
                <a:latin typeface="Arial"/>
                <a:cs typeface="Arial"/>
              </a:rPr>
              <a:t>&lt;%@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page	language=“java”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%&gt;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856739"/>
            <a:ext cx="817244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m</a:t>
            </a:r>
            <a:r>
              <a:rPr sz="2200" spc="-5" dirty="0">
                <a:latin typeface="Arial"/>
                <a:cs typeface="Arial"/>
              </a:rPr>
              <a:t>p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dirty="0"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0533" y="1786890"/>
            <a:ext cx="7799070" cy="367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1630" marR="2310765" indent="-329565">
              <a:lnSpc>
                <a:spcPct val="120800"/>
              </a:lnSpc>
              <a:spcBef>
                <a:spcPts val="100"/>
              </a:spcBef>
              <a:tabLst>
                <a:tab pos="322580" algn="l"/>
              </a:tabLst>
            </a:pPr>
            <a:r>
              <a:rPr sz="2200" dirty="0">
                <a:latin typeface="Arial"/>
                <a:cs typeface="Arial"/>
              </a:rPr>
              <a:t>:	</a:t>
            </a:r>
            <a:r>
              <a:rPr sz="2200" spc="-5" dirty="0">
                <a:latin typeface="Arial"/>
                <a:cs typeface="Arial"/>
              </a:rPr>
              <a:t>Import all the classes in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java package  into the current JSP page.This </a:t>
            </a:r>
            <a:r>
              <a:rPr sz="2200" spc="-10" dirty="0">
                <a:latin typeface="Arial"/>
                <a:cs typeface="Arial"/>
              </a:rPr>
              <a:t>alllows </a:t>
            </a:r>
            <a:r>
              <a:rPr sz="2200" spc="-5" dirty="0">
                <a:latin typeface="Arial"/>
                <a:cs typeface="Arial"/>
              </a:rPr>
              <a:t>the  JSP page </a:t>
            </a:r>
            <a:r>
              <a:rPr sz="2200" dirty="0">
                <a:latin typeface="Arial"/>
                <a:cs typeface="Arial"/>
              </a:rPr>
              <a:t>to use </a:t>
            </a:r>
            <a:r>
              <a:rPr sz="2200" spc="-5" dirty="0">
                <a:latin typeface="Arial"/>
                <a:cs typeface="Arial"/>
              </a:rPr>
              <a:t>other java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classes.</a:t>
            </a:r>
            <a:endParaRPr sz="2200">
              <a:latin typeface="Arial"/>
              <a:cs typeface="Arial"/>
            </a:endParaRPr>
          </a:p>
          <a:p>
            <a:pPr marL="808990" marR="1672589" indent="-467359">
              <a:lnSpc>
                <a:spcPct val="120800"/>
              </a:lnSpc>
            </a:pPr>
            <a:r>
              <a:rPr sz="2200" spc="-5" dirty="0">
                <a:latin typeface="Arial"/>
                <a:cs typeface="Arial"/>
              </a:rPr>
              <a:t>The following packages are implicitly imported.  java.lang.*</a:t>
            </a:r>
            <a:endParaRPr sz="2200">
              <a:latin typeface="Arial"/>
              <a:cs typeface="Arial"/>
            </a:endParaRPr>
          </a:p>
          <a:p>
            <a:pPr marL="886460" marR="4624070" indent="-36830">
              <a:lnSpc>
                <a:spcPct val="120800"/>
              </a:lnSpc>
            </a:pPr>
            <a:r>
              <a:rPr sz="2200" spc="-10" dirty="0">
                <a:latin typeface="Arial"/>
                <a:cs typeface="Arial"/>
              </a:rPr>
              <a:t>javax.servlet.*  </a:t>
            </a:r>
            <a:r>
              <a:rPr sz="2200" spc="-5" dirty="0">
                <a:latin typeface="Arial"/>
                <a:cs typeface="Arial"/>
              </a:rPr>
              <a:t>javax.servlet.jsp.*  ja</a:t>
            </a:r>
            <a:r>
              <a:rPr sz="2200" dirty="0">
                <a:latin typeface="Arial"/>
                <a:cs typeface="Arial"/>
              </a:rPr>
              <a:t>v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-15" dirty="0">
                <a:latin typeface="Arial"/>
                <a:cs typeface="Arial"/>
              </a:rPr>
              <a:t>x</a:t>
            </a:r>
            <a:r>
              <a:rPr sz="2200" spc="0" dirty="0">
                <a:latin typeface="Arial"/>
                <a:cs typeface="Arial"/>
              </a:rPr>
              <a:t>.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r</a:t>
            </a:r>
            <a:r>
              <a:rPr sz="2200" spc="-15" dirty="0">
                <a:latin typeface="Arial"/>
                <a:cs typeface="Arial"/>
              </a:rPr>
              <a:t>v</a:t>
            </a:r>
            <a:r>
              <a:rPr sz="2200" spc="-5" dirty="0">
                <a:latin typeface="Arial"/>
                <a:cs typeface="Arial"/>
              </a:rPr>
              <a:t>le</a:t>
            </a:r>
            <a:r>
              <a:rPr sz="2200" spc="0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.ht</a:t>
            </a:r>
            <a:r>
              <a:rPr sz="2200" spc="0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p.*</a:t>
            </a:r>
            <a:endParaRPr sz="2200">
              <a:latin typeface="Arial"/>
              <a:cs typeface="Arial"/>
            </a:endParaRPr>
          </a:p>
          <a:p>
            <a:pPr marL="3569970">
              <a:lnSpc>
                <a:spcPct val="100000"/>
              </a:lnSpc>
              <a:spcBef>
                <a:spcPts val="540"/>
              </a:spcBef>
            </a:pPr>
            <a:r>
              <a:rPr sz="2200" spc="-5" dirty="0">
                <a:latin typeface="Arial"/>
                <a:cs typeface="Arial"/>
              </a:rPr>
              <a:t>&lt;%@ page import=“java.util.*”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%&gt;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046480"/>
            <a:ext cx="11303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session</a:t>
            </a:r>
            <a:r>
              <a:rPr sz="2200" spc="-60" dirty="0"/>
              <a:t> </a:t>
            </a:r>
            <a:r>
              <a:rPr sz="2200" dirty="0"/>
              <a:t>: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1416033" y="976629"/>
            <a:ext cx="6703059" cy="11709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3585210" algn="l"/>
              </a:tabLst>
            </a:pPr>
            <a:r>
              <a:rPr sz="2200" spc="-5" dirty="0">
                <a:latin typeface="Arial"/>
                <a:cs typeface="Arial"/>
              </a:rPr>
              <a:t>Does the page </a:t>
            </a:r>
            <a:r>
              <a:rPr sz="2200" dirty="0">
                <a:latin typeface="Arial"/>
                <a:cs typeface="Arial"/>
              </a:rPr>
              <a:t>make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use </a:t>
            </a:r>
            <a:r>
              <a:rPr sz="2200" spc="-5" dirty="0">
                <a:latin typeface="Arial"/>
                <a:cs typeface="Arial"/>
              </a:rPr>
              <a:t>of	sessions.</a:t>
            </a:r>
            <a:endParaRPr sz="2200">
              <a:latin typeface="Arial"/>
              <a:cs typeface="Arial"/>
            </a:endParaRPr>
          </a:p>
          <a:p>
            <a:pPr marL="55244" marR="5080" indent="19050">
              <a:lnSpc>
                <a:spcPct val="100000"/>
              </a:lnSpc>
              <a:spcBef>
                <a:spcPts val="550"/>
              </a:spcBef>
            </a:pPr>
            <a:r>
              <a:rPr sz="2200" spc="-5" dirty="0">
                <a:latin typeface="Arial"/>
                <a:cs typeface="Arial"/>
              </a:rPr>
              <a:t>By default all </a:t>
            </a:r>
            <a:r>
              <a:rPr sz="2200" dirty="0">
                <a:latin typeface="Arial"/>
                <a:cs typeface="Arial"/>
              </a:rPr>
              <a:t>JSP </a:t>
            </a:r>
            <a:r>
              <a:rPr sz="2200" spc="-5" dirty="0">
                <a:latin typeface="Arial"/>
                <a:cs typeface="Arial"/>
              </a:rPr>
              <a:t>pages have session data available.  Default is </a:t>
            </a:r>
            <a:r>
              <a:rPr sz="2200" dirty="0">
                <a:latin typeface="Arial"/>
                <a:cs typeface="Arial"/>
              </a:rPr>
              <a:t>set to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true.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3002279"/>
            <a:ext cx="89471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buffer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4129" y="2932429"/>
            <a:ext cx="7309484" cy="1240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 marR="1651000" indent="-64769">
              <a:lnSpc>
                <a:spcPct val="1208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Controls the </a:t>
            </a:r>
            <a:r>
              <a:rPr sz="2200" dirty="0">
                <a:latin typeface="Arial"/>
                <a:cs typeface="Arial"/>
              </a:rPr>
              <a:t>use </a:t>
            </a:r>
            <a:r>
              <a:rPr sz="2200" spc="-5" dirty="0">
                <a:latin typeface="Arial"/>
                <a:cs typeface="Arial"/>
              </a:rPr>
              <a:t>of the buffered output for the  JSP page. Default is </a:t>
            </a:r>
            <a:r>
              <a:rPr sz="2200" dirty="0">
                <a:latin typeface="Arial"/>
                <a:cs typeface="Arial"/>
              </a:rPr>
              <a:t>8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kb</a:t>
            </a:r>
            <a:endParaRPr sz="2200">
              <a:latin typeface="Arial"/>
              <a:cs typeface="Arial"/>
            </a:endParaRPr>
          </a:p>
          <a:p>
            <a:pPr marL="3651885">
              <a:lnSpc>
                <a:spcPct val="100000"/>
              </a:lnSpc>
              <a:spcBef>
                <a:spcPts val="550"/>
              </a:spcBef>
            </a:pPr>
            <a:r>
              <a:rPr sz="2200" spc="-5" dirty="0">
                <a:latin typeface="Arial"/>
                <a:cs typeface="Arial"/>
              </a:rPr>
              <a:t>&lt;%@page buffer =“none”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%&gt;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956809"/>
            <a:ext cx="8940800" cy="83566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1550670" algn="l"/>
              </a:tabLst>
            </a:pPr>
            <a:r>
              <a:rPr sz="2200" spc="-5" dirty="0">
                <a:latin typeface="Arial"/>
                <a:cs typeface="Arial"/>
              </a:rPr>
              <a:t>autoFlush</a:t>
            </a:r>
            <a:r>
              <a:rPr sz="2200" dirty="0">
                <a:latin typeface="Arial"/>
                <a:cs typeface="Arial"/>
              </a:rPr>
              <a:t> :	</a:t>
            </a:r>
            <a:r>
              <a:rPr sz="2200" spc="-5" dirty="0">
                <a:latin typeface="Arial"/>
                <a:cs typeface="Arial"/>
              </a:rPr>
              <a:t>Flush output buffer </a:t>
            </a:r>
            <a:r>
              <a:rPr sz="2200" spc="-10" dirty="0">
                <a:latin typeface="Arial"/>
                <a:cs typeface="Arial"/>
              </a:rPr>
              <a:t>when </a:t>
            </a:r>
            <a:r>
              <a:rPr sz="2200" spc="-5" dirty="0">
                <a:latin typeface="Arial"/>
                <a:cs typeface="Arial"/>
              </a:rPr>
              <a:t>full</a:t>
            </a:r>
            <a:endParaRPr sz="2200">
              <a:latin typeface="Arial"/>
              <a:cs typeface="Arial"/>
            </a:endParaRPr>
          </a:p>
          <a:p>
            <a:pPr marL="4909820">
              <a:lnSpc>
                <a:spcPct val="100000"/>
              </a:lnSpc>
              <a:spcBef>
                <a:spcPts val="550"/>
              </a:spcBef>
            </a:pPr>
            <a:r>
              <a:rPr sz="2200" spc="-5" dirty="0">
                <a:latin typeface="Arial"/>
                <a:cs typeface="Arial"/>
              </a:rPr>
              <a:t>&lt;%@ page autoFlush=“true”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%&gt;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10" y="976629"/>
            <a:ext cx="6972300" cy="16459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1983739" algn="l"/>
              </a:tabLst>
            </a:pPr>
            <a:r>
              <a:rPr sz="2200" spc="-5" dirty="0">
                <a:latin typeface="Arial"/>
                <a:cs typeface="Arial"/>
              </a:rPr>
              <a:t>isThreadSafe </a:t>
            </a:r>
            <a:r>
              <a:rPr sz="2200" dirty="0">
                <a:latin typeface="Arial"/>
                <a:cs typeface="Arial"/>
              </a:rPr>
              <a:t>:	</a:t>
            </a:r>
            <a:r>
              <a:rPr sz="2200" spc="-5" dirty="0">
                <a:latin typeface="Arial"/>
                <a:cs typeface="Arial"/>
              </a:rPr>
              <a:t>Can the generated Servlet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deal</a:t>
            </a:r>
            <a:endParaRPr sz="2200">
              <a:latin typeface="Arial"/>
              <a:cs typeface="Arial"/>
            </a:endParaRPr>
          </a:p>
          <a:p>
            <a:pPr marL="1955800">
              <a:lnSpc>
                <a:spcPct val="100000"/>
              </a:lnSpc>
              <a:spcBef>
                <a:spcPts val="550"/>
              </a:spcBef>
              <a:tabLst>
                <a:tab pos="2606675" algn="l"/>
              </a:tabLst>
            </a:pPr>
            <a:r>
              <a:rPr sz="2200" spc="-10" dirty="0">
                <a:latin typeface="Arial"/>
                <a:cs typeface="Arial"/>
              </a:rPr>
              <a:t>with	</a:t>
            </a:r>
            <a:r>
              <a:rPr sz="2200" spc="-5" dirty="0">
                <a:latin typeface="Arial"/>
                <a:cs typeface="Arial"/>
              </a:rPr>
              <a:t>multiple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requests?</a:t>
            </a:r>
            <a:endParaRPr sz="2200">
              <a:latin typeface="Arial"/>
              <a:cs typeface="Arial"/>
            </a:endParaRPr>
          </a:p>
          <a:p>
            <a:pPr marL="1955800">
              <a:lnSpc>
                <a:spcPct val="100000"/>
              </a:lnSpc>
              <a:spcBef>
                <a:spcPts val="550"/>
              </a:spcBef>
            </a:pPr>
            <a:r>
              <a:rPr sz="2200" spc="-5" dirty="0">
                <a:latin typeface="Arial"/>
                <a:cs typeface="Arial"/>
              </a:rPr>
              <a:t>If true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new thread is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started</a:t>
            </a:r>
            <a:endParaRPr sz="2200">
              <a:latin typeface="Arial"/>
              <a:cs typeface="Arial"/>
            </a:endParaRPr>
          </a:p>
          <a:p>
            <a:pPr marL="1955800">
              <a:lnSpc>
                <a:spcPct val="100000"/>
              </a:lnSpc>
              <a:spcBef>
                <a:spcPts val="550"/>
              </a:spcBef>
            </a:pPr>
            <a:r>
              <a:rPr sz="2200" dirty="0">
                <a:latin typeface="Arial"/>
                <a:cs typeface="Arial"/>
              </a:rPr>
              <a:t>so </a:t>
            </a:r>
            <a:r>
              <a:rPr sz="2200" spc="-5" dirty="0">
                <a:latin typeface="Arial"/>
                <a:cs typeface="Arial"/>
              </a:rPr>
              <a:t>requests are handled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simultaneously.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3072129"/>
            <a:ext cx="6311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info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3450" y="3002279"/>
            <a:ext cx="4729480" cy="164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 marR="239395" indent="-17780">
              <a:lnSpc>
                <a:spcPct val="1208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Developer uses info attribute to add  information/document for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 page.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sz="2200" spc="-5" dirty="0">
                <a:latin typeface="Arial"/>
                <a:cs typeface="Arial"/>
              </a:rPr>
              <a:t>Typically used to add author </a:t>
            </a:r>
            <a:r>
              <a:rPr sz="2200" dirty="0">
                <a:latin typeface="Arial"/>
                <a:cs typeface="Arial"/>
              </a:rPr>
              <a:t>, </a:t>
            </a:r>
            <a:r>
              <a:rPr sz="2200" spc="-5" dirty="0">
                <a:latin typeface="Arial"/>
                <a:cs typeface="Arial"/>
              </a:rPr>
              <a:t>version,  copyright and date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info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040" y="5096509"/>
            <a:ext cx="72116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60830" algn="l"/>
                <a:tab pos="3479800" algn="l"/>
              </a:tabLst>
            </a:pPr>
            <a:r>
              <a:rPr sz="2200" spc="-5" dirty="0">
                <a:latin typeface="Arial"/>
                <a:cs typeface="Arial"/>
              </a:rPr>
              <a:t>&lt;%@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page	info=“abc.com	test page,copyright 2001.”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%&gt;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51610"/>
            <a:ext cx="14224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errorPage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8247" y="1381759"/>
            <a:ext cx="4154804" cy="83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208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Different page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deal </a:t>
            </a:r>
            <a:r>
              <a:rPr sz="2200" spc="-10" dirty="0">
                <a:latin typeface="Arial"/>
                <a:cs typeface="Arial"/>
              </a:rPr>
              <a:t>with </a:t>
            </a:r>
            <a:r>
              <a:rPr sz="2200" spc="-5" dirty="0">
                <a:latin typeface="Arial"/>
                <a:cs typeface="Arial"/>
              </a:rPr>
              <a:t>errors.  Must be URL to error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page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667000"/>
            <a:ext cx="8843010" cy="2386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0279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&lt;%@ page errorPage=“/error/error.jsp”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%&gt;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Times New Roman"/>
              <a:cs typeface="Times New Roman"/>
            </a:endParaRPr>
          </a:p>
          <a:p>
            <a:pPr marL="1800860" marR="1788795" indent="-1788160">
              <a:lnSpc>
                <a:spcPct val="120800"/>
              </a:lnSpc>
              <a:tabLst>
                <a:tab pos="1796414" algn="l"/>
              </a:tabLst>
            </a:pPr>
            <a:r>
              <a:rPr sz="2200" spc="-5" dirty="0">
                <a:latin typeface="Arial"/>
                <a:cs typeface="Arial"/>
              </a:rPr>
              <a:t>isErrorPage</a:t>
            </a:r>
            <a:r>
              <a:rPr sz="2200" spc="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:	</a:t>
            </a:r>
            <a:r>
              <a:rPr sz="2200" spc="-5" dirty="0">
                <a:latin typeface="Arial"/>
                <a:cs typeface="Arial"/>
              </a:rPr>
              <a:t>This flag </a:t>
            </a:r>
            <a:r>
              <a:rPr sz="2200" dirty="0">
                <a:latin typeface="Arial"/>
                <a:cs typeface="Arial"/>
              </a:rPr>
              <a:t>is set </a:t>
            </a:r>
            <a:r>
              <a:rPr sz="2200" spc="-5" dirty="0">
                <a:latin typeface="Arial"/>
                <a:cs typeface="Arial"/>
              </a:rPr>
              <a:t>to true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make </a:t>
            </a:r>
            <a:r>
              <a:rPr sz="2200" dirty="0">
                <a:latin typeface="Arial"/>
                <a:cs typeface="Arial"/>
              </a:rPr>
              <a:t>a JSP </a:t>
            </a:r>
            <a:r>
              <a:rPr sz="2200" spc="-5" dirty="0">
                <a:latin typeface="Arial"/>
                <a:cs typeface="Arial"/>
              </a:rPr>
              <a:t>page 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special Error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Page.</a:t>
            </a:r>
            <a:endParaRPr sz="2200">
              <a:latin typeface="Arial"/>
              <a:cs typeface="Arial"/>
            </a:endParaRPr>
          </a:p>
          <a:p>
            <a:pPr marL="1722120">
              <a:lnSpc>
                <a:spcPct val="100000"/>
              </a:lnSpc>
              <a:spcBef>
                <a:spcPts val="545"/>
              </a:spcBef>
            </a:pPr>
            <a:r>
              <a:rPr sz="2200" spc="-5" dirty="0">
                <a:latin typeface="Arial"/>
                <a:cs typeface="Arial"/>
              </a:rPr>
              <a:t>This page has </a:t>
            </a:r>
            <a:r>
              <a:rPr sz="2200" dirty="0">
                <a:latin typeface="Arial"/>
                <a:cs typeface="Arial"/>
              </a:rPr>
              <a:t>access </a:t>
            </a:r>
            <a:r>
              <a:rPr sz="2200" spc="-5" dirty="0">
                <a:latin typeface="Arial"/>
                <a:cs typeface="Arial"/>
              </a:rPr>
              <a:t>to the implicit object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exception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8470" y="459740"/>
            <a:ext cx="2817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6633"/>
                </a:solidFill>
                <a:latin typeface="Garamond"/>
                <a:cs typeface="Garamond"/>
              </a:rPr>
              <a:t>2.Include</a:t>
            </a:r>
            <a:r>
              <a:rPr sz="2800" b="1" spc="-8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6633"/>
                </a:solidFill>
                <a:latin typeface="Garamond"/>
                <a:cs typeface="Garamond"/>
              </a:rPr>
              <a:t>directive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4523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2409189"/>
            <a:ext cx="77870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Allows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 </a:t>
            </a:r>
            <a:r>
              <a:rPr sz="2400" spc="-10" dirty="0">
                <a:latin typeface="Arial"/>
                <a:cs typeface="Arial"/>
              </a:rPr>
              <a:t>developer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include </a:t>
            </a:r>
            <a:r>
              <a:rPr sz="2400" spc="-5" dirty="0">
                <a:latin typeface="Arial"/>
                <a:cs typeface="Arial"/>
              </a:rPr>
              <a:t>contents </a:t>
            </a:r>
            <a:r>
              <a:rPr sz="2400" dirty="0">
                <a:latin typeface="Arial"/>
                <a:cs typeface="Arial"/>
              </a:rPr>
              <a:t>of a </a:t>
            </a:r>
            <a:r>
              <a:rPr sz="2400" spc="-5" dirty="0">
                <a:latin typeface="Arial"/>
                <a:cs typeface="Arial"/>
              </a:rPr>
              <a:t>file </a:t>
            </a:r>
            <a:r>
              <a:rPr sz="2400" spc="-10" dirty="0">
                <a:latin typeface="Arial"/>
                <a:cs typeface="Arial"/>
              </a:rPr>
              <a:t>inside  another.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5859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4541520"/>
            <a:ext cx="8482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307840" algn="l"/>
              </a:tabLst>
            </a:pPr>
            <a:r>
              <a:rPr sz="2400" spc="-10" dirty="0">
                <a:latin typeface="Arial"/>
                <a:cs typeface="Arial"/>
              </a:rPr>
              <a:t>Typically </a:t>
            </a:r>
            <a:r>
              <a:rPr sz="2400" spc="-5" dirty="0">
                <a:latin typeface="Arial"/>
                <a:cs typeface="Arial"/>
              </a:rPr>
              <a:t>include files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used	for </a:t>
            </a:r>
            <a:r>
              <a:rPr sz="2400" spc="-10" dirty="0">
                <a:latin typeface="Arial"/>
                <a:cs typeface="Arial"/>
              </a:rPr>
              <a:t>navigation, </a:t>
            </a:r>
            <a:r>
              <a:rPr sz="2400" spc="-5" dirty="0">
                <a:latin typeface="Arial"/>
                <a:cs typeface="Arial"/>
              </a:rPr>
              <a:t>tables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10" dirty="0">
                <a:latin typeface="Arial"/>
                <a:cs typeface="Arial"/>
              </a:rPr>
              <a:t>headers  and </a:t>
            </a:r>
            <a:r>
              <a:rPr sz="2400" spc="-5" dirty="0">
                <a:latin typeface="Arial"/>
                <a:cs typeface="Arial"/>
              </a:rPr>
              <a:t>footers that are </a:t>
            </a:r>
            <a:r>
              <a:rPr sz="2400" spc="0" dirty="0">
                <a:latin typeface="Arial"/>
                <a:cs typeface="Arial"/>
              </a:rPr>
              <a:t>common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multiple pages.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858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642619"/>
            <a:ext cx="4900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Two </a:t>
            </a:r>
            <a:r>
              <a:rPr spc="-5" dirty="0"/>
              <a:t>examples of using </a:t>
            </a:r>
            <a:r>
              <a:rPr spc="-10" dirty="0"/>
              <a:t>include</a:t>
            </a:r>
            <a:r>
              <a:rPr spc="-25" dirty="0"/>
              <a:t> </a:t>
            </a:r>
            <a:r>
              <a:rPr spc="-5" dirty="0"/>
              <a:t>files: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8920" y="1525269"/>
            <a:ext cx="7954009" cy="3773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 marR="5080" indent="-172720">
              <a:lnSpc>
                <a:spcPct val="100000"/>
              </a:lnSpc>
              <a:spcBef>
                <a:spcPts val="100"/>
              </a:spcBef>
              <a:tabLst>
                <a:tab pos="2097405" algn="l"/>
              </a:tabLst>
            </a:pPr>
            <a:r>
              <a:rPr sz="2400" spc="-5" dirty="0">
                <a:latin typeface="Arial"/>
                <a:cs typeface="Arial"/>
              </a:rPr>
              <a:t>This </a:t>
            </a:r>
            <a:r>
              <a:rPr sz="2400" spc="-10" dirty="0">
                <a:latin typeface="Arial"/>
                <a:cs typeface="Arial"/>
              </a:rPr>
              <a:t>include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html </a:t>
            </a:r>
            <a:r>
              <a:rPr sz="2400" spc="-5" dirty="0">
                <a:latin typeface="Arial"/>
                <a:cs typeface="Arial"/>
              </a:rPr>
              <a:t>from privacy.html found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include  </a:t>
            </a:r>
            <a:r>
              <a:rPr sz="2400" spc="-5" dirty="0">
                <a:latin typeface="Arial"/>
                <a:cs typeface="Arial"/>
              </a:rPr>
              <a:t>directory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into	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current </a:t>
            </a:r>
            <a:r>
              <a:rPr sz="2400" dirty="0">
                <a:latin typeface="Arial"/>
                <a:cs typeface="Arial"/>
              </a:rPr>
              <a:t>jsp</a:t>
            </a:r>
            <a:r>
              <a:rPr sz="2400" spc="-10" dirty="0">
                <a:latin typeface="Arial"/>
                <a:cs typeface="Arial"/>
              </a:rPr>
              <a:t> page.</a:t>
            </a:r>
            <a:endParaRPr sz="2400">
              <a:latin typeface="Arial"/>
              <a:cs typeface="Arial"/>
            </a:endParaRPr>
          </a:p>
          <a:p>
            <a:pPr marL="3768090" marR="869950" indent="-2730500">
              <a:lnSpc>
                <a:spcPct val="241699"/>
              </a:lnSpc>
            </a:pPr>
            <a:r>
              <a:rPr sz="2400" spc="-5" dirty="0">
                <a:latin typeface="Arial"/>
                <a:cs typeface="Arial"/>
              </a:rPr>
              <a:t>&lt;%@ </a:t>
            </a:r>
            <a:r>
              <a:rPr sz="2400" spc="-10" dirty="0">
                <a:latin typeface="Arial"/>
                <a:cs typeface="Arial"/>
              </a:rPr>
              <a:t>include </a:t>
            </a:r>
            <a:r>
              <a:rPr sz="2400" spc="-5" dirty="0">
                <a:latin typeface="Arial"/>
                <a:cs typeface="Arial"/>
              </a:rPr>
              <a:t>file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“include/privacy.html” </a:t>
            </a:r>
            <a:r>
              <a:rPr sz="2400" dirty="0">
                <a:latin typeface="Arial"/>
                <a:cs typeface="Arial"/>
              </a:rPr>
              <a:t>%&gt;  OR</a:t>
            </a:r>
            <a:endParaRPr sz="2400">
              <a:latin typeface="Arial"/>
              <a:cs typeface="Arial"/>
            </a:endParaRPr>
          </a:p>
          <a:p>
            <a:pPr marL="185420" marR="11430" indent="-17272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include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navigation </a:t>
            </a:r>
            <a:r>
              <a:rPr sz="2400" dirty="0">
                <a:latin typeface="Arial"/>
                <a:cs typeface="Arial"/>
              </a:rPr>
              <a:t>menu </a:t>
            </a:r>
            <a:r>
              <a:rPr sz="2400" spc="-5" dirty="0">
                <a:latin typeface="Arial"/>
                <a:cs typeface="Arial"/>
              </a:rPr>
              <a:t>(jsp file </a:t>
            </a:r>
            <a:r>
              <a:rPr sz="2400" dirty="0">
                <a:latin typeface="Arial"/>
                <a:cs typeface="Arial"/>
              </a:rPr>
              <a:t>) </a:t>
            </a:r>
            <a:r>
              <a:rPr sz="2400" spc="-5" dirty="0">
                <a:latin typeface="Arial"/>
                <a:cs typeface="Arial"/>
              </a:rPr>
              <a:t>found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current  directory.</a:t>
            </a:r>
            <a:endParaRPr sz="2400">
              <a:latin typeface="Arial"/>
              <a:cs typeface="Arial"/>
            </a:endParaRPr>
          </a:p>
          <a:p>
            <a:pPr marL="109728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&lt;%@ </a:t>
            </a:r>
            <a:r>
              <a:rPr sz="2400" spc="-10" dirty="0">
                <a:latin typeface="Arial"/>
                <a:cs typeface="Arial"/>
              </a:rPr>
              <a:t>include </a:t>
            </a:r>
            <a:r>
              <a:rPr sz="2400" spc="-5" dirty="0">
                <a:latin typeface="Arial"/>
                <a:cs typeface="Arial"/>
              </a:rPr>
              <a:t>file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“navigation.jsp”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5000" y="459740"/>
            <a:ext cx="28816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6633"/>
                </a:solidFill>
                <a:latin typeface="Garamond"/>
                <a:cs typeface="Garamond"/>
              </a:rPr>
              <a:t>3.Tag Lib</a:t>
            </a:r>
            <a:r>
              <a:rPr sz="2800" b="1" spc="-7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6633"/>
                </a:solidFill>
                <a:latin typeface="Garamond"/>
                <a:cs typeface="Garamond"/>
              </a:rPr>
              <a:t>directive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56971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25269"/>
            <a:ext cx="8356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tag lib </a:t>
            </a:r>
            <a:r>
              <a:rPr sz="2400" spc="-10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collection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custom tags that can be used </a:t>
            </a:r>
            <a:r>
              <a:rPr sz="2400" dirty="0">
                <a:latin typeface="Arial"/>
                <a:cs typeface="Arial"/>
              </a:rPr>
              <a:t>by 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page.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69" y="2774950"/>
            <a:ext cx="7591425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0560">
              <a:lnSpc>
                <a:spcPct val="100000"/>
              </a:lnSpc>
              <a:spcBef>
                <a:spcPts val="100"/>
              </a:spcBef>
              <a:tabLst>
                <a:tab pos="4635500" algn="l"/>
              </a:tabLst>
            </a:pPr>
            <a:r>
              <a:rPr sz="2400" spc="-5" dirty="0">
                <a:latin typeface="Arial"/>
                <a:cs typeface="Arial"/>
              </a:rPr>
              <a:t>&lt;%@ taglib uri=“tag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lib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URI”	prefix=“tag Prefix”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3970" marR="36195" indent="-1270">
              <a:lnSpc>
                <a:spcPct val="100000"/>
              </a:lnSpc>
              <a:tabLst>
                <a:tab pos="6210300" algn="l"/>
              </a:tabLst>
            </a:pPr>
            <a:r>
              <a:rPr sz="2400" spc="-5" dirty="0">
                <a:latin typeface="Arial"/>
                <a:cs typeface="Arial"/>
              </a:rPr>
              <a:t>Custom tags were introduced in JSP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1.1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and	allow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JSP  </a:t>
            </a:r>
            <a:r>
              <a:rPr sz="2400" spc="-10" dirty="0">
                <a:latin typeface="Arial"/>
                <a:cs typeface="Arial"/>
              </a:rPr>
              <a:t>developers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hide </a:t>
            </a:r>
            <a:r>
              <a:rPr sz="2400" dirty="0">
                <a:latin typeface="Arial"/>
                <a:cs typeface="Arial"/>
              </a:rPr>
              <a:t>complex </a:t>
            </a:r>
            <a:r>
              <a:rPr sz="2400" spc="-5" dirty="0">
                <a:latin typeface="Arial"/>
                <a:cs typeface="Arial"/>
              </a:rPr>
              <a:t>server side code from web  </a:t>
            </a:r>
            <a:r>
              <a:rPr sz="2400" spc="-10" dirty="0">
                <a:latin typeface="Arial"/>
                <a:cs typeface="Arial"/>
              </a:rPr>
              <a:t>designers.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3379" y="398779"/>
            <a:ext cx="3173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95245" algn="l"/>
              </a:tabLst>
            </a:pP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S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cr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ip</a:t>
            </a:r>
            <a:r>
              <a:rPr b="1" spc="0" dirty="0">
                <a:solidFill>
                  <a:srgbClr val="006633"/>
                </a:solidFill>
                <a:latin typeface="Garamond"/>
                <a:cs typeface="Garamond"/>
              </a:rPr>
              <a:t>t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l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et</a:t>
            </a:r>
            <a:r>
              <a:rPr b="1" spc="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ta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g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(&lt;%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.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..	</a:t>
            </a:r>
            <a:r>
              <a:rPr b="1" spc="0" dirty="0">
                <a:solidFill>
                  <a:srgbClr val="006633"/>
                </a:solidFill>
                <a:latin typeface="Garamond"/>
                <a:cs typeface="Garamond"/>
              </a:rPr>
              <a:t>%</a:t>
            </a:r>
            <a:r>
              <a:rPr b="1" spc="-15" dirty="0">
                <a:solidFill>
                  <a:srgbClr val="006633"/>
                </a:solidFill>
                <a:latin typeface="Garamond"/>
                <a:cs typeface="Garamond"/>
              </a:rPr>
              <a:t>&gt;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20777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2034539"/>
            <a:ext cx="8129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99920" algn="l"/>
                <a:tab pos="2576830" algn="l"/>
              </a:tabLst>
            </a:pPr>
            <a:r>
              <a:rPr sz="2400" spc="-5" dirty="0">
                <a:latin typeface="Arial"/>
                <a:cs typeface="Arial"/>
              </a:rPr>
              <a:t>Between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&lt;%	</a:t>
            </a:r>
            <a:r>
              <a:rPr sz="2400" spc="-10" dirty="0">
                <a:latin typeface="Arial"/>
                <a:cs typeface="Arial"/>
              </a:rPr>
              <a:t>and	</a:t>
            </a:r>
            <a:r>
              <a:rPr sz="2400" dirty="0">
                <a:latin typeface="Arial"/>
                <a:cs typeface="Arial"/>
              </a:rPr>
              <a:t>%&gt; </a:t>
            </a:r>
            <a:r>
              <a:rPr sz="2400" spc="-5" dirty="0">
                <a:latin typeface="Arial"/>
                <a:cs typeface="Arial"/>
              </a:rPr>
              <a:t>tags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10" dirty="0">
                <a:latin typeface="Arial"/>
                <a:cs typeface="Arial"/>
              </a:rPr>
              <a:t>any valid </a:t>
            </a:r>
            <a:r>
              <a:rPr sz="2400" spc="-5" dirty="0">
                <a:latin typeface="Arial"/>
                <a:cs typeface="Arial"/>
              </a:rPr>
              <a:t>Java </a:t>
            </a:r>
            <a:r>
              <a:rPr sz="2400" spc="-10" dirty="0">
                <a:latin typeface="Arial"/>
                <a:cs typeface="Arial"/>
              </a:rPr>
              <a:t>Code </a:t>
            </a:r>
            <a:r>
              <a:rPr sz="2400" spc="-5" dirty="0">
                <a:latin typeface="Arial"/>
                <a:cs typeface="Arial"/>
              </a:rPr>
              <a:t>is called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Scriptlet.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2113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4166870"/>
            <a:ext cx="71316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This code can access </a:t>
            </a:r>
            <a:r>
              <a:rPr sz="2400" spc="-10" dirty="0">
                <a:latin typeface="Arial"/>
                <a:cs typeface="Arial"/>
              </a:rPr>
              <a:t>any variable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bean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declared.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858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642619"/>
            <a:ext cx="4478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For </a:t>
            </a:r>
            <a:r>
              <a:rPr spc="-5" dirty="0"/>
              <a:t>example </a:t>
            </a:r>
            <a:r>
              <a:rPr dirty="0"/>
              <a:t>, to </a:t>
            </a:r>
            <a:r>
              <a:rPr spc="-10" dirty="0"/>
              <a:t>print </a:t>
            </a:r>
            <a:r>
              <a:rPr dirty="0"/>
              <a:t>a </a:t>
            </a:r>
            <a:r>
              <a:rPr spc="-10" dirty="0"/>
              <a:t>variable</a:t>
            </a:r>
            <a:r>
              <a:rPr spc="0" dirty="0"/>
              <a:t> </a:t>
            </a:r>
            <a:r>
              <a:rPr dirty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3829" y="1967229"/>
            <a:ext cx="5530215" cy="259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&lt;%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927100" marR="5080" indent="26670">
              <a:lnSpc>
                <a:spcPct val="120800"/>
              </a:lnSpc>
              <a:tabLst>
                <a:tab pos="1917064" algn="l"/>
              </a:tabLst>
            </a:pPr>
            <a:r>
              <a:rPr sz="2400" spc="-5" dirty="0">
                <a:latin typeface="Arial"/>
                <a:cs typeface="Arial"/>
              </a:rPr>
              <a:t>String	message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“Be in Peace” </a:t>
            </a:r>
            <a:r>
              <a:rPr sz="2400" dirty="0">
                <a:latin typeface="Arial"/>
                <a:cs typeface="Arial"/>
              </a:rPr>
              <a:t>;  </a:t>
            </a:r>
            <a:r>
              <a:rPr sz="2400" spc="-5" dirty="0">
                <a:latin typeface="Arial"/>
                <a:cs typeface="Arial"/>
              </a:rPr>
              <a:t>out.println(message);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4896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82880" marR="5080">
              <a:lnSpc>
                <a:spcPts val="2590"/>
              </a:lnSpc>
              <a:spcBef>
                <a:spcPts val="425"/>
              </a:spcBef>
            </a:pPr>
            <a:r>
              <a:rPr spc="-10" dirty="0"/>
              <a:t>Servlets </a:t>
            </a:r>
            <a:r>
              <a:rPr spc="-5" dirty="0"/>
              <a:t>tie up files (an HTML file for the static content </a:t>
            </a:r>
            <a:r>
              <a:rPr spc="-10" dirty="0"/>
              <a:t>and </a:t>
            </a:r>
            <a:r>
              <a:rPr dirty="0"/>
              <a:t>a  </a:t>
            </a:r>
            <a:r>
              <a:rPr spc="-5" dirty="0"/>
              <a:t>Java file for the dynamic contents) </a:t>
            </a:r>
            <a:r>
              <a:rPr dirty="0"/>
              <a:t>to </a:t>
            </a:r>
            <a:r>
              <a:rPr spc="-10" dirty="0"/>
              <a:t>independently handle </a:t>
            </a:r>
            <a:r>
              <a:rPr spc="-5" dirty="0"/>
              <a:t>the  static presentation </a:t>
            </a:r>
            <a:r>
              <a:rPr spc="-10" dirty="0"/>
              <a:t>logic and </a:t>
            </a:r>
            <a:r>
              <a:rPr spc="-5" dirty="0"/>
              <a:t>the </a:t>
            </a:r>
            <a:r>
              <a:rPr dirty="0"/>
              <a:t>dynamic </a:t>
            </a:r>
            <a:r>
              <a:rPr spc="-10" dirty="0"/>
              <a:t>business</a:t>
            </a:r>
            <a:r>
              <a:rPr spc="35" dirty="0"/>
              <a:t> </a:t>
            </a:r>
            <a:r>
              <a:rPr spc="-5" dirty="0"/>
              <a:t>logic.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211708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2073910"/>
            <a:ext cx="830707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Arial"/>
                <a:cs typeface="Arial"/>
              </a:rPr>
              <a:t>Due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, a </a:t>
            </a:r>
            <a:r>
              <a:rPr sz="2400" spc="-5" dirty="0">
                <a:latin typeface="Arial"/>
                <a:cs typeface="Arial"/>
              </a:rPr>
              <a:t>change </a:t>
            </a:r>
            <a:r>
              <a:rPr sz="2400" dirty="0">
                <a:latin typeface="Arial"/>
                <a:cs typeface="Arial"/>
              </a:rPr>
              <a:t>made to </a:t>
            </a:r>
            <a:r>
              <a:rPr sz="2400" spc="-5" dirty="0">
                <a:latin typeface="Arial"/>
                <a:cs typeface="Arial"/>
              </a:rPr>
              <a:t>any file requires recompilation  of the servlet.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2562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213100"/>
            <a:ext cx="862393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Arial"/>
                <a:cs typeface="Arial"/>
              </a:rPr>
              <a:t>JSP on the </a:t>
            </a:r>
            <a:r>
              <a:rPr sz="2400" spc="-10" dirty="0">
                <a:latin typeface="Arial"/>
                <a:cs typeface="Arial"/>
              </a:rPr>
              <a:t>other </a:t>
            </a:r>
            <a:r>
              <a:rPr sz="2400" spc="-5" dirty="0">
                <a:latin typeface="Arial"/>
                <a:cs typeface="Arial"/>
              </a:rPr>
              <a:t>hand allows Java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embedded directly into  an HTML </a:t>
            </a:r>
            <a:r>
              <a:rPr sz="2400" spc="-10" dirty="0">
                <a:latin typeface="Arial"/>
                <a:cs typeface="Arial"/>
              </a:rPr>
              <a:t>page </a:t>
            </a:r>
            <a:r>
              <a:rPr sz="2400" spc="-5" dirty="0">
                <a:latin typeface="Arial"/>
                <a:cs typeface="Arial"/>
              </a:rPr>
              <a:t>by using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tags.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3954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640" y="4352290"/>
            <a:ext cx="840359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Arial"/>
                <a:cs typeface="Arial"/>
              </a:rPr>
              <a:t>The HTML content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Java content can also be placed in  separate files.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553465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640" y="5490209"/>
            <a:ext cx="8445500" cy="7213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420"/>
              </a:spcBef>
              <a:tabLst>
                <a:tab pos="8264525" algn="l"/>
              </a:tabLst>
            </a:pPr>
            <a:r>
              <a:rPr sz="2400" spc="-5" dirty="0">
                <a:latin typeface="Arial"/>
                <a:cs typeface="Arial"/>
              </a:rPr>
              <a:t>Any changes </a:t>
            </a:r>
            <a:r>
              <a:rPr sz="2400" dirty="0">
                <a:latin typeface="Arial"/>
                <a:cs typeface="Arial"/>
              </a:rPr>
              <a:t>made to </a:t>
            </a:r>
            <a:r>
              <a:rPr sz="2400" spc="-5" dirty="0">
                <a:latin typeface="Arial"/>
                <a:cs typeface="Arial"/>
              </a:rPr>
              <a:t>HTML content is automatically compiled  </a:t>
            </a:r>
            <a:r>
              <a:rPr sz="2400" u="heavy" spc="-10" dirty="0">
                <a:latin typeface="Arial"/>
                <a:cs typeface="Arial"/>
              </a:rPr>
              <a:t>and loaded </a:t>
            </a:r>
            <a:r>
              <a:rPr sz="2400" u="heavy" spc="-5" dirty="0">
                <a:latin typeface="Arial"/>
                <a:cs typeface="Arial"/>
              </a:rPr>
              <a:t>onto the</a:t>
            </a:r>
            <a:r>
              <a:rPr sz="2400" u="heavy" spc="-15" dirty="0">
                <a:latin typeface="Arial"/>
                <a:cs typeface="Arial"/>
              </a:rPr>
              <a:t> </a:t>
            </a:r>
            <a:r>
              <a:rPr sz="2400" u="heavy" spc="-10" dirty="0">
                <a:latin typeface="Arial"/>
                <a:cs typeface="Arial"/>
              </a:rPr>
              <a:t>servlet	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3239" y="612140"/>
            <a:ext cx="213423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-5" dirty="0">
                <a:solidFill>
                  <a:srgbClr val="006633"/>
                </a:solidFill>
                <a:latin typeface="Garamond"/>
                <a:cs typeface="Garamond"/>
              </a:rPr>
              <a:t>Action</a:t>
            </a:r>
            <a:r>
              <a:rPr sz="3800" b="1" spc="-9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3800" b="1" spc="-5" dirty="0">
                <a:solidFill>
                  <a:srgbClr val="006633"/>
                </a:solidFill>
                <a:latin typeface="Garamond"/>
                <a:cs typeface="Garamond"/>
              </a:rPr>
              <a:t>tag</a:t>
            </a:r>
            <a:endParaRPr sz="3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9080" y="1525269"/>
            <a:ext cx="6107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There are three </a:t>
            </a:r>
            <a:r>
              <a:rPr sz="2400" dirty="0">
                <a:latin typeface="Arial"/>
                <a:cs typeface="Arial"/>
              </a:rPr>
              <a:t>main </a:t>
            </a:r>
            <a:r>
              <a:rPr sz="2400" spc="-5" dirty="0">
                <a:latin typeface="Arial"/>
                <a:cs typeface="Arial"/>
              </a:rPr>
              <a:t>roles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action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tags: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24523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2409189"/>
            <a:ext cx="6198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7125" algn="l"/>
              </a:tabLst>
            </a:pPr>
            <a:r>
              <a:rPr sz="2400" spc="-10" dirty="0">
                <a:latin typeface="Arial"/>
                <a:cs typeface="Arial"/>
              </a:rPr>
              <a:t>Enable	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use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server side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Javabeans.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333629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3269" y="3293109"/>
            <a:ext cx="4309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Transfer control between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42202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269" y="4175759"/>
            <a:ext cx="5476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browser </a:t>
            </a:r>
            <a:r>
              <a:rPr sz="2400" spc="-10" dirty="0">
                <a:latin typeface="Arial"/>
                <a:cs typeface="Arial"/>
              </a:rPr>
              <a:t>independent </a:t>
            </a:r>
            <a:r>
              <a:rPr sz="2400" spc="-5" dirty="0">
                <a:latin typeface="Arial"/>
                <a:cs typeface="Arial"/>
              </a:rPr>
              <a:t>support for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applets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4570" y="612140"/>
            <a:ext cx="187134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>
                <a:solidFill>
                  <a:srgbClr val="006633"/>
                </a:solidFill>
                <a:latin typeface="Garamond"/>
                <a:cs typeface="Garamond"/>
              </a:rPr>
              <a:t>Javabeans</a:t>
            </a:r>
            <a:endParaRPr sz="38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6971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1525269"/>
            <a:ext cx="86252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814695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Javabeans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special type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class	that has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number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methods.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28181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2774950"/>
            <a:ext cx="86302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31241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JSP </a:t>
            </a:r>
            <a:r>
              <a:rPr sz="2400" spc="-5" dirty="0">
                <a:latin typeface="Arial"/>
                <a:cs typeface="Arial"/>
              </a:rPr>
              <a:t>page can call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these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methods	</a:t>
            </a:r>
            <a:r>
              <a:rPr sz="2400" dirty="0">
                <a:latin typeface="Arial"/>
                <a:cs typeface="Arial"/>
              </a:rPr>
              <a:t>so </a:t>
            </a:r>
            <a:r>
              <a:rPr sz="2400" spc="-5" dirty="0">
                <a:latin typeface="Arial"/>
                <a:cs typeface="Arial"/>
              </a:rPr>
              <a:t>can </a:t>
            </a:r>
            <a:r>
              <a:rPr sz="2400" spc="-10" dirty="0">
                <a:latin typeface="Arial"/>
                <a:cs typeface="Arial"/>
              </a:rPr>
              <a:t>leave </a:t>
            </a: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the  code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these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Javabeans.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0678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4024629"/>
            <a:ext cx="844042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839845" algn="l"/>
                <a:tab pos="4891405" algn="l"/>
                <a:tab pos="5096510" algn="l"/>
                <a:tab pos="8264525" algn="l"/>
              </a:tabLst>
            </a:pPr>
            <a:r>
              <a:rPr sz="2400" spc="-1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example, </a:t>
            </a:r>
            <a:r>
              <a:rPr sz="2400" spc="-10" dirty="0">
                <a:latin typeface="Arial"/>
                <a:cs typeface="Arial"/>
              </a:rPr>
              <a:t>if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wanted	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make	a </a:t>
            </a:r>
            <a:r>
              <a:rPr sz="2400" spc="-5" dirty="0">
                <a:latin typeface="Arial"/>
                <a:cs typeface="Arial"/>
              </a:rPr>
              <a:t>feedback form that  automatically sent out </a:t>
            </a:r>
            <a:r>
              <a:rPr sz="240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email. By </a:t>
            </a:r>
            <a:r>
              <a:rPr sz="2400" spc="-10" dirty="0">
                <a:latin typeface="Arial"/>
                <a:cs typeface="Arial"/>
              </a:rPr>
              <a:t>having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 page with </a:t>
            </a:r>
            <a:r>
              <a:rPr sz="2400" dirty="0">
                <a:latin typeface="Arial"/>
                <a:cs typeface="Arial"/>
              </a:rPr>
              <a:t>a  form, </a:t>
            </a:r>
            <a:r>
              <a:rPr sz="2400" spc="-5" dirty="0">
                <a:latin typeface="Arial"/>
                <a:cs typeface="Arial"/>
              </a:rPr>
              <a:t>when the visitors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presses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	</a:t>
            </a:r>
            <a:r>
              <a:rPr sz="2400" dirty="0">
                <a:latin typeface="Arial"/>
                <a:cs typeface="Arial"/>
              </a:rPr>
              <a:t>submit </a:t>
            </a:r>
            <a:r>
              <a:rPr sz="2400" spc="-5" dirty="0">
                <a:latin typeface="Arial"/>
                <a:cs typeface="Arial"/>
              </a:rPr>
              <a:t>button this sends  the </a:t>
            </a:r>
            <a:r>
              <a:rPr sz="2400" spc="-10" dirty="0">
                <a:latin typeface="Arial"/>
                <a:cs typeface="Arial"/>
              </a:rPr>
              <a:t>details </a:t>
            </a:r>
            <a:r>
              <a:rPr sz="2400" dirty="0">
                <a:latin typeface="Arial"/>
                <a:cs typeface="Arial"/>
              </a:rPr>
              <a:t>to a </a:t>
            </a:r>
            <a:r>
              <a:rPr sz="2400" spc="-10" dirty="0">
                <a:latin typeface="Arial"/>
                <a:cs typeface="Arial"/>
              </a:rPr>
              <a:t>JavaBeans </a:t>
            </a:r>
            <a:r>
              <a:rPr sz="2400" spc="-5" dirty="0">
                <a:latin typeface="Arial"/>
                <a:cs typeface="Arial"/>
              </a:rPr>
              <a:t>that sends </a:t>
            </a:r>
            <a:r>
              <a:rPr sz="2400" spc="-10" dirty="0">
                <a:latin typeface="Arial"/>
                <a:cs typeface="Arial"/>
              </a:rPr>
              <a:t>out </a:t>
            </a:r>
            <a:r>
              <a:rPr sz="2400" spc="-5" dirty="0">
                <a:latin typeface="Arial"/>
                <a:cs typeface="Arial"/>
              </a:rPr>
              <a:t>the emails. This </a:t>
            </a:r>
            <a:r>
              <a:rPr sz="2400" dirty="0">
                <a:latin typeface="Arial"/>
                <a:cs typeface="Arial"/>
              </a:rPr>
              <a:t>way  </a:t>
            </a:r>
            <a:r>
              <a:rPr sz="2400" spc="-5" dirty="0">
                <a:latin typeface="Arial"/>
                <a:cs typeface="Arial"/>
              </a:rPr>
              <a:t>there would be </a:t>
            </a:r>
            <a:r>
              <a:rPr sz="2400" dirty="0">
                <a:latin typeface="Arial"/>
                <a:cs typeface="Arial"/>
              </a:rPr>
              <a:t>no </a:t>
            </a:r>
            <a:r>
              <a:rPr sz="2400" spc="-5" dirty="0">
                <a:latin typeface="Arial"/>
                <a:cs typeface="Arial"/>
              </a:rPr>
              <a:t>code in the </a:t>
            </a:r>
            <a:r>
              <a:rPr sz="2400" dirty="0">
                <a:latin typeface="Arial"/>
                <a:cs typeface="Arial"/>
              </a:rPr>
              <a:t>JSP </a:t>
            </a:r>
            <a:r>
              <a:rPr sz="2400" spc="-5" dirty="0">
                <a:latin typeface="Arial"/>
                <a:cs typeface="Arial"/>
              </a:rPr>
              <a:t>page </a:t>
            </a:r>
            <a:r>
              <a:rPr sz="2400" spc="-10" dirty="0">
                <a:latin typeface="Arial"/>
                <a:cs typeface="Arial"/>
              </a:rPr>
              <a:t>dealing </a:t>
            </a:r>
            <a:r>
              <a:rPr sz="2400" spc="-5" dirty="0">
                <a:latin typeface="Arial"/>
                <a:cs typeface="Arial"/>
              </a:rPr>
              <a:t>with </a:t>
            </a:r>
            <a:r>
              <a:rPr sz="2400" spc="-10" dirty="0">
                <a:latin typeface="Arial"/>
                <a:cs typeface="Arial"/>
              </a:rPr>
              <a:t>sending  </a:t>
            </a:r>
            <a:r>
              <a:rPr sz="2400" u="heavy" spc="-5" dirty="0">
                <a:latin typeface="Arial"/>
                <a:cs typeface="Arial"/>
              </a:rPr>
              <a:t>emails.				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204088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997710"/>
            <a:ext cx="7992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To </a:t>
            </a:r>
            <a:r>
              <a:rPr spc="-5" dirty="0"/>
              <a:t>use </a:t>
            </a:r>
            <a:r>
              <a:rPr dirty="0"/>
              <a:t>a </a:t>
            </a:r>
            <a:r>
              <a:rPr spc="-10" dirty="0"/>
              <a:t>Javabean </a:t>
            </a:r>
            <a:r>
              <a:rPr spc="-5" dirty="0"/>
              <a:t>in </a:t>
            </a:r>
            <a:r>
              <a:rPr dirty="0"/>
              <a:t>a </a:t>
            </a:r>
            <a:r>
              <a:rPr spc="-5" dirty="0"/>
              <a:t>JSP page use the following syntax: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5279" y="3322320"/>
            <a:ext cx="2952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z="2400" spc="-5" dirty="0">
                <a:latin typeface="Arial"/>
                <a:cs typeface="Arial"/>
              </a:rPr>
              <a:t>&lt;jsp:usebean	id=“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id”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7804" y="3322320"/>
            <a:ext cx="4961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8925" algn="l"/>
              </a:tabLst>
            </a:pPr>
            <a:r>
              <a:rPr sz="2400" spc="-5" dirty="0">
                <a:latin typeface="Arial"/>
                <a:cs typeface="Arial"/>
              </a:rPr>
              <a:t>scope=“application”	class=“…….”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/&gt;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582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1819" y="588010"/>
            <a:ext cx="6386195" cy="916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75640">
              <a:lnSpc>
                <a:spcPct val="1219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spc="-10" dirty="0"/>
              <a:t>following </a:t>
            </a:r>
            <a:r>
              <a:rPr spc="-5" dirty="0"/>
              <a:t>is </a:t>
            </a:r>
            <a:r>
              <a:rPr dirty="0"/>
              <a:t>a </a:t>
            </a:r>
            <a:r>
              <a:rPr spc="-5" dirty="0"/>
              <a:t>list of </a:t>
            </a:r>
            <a:r>
              <a:rPr spc="-10" dirty="0"/>
              <a:t>Javabean </a:t>
            </a:r>
            <a:r>
              <a:rPr spc="-5" dirty="0"/>
              <a:t>scopes:  page</a:t>
            </a:r>
            <a:r>
              <a:rPr spc="-10" dirty="0"/>
              <a:t> </a:t>
            </a:r>
            <a:r>
              <a:rPr dirty="0"/>
              <a:t>–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0039" y="1555750"/>
            <a:ext cx="3527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valid </a:t>
            </a:r>
            <a:r>
              <a:rPr sz="2400" spc="-5" dirty="0">
                <a:latin typeface="Arial"/>
                <a:cs typeface="Arial"/>
              </a:rPr>
              <a:t>until page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completes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4828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1819" y="2363470"/>
            <a:ext cx="655828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10" dirty="0">
                <a:latin typeface="Arial"/>
                <a:cs typeface="Arial"/>
              </a:rPr>
              <a:t>request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010919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bean instance lasts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the client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request.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38087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1819" y="3688079"/>
            <a:ext cx="527177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session </a:t>
            </a: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010919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bean lasts for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client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session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513334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819" y="5015229"/>
            <a:ext cx="8331200" cy="90678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spc="-10" dirty="0">
                <a:latin typeface="Arial"/>
                <a:cs typeface="Arial"/>
              </a:rPr>
              <a:t>application </a:t>
            </a:r>
            <a:r>
              <a:rPr sz="2400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010919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Arial"/>
                <a:cs typeface="Arial"/>
              </a:rPr>
              <a:t>bean instance created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lasts until application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ends.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27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789940"/>
            <a:ext cx="8347709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4300">
              <a:lnSpc>
                <a:spcPts val="26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Dynamic JSP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Include</a:t>
            </a:r>
          </a:p>
          <a:p>
            <a:pPr marL="12700">
              <a:lnSpc>
                <a:spcPts val="2600"/>
              </a:lnSpc>
            </a:pPr>
            <a:r>
              <a:rPr spc="-5" dirty="0"/>
              <a:t>You </a:t>
            </a:r>
            <a:r>
              <a:rPr spc="-10" dirty="0"/>
              <a:t>have </a:t>
            </a:r>
            <a:r>
              <a:rPr spc="-5" dirty="0"/>
              <a:t>seen </a:t>
            </a:r>
            <a:r>
              <a:rPr spc="-10" dirty="0"/>
              <a:t>how </a:t>
            </a:r>
            <a:r>
              <a:rPr dirty="0"/>
              <a:t>a </a:t>
            </a:r>
            <a:r>
              <a:rPr spc="-5" dirty="0"/>
              <a:t>file can be </a:t>
            </a:r>
            <a:r>
              <a:rPr spc="-10" dirty="0"/>
              <a:t>included </a:t>
            </a:r>
            <a:r>
              <a:rPr spc="-5" dirty="0"/>
              <a:t>into </a:t>
            </a:r>
            <a:r>
              <a:rPr dirty="0"/>
              <a:t>a </a:t>
            </a:r>
            <a:r>
              <a:rPr spc="-5" dirty="0"/>
              <a:t>JSP </a:t>
            </a:r>
            <a:r>
              <a:rPr spc="-10" dirty="0"/>
              <a:t>using</a:t>
            </a:r>
            <a:r>
              <a:rPr spc="50" dirty="0"/>
              <a:t> </a:t>
            </a:r>
            <a:r>
              <a:rPr spc="-5" dirty="0"/>
              <a:t>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1375410"/>
            <a:ext cx="8935085" cy="215646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90"/>
              </a:spcBef>
            </a:pPr>
            <a:r>
              <a:rPr sz="2400" spc="-10" dirty="0">
                <a:latin typeface="Arial"/>
                <a:cs typeface="Arial"/>
              </a:rPr>
              <a:t>include</a:t>
            </a:r>
            <a:r>
              <a:rPr sz="2400" spc="-5" dirty="0">
                <a:latin typeface="Arial"/>
                <a:cs typeface="Arial"/>
              </a:rPr>
              <a:t> Directive:</a:t>
            </a:r>
            <a:endParaRPr sz="2400">
              <a:latin typeface="Arial"/>
              <a:cs typeface="Arial"/>
            </a:endParaRPr>
          </a:p>
          <a:p>
            <a:pPr marL="1292860">
              <a:lnSpc>
                <a:spcPct val="100000"/>
              </a:lnSpc>
              <a:spcBef>
                <a:spcPts val="590"/>
              </a:spcBef>
            </a:pPr>
            <a:r>
              <a:rPr sz="2400" b="1" spc="-20" dirty="0">
                <a:latin typeface="Arial"/>
                <a:cs typeface="Arial"/>
              </a:rPr>
              <a:t>&lt;%@ </a:t>
            </a:r>
            <a:r>
              <a:rPr sz="2400" b="1" spc="-5" dirty="0">
                <a:latin typeface="Arial"/>
                <a:cs typeface="Arial"/>
              </a:rPr>
              <a:t>include </a:t>
            </a:r>
            <a:r>
              <a:rPr sz="2400" b="1" dirty="0">
                <a:latin typeface="Arial"/>
                <a:cs typeface="Arial"/>
              </a:rPr>
              <a:t>file =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“include/privacy.html”%&gt;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tabLst>
                <a:tab pos="758190" algn="l"/>
                <a:tab pos="4022725" algn="l"/>
                <a:tab pos="6874509" algn="l"/>
              </a:tabLst>
            </a:pPr>
            <a:r>
              <a:rPr sz="2400" spc="-5" dirty="0">
                <a:latin typeface="Arial"/>
                <a:cs typeface="Arial"/>
              </a:rPr>
              <a:t>This	is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useful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including	</a:t>
            </a:r>
            <a:r>
              <a:rPr sz="2400" spc="0" dirty="0">
                <a:latin typeface="Arial"/>
                <a:cs typeface="Arial"/>
              </a:rPr>
              <a:t>common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pages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that	are shared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spc="-10" dirty="0">
                <a:latin typeface="Arial"/>
                <a:cs typeface="Arial"/>
              </a:rPr>
              <a:t>included </a:t>
            </a:r>
            <a:r>
              <a:rPr sz="2400" spc="-5" dirty="0">
                <a:latin typeface="Arial"/>
                <a:cs typeface="Arial"/>
              </a:rPr>
              <a:t>at </a:t>
            </a:r>
            <a:r>
              <a:rPr sz="2400" dirty="0">
                <a:latin typeface="Arial"/>
                <a:cs typeface="Arial"/>
              </a:rPr>
              <a:t>compile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465320"/>
            <a:ext cx="8054975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2601595" algn="l"/>
              </a:tabLst>
            </a:pP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include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page	at run </a:t>
            </a:r>
            <a:r>
              <a:rPr sz="2400" spc="0" dirty="0">
                <a:latin typeface="Arial"/>
                <a:cs typeface="Arial"/>
              </a:rPr>
              <a:t>time </a:t>
            </a:r>
            <a:r>
              <a:rPr sz="2400" spc="-5" dirty="0">
                <a:latin typeface="Arial"/>
                <a:cs typeface="Arial"/>
              </a:rPr>
              <a:t>you </a:t>
            </a:r>
            <a:r>
              <a:rPr sz="2400" spc="-10" dirty="0">
                <a:latin typeface="Arial"/>
                <a:cs typeface="Arial"/>
              </a:rPr>
              <a:t>should </a:t>
            </a:r>
            <a:r>
              <a:rPr sz="2400" spc="-5" dirty="0">
                <a:latin typeface="Arial"/>
                <a:cs typeface="Arial"/>
              </a:rPr>
              <a:t>use dynamic </a:t>
            </a:r>
            <a:r>
              <a:rPr sz="2400" dirty="0">
                <a:latin typeface="Arial"/>
                <a:cs typeface="Arial"/>
              </a:rPr>
              <a:t>JSP  </a:t>
            </a:r>
            <a:r>
              <a:rPr sz="2400" spc="-10" dirty="0">
                <a:latin typeface="Arial"/>
                <a:cs typeface="Arial"/>
              </a:rPr>
              <a:t>includes.</a:t>
            </a:r>
            <a:endParaRPr sz="2400">
              <a:latin typeface="Arial"/>
              <a:cs typeface="Arial"/>
            </a:endParaRPr>
          </a:p>
          <a:p>
            <a:pPr marL="135382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Arial"/>
                <a:cs typeface="Arial"/>
              </a:rPr>
              <a:t>&lt;jsp:include </a:t>
            </a:r>
            <a:r>
              <a:rPr sz="2400" b="1" spc="-10" dirty="0">
                <a:latin typeface="Arial"/>
                <a:cs typeface="Arial"/>
              </a:rPr>
              <a:t>page=“URL”</a:t>
            </a:r>
            <a:r>
              <a:rPr sz="2400" b="1" spc="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flush=“true”/&gt;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81659"/>
            <a:ext cx="6799580" cy="462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  <a:p>
            <a:pPr marR="3794125" algn="ctr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Arial"/>
                <a:cs typeface="Arial"/>
              </a:rPr>
              <a:t>&lt;HEAD&gt;</a:t>
            </a:r>
            <a:endParaRPr sz="2000">
              <a:latin typeface="Arial"/>
              <a:cs typeface="Arial"/>
            </a:endParaRPr>
          </a:p>
          <a:p>
            <a:pPr marL="2122170">
              <a:lnSpc>
                <a:spcPct val="100000"/>
              </a:lnSpc>
              <a:spcBef>
                <a:spcPts val="20"/>
              </a:spcBef>
              <a:tabLst>
                <a:tab pos="3251200" algn="l"/>
              </a:tabLst>
            </a:pPr>
            <a:r>
              <a:rPr sz="2000" spc="-5" dirty="0">
                <a:latin typeface="Arial"/>
                <a:cs typeface="Arial"/>
              </a:rPr>
              <a:t>&lt;TITLE&gt;	JSP Example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&lt;/TITLE&gt;</a:t>
            </a:r>
            <a:endParaRPr sz="2000">
              <a:latin typeface="Arial"/>
              <a:cs typeface="Arial"/>
            </a:endParaRPr>
          </a:p>
          <a:p>
            <a:pPr marR="3723004" algn="ctr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Arial"/>
                <a:cs typeface="Arial"/>
              </a:rPr>
              <a:t>&lt;/HEAD&gt;</a:t>
            </a:r>
            <a:endParaRPr sz="2000">
              <a:latin typeface="Arial"/>
              <a:cs typeface="Arial"/>
            </a:endParaRPr>
          </a:p>
          <a:p>
            <a:pPr marL="22352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L="1907539">
              <a:lnSpc>
                <a:spcPct val="100000"/>
              </a:lnSpc>
              <a:spcBef>
                <a:spcPts val="20"/>
              </a:spcBef>
              <a:tabLst>
                <a:tab pos="3571875" algn="l"/>
              </a:tabLst>
            </a:pPr>
            <a:r>
              <a:rPr sz="2000" dirty="0">
                <a:latin typeface="Arial"/>
                <a:cs typeface="Arial"/>
              </a:rPr>
              <a:t>JSP</a:t>
            </a:r>
            <a:r>
              <a:rPr sz="2000" spc="-5" dirty="0">
                <a:latin typeface="Arial"/>
                <a:cs typeface="Arial"/>
              </a:rPr>
              <a:t> Example	</a:t>
            </a:r>
            <a:r>
              <a:rPr sz="2000" dirty="0">
                <a:latin typeface="Arial"/>
                <a:cs typeface="Arial"/>
              </a:rPr>
              <a:t>&lt;BR&gt;</a:t>
            </a:r>
            <a:endParaRPr sz="2000">
              <a:latin typeface="Arial"/>
              <a:cs typeface="Arial"/>
            </a:endParaRPr>
          </a:p>
          <a:p>
            <a:pPr marR="3651885" algn="ctr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Arial"/>
                <a:cs typeface="Arial"/>
              </a:rPr>
              <a:t>&lt;%!</a:t>
            </a:r>
            <a:endParaRPr sz="2000">
              <a:latin typeface="Arial"/>
              <a:cs typeface="Arial"/>
            </a:endParaRPr>
          </a:p>
          <a:p>
            <a:pPr marL="2755900" marR="371475" indent="-3810">
              <a:lnSpc>
                <a:spcPct val="100800"/>
              </a:lnSpc>
            </a:pPr>
            <a:r>
              <a:rPr sz="2000" spc="-5" dirty="0">
                <a:latin typeface="Arial"/>
                <a:cs typeface="Arial"/>
              </a:rPr>
              <a:t>String message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“Be in Peace”;  int counter </a:t>
            </a:r>
            <a:r>
              <a:rPr sz="2000" dirty="0">
                <a:latin typeface="Arial"/>
                <a:cs typeface="Arial"/>
              </a:rPr>
              <a:t>= 0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R="3722370" algn="ctr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Arial"/>
                <a:cs typeface="Arial"/>
              </a:rPr>
              <a:t>Todays </a:t>
            </a:r>
            <a:r>
              <a:rPr sz="2000" spc="-10" dirty="0">
                <a:latin typeface="Arial"/>
                <a:cs typeface="Arial"/>
              </a:rPr>
              <a:t>Message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  <a:p>
            <a:pPr marL="3670300" marR="5080">
              <a:lnSpc>
                <a:spcPts val="2420"/>
              </a:lnSpc>
              <a:spcBef>
                <a:spcPts val="70"/>
              </a:spcBef>
              <a:tabLst>
                <a:tab pos="5039995" algn="l"/>
                <a:tab pos="5741670" algn="l"/>
              </a:tabLst>
            </a:pPr>
            <a:r>
              <a:rPr sz="2000" spc="-5" dirty="0">
                <a:latin typeface="Arial"/>
                <a:cs typeface="Arial"/>
              </a:rPr>
              <a:t>&lt;%=message%&gt;	</a:t>
            </a:r>
            <a:r>
              <a:rPr sz="2000" dirty="0">
                <a:latin typeface="Arial"/>
                <a:cs typeface="Arial"/>
              </a:rPr>
              <a:t>&lt;Br&gt;  C</a:t>
            </a:r>
            <a:r>
              <a:rPr sz="2000" spc="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i</a:t>
            </a:r>
            <a:r>
              <a:rPr sz="2000" dirty="0">
                <a:latin typeface="Arial"/>
                <a:cs typeface="Arial"/>
              </a:rPr>
              <a:t>s	&lt;</a:t>
            </a:r>
            <a:r>
              <a:rPr sz="2000" spc="-5" dirty="0">
                <a:latin typeface="Arial"/>
                <a:cs typeface="Arial"/>
              </a:rPr>
              <a:t>%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0" dirty="0">
                <a:latin typeface="Arial"/>
                <a:cs typeface="Arial"/>
              </a:rPr>
              <a:t>co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L="573405">
              <a:lnSpc>
                <a:spcPts val="2335"/>
              </a:lnSpc>
            </a:pPr>
            <a:r>
              <a:rPr sz="2000" spc="-5" dirty="0">
                <a:latin typeface="Arial"/>
                <a:cs typeface="Arial"/>
              </a:rPr>
              <a:t>&lt;/BODY&gt;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latin typeface="Arial"/>
                <a:cs typeface="Arial"/>
              </a:rPr>
              <a:t>&lt;/HTML&gt;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6739" y="398779"/>
            <a:ext cx="2131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Implicit</a:t>
            </a:r>
            <a:r>
              <a:rPr b="1" spc="-5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Objects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3082289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38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3034029"/>
            <a:ext cx="838771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There are </a:t>
            </a:r>
            <a:r>
              <a:rPr sz="2600" dirty="0">
                <a:latin typeface="Arial"/>
                <a:cs typeface="Arial"/>
              </a:rPr>
              <a:t>several </a:t>
            </a:r>
            <a:r>
              <a:rPr sz="2600" spc="-5" dirty="0">
                <a:latin typeface="Arial"/>
                <a:cs typeface="Arial"/>
              </a:rPr>
              <a:t>objects </a:t>
            </a:r>
            <a:r>
              <a:rPr sz="2600" dirty="0">
                <a:latin typeface="Arial"/>
                <a:cs typeface="Arial"/>
              </a:rPr>
              <a:t>that </a:t>
            </a:r>
            <a:r>
              <a:rPr sz="2600" spc="-5" dirty="0">
                <a:latin typeface="Arial"/>
                <a:cs typeface="Arial"/>
              </a:rPr>
              <a:t>are automatically available  in </a:t>
            </a:r>
            <a:r>
              <a:rPr sz="2600" dirty="0">
                <a:latin typeface="Arial"/>
                <a:cs typeface="Arial"/>
              </a:rPr>
              <a:t>JSP </a:t>
            </a:r>
            <a:r>
              <a:rPr sz="2600" spc="-5" dirty="0">
                <a:latin typeface="Arial"/>
                <a:cs typeface="Arial"/>
              </a:rPr>
              <a:t>called </a:t>
            </a:r>
            <a:r>
              <a:rPr sz="2600" b="1" spc="-5" dirty="0">
                <a:latin typeface="Arial"/>
                <a:cs typeface="Arial"/>
              </a:rPr>
              <a:t>implicit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objects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642619"/>
            <a:ext cx="131127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Arial"/>
                <a:cs typeface="Arial"/>
              </a:rPr>
              <a:t>Variable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7805" y="642619"/>
            <a:ext cx="11607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Arial"/>
                <a:cs typeface="Arial"/>
              </a:rPr>
              <a:t>Of</a:t>
            </a:r>
            <a:r>
              <a:rPr sz="2600" b="1" spc="-7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type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16380"/>
            <a:ext cx="1229360" cy="1718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95"/>
              </a:spcBef>
            </a:pPr>
            <a:r>
              <a:rPr sz="2300" spc="-5" dirty="0">
                <a:latin typeface="Arial"/>
                <a:cs typeface="Arial"/>
              </a:rPr>
              <a:t>request  </a:t>
            </a:r>
            <a:r>
              <a:rPr sz="2300" dirty="0">
                <a:latin typeface="Arial"/>
                <a:cs typeface="Arial"/>
              </a:rPr>
              <a:t>r</a:t>
            </a:r>
            <a:r>
              <a:rPr sz="2300" spc="-5" dirty="0">
                <a:latin typeface="Arial"/>
                <a:cs typeface="Arial"/>
              </a:rPr>
              <a:t>es</a:t>
            </a:r>
            <a:r>
              <a:rPr sz="2300" spc="0" dirty="0">
                <a:latin typeface="Arial"/>
                <a:cs typeface="Arial"/>
              </a:rPr>
              <a:t>p</a:t>
            </a:r>
            <a:r>
              <a:rPr sz="2300" spc="-5" dirty="0">
                <a:latin typeface="Arial"/>
                <a:cs typeface="Arial"/>
              </a:rPr>
              <a:t>on</a:t>
            </a:r>
            <a:r>
              <a:rPr sz="2300" spc="0" dirty="0">
                <a:latin typeface="Arial"/>
                <a:cs typeface="Arial"/>
              </a:rPr>
              <a:t>s</a:t>
            </a:r>
            <a:r>
              <a:rPr sz="2300" dirty="0">
                <a:latin typeface="Arial"/>
                <a:cs typeface="Arial"/>
              </a:rPr>
              <a:t>e  </a:t>
            </a:r>
            <a:r>
              <a:rPr sz="2300" spc="-5" dirty="0">
                <a:latin typeface="Arial"/>
                <a:cs typeface="Arial"/>
              </a:rPr>
              <a:t>out  </a:t>
            </a:r>
            <a:r>
              <a:rPr sz="2300" dirty="0">
                <a:latin typeface="Arial"/>
                <a:cs typeface="Arial"/>
              </a:rPr>
              <a:t>session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644900" marR="5080">
              <a:lnSpc>
                <a:spcPct val="120800"/>
              </a:lnSpc>
              <a:spcBef>
                <a:spcPts val="95"/>
              </a:spcBef>
            </a:pPr>
            <a:r>
              <a:rPr sz="2300" spc="-5" dirty="0">
                <a:latin typeface="Arial"/>
                <a:cs typeface="Arial"/>
              </a:rPr>
              <a:t>javax.servlet.http.httpServletRequest  javax.servlet.http.httpServletResponse  javax.servlet.jsp.JspWriter  javax.servlet.http.HttpSession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632200"/>
            <a:ext cx="1636395" cy="2139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95"/>
              </a:spcBef>
            </a:pPr>
            <a:r>
              <a:rPr sz="2300" spc="-5" dirty="0">
                <a:latin typeface="Arial"/>
                <a:cs typeface="Arial"/>
              </a:rPr>
              <a:t>p</a:t>
            </a:r>
            <a:r>
              <a:rPr sz="2300" spc="0" dirty="0">
                <a:latin typeface="Arial"/>
                <a:cs typeface="Arial"/>
              </a:rPr>
              <a:t>a</a:t>
            </a:r>
            <a:r>
              <a:rPr sz="2300" spc="-5" dirty="0">
                <a:latin typeface="Arial"/>
                <a:cs typeface="Arial"/>
              </a:rPr>
              <a:t>ge</a:t>
            </a:r>
            <a:r>
              <a:rPr sz="2300" spc="0" dirty="0">
                <a:latin typeface="Arial"/>
                <a:cs typeface="Arial"/>
              </a:rPr>
              <a:t>c</a:t>
            </a:r>
            <a:r>
              <a:rPr sz="2300" spc="-5" dirty="0">
                <a:latin typeface="Arial"/>
                <a:cs typeface="Arial"/>
              </a:rPr>
              <a:t>ont</a:t>
            </a:r>
            <a:r>
              <a:rPr sz="2300" spc="0" dirty="0">
                <a:latin typeface="Arial"/>
                <a:cs typeface="Arial"/>
              </a:rPr>
              <a:t>e</a:t>
            </a:r>
            <a:r>
              <a:rPr sz="2300" spc="-5" dirty="0">
                <a:latin typeface="Arial"/>
                <a:cs typeface="Arial"/>
              </a:rPr>
              <a:t>nt  application  config</a:t>
            </a:r>
            <a:endParaRPr sz="2300">
              <a:latin typeface="Arial"/>
              <a:cs typeface="Arial"/>
            </a:endParaRPr>
          </a:p>
          <a:p>
            <a:pPr marL="12700" marR="364490">
              <a:lnSpc>
                <a:spcPts val="3329"/>
              </a:lnSpc>
              <a:spcBef>
                <a:spcPts val="200"/>
              </a:spcBef>
            </a:pPr>
            <a:r>
              <a:rPr sz="2300" spc="-5" dirty="0">
                <a:latin typeface="Arial"/>
                <a:cs typeface="Arial"/>
              </a:rPr>
              <a:t>page  e</a:t>
            </a:r>
            <a:r>
              <a:rPr sz="2300" spc="-10" dirty="0">
                <a:latin typeface="Arial"/>
                <a:cs typeface="Arial"/>
              </a:rPr>
              <a:t>x</a:t>
            </a:r>
            <a:r>
              <a:rPr sz="2300" spc="0" dirty="0">
                <a:latin typeface="Arial"/>
                <a:cs typeface="Arial"/>
              </a:rPr>
              <a:t>c</a:t>
            </a:r>
            <a:r>
              <a:rPr sz="2300" spc="-5" dirty="0">
                <a:latin typeface="Arial"/>
                <a:cs typeface="Arial"/>
              </a:rPr>
              <a:t>epti</a:t>
            </a:r>
            <a:r>
              <a:rPr sz="2300" spc="0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6340" y="3632200"/>
            <a:ext cx="4210685" cy="2139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95"/>
              </a:spcBef>
            </a:pPr>
            <a:r>
              <a:rPr sz="2300" spc="-5" dirty="0">
                <a:latin typeface="Arial"/>
                <a:cs typeface="Arial"/>
              </a:rPr>
              <a:t>javax.servlet.jsp.PageContext  javax.servlet.http.ServletContext  javax.servlet.http.ServletConfig  javax.lang.Object  java.lang.Throwable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68400"/>
            <a:ext cx="189230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spc="42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120139"/>
            <a:ext cx="20656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latin typeface="Arial"/>
                <a:cs typeface="Arial"/>
              </a:rPr>
              <a:t>page </a:t>
            </a:r>
            <a:r>
              <a:rPr sz="2600" b="1" spc="-5" dirty="0">
                <a:latin typeface="Arial"/>
                <a:cs typeface="Arial"/>
              </a:rPr>
              <a:t>object</a:t>
            </a:r>
            <a:r>
              <a:rPr sz="2600" b="1" spc="-6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98930"/>
            <a:ext cx="727519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860">
              <a:lnSpc>
                <a:spcPct val="100000"/>
              </a:lnSpc>
              <a:spcBef>
                <a:spcPts val="100"/>
              </a:spcBef>
              <a:tabLst>
                <a:tab pos="3988435" algn="l"/>
              </a:tabLst>
            </a:pPr>
            <a:r>
              <a:rPr sz="2600" spc="-5" dirty="0">
                <a:latin typeface="Arial"/>
                <a:cs typeface="Arial"/>
              </a:rPr>
              <a:t>Represents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JSP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page	and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-5" dirty="0">
                <a:latin typeface="Arial"/>
                <a:cs typeface="Arial"/>
              </a:rPr>
              <a:t>to call </a:t>
            </a:r>
            <a:r>
              <a:rPr sz="2600" dirty="0">
                <a:latin typeface="Arial"/>
                <a:cs typeface="Arial"/>
              </a:rPr>
              <a:t>any  methods </a:t>
            </a:r>
            <a:r>
              <a:rPr sz="2600" spc="-5" dirty="0">
                <a:latin typeface="Arial"/>
                <a:cs typeface="Arial"/>
              </a:rPr>
              <a:t>defined </a:t>
            </a:r>
            <a:r>
              <a:rPr sz="2600" dirty="0">
                <a:latin typeface="Arial"/>
                <a:cs typeface="Arial"/>
              </a:rPr>
              <a:t>by </a:t>
            </a:r>
            <a:r>
              <a:rPr sz="2600" spc="-5" dirty="0">
                <a:latin typeface="Arial"/>
                <a:cs typeface="Arial"/>
              </a:rPr>
              <a:t>the servlet</a:t>
            </a:r>
            <a:r>
              <a:rPr sz="2600" dirty="0">
                <a:latin typeface="Arial"/>
                <a:cs typeface="Arial"/>
              </a:rPr>
              <a:t> class.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478529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38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347720"/>
            <a:ext cx="5578475" cy="9829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00" b="1" spc="-5" dirty="0">
                <a:latin typeface="Arial"/>
                <a:cs typeface="Arial"/>
              </a:rPr>
              <a:t>config </a:t>
            </a:r>
            <a:r>
              <a:rPr sz="2600" b="1" dirty="0">
                <a:latin typeface="Arial"/>
                <a:cs typeface="Arial"/>
              </a:rPr>
              <a:t>object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Arial"/>
                <a:cs typeface="Arial"/>
              </a:rPr>
              <a:t>Stores the </a:t>
            </a:r>
            <a:r>
              <a:rPr sz="2600" dirty="0">
                <a:latin typeface="Arial"/>
                <a:cs typeface="Arial"/>
              </a:rPr>
              <a:t>Servlet </a:t>
            </a:r>
            <a:r>
              <a:rPr sz="2600" spc="-5" dirty="0">
                <a:latin typeface="Arial"/>
                <a:cs typeface="Arial"/>
              </a:rPr>
              <a:t>configuration</a:t>
            </a:r>
            <a:r>
              <a:rPr sz="2600" dirty="0">
                <a:latin typeface="Arial"/>
                <a:cs typeface="Arial"/>
              </a:rPr>
              <a:t> data.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68400"/>
            <a:ext cx="189230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spc="42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120139"/>
            <a:ext cx="22866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Arial"/>
                <a:cs typeface="Arial"/>
              </a:rPr>
              <a:t>request</a:t>
            </a:r>
            <a:r>
              <a:rPr sz="2600" b="1" spc="-5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object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59" y="2077720"/>
            <a:ext cx="869823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marR="5080" indent="-6858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Access </a:t>
            </a:r>
            <a:r>
              <a:rPr sz="2600" spc="-5" dirty="0">
                <a:latin typeface="Arial"/>
                <a:cs typeface="Arial"/>
              </a:rPr>
              <a:t>to information associated </a:t>
            </a:r>
            <a:r>
              <a:rPr sz="2600" spc="-10" dirty="0">
                <a:latin typeface="Arial"/>
                <a:cs typeface="Arial"/>
              </a:rPr>
              <a:t>with </a:t>
            </a:r>
            <a:r>
              <a:rPr sz="2600" dirty="0">
                <a:latin typeface="Arial"/>
                <a:cs typeface="Arial"/>
              </a:rPr>
              <a:t>a request. </a:t>
            </a:r>
            <a:r>
              <a:rPr sz="2600" spc="-5" dirty="0">
                <a:latin typeface="Arial"/>
                <a:cs typeface="Arial"/>
              </a:rPr>
              <a:t>This  object is normally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-5" dirty="0">
                <a:latin typeface="Arial"/>
                <a:cs typeface="Arial"/>
              </a:rPr>
              <a:t>in looking </a:t>
            </a:r>
            <a:r>
              <a:rPr sz="2600" dirty="0">
                <a:latin typeface="Arial"/>
                <a:cs typeface="Arial"/>
              </a:rPr>
              <a:t>up parameter </a:t>
            </a:r>
            <a:r>
              <a:rPr sz="2600" spc="-5" dirty="0">
                <a:latin typeface="Arial"/>
                <a:cs typeface="Arial"/>
              </a:rPr>
              <a:t>values </a:t>
            </a:r>
            <a:r>
              <a:rPr sz="2600" dirty="0">
                <a:latin typeface="Arial"/>
                <a:cs typeface="Arial"/>
              </a:rPr>
              <a:t>and  </a:t>
            </a:r>
            <a:r>
              <a:rPr sz="2600" spc="-5" dirty="0">
                <a:latin typeface="Arial"/>
                <a:cs typeface="Arial"/>
              </a:rPr>
              <a:t>cookies.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50">
              <a:latin typeface="Times New Roman"/>
              <a:cs typeface="Times New Roman"/>
            </a:endParaRPr>
          </a:p>
          <a:p>
            <a:pPr marL="52705">
              <a:lnSpc>
                <a:spcPct val="100000"/>
              </a:lnSpc>
              <a:tabLst>
                <a:tab pos="7778750" algn="l"/>
              </a:tabLst>
            </a:pPr>
            <a:r>
              <a:rPr sz="2600" b="1" dirty="0">
                <a:latin typeface="Arial"/>
                <a:cs typeface="Arial"/>
              </a:rPr>
              <a:t>&lt;% </a:t>
            </a:r>
            <a:r>
              <a:rPr sz="2600" b="1" spc="-5" dirty="0">
                <a:latin typeface="Arial"/>
                <a:cs typeface="Arial"/>
              </a:rPr>
              <a:t>String str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=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request.getParameter(“uname”);	</a:t>
            </a:r>
            <a:r>
              <a:rPr sz="2600" b="1" spc="-30" dirty="0">
                <a:latin typeface="Arial"/>
                <a:cs typeface="Arial"/>
              </a:rPr>
              <a:t>%&gt;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27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084580"/>
            <a:ext cx="646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Servlet </a:t>
            </a:r>
            <a:r>
              <a:rPr spc="-5" dirty="0"/>
              <a:t>programming </a:t>
            </a:r>
            <a:r>
              <a:rPr spc="-10" dirty="0"/>
              <a:t>involves extensive</a:t>
            </a:r>
            <a:r>
              <a:rPr spc="75" dirty="0"/>
              <a:t> </a:t>
            </a:r>
            <a:r>
              <a:rPr spc="-10" dirty="0"/>
              <a:t>coding.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24523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42669" rIns="0" bIns="0" rtlCol="0">
            <a:spAutoFit/>
          </a:bodyPr>
          <a:lstStyle/>
          <a:p>
            <a:pPr marL="3302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Therefore, </a:t>
            </a:r>
            <a:r>
              <a:rPr sz="2400" spc="-10" dirty="0">
                <a:latin typeface="Arial"/>
                <a:cs typeface="Arial"/>
              </a:rPr>
              <a:t>any </a:t>
            </a:r>
            <a:r>
              <a:rPr sz="2400" spc="-5" dirty="0">
                <a:latin typeface="Arial"/>
                <a:cs typeface="Arial"/>
              </a:rPr>
              <a:t>change </a:t>
            </a:r>
            <a:r>
              <a:rPr sz="2400" dirty="0">
                <a:latin typeface="Arial"/>
                <a:cs typeface="Arial"/>
              </a:rPr>
              <a:t>made to </a:t>
            </a:r>
            <a:r>
              <a:rPr sz="2400" spc="-5" dirty="0">
                <a:latin typeface="Arial"/>
                <a:cs typeface="Arial"/>
              </a:rPr>
              <a:t>the code </a:t>
            </a:r>
            <a:r>
              <a:rPr sz="2400" spc="-10" dirty="0">
                <a:latin typeface="Arial"/>
                <a:cs typeface="Arial"/>
              </a:rPr>
              <a:t>requires identification  </a:t>
            </a:r>
            <a:r>
              <a:rPr sz="2400" spc="-5" dirty="0">
                <a:latin typeface="Arial"/>
                <a:cs typeface="Arial"/>
              </a:rPr>
              <a:t>of the static code content (for the </a:t>
            </a:r>
            <a:r>
              <a:rPr sz="2400" spc="-10" dirty="0">
                <a:latin typeface="Arial"/>
                <a:cs typeface="Arial"/>
              </a:rPr>
              <a:t>designer) </a:t>
            </a:r>
            <a:r>
              <a:rPr sz="2400" spc="-5" dirty="0">
                <a:latin typeface="Arial"/>
                <a:cs typeface="Arial"/>
              </a:rPr>
              <a:t>and dynamic code  content (for the </a:t>
            </a:r>
            <a:r>
              <a:rPr sz="2400" spc="-10" dirty="0">
                <a:latin typeface="Arial"/>
                <a:cs typeface="Arial"/>
              </a:rPr>
              <a:t>developer)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facilitate incorporation of the  changes.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8755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4831079"/>
            <a:ext cx="84162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On </a:t>
            </a:r>
            <a:r>
              <a:rPr sz="2400" spc="-5" dirty="0">
                <a:latin typeface="Arial"/>
                <a:cs typeface="Arial"/>
              </a:rPr>
              <a:t>the other </a:t>
            </a:r>
            <a:r>
              <a:rPr sz="2400" spc="-10" dirty="0">
                <a:latin typeface="Arial"/>
                <a:cs typeface="Arial"/>
              </a:rPr>
              <a:t>hand, </a:t>
            </a:r>
            <a:r>
              <a:rPr sz="2400" dirty="0">
                <a:latin typeface="Arial"/>
                <a:cs typeface="Arial"/>
              </a:rPr>
              <a:t>a JSP </a:t>
            </a:r>
            <a:r>
              <a:rPr sz="2400" spc="-10" dirty="0">
                <a:latin typeface="Arial"/>
                <a:cs typeface="Arial"/>
              </a:rPr>
              <a:t>page, </a:t>
            </a:r>
            <a:r>
              <a:rPr sz="2400" spc="-5" dirty="0">
                <a:latin typeface="Arial"/>
                <a:cs typeface="Arial"/>
              </a:rPr>
              <a:t>by virtue of the separate  placement of the static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dynamic content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facilitates both  Web </a:t>
            </a:r>
            <a:r>
              <a:rPr sz="2400" spc="-10" dirty="0">
                <a:latin typeface="Arial"/>
                <a:cs typeface="Arial"/>
              </a:rPr>
              <a:t>developers and </a:t>
            </a:r>
            <a:r>
              <a:rPr sz="2400" spc="-5" dirty="0">
                <a:latin typeface="Arial"/>
                <a:cs typeface="Arial"/>
              </a:rPr>
              <a:t>the Web </a:t>
            </a:r>
            <a:r>
              <a:rPr sz="2400" spc="-10" dirty="0">
                <a:latin typeface="Arial"/>
                <a:cs typeface="Arial"/>
              </a:rPr>
              <a:t>designer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work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independently.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6279" y="414019"/>
            <a:ext cx="553529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solidFill>
                  <a:srgbClr val="006633"/>
                </a:solidFill>
                <a:latin typeface="Garamond"/>
                <a:cs typeface="Garamond"/>
              </a:rPr>
              <a:t>Session Tracking in JSP (Session</a:t>
            </a:r>
            <a:r>
              <a:rPr sz="2500" b="1" spc="-2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500" b="1" spc="-5" dirty="0">
                <a:solidFill>
                  <a:srgbClr val="006633"/>
                </a:solidFill>
                <a:latin typeface="Garamond"/>
                <a:cs typeface="Garamond"/>
              </a:rPr>
              <a:t>Object)</a:t>
            </a:r>
            <a:endParaRPr sz="25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635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92580"/>
            <a:ext cx="79127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27250" algn="l"/>
                <a:tab pos="6951980" algn="l"/>
              </a:tabLst>
            </a:pPr>
            <a:r>
              <a:rPr sz="2400" b="1" spc="-5" dirty="0">
                <a:latin typeface="Arial"/>
                <a:cs typeface="Arial"/>
              </a:rPr>
              <a:t>Cookies </a:t>
            </a:r>
            <a:r>
              <a:rPr sz="2400" dirty="0">
                <a:latin typeface="Arial"/>
                <a:cs typeface="Arial"/>
              </a:rPr>
              <a:t>– a small </a:t>
            </a:r>
            <a:r>
              <a:rPr sz="2400" spc="-5" dirty="0">
                <a:latin typeface="Arial"/>
                <a:cs typeface="Arial"/>
              </a:rPr>
              <a:t>text file stored on the clients machine.  Cookie 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	</a:t>
            </a:r>
            <a:r>
              <a:rPr sz="2400" spc="-10" dirty="0">
                <a:latin typeface="Arial"/>
                <a:cs typeface="Arial"/>
              </a:rPr>
              <a:t>disables </a:t>
            </a:r>
            <a:r>
              <a:rPr sz="2400" spc="-5" dirty="0">
                <a:latin typeface="Arial"/>
                <a:cs typeface="Arial"/>
              </a:rPr>
              <a:t>in the browser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settings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	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not  always </a:t>
            </a:r>
            <a:r>
              <a:rPr sz="2400" spc="-10" dirty="0">
                <a:latin typeface="Arial"/>
                <a:cs typeface="Arial"/>
              </a:rPr>
              <a:t>available.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2512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208020"/>
            <a:ext cx="842772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08810" algn="l"/>
              </a:tabLst>
            </a:pPr>
            <a:r>
              <a:rPr sz="2400" b="1" spc="-10" dirty="0">
                <a:latin typeface="Arial"/>
                <a:cs typeface="Arial"/>
              </a:rPr>
              <a:t>URL </a:t>
            </a:r>
            <a:r>
              <a:rPr sz="2400" b="1" spc="-5" dirty="0">
                <a:latin typeface="Arial"/>
                <a:cs typeface="Arial"/>
              </a:rPr>
              <a:t>rewriting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store session information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the URL. Works  when cookies are not supported </a:t>
            </a:r>
            <a:r>
              <a:rPr sz="2400" spc="-10" dirty="0">
                <a:latin typeface="Arial"/>
                <a:cs typeface="Arial"/>
              </a:rPr>
              <a:t>but </a:t>
            </a:r>
            <a:r>
              <a:rPr sz="2400" spc="-5" dirty="0">
                <a:latin typeface="Arial"/>
                <a:cs typeface="Arial"/>
              </a:rPr>
              <a:t>can </a:t>
            </a:r>
            <a:r>
              <a:rPr sz="2400" dirty="0">
                <a:latin typeface="Arial"/>
                <a:cs typeface="Arial"/>
              </a:rPr>
              <a:t>make </a:t>
            </a:r>
            <a:r>
              <a:rPr sz="2400" spc="-5" dirty="0">
                <a:latin typeface="Arial"/>
                <a:cs typeface="Arial"/>
              </a:rPr>
              <a:t>bookmarking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web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	</a:t>
            </a:r>
            <a:r>
              <a:rPr sz="2400" spc="-10" dirty="0">
                <a:latin typeface="Arial"/>
                <a:cs typeface="Arial"/>
              </a:rPr>
              <a:t>problem </a:t>
            </a:r>
            <a:r>
              <a:rPr sz="2400" spc="-5" dirty="0">
                <a:latin typeface="Arial"/>
                <a:cs typeface="Arial"/>
              </a:rPr>
              <a:t>because they </a:t>
            </a:r>
            <a:r>
              <a:rPr sz="2400" spc="-10" dirty="0">
                <a:latin typeface="Arial"/>
                <a:cs typeface="Arial"/>
              </a:rPr>
              <a:t>have </a:t>
            </a:r>
            <a:r>
              <a:rPr sz="2400" spc="-5" dirty="0">
                <a:latin typeface="Arial"/>
                <a:cs typeface="Arial"/>
              </a:rPr>
              <a:t>session specific  information at the </a:t>
            </a:r>
            <a:r>
              <a:rPr sz="2400" spc="-10" dirty="0">
                <a:latin typeface="Arial"/>
                <a:cs typeface="Arial"/>
              </a:rPr>
              <a:t>end </a:t>
            </a:r>
            <a:r>
              <a:rPr sz="2400" dirty="0">
                <a:latin typeface="Arial"/>
                <a:cs typeface="Arial"/>
              </a:rPr>
              <a:t>of 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URL.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56971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525269"/>
            <a:ext cx="7407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Hidden form fields </a:t>
            </a:r>
            <a:r>
              <a:rPr dirty="0"/>
              <a:t>- </a:t>
            </a:r>
            <a:r>
              <a:rPr spc="-5" dirty="0"/>
              <a:t>HTML </a:t>
            </a:r>
            <a:r>
              <a:rPr spc="-10" dirty="0"/>
              <a:t>hidden edit boxes </a:t>
            </a:r>
            <a:r>
              <a:rPr spc="-5" dirty="0"/>
              <a:t>such</a:t>
            </a:r>
            <a:r>
              <a:rPr spc="75" dirty="0"/>
              <a:t> </a:t>
            </a:r>
            <a:r>
              <a:rPr spc="-5" dirty="0"/>
              <a:t>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5279" y="2409189"/>
            <a:ext cx="7225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&lt;input </a:t>
            </a:r>
            <a:r>
              <a:rPr sz="2400" b="1" spc="-10" dirty="0">
                <a:latin typeface="Arial"/>
                <a:cs typeface="Arial"/>
              </a:rPr>
              <a:t>type </a:t>
            </a:r>
            <a:r>
              <a:rPr sz="2400" b="1" dirty="0">
                <a:latin typeface="Arial"/>
                <a:cs typeface="Arial"/>
              </a:rPr>
              <a:t>= </a:t>
            </a:r>
            <a:r>
              <a:rPr sz="2400" b="1" spc="-5" dirty="0">
                <a:latin typeface="Arial"/>
                <a:cs typeface="Arial"/>
              </a:rPr>
              <a:t>“hidden” </a:t>
            </a:r>
            <a:r>
              <a:rPr sz="2400" b="1" spc="-10" dirty="0">
                <a:latin typeface="Arial"/>
                <a:cs typeface="Arial"/>
              </a:rPr>
              <a:t>name=“user” </a:t>
            </a:r>
            <a:r>
              <a:rPr sz="2400" b="1" spc="-5" dirty="0">
                <a:latin typeface="Arial"/>
                <a:cs typeface="Arial"/>
              </a:rPr>
              <a:t>value=“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---”&gt;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22020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4175759"/>
            <a:ext cx="5242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Session objects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JSP Implicit Object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858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 </a:t>
            </a:r>
            <a:r>
              <a:rPr spc="-5" dirty="0"/>
              <a:t>session object uses </a:t>
            </a:r>
            <a:r>
              <a:rPr dirty="0"/>
              <a:t>a </a:t>
            </a:r>
            <a:r>
              <a:rPr b="1" spc="-5" dirty="0">
                <a:latin typeface="Arial"/>
                <a:cs typeface="Arial"/>
              </a:rPr>
              <a:t>key </a:t>
            </a:r>
            <a:r>
              <a:rPr b="1" dirty="0">
                <a:latin typeface="Arial"/>
                <a:cs typeface="Arial"/>
              </a:rPr>
              <a:t>/ </a:t>
            </a:r>
            <a:r>
              <a:rPr b="1" spc="-5" dirty="0">
                <a:latin typeface="Arial"/>
                <a:cs typeface="Arial"/>
              </a:rPr>
              <a:t>value </a:t>
            </a:r>
            <a:r>
              <a:rPr spc="-5" dirty="0"/>
              <a:t>combination </a:t>
            </a:r>
            <a:r>
              <a:rPr dirty="0"/>
              <a:t>to </a:t>
            </a:r>
            <a:r>
              <a:rPr spc="-5" dirty="0"/>
              <a:t>store  information.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5279" y="1891029"/>
            <a:ext cx="8333105" cy="289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123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retrieve information from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session: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059939">
              <a:lnSpc>
                <a:spcPct val="100000"/>
              </a:lnSpc>
            </a:pPr>
            <a:r>
              <a:rPr sz="2400" b="1" spc="-10" dirty="0">
                <a:latin typeface="Arial"/>
                <a:cs typeface="Arial"/>
              </a:rPr>
              <a:t>session.getValue(“msg”)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99060" marR="5080" indent="-8636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The return type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method </a:t>
            </a:r>
            <a:r>
              <a:rPr sz="2400" spc="-10" dirty="0">
                <a:latin typeface="Arial"/>
                <a:cs typeface="Arial"/>
              </a:rPr>
              <a:t>getValue is </a:t>
            </a:r>
            <a:r>
              <a:rPr sz="2400" b="1" spc="-5" dirty="0">
                <a:latin typeface="Arial"/>
                <a:cs typeface="Arial"/>
              </a:rPr>
              <a:t>Object </a:t>
            </a:r>
            <a:r>
              <a:rPr sz="2400" dirty="0">
                <a:latin typeface="Arial"/>
                <a:cs typeface="Arial"/>
              </a:rPr>
              <a:t>, so </a:t>
            </a:r>
            <a:r>
              <a:rPr sz="2400" spc="-5" dirty="0">
                <a:latin typeface="Arial"/>
                <a:cs typeface="Arial"/>
              </a:rPr>
              <a:t>you will  need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typecast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get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reuired </a:t>
            </a:r>
            <a:r>
              <a:rPr sz="2400" spc="-10" dirty="0">
                <a:latin typeface="Arial"/>
                <a:cs typeface="Arial"/>
              </a:rPr>
              <a:t>value. </a:t>
            </a: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there is </a:t>
            </a:r>
            <a:r>
              <a:rPr sz="2400" spc="-10" dirty="0">
                <a:latin typeface="Arial"/>
                <a:cs typeface="Arial"/>
              </a:rPr>
              <a:t>not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session </a:t>
            </a:r>
            <a:r>
              <a:rPr sz="2400" dirty="0">
                <a:latin typeface="Arial"/>
                <a:cs typeface="Arial"/>
              </a:rPr>
              <a:t>key </a:t>
            </a:r>
            <a:r>
              <a:rPr sz="2400" spc="-5" dirty="0">
                <a:latin typeface="Arial"/>
                <a:cs typeface="Arial"/>
              </a:rPr>
              <a:t>with that </a:t>
            </a:r>
            <a:r>
              <a:rPr sz="2400" dirty="0">
                <a:latin typeface="Arial"/>
                <a:cs typeface="Arial"/>
              </a:rPr>
              <a:t>name , </a:t>
            </a:r>
            <a:r>
              <a:rPr sz="2400" spc="-10" dirty="0">
                <a:latin typeface="Arial"/>
                <a:cs typeface="Arial"/>
              </a:rPr>
              <a:t>null 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returned.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647189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38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598930"/>
            <a:ext cx="4967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/>
              <a:t>To set a </a:t>
            </a:r>
            <a:r>
              <a:rPr sz="2600" spc="-5" dirty="0"/>
              <a:t>session </a:t>
            </a:r>
            <a:r>
              <a:rPr sz="2600" dirty="0"/>
              <a:t>key </a:t>
            </a:r>
            <a:r>
              <a:rPr sz="2600" spc="-10" dirty="0"/>
              <a:t>with </a:t>
            </a:r>
            <a:r>
              <a:rPr sz="2600" dirty="0"/>
              <a:t>a </a:t>
            </a:r>
            <a:r>
              <a:rPr sz="2600" spc="-5" dirty="0"/>
              <a:t>value,</a:t>
            </a:r>
            <a:endParaRPr sz="2600"/>
          </a:p>
        </p:txBody>
      </p:sp>
      <p:sp>
        <p:nvSpPr>
          <p:cNvPr id="5" name="object 5"/>
          <p:cNvSpPr txBox="1"/>
          <p:nvPr/>
        </p:nvSpPr>
        <p:spPr>
          <a:xfrm>
            <a:off x="1998979" y="2555239"/>
            <a:ext cx="48056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latin typeface="Arial"/>
                <a:cs typeface="Arial"/>
              </a:rPr>
              <a:t>session.putValue (“msg” </a:t>
            </a:r>
            <a:r>
              <a:rPr sz="2600" b="1" dirty="0">
                <a:latin typeface="Arial"/>
                <a:cs typeface="Arial"/>
              </a:rPr>
              <a:t>,</a:t>
            </a:r>
            <a:r>
              <a:rPr sz="2600" b="1" spc="4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val)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5029" y="414019"/>
            <a:ext cx="492696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solidFill>
                  <a:srgbClr val="006633"/>
                </a:solidFill>
                <a:latin typeface="Garamond"/>
                <a:cs typeface="Garamond"/>
              </a:rPr>
              <a:t>JSP </a:t>
            </a:r>
            <a:r>
              <a:rPr sz="2500" spc="-10" dirty="0">
                <a:solidFill>
                  <a:srgbClr val="006633"/>
                </a:solidFill>
                <a:latin typeface="Garamond"/>
                <a:cs typeface="Garamond"/>
              </a:rPr>
              <a:t>comments&lt;%-- </a:t>
            </a:r>
            <a:r>
              <a:rPr sz="2500" spc="-5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  <a:r>
              <a:rPr sz="2500" spc="1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500" spc="-10" dirty="0">
                <a:solidFill>
                  <a:srgbClr val="006633"/>
                </a:solidFill>
                <a:latin typeface="Garamond"/>
                <a:cs typeface="Garamond"/>
              </a:rPr>
              <a:t>comment--%&gt;</a:t>
            </a:r>
            <a:endParaRPr sz="25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1145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995170"/>
            <a:ext cx="8172450" cy="13500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4982210" algn="l"/>
              </a:tabLst>
            </a:pPr>
            <a:r>
              <a:rPr sz="2400" spc="-5" dirty="0">
                <a:latin typeface="Arial"/>
                <a:cs typeface="Arial"/>
              </a:rPr>
              <a:t>JSP </a:t>
            </a:r>
            <a:r>
              <a:rPr sz="2400" dirty="0">
                <a:latin typeface="Arial"/>
                <a:cs typeface="Arial"/>
              </a:rPr>
              <a:t>comments </a:t>
            </a:r>
            <a:r>
              <a:rPr sz="2400" spc="-5" dirty="0">
                <a:latin typeface="Arial"/>
                <a:cs typeface="Arial"/>
              </a:rPr>
              <a:t>are similar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HTML	</a:t>
            </a:r>
            <a:r>
              <a:rPr sz="2400" dirty="0">
                <a:latin typeface="Arial"/>
                <a:cs typeface="Arial"/>
              </a:rPr>
              <a:t>comments</a:t>
            </a:r>
            <a:endParaRPr sz="2400">
              <a:latin typeface="Arial"/>
              <a:cs typeface="Arial"/>
            </a:endParaRPr>
          </a:p>
          <a:p>
            <a:pPr marL="864869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&lt;!– HTML </a:t>
            </a:r>
            <a:r>
              <a:rPr sz="2400" dirty="0">
                <a:latin typeface="Arial"/>
                <a:cs typeface="Arial"/>
              </a:rPr>
              <a:t>comment </a:t>
            </a:r>
            <a:r>
              <a:rPr sz="2400" spc="-5" dirty="0">
                <a:latin typeface="Arial"/>
                <a:cs typeface="Arial"/>
              </a:rPr>
              <a:t>--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spcBef>
                <a:spcPts val="590"/>
              </a:spcBef>
            </a:pPr>
            <a:r>
              <a:rPr sz="2400" spc="-10" dirty="0">
                <a:latin typeface="Arial"/>
                <a:cs typeface="Arial"/>
              </a:rPr>
              <a:t>except </a:t>
            </a:r>
            <a:r>
              <a:rPr sz="2400" spc="-5" dirty="0">
                <a:latin typeface="Arial"/>
                <a:cs typeface="Arial"/>
              </a:rPr>
              <a:t>JSP </a:t>
            </a:r>
            <a:r>
              <a:rPr sz="2400" dirty="0">
                <a:latin typeface="Arial"/>
                <a:cs typeface="Arial"/>
              </a:rPr>
              <a:t>comments </a:t>
            </a:r>
            <a:r>
              <a:rPr sz="2400" spc="-5" dirty="0">
                <a:latin typeface="Arial"/>
                <a:cs typeface="Arial"/>
              </a:rPr>
              <a:t>are </a:t>
            </a:r>
            <a:r>
              <a:rPr sz="2400" spc="-10" dirty="0">
                <a:latin typeface="Arial"/>
                <a:cs typeface="Arial"/>
              </a:rPr>
              <a:t>never </a:t>
            </a:r>
            <a:r>
              <a:rPr sz="2400" spc="-5" dirty="0">
                <a:latin typeface="Arial"/>
                <a:cs typeface="Arial"/>
              </a:rPr>
              <a:t>sent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user’s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browser.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8811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3837940"/>
            <a:ext cx="6478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HTML </a:t>
            </a:r>
            <a:r>
              <a:rPr sz="2400" dirty="0">
                <a:latin typeface="Arial"/>
                <a:cs typeface="Arial"/>
              </a:rPr>
              <a:t>comments </a:t>
            </a:r>
            <a:r>
              <a:rPr sz="2400" spc="-5" dirty="0">
                <a:latin typeface="Arial"/>
                <a:cs typeface="Arial"/>
              </a:rPr>
              <a:t>are </a:t>
            </a:r>
            <a:r>
              <a:rPr sz="2400" spc="-10" dirty="0">
                <a:latin typeface="Arial"/>
                <a:cs typeface="Arial"/>
              </a:rPr>
              <a:t>visible </a:t>
            </a:r>
            <a:r>
              <a:rPr sz="2400" spc="-5" dirty="0">
                <a:latin typeface="Arial"/>
                <a:cs typeface="Arial"/>
              </a:rPr>
              <a:t>in the page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source.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66420"/>
            <a:ext cx="8970645" cy="53263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L="69596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&lt;head&gt;</a:t>
            </a:r>
            <a:endParaRPr sz="2400">
              <a:latin typeface="Arial"/>
              <a:cs typeface="Arial"/>
            </a:endParaRPr>
          </a:p>
          <a:p>
            <a:pPr marL="1122045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Arial"/>
                <a:cs typeface="Arial"/>
              </a:rPr>
              <a:t>&lt;title&gt;</a:t>
            </a:r>
            <a:endParaRPr sz="2400">
              <a:latin typeface="Arial"/>
              <a:cs typeface="Arial"/>
            </a:endParaRPr>
          </a:p>
          <a:p>
            <a:pPr marL="1634489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HTML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JSP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Comments</a:t>
            </a:r>
            <a:endParaRPr sz="2400">
              <a:latin typeface="Arial"/>
              <a:cs typeface="Arial"/>
            </a:endParaRPr>
          </a:p>
          <a:p>
            <a:pPr marL="112204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&lt;/title&gt;</a:t>
            </a:r>
            <a:endParaRPr sz="2400">
              <a:latin typeface="Arial"/>
              <a:cs typeface="Arial"/>
            </a:endParaRPr>
          </a:p>
          <a:p>
            <a:pPr marL="78105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&lt;/head&gt;</a:t>
            </a:r>
            <a:endParaRPr sz="2400">
              <a:latin typeface="Arial"/>
              <a:cs typeface="Arial"/>
            </a:endParaRPr>
          </a:p>
          <a:p>
            <a:pPr marR="7751445" algn="ctr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Arial"/>
                <a:cs typeface="Arial"/>
              </a:rPr>
              <a:t>&lt;h2&gt; </a:t>
            </a:r>
            <a:r>
              <a:rPr sz="2400" dirty="0">
                <a:latin typeface="Arial"/>
                <a:cs typeface="Arial"/>
              </a:rPr>
              <a:t>Comments</a:t>
            </a:r>
            <a:r>
              <a:rPr sz="2400" spc="-5" dirty="0">
                <a:latin typeface="Arial"/>
                <a:cs typeface="Arial"/>
              </a:rPr>
              <a:t> &lt;/h2&gt;</a:t>
            </a:r>
            <a:endParaRPr sz="2400">
              <a:latin typeface="Arial"/>
              <a:cs typeface="Arial"/>
            </a:endParaRPr>
          </a:p>
          <a:p>
            <a:pPr marL="26924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Arial"/>
                <a:cs typeface="Arial"/>
              </a:rPr>
              <a:t>&lt;!— </a:t>
            </a:r>
            <a:r>
              <a:rPr sz="2400" b="1" spc="-10" dirty="0">
                <a:latin typeface="Arial"/>
                <a:cs typeface="Arial"/>
              </a:rPr>
              <a:t>This HTML </a:t>
            </a:r>
            <a:r>
              <a:rPr sz="2400" b="1" spc="-5" dirty="0">
                <a:latin typeface="Arial"/>
                <a:cs typeface="Arial"/>
              </a:rPr>
              <a:t>Comment-visible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the page </a:t>
            </a:r>
            <a:r>
              <a:rPr sz="2400" b="1" spc="-10" dirty="0">
                <a:latin typeface="Arial"/>
                <a:cs typeface="Arial"/>
              </a:rPr>
              <a:t>source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--&gt;</a:t>
            </a:r>
            <a:endParaRPr sz="2400">
              <a:latin typeface="Arial"/>
              <a:cs typeface="Arial"/>
            </a:endParaRPr>
          </a:p>
          <a:p>
            <a:pPr marL="269240">
              <a:lnSpc>
                <a:spcPct val="100000"/>
              </a:lnSpc>
              <a:spcBef>
                <a:spcPts val="600"/>
              </a:spcBef>
            </a:pPr>
            <a:r>
              <a:rPr sz="2400" b="1" spc="-15" dirty="0">
                <a:latin typeface="Arial"/>
                <a:cs typeface="Arial"/>
              </a:rPr>
              <a:t>&lt;%-- </a:t>
            </a:r>
            <a:r>
              <a:rPr sz="2400" b="1" spc="-10" dirty="0">
                <a:latin typeface="Arial"/>
                <a:cs typeface="Arial"/>
              </a:rPr>
              <a:t>This </a:t>
            </a:r>
            <a:r>
              <a:rPr sz="2400" b="1" spc="-5" dirty="0">
                <a:latin typeface="Arial"/>
                <a:cs typeface="Arial"/>
              </a:rPr>
              <a:t>JSP comment-Not visible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the page source --</a:t>
            </a:r>
            <a:r>
              <a:rPr sz="2400" b="1" spc="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&lt;/html&gt;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2620" y="612140"/>
            <a:ext cx="222758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>
                <a:solidFill>
                  <a:srgbClr val="006633"/>
                </a:solidFill>
                <a:latin typeface="Garamond"/>
                <a:cs typeface="Garamond"/>
              </a:rPr>
              <a:t>Error</a:t>
            </a:r>
            <a:r>
              <a:rPr sz="3800" spc="-6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3800" spc="-5" dirty="0">
                <a:solidFill>
                  <a:srgbClr val="006633"/>
                </a:solidFill>
                <a:latin typeface="Garamond"/>
                <a:cs typeface="Garamond"/>
              </a:rPr>
              <a:t>pages</a:t>
            </a:r>
            <a:endParaRPr sz="3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56971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525269"/>
            <a:ext cx="83439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Eventually </a:t>
            </a:r>
            <a:r>
              <a:rPr sz="2400" spc="-5" dirty="0">
                <a:latin typeface="Arial"/>
                <a:cs typeface="Arial"/>
              </a:rPr>
              <a:t>there will </a:t>
            </a:r>
            <a:r>
              <a:rPr sz="2400" spc="0" dirty="0">
                <a:latin typeface="Arial"/>
                <a:cs typeface="Arial"/>
              </a:rPr>
              <a:t>come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0" dirty="0">
                <a:latin typeface="Arial"/>
                <a:cs typeface="Arial"/>
              </a:rPr>
              <a:t>time </a:t>
            </a:r>
            <a:r>
              <a:rPr sz="2400" spc="-5" dirty="0">
                <a:latin typeface="Arial"/>
                <a:cs typeface="Arial"/>
              </a:rPr>
              <a:t>when </a:t>
            </a:r>
            <a:r>
              <a:rPr sz="2400" dirty="0">
                <a:latin typeface="Arial"/>
                <a:cs typeface="Arial"/>
              </a:rPr>
              <a:t>sometime </a:t>
            </a:r>
            <a:r>
              <a:rPr sz="2400" spc="-10" dirty="0">
                <a:latin typeface="Arial"/>
                <a:cs typeface="Arial"/>
              </a:rPr>
              <a:t>unexpected  happens.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8181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2774950"/>
            <a:ext cx="7171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Java </a:t>
            </a:r>
            <a:r>
              <a:rPr sz="2400" dirty="0">
                <a:latin typeface="Arial"/>
                <a:cs typeface="Arial"/>
              </a:rPr>
              <a:t>terms, </a:t>
            </a:r>
            <a:r>
              <a:rPr sz="2400" spc="-5" dirty="0">
                <a:latin typeface="Arial"/>
                <a:cs typeface="Arial"/>
              </a:rPr>
              <a:t>this is when an </a:t>
            </a:r>
            <a:r>
              <a:rPr sz="2400" spc="-10" dirty="0">
                <a:latin typeface="Arial"/>
                <a:cs typeface="Arial"/>
              </a:rPr>
              <a:t>exception </a:t>
            </a:r>
            <a:r>
              <a:rPr sz="2400" spc="-5" dirty="0">
                <a:latin typeface="Arial"/>
                <a:cs typeface="Arial"/>
              </a:rPr>
              <a:t>gets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thrown.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37020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640" y="3658870"/>
            <a:ext cx="77724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917440" algn="l"/>
              </a:tabLst>
            </a:pPr>
            <a:r>
              <a:rPr sz="2400" spc="-5" dirty="0">
                <a:latin typeface="Arial"/>
                <a:cs typeface="Arial"/>
              </a:rPr>
              <a:t>JSP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10" dirty="0">
                <a:latin typeface="Arial"/>
                <a:cs typeface="Arial"/>
              </a:rPr>
              <a:t>handle </a:t>
            </a:r>
            <a:r>
              <a:rPr sz="2400" spc="-5" dirty="0">
                <a:latin typeface="Arial"/>
                <a:cs typeface="Arial"/>
              </a:rPr>
              <a:t>these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situations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	</a:t>
            </a:r>
            <a:r>
              <a:rPr sz="2400" spc="-5" dirty="0">
                <a:latin typeface="Arial"/>
                <a:cs typeface="Arial"/>
              </a:rPr>
              <a:t>when </a:t>
            </a:r>
            <a:r>
              <a:rPr sz="2400" dirty="0">
                <a:latin typeface="Arial"/>
                <a:cs typeface="Arial"/>
              </a:rPr>
              <a:t>an </a:t>
            </a:r>
            <a:r>
              <a:rPr sz="2400" spc="-10" dirty="0">
                <a:latin typeface="Arial"/>
                <a:cs typeface="Arial"/>
              </a:rPr>
              <a:t>exception </a:t>
            </a:r>
            <a:r>
              <a:rPr sz="2400" spc="-5" dirty="0">
                <a:latin typeface="Arial"/>
                <a:cs typeface="Arial"/>
              </a:rPr>
              <a:t>is  thrown </a:t>
            </a:r>
            <a:r>
              <a:rPr sz="2400" dirty="0">
                <a:latin typeface="Arial"/>
                <a:cs typeface="Arial"/>
              </a:rPr>
              <a:t>, a </a:t>
            </a:r>
            <a:r>
              <a:rPr sz="2400" spc="-10" dirty="0">
                <a:latin typeface="Arial"/>
                <a:cs typeface="Arial"/>
              </a:rPr>
              <a:t>default </a:t>
            </a:r>
            <a:r>
              <a:rPr sz="2400" spc="-5" dirty="0">
                <a:latin typeface="Arial"/>
                <a:cs typeface="Arial"/>
              </a:rPr>
              <a:t>error page is sent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browser.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495172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640" y="4907279"/>
            <a:ext cx="8411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So </a:t>
            </a:r>
            <a:r>
              <a:rPr sz="2400" spc="-5" dirty="0">
                <a:latin typeface="Arial"/>
                <a:cs typeface="Arial"/>
              </a:rPr>
              <a:t>what </a:t>
            </a:r>
            <a:r>
              <a:rPr sz="2400" dirty="0">
                <a:latin typeface="Arial"/>
                <a:cs typeface="Arial"/>
              </a:rPr>
              <a:t>makes </a:t>
            </a:r>
            <a:r>
              <a:rPr sz="2400" spc="-5" dirty="0">
                <a:latin typeface="Arial"/>
                <a:cs typeface="Arial"/>
              </a:rPr>
              <a:t>an error page different from other JSP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pages?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858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566420"/>
            <a:ext cx="862711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3870" marR="5080" indent="-1741170">
              <a:lnSpc>
                <a:spcPct val="120800"/>
              </a:lnSpc>
              <a:spcBef>
                <a:spcPts val="100"/>
              </a:spcBef>
            </a:pPr>
            <a:r>
              <a:rPr spc="-5" dirty="0"/>
              <a:t>One of </a:t>
            </a:r>
            <a:r>
              <a:rPr dirty="0"/>
              <a:t>the </a:t>
            </a:r>
            <a:r>
              <a:rPr spc="-5" dirty="0"/>
              <a:t>first </a:t>
            </a:r>
            <a:r>
              <a:rPr spc="-10" dirty="0"/>
              <a:t>lines </a:t>
            </a:r>
            <a:r>
              <a:rPr spc="-5" dirty="0"/>
              <a:t>in </a:t>
            </a:r>
            <a:r>
              <a:rPr dirty="0"/>
              <a:t>an </a:t>
            </a:r>
            <a:r>
              <a:rPr spc="-5" dirty="0"/>
              <a:t>error </a:t>
            </a:r>
            <a:r>
              <a:rPr spc="-10" dirty="0"/>
              <a:t>page </a:t>
            </a:r>
            <a:r>
              <a:rPr dirty="0"/>
              <a:t>must </a:t>
            </a:r>
            <a:r>
              <a:rPr spc="-5" dirty="0"/>
              <a:t>be the </a:t>
            </a:r>
            <a:r>
              <a:rPr spc="-10" dirty="0"/>
              <a:t>page </a:t>
            </a:r>
            <a:r>
              <a:rPr spc="-5" dirty="0"/>
              <a:t>directive  isErrorPage=“true”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20116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967229"/>
            <a:ext cx="71177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Inside your </a:t>
            </a:r>
            <a:r>
              <a:rPr sz="2400" spc="-10" dirty="0">
                <a:latin typeface="Arial"/>
                <a:cs typeface="Arial"/>
              </a:rPr>
              <a:t>default </a:t>
            </a:r>
            <a:r>
              <a:rPr sz="2400" spc="-5" dirty="0">
                <a:latin typeface="Arial"/>
                <a:cs typeface="Arial"/>
              </a:rPr>
              <a:t>error </a:t>
            </a:r>
            <a:r>
              <a:rPr sz="2400" spc="-10" dirty="0">
                <a:latin typeface="Arial"/>
                <a:cs typeface="Arial"/>
              </a:rPr>
              <a:t>page </a:t>
            </a:r>
            <a:r>
              <a:rPr sz="2400" spc="-5" dirty="0">
                <a:latin typeface="Arial"/>
                <a:cs typeface="Arial"/>
              </a:rPr>
              <a:t>(errorPage.jsp), </a:t>
            </a:r>
            <a:r>
              <a:rPr sz="2400" spc="-10" dirty="0">
                <a:latin typeface="Arial"/>
                <a:cs typeface="Arial"/>
              </a:rPr>
              <a:t>above  </a:t>
            </a:r>
            <a:r>
              <a:rPr sz="2400" spc="-5" dirty="0">
                <a:latin typeface="Arial"/>
                <a:cs typeface="Arial"/>
              </a:rPr>
              <a:t>the&lt;HTML&gt; tag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type: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140709"/>
            <a:ext cx="8620760" cy="31178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700"/>
              </a:spcBef>
              <a:tabLst>
                <a:tab pos="4755515" algn="l"/>
              </a:tabLst>
            </a:pPr>
            <a:r>
              <a:rPr sz="2400" b="1" spc="-15" dirty="0">
                <a:latin typeface="Arial"/>
                <a:cs typeface="Arial"/>
              </a:rPr>
              <a:t>&lt;%@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page isErrorPage=“true”	import=“java.util.*”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R="6514465" algn="ctr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 marL="78105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Error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Occurred</a:t>
            </a:r>
            <a:endParaRPr sz="2400">
              <a:latin typeface="Arial"/>
              <a:cs typeface="Arial"/>
            </a:endParaRPr>
          </a:p>
          <a:p>
            <a:pPr marL="1634489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&lt;%= exception.toString() </a:t>
            </a:r>
            <a:r>
              <a:rPr sz="2400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  <a:p>
            <a:pPr marR="6429375" algn="ctr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8607425" algn="l"/>
              </a:tabLst>
            </a:pPr>
            <a:r>
              <a:rPr sz="2400" spc="-5" dirty="0">
                <a:latin typeface="Arial"/>
                <a:cs typeface="Arial"/>
              </a:rPr>
              <a:t>&lt;H</a:t>
            </a:r>
            <a:r>
              <a:rPr sz="2400" u="heavy" spc="-5" dirty="0">
                <a:latin typeface="Arial"/>
                <a:cs typeface="Arial"/>
              </a:rPr>
              <a:t>TML&gt;	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1214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82880" marR="5080">
              <a:lnSpc>
                <a:spcPct val="79900"/>
              </a:lnSpc>
              <a:spcBef>
                <a:spcPts val="675"/>
              </a:spcBef>
            </a:pPr>
            <a:r>
              <a:rPr spc="-5" dirty="0"/>
              <a:t>Our error </a:t>
            </a:r>
            <a:r>
              <a:rPr spc="-10" dirty="0"/>
              <a:t>page </a:t>
            </a:r>
            <a:r>
              <a:rPr spc="-5" dirty="0"/>
              <a:t>also uses the </a:t>
            </a:r>
            <a:r>
              <a:rPr b="1" spc="-5" dirty="0">
                <a:latin typeface="Arial"/>
                <a:cs typeface="Arial"/>
              </a:rPr>
              <a:t>exception </a:t>
            </a:r>
            <a:r>
              <a:rPr spc="-5" dirty="0"/>
              <a:t>object and the  toString() method </a:t>
            </a:r>
            <a:r>
              <a:rPr dirty="0"/>
              <a:t>to </a:t>
            </a:r>
            <a:r>
              <a:rPr spc="-10" dirty="0"/>
              <a:t>display </a:t>
            </a:r>
            <a:r>
              <a:rPr dirty="0"/>
              <a:t>a </a:t>
            </a:r>
            <a:r>
              <a:rPr spc="-5" dirty="0"/>
              <a:t>brief description of </a:t>
            </a:r>
            <a:r>
              <a:rPr dirty="0"/>
              <a:t>the</a:t>
            </a:r>
            <a:r>
              <a:rPr spc="35" dirty="0"/>
              <a:t> </a:t>
            </a:r>
            <a:r>
              <a:rPr spc="-10" dirty="0"/>
              <a:t>error.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16408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1597660"/>
            <a:ext cx="8183245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use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specific error page in your </a:t>
            </a:r>
            <a:r>
              <a:rPr sz="2400" dirty="0">
                <a:latin typeface="Arial"/>
                <a:cs typeface="Arial"/>
              </a:rPr>
              <a:t>JSP </a:t>
            </a:r>
            <a:r>
              <a:rPr sz="2400" spc="-10" dirty="0">
                <a:latin typeface="Arial"/>
                <a:cs typeface="Arial"/>
              </a:rPr>
              <a:t>pages, again above  </a:t>
            </a:r>
            <a:r>
              <a:rPr sz="2400" spc="-5" dirty="0">
                <a:latin typeface="Arial"/>
                <a:cs typeface="Arial"/>
              </a:rPr>
              <a:t>the &lt;HTML&gt; tag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type: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829" y="2626360"/>
            <a:ext cx="7693659" cy="260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451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Arial"/>
                <a:cs typeface="Arial"/>
              </a:rPr>
              <a:t>&lt;%@ </a:t>
            </a:r>
            <a:r>
              <a:rPr sz="2400" b="1" spc="-5" dirty="0">
                <a:latin typeface="Arial"/>
                <a:cs typeface="Arial"/>
              </a:rPr>
              <a:t>page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errorPage=“errorPage.jsp”%&gt;</a:t>
            </a:r>
            <a:endParaRPr sz="2400">
              <a:latin typeface="Arial"/>
              <a:cs typeface="Arial"/>
            </a:endParaRPr>
          </a:p>
          <a:p>
            <a:pPr marL="52451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L="777240">
              <a:lnSpc>
                <a:spcPct val="100000"/>
              </a:lnSpc>
              <a:spcBef>
                <a:spcPts val="20"/>
              </a:spcBef>
            </a:pPr>
            <a:r>
              <a:rPr sz="2400" spc="0" dirty="0">
                <a:latin typeface="Arial"/>
                <a:cs typeface="Arial"/>
              </a:rPr>
              <a:t>………..</a:t>
            </a:r>
            <a:endParaRPr sz="2400">
              <a:latin typeface="Arial"/>
              <a:cs typeface="Arial"/>
            </a:endParaRPr>
          </a:p>
          <a:p>
            <a:pPr marL="35433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&lt;/HTML&gt;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85090">
              <a:lnSpc>
                <a:spcPct val="100699"/>
              </a:lnSpc>
            </a:pPr>
            <a:r>
              <a:rPr sz="2400" spc="-5" dirty="0">
                <a:latin typeface="Arial"/>
                <a:cs typeface="Arial"/>
              </a:rPr>
              <a:t>This code will go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errorPage.jsp if </a:t>
            </a:r>
            <a:r>
              <a:rPr sz="240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error occurs.  </a:t>
            </a:r>
            <a:r>
              <a:rPr sz="2400" spc="-10" dirty="0">
                <a:latin typeface="Arial"/>
                <a:cs typeface="Arial"/>
              </a:rPr>
              <a:t>Even </a:t>
            </a:r>
            <a:r>
              <a:rPr sz="2400" spc="-5" dirty="0">
                <a:latin typeface="Arial"/>
                <a:cs typeface="Arial"/>
              </a:rPr>
              <a:t>after an error, the </a:t>
            </a:r>
            <a:r>
              <a:rPr sz="2400" dirty="0">
                <a:latin typeface="Arial"/>
                <a:cs typeface="Arial"/>
              </a:rPr>
              <a:t>HTTP </a:t>
            </a:r>
            <a:r>
              <a:rPr sz="2400" spc="-5" dirty="0">
                <a:latin typeface="Arial"/>
                <a:cs typeface="Arial"/>
              </a:rPr>
              <a:t>session remains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available.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8740" y="398779"/>
            <a:ext cx="1201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H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el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l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o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.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j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s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947420"/>
            <a:ext cx="7557770" cy="4445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32434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&lt;%@ page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errorPage=“errorHandler.jsp”%&gt;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  <a:p>
            <a:pPr marR="569531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L="92456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&lt;%</a:t>
            </a:r>
            <a:endParaRPr sz="2000">
              <a:latin typeface="Arial"/>
              <a:cs typeface="Arial"/>
            </a:endParaRPr>
          </a:p>
          <a:p>
            <a:pPr marL="148717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if(request.getParameter(“name”)==null)</a:t>
            </a:r>
            <a:endParaRPr sz="2000">
              <a:latin typeface="Arial"/>
              <a:cs typeface="Arial"/>
            </a:endParaRPr>
          </a:p>
          <a:p>
            <a:pPr marL="148717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628139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throw new RuntimeException(“Name not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Specified”);</a:t>
            </a:r>
            <a:endParaRPr sz="2000">
              <a:latin typeface="Arial"/>
              <a:cs typeface="Arial"/>
            </a:endParaRPr>
          </a:p>
          <a:p>
            <a:pPr marL="134429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2456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R="87630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Hello, &lt;%= request.getParameter(“name”)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L="432434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&lt;/body&gt;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&lt;/html&gt;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6340" y="398779"/>
            <a:ext cx="1929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JSP Life</a:t>
            </a:r>
            <a:r>
              <a:rPr spc="-75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Cycle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2801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236980"/>
            <a:ext cx="85763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When the client browser requests for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particular </a:t>
            </a:r>
            <a:r>
              <a:rPr sz="2400" dirty="0">
                <a:latin typeface="Arial"/>
                <a:cs typeface="Arial"/>
              </a:rPr>
              <a:t>JSP </a:t>
            </a:r>
            <a:r>
              <a:rPr sz="2400" spc="-5" dirty="0">
                <a:latin typeface="Arial"/>
                <a:cs typeface="Arial"/>
              </a:rPr>
              <a:t>page ,the  server in turns </a:t>
            </a:r>
            <a:r>
              <a:rPr sz="2400" spc="-10" dirty="0">
                <a:latin typeface="Arial"/>
                <a:cs typeface="Arial"/>
              </a:rPr>
              <a:t>sends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request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JSP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engine.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9718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640" y="2927350"/>
            <a:ext cx="86258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 </a:t>
            </a:r>
            <a:r>
              <a:rPr sz="2400" spc="-10" dirty="0">
                <a:latin typeface="Arial"/>
                <a:cs typeface="Arial"/>
              </a:rPr>
              <a:t>engine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part of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Web container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that compiles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  page </a:t>
            </a:r>
            <a:r>
              <a:rPr sz="2400" dirty="0">
                <a:latin typeface="Arial"/>
                <a:cs typeface="Arial"/>
              </a:rPr>
              <a:t>to 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servlet.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6621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640" y="4618990"/>
            <a:ext cx="7661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following figure represents the process of the flow of  </a:t>
            </a:r>
            <a:r>
              <a:rPr sz="2400" spc="-10" dirty="0">
                <a:latin typeface="Arial"/>
                <a:cs typeface="Arial"/>
              </a:rPr>
              <a:t>events </a:t>
            </a:r>
            <a:r>
              <a:rPr sz="2400" spc="-5" dirty="0">
                <a:latin typeface="Arial"/>
                <a:cs typeface="Arial"/>
              </a:rPr>
              <a:t>that occur after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client requests for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3379" y="398779"/>
            <a:ext cx="2167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errorHandler.jsp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139" y="1101089"/>
            <a:ext cx="6449060" cy="327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&lt;%@ page isErrorPage=“true”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R="5499100" algn="ctr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Unable to process your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request:</a:t>
            </a:r>
            <a:endParaRPr sz="2000">
              <a:latin typeface="Arial"/>
              <a:cs typeface="Arial"/>
            </a:endParaRPr>
          </a:p>
          <a:p>
            <a:pPr marL="275590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&lt;%=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exception.getMessage()%&gt;</a:t>
            </a:r>
            <a:endParaRPr sz="2000">
              <a:latin typeface="Arial"/>
              <a:cs typeface="Arial"/>
            </a:endParaRPr>
          </a:p>
          <a:p>
            <a:pPr marL="27559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Arial"/>
                <a:cs typeface="Arial"/>
              </a:rPr>
              <a:t>&lt;br&gt; </a:t>
            </a:r>
            <a:r>
              <a:rPr sz="2000" spc="-5" dirty="0">
                <a:latin typeface="Arial"/>
                <a:cs typeface="Arial"/>
              </a:rPr>
              <a:t>Please </a:t>
            </a:r>
            <a:r>
              <a:rPr sz="2000" dirty="0">
                <a:latin typeface="Arial"/>
                <a:cs typeface="Arial"/>
              </a:rPr>
              <a:t>try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again.</a:t>
            </a:r>
            <a:endParaRPr sz="20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&lt;/html&gt;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2776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084580"/>
            <a:ext cx="8150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In JSP </a:t>
            </a:r>
            <a:r>
              <a:rPr spc="-5" dirty="0"/>
              <a:t>1.2 </a:t>
            </a:r>
            <a:r>
              <a:rPr dirty="0"/>
              <a:t>, </a:t>
            </a:r>
            <a:r>
              <a:rPr spc="-5" dirty="0"/>
              <a:t>it is not necessary that the errorPage </a:t>
            </a:r>
            <a:r>
              <a:rPr spc="-10" dirty="0"/>
              <a:t>value </a:t>
            </a:r>
            <a:r>
              <a:rPr spc="-5" dirty="0"/>
              <a:t>be </a:t>
            </a:r>
            <a:r>
              <a:rPr dirty="0"/>
              <a:t>a  </a:t>
            </a:r>
            <a:r>
              <a:rPr spc="-5" dirty="0"/>
              <a:t>JSP</a:t>
            </a:r>
            <a:r>
              <a:rPr spc="-10" dirty="0"/>
              <a:t> page.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23774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2332989"/>
            <a:ext cx="6848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can also </a:t>
            </a:r>
            <a:r>
              <a:rPr sz="2400" dirty="0">
                <a:latin typeface="Arial"/>
                <a:cs typeface="Arial"/>
              </a:rPr>
              <a:t>be a </a:t>
            </a:r>
            <a:r>
              <a:rPr sz="2400" spc="-5" dirty="0">
                <a:latin typeface="Arial"/>
                <a:cs typeface="Arial"/>
              </a:rPr>
              <a:t>static file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such as an HTML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3216910"/>
            <a:ext cx="6835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Arial"/>
                <a:cs typeface="Arial"/>
              </a:rPr>
              <a:t>&lt;%@ </a:t>
            </a:r>
            <a:r>
              <a:rPr sz="2400" b="1" spc="-5" dirty="0">
                <a:latin typeface="Arial"/>
                <a:cs typeface="Arial"/>
              </a:rPr>
              <a:t>page errorPage </a:t>
            </a:r>
            <a:r>
              <a:rPr sz="2400" b="1" dirty="0">
                <a:latin typeface="Arial"/>
                <a:cs typeface="Arial"/>
              </a:rPr>
              <a:t>= </a:t>
            </a:r>
            <a:r>
              <a:rPr sz="2400" b="1" spc="-5" dirty="0">
                <a:latin typeface="Arial"/>
                <a:cs typeface="Arial"/>
              </a:rPr>
              <a:t>“errorHandler.html”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0689" y="414019"/>
            <a:ext cx="239204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solidFill>
                  <a:srgbClr val="006633"/>
                </a:solidFill>
                <a:latin typeface="Garamond"/>
                <a:cs typeface="Garamond"/>
              </a:rPr>
              <a:t>The Need for</a:t>
            </a:r>
            <a:r>
              <a:rPr sz="2500" b="1" spc="-6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500" b="1" spc="-5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  <a:endParaRPr sz="25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28650"/>
            <a:ext cx="7648575" cy="491363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326390" indent="-313690">
              <a:lnSpc>
                <a:spcPct val="100000"/>
              </a:lnSpc>
              <a:spcBef>
                <a:spcPts val="810"/>
              </a:spcBef>
              <a:buSzPct val="125000"/>
              <a:buChar char="•"/>
              <a:tabLst>
                <a:tab pos="326390" algn="l"/>
              </a:tabLst>
            </a:pPr>
            <a:r>
              <a:rPr sz="2400" spc="-5" dirty="0">
                <a:latin typeface="Trebuchet MS"/>
                <a:cs typeface="Trebuchet MS"/>
              </a:rPr>
              <a:t>With servlets, it is easy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to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710"/>
              </a:spcBef>
              <a:buChar char="–"/>
              <a:tabLst>
                <a:tab pos="1587500" algn="l"/>
              </a:tabLst>
            </a:pPr>
            <a:r>
              <a:rPr sz="2400" spc="-5" dirty="0">
                <a:latin typeface="Trebuchet MS"/>
                <a:cs typeface="Trebuchet MS"/>
              </a:rPr>
              <a:t>Read form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data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587500" algn="l"/>
              </a:tabLst>
            </a:pPr>
            <a:r>
              <a:rPr sz="2400" spc="-5" dirty="0">
                <a:latin typeface="Trebuchet MS"/>
                <a:cs typeface="Trebuchet MS"/>
              </a:rPr>
              <a:t>Read HTTP request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headers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587500" algn="l"/>
              </a:tabLst>
            </a:pPr>
            <a:r>
              <a:rPr sz="2400" spc="-5" dirty="0">
                <a:latin typeface="Trebuchet MS"/>
                <a:cs typeface="Trebuchet MS"/>
              </a:rPr>
              <a:t>Set HTTP status </a:t>
            </a:r>
            <a:r>
              <a:rPr sz="2400" spc="-10" dirty="0">
                <a:latin typeface="Trebuchet MS"/>
                <a:cs typeface="Trebuchet MS"/>
              </a:rPr>
              <a:t>codes and </a:t>
            </a:r>
            <a:r>
              <a:rPr sz="2400" spc="-5" dirty="0">
                <a:latin typeface="Trebuchet MS"/>
                <a:cs typeface="Trebuchet MS"/>
              </a:rPr>
              <a:t>response</a:t>
            </a:r>
            <a:r>
              <a:rPr sz="2400" spc="-10" dirty="0">
                <a:latin typeface="Trebuchet MS"/>
                <a:cs typeface="Trebuchet MS"/>
              </a:rPr>
              <a:t> headers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587500" algn="l"/>
              </a:tabLst>
            </a:pPr>
            <a:r>
              <a:rPr sz="2400" spc="-5" dirty="0">
                <a:latin typeface="Trebuchet MS"/>
                <a:cs typeface="Trebuchet MS"/>
              </a:rPr>
              <a:t>Use cookies and session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tracking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590"/>
              </a:spcBef>
              <a:buChar char="–"/>
              <a:tabLst>
                <a:tab pos="1587500" algn="l"/>
              </a:tabLst>
            </a:pPr>
            <a:r>
              <a:rPr sz="2400" spc="-5" dirty="0">
                <a:latin typeface="Trebuchet MS"/>
                <a:cs typeface="Trebuchet MS"/>
              </a:rPr>
              <a:t>Share data among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servlets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587500" algn="l"/>
              </a:tabLst>
            </a:pPr>
            <a:r>
              <a:rPr sz="2400" spc="-10" dirty="0">
                <a:latin typeface="Trebuchet MS"/>
                <a:cs typeface="Trebuchet MS"/>
              </a:rPr>
              <a:t>Remember </a:t>
            </a:r>
            <a:r>
              <a:rPr sz="2400" spc="-5" dirty="0">
                <a:latin typeface="Trebuchet MS"/>
                <a:cs typeface="Trebuchet MS"/>
              </a:rPr>
              <a:t>data between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requests</a:t>
            </a:r>
            <a:endParaRPr sz="2400">
              <a:latin typeface="Trebuchet MS"/>
              <a:cs typeface="Trebuchet MS"/>
            </a:endParaRPr>
          </a:p>
          <a:p>
            <a:pPr marL="15875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587500" algn="l"/>
              </a:tabLst>
            </a:pPr>
            <a:r>
              <a:rPr sz="2400" spc="-5" dirty="0">
                <a:latin typeface="Trebuchet MS"/>
                <a:cs typeface="Trebuchet MS"/>
              </a:rPr>
              <a:t>Get fun, </a:t>
            </a:r>
            <a:r>
              <a:rPr sz="2400" spc="-10" dirty="0">
                <a:latin typeface="Trebuchet MS"/>
                <a:cs typeface="Trebuchet MS"/>
              </a:rPr>
              <a:t>high-paying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jobs</a:t>
            </a:r>
            <a:endParaRPr sz="2400">
              <a:latin typeface="Trebuchet MS"/>
              <a:cs typeface="Trebuchet MS"/>
            </a:endParaRPr>
          </a:p>
          <a:p>
            <a:pPr marL="264160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264160" algn="l"/>
              </a:tabLst>
            </a:pPr>
            <a:r>
              <a:rPr sz="2400" spc="-5" dirty="0">
                <a:latin typeface="Trebuchet MS"/>
                <a:cs typeface="Trebuchet MS"/>
              </a:rPr>
              <a:t>But, it sure is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pain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to</a:t>
            </a:r>
            <a:endParaRPr sz="2400">
              <a:latin typeface="Trebuchet MS"/>
              <a:cs typeface="Trebuchet MS"/>
            </a:endParaRPr>
          </a:p>
          <a:p>
            <a:pPr marL="11303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130300" algn="l"/>
              </a:tabLst>
            </a:pPr>
            <a:r>
              <a:rPr sz="2400" spc="-5" dirty="0">
                <a:latin typeface="Trebuchet MS"/>
                <a:cs typeface="Trebuchet MS"/>
              </a:rPr>
              <a:t>Use those println </a:t>
            </a:r>
            <a:r>
              <a:rPr sz="2400" spc="-10" dirty="0">
                <a:latin typeface="Trebuchet MS"/>
                <a:cs typeface="Trebuchet MS"/>
              </a:rPr>
              <a:t>statements </a:t>
            </a:r>
            <a:r>
              <a:rPr sz="2400" spc="-5" dirty="0">
                <a:latin typeface="Trebuchet MS"/>
                <a:cs typeface="Trebuchet MS"/>
              </a:rPr>
              <a:t>to generate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HTML</a:t>
            </a:r>
            <a:endParaRPr sz="2400">
              <a:latin typeface="Trebuchet MS"/>
              <a:cs typeface="Trebuchet MS"/>
            </a:endParaRPr>
          </a:p>
          <a:p>
            <a:pPr marL="1130300" lvl="1" indent="-203200">
              <a:lnSpc>
                <a:spcPct val="100000"/>
              </a:lnSpc>
              <a:spcBef>
                <a:spcPts val="600"/>
              </a:spcBef>
              <a:buChar char="–"/>
              <a:tabLst>
                <a:tab pos="1130300" algn="l"/>
              </a:tabLst>
            </a:pPr>
            <a:r>
              <a:rPr sz="2400" spc="-5" dirty="0">
                <a:latin typeface="Trebuchet MS"/>
                <a:cs typeface="Trebuchet MS"/>
              </a:rPr>
              <a:t>Maintain that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HTML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3710" y="566419"/>
            <a:ext cx="2637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The 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  <a:r>
              <a:rPr b="1" spc="-6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Framework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769619"/>
            <a:ext cx="9321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390" indent="-313690">
              <a:lnSpc>
                <a:spcPct val="100000"/>
              </a:lnSpc>
              <a:spcBef>
                <a:spcPts val="100"/>
              </a:spcBef>
              <a:buSzPct val="150000"/>
              <a:buFont typeface="Trebuchet MS"/>
              <a:buChar char="•"/>
              <a:tabLst>
                <a:tab pos="326390" algn="l"/>
              </a:tabLst>
            </a:pPr>
            <a:r>
              <a:rPr sz="2000" b="1" spc="-10" dirty="0">
                <a:latin typeface="Trebuchet MS"/>
                <a:cs typeface="Trebuchet MS"/>
              </a:rPr>
              <a:t>I</a:t>
            </a:r>
            <a:r>
              <a:rPr sz="2000" b="1" spc="0" dirty="0">
                <a:latin typeface="Trebuchet MS"/>
                <a:cs typeface="Trebuchet MS"/>
              </a:rPr>
              <a:t>d</a:t>
            </a:r>
            <a:r>
              <a:rPr sz="2000" b="1" spc="-5" dirty="0">
                <a:latin typeface="Trebuchet MS"/>
                <a:cs typeface="Trebuchet MS"/>
              </a:rPr>
              <a:t>e</a:t>
            </a:r>
            <a:r>
              <a:rPr sz="2000" b="1" dirty="0">
                <a:latin typeface="Trebuchet MS"/>
                <a:cs typeface="Trebuchet MS"/>
              </a:rPr>
              <a:t>a: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098550"/>
            <a:ext cx="8507095" cy="5054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5600" indent="190500">
              <a:lnSpc>
                <a:spcPct val="100000"/>
              </a:lnSpc>
              <a:spcBef>
                <a:spcPts val="600"/>
              </a:spcBef>
              <a:buChar char="–"/>
              <a:tabLst>
                <a:tab pos="715010" algn="l"/>
              </a:tabLst>
            </a:pPr>
            <a:r>
              <a:rPr sz="2000" dirty="0">
                <a:latin typeface="Trebuchet MS"/>
                <a:cs typeface="Trebuchet MS"/>
              </a:rPr>
              <a:t>Use </a:t>
            </a:r>
            <a:r>
              <a:rPr sz="2000" spc="-5" dirty="0">
                <a:latin typeface="Trebuchet MS"/>
                <a:cs typeface="Trebuchet MS"/>
              </a:rPr>
              <a:t>regular HTML </a:t>
            </a:r>
            <a:r>
              <a:rPr sz="2000" dirty="0">
                <a:latin typeface="Trebuchet MS"/>
                <a:cs typeface="Trebuchet MS"/>
              </a:rPr>
              <a:t>for most of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page</a:t>
            </a:r>
            <a:endParaRPr sz="2000">
              <a:latin typeface="Trebuchet MS"/>
              <a:cs typeface="Trebuchet MS"/>
            </a:endParaRPr>
          </a:p>
          <a:p>
            <a:pPr marL="355600" indent="190500">
              <a:lnSpc>
                <a:spcPct val="100000"/>
              </a:lnSpc>
              <a:spcBef>
                <a:spcPts val="500"/>
              </a:spcBef>
              <a:buChar char="–"/>
              <a:tabLst>
                <a:tab pos="715010" algn="l"/>
              </a:tabLst>
            </a:pPr>
            <a:r>
              <a:rPr sz="2000" spc="-5" dirty="0">
                <a:latin typeface="Trebuchet MS"/>
                <a:cs typeface="Trebuchet MS"/>
              </a:rPr>
              <a:t>Mark servlet code with special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tags</a:t>
            </a:r>
            <a:endParaRPr sz="2000">
              <a:latin typeface="Trebuchet MS"/>
              <a:cs typeface="Trebuchet MS"/>
            </a:endParaRPr>
          </a:p>
          <a:p>
            <a:pPr marL="355600" marR="147955" indent="190500">
              <a:lnSpc>
                <a:spcPct val="100000"/>
              </a:lnSpc>
              <a:spcBef>
                <a:spcPts val="500"/>
              </a:spcBef>
              <a:buChar char="–"/>
              <a:tabLst>
                <a:tab pos="715010" algn="l"/>
              </a:tabLst>
            </a:pPr>
            <a:r>
              <a:rPr sz="2000" spc="-5" dirty="0">
                <a:latin typeface="Trebuchet MS"/>
                <a:cs typeface="Trebuchet MS"/>
              </a:rPr>
              <a:t>Entire JSP page gets translated into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servlet (once), and servlet </a:t>
            </a:r>
            <a:r>
              <a:rPr sz="2000" dirty="0">
                <a:latin typeface="Trebuchet MS"/>
                <a:cs typeface="Trebuchet MS"/>
              </a:rPr>
              <a:t>is  </a:t>
            </a:r>
            <a:r>
              <a:rPr sz="2000" spc="-5" dirty="0">
                <a:latin typeface="Trebuchet MS"/>
                <a:cs typeface="Trebuchet MS"/>
              </a:rPr>
              <a:t>what actually gets invoked (for each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request)</a:t>
            </a:r>
            <a:endParaRPr sz="2000">
              <a:latin typeface="Trebuchet MS"/>
              <a:cs typeface="Trebuchet MS"/>
            </a:endParaRPr>
          </a:p>
          <a:p>
            <a:pPr marL="223520" indent="-210820">
              <a:lnSpc>
                <a:spcPct val="100000"/>
              </a:lnSpc>
              <a:spcBef>
                <a:spcPts val="500"/>
              </a:spcBef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Example:</a:t>
            </a:r>
            <a:endParaRPr sz="2000">
              <a:latin typeface="Trebuchet MS"/>
              <a:cs typeface="Trebuchet MS"/>
            </a:endParaRPr>
          </a:p>
          <a:p>
            <a:pPr marL="1651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R="683704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&lt;HEAD&gt;</a:t>
            </a:r>
            <a:endParaRPr sz="2000">
              <a:latin typeface="Trebuchet MS"/>
              <a:cs typeface="Trebuchet MS"/>
            </a:endParaRPr>
          </a:p>
          <a:p>
            <a:pPr marR="311086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&lt;TITLE&gt;Order Confirmation&lt;/TITLE&gt;</a:t>
            </a:r>
            <a:endParaRPr sz="2000">
              <a:latin typeface="Trebuchet MS"/>
              <a:cs typeface="Trebuchet MS"/>
            </a:endParaRPr>
          </a:p>
          <a:p>
            <a:pPr marR="6855459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&lt;/HEAD&gt;</a:t>
            </a:r>
            <a:endParaRPr sz="2000">
              <a:latin typeface="Trebuchet MS"/>
              <a:cs typeface="Trebuchet MS"/>
            </a:endParaRPr>
          </a:p>
          <a:p>
            <a:pPr marR="6828790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&lt;H2&gt;Order Confirmation&lt;/H2&gt;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Thanks </a:t>
            </a:r>
            <a:r>
              <a:rPr sz="2000" b="1" dirty="0">
                <a:latin typeface="Trebuchet MS"/>
                <a:cs typeface="Trebuchet MS"/>
              </a:rPr>
              <a:t>for </a:t>
            </a:r>
            <a:r>
              <a:rPr sz="2000" b="1" spc="-5" dirty="0">
                <a:latin typeface="Trebuchet MS"/>
                <a:cs typeface="Trebuchet MS"/>
              </a:rPr>
              <a:t>ordering &lt;I&gt; &lt;%= request.getParameter("title") %&gt; &lt;/I&gt;</a:t>
            </a:r>
            <a:r>
              <a:rPr sz="2000" b="1" spc="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!</a:t>
            </a:r>
            <a:endParaRPr sz="2000">
              <a:latin typeface="Trebuchet MS"/>
              <a:cs typeface="Trebuchet MS"/>
            </a:endParaRPr>
          </a:p>
          <a:p>
            <a:pPr marL="5080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9140" y="398779"/>
            <a:ext cx="19424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Benefits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of</a:t>
            </a:r>
            <a:r>
              <a:rPr b="1" spc="-5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140" y="1177289"/>
            <a:ext cx="8205470" cy="439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rebuchet MS"/>
                <a:cs typeface="Trebuchet MS"/>
              </a:rPr>
              <a:t>– </a:t>
            </a:r>
            <a:r>
              <a:rPr sz="2000" spc="-5" dirty="0">
                <a:latin typeface="Trebuchet MS"/>
                <a:cs typeface="Trebuchet MS"/>
              </a:rPr>
              <a:t>Write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HTML.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–"/>
              <a:tabLst>
                <a:tab pos="181610" algn="l"/>
              </a:tabLst>
            </a:pPr>
            <a:r>
              <a:rPr sz="2000" spc="-5" dirty="0">
                <a:latin typeface="Trebuchet MS"/>
                <a:cs typeface="Trebuchet MS"/>
              </a:rPr>
              <a:t>Read and maintain the HTML.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rebuchet MS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241300" marR="103505" indent="-228600">
              <a:lnSpc>
                <a:spcPct val="120800"/>
              </a:lnSpc>
              <a:buChar char="–"/>
              <a:tabLst>
                <a:tab pos="181610" algn="l"/>
              </a:tabLst>
            </a:pPr>
            <a:r>
              <a:rPr sz="2000" dirty="0">
                <a:latin typeface="Trebuchet MS"/>
                <a:cs typeface="Trebuchet MS"/>
              </a:rPr>
              <a:t>Use </a:t>
            </a:r>
            <a:r>
              <a:rPr sz="2000" spc="-5" dirty="0">
                <a:latin typeface="Trebuchet MS"/>
                <a:cs typeface="Trebuchet MS"/>
              </a:rPr>
              <a:t>standard HTML tools such </a:t>
            </a:r>
            <a:r>
              <a:rPr sz="2000" dirty="0">
                <a:latin typeface="Trebuchet MS"/>
                <a:cs typeface="Trebuchet MS"/>
              </a:rPr>
              <a:t>as </a:t>
            </a:r>
            <a:r>
              <a:rPr sz="2000" spc="-5" dirty="0">
                <a:latin typeface="Trebuchet MS"/>
                <a:cs typeface="Trebuchet MS"/>
              </a:rPr>
              <a:t>Macromedia DreamWeaver </a:t>
            </a:r>
            <a:r>
              <a:rPr sz="2000" dirty="0">
                <a:latin typeface="Trebuchet MS"/>
                <a:cs typeface="Trebuchet MS"/>
              </a:rPr>
              <a:t>or </a:t>
            </a:r>
            <a:r>
              <a:rPr sz="2000" spc="-5" dirty="0">
                <a:latin typeface="Trebuchet MS"/>
                <a:cs typeface="Trebuchet MS"/>
              </a:rPr>
              <a:t>Adobe  GoLive.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rebuchet MS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165100" marR="5080" indent="-152400">
              <a:lnSpc>
                <a:spcPct val="120800"/>
              </a:lnSpc>
              <a:buChar char="–"/>
              <a:tabLst>
                <a:tab pos="181610" algn="l"/>
              </a:tabLst>
            </a:pPr>
            <a:r>
              <a:rPr sz="2000" spc="-5" dirty="0">
                <a:latin typeface="Trebuchet MS"/>
                <a:cs typeface="Trebuchet MS"/>
              </a:rPr>
              <a:t>Have different members </a:t>
            </a:r>
            <a:r>
              <a:rPr sz="2000" dirty="0">
                <a:latin typeface="Trebuchet MS"/>
                <a:cs typeface="Trebuchet MS"/>
              </a:rPr>
              <a:t>of </a:t>
            </a:r>
            <a:r>
              <a:rPr sz="2000" spc="-5" dirty="0">
                <a:latin typeface="Trebuchet MS"/>
                <a:cs typeface="Trebuchet MS"/>
              </a:rPr>
              <a:t>your team </a:t>
            </a:r>
            <a:r>
              <a:rPr sz="2000" dirty="0">
                <a:latin typeface="Trebuchet MS"/>
                <a:cs typeface="Trebuchet MS"/>
              </a:rPr>
              <a:t>do </a:t>
            </a:r>
            <a:r>
              <a:rPr sz="2000" spc="-5" dirty="0">
                <a:latin typeface="Trebuchet MS"/>
                <a:cs typeface="Trebuchet MS"/>
              </a:rPr>
              <a:t>the HTML layout than do the  Java programming.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rebuchet MS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241300" marR="325120" indent="-228600">
              <a:lnSpc>
                <a:spcPct val="120800"/>
              </a:lnSpc>
              <a:buChar char="–"/>
              <a:tabLst>
                <a:tab pos="181610" algn="l"/>
              </a:tabLst>
            </a:pPr>
            <a:r>
              <a:rPr sz="2000" spc="-5" dirty="0">
                <a:latin typeface="Trebuchet MS"/>
                <a:cs typeface="Trebuchet MS"/>
              </a:rPr>
              <a:t>Separate the (Java) </a:t>
            </a:r>
            <a:r>
              <a:rPr sz="2000" dirty="0">
                <a:latin typeface="Trebuchet MS"/>
                <a:cs typeface="Trebuchet MS"/>
              </a:rPr>
              <a:t>code </a:t>
            </a:r>
            <a:r>
              <a:rPr sz="2000" spc="-5" dirty="0">
                <a:latin typeface="Trebuchet MS"/>
                <a:cs typeface="Trebuchet MS"/>
              </a:rPr>
              <a:t>that creates the content </a:t>
            </a:r>
            <a:r>
              <a:rPr sz="2000" dirty="0">
                <a:latin typeface="Trebuchet MS"/>
                <a:cs typeface="Trebuchet MS"/>
              </a:rPr>
              <a:t>from </a:t>
            </a:r>
            <a:r>
              <a:rPr sz="2000" spc="-5" dirty="0">
                <a:latin typeface="Trebuchet MS"/>
                <a:cs typeface="Trebuchet MS"/>
              </a:rPr>
              <a:t>the (HTML)  code that presents it.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37820"/>
            <a:ext cx="7625080" cy="499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6633"/>
                </a:solidFill>
                <a:latin typeface="Trebuchet MS"/>
                <a:cs typeface="Trebuchet MS"/>
              </a:rPr>
              <a:t>Advantages </a:t>
            </a:r>
            <a:r>
              <a:rPr sz="2000" b="1" dirty="0">
                <a:solidFill>
                  <a:srgbClr val="006633"/>
                </a:solidFill>
                <a:latin typeface="Trebuchet MS"/>
                <a:cs typeface="Trebuchet MS"/>
              </a:rPr>
              <a:t>of </a:t>
            </a:r>
            <a:r>
              <a:rPr sz="2000" b="1" spc="-5" dirty="0">
                <a:solidFill>
                  <a:srgbClr val="006633"/>
                </a:solidFill>
                <a:latin typeface="Trebuchet MS"/>
                <a:cs typeface="Trebuchet MS"/>
              </a:rPr>
              <a:t>JSP Over Competing</a:t>
            </a:r>
            <a:r>
              <a:rPr sz="2000" b="1" spc="25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006633"/>
                </a:solidFill>
                <a:latin typeface="Trebuchet MS"/>
                <a:cs typeface="Trebuchet MS"/>
              </a:rPr>
              <a:t>Technologies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 ASP </a:t>
            </a:r>
            <a:r>
              <a:rPr sz="2000" b="1" dirty="0">
                <a:latin typeface="Trebuchet MS"/>
                <a:cs typeface="Trebuchet MS"/>
              </a:rPr>
              <a:t>or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ColdFusion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50"/>
              </a:spcBef>
              <a:buChar char="–"/>
              <a:tabLst>
                <a:tab pos="1096010" algn="l"/>
              </a:tabLst>
            </a:pPr>
            <a:r>
              <a:rPr sz="2000" spc="-5" dirty="0">
                <a:latin typeface="Trebuchet MS"/>
                <a:cs typeface="Trebuchet MS"/>
              </a:rPr>
              <a:t>Better language for dynamic part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60"/>
              </a:spcBef>
              <a:buChar char="–"/>
              <a:tabLst>
                <a:tab pos="1096010" algn="l"/>
              </a:tabLst>
            </a:pPr>
            <a:r>
              <a:rPr sz="2000" spc="-5" dirty="0">
                <a:latin typeface="Trebuchet MS"/>
                <a:cs typeface="Trebuchet MS"/>
              </a:rPr>
              <a:t>Portable to multiple servers and operating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systems</a:t>
            </a:r>
            <a:endParaRPr sz="20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rebuchet MS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PHP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59"/>
              </a:spcBef>
              <a:buChar char="–"/>
              <a:tabLst>
                <a:tab pos="1096010" algn="l"/>
              </a:tabLst>
            </a:pPr>
            <a:r>
              <a:rPr sz="2000" spc="-5" dirty="0">
                <a:latin typeface="Trebuchet MS"/>
                <a:cs typeface="Trebuchet MS"/>
              </a:rPr>
              <a:t>Better language for dynamic part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60"/>
              </a:spcBef>
              <a:buChar char="–"/>
              <a:tabLst>
                <a:tab pos="1096010" algn="l"/>
              </a:tabLst>
            </a:pPr>
            <a:r>
              <a:rPr sz="2000" spc="-5" dirty="0">
                <a:latin typeface="Trebuchet MS"/>
                <a:cs typeface="Trebuchet MS"/>
              </a:rPr>
              <a:t>Better tool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support</a:t>
            </a:r>
            <a:endParaRPr sz="20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rebuchet MS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 pure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servlets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59"/>
              </a:spcBef>
              <a:buChar char="–"/>
              <a:tabLst>
                <a:tab pos="1096010" algn="l"/>
              </a:tabLst>
            </a:pPr>
            <a:r>
              <a:rPr sz="2000" spc="-5" dirty="0">
                <a:latin typeface="Trebuchet MS"/>
                <a:cs typeface="Trebuchet MS"/>
              </a:rPr>
              <a:t>More convenient to create HTML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50"/>
              </a:spcBef>
              <a:buChar char="–"/>
              <a:tabLst>
                <a:tab pos="1096010" algn="l"/>
              </a:tabLst>
            </a:pPr>
            <a:r>
              <a:rPr sz="2000" dirty="0">
                <a:latin typeface="Trebuchet MS"/>
                <a:cs typeface="Trebuchet MS"/>
              </a:rPr>
              <a:t>Can </a:t>
            </a:r>
            <a:r>
              <a:rPr sz="2000" spc="-5" dirty="0">
                <a:latin typeface="Trebuchet MS"/>
                <a:cs typeface="Trebuchet MS"/>
              </a:rPr>
              <a:t>use standard tools (e.g., DreamWeaver)</a:t>
            </a:r>
            <a:endParaRPr sz="2000">
              <a:latin typeface="Trebuchet MS"/>
              <a:cs typeface="Trebuchet MS"/>
            </a:endParaRPr>
          </a:p>
          <a:p>
            <a:pPr marL="1096010" lvl="1" indent="-168910">
              <a:lnSpc>
                <a:spcPct val="100000"/>
              </a:lnSpc>
              <a:spcBef>
                <a:spcPts val="259"/>
              </a:spcBef>
              <a:buChar char="–"/>
              <a:tabLst>
                <a:tab pos="1096010" algn="l"/>
              </a:tabLst>
            </a:pPr>
            <a:r>
              <a:rPr sz="2000" spc="-5" dirty="0">
                <a:latin typeface="Trebuchet MS"/>
                <a:cs typeface="Trebuchet MS"/>
              </a:rPr>
              <a:t>Divide and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conquer</a:t>
            </a:r>
            <a:endParaRPr sz="2000">
              <a:latin typeface="Trebuchet MS"/>
              <a:cs typeface="Trebuchet MS"/>
            </a:endParaRPr>
          </a:p>
          <a:p>
            <a:pPr marL="1057910" lvl="1" indent="-168910">
              <a:lnSpc>
                <a:spcPct val="100000"/>
              </a:lnSpc>
              <a:spcBef>
                <a:spcPts val="260"/>
              </a:spcBef>
              <a:buChar char="–"/>
              <a:tabLst>
                <a:tab pos="1057910" algn="l"/>
              </a:tabLst>
            </a:pPr>
            <a:r>
              <a:rPr sz="2000" spc="-5" dirty="0">
                <a:latin typeface="Trebuchet MS"/>
                <a:cs typeface="Trebuchet MS"/>
              </a:rPr>
              <a:t>JSP programmers still need </a:t>
            </a:r>
            <a:r>
              <a:rPr sz="2000" dirty="0">
                <a:latin typeface="Trebuchet MS"/>
                <a:cs typeface="Trebuchet MS"/>
              </a:rPr>
              <a:t>to </a:t>
            </a:r>
            <a:r>
              <a:rPr sz="2000" spc="-5" dirty="0">
                <a:latin typeface="Trebuchet MS"/>
                <a:cs typeface="Trebuchet MS"/>
              </a:rPr>
              <a:t>know servlet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programming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918209"/>
            <a:ext cx="7696200" cy="47510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23520" indent="-210820">
              <a:lnSpc>
                <a:spcPct val="100000"/>
              </a:lnSpc>
              <a:spcBef>
                <a:spcPts val="350"/>
              </a:spcBef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 Velocity </a:t>
            </a:r>
            <a:r>
              <a:rPr sz="2000" b="1" dirty="0">
                <a:latin typeface="Trebuchet MS"/>
                <a:cs typeface="Trebuchet MS"/>
              </a:rPr>
              <a:t>or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WebMacro</a:t>
            </a:r>
            <a:endParaRPr sz="2000">
              <a:latin typeface="Trebuchet MS"/>
              <a:cs typeface="Trebuchet MS"/>
            </a:endParaRPr>
          </a:p>
          <a:p>
            <a:pPr marL="486409" lvl="1" indent="-168910">
              <a:lnSpc>
                <a:spcPct val="100000"/>
              </a:lnSpc>
              <a:spcBef>
                <a:spcPts val="250"/>
              </a:spcBef>
              <a:buChar char="–"/>
              <a:tabLst>
                <a:tab pos="486409" algn="l"/>
              </a:tabLst>
            </a:pPr>
            <a:r>
              <a:rPr sz="2000" spc="-5" dirty="0">
                <a:latin typeface="Trebuchet MS"/>
                <a:cs typeface="Trebuchet MS"/>
              </a:rPr>
              <a:t>Standard</a:t>
            </a:r>
            <a:endParaRPr sz="20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rebuchet MS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 client-side JavaScript (in browser)</a:t>
            </a:r>
            <a:endParaRPr sz="2000">
              <a:latin typeface="Trebuchet MS"/>
              <a:cs typeface="Trebuchet MS"/>
            </a:endParaRPr>
          </a:p>
          <a:p>
            <a:pPr marL="486409" lvl="1" indent="-168910">
              <a:lnSpc>
                <a:spcPct val="100000"/>
              </a:lnSpc>
              <a:spcBef>
                <a:spcPts val="259"/>
              </a:spcBef>
              <a:buChar char="–"/>
              <a:tabLst>
                <a:tab pos="486409" algn="l"/>
              </a:tabLst>
            </a:pPr>
            <a:r>
              <a:rPr sz="2000" spc="-5" dirty="0">
                <a:latin typeface="Trebuchet MS"/>
                <a:cs typeface="Trebuchet MS"/>
              </a:rPr>
              <a:t>Capabilities mostly </a:t>
            </a:r>
            <a:r>
              <a:rPr sz="2000" dirty="0">
                <a:latin typeface="Trebuchet MS"/>
                <a:cs typeface="Trebuchet MS"/>
              </a:rPr>
              <a:t>do </a:t>
            </a:r>
            <a:r>
              <a:rPr sz="2000" spc="-5" dirty="0">
                <a:latin typeface="Trebuchet MS"/>
                <a:cs typeface="Trebuchet MS"/>
              </a:rPr>
              <a:t>not overlap with JSP,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but</a:t>
            </a:r>
            <a:endParaRPr sz="2000">
              <a:latin typeface="Trebuchet MS"/>
              <a:cs typeface="Trebuchet MS"/>
            </a:endParaRPr>
          </a:p>
          <a:p>
            <a:pPr marL="1061720" lvl="2" indent="-210820">
              <a:lnSpc>
                <a:spcPct val="100000"/>
              </a:lnSpc>
              <a:spcBef>
                <a:spcPts val="260"/>
              </a:spcBef>
              <a:buChar char="•"/>
              <a:tabLst>
                <a:tab pos="1061720" algn="l"/>
              </a:tabLst>
            </a:pPr>
            <a:r>
              <a:rPr sz="2000" spc="-5" dirty="0">
                <a:latin typeface="Trebuchet MS"/>
                <a:cs typeface="Trebuchet MS"/>
              </a:rPr>
              <a:t>You control server, not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client</a:t>
            </a:r>
            <a:endParaRPr sz="2000">
              <a:latin typeface="Trebuchet MS"/>
              <a:cs typeface="Trebuchet MS"/>
            </a:endParaRPr>
          </a:p>
          <a:p>
            <a:pPr marL="1061720" lvl="2" indent="-210820">
              <a:lnSpc>
                <a:spcPct val="100000"/>
              </a:lnSpc>
              <a:spcBef>
                <a:spcPts val="259"/>
              </a:spcBef>
              <a:buChar char="•"/>
              <a:tabLst>
                <a:tab pos="1061720" algn="l"/>
              </a:tabLst>
            </a:pPr>
            <a:r>
              <a:rPr sz="2000" spc="-5" dirty="0">
                <a:latin typeface="Trebuchet MS"/>
                <a:cs typeface="Trebuchet MS"/>
              </a:rPr>
              <a:t>Richer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language</a:t>
            </a:r>
            <a:endParaRPr sz="2000">
              <a:latin typeface="Trebuchet MS"/>
              <a:cs typeface="Trebuchet MS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Font typeface="Trebuchet MS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 server-side JavaScript (e.g., LiveWire,</a:t>
            </a:r>
            <a:r>
              <a:rPr sz="2000" b="1" spc="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BroadVision)</a:t>
            </a:r>
            <a:endParaRPr sz="2000">
              <a:latin typeface="Trebuchet MS"/>
              <a:cs typeface="Trebuchet MS"/>
            </a:endParaRPr>
          </a:p>
          <a:p>
            <a:pPr marL="562610" lvl="1" indent="-168910">
              <a:lnSpc>
                <a:spcPct val="100000"/>
              </a:lnSpc>
              <a:spcBef>
                <a:spcPts val="259"/>
              </a:spcBef>
              <a:buChar char="–"/>
              <a:tabLst>
                <a:tab pos="562610" algn="l"/>
              </a:tabLst>
            </a:pPr>
            <a:r>
              <a:rPr sz="2000" spc="-5" dirty="0">
                <a:latin typeface="Trebuchet MS"/>
                <a:cs typeface="Trebuchet MS"/>
              </a:rPr>
              <a:t>Richer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language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Times New Roman"/>
              <a:cs typeface="Times New Roman"/>
            </a:endParaRPr>
          </a:p>
          <a:p>
            <a:pPr marL="375920" indent="-210820">
              <a:lnSpc>
                <a:spcPct val="100000"/>
              </a:lnSpc>
              <a:buFont typeface="Trebuchet MS"/>
              <a:buChar char="•"/>
              <a:tabLst>
                <a:tab pos="375920" algn="l"/>
              </a:tabLst>
            </a:pPr>
            <a:r>
              <a:rPr sz="2000" b="1" spc="-5" dirty="0">
                <a:latin typeface="Trebuchet MS"/>
                <a:cs typeface="Trebuchet MS"/>
              </a:rPr>
              <a:t>Versus static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HTML</a:t>
            </a:r>
            <a:endParaRPr sz="2000">
              <a:latin typeface="Trebuchet MS"/>
              <a:cs typeface="Trebuchet MS"/>
            </a:endParaRPr>
          </a:p>
          <a:p>
            <a:pPr marL="867410" lvl="1" indent="-168910">
              <a:lnSpc>
                <a:spcPct val="100000"/>
              </a:lnSpc>
              <a:spcBef>
                <a:spcPts val="259"/>
              </a:spcBef>
              <a:buChar char="–"/>
              <a:tabLst>
                <a:tab pos="867410" algn="l"/>
              </a:tabLst>
            </a:pPr>
            <a:r>
              <a:rPr sz="2000" spc="-5" dirty="0">
                <a:latin typeface="Trebuchet MS"/>
                <a:cs typeface="Trebuchet MS"/>
              </a:rPr>
              <a:t>Dynamic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features</a:t>
            </a:r>
            <a:endParaRPr sz="2000">
              <a:latin typeface="Trebuchet MS"/>
              <a:cs typeface="Trebuchet MS"/>
            </a:endParaRPr>
          </a:p>
          <a:p>
            <a:pPr marL="943610" lvl="1" indent="-245110">
              <a:lnSpc>
                <a:spcPct val="100000"/>
              </a:lnSpc>
              <a:spcBef>
                <a:spcPts val="260"/>
              </a:spcBef>
              <a:buChar char="–"/>
              <a:tabLst>
                <a:tab pos="942975" algn="l"/>
                <a:tab pos="943610" algn="l"/>
              </a:tabLst>
            </a:pPr>
            <a:r>
              <a:rPr sz="2000" spc="-5" dirty="0">
                <a:latin typeface="Trebuchet MS"/>
                <a:cs typeface="Trebuchet MS"/>
              </a:rPr>
              <a:t>Adding dynamic features no longer "all </a:t>
            </a:r>
            <a:r>
              <a:rPr sz="2000" dirty="0">
                <a:latin typeface="Trebuchet MS"/>
                <a:cs typeface="Trebuchet MS"/>
              </a:rPr>
              <a:t>or </a:t>
            </a:r>
            <a:r>
              <a:rPr sz="2000" spc="-5" dirty="0">
                <a:latin typeface="Trebuchet MS"/>
                <a:cs typeface="Trebuchet MS"/>
              </a:rPr>
              <a:t>nothing"</a:t>
            </a:r>
            <a:r>
              <a:rPr sz="2000" spc="7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decision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3670" y="426719"/>
            <a:ext cx="38944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Setting </a:t>
            </a:r>
            <a:r>
              <a:rPr b="1" dirty="0">
                <a:solidFill>
                  <a:srgbClr val="006633"/>
                </a:solidFill>
                <a:latin typeface="Garamond"/>
                <a:cs typeface="Garamond"/>
              </a:rPr>
              <a:t>Up </a:t>
            </a: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Your</a:t>
            </a:r>
            <a:r>
              <a:rPr b="1" spc="-8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Environment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340" y="1258569"/>
            <a:ext cx="7807325" cy="367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520" indent="-210820">
              <a:lnSpc>
                <a:spcPct val="100000"/>
              </a:lnSpc>
              <a:spcBef>
                <a:spcPts val="100"/>
              </a:spcBef>
              <a:buFont typeface="Trebuchet MS"/>
              <a:buChar char="•"/>
              <a:tabLst>
                <a:tab pos="223520" algn="l"/>
                <a:tab pos="2797810" algn="l"/>
                <a:tab pos="5024120" algn="l"/>
              </a:tabLst>
            </a:pPr>
            <a:r>
              <a:rPr sz="2000" b="1" spc="-5" dirty="0">
                <a:latin typeface="Trebuchet MS"/>
                <a:cs typeface="Trebuchet MS"/>
              </a:rPr>
              <a:t>Set</a:t>
            </a:r>
            <a:r>
              <a:rPr sz="2000" b="1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your</a:t>
            </a:r>
            <a:r>
              <a:rPr sz="2000" b="1" spc="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CLASSPATH	</a:t>
            </a:r>
            <a:r>
              <a:rPr sz="2000" b="1" dirty="0">
                <a:latin typeface="Trebuchet MS"/>
                <a:cs typeface="Trebuchet MS"/>
              </a:rPr>
              <a:t>:	</a:t>
            </a:r>
            <a:r>
              <a:rPr sz="2000" b="1" spc="-5" dirty="0">
                <a:latin typeface="Trebuchet MS"/>
                <a:cs typeface="Trebuchet MS"/>
              </a:rPr>
              <a:t>Not.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rebuchet MS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  <a:tab pos="2825750" algn="l"/>
                <a:tab pos="5052060" algn="l"/>
              </a:tabLst>
            </a:pPr>
            <a:r>
              <a:rPr sz="2000" b="1" spc="-5" dirty="0">
                <a:latin typeface="Trebuchet MS"/>
                <a:cs typeface="Trebuchet MS"/>
              </a:rPr>
              <a:t>Compile</a:t>
            </a:r>
            <a:r>
              <a:rPr sz="2000" b="1" dirty="0">
                <a:latin typeface="Trebuchet MS"/>
                <a:cs typeface="Trebuchet MS"/>
              </a:rPr>
              <a:t> your </a:t>
            </a:r>
            <a:r>
              <a:rPr sz="2000" b="1" spc="-5" dirty="0">
                <a:latin typeface="Trebuchet MS"/>
                <a:cs typeface="Trebuchet MS"/>
              </a:rPr>
              <a:t>code	</a:t>
            </a:r>
            <a:r>
              <a:rPr sz="2000" b="1" dirty="0">
                <a:latin typeface="Trebuchet MS"/>
                <a:cs typeface="Trebuchet MS"/>
              </a:rPr>
              <a:t>:	</a:t>
            </a:r>
            <a:r>
              <a:rPr sz="2000" b="1" spc="-5" dirty="0">
                <a:latin typeface="Trebuchet MS"/>
                <a:cs typeface="Trebuchet MS"/>
              </a:rPr>
              <a:t>Not.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  <a:tab pos="4795520" algn="l"/>
                <a:tab pos="5041900" algn="l"/>
              </a:tabLst>
            </a:pPr>
            <a:r>
              <a:rPr sz="2000" b="1" spc="-5" dirty="0">
                <a:latin typeface="Trebuchet MS"/>
                <a:cs typeface="Trebuchet MS"/>
              </a:rPr>
              <a:t>Use packages to </a:t>
            </a:r>
            <a:r>
              <a:rPr sz="2000" b="1" dirty="0">
                <a:latin typeface="Trebuchet MS"/>
                <a:cs typeface="Trebuchet MS"/>
              </a:rPr>
              <a:t>avoid</a:t>
            </a:r>
            <a:r>
              <a:rPr sz="2000" b="1" spc="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name</a:t>
            </a:r>
            <a:r>
              <a:rPr sz="2000" b="1" spc="-5" dirty="0">
                <a:latin typeface="Trebuchet MS"/>
                <a:cs typeface="Trebuchet MS"/>
              </a:rPr>
              <a:t> conflicts	</a:t>
            </a:r>
            <a:r>
              <a:rPr sz="2000" b="1" dirty="0">
                <a:latin typeface="Trebuchet MS"/>
                <a:cs typeface="Trebuchet MS"/>
              </a:rPr>
              <a:t>:	</a:t>
            </a:r>
            <a:r>
              <a:rPr sz="2000" b="1" spc="-5" dirty="0">
                <a:latin typeface="Trebuchet MS"/>
                <a:cs typeface="Trebuchet MS"/>
              </a:rPr>
              <a:t>Not.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  <a:tab pos="5047615" algn="l"/>
              </a:tabLst>
            </a:pPr>
            <a:r>
              <a:rPr sz="2000" b="1" spc="-5" dirty="0">
                <a:latin typeface="Trebuchet MS"/>
                <a:cs typeface="Trebuchet MS"/>
              </a:rPr>
              <a:t>Put JSP page </a:t>
            </a:r>
            <a:r>
              <a:rPr sz="2000" b="1" dirty="0">
                <a:latin typeface="Trebuchet MS"/>
                <a:cs typeface="Trebuchet MS"/>
              </a:rPr>
              <a:t>in</a:t>
            </a:r>
            <a:r>
              <a:rPr sz="2000" b="1" spc="4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special</a:t>
            </a:r>
            <a:r>
              <a:rPr sz="2000" b="1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directory:	</a:t>
            </a:r>
            <a:r>
              <a:rPr sz="2000" b="1" dirty="0">
                <a:latin typeface="Trebuchet MS"/>
                <a:cs typeface="Trebuchet MS"/>
              </a:rPr>
              <a:t>Not.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23520" indent="-210820">
              <a:lnSpc>
                <a:spcPct val="100000"/>
              </a:lnSpc>
              <a:buFont typeface="Trebuchet MS"/>
              <a:buChar char="•"/>
              <a:tabLst>
                <a:tab pos="223520" algn="l"/>
                <a:tab pos="5059045" algn="l"/>
              </a:tabLst>
            </a:pPr>
            <a:r>
              <a:rPr sz="2000" b="1" spc="-5" dirty="0">
                <a:latin typeface="Trebuchet MS"/>
                <a:cs typeface="Trebuchet MS"/>
              </a:rPr>
              <a:t>Use special URLs to invoke</a:t>
            </a:r>
            <a:r>
              <a:rPr sz="2000" b="1" spc="4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JSP</a:t>
            </a:r>
            <a:r>
              <a:rPr sz="2000" b="1" spc="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page:	Not.</a:t>
            </a:r>
            <a:endParaRPr sz="2000">
              <a:latin typeface="Trebuchet MS"/>
              <a:cs typeface="Trebuchet MS"/>
            </a:endParaRPr>
          </a:p>
          <a:p>
            <a:pPr marL="6223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Trebuchet MS"/>
                <a:cs typeface="Trebuchet MS"/>
              </a:rPr>
              <a:t>– </a:t>
            </a:r>
            <a:r>
              <a:rPr sz="2000" spc="-5" dirty="0">
                <a:latin typeface="Trebuchet MS"/>
                <a:cs typeface="Trebuchet MS"/>
              </a:rPr>
              <a:t>Use same URLs </a:t>
            </a:r>
            <a:r>
              <a:rPr sz="2000" dirty="0">
                <a:latin typeface="Trebuchet MS"/>
                <a:cs typeface="Trebuchet MS"/>
              </a:rPr>
              <a:t>as </a:t>
            </a:r>
            <a:r>
              <a:rPr sz="2000" spc="-5" dirty="0">
                <a:latin typeface="Trebuchet MS"/>
                <a:cs typeface="Trebuchet MS"/>
              </a:rPr>
              <a:t>for HTML pages (except </a:t>
            </a:r>
            <a:r>
              <a:rPr sz="2000" dirty="0">
                <a:latin typeface="Trebuchet MS"/>
                <a:cs typeface="Trebuchet MS"/>
              </a:rPr>
              <a:t>for </a:t>
            </a:r>
            <a:r>
              <a:rPr sz="2000" spc="-5" dirty="0">
                <a:latin typeface="Trebuchet MS"/>
                <a:cs typeface="Trebuchet MS"/>
              </a:rPr>
              <a:t>file</a:t>
            </a:r>
            <a:r>
              <a:rPr sz="2000" spc="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extensions)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81659"/>
            <a:ext cx="6303645" cy="3093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Trebuchet MS"/>
                <a:cs typeface="Trebuchet MS"/>
              </a:rPr>
              <a:t>&lt;HEAD&gt;</a:t>
            </a:r>
            <a:endParaRPr sz="2000">
              <a:latin typeface="Trebuchet MS"/>
              <a:cs typeface="Trebuchet MS"/>
            </a:endParaRPr>
          </a:p>
          <a:p>
            <a:pPr marL="7747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&lt;TITLE&gt;JSP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Expressions&lt;/TITLE&gt;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&lt;/HEAD&gt;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Trebuchet MS"/>
                <a:cs typeface="Trebuchet MS"/>
              </a:rPr>
              <a:t>H2&gt;JSP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Expressions&lt;/H2&gt;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&lt;UL&gt;</a:t>
            </a:r>
            <a:endParaRPr sz="2000">
              <a:latin typeface="Trebuchet MS"/>
              <a:cs typeface="Trebuchet MS"/>
            </a:endParaRPr>
          </a:p>
          <a:p>
            <a:pPr marL="774700">
              <a:lnSpc>
                <a:spcPct val="100000"/>
              </a:lnSpc>
              <a:spcBef>
                <a:spcPts val="20"/>
              </a:spcBef>
              <a:tabLst>
                <a:tab pos="2954655" algn="l"/>
              </a:tabLst>
            </a:pPr>
            <a:r>
              <a:rPr sz="2000" spc="-5" dirty="0">
                <a:latin typeface="Trebuchet MS"/>
                <a:cs typeface="Trebuchet MS"/>
              </a:rPr>
              <a:t>&lt;LI&gt;Current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time:	</a:t>
            </a:r>
            <a:r>
              <a:rPr sz="2000" b="1" spc="-5" dirty="0">
                <a:latin typeface="Trebuchet MS"/>
                <a:cs typeface="Trebuchet MS"/>
              </a:rPr>
              <a:t>&lt;%= new java.util.Date()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3652520"/>
            <a:ext cx="170307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&lt;LI&gt;Server: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Trebuchet MS"/>
                <a:cs typeface="Trebuchet MS"/>
              </a:rPr>
              <a:t>&lt;LI&gt;Session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ID: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140" y="3652520"/>
            <a:ext cx="417385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rebuchet MS"/>
                <a:cs typeface="Trebuchet MS"/>
              </a:rPr>
              <a:t>&lt;%= application.getServerInfo()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</a:pPr>
            <a:r>
              <a:rPr sz="2000" b="1" spc="-5" dirty="0">
                <a:latin typeface="Trebuchet MS"/>
                <a:cs typeface="Trebuchet MS"/>
              </a:rPr>
              <a:t>&lt;%= session.getId()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4265929"/>
            <a:ext cx="8145145" cy="186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&lt;LI&gt;The &lt;CODE&gt;testParam&lt;/CODE&gt; form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parameter:</a:t>
            </a:r>
            <a:endParaRPr sz="2000">
              <a:latin typeface="Trebuchet MS"/>
              <a:cs typeface="Trebuchet MS"/>
            </a:endParaRPr>
          </a:p>
          <a:p>
            <a:pPr marL="2984500">
              <a:lnSpc>
                <a:spcPct val="100000"/>
              </a:lnSpc>
              <a:spcBef>
                <a:spcPts val="20"/>
              </a:spcBef>
            </a:pPr>
            <a:r>
              <a:rPr sz="2000" b="1" spc="-5" dirty="0">
                <a:latin typeface="Trebuchet MS"/>
                <a:cs typeface="Trebuchet MS"/>
              </a:rPr>
              <a:t>&lt;%= request.getParameter("testParam")</a:t>
            </a:r>
            <a:r>
              <a:rPr sz="2000" b="1" spc="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&lt;/UL&gt;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79120"/>
            <a:ext cx="6833870" cy="4813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536700">
              <a:lnSpc>
                <a:spcPct val="100000"/>
              </a:lnSpc>
              <a:spcBef>
                <a:spcPts val="500"/>
              </a:spcBef>
              <a:tabLst>
                <a:tab pos="4083685" algn="l"/>
              </a:tabLst>
            </a:pPr>
            <a:r>
              <a:rPr sz="2000" dirty="0">
                <a:latin typeface="Trebuchet MS"/>
                <a:cs typeface="Trebuchet MS"/>
              </a:rPr>
              <a:t>// </a:t>
            </a:r>
            <a:r>
              <a:rPr sz="2000" spc="-5" dirty="0">
                <a:latin typeface="Trebuchet MS"/>
                <a:cs typeface="Trebuchet MS"/>
              </a:rPr>
              <a:t>This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scriptlet.	Notice that the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"date"</a:t>
            </a:r>
            <a:endParaRPr sz="2000">
              <a:latin typeface="Trebuchet MS"/>
              <a:cs typeface="Trebuchet MS"/>
            </a:endParaRPr>
          </a:p>
          <a:p>
            <a:pPr marL="1536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// </a:t>
            </a:r>
            <a:r>
              <a:rPr sz="2000" spc="-5" dirty="0">
                <a:latin typeface="Trebuchet MS"/>
                <a:cs typeface="Trebuchet MS"/>
              </a:rPr>
              <a:t>variable we declare here </a:t>
            </a:r>
            <a:r>
              <a:rPr sz="2000" dirty="0">
                <a:latin typeface="Trebuchet MS"/>
                <a:cs typeface="Trebuchet MS"/>
              </a:rPr>
              <a:t>is </a:t>
            </a:r>
            <a:r>
              <a:rPr sz="2000" spc="-5" dirty="0">
                <a:latin typeface="Trebuchet MS"/>
                <a:cs typeface="Trebuchet MS"/>
              </a:rPr>
              <a:t>available in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the</a:t>
            </a:r>
            <a:endParaRPr sz="2000">
              <a:latin typeface="Trebuchet MS"/>
              <a:cs typeface="Trebuchet MS"/>
            </a:endParaRPr>
          </a:p>
          <a:p>
            <a:pPr marL="14605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// </a:t>
            </a:r>
            <a:r>
              <a:rPr sz="2000" spc="-5" dirty="0">
                <a:latin typeface="Trebuchet MS"/>
                <a:cs typeface="Trebuchet MS"/>
              </a:rPr>
              <a:t>embedded expression later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on.</a:t>
            </a:r>
            <a:endParaRPr sz="2000">
              <a:latin typeface="Trebuchet MS"/>
              <a:cs typeface="Trebuchet MS"/>
            </a:endParaRPr>
          </a:p>
          <a:p>
            <a:pPr marL="1480820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System.out.println( "Evaluating date now“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);</a:t>
            </a:r>
            <a:endParaRPr sz="2000">
              <a:latin typeface="Trebuchet MS"/>
              <a:cs typeface="Trebuchet MS"/>
            </a:endParaRPr>
          </a:p>
          <a:p>
            <a:pPr marL="1536700">
              <a:lnSpc>
                <a:spcPct val="100000"/>
              </a:lnSpc>
              <a:spcBef>
                <a:spcPts val="500"/>
              </a:spcBef>
              <a:tabLst>
                <a:tab pos="3924935" algn="l"/>
                <a:tab pos="4225925" algn="l"/>
                <a:tab pos="4874895" algn="l"/>
              </a:tabLst>
            </a:pPr>
            <a:r>
              <a:rPr sz="2000" b="1" spc="-5" dirty="0">
                <a:latin typeface="Trebuchet MS"/>
                <a:cs typeface="Trebuchet MS"/>
              </a:rPr>
              <a:t>java.util.Date</a:t>
            </a:r>
            <a:r>
              <a:rPr sz="2000" b="1" spc="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date	</a:t>
            </a:r>
            <a:r>
              <a:rPr sz="2000" b="1" dirty="0">
                <a:latin typeface="Trebuchet MS"/>
                <a:cs typeface="Trebuchet MS"/>
              </a:rPr>
              <a:t>=	</a:t>
            </a:r>
            <a:r>
              <a:rPr sz="2000" b="1" spc="-5" dirty="0">
                <a:latin typeface="Trebuchet MS"/>
                <a:cs typeface="Trebuchet MS"/>
              </a:rPr>
              <a:t>new	java.util.Date();</a:t>
            </a:r>
            <a:endParaRPr sz="2000">
              <a:latin typeface="Trebuchet MS"/>
              <a:cs typeface="Trebuchet MS"/>
            </a:endParaRPr>
          </a:p>
          <a:p>
            <a:pPr marL="10033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308100">
              <a:lnSpc>
                <a:spcPct val="100000"/>
              </a:lnSpc>
              <a:spcBef>
                <a:spcPts val="500"/>
              </a:spcBef>
              <a:tabLst>
                <a:tab pos="2143760" algn="l"/>
              </a:tabLst>
            </a:pPr>
            <a:r>
              <a:rPr sz="2000" spc="-5" dirty="0">
                <a:latin typeface="Trebuchet MS"/>
                <a:cs typeface="Trebuchet MS"/>
              </a:rPr>
              <a:t>Hello!	The time </a:t>
            </a:r>
            <a:r>
              <a:rPr sz="2000" dirty="0">
                <a:latin typeface="Trebuchet MS"/>
                <a:cs typeface="Trebuchet MS"/>
              </a:rPr>
              <a:t>is </a:t>
            </a:r>
            <a:r>
              <a:rPr sz="2000" spc="-5" dirty="0">
                <a:latin typeface="Trebuchet MS"/>
                <a:cs typeface="Trebuchet MS"/>
              </a:rPr>
              <a:t>now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765300">
              <a:lnSpc>
                <a:spcPct val="100000"/>
              </a:lnSpc>
              <a:spcBef>
                <a:spcPts val="500"/>
              </a:spcBef>
              <a:tabLst>
                <a:tab pos="2389505" algn="l"/>
              </a:tabLst>
            </a:pPr>
            <a:r>
              <a:rPr sz="2000" b="1" spc="-5" dirty="0">
                <a:latin typeface="Trebuchet MS"/>
                <a:cs typeface="Trebuchet MS"/>
              </a:rPr>
              <a:t>&lt;%=	date</a:t>
            </a:r>
            <a:r>
              <a:rPr sz="2000" b="1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393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L="8826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5620" y="33019"/>
            <a:ext cx="5692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2890" algn="l"/>
              </a:tabLst>
            </a:pPr>
            <a:r>
              <a:rPr sz="2400" spc="-5" dirty="0">
                <a:latin typeface="Arial"/>
                <a:cs typeface="Arial"/>
              </a:rPr>
              <a:t>Request-Response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Cycle</a:t>
            </a:r>
            <a:r>
              <a:rPr sz="2400" dirty="0">
                <a:latin typeface="Arial"/>
                <a:cs typeface="Arial"/>
              </a:rPr>
              <a:t> for	a </a:t>
            </a:r>
            <a:r>
              <a:rPr sz="2400" spc="-5" dirty="0">
                <a:latin typeface="Arial"/>
                <a:cs typeface="Arial"/>
              </a:rPr>
              <a:t>JSP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590800"/>
            <a:ext cx="1905000" cy="1219200"/>
          </a:xfrm>
          <a:custGeom>
            <a:avLst/>
            <a:gdLst/>
            <a:ahLst/>
            <a:cxnLst/>
            <a:rect l="l" t="t" r="r" b="b"/>
            <a:pathLst>
              <a:path w="1905000" h="1219200">
                <a:moveTo>
                  <a:pt x="952500" y="0"/>
                </a:moveTo>
                <a:lnTo>
                  <a:pt x="893064" y="1077"/>
                </a:lnTo>
                <a:lnTo>
                  <a:pt x="834762" y="4273"/>
                </a:lnTo>
                <a:lnTo>
                  <a:pt x="777679" y="9532"/>
                </a:lnTo>
                <a:lnTo>
                  <a:pt x="721902" y="16798"/>
                </a:lnTo>
                <a:lnTo>
                  <a:pt x="667519" y="26015"/>
                </a:lnTo>
                <a:lnTo>
                  <a:pt x="614617" y="37127"/>
                </a:lnTo>
                <a:lnTo>
                  <a:pt x="563283" y="50079"/>
                </a:lnTo>
                <a:lnTo>
                  <a:pt x="513603" y="64815"/>
                </a:lnTo>
                <a:lnTo>
                  <a:pt x="465666" y="81280"/>
                </a:lnTo>
                <a:lnTo>
                  <a:pt x="419558" y="99416"/>
                </a:lnTo>
                <a:lnTo>
                  <a:pt x="375367" y="119169"/>
                </a:lnTo>
                <a:lnTo>
                  <a:pt x="333179" y="140483"/>
                </a:lnTo>
                <a:lnTo>
                  <a:pt x="293081" y="163303"/>
                </a:lnTo>
                <a:lnTo>
                  <a:pt x="255161" y="187572"/>
                </a:lnTo>
                <a:lnTo>
                  <a:pt x="219506" y="213234"/>
                </a:lnTo>
                <a:lnTo>
                  <a:pt x="186202" y="240234"/>
                </a:lnTo>
                <a:lnTo>
                  <a:pt x="155338" y="268517"/>
                </a:lnTo>
                <a:lnTo>
                  <a:pt x="127000" y="298026"/>
                </a:lnTo>
                <a:lnTo>
                  <a:pt x="101274" y="328706"/>
                </a:lnTo>
                <a:lnTo>
                  <a:pt x="78249" y="360501"/>
                </a:lnTo>
                <a:lnTo>
                  <a:pt x="58012" y="393355"/>
                </a:lnTo>
                <a:lnTo>
                  <a:pt x="26247" y="462017"/>
                </a:lnTo>
                <a:lnTo>
                  <a:pt x="6678" y="534247"/>
                </a:lnTo>
                <a:lnTo>
                  <a:pt x="0" y="609600"/>
                </a:lnTo>
                <a:lnTo>
                  <a:pt x="1684" y="647638"/>
                </a:lnTo>
                <a:lnTo>
                  <a:pt x="14895" y="721485"/>
                </a:lnTo>
                <a:lnTo>
                  <a:pt x="40649" y="791987"/>
                </a:lnTo>
                <a:lnTo>
                  <a:pt x="78249" y="858698"/>
                </a:lnTo>
                <a:lnTo>
                  <a:pt x="101274" y="890493"/>
                </a:lnTo>
                <a:lnTo>
                  <a:pt x="127000" y="921173"/>
                </a:lnTo>
                <a:lnTo>
                  <a:pt x="155338" y="950682"/>
                </a:lnTo>
                <a:lnTo>
                  <a:pt x="186202" y="978965"/>
                </a:lnTo>
                <a:lnTo>
                  <a:pt x="219506" y="1005965"/>
                </a:lnTo>
                <a:lnTo>
                  <a:pt x="255161" y="1031627"/>
                </a:lnTo>
                <a:lnTo>
                  <a:pt x="293081" y="1055896"/>
                </a:lnTo>
                <a:lnTo>
                  <a:pt x="333179" y="1078716"/>
                </a:lnTo>
                <a:lnTo>
                  <a:pt x="375367" y="1100030"/>
                </a:lnTo>
                <a:lnTo>
                  <a:pt x="419558" y="1119783"/>
                </a:lnTo>
                <a:lnTo>
                  <a:pt x="465666" y="1137920"/>
                </a:lnTo>
                <a:lnTo>
                  <a:pt x="513603" y="1154384"/>
                </a:lnTo>
                <a:lnTo>
                  <a:pt x="563283" y="1169120"/>
                </a:lnTo>
                <a:lnTo>
                  <a:pt x="614617" y="1182072"/>
                </a:lnTo>
                <a:lnTo>
                  <a:pt x="667519" y="1193184"/>
                </a:lnTo>
                <a:lnTo>
                  <a:pt x="721902" y="1202401"/>
                </a:lnTo>
                <a:lnTo>
                  <a:pt x="777679" y="1209667"/>
                </a:lnTo>
                <a:lnTo>
                  <a:pt x="834762" y="1214926"/>
                </a:lnTo>
                <a:lnTo>
                  <a:pt x="893064" y="1218122"/>
                </a:lnTo>
                <a:lnTo>
                  <a:pt x="952500" y="1219200"/>
                </a:lnTo>
                <a:lnTo>
                  <a:pt x="1011935" y="1218122"/>
                </a:lnTo>
                <a:lnTo>
                  <a:pt x="1070237" y="1214926"/>
                </a:lnTo>
                <a:lnTo>
                  <a:pt x="1127320" y="1209667"/>
                </a:lnTo>
                <a:lnTo>
                  <a:pt x="1183097" y="1202401"/>
                </a:lnTo>
                <a:lnTo>
                  <a:pt x="1237480" y="1193184"/>
                </a:lnTo>
                <a:lnTo>
                  <a:pt x="1290382" y="1182072"/>
                </a:lnTo>
                <a:lnTo>
                  <a:pt x="1341716" y="1169120"/>
                </a:lnTo>
                <a:lnTo>
                  <a:pt x="1391396" y="1154384"/>
                </a:lnTo>
                <a:lnTo>
                  <a:pt x="1439333" y="1137920"/>
                </a:lnTo>
                <a:lnTo>
                  <a:pt x="1485441" y="1119783"/>
                </a:lnTo>
                <a:lnTo>
                  <a:pt x="1529632" y="1100030"/>
                </a:lnTo>
                <a:lnTo>
                  <a:pt x="1571820" y="1078716"/>
                </a:lnTo>
                <a:lnTo>
                  <a:pt x="1611918" y="1055896"/>
                </a:lnTo>
                <a:lnTo>
                  <a:pt x="1649838" y="1031627"/>
                </a:lnTo>
                <a:lnTo>
                  <a:pt x="1685493" y="1005965"/>
                </a:lnTo>
                <a:lnTo>
                  <a:pt x="1718797" y="978965"/>
                </a:lnTo>
                <a:lnTo>
                  <a:pt x="1749661" y="950682"/>
                </a:lnTo>
                <a:lnTo>
                  <a:pt x="1777999" y="921173"/>
                </a:lnTo>
                <a:lnTo>
                  <a:pt x="1803725" y="890493"/>
                </a:lnTo>
                <a:lnTo>
                  <a:pt x="1826750" y="858698"/>
                </a:lnTo>
                <a:lnTo>
                  <a:pt x="1846987" y="825844"/>
                </a:lnTo>
                <a:lnTo>
                  <a:pt x="1878752" y="757182"/>
                </a:lnTo>
                <a:lnTo>
                  <a:pt x="1898321" y="684952"/>
                </a:lnTo>
                <a:lnTo>
                  <a:pt x="1905000" y="609600"/>
                </a:lnTo>
                <a:lnTo>
                  <a:pt x="1903315" y="571561"/>
                </a:lnTo>
                <a:lnTo>
                  <a:pt x="1890104" y="497714"/>
                </a:lnTo>
                <a:lnTo>
                  <a:pt x="1864350" y="427212"/>
                </a:lnTo>
                <a:lnTo>
                  <a:pt x="1826750" y="360501"/>
                </a:lnTo>
                <a:lnTo>
                  <a:pt x="1803725" y="328706"/>
                </a:lnTo>
                <a:lnTo>
                  <a:pt x="1778000" y="298026"/>
                </a:lnTo>
                <a:lnTo>
                  <a:pt x="1749661" y="268517"/>
                </a:lnTo>
                <a:lnTo>
                  <a:pt x="1718797" y="240234"/>
                </a:lnTo>
                <a:lnTo>
                  <a:pt x="1685493" y="213234"/>
                </a:lnTo>
                <a:lnTo>
                  <a:pt x="1649838" y="187572"/>
                </a:lnTo>
                <a:lnTo>
                  <a:pt x="1611918" y="163303"/>
                </a:lnTo>
                <a:lnTo>
                  <a:pt x="1571820" y="140483"/>
                </a:lnTo>
                <a:lnTo>
                  <a:pt x="1529632" y="119169"/>
                </a:lnTo>
                <a:lnTo>
                  <a:pt x="1485441" y="99416"/>
                </a:lnTo>
                <a:lnTo>
                  <a:pt x="1439333" y="81280"/>
                </a:lnTo>
                <a:lnTo>
                  <a:pt x="1391396" y="64815"/>
                </a:lnTo>
                <a:lnTo>
                  <a:pt x="1341716" y="50079"/>
                </a:lnTo>
                <a:lnTo>
                  <a:pt x="1290382" y="37127"/>
                </a:lnTo>
                <a:lnTo>
                  <a:pt x="1237480" y="26015"/>
                </a:lnTo>
                <a:lnTo>
                  <a:pt x="1183097" y="16798"/>
                </a:lnTo>
                <a:lnTo>
                  <a:pt x="1127320" y="9532"/>
                </a:lnTo>
                <a:lnTo>
                  <a:pt x="1070237" y="4273"/>
                </a:lnTo>
                <a:lnTo>
                  <a:pt x="1011935" y="1077"/>
                </a:lnTo>
                <a:lnTo>
                  <a:pt x="9525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590800"/>
            <a:ext cx="1905000" cy="1219200"/>
          </a:xfrm>
          <a:custGeom>
            <a:avLst/>
            <a:gdLst/>
            <a:ahLst/>
            <a:cxnLst/>
            <a:rect l="l" t="t" r="r" b="b"/>
            <a:pathLst>
              <a:path w="1905000" h="1219200">
                <a:moveTo>
                  <a:pt x="952500" y="0"/>
                </a:moveTo>
                <a:lnTo>
                  <a:pt x="1011935" y="1077"/>
                </a:lnTo>
                <a:lnTo>
                  <a:pt x="1070237" y="4273"/>
                </a:lnTo>
                <a:lnTo>
                  <a:pt x="1127320" y="9532"/>
                </a:lnTo>
                <a:lnTo>
                  <a:pt x="1183097" y="16798"/>
                </a:lnTo>
                <a:lnTo>
                  <a:pt x="1237480" y="26015"/>
                </a:lnTo>
                <a:lnTo>
                  <a:pt x="1290382" y="37127"/>
                </a:lnTo>
                <a:lnTo>
                  <a:pt x="1341716" y="50079"/>
                </a:lnTo>
                <a:lnTo>
                  <a:pt x="1391396" y="64815"/>
                </a:lnTo>
                <a:lnTo>
                  <a:pt x="1439333" y="81280"/>
                </a:lnTo>
                <a:lnTo>
                  <a:pt x="1485441" y="99416"/>
                </a:lnTo>
                <a:lnTo>
                  <a:pt x="1529632" y="119169"/>
                </a:lnTo>
                <a:lnTo>
                  <a:pt x="1571820" y="140483"/>
                </a:lnTo>
                <a:lnTo>
                  <a:pt x="1611918" y="163303"/>
                </a:lnTo>
                <a:lnTo>
                  <a:pt x="1649838" y="187572"/>
                </a:lnTo>
                <a:lnTo>
                  <a:pt x="1685493" y="213234"/>
                </a:lnTo>
                <a:lnTo>
                  <a:pt x="1718797" y="240234"/>
                </a:lnTo>
                <a:lnTo>
                  <a:pt x="1749661" y="268517"/>
                </a:lnTo>
                <a:lnTo>
                  <a:pt x="1778000" y="298026"/>
                </a:lnTo>
                <a:lnTo>
                  <a:pt x="1803725" y="328706"/>
                </a:lnTo>
                <a:lnTo>
                  <a:pt x="1826750" y="360501"/>
                </a:lnTo>
                <a:lnTo>
                  <a:pt x="1846987" y="393355"/>
                </a:lnTo>
                <a:lnTo>
                  <a:pt x="1878752" y="462017"/>
                </a:lnTo>
                <a:lnTo>
                  <a:pt x="1898321" y="534247"/>
                </a:lnTo>
                <a:lnTo>
                  <a:pt x="1905000" y="609600"/>
                </a:lnTo>
                <a:lnTo>
                  <a:pt x="1903315" y="647638"/>
                </a:lnTo>
                <a:lnTo>
                  <a:pt x="1890104" y="721485"/>
                </a:lnTo>
                <a:lnTo>
                  <a:pt x="1864350" y="791987"/>
                </a:lnTo>
                <a:lnTo>
                  <a:pt x="1826750" y="858698"/>
                </a:lnTo>
                <a:lnTo>
                  <a:pt x="1803725" y="890493"/>
                </a:lnTo>
                <a:lnTo>
                  <a:pt x="1778000" y="921173"/>
                </a:lnTo>
                <a:lnTo>
                  <a:pt x="1749661" y="950682"/>
                </a:lnTo>
                <a:lnTo>
                  <a:pt x="1718797" y="978965"/>
                </a:lnTo>
                <a:lnTo>
                  <a:pt x="1685493" y="1005965"/>
                </a:lnTo>
                <a:lnTo>
                  <a:pt x="1649838" y="1031627"/>
                </a:lnTo>
                <a:lnTo>
                  <a:pt x="1611918" y="1055896"/>
                </a:lnTo>
                <a:lnTo>
                  <a:pt x="1571820" y="1078716"/>
                </a:lnTo>
                <a:lnTo>
                  <a:pt x="1529632" y="1100030"/>
                </a:lnTo>
                <a:lnTo>
                  <a:pt x="1485441" y="1119783"/>
                </a:lnTo>
                <a:lnTo>
                  <a:pt x="1439333" y="1137919"/>
                </a:lnTo>
                <a:lnTo>
                  <a:pt x="1391396" y="1154384"/>
                </a:lnTo>
                <a:lnTo>
                  <a:pt x="1341716" y="1169120"/>
                </a:lnTo>
                <a:lnTo>
                  <a:pt x="1290382" y="1182072"/>
                </a:lnTo>
                <a:lnTo>
                  <a:pt x="1237480" y="1193184"/>
                </a:lnTo>
                <a:lnTo>
                  <a:pt x="1183097" y="1202401"/>
                </a:lnTo>
                <a:lnTo>
                  <a:pt x="1127320" y="1209667"/>
                </a:lnTo>
                <a:lnTo>
                  <a:pt x="1070237" y="1214926"/>
                </a:lnTo>
                <a:lnTo>
                  <a:pt x="1011935" y="1218122"/>
                </a:lnTo>
                <a:lnTo>
                  <a:pt x="952500" y="1219200"/>
                </a:lnTo>
                <a:lnTo>
                  <a:pt x="893064" y="1218122"/>
                </a:lnTo>
                <a:lnTo>
                  <a:pt x="834762" y="1214926"/>
                </a:lnTo>
                <a:lnTo>
                  <a:pt x="777679" y="1209667"/>
                </a:lnTo>
                <a:lnTo>
                  <a:pt x="721902" y="1202401"/>
                </a:lnTo>
                <a:lnTo>
                  <a:pt x="667519" y="1193184"/>
                </a:lnTo>
                <a:lnTo>
                  <a:pt x="614617" y="1182072"/>
                </a:lnTo>
                <a:lnTo>
                  <a:pt x="563283" y="1169120"/>
                </a:lnTo>
                <a:lnTo>
                  <a:pt x="513603" y="1154384"/>
                </a:lnTo>
                <a:lnTo>
                  <a:pt x="465666" y="1137920"/>
                </a:lnTo>
                <a:lnTo>
                  <a:pt x="419558" y="1119783"/>
                </a:lnTo>
                <a:lnTo>
                  <a:pt x="375367" y="1100030"/>
                </a:lnTo>
                <a:lnTo>
                  <a:pt x="333179" y="1078716"/>
                </a:lnTo>
                <a:lnTo>
                  <a:pt x="293081" y="1055896"/>
                </a:lnTo>
                <a:lnTo>
                  <a:pt x="255161" y="1031627"/>
                </a:lnTo>
                <a:lnTo>
                  <a:pt x="219506" y="1005965"/>
                </a:lnTo>
                <a:lnTo>
                  <a:pt x="186202" y="978965"/>
                </a:lnTo>
                <a:lnTo>
                  <a:pt x="155338" y="950682"/>
                </a:lnTo>
                <a:lnTo>
                  <a:pt x="127000" y="921173"/>
                </a:lnTo>
                <a:lnTo>
                  <a:pt x="101274" y="890493"/>
                </a:lnTo>
                <a:lnTo>
                  <a:pt x="78249" y="858698"/>
                </a:lnTo>
                <a:lnTo>
                  <a:pt x="58012" y="825844"/>
                </a:lnTo>
                <a:lnTo>
                  <a:pt x="26247" y="757182"/>
                </a:lnTo>
                <a:lnTo>
                  <a:pt x="6678" y="684952"/>
                </a:lnTo>
                <a:lnTo>
                  <a:pt x="0" y="609600"/>
                </a:lnTo>
                <a:lnTo>
                  <a:pt x="1684" y="571561"/>
                </a:lnTo>
                <a:lnTo>
                  <a:pt x="14895" y="497714"/>
                </a:lnTo>
                <a:lnTo>
                  <a:pt x="40649" y="427212"/>
                </a:lnTo>
                <a:lnTo>
                  <a:pt x="78249" y="360501"/>
                </a:lnTo>
                <a:lnTo>
                  <a:pt x="101274" y="328706"/>
                </a:lnTo>
                <a:lnTo>
                  <a:pt x="127000" y="298026"/>
                </a:lnTo>
                <a:lnTo>
                  <a:pt x="155338" y="268517"/>
                </a:lnTo>
                <a:lnTo>
                  <a:pt x="186202" y="240234"/>
                </a:lnTo>
                <a:lnTo>
                  <a:pt x="219506" y="213234"/>
                </a:lnTo>
                <a:lnTo>
                  <a:pt x="255161" y="187572"/>
                </a:lnTo>
                <a:lnTo>
                  <a:pt x="293081" y="163303"/>
                </a:lnTo>
                <a:lnTo>
                  <a:pt x="333179" y="140483"/>
                </a:lnTo>
                <a:lnTo>
                  <a:pt x="375367" y="119169"/>
                </a:lnTo>
                <a:lnTo>
                  <a:pt x="419558" y="99416"/>
                </a:lnTo>
                <a:lnTo>
                  <a:pt x="465666" y="81280"/>
                </a:lnTo>
                <a:lnTo>
                  <a:pt x="513603" y="64815"/>
                </a:lnTo>
                <a:lnTo>
                  <a:pt x="563283" y="50079"/>
                </a:lnTo>
                <a:lnTo>
                  <a:pt x="614617" y="37127"/>
                </a:lnTo>
                <a:lnTo>
                  <a:pt x="667519" y="26015"/>
                </a:lnTo>
                <a:lnTo>
                  <a:pt x="721902" y="16798"/>
                </a:lnTo>
                <a:lnTo>
                  <a:pt x="777679" y="9532"/>
                </a:lnTo>
                <a:lnTo>
                  <a:pt x="834762" y="4273"/>
                </a:lnTo>
                <a:lnTo>
                  <a:pt x="893064" y="1077"/>
                </a:lnTo>
                <a:lnTo>
                  <a:pt x="95250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00" y="457200"/>
            <a:ext cx="2590800" cy="1371600"/>
          </a:xfrm>
          <a:custGeom>
            <a:avLst/>
            <a:gdLst/>
            <a:ahLst/>
            <a:cxnLst/>
            <a:rect l="l" t="t" r="r" b="b"/>
            <a:pathLst>
              <a:path w="2590800" h="1371600">
                <a:moveTo>
                  <a:pt x="2590800" y="0"/>
                </a:moveTo>
                <a:lnTo>
                  <a:pt x="0" y="0"/>
                </a:lnTo>
                <a:lnTo>
                  <a:pt x="0" y="1371600"/>
                </a:lnTo>
                <a:lnTo>
                  <a:pt x="2590800" y="1371600"/>
                </a:lnTo>
                <a:lnTo>
                  <a:pt x="2590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48400" y="4800600"/>
            <a:ext cx="2743200" cy="1371600"/>
          </a:xfrm>
          <a:custGeom>
            <a:avLst/>
            <a:gdLst/>
            <a:ahLst/>
            <a:cxnLst/>
            <a:rect l="l" t="t" r="r" b="b"/>
            <a:pathLst>
              <a:path w="2743200" h="1371600">
                <a:moveTo>
                  <a:pt x="1371600" y="1371600"/>
                </a:moveTo>
                <a:lnTo>
                  <a:pt x="0" y="13716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1371600"/>
                </a:lnTo>
                <a:lnTo>
                  <a:pt x="1371600" y="13716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2270" y="3006089"/>
            <a:ext cx="1113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rebuchet MS"/>
                <a:cs typeface="Trebuchet MS"/>
              </a:rPr>
              <a:t>B</a:t>
            </a:r>
            <a:r>
              <a:rPr sz="2400" spc="0" dirty="0">
                <a:latin typeface="Trebuchet MS"/>
                <a:cs typeface="Trebuchet MS"/>
              </a:rPr>
              <a:t>r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w</a:t>
            </a:r>
            <a:r>
              <a:rPr sz="2400" spc="0" dirty="0">
                <a:latin typeface="Trebuchet MS"/>
                <a:cs typeface="Trebuchet MS"/>
              </a:rPr>
              <a:t>s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0400" y="1447800"/>
            <a:ext cx="1905000" cy="403860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00">
              <a:latin typeface="Times New Roman"/>
              <a:cs typeface="Times New Roman"/>
            </a:endParaRPr>
          </a:p>
          <a:p>
            <a:pPr marL="241300" marR="325120" indent="27432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Web  </a:t>
            </a:r>
            <a:r>
              <a:rPr sz="2400" dirty="0">
                <a:latin typeface="Trebuchet MS"/>
                <a:cs typeface="Trebuchet MS"/>
              </a:rPr>
              <a:t>Co</a:t>
            </a:r>
            <a:r>
              <a:rPr sz="2400" spc="-5" dirty="0">
                <a:latin typeface="Trebuchet MS"/>
                <a:cs typeface="Trebuchet MS"/>
              </a:rPr>
              <a:t>nt</a:t>
            </a:r>
            <a:r>
              <a:rPr sz="2400" spc="-1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5" dirty="0">
                <a:latin typeface="Trebuchet MS"/>
                <a:cs typeface="Trebuchet MS"/>
              </a:rPr>
              <a:t>ner</a:t>
            </a:r>
            <a:endParaRPr sz="24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1500"/>
              </a:spcBef>
            </a:pPr>
            <a:r>
              <a:rPr sz="2400" dirty="0">
                <a:latin typeface="Trebuchet MS"/>
                <a:cs typeface="Trebuchet MS"/>
              </a:rPr>
              <a:t>(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JSP</a:t>
            </a:r>
            <a:endParaRPr sz="2400">
              <a:latin typeface="Trebuchet MS"/>
              <a:cs typeface="Trebuchet MS"/>
            </a:endParaRPr>
          </a:p>
          <a:p>
            <a:pPr marL="332105">
              <a:lnSpc>
                <a:spcPct val="100000"/>
              </a:lnSpc>
              <a:spcBef>
                <a:spcPts val="1500"/>
              </a:spcBef>
            </a:pPr>
            <a:r>
              <a:rPr sz="2400" spc="-5" dirty="0">
                <a:latin typeface="Trebuchet MS"/>
                <a:cs typeface="Trebuchet MS"/>
              </a:rPr>
              <a:t>Engine)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2790" y="948689"/>
            <a:ext cx="1279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rebuchet MS"/>
                <a:cs typeface="Trebuchet MS"/>
              </a:rPr>
              <a:t>Response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3750" y="5596890"/>
            <a:ext cx="1279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rebuchet MS"/>
                <a:cs typeface="Trebuchet MS"/>
              </a:rPr>
              <a:t>Response</a:t>
            </a:r>
            <a:endParaRPr sz="2400">
              <a:latin typeface="Trebuchet MS"/>
              <a:cs typeface="Trebuchet MS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634127" y="1899920"/>
          <a:ext cx="3352800" cy="282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447800"/>
              </a:tblGrid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2690"/>
                        </a:lnSpc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No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0">
                <a:tc gridSpan="2">
                  <a:txBody>
                    <a:bodyPr/>
                    <a:lstStyle/>
                    <a:p>
                      <a:pPr marL="338455" marR="523875">
                        <a:lnSpc>
                          <a:spcPct val="151900"/>
                        </a:lnSpc>
                        <a:spcBef>
                          <a:spcPts val="7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Check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ensure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if  the call to JSP is  first of its</a:t>
                      </a:r>
                      <a:r>
                        <a:rPr sz="2400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kind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6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0375">
                        <a:lnSpc>
                          <a:spcPts val="257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Yes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3087370" y="2838450"/>
            <a:ext cx="11303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99920" y="3429000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80">
                <a:moveTo>
                  <a:pt x="130048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28800" y="33909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05400" y="32004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227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2600" y="31623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05700" y="18288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05700" y="47244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1000" y="6019800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>
                <a:moveTo>
                  <a:pt x="205740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91000" y="555752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462279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52900" y="54864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38600" y="838200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236220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38600" y="838200"/>
            <a:ext cx="0" cy="539750"/>
          </a:xfrm>
          <a:custGeom>
            <a:avLst/>
            <a:gdLst/>
            <a:ahLst/>
            <a:cxnLst/>
            <a:rect l="l" t="t" r="r" b="b"/>
            <a:pathLst>
              <a:path h="539750">
                <a:moveTo>
                  <a:pt x="0" y="0"/>
                </a:moveTo>
                <a:lnTo>
                  <a:pt x="0" y="53975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00500" y="1372869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30">
                <a:moveTo>
                  <a:pt x="76200" y="0"/>
                </a:moveTo>
                <a:lnTo>
                  <a:pt x="0" y="0"/>
                </a:lnTo>
                <a:lnTo>
                  <a:pt x="38100" y="7492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53072" y="4805272"/>
            <a:ext cx="2734310" cy="1357630"/>
          </a:xfrm>
          <a:prstGeom prst="rect">
            <a:avLst/>
          </a:prstGeom>
          <a:solidFill>
            <a:srgbClr val="CC9900"/>
          </a:solidFill>
        </p:spPr>
        <p:txBody>
          <a:bodyPr vert="horz" wrap="square" lIns="0" tIns="118110" rIns="0" bIns="0" rtlCol="0">
            <a:spAutoFit/>
          </a:bodyPr>
          <a:lstStyle/>
          <a:p>
            <a:pPr marL="237490" marR="435609">
              <a:lnSpc>
                <a:spcPct val="100000"/>
              </a:lnSpc>
              <a:spcBef>
                <a:spcPts val="930"/>
              </a:spcBef>
            </a:pPr>
            <a:r>
              <a:rPr sz="2400" spc="-5" dirty="0">
                <a:latin typeface="Trebuchet MS"/>
                <a:cs typeface="Trebuchet MS"/>
              </a:rPr>
              <a:t>Servlet  </a:t>
            </a:r>
            <a:r>
              <a:rPr sz="2400" spc="-10" dirty="0">
                <a:latin typeface="Trebuchet MS"/>
                <a:cs typeface="Trebuchet MS"/>
              </a:rPr>
              <a:t>generation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and  </a:t>
            </a:r>
            <a:r>
              <a:rPr sz="2400" spc="-10" dirty="0">
                <a:latin typeface="Trebuchet MS"/>
                <a:cs typeface="Trebuchet MS"/>
              </a:rPr>
              <a:t>recompilation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00800" y="457200"/>
            <a:ext cx="2590800" cy="13716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275590" rIns="0" bIns="0" rtlCol="0">
            <a:spAutoFit/>
          </a:bodyPr>
          <a:lstStyle/>
          <a:p>
            <a:pPr marL="318770" marR="1062990" indent="91440">
              <a:lnSpc>
                <a:spcPct val="100000"/>
              </a:lnSpc>
              <a:spcBef>
                <a:spcPts val="2170"/>
              </a:spcBef>
            </a:pPr>
            <a:r>
              <a:rPr sz="2400" spc="-5" dirty="0">
                <a:latin typeface="Trebuchet MS"/>
                <a:cs typeface="Trebuchet MS"/>
              </a:rPr>
              <a:t>Servlet  re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0" dirty="0">
                <a:latin typeface="Trebuchet MS"/>
                <a:cs typeface="Trebuchet MS"/>
              </a:rPr>
              <a:t>a</a:t>
            </a:r>
            <a:r>
              <a:rPr sz="2400" spc="-10" dirty="0">
                <a:latin typeface="Trebuchet MS"/>
                <a:cs typeface="Trebuchet MS"/>
              </a:rPr>
              <a:t>de</a:t>
            </a:r>
            <a:r>
              <a:rPr sz="2400" dirty="0">
                <a:latin typeface="Trebuchet MS"/>
                <a:cs typeface="Trebuchet MS"/>
              </a:rPr>
              <a:t>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30070" y="2472689"/>
            <a:ext cx="1113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sng" spc="-10" dirty="0">
                <a:latin typeface="Trebuchet MS"/>
                <a:cs typeface="Trebuchet MS"/>
              </a:rPr>
              <a:t>Request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53870" y="3615690"/>
            <a:ext cx="1279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rebuchet MS"/>
                <a:cs typeface="Trebuchet MS"/>
              </a:rPr>
              <a:t>Response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79120"/>
            <a:ext cx="7148830" cy="475234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ct val="100000"/>
              </a:lnSpc>
              <a:spcBef>
                <a:spcPts val="259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250"/>
              </a:spcBef>
            </a:pPr>
            <a:r>
              <a:rPr sz="2000" b="1" spc="-5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841500" marR="5080">
              <a:lnSpc>
                <a:spcPct val="110800"/>
              </a:lnSpc>
            </a:pPr>
            <a:r>
              <a:rPr sz="2000" spc="-5" dirty="0">
                <a:latin typeface="Trebuchet MS"/>
                <a:cs typeface="Trebuchet MS"/>
              </a:rPr>
              <a:t>// This scriptlet declares and initializes "date"  System.out.println( "Evaluating date now" );  java.util.Date date </a:t>
            </a:r>
            <a:r>
              <a:rPr sz="2000" dirty="0">
                <a:latin typeface="Trebuchet MS"/>
                <a:cs typeface="Trebuchet MS"/>
              </a:rPr>
              <a:t>= </a:t>
            </a:r>
            <a:r>
              <a:rPr sz="2000" spc="-5" dirty="0">
                <a:latin typeface="Trebuchet MS"/>
                <a:cs typeface="Trebuchet MS"/>
              </a:rPr>
              <a:t>new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java.util.Date();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259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260"/>
              </a:spcBef>
              <a:tabLst>
                <a:tab pos="1761489" algn="l"/>
              </a:tabLst>
            </a:pPr>
            <a:r>
              <a:rPr sz="2000" spc="-5" dirty="0">
                <a:latin typeface="Trebuchet MS"/>
                <a:cs typeface="Trebuchet MS"/>
              </a:rPr>
              <a:t>Hello!	The time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now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259"/>
              </a:spcBef>
            </a:pPr>
            <a:r>
              <a:rPr sz="2000" b="1" spc="-5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841500">
              <a:lnSpc>
                <a:spcPct val="100000"/>
              </a:lnSpc>
              <a:spcBef>
                <a:spcPts val="260"/>
              </a:spcBef>
            </a:pPr>
            <a:r>
              <a:rPr sz="2000" spc="-5" dirty="0">
                <a:latin typeface="Trebuchet MS"/>
                <a:cs typeface="Trebuchet MS"/>
              </a:rPr>
              <a:t>// This scriptlet generates HTML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output</a:t>
            </a:r>
            <a:endParaRPr sz="2000">
              <a:latin typeface="Trebuchet MS"/>
              <a:cs typeface="Trebuchet MS"/>
            </a:endParaRPr>
          </a:p>
          <a:p>
            <a:pPr marL="1917700">
              <a:lnSpc>
                <a:spcPct val="100000"/>
              </a:lnSpc>
              <a:spcBef>
                <a:spcPts val="259"/>
              </a:spcBef>
            </a:pPr>
            <a:r>
              <a:rPr sz="2000" b="1" spc="-5" dirty="0">
                <a:latin typeface="Trebuchet MS"/>
                <a:cs typeface="Trebuchet MS"/>
              </a:rPr>
              <a:t>out.println( String.valueOf( date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));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25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ct val="100000"/>
              </a:lnSpc>
              <a:spcBef>
                <a:spcPts val="259"/>
              </a:spcBef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81659"/>
            <a:ext cx="6981825" cy="462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904865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393700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R="5405755" algn="ctr">
              <a:lnSpc>
                <a:spcPct val="100000"/>
              </a:lnSpc>
              <a:spcBef>
                <a:spcPts val="20"/>
              </a:spcBef>
            </a:pPr>
            <a:r>
              <a:rPr sz="2000" b="1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841500" marR="64769" indent="-228600" algn="just">
              <a:lnSpc>
                <a:spcPct val="100800"/>
              </a:lnSpc>
            </a:pPr>
            <a:r>
              <a:rPr sz="2000" dirty="0">
                <a:latin typeface="Trebuchet MS"/>
                <a:cs typeface="Trebuchet MS"/>
              </a:rPr>
              <a:t>// </a:t>
            </a:r>
            <a:r>
              <a:rPr sz="2000" spc="-5" dirty="0">
                <a:latin typeface="Trebuchet MS"/>
                <a:cs typeface="Trebuchet MS"/>
              </a:rPr>
              <a:t>This scriptlet declares and initializes "date"  System.out.println( "Evaluating date now" );  java.util.Date date </a:t>
            </a:r>
            <a:r>
              <a:rPr sz="2000" dirty="0">
                <a:latin typeface="Trebuchet MS"/>
                <a:cs typeface="Trebuchet MS"/>
              </a:rPr>
              <a:t>= </a:t>
            </a:r>
            <a:r>
              <a:rPr sz="2000" spc="-5" dirty="0">
                <a:latin typeface="Trebuchet MS"/>
                <a:cs typeface="Trebuchet MS"/>
              </a:rPr>
              <a:t>new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java.util.Date();</a:t>
            </a:r>
            <a:endParaRPr sz="2000">
              <a:latin typeface="Trebuchet MS"/>
              <a:cs typeface="Trebuchet MS"/>
            </a:endParaRPr>
          </a:p>
          <a:p>
            <a:pPr marR="5101590" algn="ctr">
              <a:lnSpc>
                <a:spcPct val="100000"/>
              </a:lnSpc>
              <a:spcBef>
                <a:spcPts val="1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459865">
              <a:lnSpc>
                <a:spcPct val="100000"/>
              </a:lnSpc>
              <a:spcBef>
                <a:spcPts val="20"/>
              </a:spcBef>
              <a:tabLst>
                <a:tab pos="2296160" algn="l"/>
              </a:tabLst>
            </a:pPr>
            <a:r>
              <a:rPr sz="2000" spc="-5" dirty="0">
                <a:latin typeface="Trebuchet MS"/>
                <a:cs typeface="Trebuchet MS"/>
              </a:rPr>
              <a:t>Hello!	The time is</a:t>
            </a:r>
            <a:r>
              <a:rPr sz="2000" spc="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now</a:t>
            </a:r>
            <a:endParaRPr sz="2000">
              <a:latin typeface="Trebuchet MS"/>
              <a:cs typeface="Trebuchet MS"/>
            </a:endParaRPr>
          </a:p>
          <a:p>
            <a:pPr marL="1079500">
              <a:lnSpc>
                <a:spcPct val="100000"/>
              </a:lnSpc>
              <a:spcBef>
                <a:spcPts val="20"/>
              </a:spcBef>
            </a:pPr>
            <a:r>
              <a:rPr sz="2000" b="1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612265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out.println( date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);</a:t>
            </a:r>
            <a:endParaRPr sz="2000">
              <a:latin typeface="Trebuchet MS"/>
              <a:cs typeface="Trebuchet MS"/>
            </a:endParaRPr>
          </a:p>
          <a:p>
            <a:pPr marL="1612265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out.println( "&lt;BR&gt;Your machine's address </a:t>
            </a:r>
            <a:r>
              <a:rPr sz="2000" dirty="0">
                <a:latin typeface="Trebuchet MS"/>
                <a:cs typeface="Trebuchet MS"/>
              </a:rPr>
              <a:t>is "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);</a:t>
            </a:r>
            <a:endParaRPr sz="2000">
              <a:latin typeface="Trebuchet MS"/>
              <a:cs typeface="Trebuchet MS"/>
            </a:endParaRPr>
          </a:p>
          <a:p>
            <a:pPr marL="1612265">
              <a:lnSpc>
                <a:spcPct val="100000"/>
              </a:lnSpc>
              <a:spcBef>
                <a:spcPts val="10"/>
              </a:spcBef>
            </a:pPr>
            <a:r>
              <a:rPr sz="2000" b="1" spc="-5" dirty="0">
                <a:latin typeface="Trebuchet MS"/>
                <a:cs typeface="Trebuchet MS"/>
              </a:rPr>
              <a:t>out.println( request.getRemoteHost()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);</a:t>
            </a:r>
            <a:endParaRPr sz="2000">
              <a:latin typeface="Trebuchet MS"/>
              <a:cs typeface="Trebuchet MS"/>
            </a:endParaRPr>
          </a:p>
          <a:p>
            <a:pPr marL="1155700">
              <a:lnSpc>
                <a:spcPct val="100000"/>
              </a:lnSpc>
              <a:spcBef>
                <a:spcPts val="2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3937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R="5924550" algn="ctr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79120"/>
            <a:ext cx="5137785" cy="4813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rebuchet MS"/>
                <a:cs typeface="Trebuchet MS"/>
              </a:rPr>
              <a:t>&lt;TABLE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BORDER=2&gt;</a:t>
            </a:r>
            <a:endParaRPr sz="200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499870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for </a:t>
            </a:r>
            <a:r>
              <a:rPr sz="2000" dirty="0">
                <a:latin typeface="Trebuchet MS"/>
                <a:cs typeface="Trebuchet MS"/>
              </a:rPr>
              <a:t>( </a:t>
            </a:r>
            <a:r>
              <a:rPr sz="2000" spc="-5" dirty="0">
                <a:latin typeface="Trebuchet MS"/>
                <a:cs typeface="Trebuchet MS"/>
              </a:rPr>
              <a:t>int </a:t>
            </a:r>
            <a:r>
              <a:rPr sz="2000" dirty="0">
                <a:latin typeface="Trebuchet MS"/>
                <a:cs typeface="Trebuchet MS"/>
              </a:rPr>
              <a:t>i = </a:t>
            </a:r>
            <a:r>
              <a:rPr sz="2000" spc="-5" dirty="0">
                <a:latin typeface="Trebuchet MS"/>
                <a:cs typeface="Trebuchet MS"/>
              </a:rPr>
              <a:t>0; </a:t>
            </a:r>
            <a:r>
              <a:rPr sz="2000" dirty="0">
                <a:latin typeface="Trebuchet MS"/>
                <a:cs typeface="Trebuchet MS"/>
              </a:rPr>
              <a:t>i &lt; </a:t>
            </a:r>
            <a:r>
              <a:rPr sz="2000" spc="-5" dirty="0">
                <a:latin typeface="Trebuchet MS"/>
                <a:cs typeface="Trebuchet MS"/>
              </a:rPr>
              <a:t>n; i++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 marR="1353185" algn="ctr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10795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6891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&lt;TR&gt;</a:t>
            </a:r>
            <a:endParaRPr sz="2000">
              <a:latin typeface="Trebuchet MS"/>
              <a:cs typeface="Trebuchet MS"/>
            </a:endParaRPr>
          </a:p>
          <a:p>
            <a:pPr marL="2222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&lt;TD&gt; Number &lt;/TD&gt;</a:t>
            </a:r>
            <a:endParaRPr sz="2000">
              <a:latin typeface="Trebuchet MS"/>
              <a:cs typeface="Trebuchet MS"/>
            </a:endParaRPr>
          </a:p>
          <a:p>
            <a:pPr marL="2222500">
              <a:lnSpc>
                <a:spcPct val="100000"/>
              </a:lnSpc>
              <a:spcBef>
                <a:spcPts val="500"/>
              </a:spcBef>
              <a:tabLst>
                <a:tab pos="2945765" algn="l"/>
                <a:tab pos="4420235" algn="l"/>
              </a:tabLst>
            </a:pPr>
            <a:r>
              <a:rPr sz="2000" spc="-5" dirty="0">
                <a:latin typeface="Trebuchet MS"/>
                <a:cs typeface="Trebuchet MS"/>
              </a:rPr>
              <a:t>&lt;</a:t>
            </a:r>
            <a:r>
              <a:rPr sz="2000" spc="0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&gt;	</a:t>
            </a:r>
            <a:r>
              <a:rPr sz="2000" b="1" spc="-5" dirty="0">
                <a:latin typeface="Trebuchet MS"/>
                <a:cs typeface="Trebuchet MS"/>
              </a:rPr>
              <a:t>&lt;%</a:t>
            </a:r>
            <a:r>
              <a:rPr sz="2000" b="1" dirty="0">
                <a:latin typeface="Trebuchet MS"/>
                <a:cs typeface="Trebuchet MS"/>
              </a:rPr>
              <a:t>= i</a:t>
            </a:r>
            <a:r>
              <a:rPr sz="2000" b="1" spc="-5" dirty="0">
                <a:latin typeface="Trebuchet MS"/>
                <a:cs typeface="Trebuchet MS"/>
              </a:rPr>
              <a:t>+</a:t>
            </a:r>
            <a:r>
              <a:rPr sz="2000" b="1" dirty="0">
                <a:latin typeface="Trebuchet MS"/>
                <a:cs typeface="Trebuchet MS"/>
              </a:rPr>
              <a:t>1 </a:t>
            </a:r>
            <a:r>
              <a:rPr sz="2000" b="1" spc="-5" dirty="0">
                <a:latin typeface="Trebuchet MS"/>
                <a:cs typeface="Trebuchet MS"/>
              </a:rPr>
              <a:t>%</a:t>
            </a:r>
            <a:r>
              <a:rPr sz="2000" b="1" dirty="0">
                <a:latin typeface="Trebuchet MS"/>
                <a:cs typeface="Trebuchet MS"/>
              </a:rPr>
              <a:t>&gt;	</a:t>
            </a:r>
            <a:r>
              <a:rPr sz="2000" spc="0" dirty="0">
                <a:latin typeface="Trebuchet MS"/>
                <a:cs typeface="Trebuchet MS"/>
              </a:rPr>
              <a:t>&lt;</a:t>
            </a:r>
            <a:r>
              <a:rPr sz="2000" spc="-5" dirty="0">
                <a:latin typeface="Trebuchet MS"/>
                <a:cs typeface="Trebuchet MS"/>
              </a:rPr>
              <a:t>/</a:t>
            </a:r>
            <a:r>
              <a:rPr sz="2000" spc="0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Trebuchet MS"/>
                <a:cs typeface="Trebuchet MS"/>
              </a:rPr>
              <a:t>D</a:t>
            </a:r>
            <a:r>
              <a:rPr sz="2000" dirty="0">
                <a:latin typeface="Trebuchet MS"/>
                <a:cs typeface="Trebuchet MS"/>
              </a:rPr>
              <a:t>&gt;</a:t>
            </a:r>
            <a:endParaRPr sz="2000">
              <a:latin typeface="Trebuchet MS"/>
              <a:cs typeface="Trebuchet MS"/>
            </a:endParaRPr>
          </a:p>
          <a:p>
            <a:pPr marL="16891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&lt;/TR&gt;</a:t>
            </a:r>
            <a:endParaRPr sz="2000">
              <a:latin typeface="Trebuchet MS"/>
              <a:cs typeface="Trebuchet MS"/>
            </a:endParaRPr>
          </a:p>
          <a:p>
            <a:pPr marL="10033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R="1353185" algn="ctr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L="10414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&lt;/TABLE&gt;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681990"/>
            <a:ext cx="5170805" cy="522986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000" b="1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R="410209" algn="ctr">
              <a:lnSpc>
                <a:spcPct val="100000"/>
              </a:lnSpc>
              <a:spcBef>
                <a:spcPts val="690"/>
              </a:spcBef>
            </a:pPr>
            <a:r>
              <a:rPr sz="2000" spc="-5" dirty="0">
                <a:latin typeface="Trebuchet MS"/>
                <a:cs typeface="Trebuchet MS"/>
              </a:rPr>
              <a:t>if </a:t>
            </a:r>
            <a:r>
              <a:rPr sz="2000" dirty="0">
                <a:latin typeface="Trebuchet MS"/>
                <a:cs typeface="Trebuchet MS"/>
              </a:rPr>
              <a:t>( </a:t>
            </a:r>
            <a:r>
              <a:rPr sz="2000" spc="-5" dirty="0">
                <a:latin typeface="Trebuchet MS"/>
                <a:cs typeface="Trebuchet MS"/>
              </a:rPr>
              <a:t>hello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 marR="1614805" algn="ctr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25654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&lt;P&gt; Hello,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world</a:t>
            </a:r>
            <a:endParaRPr sz="2000">
              <a:latin typeface="Trebuchet MS"/>
              <a:cs typeface="Trebuchet MS"/>
            </a:endParaRPr>
          </a:p>
          <a:p>
            <a:pPr marL="8890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R="1310005" algn="ctr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R="94932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else</a:t>
            </a:r>
            <a:endParaRPr sz="2000">
              <a:latin typeface="Trebuchet MS"/>
              <a:cs typeface="Trebuchet MS"/>
            </a:endParaRPr>
          </a:p>
          <a:p>
            <a:pPr marR="1157605" algn="ctr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8509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29464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&lt;P&gt;Goodbye,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world</a:t>
            </a:r>
            <a:endParaRPr sz="2000">
              <a:latin typeface="Trebuchet MS"/>
              <a:cs typeface="Trebuchet MS"/>
            </a:endParaRPr>
          </a:p>
          <a:p>
            <a:pPr marL="8509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R="1157605" algn="ctr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L="8509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5340" y="398779"/>
            <a:ext cx="1864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  <a:r>
              <a:rPr b="1" spc="-6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Directives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681990"/>
            <a:ext cx="8620760" cy="559816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790"/>
              </a:spcBef>
            </a:pPr>
            <a:r>
              <a:rPr sz="2000" b="1" spc="-5" dirty="0">
                <a:latin typeface="Trebuchet MS"/>
                <a:cs typeface="Trebuchet MS"/>
              </a:rPr>
              <a:t>&lt;%@ page import="java.util.*"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R="6587490" algn="ctr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latin typeface="Trebuchet MS"/>
                <a:cs typeface="Trebuchet MS"/>
              </a:rPr>
              <a:t>&lt;%</a:t>
            </a:r>
            <a:endParaRPr sz="2000">
              <a:latin typeface="Trebuchet MS"/>
              <a:cs typeface="Trebuchet MS"/>
            </a:endParaRPr>
          </a:p>
          <a:p>
            <a:pPr marL="1003300" marR="2573020">
              <a:lnSpc>
                <a:spcPct val="120800"/>
              </a:lnSpc>
            </a:pPr>
            <a:r>
              <a:rPr sz="2000" spc="-5" dirty="0">
                <a:latin typeface="Trebuchet MS"/>
                <a:cs typeface="Trebuchet MS"/>
              </a:rPr>
              <a:t>System.out.println( "Evaluating date now" </a:t>
            </a:r>
            <a:r>
              <a:rPr sz="2000" dirty="0">
                <a:latin typeface="Trebuchet MS"/>
                <a:cs typeface="Trebuchet MS"/>
              </a:rPr>
              <a:t>);  </a:t>
            </a:r>
            <a:r>
              <a:rPr sz="2000" spc="-5" dirty="0">
                <a:latin typeface="Trebuchet MS"/>
                <a:cs typeface="Trebuchet MS"/>
              </a:rPr>
              <a:t>Date date </a:t>
            </a:r>
            <a:r>
              <a:rPr sz="2000" dirty="0">
                <a:latin typeface="Trebuchet MS"/>
                <a:cs typeface="Trebuchet MS"/>
              </a:rPr>
              <a:t>= </a:t>
            </a:r>
            <a:r>
              <a:rPr sz="2000" spc="-5" dirty="0">
                <a:latin typeface="Trebuchet MS"/>
                <a:cs typeface="Trebuchet MS"/>
              </a:rPr>
              <a:t>new Date();</a:t>
            </a:r>
            <a:endParaRPr sz="2000">
              <a:latin typeface="Trebuchet MS"/>
              <a:cs typeface="Trebuchet MS"/>
            </a:endParaRPr>
          </a:p>
          <a:p>
            <a:pPr marR="6588759" algn="ctr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R="3646804" algn="ctr">
              <a:lnSpc>
                <a:spcPct val="100000"/>
              </a:lnSpc>
              <a:spcBef>
                <a:spcPts val="500"/>
              </a:spcBef>
              <a:tabLst>
                <a:tab pos="835660" algn="l"/>
              </a:tabLst>
            </a:pPr>
            <a:r>
              <a:rPr sz="2000" spc="-5" dirty="0">
                <a:latin typeface="Trebuchet MS"/>
                <a:cs typeface="Trebuchet MS"/>
              </a:rPr>
              <a:t>Hello!	The time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-5" dirty="0">
                <a:latin typeface="Trebuchet MS"/>
                <a:cs typeface="Trebuchet MS"/>
              </a:rPr>
              <a:t> now</a:t>
            </a:r>
            <a:endParaRPr sz="2000">
              <a:latin typeface="Trebuchet MS"/>
              <a:cs typeface="Trebuchet MS"/>
            </a:endParaRPr>
          </a:p>
          <a:p>
            <a:pPr marR="3606165" algn="ctr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Trebuchet MS"/>
                <a:cs typeface="Trebuchet MS"/>
              </a:rPr>
              <a:t>&lt;%= date %&gt;</a:t>
            </a:r>
            <a:endParaRPr sz="2000">
              <a:latin typeface="Trebuchet MS"/>
              <a:cs typeface="Trebuchet MS"/>
            </a:endParaRPr>
          </a:p>
          <a:p>
            <a:pPr marR="6503034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L="8826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The first line </a:t>
            </a:r>
            <a:r>
              <a:rPr sz="2000" dirty="0">
                <a:latin typeface="Trebuchet MS"/>
                <a:cs typeface="Trebuchet MS"/>
              </a:rPr>
              <a:t>in </a:t>
            </a:r>
            <a:r>
              <a:rPr sz="2000" spc="-5" dirty="0">
                <a:latin typeface="Trebuchet MS"/>
                <a:cs typeface="Trebuchet MS"/>
              </a:rPr>
              <a:t>the above example is called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"directive".</a:t>
            </a:r>
            <a:endParaRPr sz="2000">
              <a:latin typeface="Trebuchet MS"/>
              <a:cs typeface="Trebuchet MS"/>
            </a:endParaRPr>
          </a:p>
          <a:p>
            <a:pPr marL="10033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JSP "directive" starts with </a:t>
            </a:r>
            <a:r>
              <a:rPr sz="2000" b="1" spc="-5" dirty="0">
                <a:latin typeface="Trebuchet MS"/>
                <a:cs typeface="Trebuchet MS"/>
              </a:rPr>
              <a:t>&lt;%@</a:t>
            </a:r>
            <a:r>
              <a:rPr sz="2000" b="1" spc="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characters.</a:t>
            </a:r>
            <a:endParaRPr sz="2000">
              <a:latin typeface="Trebuchet MS"/>
              <a:cs typeface="Trebuchet MS"/>
            </a:endParaRPr>
          </a:p>
          <a:p>
            <a:pPr marL="378460">
              <a:lnSpc>
                <a:spcPct val="100000"/>
              </a:lnSpc>
              <a:spcBef>
                <a:spcPts val="495"/>
              </a:spcBef>
              <a:tabLst>
                <a:tab pos="621665" algn="l"/>
                <a:tab pos="8607425" algn="l"/>
              </a:tabLst>
            </a:pPr>
            <a:r>
              <a:rPr sz="2000" strike="sngStrike" dirty="0">
                <a:latin typeface="Times New Roman"/>
                <a:cs typeface="Times New Roman"/>
              </a:rPr>
              <a:t> 	</a:t>
            </a:r>
            <a:r>
              <a:rPr sz="2000" b="1" strike="sngStrike" spc="-5" dirty="0">
                <a:latin typeface="Trebuchet MS"/>
                <a:cs typeface="Trebuchet MS"/>
              </a:rPr>
              <a:t>&lt;%@ page import= "java.util.*, java.text.*"</a:t>
            </a:r>
            <a:r>
              <a:rPr sz="2000" b="1" strike="sngStrike" spc="-10" dirty="0">
                <a:latin typeface="Trebuchet MS"/>
                <a:cs typeface="Trebuchet MS"/>
              </a:rPr>
              <a:t> </a:t>
            </a:r>
            <a:r>
              <a:rPr sz="2000" b="1" strike="sngStrike" spc="-5" dirty="0">
                <a:latin typeface="Trebuchet MS"/>
                <a:cs typeface="Trebuchet MS"/>
              </a:rPr>
              <a:t>%&gt;	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7818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642619"/>
            <a:ext cx="8591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The </a:t>
            </a:r>
            <a:r>
              <a:rPr sz="2000" b="1" spc="-5" dirty="0">
                <a:latin typeface="Trebuchet MS"/>
                <a:cs typeface="Trebuchet MS"/>
              </a:rPr>
              <a:t>include directive </a:t>
            </a:r>
            <a:r>
              <a:rPr sz="2000" spc="-5" dirty="0">
                <a:latin typeface="Trebuchet MS"/>
                <a:cs typeface="Trebuchet MS"/>
              </a:rPr>
              <a:t>is used </a:t>
            </a:r>
            <a:r>
              <a:rPr sz="2000" dirty="0">
                <a:latin typeface="Trebuchet MS"/>
                <a:cs typeface="Trebuchet MS"/>
              </a:rPr>
              <a:t>to </a:t>
            </a:r>
            <a:r>
              <a:rPr sz="2000" spc="-5" dirty="0">
                <a:latin typeface="Trebuchet MS"/>
                <a:cs typeface="Trebuchet MS"/>
              </a:rPr>
              <a:t>physically include the contents </a:t>
            </a:r>
            <a:r>
              <a:rPr sz="2000" dirty="0">
                <a:latin typeface="Trebuchet MS"/>
                <a:cs typeface="Trebuchet MS"/>
              </a:rPr>
              <a:t>of </a:t>
            </a:r>
            <a:r>
              <a:rPr sz="2000" spc="-5" dirty="0">
                <a:latin typeface="Trebuchet MS"/>
                <a:cs typeface="Trebuchet MS"/>
              </a:rPr>
              <a:t>another  file.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7195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1684020"/>
            <a:ext cx="84093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The included file can be HTML </a:t>
            </a:r>
            <a:r>
              <a:rPr sz="2000" dirty="0">
                <a:latin typeface="Trebuchet MS"/>
                <a:cs typeface="Trebuchet MS"/>
              </a:rPr>
              <a:t>or </a:t>
            </a:r>
            <a:r>
              <a:rPr sz="2000" spc="-5" dirty="0">
                <a:latin typeface="Trebuchet MS"/>
                <a:cs typeface="Trebuchet MS"/>
              </a:rPr>
              <a:t>JSP </a:t>
            </a:r>
            <a:r>
              <a:rPr sz="2000" dirty="0">
                <a:latin typeface="Trebuchet MS"/>
                <a:cs typeface="Trebuchet MS"/>
              </a:rPr>
              <a:t>or </a:t>
            </a:r>
            <a:r>
              <a:rPr sz="2000" spc="-5" dirty="0">
                <a:latin typeface="Trebuchet MS"/>
                <a:cs typeface="Trebuchet MS"/>
              </a:rPr>
              <a:t>anything else -- the result </a:t>
            </a:r>
            <a:r>
              <a:rPr sz="2000" dirty="0">
                <a:latin typeface="Trebuchet MS"/>
                <a:cs typeface="Trebuchet MS"/>
              </a:rPr>
              <a:t>is as </a:t>
            </a:r>
            <a:r>
              <a:rPr sz="2000" spc="-5" dirty="0">
                <a:latin typeface="Trebuchet MS"/>
                <a:cs typeface="Trebuchet MS"/>
              </a:rPr>
              <a:t>if  the original JSP file actually contained the included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text.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2661920"/>
            <a:ext cx="5454650" cy="23088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R="362267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L="1155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Going to include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hello.jsp...&lt;BR&gt;</a:t>
            </a:r>
            <a:endParaRPr sz="2000">
              <a:latin typeface="Trebuchet MS"/>
              <a:cs typeface="Trebuchet MS"/>
            </a:endParaRPr>
          </a:p>
          <a:p>
            <a:pPr marL="100330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Trebuchet MS"/>
                <a:cs typeface="Trebuchet MS"/>
              </a:rPr>
              <a:t>&lt;%@ include file="hello.jsp"</a:t>
            </a:r>
            <a:r>
              <a:rPr sz="2400" b="1" spc="-6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%&gt;</a:t>
            </a:r>
            <a:endParaRPr sz="2400">
              <a:latin typeface="Trebuchet MS"/>
              <a:cs typeface="Trebuchet MS"/>
            </a:endParaRPr>
          </a:p>
          <a:p>
            <a:pPr marR="364172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5340" y="398779"/>
            <a:ext cx="2192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JSP</a:t>
            </a:r>
            <a:r>
              <a:rPr b="1" spc="-6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Declarations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7840" y="886460"/>
            <a:ext cx="7092950" cy="490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0"/>
              </a:spcBef>
            </a:pPr>
            <a:r>
              <a:rPr sz="2000" b="1" spc="-5" dirty="0">
                <a:latin typeface="Trebuchet MS"/>
                <a:cs typeface="Trebuchet MS"/>
              </a:rPr>
              <a:t>&lt;%@ page import="java.util.*"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R="5560695" algn="ctr">
              <a:lnSpc>
                <a:spcPts val="2160"/>
              </a:lnSpc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003300">
              <a:lnSpc>
                <a:spcPts val="2280"/>
              </a:lnSpc>
            </a:pPr>
            <a:r>
              <a:rPr sz="2000" b="1" spc="-5" dirty="0">
                <a:latin typeface="Trebuchet MS"/>
                <a:cs typeface="Trebuchet MS"/>
              </a:rPr>
              <a:t>&lt;%!</a:t>
            </a:r>
            <a:endParaRPr sz="2000">
              <a:latin typeface="Trebuchet MS"/>
              <a:cs typeface="Trebuchet MS"/>
            </a:endParaRPr>
          </a:p>
          <a:p>
            <a:pPr marL="1727200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Date theDate </a:t>
            </a:r>
            <a:r>
              <a:rPr sz="2000" dirty="0">
                <a:latin typeface="Trebuchet MS"/>
                <a:cs typeface="Trebuchet MS"/>
              </a:rPr>
              <a:t>= </a:t>
            </a:r>
            <a:r>
              <a:rPr sz="2000" spc="-5" dirty="0">
                <a:latin typeface="Trebuchet MS"/>
                <a:cs typeface="Trebuchet MS"/>
              </a:rPr>
              <a:t>new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Date();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727200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Date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getDate()</a:t>
            </a:r>
            <a:endParaRPr sz="2000">
              <a:latin typeface="Trebuchet MS"/>
              <a:cs typeface="Trebuchet MS"/>
            </a:endParaRPr>
          </a:p>
          <a:p>
            <a:pPr marL="1689100">
              <a:lnSpc>
                <a:spcPts val="2160"/>
              </a:lnSpc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2070100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System.out.println( "In getDate()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method“);</a:t>
            </a:r>
            <a:endParaRPr sz="2000">
              <a:latin typeface="Trebuchet MS"/>
              <a:cs typeface="Trebuchet MS"/>
            </a:endParaRPr>
          </a:p>
          <a:p>
            <a:pPr marL="2108200">
              <a:lnSpc>
                <a:spcPts val="2280"/>
              </a:lnSpc>
              <a:spcBef>
                <a:spcPts val="254"/>
              </a:spcBef>
            </a:pPr>
            <a:r>
              <a:rPr sz="2000" spc="-5" dirty="0">
                <a:latin typeface="Trebuchet MS"/>
                <a:cs typeface="Trebuchet MS"/>
              </a:rPr>
              <a:t>return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theDate;</a:t>
            </a:r>
            <a:endParaRPr sz="2000">
              <a:latin typeface="Trebuchet MS"/>
              <a:cs typeface="Trebuchet MS"/>
            </a:endParaRPr>
          </a:p>
          <a:p>
            <a:pPr marL="1689100">
              <a:lnSpc>
                <a:spcPts val="2160"/>
              </a:lnSpc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R="4450715" algn="ctr">
              <a:lnSpc>
                <a:spcPts val="2160"/>
              </a:lnSpc>
            </a:pP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R="1204595" algn="ctr">
              <a:lnSpc>
                <a:spcPts val="2160"/>
              </a:lnSpc>
              <a:tabLst>
                <a:tab pos="835660" algn="l"/>
              </a:tabLst>
            </a:pPr>
            <a:r>
              <a:rPr sz="2000" spc="-5" dirty="0">
                <a:latin typeface="Trebuchet MS"/>
                <a:cs typeface="Trebuchet MS"/>
              </a:rPr>
              <a:t>Hello!	The time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now</a:t>
            </a:r>
            <a:endParaRPr sz="2000">
              <a:latin typeface="Trebuchet MS"/>
              <a:cs typeface="Trebuchet MS"/>
            </a:endParaRPr>
          </a:p>
          <a:p>
            <a:pPr marR="588010" algn="ctr">
              <a:lnSpc>
                <a:spcPts val="2160"/>
              </a:lnSpc>
            </a:pPr>
            <a:r>
              <a:rPr sz="2000" b="1" spc="-5" dirty="0">
                <a:latin typeface="Trebuchet MS"/>
                <a:cs typeface="Trebuchet MS"/>
              </a:rPr>
              <a:t>&lt;%= getDate()</a:t>
            </a:r>
            <a:r>
              <a:rPr sz="2000" b="1" spc="-8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R="4518025" algn="ctr">
              <a:lnSpc>
                <a:spcPts val="2160"/>
              </a:lnSpc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R="5578475" algn="ctr">
              <a:lnSpc>
                <a:spcPts val="2280"/>
              </a:lnSpc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6739" y="612140"/>
            <a:ext cx="1660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6633"/>
                </a:solidFill>
                <a:latin typeface="Garamond"/>
                <a:cs typeface="Garamond"/>
              </a:rPr>
              <a:t>Counter.java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77289"/>
            <a:ext cx="5438140" cy="402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100"/>
              </a:spcBef>
              <a:tabLst>
                <a:tab pos="1193800" algn="l"/>
              </a:tabLst>
            </a:pPr>
            <a:r>
              <a:rPr sz="2000" spc="-5" dirty="0">
                <a:latin typeface="Trebuchet MS"/>
                <a:cs typeface="Trebuchet MS"/>
              </a:rPr>
              <a:t>Package	foo;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public class counter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Trebuchet MS"/>
                <a:cs typeface="Trebuchet MS"/>
              </a:rPr>
              <a:t>private static int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count;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495"/>
              </a:spcBef>
              <a:tabLst>
                <a:tab pos="1545590" algn="l"/>
              </a:tabLst>
            </a:pPr>
            <a:r>
              <a:rPr sz="2000" spc="-5" dirty="0">
                <a:latin typeface="Trebuchet MS"/>
                <a:cs typeface="Trebuchet MS"/>
              </a:rPr>
              <a:t>public	static synchronized int</a:t>
            </a:r>
            <a:r>
              <a:rPr sz="2000" spc="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getCount()</a:t>
            </a:r>
            <a:endParaRPr sz="20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1079500" marR="2825750" indent="76200">
              <a:lnSpc>
                <a:spcPct val="120800"/>
              </a:lnSpc>
            </a:pPr>
            <a:r>
              <a:rPr sz="2000" spc="-5" dirty="0">
                <a:latin typeface="Trebuchet MS"/>
                <a:cs typeface="Trebuchet MS"/>
              </a:rPr>
              <a:t>count++;  return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count;</a:t>
            </a:r>
            <a:endParaRPr sz="2000">
              <a:latin typeface="Trebuchet MS"/>
              <a:cs typeface="Trebuchet MS"/>
            </a:endParaRPr>
          </a:p>
          <a:p>
            <a:pPr marL="6223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398779"/>
            <a:ext cx="2227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solidFill>
                  <a:srgbClr val="006633"/>
                </a:solidFill>
                <a:latin typeface="Garamond"/>
                <a:cs typeface="Garamond"/>
              </a:rPr>
              <a:t>BasicCounter.jsp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2010" y="947420"/>
            <a:ext cx="7677784" cy="2971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  <a:p>
            <a:pPr marL="121729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R="25971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page count is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R="1481455" algn="ctr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latin typeface="Arial"/>
                <a:cs typeface="Arial"/>
              </a:rPr>
              <a:t>&lt;%</a:t>
            </a:r>
            <a:endParaRPr sz="2000">
              <a:latin typeface="Arial"/>
              <a:cs typeface="Arial"/>
            </a:endParaRPr>
          </a:p>
          <a:p>
            <a:pPr marL="3821429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out.println(Counter.getCount());</a:t>
            </a:r>
            <a:endParaRPr sz="2000">
              <a:latin typeface="Arial"/>
              <a:cs typeface="Arial"/>
            </a:endParaRPr>
          </a:p>
          <a:p>
            <a:pPr marR="1486535" algn="ctr">
              <a:lnSpc>
                <a:spcPct val="100000"/>
              </a:lnSpc>
              <a:spcBef>
                <a:spcPts val="500"/>
              </a:spcBef>
            </a:pPr>
            <a:r>
              <a:rPr sz="2000" b="1" spc="-20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L="13589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&lt;/body&gt;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3940" y="4693920"/>
            <a:ext cx="12388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0610" algn="l"/>
              </a:tabLst>
            </a:pPr>
            <a:r>
              <a:rPr sz="2000" b="1" dirty="0">
                <a:latin typeface="Arial"/>
                <a:cs typeface="Arial"/>
              </a:rPr>
              <a:t>O</a:t>
            </a:r>
            <a:r>
              <a:rPr sz="2000" b="1" spc="-5" dirty="0">
                <a:latin typeface="Arial"/>
                <a:cs typeface="Arial"/>
              </a:rPr>
              <a:t>u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Pu</a:t>
            </a:r>
            <a:r>
              <a:rPr sz="2000" b="1" dirty="0">
                <a:latin typeface="Arial"/>
                <a:cs typeface="Arial"/>
              </a:rPr>
              <a:t>t	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7539" y="1010919"/>
            <a:ext cx="4895850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7855" algn="l"/>
              </a:tabLst>
            </a:pPr>
            <a:r>
              <a:rPr sz="2000" spc="-5" dirty="0">
                <a:latin typeface="Arial"/>
                <a:cs typeface="Arial"/>
              </a:rPr>
              <a:t>JSP	code should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&lt;%</a:t>
            </a:r>
            <a:endParaRPr sz="2000">
              <a:latin typeface="Arial"/>
              <a:cs typeface="Arial"/>
            </a:endParaRPr>
          </a:p>
          <a:p>
            <a:pPr marL="572770">
              <a:lnSpc>
                <a:spcPct val="100000"/>
              </a:lnSpc>
              <a:spcBef>
                <a:spcPts val="495"/>
              </a:spcBef>
            </a:pPr>
            <a:r>
              <a:rPr sz="2000" b="1" spc="-5" dirty="0">
                <a:latin typeface="Arial"/>
                <a:cs typeface="Arial"/>
              </a:rPr>
              <a:t>out.println(foo.Counter.getCount());</a:t>
            </a:r>
            <a:endParaRPr sz="20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495"/>
              </a:spcBef>
            </a:pPr>
            <a:r>
              <a:rPr sz="2000" b="1" spc="-20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7089" y="4325620"/>
            <a:ext cx="33293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&lt;% </a:t>
            </a:r>
            <a:r>
              <a:rPr sz="2000" b="1" spc="-5" dirty="0">
                <a:latin typeface="Arial"/>
                <a:cs typeface="Arial"/>
              </a:rPr>
              <a:t>page import=“foo.*”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7818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The request-response cycle essentially comprises </a:t>
            </a:r>
            <a:r>
              <a:rPr sz="2000" dirty="0"/>
              <a:t>of </a:t>
            </a:r>
            <a:r>
              <a:rPr sz="2000" spc="-10" dirty="0"/>
              <a:t>two </a:t>
            </a:r>
            <a:r>
              <a:rPr sz="2000" spc="-5" dirty="0"/>
              <a:t>phases </a:t>
            </a:r>
            <a:r>
              <a:rPr sz="2000" dirty="0"/>
              <a:t>, </a:t>
            </a:r>
            <a:r>
              <a:rPr sz="2000" spc="-5" dirty="0"/>
              <a:t>namely  the translation phase and the request-processing</a:t>
            </a:r>
            <a:r>
              <a:rPr sz="2000" spc="35" dirty="0"/>
              <a:t> </a:t>
            </a:r>
            <a:r>
              <a:rPr sz="2000" spc="-5" dirty="0"/>
              <a:t>phase.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78739" y="17195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1684020"/>
            <a:ext cx="786510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 translation phase is implemented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the JSP engine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involves  generation </a:t>
            </a:r>
            <a:r>
              <a:rPr sz="2000" dirty="0">
                <a:latin typeface="Arial"/>
                <a:cs typeface="Arial"/>
              </a:rPr>
              <a:t>of 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servlet.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27609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2725420"/>
            <a:ext cx="821435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Internally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this results in the creation </a:t>
            </a:r>
            <a:r>
              <a:rPr sz="2000" dirty="0">
                <a:latin typeface="Arial"/>
                <a:cs typeface="Arial"/>
              </a:rPr>
              <a:t>of a </a:t>
            </a:r>
            <a:r>
              <a:rPr sz="2000" spc="-5" dirty="0">
                <a:latin typeface="Arial"/>
                <a:cs typeface="Arial"/>
              </a:rPr>
              <a:t>class file for the JSP page ,that  implements the servlet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interface.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8023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640" y="3766820"/>
            <a:ext cx="84575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During the request-processing phase, the response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generated according  to the request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specifications.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48437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0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640" y="4808220"/>
            <a:ext cx="83839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After the servlet is loaded for the first time, it remains active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processes all  the subsequent requests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and saves time that would otherwise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lost </a:t>
            </a:r>
            <a:r>
              <a:rPr sz="2000" dirty="0">
                <a:latin typeface="Arial"/>
                <a:cs typeface="Arial"/>
              </a:rPr>
              <a:t>in  </a:t>
            </a:r>
            <a:r>
              <a:rPr sz="2000" spc="-5" dirty="0">
                <a:latin typeface="Arial"/>
                <a:cs typeface="Arial"/>
              </a:rPr>
              <a:t>reloading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servlet </a:t>
            </a:r>
            <a:r>
              <a:rPr sz="2000" dirty="0">
                <a:latin typeface="Arial"/>
                <a:cs typeface="Arial"/>
              </a:rPr>
              <a:t>at </a:t>
            </a:r>
            <a:r>
              <a:rPr sz="2000" spc="-5" dirty="0">
                <a:latin typeface="Arial"/>
                <a:cs typeface="Arial"/>
              </a:rPr>
              <a:t>each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9920" y="307340"/>
            <a:ext cx="1598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6633"/>
                </a:solidFill>
                <a:latin typeface="Trebuchet MS"/>
                <a:cs typeface="Trebuchet MS"/>
              </a:rPr>
              <a:t>Scriptlet</a:t>
            </a:r>
            <a:r>
              <a:rPr sz="1800" b="1" spc="-45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006633"/>
                </a:solidFill>
                <a:latin typeface="Trebuchet MS"/>
                <a:cs typeface="Trebuchet MS"/>
              </a:rPr>
              <a:t>code: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509" y="777240"/>
            <a:ext cx="4794885" cy="527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&lt;@ </a:t>
            </a:r>
            <a:r>
              <a:rPr sz="1800" spc="-10" dirty="0">
                <a:latin typeface="Arial"/>
                <a:cs typeface="Arial"/>
              </a:rPr>
              <a:t>page import=“foo.*”%&gt;</a:t>
            </a:r>
            <a:endParaRPr sz="1800">
              <a:latin typeface="Arial"/>
              <a:cs typeface="Arial"/>
            </a:endParaRPr>
          </a:p>
          <a:p>
            <a:pPr marR="3677920" algn="ctr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Arial"/>
                <a:cs typeface="Arial"/>
              </a:rPr>
              <a:t>&lt;html&gt;</a:t>
            </a:r>
            <a:endParaRPr sz="1800">
              <a:latin typeface="Arial"/>
              <a:cs typeface="Arial"/>
            </a:endParaRPr>
          </a:p>
          <a:p>
            <a:pPr marR="2849880" algn="ctr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Arial"/>
                <a:cs typeface="Arial"/>
              </a:rPr>
              <a:t>&lt;body&gt;</a:t>
            </a:r>
            <a:endParaRPr sz="1800">
              <a:latin typeface="Arial"/>
              <a:cs typeface="Arial"/>
            </a:endParaRPr>
          </a:p>
          <a:p>
            <a:pPr marL="972819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page </a:t>
            </a:r>
            <a:r>
              <a:rPr sz="1800" spc="-5" dirty="0">
                <a:latin typeface="Arial"/>
                <a:cs typeface="Arial"/>
              </a:rPr>
              <a:t>count is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972819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Arial"/>
                <a:cs typeface="Arial"/>
              </a:rPr>
              <a:t>&lt;%</a:t>
            </a:r>
            <a:endParaRPr sz="1800">
              <a:latin typeface="Arial"/>
              <a:cs typeface="Arial"/>
            </a:endParaRPr>
          </a:p>
          <a:p>
            <a:pPr marL="1612900">
              <a:lnSpc>
                <a:spcPct val="100000"/>
              </a:lnSpc>
              <a:spcBef>
                <a:spcPts val="20"/>
              </a:spcBef>
            </a:pPr>
            <a:r>
              <a:rPr sz="1800" spc="-10" dirty="0">
                <a:latin typeface="Arial"/>
                <a:cs typeface="Arial"/>
              </a:rPr>
              <a:t>out.println(Counter.getCount());</a:t>
            </a:r>
            <a:endParaRPr sz="1800">
              <a:latin typeface="Arial"/>
              <a:cs typeface="Arial"/>
            </a:endParaRPr>
          </a:p>
          <a:p>
            <a:pPr marL="972819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%&gt;</a:t>
            </a:r>
            <a:endParaRPr sz="1800">
              <a:latin typeface="Arial"/>
              <a:cs typeface="Arial"/>
            </a:endParaRPr>
          </a:p>
          <a:p>
            <a:pPr marL="589280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Arial"/>
                <a:cs typeface="Arial"/>
              </a:rPr>
              <a:t>&lt;/body&gt;</a:t>
            </a:r>
            <a:endParaRPr sz="1800">
              <a:latin typeface="Arial"/>
              <a:cs typeface="Arial"/>
            </a:endParaRPr>
          </a:p>
          <a:p>
            <a:pPr marL="140335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Arial"/>
                <a:cs typeface="Arial"/>
              </a:rPr>
              <a:t>&lt;/html&gt;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2466975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Expression</a:t>
            </a:r>
            <a:r>
              <a:rPr sz="1800" b="1" spc="-5" dirty="0">
                <a:latin typeface="Arial"/>
                <a:cs typeface="Arial"/>
              </a:rPr>
              <a:t> code: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R="1779270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&lt;@ </a:t>
            </a:r>
            <a:r>
              <a:rPr sz="1800" spc="-10" dirty="0">
                <a:latin typeface="Arial"/>
                <a:cs typeface="Arial"/>
              </a:rPr>
              <a:t>page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import=“foo.*”%&gt;</a:t>
            </a:r>
            <a:endParaRPr sz="1800">
              <a:latin typeface="Arial"/>
              <a:cs typeface="Arial"/>
            </a:endParaRPr>
          </a:p>
          <a:p>
            <a:pPr marR="2910205" algn="ctr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Arial"/>
                <a:cs typeface="Arial"/>
              </a:rPr>
              <a:t>&lt;html&gt;</a:t>
            </a:r>
            <a:endParaRPr sz="1800">
              <a:latin typeface="Arial"/>
              <a:cs typeface="Arial"/>
            </a:endParaRPr>
          </a:p>
          <a:p>
            <a:pPr marR="1826260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Arial"/>
                <a:cs typeface="Arial"/>
              </a:rPr>
              <a:t>&lt;body&gt;</a:t>
            </a:r>
            <a:endParaRPr sz="1800">
              <a:latin typeface="Arial"/>
              <a:cs typeface="Arial"/>
            </a:endParaRPr>
          </a:p>
          <a:p>
            <a:pPr marL="1869439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page </a:t>
            </a:r>
            <a:r>
              <a:rPr sz="1800" spc="-5" dirty="0">
                <a:latin typeface="Arial"/>
                <a:cs typeface="Arial"/>
              </a:rPr>
              <a:t>count is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5494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&lt;%= </a:t>
            </a:r>
            <a:r>
              <a:rPr sz="1800" spc="-10" dirty="0">
                <a:latin typeface="Arial"/>
                <a:cs typeface="Arial"/>
              </a:rPr>
              <a:t>Counter.getCount()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%&gt;</a:t>
            </a:r>
            <a:endParaRPr sz="1800">
              <a:latin typeface="Arial"/>
              <a:cs typeface="Arial"/>
            </a:endParaRPr>
          </a:p>
          <a:p>
            <a:pPr marR="1763395" algn="ctr">
              <a:lnSpc>
                <a:spcPct val="100000"/>
              </a:lnSpc>
              <a:spcBef>
                <a:spcPts val="15"/>
              </a:spcBef>
            </a:pPr>
            <a:r>
              <a:rPr sz="1800" spc="-10" dirty="0">
                <a:latin typeface="Arial"/>
                <a:cs typeface="Arial"/>
              </a:rPr>
              <a:t>&lt;/body&gt;</a:t>
            </a:r>
            <a:endParaRPr sz="1800">
              <a:latin typeface="Arial"/>
              <a:cs typeface="Arial"/>
            </a:endParaRPr>
          </a:p>
          <a:p>
            <a:pPr marR="2974975"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&lt;/html&gt;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15823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1113789"/>
            <a:ext cx="1770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5445" algn="l"/>
              </a:tabLst>
            </a:pPr>
            <a:r>
              <a:rPr b="1" spc="-1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c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ip</a:t>
            </a:r>
            <a:r>
              <a:rPr b="1" spc="-5" dirty="0">
                <a:latin typeface="Arial"/>
                <a:cs typeface="Arial"/>
              </a:rPr>
              <a:t>t</a:t>
            </a:r>
            <a:r>
              <a:rPr b="1" dirty="0">
                <a:latin typeface="Arial"/>
                <a:cs typeface="Arial"/>
              </a:rPr>
              <a:t>let	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48096" y="1113789"/>
            <a:ext cx="475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Arial"/>
                <a:cs typeface="Arial"/>
              </a:rPr>
              <a:t>&lt;</a:t>
            </a:r>
            <a:r>
              <a:rPr sz="2400" b="1" dirty="0">
                <a:latin typeface="Arial"/>
                <a:cs typeface="Arial"/>
              </a:rPr>
              <a:t>%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7012" y="1113789"/>
            <a:ext cx="467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5" dirty="0">
                <a:latin typeface="Arial"/>
                <a:cs typeface="Arial"/>
              </a:rPr>
              <a:t>%</a:t>
            </a:r>
            <a:r>
              <a:rPr sz="2400" b="1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292481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40" y="2881629"/>
            <a:ext cx="1753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8935" algn="l"/>
              </a:tabLst>
            </a:pP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spc="-5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ive	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0499" y="2881629"/>
            <a:ext cx="765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Arial"/>
                <a:cs typeface="Arial"/>
              </a:rPr>
              <a:t>&lt;</a:t>
            </a:r>
            <a:r>
              <a:rPr sz="2400" b="1" spc="-55" dirty="0">
                <a:latin typeface="Arial"/>
                <a:cs typeface="Arial"/>
              </a:rPr>
              <a:t>%</a:t>
            </a:r>
            <a:r>
              <a:rPr sz="2400" b="1" dirty="0">
                <a:latin typeface="Arial"/>
                <a:cs typeface="Arial"/>
              </a:rPr>
              <a:t>@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21142" y="2881629"/>
            <a:ext cx="469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5" dirty="0">
                <a:latin typeface="Arial"/>
                <a:cs typeface="Arial"/>
              </a:rPr>
              <a:t>%</a:t>
            </a:r>
            <a:r>
              <a:rPr sz="2400" b="1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469137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75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640" y="4648200"/>
            <a:ext cx="1937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2450" algn="l"/>
              </a:tabLst>
            </a:pP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x</a:t>
            </a:r>
            <a:r>
              <a:rPr sz="2400" b="1" spc="-1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10" dirty="0">
                <a:latin typeface="Arial"/>
                <a:cs typeface="Arial"/>
              </a:rPr>
              <a:t>ess</a:t>
            </a:r>
            <a:r>
              <a:rPr sz="2400" b="1" dirty="0">
                <a:latin typeface="Arial"/>
                <a:cs typeface="Arial"/>
              </a:rPr>
              <a:t>ion	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9308" y="4648200"/>
            <a:ext cx="646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&lt;</a:t>
            </a:r>
            <a:r>
              <a:rPr sz="2400" b="1" spc="-50" dirty="0">
                <a:latin typeface="Arial"/>
                <a:cs typeface="Arial"/>
              </a:rPr>
              <a:t>%</a:t>
            </a:r>
            <a:r>
              <a:rPr sz="2400" b="1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6201" y="4648200"/>
            <a:ext cx="467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5" dirty="0">
                <a:latin typeface="Arial"/>
                <a:cs typeface="Arial"/>
              </a:rPr>
              <a:t>%</a:t>
            </a:r>
            <a:r>
              <a:rPr sz="2400" b="1" dirty="0">
                <a:latin typeface="Arial"/>
                <a:cs typeface="Arial"/>
              </a:rPr>
              <a:t>&gt;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539" y="1379219"/>
            <a:ext cx="3445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When the container </a:t>
            </a:r>
            <a:r>
              <a:rPr sz="2000" dirty="0"/>
              <a:t>sees </a:t>
            </a:r>
            <a:r>
              <a:rPr sz="2000" spc="-5" dirty="0"/>
              <a:t>this</a:t>
            </a:r>
            <a:r>
              <a:rPr sz="2000" spc="-10" dirty="0"/>
              <a:t> </a:t>
            </a:r>
            <a:r>
              <a:rPr sz="2000" dirty="0"/>
              <a:t>: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327910" y="2128520"/>
            <a:ext cx="4051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Arial"/>
                <a:cs typeface="Arial"/>
              </a:rPr>
              <a:t>&lt;%= </a:t>
            </a:r>
            <a:r>
              <a:rPr sz="2400" b="1" spc="-5" dirty="0">
                <a:latin typeface="Arial"/>
                <a:cs typeface="Arial"/>
              </a:rPr>
              <a:t>Counter.getCount()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8210" y="3735070"/>
            <a:ext cx="4357370" cy="114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5495">
              <a:lnSpc>
                <a:spcPct val="100000"/>
              </a:lnSpc>
              <a:spcBef>
                <a:spcPts val="100"/>
              </a:spcBef>
              <a:tabLst>
                <a:tab pos="1066165" algn="l"/>
              </a:tabLst>
            </a:pPr>
            <a:r>
              <a:rPr sz="2000" spc="-5" dirty="0">
                <a:latin typeface="Arial"/>
                <a:cs typeface="Arial"/>
              </a:rPr>
              <a:t>It	turns </a:t>
            </a:r>
            <a:r>
              <a:rPr sz="2000" dirty="0">
                <a:latin typeface="Arial"/>
                <a:cs typeface="Arial"/>
              </a:rPr>
              <a:t>it </a:t>
            </a:r>
            <a:r>
              <a:rPr sz="2000" spc="-5" dirty="0">
                <a:latin typeface="Arial"/>
                <a:cs typeface="Arial"/>
              </a:rPr>
              <a:t>into this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out.print(Counter.getCount());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539" y="1379219"/>
            <a:ext cx="51111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If you did put </a:t>
            </a:r>
            <a:r>
              <a:rPr sz="2000" dirty="0"/>
              <a:t>a </a:t>
            </a:r>
            <a:r>
              <a:rPr sz="2000" spc="-5" dirty="0"/>
              <a:t>semicolon </a:t>
            </a:r>
            <a:r>
              <a:rPr sz="2000" dirty="0"/>
              <a:t>in </a:t>
            </a:r>
            <a:r>
              <a:rPr sz="2000" spc="-5" dirty="0"/>
              <a:t>your</a:t>
            </a:r>
            <a:r>
              <a:rPr sz="2000" spc="50" dirty="0"/>
              <a:t> </a:t>
            </a:r>
            <a:r>
              <a:rPr sz="2000" spc="-5" dirty="0"/>
              <a:t>expression: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538729" y="2128520"/>
            <a:ext cx="41548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Arial"/>
                <a:cs typeface="Arial"/>
              </a:rPr>
              <a:t>&lt;%= </a:t>
            </a:r>
            <a:r>
              <a:rPr sz="2400" b="1" spc="-5" dirty="0">
                <a:latin typeface="Arial"/>
                <a:cs typeface="Arial"/>
              </a:rPr>
              <a:t>Counter.getCount();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%&gt;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7389" y="3808729"/>
            <a:ext cx="4881880" cy="114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That would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bad.It would mean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this: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Times New Roman"/>
              <a:cs typeface="Times New Roman"/>
            </a:endParaRPr>
          </a:p>
          <a:p>
            <a:pPr marL="43307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out.print(Counter.getCount(););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62020" y="398779"/>
            <a:ext cx="2032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7940" algn="l"/>
              </a:tabLst>
            </a:pPr>
            <a:r>
              <a:rPr b="1" spc="-5" dirty="0">
                <a:solidFill>
                  <a:srgbClr val="006633"/>
                </a:solidFill>
                <a:latin typeface="Trebuchet MS"/>
                <a:cs typeface="Trebuchet MS"/>
              </a:rPr>
              <a:t>Valid </a:t>
            </a:r>
            <a:r>
              <a:rPr b="1" dirty="0">
                <a:solidFill>
                  <a:srgbClr val="006633"/>
                </a:solidFill>
                <a:latin typeface="Trebuchet MS"/>
                <a:cs typeface="Trebuchet MS"/>
              </a:rPr>
              <a:t>or	</a:t>
            </a:r>
            <a:r>
              <a:rPr b="1" spc="-5" dirty="0">
                <a:solidFill>
                  <a:srgbClr val="006633"/>
                </a:solidFill>
                <a:latin typeface="Trebuchet MS"/>
                <a:cs typeface="Trebuchet MS"/>
              </a:rPr>
              <a:t>Not</a:t>
            </a:r>
            <a:r>
              <a:rPr b="1" spc="-90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b="1" dirty="0">
                <a:solidFill>
                  <a:srgbClr val="006633"/>
                </a:solidFill>
                <a:latin typeface="Trebuchet MS"/>
                <a:cs typeface="Trebuchet MS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037590"/>
            <a:ext cx="5086350" cy="48107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507365" algn="l"/>
              </a:tabLst>
            </a:pPr>
            <a:r>
              <a:rPr sz="1650" spc="-5" dirty="0">
                <a:solidFill>
                  <a:srgbClr val="CC9900"/>
                </a:solidFill>
                <a:latin typeface="Trebuchet MS"/>
                <a:cs typeface="Trebuchet MS"/>
              </a:rPr>
              <a:t>1.	</a:t>
            </a:r>
            <a:r>
              <a:rPr sz="2600" spc="-5" dirty="0">
                <a:latin typeface="Trebuchet MS"/>
                <a:cs typeface="Trebuchet MS"/>
              </a:rPr>
              <a:t>&lt;%= </a:t>
            </a:r>
            <a:r>
              <a:rPr sz="2600" dirty="0">
                <a:latin typeface="Trebuchet MS"/>
                <a:cs typeface="Trebuchet MS"/>
              </a:rPr>
              <a:t>27</a:t>
            </a:r>
            <a:r>
              <a:rPr sz="2600" spc="-1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507365" algn="l"/>
              </a:tabLst>
            </a:pPr>
            <a:r>
              <a:rPr sz="1650" spc="10" dirty="0">
                <a:solidFill>
                  <a:srgbClr val="CC9900"/>
                </a:solidFill>
                <a:latin typeface="Trebuchet MS"/>
                <a:cs typeface="Trebuchet MS"/>
              </a:rPr>
              <a:t>2.	</a:t>
            </a:r>
            <a:r>
              <a:rPr sz="2600" spc="-5" dirty="0">
                <a:latin typeface="Trebuchet MS"/>
                <a:cs typeface="Trebuchet MS"/>
              </a:rPr>
              <a:t>&lt;%= ((Math.random()+5)*2);</a:t>
            </a:r>
            <a:r>
              <a:rPr sz="2600" spc="-1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507365" algn="l"/>
              </a:tabLst>
            </a:pPr>
            <a:r>
              <a:rPr sz="1650" spc="-5" dirty="0">
                <a:solidFill>
                  <a:srgbClr val="CC9900"/>
                </a:solidFill>
                <a:latin typeface="Trebuchet MS"/>
                <a:cs typeface="Trebuchet MS"/>
              </a:rPr>
              <a:t>3.	</a:t>
            </a:r>
            <a:r>
              <a:rPr sz="2600" spc="-5" dirty="0">
                <a:latin typeface="Trebuchet MS"/>
                <a:cs typeface="Trebuchet MS"/>
              </a:rPr>
              <a:t>&lt;%= </a:t>
            </a:r>
            <a:r>
              <a:rPr sz="2600" dirty="0">
                <a:latin typeface="Trebuchet MS"/>
                <a:cs typeface="Trebuchet MS"/>
              </a:rPr>
              <a:t>“27”</a:t>
            </a:r>
            <a:r>
              <a:rPr sz="2600" spc="-2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508000" indent="-495300">
              <a:lnSpc>
                <a:spcPct val="100000"/>
              </a:lnSpc>
              <a:spcBef>
                <a:spcPts val="640"/>
              </a:spcBef>
              <a:buClr>
                <a:srgbClr val="CC9900"/>
              </a:buClr>
              <a:buSzPct val="65384"/>
              <a:buAutoNum type="arabicPeriod" startAt="4"/>
              <a:tabLst>
                <a:tab pos="507365" algn="l"/>
                <a:tab pos="508000" algn="l"/>
              </a:tabLst>
            </a:pPr>
            <a:r>
              <a:rPr sz="2600" spc="-5" dirty="0">
                <a:latin typeface="Trebuchet MS"/>
                <a:cs typeface="Trebuchet MS"/>
              </a:rPr>
              <a:t>&lt;%= Math.random()</a:t>
            </a:r>
            <a:r>
              <a:rPr sz="2600" spc="-5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508000" indent="-49530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3461"/>
              <a:buAutoNum type="arabicPeriod" startAt="4"/>
              <a:tabLst>
                <a:tab pos="507365" algn="l"/>
                <a:tab pos="508000" algn="l"/>
                <a:tab pos="1250315" algn="l"/>
              </a:tabLst>
            </a:pPr>
            <a:r>
              <a:rPr sz="2600" spc="-5" dirty="0">
                <a:latin typeface="Trebuchet MS"/>
                <a:cs typeface="Trebuchet MS"/>
              </a:rPr>
              <a:t>&lt;%=	String </a:t>
            </a:r>
            <a:r>
              <a:rPr sz="2600" dirty="0">
                <a:latin typeface="Trebuchet MS"/>
                <a:cs typeface="Trebuchet MS"/>
              </a:rPr>
              <a:t>s = </a:t>
            </a:r>
            <a:r>
              <a:rPr sz="2600" spc="-5" dirty="0">
                <a:latin typeface="Trebuchet MS"/>
                <a:cs typeface="Trebuchet MS"/>
              </a:rPr>
              <a:t>“foo”</a:t>
            </a:r>
            <a:r>
              <a:rPr sz="2600" spc="-8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508000" indent="-49530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5384"/>
              <a:buAutoNum type="arabicPeriod" startAt="4"/>
              <a:tabLst>
                <a:tab pos="507365" algn="l"/>
                <a:tab pos="508000" algn="l"/>
              </a:tabLst>
            </a:pPr>
            <a:r>
              <a:rPr sz="2600" spc="-5" dirty="0">
                <a:latin typeface="Trebuchet MS"/>
                <a:cs typeface="Trebuchet MS"/>
              </a:rPr>
              <a:t>&lt;%= new String[3]</a:t>
            </a:r>
            <a:r>
              <a:rPr sz="2600" spc="-30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507365" algn="l"/>
                <a:tab pos="1076325" algn="l"/>
                <a:tab pos="2484755" algn="l"/>
              </a:tabLst>
            </a:pPr>
            <a:r>
              <a:rPr sz="1650" spc="-5" dirty="0">
                <a:solidFill>
                  <a:srgbClr val="CC9900"/>
                </a:solidFill>
                <a:latin typeface="Trebuchet MS"/>
                <a:cs typeface="Trebuchet MS"/>
              </a:rPr>
              <a:t>7.	</a:t>
            </a:r>
            <a:r>
              <a:rPr sz="2600" dirty="0">
                <a:latin typeface="Trebuchet MS"/>
                <a:cs typeface="Trebuchet MS"/>
              </a:rPr>
              <a:t>&lt;%	= 42*20;	</a:t>
            </a:r>
            <a:r>
              <a:rPr sz="2600" spc="-10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507365" algn="l"/>
              </a:tabLst>
            </a:pPr>
            <a:r>
              <a:rPr sz="1650" spc="10" dirty="0">
                <a:solidFill>
                  <a:srgbClr val="CC9900"/>
                </a:solidFill>
                <a:latin typeface="Trebuchet MS"/>
                <a:cs typeface="Trebuchet MS"/>
              </a:rPr>
              <a:t>8.	</a:t>
            </a:r>
            <a:r>
              <a:rPr sz="2600" spc="-5" dirty="0">
                <a:latin typeface="Trebuchet MS"/>
                <a:cs typeface="Trebuchet MS"/>
              </a:rPr>
              <a:t>&lt;%= </a:t>
            </a:r>
            <a:r>
              <a:rPr sz="2600" dirty="0">
                <a:latin typeface="Trebuchet MS"/>
                <a:cs typeface="Trebuchet MS"/>
              </a:rPr>
              <a:t>5&gt;3</a:t>
            </a:r>
            <a:r>
              <a:rPr sz="2600" spc="-1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508000" indent="-49530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3461"/>
              <a:buAutoNum type="arabicPeriod" startAt="9"/>
              <a:tabLst>
                <a:tab pos="507365" algn="l"/>
                <a:tab pos="508000" algn="l"/>
              </a:tabLst>
            </a:pPr>
            <a:r>
              <a:rPr sz="2600" spc="-5" dirty="0">
                <a:latin typeface="Trebuchet MS"/>
                <a:cs typeface="Trebuchet MS"/>
              </a:rPr>
              <a:t>&lt;%= false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  <a:p>
            <a:pPr marL="508000" indent="-495300">
              <a:lnSpc>
                <a:spcPct val="100000"/>
              </a:lnSpc>
              <a:spcBef>
                <a:spcPts val="650"/>
              </a:spcBef>
              <a:buClr>
                <a:srgbClr val="CC9900"/>
              </a:buClr>
              <a:buSzPct val="65384"/>
              <a:buAutoNum type="arabicPeriod" startAt="9"/>
              <a:tabLst>
                <a:tab pos="507365" algn="l"/>
                <a:tab pos="508000" algn="l"/>
              </a:tabLst>
            </a:pPr>
            <a:r>
              <a:rPr sz="2600" spc="-5" dirty="0">
                <a:latin typeface="Trebuchet MS"/>
                <a:cs typeface="Trebuchet MS"/>
              </a:rPr>
              <a:t>&lt;%= new Counter()</a:t>
            </a:r>
            <a:r>
              <a:rPr sz="2600" spc="-2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%&gt;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8686" y="5426709"/>
            <a:ext cx="13087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Trebuchet MS"/>
                <a:cs typeface="Trebuchet MS"/>
              </a:rPr>
              <a:t>Answer</a:t>
            </a:r>
            <a:r>
              <a:rPr sz="2600" spc="-8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?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6340" y="353059"/>
            <a:ext cx="9899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006633"/>
                </a:solidFill>
                <a:latin typeface="Trebuchet MS"/>
                <a:cs typeface="Trebuchet MS"/>
              </a:rPr>
              <a:t>A</a:t>
            </a:r>
            <a:r>
              <a:rPr sz="2100" dirty="0">
                <a:solidFill>
                  <a:srgbClr val="006633"/>
                </a:solidFill>
                <a:latin typeface="Trebuchet MS"/>
                <a:cs typeface="Trebuchet MS"/>
              </a:rPr>
              <a:t>n</a:t>
            </a:r>
            <a:r>
              <a:rPr sz="2100" spc="-5" dirty="0">
                <a:solidFill>
                  <a:srgbClr val="006633"/>
                </a:solidFill>
                <a:latin typeface="Trebuchet MS"/>
                <a:cs typeface="Trebuchet MS"/>
              </a:rPr>
              <a:t>sw</a:t>
            </a:r>
            <a:r>
              <a:rPr sz="2100" spc="-10" dirty="0">
                <a:solidFill>
                  <a:srgbClr val="006633"/>
                </a:solidFill>
                <a:latin typeface="Trebuchet MS"/>
                <a:cs typeface="Trebuchet MS"/>
              </a:rPr>
              <a:t>er</a:t>
            </a:r>
            <a:r>
              <a:rPr sz="2100" dirty="0">
                <a:solidFill>
                  <a:srgbClr val="006633"/>
                </a:solidFill>
                <a:latin typeface="Trebuchet MS"/>
                <a:cs typeface="Trebuchet MS"/>
              </a:rPr>
              <a:t>s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579120"/>
            <a:ext cx="8856980" cy="4622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508000" indent="-495300">
              <a:lnSpc>
                <a:spcPct val="100000"/>
              </a:lnSpc>
              <a:spcBef>
                <a:spcPts val="6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</a:tabLst>
            </a:pPr>
            <a:r>
              <a:rPr sz="2000" spc="-5" dirty="0">
                <a:latin typeface="Arial"/>
                <a:cs typeface="Arial"/>
              </a:rPr>
              <a:t>All primitive literals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5" dirty="0">
                <a:latin typeface="Arial"/>
                <a:cs typeface="Arial"/>
              </a:rPr>
              <a:t> fine.</a:t>
            </a:r>
            <a:endParaRPr sz="2000">
              <a:latin typeface="Arial"/>
              <a:cs typeface="Arial"/>
            </a:endParaRPr>
          </a:p>
          <a:p>
            <a:pPr marL="50800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  <a:tab pos="1043305" algn="l"/>
              </a:tabLst>
            </a:pPr>
            <a:r>
              <a:rPr sz="2000" dirty="0">
                <a:latin typeface="Arial"/>
                <a:cs typeface="Arial"/>
              </a:rPr>
              <a:t>No!	</a:t>
            </a:r>
            <a:r>
              <a:rPr sz="2000" spc="-5" dirty="0">
                <a:latin typeface="Arial"/>
                <a:cs typeface="Arial"/>
              </a:rPr>
              <a:t>The semicolon can’t be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here.</a:t>
            </a:r>
            <a:endParaRPr sz="2000">
              <a:latin typeface="Arial"/>
              <a:cs typeface="Arial"/>
            </a:endParaRPr>
          </a:p>
          <a:p>
            <a:pPr marL="50800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</a:tabLst>
            </a:pPr>
            <a:r>
              <a:rPr sz="2000" spc="-5" dirty="0">
                <a:latin typeface="Arial"/>
                <a:cs typeface="Arial"/>
              </a:rPr>
              <a:t>String literal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fine.</a:t>
            </a:r>
            <a:endParaRPr sz="2000">
              <a:latin typeface="Arial"/>
              <a:cs typeface="Arial"/>
            </a:endParaRPr>
          </a:p>
          <a:p>
            <a:pPr marL="50800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</a:tabLst>
            </a:pPr>
            <a:r>
              <a:rPr sz="2000" dirty="0">
                <a:latin typeface="Arial"/>
                <a:cs typeface="Arial"/>
              </a:rPr>
              <a:t>Yes, </a:t>
            </a:r>
            <a:r>
              <a:rPr sz="2000" spc="-5" dirty="0">
                <a:latin typeface="Arial"/>
                <a:cs typeface="Arial"/>
              </a:rPr>
              <a:t>the method returns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double.</a:t>
            </a:r>
            <a:endParaRPr sz="2000">
              <a:latin typeface="Arial"/>
              <a:cs typeface="Arial"/>
            </a:endParaRPr>
          </a:p>
          <a:p>
            <a:pPr marL="50800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</a:tabLst>
            </a:pPr>
            <a:r>
              <a:rPr sz="2000" dirty="0">
                <a:latin typeface="Arial"/>
                <a:cs typeface="Arial"/>
              </a:rPr>
              <a:t>No! </a:t>
            </a:r>
            <a:r>
              <a:rPr sz="2000" spc="-5" dirty="0">
                <a:latin typeface="Arial"/>
                <a:cs typeface="Arial"/>
              </a:rPr>
              <a:t>you can’t have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variable declaration here.</a:t>
            </a:r>
            <a:endParaRPr sz="2000">
              <a:latin typeface="Arial"/>
              <a:cs typeface="Arial"/>
            </a:endParaRPr>
          </a:p>
          <a:p>
            <a:pPr marL="508000" marR="21844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</a:tabLst>
            </a:pPr>
            <a:r>
              <a:rPr sz="2000" dirty="0">
                <a:latin typeface="Arial"/>
                <a:cs typeface="Arial"/>
              </a:rPr>
              <a:t>Yes , </a:t>
            </a:r>
            <a:r>
              <a:rPr sz="2000" spc="-5" dirty="0">
                <a:latin typeface="Arial"/>
                <a:cs typeface="Arial"/>
              </a:rPr>
              <a:t>because the new String </a:t>
            </a:r>
            <a:r>
              <a:rPr sz="2000" dirty="0">
                <a:latin typeface="Arial"/>
                <a:cs typeface="Arial"/>
              </a:rPr>
              <a:t>array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object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and ANY object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be  sent to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println() statement.</a:t>
            </a:r>
            <a:endParaRPr sz="2000">
              <a:latin typeface="Arial"/>
              <a:cs typeface="Arial"/>
            </a:endParaRPr>
          </a:p>
          <a:p>
            <a:pPr marL="508000" marR="508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  <a:tab pos="1043305" algn="l"/>
                <a:tab pos="2793365" algn="l"/>
                <a:tab pos="3722370" algn="l"/>
                <a:tab pos="7704455" algn="l"/>
              </a:tabLst>
            </a:pPr>
            <a:r>
              <a:rPr sz="2000" dirty="0">
                <a:latin typeface="Arial"/>
                <a:cs typeface="Arial"/>
              </a:rPr>
              <a:t>No!	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arithmetic	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fine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but there’s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space between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dirty="0">
                <a:latin typeface="Arial"/>
                <a:cs typeface="Arial"/>
              </a:rPr>
              <a:t> %	and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=.  </a:t>
            </a:r>
            <a:r>
              <a:rPr sz="2000" spc="-5" dirty="0">
                <a:latin typeface="Arial"/>
                <a:cs typeface="Arial"/>
              </a:rPr>
              <a:t>It can’t </a:t>
            </a:r>
            <a:r>
              <a:rPr sz="2000" dirty="0">
                <a:latin typeface="Arial"/>
                <a:cs typeface="Arial"/>
              </a:rPr>
              <a:t>be &lt;% = , </a:t>
            </a:r>
            <a:r>
              <a:rPr sz="2000" spc="-5" dirty="0">
                <a:latin typeface="Arial"/>
                <a:cs typeface="Arial"/>
              </a:rPr>
              <a:t>it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must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	&lt;%=</a:t>
            </a:r>
            <a:endParaRPr sz="2000">
              <a:latin typeface="Arial"/>
              <a:cs typeface="Arial"/>
            </a:endParaRPr>
          </a:p>
          <a:p>
            <a:pPr marL="50800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  <a:tab pos="5576570" algn="l"/>
              </a:tabLst>
            </a:pPr>
            <a:r>
              <a:rPr sz="2000" spc="-5" dirty="0">
                <a:latin typeface="Arial"/>
                <a:cs typeface="Arial"/>
              </a:rPr>
              <a:t>Sure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this resolves to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boolean, </a:t>
            </a:r>
            <a:r>
              <a:rPr sz="2000" dirty="0">
                <a:latin typeface="Arial"/>
                <a:cs typeface="Arial"/>
              </a:rPr>
              <a:t>so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it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prints	‘true’.</a:t>
            </a:r>
            <a:endParaRPr sz="2000">
              <a:latin typeface="Arial"/>
              <a:cs typeface="Arial"/>
            </a:endParaRPr>
          </a:p>
          <a:p>
            <a:pPr marL="50800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</a:tabLst>
            </a:pPr>
            <a:r>
              <a:rPr sz="2000" spc="-5" dirty="0">
                <a:latin typeface="Arial"/>
                <a:cs typeface="Arial"/>
              </a:rPr>
              <a:t>Primitive literals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5" dirty="0">
                <a:latin typeface="Arial"/>
                <a:cs typeface="Arial"/>
              </a:rPr>
              <a:t> fine</a:t>
            </a:r>
            <a:endParaRPr sz="2000">
              <a:latin typeface="Arial"/>
              <a:cs typeface="Arial"/>
            </a:endParaRPr>
          </a:p>
          <a:p>
            <a:pPr marL="508000" marR="607060" indent="-495300">
              <a:lnSpc>
                <a:spcPct val="100000"/>
              </a:lnSpc>
              <a:spcBef>
                <a:spcPts val="500"/>
              </a:spcBef>
              <a:buClr>
                <a:srgbClr val="CC9900"/>
              </a:buClr>
              <a:buSzPct val="65000"/>
              <a:buAutoNum type="arabicPeriod"/>
              <a:tabLst>
                <a:tab pos="507365" algn="l"/>
                <a:tab pos="508000" algn="l"/>
                <a:tab pos="5587365" algn="l"/>
              </a:tabLst>
            </a:pPr>
            <a:r>
              <a:rPr sz="2000" dirty="0">
                <a:latin typeface="Arial"/>
                <a:cs typeface="Arial"/>
              </a:rPr>
              <a:t>No </a:t>
            </a:r>
            <a:r>
              <a:rPr sz="2000" spc="-5" dirty="0">
                <a:latin typeface="Arial"/>
                <a:cs typeface="Arial"/>
              </a:rPr>
              <a:t>problem. This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just like the String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[]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….	</a:t>
            </a:r>
            <a:r>
              <a:rPr sz="2000" spc="-5" dirty="0">
                <a:latin typeface="Arial"/>
                <a:cs typeface="Arial"/>
              </a:rPr>
              <a:t>It prints the result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 object’s toString()</a:t>
            </a:r>
            <a:r>
              <a:rPr sz="2000" spc="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method.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3379" y="449580"/>
            <a:ext cx="31661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6633"/>
                </a:solidFill>
                <a:latin typeface="Garamond"/>
                <a:cs typeface="Garamond"/>
              </a:rPr>
              <a:t>Will it compile? Will it</a:t>
            </a:r>
            <a:r>
              <a:rPr sz="2000" b="1" spc="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2000" b="1" spc="-5" dirty="0">
                <a:solidFill>
                  <a:srgbClr val="006633"/>
                </a:solidFill>
                <a:latin typeface="Garamond"/>
                <a:cs typeface="Garamond"/>
              </a:rPr>
              <a:t>Work?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315720"/>
            <a:ext cx="5701030" cy="4445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  <a:p>
            <a:pPr marL="845819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R="654050" algn="ctr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latin typeface="Arial"/>
                <a:cs typeface="Arial"/>
              </a:rPr>
              <a:t>&lt;%</a:t>
            </a:r>
            <a:endParaRPr sz="2000">
              <a:latin typeface="Arial"/>
              <a:cs typeface="Arial"/>
            </a:endParaRPr>
          </a:p>
          <a:p>
            <a:pPr marL="2458085" algn="ctr">
              <a:lnSpc>
                <a:spcPct val="100000"/>
              </a:lnSpc>
              <a:spcBef>
                <a:spcPts val="500"/>
              </a:spcBef>
              <a:tabLst>
                <a:tab pos="2866390" algn="l"/>
              </a:tabLst>
            </a:pPr>
            <a:r>
              <a:rPr sz="2000" spc="-5" dirty="0">
                <a:latin typeface="Arial"/>
                <a:cs typeface="Arial"/>
              </a:rPr>
              <a:t>int	count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0;</a:t>
            </a:r>
            <a:endParaRPr sz="2000">
              <a:latin typeface="Arial"/>
              <a:cs typeface="Arial"/>
            </a:endParaRPr>
          </a:p>
          <a:p>
            <a:pPr marR="520700" algn="ctr">
              <a:lnSpc>
                <a:spcPct val="100000"/>
              </a:lnSpc>
              <a:spcBef>
                <a:spcPts val="500"/>
              </a:spcBef>
            </a:pPr>
            <a:r>
              <a:rPr sz="2000" b="1" spc="-20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L="2526665" algn="ctr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page count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453640" algn="ctr">
              <a:lnSpc>
                <a:spcPct val="100000"/>
              </a:lnSpc>
              <a:spcBef>
                <a:spcPts val="500"/>
              </a:spcBef>
              <a:tabLst>
                <a:tab pos="3113405" algn="l"/>
              </a:tabLst>
            </a:pPr>
            <a:r>
              <a:rPr sz="2000" b="1" spc="-15" dirty="0">
                <a:latin typeface="Arial"/>
                <a:cs typeface="Arial"/>
              </a:rPr>
              <a:t>&lt;%=	</a:t>
            </a:r>
            <a:r>
              <a:rPr sz="2000" b="1" spc="-5" dirty="0">
                <a:latin typeface="Arial"/>
                <a:cs typeface="Arial"/>
              </a:rPr>
              <a:t>++count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%&gt;</a:t>
            </a:r>
            <a:endParaRPr sz="2000">
              <a:latin typeface="Arial"/>
              <a:cs typeface="Arial"/>
            </a:endParaRPr>
          </a:p>
          <a:p>
            <a:pPr marL="71310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&lt;/body&gt;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&lt;/html&gt;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599690" algn="ctr">
              <a:lnSpc>
                <a:spcPct val="100000"/>
              </a:lnSpc>
              <a:tabLst>
                <a:tab pos="4290060" algn="l"/>
              </a:tabLst>
            </a:pPr>
            <a:r>
              <a:rPr sz="2000" b="1" spc="-5" dirty="0">
                <a:latin typeface="Arial"/>
                <a:cs typeface="Arial"/>
              </a:rPr>
              <a:t>If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it compiles	see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O/P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539" y="426719"/>
            <a:ext cx="5335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What Really </a:t>
            </a:r>
            <a:r>
              <a:rPr spc="-10" dirty="0">
                <a:solidFill>
                  <a:srgbClr val="006633"/>
                </a:solidFill>
                <a:latin typeface="Trebuchet MS"/>
                <a:cs typeface="Trebuchet MS"/>
              </a:rPr>
              <a:t>happens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to your JSP</a:t>
            </a:r>
            <a:r>
              <a:rPr spc="-60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006633"/>
                </a:solidFill>
                <a:latin typeface="Trebuchet MS"/>
                <a:cs typeface="Trebuchet MS"/>
              </a:rPr>
              <a:t>code?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379219"/>
            <a:ext cx="5490845" cy="401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This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JSP: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R="4055110" algn="ctr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&lt;html&gt;</a:t>
            </a:r>
            <a:endParaRPr sz="2000">
              <a:latin typeface="Trebuchet MS"/>
              <a:cs typeface="Trebuchet MS"/>
            </a:endParaRPr>
          </a:p>
          <a:p>
            <a:pPr marL="1536700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Trebuchet MS"/>
                <a:cs typeface="Trebuchet MS"/>
              </a:rPr>
              <a:t>&lt;body&gt;</a:t>
            </a:r>
            <a:endParaRPr sz="2000">
              <a:latin typeface="Trebuchet MS"/>
              <a:cs typeface="Trebuchet MS"/>
            </a:endParaRPr>
          </a:p>
          <a:p>
            <a:pPr marL="1678939" algn="ctr">
              <a:lnSpc>
                <a:spcPct val="100000"/>
              </a:lnSpc>
              <a:spcBef>
                <a:spcPts val="495"/>
              </a:spcBef>
            </a:pPr>
            <a:r>
              <a:rPr sz="2000" b="1" dirty="0">
                <a:latin typeface="Trebuchet MS"/>
                <a:cs typeface="Trebuchet MS"/>
              </a:rPr>
              <a:t>&lt;% int </a:t>
            </a:r>
            <a:r>
              <a:rPr sz="2000" b="1" spc="-5" dirty="0">
                <a:latin typeface="Trebuchet MS"/>
                <a:cs typeface="Trebuchet MS"/>
              </a:rPr>
              <a:t>count </a:t>
            </a:r>
            <a:r>
              <a:rPr sz="2000" b="1" dirty="0">
                <a:latin typeface="Trebuchet MS"/>
                <a:cs typeface="Trebuchet MS"/>
              </a:rPr>
              <a:t>= 0;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7559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The Page count </a:t>
            </a:r>
            <a:r>
              <a:rPr sz="2000" dirty="0">
                <a:latin typeface="Trebuchet MS"/>
                <a:cs typeface="Trebuchet MS"/>
              </a:rPr>
              <a:t>is </a:t>
            </a:r>
            <a:r>
              <a:rPr sz="2000" spc="-5" dirty="0">
                <a:latin typeface="Trebuchet MS"/>
                <a:cs typeface="Trebuchet MS"/>
              </a:rPr>
              <a:t>now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789430" algn="ctr">
              <a:lnSpc>
                <a:spcPct val="100000"/>
              </a:lnSpc>
            </a:pPr>
            <a:r>
              <a:rPr sz="2000" b="1" spc="-5" dirty="0">
                <a:latin typeface="Trebuchet MS"/>
                <a:cs typeface="Trebuchet MS"/>
              </a:rPr>
              <a:t>&lt;%= ++count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%&gt;</a:t>
            </a:r>
            <a:endParaRPr sz="2000">
              <a:latin typeface="Trebuchet MS"/>
              <a:cs typeface="Trebuchet MS"/>
            </a:endParaRPr>
          </a:p>
          <a:p>
            <a:pPr marL="1612265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Trebuchet MS"/>
                <a:cs typeface="Trebuchet MS"/>
              </a:rPr>
              <a:t>&lt;/body&gt;</a:t>
            </a:r>
            <a:endParaRPr sz="2000">
              <a:latin typeface="Trebuchet MS"/>
              <a:cs typeface="Trebuchet MS"/>
            </a:endParaRPr>
          </a:p>
          <a:p>
            <a:pPr marR="4074160" algn="ctr">
              <a:lnSpc>
                <a:spcPct val="100000"/>
              </a:lnSpc>
              <a:spcBef>
                <a:spcPts val="495"/>
              </a:spcBef>
            </a:pPr>
            <a:r>
              <a:rPr sz="2000" spc="-5" dirty="0">
                <a:latin typeface="Trebuchet MS"/>
                <a:cs typeface="Trebuchet MS"/>
              </a:rPr>
              <a:t>&lt;/html&gt;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37820"/>
            <a:ext cx="8793480" cy="6037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7592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6633"/>
                </a:solidFill>
                <a:latin typeface="Trebuchet MS"/>
                <a:cs typeface="Trebuchet MS"/>
              </a:rPr>
              <a:t>Becomes this</a:t>
            </a:r>
            <a:r>
              <a:rPr sz="2000" dirty="0">
                <a:solidFill>
                  <a:srgbClr val="006633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06633"/>
                </a:solidFill>
                <a:latin typeface="Trebuchet MS"/>
                <a:cs typeface="Trebuchet MS"/>
              </a:rPr>
              <a:t>servlet: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2000" spc="-5" dirty="0">
                <a:latin typeface="Trebuchet MS"/>
                <a:cs typeface="Trebuchet MS"/>
              </a:rPr>
              <a:t>public class basicCounter_jsp extends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SomeSpecialHttpServlet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ts val="2160"/>
              </a:lnSpc>
              <a:spcBef>
                <a:spcPts val="20"/>
              </a:spcBef>
              <a:tabLst>
                <a:tab pos="1088390" algn="l"/>
              </a:tabLst>
            </a:pPr>
            <a:r>
              <a:rPr sz="2000" spc="-5" dirty="0">
                <a:latin typeface="Trebuchet MS"/>
                <a:cs typeface="Trebuchet MS"/>
              </a:rPr>
              <a:t>public	void _jspservice(HttpServletRequest req,HttpServletResponse</a:t>
            </a:r>
            <a:r>
              <a:rPr sz="2000" spc="7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resp)</a:t>
            </a:r>
            <a:endParaRPr sz="2000">
              <a:latin typeface="Trebuchet MS"/>
              <a:cs typeface="Trebuchet MS"/>
            </a:endParaRPr>
          </a:p>
          <a:p>
            <a:pPr marL="3365500">
              <a:lnSpc>
                <a:spcPts val="2160"/>
              </a:lnSpc>
            </a:pPr>
            <a:r>
              <a:rPr sz="2000" spc="-5" dirty="0">
                <a:latin typeface="Trebuchet MS"/>
                <a:cs typeface="Trebuchet MS"/>
              </a:rPr>
              <a:t>throws java.io.IOException 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ServletException</a:t>
            </a:r>
            <a:endParaRPr sz="2000">
              <a:latin typeface="Trebuchet MS"/>
              <a:cs typeface="Trebuchet MS"/>
            </a:endParaRPr>
          </a:p>
          <a:p>
            <a:pPr marL="3175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rebuchet MS"/>
                <a:cs typeface="Trebuchet MS"/>
              </a:rPr>
              <a:t>{</a:t>
            </a:r>
            <a:endParaRPr sz="2000">
              <a:latin typeface="Trebuchet MS"/>
              <a:cs typeface="Trebuchet MS"/>
            </a:endParaRPr>
          </a:p>
          <a:p>
            <a:pPr marL="698500" marR="3519170">
              <a:lnSpc>
                <a:spcPts val="2420"/>
              </a:lnSpc>
              <a:spcBef>
                <a:spcPts val="75"/>
              </a:spcBef>
            </a:pPr>
            <a:r>
              <a:rPr sz="2000" spc="-5" dirty="0">
                <a:latin typeface="Trebuchet MS"/>
                <a:cs typeface="Trebuchet MS"/>
              </a:rPr>
              <a:t>PrintWriter out </a:t>
            </a:r>
            <a:r>
              <a:rPr sz="2000" dirty="0">
                <a:latin typeface="Trebuchet MS"/>
                <a:cs typeface="Trebuchet MS"/>
              </a:rPr>
              <a:t>= </a:t>
            </a:r>
            <a:r>
              <a:rPr sz="2000" spc="-5" dirty="0">
                <a:latin typeface="Trebuchet MS"/>
                <a:cs typeface="Trebuchet MS"/>
              </a:rPr>
              <a:t>response.getWriter();  response.setContentType(“text/html”);</a:t>
            </a:r>
            <a:endParaRPr sz="2000">
              <a:latin typeface="Trebuchet MS"/>
              <a:cs typeface="Trebuchet MS"/>
            </a:endParaRPr>
          </a:p>
          <a:p>
            <a:pPr marL="698500" marR="4866005">
              <a:lnSpc>
                <a:spcPts val="4830"/>
              </a:lnSpc>
              <a:spcBef>
                <a:spcPts val="490"/>
              </a:spcBef>
            </a:pPr>
            <a:r>
              <a:rPr sz="2000" spc="-5" dirty="0">
                <a:latin typeface="Trebuchet MS"/>
                <a:cs typeface="Trebuchet MS"/>
              </a:rPr>
              <a:t>out.write(“&lt;html&gt;&lt;body&gt;”);  int count </a:t>
            </a:r>
            <a:r>
              <a:rPr sz="2000" dirty="0">
                <a:latin typeface="Trebuchet MS"/>
                <a:cs typeface="Trebuchet MS"/>
              </a:rPr>
              <a:t>=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0;</a:t>
            </a:r>
            <a:endParaRPr sz="2000">
              <a:latin typeface="Trebuchet MS"/>
              <a:cs typeface="Trebuchet MS"/>
            </a:endParaRPr>
          </a:p>
          <a:p>
            <a:pPr marL="698500" marR="3823970">
              <a:lnSpc>
                <a:spcPct val="100800"/>
              </a:lnSpc>
              <a:spcBef>
                <a:spcPts val="1850"/>
              </a:spcBef>
            </a:pPr>
            <a:r>
              <a:rPr sz="2000" spc="-5" dirty="0">
                <a:latin typeface="Trebuchet MS"/>
                <a:cs typeface="Trebuchet MS"/>
              </a:rPr>
              <a:t>out.write(“The page count </a:t>
            </a:r>
            <a:r>
              <a:rPr sz="2000" dirty="0">
                <a:latin typeface="Trebuchet MS"/>
                <a:cs typeface="Trebuchet MS"/>
              </a:rPr>
              <a:t>is </a:t>
            </a:r>
            <a:r>
              <a:rPr sz="2000" spc="-5" dirty="0">
                <a:latin typeface="Trebuchet MS"/>
                <a:cs typeface="Trebuchet MS"/>
              </a:rPr>
              <a:t>now:”);  out.print(++count);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out.write(“&lt;/body&gt;&lt;/html&gt;”);</a:t>
            </a:r>
            <a:endParaRPr sz="2000">
              <a:latin typeface="Trebuchet MS"/>
              <a:cs typeface="Trebuchet MS"/>
            </a:endParaRPr>
          </a:p>
          <a:p>
            <a:pPr marL="54610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latin typeface="Trebuchet MS"/>
                <a:cs typeface="Trebuchet MS"/>
              </a:rPr>
              <a:t>}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42619"/>
            <a:ext cx="8891905" cy="509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5080" indent="-31496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Once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JSP is translated </a:t>
            </a:r>
            <a:r>
              <a:rPr sz="2400" dirty="0">
                <a:latin typeface="Arial"/>
                <a:cs typeface="Arial"/>
              </a:rPr>
              <a:t>to a </a:t>
            </a:r>
            <a:r>
              <a:rPr sz="2400" spc="-10" dirty="0">
                <a:latin typeface="Arial"/>
                <a:cs typeface="Arial"/>
              </a:rPr>
              <a:t>servlet </a:t>
            </a:r>
            <a:r>
              <a:rPr sz="2400" dirty="0">
                <a:latin typeface="Arial"/>
                <a:cs typeface="Arial"/>
              </a:rPr>
              <a:t>, the </a:t>
            </a:r>
            <a:r>
              <a:rPr sz="2400" spc="-5" dirty="0">
                <a:latin typeface="Arial"/>
                <a:cs typeface="Arial"/>
              </a:rPr>
              <a:t>container </a:t>
            </a:r>
            <a:r>
              <a:rPr sz="2400" spc="-10" dirty="0">
                <a:latin typeface="Arial"/>
                <a:cs typeface="Arial"/>
              </a:rPr>
              <a:t>invokes </a:t>
            </a:r>
            <a:r>
              <a:rPr sz="2400" spc="-5" dirty="0">
                <a:latin typeface="Arial"/>
                <a:cs typeface="Arial"/>
              </a:rPr>
              <a:t>the  following life cycle methods on the servlet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that are defined in  the javax.servlet.jsp.JspPage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interface: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Times New Roman"/>
              <a:cs typeface="Times New Roman"/>
            </a:endParaRPr>
          </a:p>
          <a:p>
            <a:pPr marL="1804670" marR="96520" indent="-1791970">
              <a:lnSpc>
                <a:spcPct val="120800"/>
              </a:lnSpc>
              <a:buAutoNum type="arabicPeriod"/>
              <a:tabLst>
                <a:tab pos="436880" algn="l"/>
                <a:tab pos="437515" algn="l"/>
                <a:tab pos="1776095" algn="l"/>
                <a:tab pos="6570980" algn="l"/>
              </a:tabLst>
            </a:pPr>
            <a:r>
              <a:rPr sz="2400" spc="-5" dirty="0">
                <a:latin typeface="Arial"/>
                <a:cs typeface="Arial"/>
              </a:rPr>
              <a:t>jspInit()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	</a:t>
            </a:r>
            <a:r>
              <a:rPr sz="2400" spc="-5" dirty="0">
                <a:latin typeface="Arial"/>
                <a:cs typeface="Arial"/>
              </a:rPr>
              <a:t>This method </a:t>
            </a:r>
            <a:r>
              <a:rPr sz="2400" spc="-10" dirty="0">
                <a:latin typeface="Arial"/>
                <a:cs typeface="Arial"/>
              </a:rPr>
              <a:t>is invoked </a:t>
            </a:r>
            <a:r>
              <a:rPr sz="2400" dirty="0">
                <a:latin typeface="Arial"/>
                <a:cs typeface="Arial"/>
              </a:rPr>
              <a:t>at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0" dirty="0">
                <a:latin typeface="Arial"/>
                <a:cs typeface="Arial"/>
              </a:rPr>
              <a:t> time	</a:t>
            </a:r>
            <a:r>
              <a:rPr sz="2400" spc="-5" dirty="0">
                <a:latin typeface="Arial"/>
                <a:cs typeface="Arial"/>
              </a:rPr>
              <a:t>when the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servlet  is initialized.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2231390" marR="48895" indent="-2218690">
              <a:lnSpc>
                <a:spcPct val="120800"/>
              </a:lnSpc>
              <a:buAutoNum type="arabicPeriod"/>
              <a:tabLst>
                <a:tab pos="352425" algn="l"/>
              </a:tabLst>
            </a:pPr>
            <a:r>
              <a:rPr sz="2400" spc="-5" dirty="0">
                <a:latin typeface="Arial"/>
                <a:cs typeface="Arial"/>
              </a:rPr>
              <a:t>jspService() 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method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spc="-10" dirty="0">
                <a:latin typeface="Arial"/>
                <a:cs typeface="Arial"/>
              </a:rPr>
              <a:t>invoked </a:t>
            </a:r>
            <a:r>
              <a:rPr sz="2400" spc="-5" dirty="0">
                <a:latin typeface="Arial"/>
                <a:cs typeface="Arial"/>
              </a:rPr>
              <a:t>when request for the JSP  page is </a:t>
            </a:r>
            <a:r>
              <a:rPr sz="2400" spc="-10" dirty="0">
                <a:latin typeface="Arial"/>
                <a:cs typeface="Arial"/>
              </a:rPr>
              <a:t>received.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2231390" marR="693420" indent="-2218690">
              <a:lnSpc>
                <a:spcPct val="120800"/>
              </a:lnSpc>
              <a:buAutoNum type="arabicPeriod"/>
              <a:tabLst>
                <a:tab pos="352425" algn="l"/>
                <a:tab pos="6990715" algn="l"/>
              </a:tabLst>
            </a:pPr>
            <a:r>
              <a:rPr sz="2400" spc="-5" dirty="0">
                <a:latin typeface="Arial"/>
                <a:cs typeface="Arial"/>
              </a:rPr>
              <a:t>jspDestroy() 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spc="-5" dirty="0">
                <a:latin typeface="Arial"/>
                <a:cs typeface="Arial"/>
              </a:rPr>
              <a:t>This method is </a:t>
            </a:r>
            <a:r>
              <a:rPr sz="2400" spc="-10" dirty="0">
                <a:latin typeface="Arial"/>
                <a:cs typeface="Arial"/>
              </a:rPr>
              <a:t>invoked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before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	</a:t>
            </a:r>
            <a:r>
              <a:rPr sz="2400" spc="-10" dirty="0">
                <a:latin typeface="Arial"/>
                <a:cs typeface="Arial"/>
              </a:rPr>
              <a:t>servlet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removed from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service.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3089</Words>
  <Application>Microsoft Office PowerPoint</Application>
  <PresentationFormat>On-screen Show (4:3)</PresentationFormat>
  <Paragraphs>825</Paragraphs>
  <Slides>92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Office Theme</vt:lpstr>
      <vt:lpstr>Java Server Pages</vt:lpstr>
      <vt:lpstr>JSP technology has facilitated the segregation of the work of  a Web designer and a Web developer.</vt:lpstr>
      <vt:lpstr>A JSP page , after compilation , generates a servlet and  therefore incorporates all servlet functionalities.</vt:lpstr>
      <vt:lpstr>Servlets tie up files (an HTML file for the static content and a  Java file for the dynamic contents) to independently handle the  static presentation logic and the dynamic business logic.</vt:lpstr>
      <vt:lpstr>Servlet programming involves extensive coding.</vt:lpstr>
      <vt:lpstr>JSP Life Cycle</vt:lpstr>
      <vt:lpstr>Slide 7</vt:lpstr>
      <vt:lpstr>The request-response cycle essentially comprises of two phases , namely  the translation phase and the request-processing phase.</vt:lpstr>
      <vt:lpstr>Slide 9</vt:lpstr>
      <vt:lpstr>Assignment</vt:lpstr>
      <vt:lpstr>Slide 11</vt:lpstr>
      <vt:lpstr>IncludePage.jsp</vt:lpstr>
      <vt:lpstr>Classes of JSP API</vt:lpstr>
      <vt:lpstr>The ErrorData Class</vt:lpstr>
      <vt:lpstr>Slide 15</vt:lpstr>
      <vt:lpstr>The JspWriter Class</vt:lpstr>
      <vt:lpstr>Slide 17</vt:lpstr>
      <vt:lpstr>Slide 18</vt:lpstr>
      <vt:lpstr>The PageContext Class</vt:lpstr>
      <vt:lpstr>Slide 20</vt:lpstr>
      <vt:lpstr>Slide 21</vt:lpstr>
      <vt:lpstr>Slide 22</vt:lpstr>
      <vt:lpstr>Using JSP tags</vt:lpstr>
      <vt:lpstr>Declaration tag (&lt;%! %&gt;)</vt:lpstr>
      <vt:lpstr>Example Of Declaration tag</vt:lpstr>
      <vt:lpstr>Expression tag (&lt;%= %&gt;)</vt:lpstr>
      <vt:lpstr>Example Of Expression tag</vt:lpstr>
      <vt:lpstr>Directive tag (&lt;%@ directive…. %&gt;)</vt:lpstr>
      <vt:lpstr>Directive tag (Continue…..)</vt:lpstr>
      <vt:lpstr>1. Page directive</vt:lpstr>
      <vt:lpstr>Language</vt:lpstr>
      <vt:lpstr>session :</vt:lpstr>
      <vt:lpstr>Slide 33</vt:lpstr>
      <vt:lpstr>Slide 34</vt:lpstr>
      <vt:lpstr>2.Include directive</vt:lpstr>
      <vt:lpstr>Two examples of using include files:</vt:lpstr>
      <vt:lpstr>3.Tag Lib directive</vt:lpstr>
      <vt:lpstr>Scriptlet tag (&lt;%... %&gt;)</vt:lpstr>
      <vt:lpstr>For example , to print a variable .</vt:lpstr>
      <vt:lpstr>Action tag</vt:lpstr>
      <vt:lpstr>Javabeans</vt:lpstr>
      <vt:lpstr>To use a Javabean in a JSP page use the following syntax:</vt:lpstr>
      <vt:lpstr>The following is a list of Javabean scopes:  page –</vt:lpstr>
      <vt:lpstr>Dynamic JSP Include You have seen how a file can be included into a JSP using an</vt:lpstr>
      <vt:lpstr>Slide 45</vt:lpstr>
      <vt:lpstr>Implicit Objects</vt:lpstr>
      <vt:lpstr>Variable</vt:lpstr>
      <vt:lpstr>page object -</vt:lpstr>
      <vt:lpstr>request object</vt:lpstr>
      <vt:lpstr>Session Tracking in JSP (Session Object)</vt:lpstr>
      <vt:lpstr>Hidden form fields - HTML hidden edit boxes such as</vt:lpstr>
      <vt:lpstr>A session object uses a key / value combination to store  information.</vt:lpstr>
      <vt:lpstr>To set a session key with a value,</vt:lpstr>
      <vt:lpstr>JSP comments&lt;%-- JSP comment--%&gt;</vt:lpstr>
      <vt:lpstr>Slide 55</vt:lpstr>
      <vt:lpstr>Error pages</vt:lpstr>
      <vt:lpstr>One of the first lines in an error page must be the page directive  isErrorPage=“true”</vt:lpstr>
      <vt:lpstr>Our error page also uses the exception object and the  toString() method to display a brief description of the error.</vt:lpstr>
      <vt:lpstr>Hello.jsp</vt:lpstr>
      <vt:lpstr>errorHandler.jsp</vt:lpstr>
      <vt:lpstr>In JSP 1.2 , it is not necessary that the errorPage value be a  JSP page.</vt:lpstr>
      <vt:lpstr>The Need for JSP</vt:lpstr>
      <vt:lpstr>The JSP Framework</vt:lpstr>
      <vt:lpstr>Benefits of JSP</vt:lpstr>
      <vt:lpstr>Slide 65</vt:lpstr>
      <vt:lpstr>Slide 66</vt:lpstr>
      <vt:lpstr>Setting Up Your Environment</vt:lpstr>
      <vt:lpstr>Slide 68</vt:lpstr>
      <vt:lpstr>Slide 69</vt:lpstr>
      <vt:lpstr>Slide 70</vt:lpstr>
      <vt:lpstr>Slide 71</vt:lpstr>
      <vt:lpstr>Slide 72</vt:lpstr>
      <vt:lpstr>Slide 73</vt:lpstr>
      <vt:lpstr>JSP Directives</vt:lpstr>
      <vt:lpstr>The include directive is used to physically include the contents of another  file.</vt:lpstr>
      <vt:lpstr>JSP Declarations</vt:lpstr>
      <vt:lpstr>Counter.java</vt:lpstr>
      <vt:lpstr>BasicCounter.jsp</vt:lpstr>
      <vt:lpstr>Slide 79</vt:lpstr>
      <vt:lpstr>Scriptlet code:</vt:lpstr>
      <vt:lpstr>Scriptlet :</vt:lpstr>
      <vt:lpstr>When the container sees this :</vt:lpstr>
      <vt:lpstr>If you did put a semicolon in your expression:</vt:lpstr>
      <vt:lpstr>Valid or Not ?</vt:lpstr>
      <vt:lpstr>Answers</vt:lpstr>
      <vt:lpstr>Will it compile? Will it Work?</vt:lpstr>
      <vt:lpstr>What Really happens to your JSP code?</vt:lpstr>
      <vt:lpstr>Slide 88</vt:lpstr>
      <vt:lpstr>Slide 89</vt:lpstr>
      <vt:lpstr>Slide 90</vt:lpstr>
      <vt:lpstr>Slide 91</vt:lpstr>
      <vt:lpstr>Slide 92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Server Pages</dc:title>
  <dc:creator>Administrator</dc:creator>
  <cp:lastModifiedBy>DBMS7</cp:lastModifiedBy>
  <cp:revision>1</cp:revision>
  <dcterms:created xsi:type="dcterms:W3CDTF">2018-03-23T11:09:18Z</dcterms:created>
  <dcterms:modified xsi:type="dcterms:W3CDTF">2018-03-23T11:33:32Z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2018-03-23T00:00:00Z</vt:filetime>
  </property>
</Properties>
</file>