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s/slide123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53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08859" y="229615"/>
            <a:ext cx="528828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2018" y="229615"/>
            <a:ext cx="452196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9728" y="1368678"/>
            <a:ext cx="7615555" cy="1794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5" Type="http://schemas.openxmlformats.org/officeDocument/2006/relationships/image" Target="../media/image288.png"/><Relationship Id="rId4" Type="http://schemas.openxmlformats.org/officeDocument/2006/relationships/image" Target="../media/image287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6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3.png"/><Relationship Id="rId4" Type="http://schemas.openxmlformats.org/officeDocument/2006/relationships/image" Target="../media/image30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4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9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08.png"/><Relationship Id="rId7" Type="http://schemas.openxmlformats.org/officeDocument/2006/relationships/image" Target="../media/image13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3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8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198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197.png"/><Relationship Id="rId2" Type="http://schemas.openxmlformats.org/officeDocument/2006/relationships/image" Target="../media/image187.png"/><Relationship Id="rId16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196.png"/><Relationship Id="rId5" Type="http://schemas.openxmlformats.org/officeDocument/2006/relationships/image" Target="../media/image201.png"/><Relationship Id="rId15" Type="http://schemas.openxmlformats.org/officeDocument/2006/relationships/image" Target="../media/image205.png"/><Relationship Id="rId10" Type="http://schemas.openxmlformats.org/officeDocument/2006/relationships/image" Target="../media/image195.png"/><Relationship Id="rId4" Type="http://schemas.openxmlformats.org/officeDocument/2006/relationships/image" Target="../media/image200.png"/><Relationship Id="rId9" Type="http://schemas.openxmlformats.org/officeDocument/2006/relationships/image" Target="../media/image194.png"/><Relationship Id="rId14" Type="http://schemas.openxmlformats.org/officeDocument/2006/relationships/image" Target="../media/image1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3" Type="http://schemas.openxmlformats.org/officeDocument/2006/relationships/image" Target="../media/image210.png"/><Relationship Id="rId21" Type="http://schemas.openxmlformats.org/officeDocument/2006/relationships/image" Target="../media/image228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" Type="http://schemas.openxmlformats.org/officeDocument/2006/relationships/image" Target="../media/image209.png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5" Type="http://schemas.openxmlformats.org/officeDocument/2006/relationships/image" Target="../media/image222.png"/><Relationship Id="rId23" Type="http://schemas.openxmlformats.org/officeDocument/2006/relationships/image" Target="../media/image230.png"/><Relationship Id="rId10" Type="http://schemas.openxmlformats.org/officeDocument/2006/relationships/image" Target="../media/image217.png"/><Relationship Id="rId19" Type="http://schemas.openxmlformats.org/officeDocument/2006/relationships/image" Target="../media/image226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Relationship Id="rId14" Type="http://schemas.openxmlformats.org/officeDocument/2006/relationships/image" Target="../media/image221.png"/><Relationship Id="rId22" Type="http://schemas.openxmlformats.org/officeDocument/2006/relationships/image" Target="../media/image22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32.png"/><Relationship Id="rId7" Type="http://schemas.openxmlformats.org/officeDocument/2006/relationships/image" Target="../media/image213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35.png"/><Relationship Id="rId5" Type="http://schemas.openxmlformats.org/officeDocument/2006/relationships/image" Target="../media/image211.png"/><Relationship Id="rId10" Type="http://schemas.openxmlformats.org/officeDocument/2006/relationships/image" Target="../media/image234.png"/><Relationship Id="rId4" Type="http://schemas.openxmlformats.org/officeDocument/2006/relationships/image" Target="../media/image233.png"/><Relationship Id="rId9" Type="http://schemas.openxmlformats.org/officeDocument/2006/relationships/image" Target="../media/image18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6.png"/><Relationship Id="rId7" Type="http://schemas.openxmlformats.org/officeDocument/2006/relationships/image" Target="../media/image234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237.png"/><Relationship Id="rId4" Type="http://schemas.openxmlformats.org/officeDocument/2006/relationships/image" Target="../media/image18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41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18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3.png"/><Relationship Id="rId7" Type="http://schemas.openxmlformats.org/officeDocument/2006/relationships/image" Target="../media/image244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10" Type="http://schemas.openxmlformats.org/officeDocument/2006/relationships/image" Target="../media/image247.png"/><Relationship Id="rId4" Type="http://schemas.openxmlformats.org/officeDocument/2006/relationships/image" Target="../media/image187.png"/><Relationship Id="rId9" Type="http://schemas.openxmlformats.org/officeDocument/2006/relationships/image" Target="../media/image24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8.png"/><Relationship Id="rId7" Type="http://schemas.openxmlformats.org/officeDocument/2006/relationships/image" Target="../media/image244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10" Type="http://schemas.openxmlformats.org/officeDocument/2006/relationships/image" Target="../media/image247.png"/><Relationship Id="rId4" Type="http://schemas.openxmlformats.org/officeDocument/2006/relationships/image" Target="../media/image187.png"/><Relationship Id="rId9" Type="http://schemas.openxmlformats.org/officeDocument/2006/relationships/image" Target="../media/image24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9.png"/><Relationship Id="rId7" Type="http://schemas.openxmlformats.org/officeDocument/2006/relationships/image" Target="../media/image24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10" Type="http://schemas.openxmlformats.org/officeDocument/2006/relationships/image" Target="../media/image247.png"/><Relationship Id="rId4" Type="http://schemas.openxmlformats.org/officeDocument/2006/relationships/image" Target="../media/image187.png"/><Relationship Id="rId9" Type="http://schemas.openxmlformats.org/officeDocument/2006/relationships/image" Target="../media/image24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50.png"/><Relationship Id="rId7" Type="http://schemas.openxmlformats.org/officeDocument/2006/relationships/image" Target="../media/image244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10" Type="http://schemas.openxmlformats.org/officeDocument/2006/relationships/image" Target="../media/image247.png"/><Relationship Id="rId4" Type="http://schemas.openxmlformats.org/officeDocument/2006/relationships/image" Target="../media/image187.png"/><Relationship Id="rId9" Type="http://schemas.openxmlformats.org/officeDocument/2006/relationships/image" Target="../media/image24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251.png"/><Relationship Id="rId7" Type="http://schemas.openxmlformats.org/officeDocument/2006/relationships/image" Target="../media/image252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10" Type="http://schemas.openxmlformats.org/officeDocument/2006/relationships/image" Target="../media/image247.png"/><Relationship Id="rId4" Type="http://schemas.openxmlformats.org/officeDocument/2006/relationships/image" Target="../media/image187.png"/><Relationship Id="rId9" Type="http://schemas.openxmlformats.org/officeDocument/2006/relationships/image" Target="../media/image2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3.png"/><Relationship Id="rId4" Type="http://schemas.openxmlformats.org/officeDocument/2006/relationships/image" Target="../media/image26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273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5" Type="http://schemas.openxmlformats.org/officeDocument/2006/relationships/image" Target="../media/image169.png"/><Relationship Id="rId4" Type="http://schemas.openxmlformats.org/officeDocument/2006/relationships/image" Target="../media/image27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273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5" Type="http://schemas.openxmlformats.org/officeDocument/2006/relationships/image" Target="../media/image169.png"/><Relationship Id="rId4" Type="http://schemas.openxmlformats.org/officeDocument/2006/relationships/image" Target="../media/image27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7014" y="6307513"/>
            <a:ext cx="79375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0" dirty="0">
                <a:latin typeface="Arial"/>
                <a:cs typeface="Arial"/>
              </a:rPr>
              <a:t>Lecturer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0802" y="6278067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562600"/>
          </a:xfrm>
          <a:custGeom>
            <a:avLst/>
            <a:gdLst/>
            <a:ahLst/>
            <a:cxnLst/>
            <a:rect l="l" t="t" r="r" b="b"/>
            <a:pathLst>
              <a:path w="9163050" h="5562600">
                <a:moveTo>
                  <a:pt x="0" y="5562600"/>
                </a:moveTo>
                <a:lnTo>
                  <a:pt x="9163050" y="5562600"/>
                </a:lnTo>
                <a:lnTo>
                  <a:pt x="916305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685800"/>
            <a:ext cx="9163050" cy="5562600"/>
          </a:xfrm>
          <a:custGeom>
            <a:avLst/>
            <a:gdLst/>
            <a:ahLst/>
            <a:cxnLst/>
            <a:rect l="l" t="t" r="r" b="b"/>
            <a:pathLst>
              <a:path w="9163050" h="5562600">
                <a:moveTo>
                  <a:pt x="0" y="5562600"/>
                </a:moveTo>
                <a:lnTo>
                  <a:pt x="9163050" y="5562600"/>
                </a:lnTo>
                <a:lnTo>
                  <a:pt x="916305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47235" y="196087"/>
            <a:ext cx="18929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I</a:t>
            </a:r>
            <a:r>
              <a:rPr sz="2800" dirty="0"/>
              <a:t>n</a:t>
            </a:r>
            <a:r>
              <a:rPr sz="2800" spc="5" dirty="0"/>
              <a:t>t</a:t>
            </a:r>
            <a:r>
              <a:rPr sz="2800" dirty="0"/>
              <a:t>rodu</a:t>
            </a:r>
            <a:r>
              <a:rPr sz="2800" spc="5" dirty="0"/>
              <a:t>ct</a:t>
            </a:r>
            <a:r>
              <a:rPr sz="2800" dirty="0"/>
              <a:t>ion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410200"/>
          </a:xfrm>
          <a:custGeom>
            <a:avLst/>
            <a:gdLst/>
            <a:ahLst/>
            <a:cxnLst/>
            <a:rect l="l" t="t" r="r" b="b"/>
            <a:pathLst>
              <a:path w="8997950" h="5410200">
                <a:moveTo>
                  <a:pt x="0" y="5410200"/>
                </a:moveTo>
                <a:lnTo>
                  <a:pt x="8997950" y="5410200"/>
                </a:lnTo>
                <a:lnTo>
                  <a:pt x="899795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762000"/>
            <a:ext cx="8997950" cy="5410200"/>
          </a:xfrm>
          <a:custGeom>
            <a:avLst/>
            <a:gdLst/>
            <a:ahLst/>
            <a:cxnLst/>
            <a:rect l="l" t="t" r="r" b="b"/>
            <a:pathLst>
              <a:path w="8997950" h="5410200">
                <a:moveTo>
                  <a:pt x="0" y="5410200"/>
                </a:moveTo>
                <a:lnTo>
                  <a:pt x="8997950" y="5410200"/>
                </a:lnTo>
                <a:lnTo>
                  <a:pt x="899795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9312" y="1094359"/>
            <a:ext cx="762190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FF00FF"/>
                </a:solidFill>
                <a:latin typeface="Arial"/>
                <a:cs typeface="Arial"/>
              </a:rPr>
              <a:t>What </a:t>
            </a:r>
            <a:r>
              <a:rPr sz="1800" dirty="0">
                <a:solidFill>
                  <a:srgbClr val="FF00FF"/>
                </a:solidFill>
                <a:latin typeface="Arial"/>
                <a:cs typeface="Arial"/>
              </a:rPr>
              <a:t>is</a:t>
            </a:r>
            <a:r>
              <a:rPr sz="1800" spc="-17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FF"/>
                </a:solidFill>
                <a:latin typeface="Arial"/>
                <a:cs typeface="Arial"/>
              </a:rPr>
              <a:t>Testing?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Related terms : </a:t>
            </a:r>
            <a:r>
              <a:rPr sz="1800" spc="-5" dirty="0">
                <a:latin typeface="Arial"/>
                <a:cs typeface="Arial"/>
              </a:rPr>
              <a:t>SQA, QC, Verification,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Validation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862965" marR="5080" indent="-457834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Verification </a:t>
            </a:r>
            <a:r>
              <a:rPr sz="1800" dirty="0">
                <a:latin typeface="Arial"/>
                <a:cs typeface="Arial"/>
              </a:rPr>
              <a:t>of functionality for conformation against </a:t>
            </a:r>
            <a:r>
              <a:rPr sz="1800" spc="-5" dirty="0">
                <a:latin typeface="Arial"/>
                <a:cs typeface="Arial"/>
              </a:rPr>
              <a:t>given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specifications  </a:t>
            </a:r>
            <a:r>
              <a:rPr sz="1800" dirty="0">
                <a:latin typeface="Arial"/>
                <a:cs typeface="Arial"/>
              </a:rPr>
              <a:t>By </a:t>
            </a:r>
            <a:r>
              <a:rPr sz="1800" spc="-5" dirty="0">
                <a:latin typeface="Arial"/>
                <a:cs typeface="Arial"/>
              </a:rPr>
              <a:t>execution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5" dirty="0">
                <a:latin typeface="Arial"/>
                <a:cs typeface="Arial"/>
              </a:rPr>
              <a:t>software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1544" y="3564077"/>
            <a:ext cx="136271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spc="-1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333399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  <a:p>
            <a:pPr marL="530860">
              <a:lnSpc>
                <a:spcPct val="100000"/>
              </a:lnSpc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333399"/>
                </a:solidFill>
                <a:latin typeface="Arial"/>
                <a:cs typeface="Arial"/>
              </a:rPr>
              <a:t>ss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3086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Fails: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8128" y="3838702"/>
            <a:ext cx="3025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Functionality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OK.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Application functionality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0035" y="4387722"/>
            <a:ext cx="563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Bug/Defect/Fault: </a:t>
            </a:r>
            <a:r>
              <a:rPr sz="1800" dirty="0">
                <a:latin typeface="Arial"/>
                <a:cs typeface="Arial"/>
              </a:rPr>
              <a:t>Deviation from </a:t>
            </a:r>
            <a:r>
              <a:rPr sz="1800" spc="-5" dirty="0">
                <a:latin typeface="Arial"/>
                <a:cs typeface="Arial"/>
              </a:rPr>
              <a:t>expected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functionality.</a:t>
            </a:r>
            <a:endParaRPr sz="1800">
              <a:latin typeface="Arial"/>
              <a:cs typeface="Arial"/>
            </a:endParaRPr>
          </a:p>
          <a:p>
            <a:pPr marL="2223135">
              <a:lnSpc>
                <a:spcPct val="100000"/>
              </a:lnSpc>
            </a:pPr>
            <a:r>
              <a:rPr sz="1800" spc="-325" dirty="0">
                <a:latin typeface="Arial"/>
                <a:cs typeface="Arial"/>
              </a:rPr>
              <a:t>It‟s </a:t>
            </a:r>
            <a:r>
              <a:rPr sz="1800" dirty="0">
                <a:latin typeface="Arial"/>
                <a:cs typeface="Arial"/>
              </a:rPr>
              <a:t>not </a:t>
            </a:r>
            <a:r>
              <a:rPr sz="1800" spc="-5" dirty="0">
                <a:latin typeface="Arial"/>
                <a:cs typeface="Arial"/>
              </a:rPr>
              <a:t>always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obvious.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8157" y="6307513"/>
            <a:ext cx="17081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10" dirty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6821" y="280238"/>
            <a:ext cx="198691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Dichotomies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762000"/>
            <a:ext cx="9450705" cy="5943600"/>
          </a:xfrm>
          <a:custGeom>
            <a:avLst/>
            <a:gdLst/>
            <a:ahLst/>
            <a:cxnLst/>
            <a:rect l="l" t="t" r="r" b="b"/>
            <a:pathLst>
              <a:path w="9450705" h="5943600">
                <a:moveTo>
                  <a:pt x="0" y="5943600"/>
                </a:moveTo>
                <a:lnTo>
                  <a:pt x="9450451" y="5943600"/>
                </a:lnTo>
                <a:lnTo>
                  <a:pt x="9450451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762000"/>
            <a:ext cx="9450705" cy="5943600"/>
          </a:xfrm>
          <a:custGeom>
            <a:avLst/>
            <a:gdLst/>
            <a:ahLst/>
            <a:cxnLst/>
            <a:rect l="l" t="t" r="r" b="b"/>
            <a:pathLst>
              <a:path w="9450705" h="5943600">
                <a:moveTo>
                  <a:pt x="0" y="5943600"/>
                </a:moveTo>
                <a:lnTo>
                  <a:pt x="9450451" y="5943600"/>
                </a:lnTo>
                <a:lnTo>
                  <a:pt x="9450451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936" y="731519"/>
            <a:ext cx="2855976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3540" y="789254"/>
            <a:ext cx="1403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Dichotomies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9870" y="789254"/>
            <a:ext cx="8801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td…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3776" y="1392936"/>
            <a:ext cx="347472" cy="301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2304" y="1377696"/>
            <a:ext cx="1115568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05016" y="1377696"/>
            <a:ext cx="1514855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19112" y="1392237"/>
          <a:ext cx="8992868" cy="3491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54"/>
                <a:gridCol w="4394835"/>
                <a:gridCol w="4348479"/>
              </a:tblGrid>
              <a:tr h="52514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Debugging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813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Much of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testing can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without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design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knowledge.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974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Impossible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without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detailed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design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knowledge.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by outsider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development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team.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Must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by an insider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(development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team).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98869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theory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establishes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testing can do</a:t>
                      </a:r>
                      <a:r>
                        <a:rPr sz="16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cannot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2063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There are only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Rudimentary Results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(on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how 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much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be done. Time, effort, how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etc.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depends on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ability).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Test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execution and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design can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automated.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Debugging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 Automation is a</a:t>
                      </a:r>
                      <a:r>
                        <a:rPr sz="16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dream.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7095" y="2627376"/>
            <a:ext cx="296265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6244" y="710006"/>
            <a:ext cx="8871585" cy="557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Path</a:t>
            </a:r>
            <a:r>
              <a:rPr sz="24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Sensitization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1800" spc="-5" dirty="0">
                <a:latin typeface="Arial"/>
                <a:cs typeface="Arial"/>
              </a:rPr>
              <a:t>It’s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5" dirty="0">
                <a:latin typeface="Arial"/>
                <a:cs typeface="Arial"/>
              </a:rPr>
              <a:t>act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finding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set of solutions to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path predicate</a:t>
            </a:r>
            <a:r>
              <a:rPr sz="1800" b="1" spc="-2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expression</a:t>
            </a:r>
            <a:r>
              <a:rPr sz="1800" spc="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9"/>
              </a:spcBef>
            </a:pPr>
            <a:r>
              <a:rPr sz="1600" spc="5" dirty="0">
                <a:latin typeface="Arial"/>
                <a:cs typeface="Arial"/>
              </a:rPr>
              <a:t>In </a:t>
            </a:r>
            <a:r>
              <a:rPr sz="1600" dirty="0">
                <a:latin typeface="Arial"/>
                <a:cs typeface="Arial"/>
              </a:rPr>
              <a:t>practice, for a selected path finding the </a:t>
            </a:r>
            <a:r>
              <a:rPr sz="1600" spc="-5" dirty="0">
                <a:latin typeface="Arial"/>
                <a:cs typeface="Arial"/>
              </a:rPr>
              <a:t>required input vector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difficult. </a:t>
            </a:r>
            <a:r>
              <a:rPr sz="1600" spc="5" dirty="0">
                <a:latin typeface="Arial"/>
                <a:cs typeface="Arial"/>
              </a:rPr>
              <a:t>If </a:t>
            </a:r>
            <a:r>
              <a:rPr sz="1600" spc="-5" dirty="0">
                <a:latin typeface="Arial"/>
                <a:cs typeface="Arial"/>
              </a:rPr>
              <a:t>there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15" dirty="0">
                <a:latin typeface="Arial"/>
                <a:cs typeface="Arial"/>
              </a:rPr>
              <a:t>difficulty, </a:t>
            </a:r>
            <a:r>
              <a:rPr sz="1600" dirty="0">
                <a:latin typeface="Arial"/>
                <a:cs typeface="Arial"/>
              </a:rPr>
              <a:t>it 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be due </a:t>
            </a:r>
            <a:r>
              <a:rPr sz="1600" spc="5" dirty="0">
                <a:latin typeface="Arial"/>
                <a:cs typeface="Arial"/>
              </a:rPr>
              <a:t>to some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660033"/>
                </a:solidFill>
                <a:latin typeface="Arial"/>
                <a:cs typeface="Arial"/>
              </a:rPr>
              <a:t>Heuristic</a:t>
            </a:r>
            <a:r>
              <a:rPr sz="2000" b="1" spc="-1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660033"/>
                </a:solidFill>
                <a:latin typeface="Arial"/>
                <a:cs typeface="Arial"/>
              </a:rPr>
              <a:t>procedures: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5" dirty="0">
                <a:latin typeface="Arial"/>
                <a:cs typeface="Arial"/>
              </a:rPr>
              <a:t>Choose an </a:t>
            </a:r>
            <a:r>
              <a:rPr sz="1600" dirty="0">
                <a:latin typeface="Arial"/>
                <a:cs typeface="Arial"/>
              </a:rPr>
              <a:t>easily sensitizable path set,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pick hard-to-sensitize </a:t>
            </a:r>
            <a:r>
              <a:rPr sz="1600" spc="-5" dirty="0">
                <a:latin typeface="Arial"/>
                <a:cs typeface="Arial"/>
              </a:rPr>
              <a:t>paths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achieve </a:t>
            </a:r>
            <a:r>
              <a:rPr sz="1600" spc="5" dirty="0">
                <a:latin typeface="Arial"/>
                <a:cs typeface="Arial"/>
              </a:rPr>
              <a:t>more</a:t>
            </a:r>
            <a:r>
              <a:rPr sz="1600" spc="-2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coverage.</a:t>
            </a:r>
            <a:endParaRPr sz="1600">
              <a:latin typeface="Arial"/>
              <a:cs typeface="Arial"/>
            </a:endParaRPr>
          </a:p>
          <a:p>
            <a:pPr marL="356870" marR="222885">
              <a:lnSpc>
                <a:spcPct val="100000"/>
              </a:lnSpc>
              <a:spcBef>
                <a:spcPts val="1005"/>
              </a:spcBef>
            </a:pPr>
            <a:r>
              <a:rPr sz="1700" spc="-5" dirty="0">
                <a:latin typeface="Arial"/>
                <a:cs typeface="Arial"/>
              </a:rPr>
              <a:t>Identify all the </a:t>
            </a:r>
            <a:r>
              <a:rPr sz="1700" spc="-10" dirty="0">
                <a:latin typeface="Arial"/>
                <a:cs typeface="Arial"/>
              </a:rPr>
              <a:t>variables </a:t>
            </a:r>
            <a:r>
              <a:rPr sz="1700" spc="-5" dirty="0">
                <a:latin typeface="Arial"/>
                <a:cs typeface="Arial"/>
              </a:rPr>
              <a:t>that affect the decisions. </a:t>
            </a:r>
            <a:r>
              <a:rPr sz="1700" spc="-10" dirty="0">
                <a:latin typeface="Arial"/>
                <a:cs typeface="Arial"/>
              </a:rPr>
              <a:t>For </a:t>
            </a:r>
            <a:r>
              <a:rPr sz="1700" spc="-5" dirty="0">
                <a:latin typeface="Arial"/>
                <a:cs typeface="Arial"/>
              </a:rPr>
              <a:t>process </a:t>
            </a:r>
            <a:r>
              <a:rPr sz="1700" spc="-10" dirty="0">
                <a:latin typeface="Arial"/>
                <a:cs typeface="Arial"/>
              </a:rPr>
              <a:t>dependent </a:t>
            </a:r>
            <a:r>
              <a:rPr sz="1700" spc="-5" dirty="0">
                <a:latin typeface="Arial"/>
                <a:cs typeface="Arial"/>
              </a:rPr>
              <a:t>variables,  </a:t>
            </a:r>
            <a:r>
              <a:rPr sz="1700" spc="-10" dirty="0">
                <a:latin typeface="Arial"/>
                <a:cs typeface="Arial"/>
              </a:rPr>
              <a:t>express </a:t>
            </a:r>
            <a:r>
              <a:rPr sz="1700" spc="-5" dirty="0">
                <a:latin typeface="Arial"/>
                <a:cs typeface="Arial"/>
              </a:rPr>
              <a:t>the nature </a:t>
            </a:r>
            <a:r>
              <a:rPr sz="1700" spc="-10" dirty="0">
                <a:latin typeface="Arial"/>
                <a:cs typeface="Arial"/>
              </a:rPr>
              <a:t>of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rgbClr val="A40020"/>
                </a:solidFill>
                <a:latin typeface="Arial"/>
                <a:cs typeface="Arial"/>
              </a:rPr>
              <a:t>process </a:t>
            </a:r>
            <a:r>
              <a:rPr sz="1700" spc="-10" dirty="0">
                <a:solidFill>
                  <a:srgbClr val="A40020"/>
                </a:solidFill>
                <a:latin typeface="Arial"/>
                <a:cs typeface="Arial"/>
              </a:rPr>
              <a:t>dependency as an equation, </a:t>
            </a:r>
            <a:r>
              <a:rPr sz="1700" dirty="0">
                <a:solidFill>
                  <a:srgbClr val="A40020"/>
                </a:solidFill>
                <a:latin typeface="Arial"/>
                <a:cs typeface="Arial"/>
              </a:rPr>
              <a:t>function</a:t>
            </a:r>
            <a:r>
              <a:rPr sz="1700" dirty="0">
                <a:latin typeface="Arial"/>
                <a:cs typeface="Arial"/>
              </a:rPr>
              <a:t>, </a:t>
            </a:r>
            <a:r>
              <a:rPr sz="1700" spc="-10" dirty="0">
                <a:latin typeface="Arial"/>
                <a:cs typeface="Arial"/>
              </a:rPr>
              <a:t>or whatever </a:t>
            </a:r>
            <a:r>
              <a:rPr sz="1700" dirty="0">
                <a:latin typeface="Arial"/>
                <a:cs typeface="Arial"/>
              </a:rPr>
              <a:t>is  </a:t>
            </a:r>
            <a:r>
              <a:rPr sz="1700" spc="-10" dirty="0">
                <a:latin typeface="Arial"/>
                <a:cs typeface="Arial"/>
              </a:rPr>
              <a:t>convenient and </a:t>
            </a:r>
            <a:r>
              <a:rPr sz="1700" spc="-20" dirty="0">
                <a:latin typeface="Arial"/>
                <a:cs typeface="Arial"/>
              </a:rPr>
              <a:t>clear. </a:t>
            </a:r>
            <a:r>
              <a:rPr sz="1700" spc="-10" dirty="0">
                <a:latin typeface="Arial"/>
                <a:cs typeface="Arial"/>
              </a:rPr>
              <a:t>For </a:t>
            </a:r>
            <a:r>
              <a:rPr sz="1700" spc="-5" dirty="0">
                <a:latin typeface="Arial"/>
                <a:cs typeface="Arial"/>
              </a:rPr>
              <a:t>correlated variables, </a:t>
            </a:r>
            <a:r>
              <a:rPr sz="1700" spc="-10" dirty="0">
                <a:latin typeface="Arial"/>
                <a:cs typeface="Arial"/>
              </a:rPr>
              <a:t>express </a:t>
            </a:r>
            <a:r>
              <a:rPr sz="1700" spc="-5" dirty="0">
                <a:latin typeface="Arial"/>
                <a:cs typeface="Arial"/>
              </a:rPr>
              <a:t>the logical, arithmetic, </a:t>
            </a:r>
            <a:r>
              <a:rPr sz="1700" spc="-10" dirty="0">
                <a:latin typeface="Arial"/>
                <a:cs typeface="Arial"/>
              </a:rPr>
              <a:t>or  </a:t>
            </a:r>
            <a:r>
              <a:rPr sz="1700" spc="-5" dirty="0">
                <a:solidFill>
                  <a:srgbClr val="A40020"/>
                </a:solidFill>
                <a:latin typeface="Arial"/>
                <a:cs typeface="Arial"/>
              </a:rPr>
              <a:t>functional relation defining the</a:t>
            </a:r>
            <a:r>
              <a:rPr sz="1700" spc="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A40020"/>
                </a:solidFill>
                <a:latin typeface="Arial"/>
                <a:cs typeface="Arial"/>
              </a:rPr>
              <a:t>correlation</a:t>
            </a:r>
            <a:r>
              <a:rPr sz="1700" dirty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356870" marR="6985" indent="-344170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700" spc="-5" dirty="0">
                <a:latin typeface="Arial"/>
                <a:cs typeface="Arial"/>
              </a:rPr>
              <a:t>Identify correlated predicates </a:t>
            </a:r>
            <a:r>
              <a:rPr sz="1700" spc="-10" dirty="0">
                <a:latin typeface="Arial"/>
                <a:cs typeface="Arial"/>
              </a:rPr>
              <a:t>and document </a:t>
            </a:r>
            <a:r>
              <a:rPr sz="1700" spc="-5" dirty="0">
                <a:latin typeface="Arial"/>
                <a:cs typeface="Arial"/>
              </a:rPr>
              <a:t>the nature of the correlation as for variables.  </a:t>
            </a:r>
            <a:r>
              <a:rPr sz="1700" dirty="0">
                <a:latin typeface="Arial"/>
                <a:cs typeface="Arial"/>
              </a:rPr>
              <a:t>If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same </a:t>
            </a:r>
            <a:r>
              <a:rPr sz="1700" spc="-5" dirty="0">
                <a:latin typeface="Arial"/>
                <a:cs typeface="Arial"/>
              </a:rPr>
              <a:t>predicate </a:t>
            </a:r>
            <a:r>
              <a:rPr sz="1700" spc="-10" dirty="0">
                <a:latin typeface="Arial"/>
                <a:cs typeface="Arial"/>
              </a:rPr>
              <a:t>appears at </a:t>
            </a:r>
            <a:r>
              <a:rPr sz="1700" spc="-5" dirty="0">
                <a:latin typeface="Arial"/>
                <a:cs typeface="Arial"/>
              </a:rPr>
              <a:t>more than </a:t>
            </a:r>
            <a:r>
              <a:rPr sz="1700" spc="-10" dirty="0">
                <a:latin typeface="Arial"/>
                <a:cs typeface="Arial"/>
              </a:rPr>
              <a:t>one </a:t>
            </a:r>
            <a:r>
              <a:rPr sz="1700" spc="-5" dirty="0">
                <a:latin typeface="Arial"/>
                <a:cs typeface="Arial"/>
              </a:rPr>
              <a:t>decision, the decisions are </a:t>
            </a:r>
            <a:r>
              <a:rPr sz="1700" spc="-10" dirty="0">
                <a:latin typeface="Arial"/>
                <a:cs typeface="Arial"/>
              </a:rPr>
              <a:t>obviously  </a:t>
            </a:r>
            <a:r>
              <a:rPr sz="1700" spc="-5" dirty="0">
                <a:latin typeface="Arial"/>
                <a:cs typeface="Arial"/>
              </a:rPr>
              <a:t>correlated.</a:t>
            </a:r>
            <a:endParaRPr sz="1700">
              <a:latin typeface="Arial"/>
              <a:cs typeface="Arial"/>
            </a:endParaRPr>
          </a:p>
          <a:p>
            <a:pPr marL="356870" marR="50800" indent="-34417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700" spc="-5" dirty="0">
                <a:latin typeface="Arial"/>
                <a:cs typeface="Arial"/>
              </a:rPr>
              <a:t>Start path selection </a:t>
            </a:r>
            <a:r>
              <a:rPr sz="1700" dirty="0">
                <a:latin typeface="Arial"/>
                <a:cs typeface="Arial"/>
              </a:rPr>
              <a:t>with </a:t>
            </a:r>
            <a:r>
              <a:rPr sz="1700" spc="-5" dirty="0">
                <a:latin typeface="Arial"/>
                <a:cs typeface="Arial"/>
              </a:rPr>
              <a:t>uncorrelated </a:t>
            </a:r>
            <a:r>
              <a:rPr sz="1700" dirty="0">
                <a:latin typeface="Arial"/>
                <a:cs typeface="Arial"/>
              </a:rPr>
              <a:t>&amp; </a:t>
            </a:r>
            <a:r>
              <a:rPr sz="1700" spc="-10" dirty="0">
                <a:latin typeface="Arial"/>
                <a:cs typeface="Arial"/>
              </a:rPr>
              <a:t>independent </a:t>
            </a:r>
            <a:r>
              <a:rPr sz="1700" spc="-5" dirty="0">
                <a:latin typeface="Arial"/>
                <a:cs typeface="Arial"/>
              </a:rPr>
              <a:t>predicates. </a:t>
            </a:r>
            <a:r>
              <a:rPr sz="1700" dirty="0">
                <a:latin typeface="Arial"/>
                <a:cs typeface="Arial"/>
              </a:rPr>
              <a:t>If </a:t>
            </a:r>
            <a:r>
              <a:rPr sz="1700" spc="-10" dirty="0">
                <a:latin typeface="Arial"/>
                <a:cs typeface="Arial"/>
              </a:rPr>
              <a:t>coverage </a:t>
            </a:r>
            <a:r>
              <a:rPr sz="1700" dirty="0">
                <a:latin typeface="Arial"/>
                <a:cs typeface="Arial"/>
              </a:rPr>
              <a:t>is </a:t>
            </a:r>
            <a:r>
              <a:rPr sz="1700" spc="-10" dirty="0">
                <a:latin typeface="Arial"/>
                <a:cs typeface="Arial"/>
              </a:rPr>
              <a:t>achieved,  but </a:t>
            </a:r>
            <a:r>
              <a:rPr sz="1700" spc="-5" dirty="0">
                <a:latin typeface="Arial"/>
                <a:cs typeface="Arial"/>
              </a:rPr>
              <a:t>the path </a:t>
            </a:r>
            <a:r>
              <a:rPr sz="1700" spc="-10" dirty="0">
                <a:latin typeface="Arial"/>
                <a:cs typeface="Arial"/>
              </a:rPr>
              <a:t>had dependent </a:t>
            </a:r>
            <a:r>
              <a:rPr sz="1700" spc="-5" dirty="0">
                <a:latin typeface="Arial"/>
                <a:cs typeface="Arial"/>
              </a:rPr>
              <a:t>predicates, something 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2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wrong.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2679" y="664463"/>
            <a:ext cx="3282696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244" y="712977"/>
            <a:ext cx="8863965" cy="494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  <a:tabLst>
                <a:tab pos="1985010" algn="l"/>
                <a:tab pos="4315460" algn="l"/>
              </a:tabLst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Path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Sensitization…	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Heuristic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procedures:	contd..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320040" marR="33655" indent="-23114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78460" algn="l"/>
              </a:tabLst>
            </a:pPr>
            <a:r>
              <a:rPr sz="1700" dirty="0">
                <a:latin typeface="Arial"/>
                <a:cs typeface="Arial"/>
              </a:rPr>
              <a:t>If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spc="-10" dirty="0">
                <a:latin typeface="Arial"/>
                <a:cs typeface="Arial"/>
              </a:rPr>
              <a:t>coverage </a:t>
            </a:r>
            <a:r>
              <a:rPr sz="1700" dirty="0">
                <a:latin typeface="Arial"/>
                <a:cs typeface="Arial"/>
              </a:rPr>
              <a:t>is </a:t>
            </a:r>
            <a:r>
              <a:rPr sz="1700" spc="-10" dirty="0">
                <a:latin typeface="Arial"/>
                <a:cs typeface="Arial"/>
              </a:rPr>
              <a:t>not achieved yet </a:t>
            </a:r>
            <a:r>
              <a:rPr sz="1700" dirty="0">
                <a:latin typeface="Arial"/>
                <a:cs typeface="Arial"/>
              </a:rPr>
              <a:t>with </a:t>
            </a:r>
            <a:r>
              <a:rPr sz="1700" spc="-10" dirty="0">
                <a:latin typeface="Arial"/>
                <a:cs typeface="Arial"/>
              </a:rPr>
              <a:t>independent </a:t>
            </a:r>
            <a:r>
              <a:rPr sz="1700" spc="-5" dirty="0">
                <a:latin typeface="Arial"/>
                <a:cs typeface="Arial"/>
              </a:rPr>
              <a:t>uncorrelated predicates, </a:t>
            </a:r>
            <a:r>
              <a:rPr sz="1700" spc="-15" dirty="0">
                <a:solidFill>
                  <a:srgbClr val="A40020"/>
                </a:solidFill>
                <a:latin typeface="Arial"/>
                <a:cs typeface="Arial"/>
              </a:rPr>
              <a:t>extend </a:t>
            </a:r>
            <a:r>
              <a:rPr sz="1700" spc="-5" dirty="0">
                <a:latin typeface="Arial"/>
                <a:cs typeface="Arial"/>
              </a:rPr>
              <a:t>the  path set </a:t>
            </a:r>
            <a:r>
              <a:rPr sz="1700" spc="-5" dirty="0">
                <a:solidFill>
                  <a:srgbClr val="A40020"/>
                </a:solidFill>
                <a:latin typeface="Arial"/>
                <a:cs typeface="Arial"/>
              </a:rPr>
              <a:t>by using correlated predicates</a:t>
            </a:r>
            <a:r>
              <a:rPr sz="1700" spc="-5" dirty="0">
                <a:latin typeface="Arial"/>
                <a:cs typeface="Arial"/>
              </a:rPr>
              <a:t>; preferably process </a:t>
            </a:r>
            <a:r>
              <a:rPr sz="1700" spc="-10" dirty="0">
                <a:latin typeface="Arial"/>
                <a:cs typeface="Arial"/>
              </a:rPr>
              <a:t>independent </a:t>
            </a:r>
            <a:r>
              <a:rPr sz="1700" spc="-5" dirty="0">
                <a:latin typeface="Arial"/>
                <a:cs typeface="Arial"/>
              </a:rPr>
              <a:t>(not </a:t>
            </a:r>
            <a:r>
              <a:rPr sz="1700" spc="-10" dirty="0">
                <a:latin typeface="Arial"/>
                <a:cs typeface="Arial"/>
              </a:rPr>
              <a:t>needing  </a:t>
            </a:r>
            <a:r>
              <a:rPr sz="1700" spc="-5" dirty="0">
                <a:latin typeface="Arial"/>
                <a:cs typeface="Arial"/>
              </a:rPr>
              <a:t>interpretation)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AutoNum type="arabicPeriod" startAt="4"/>
            </a:pPr>
            <a:endParaRPr sz="2250">
              <a:latin typeface="Times New Roman"/>
              <a:cs typeface="Times New Roman"/>
            </a:endParaRPr>
          </a:p>
          <a:p>
            <a:pPr marL="356870" marR="592455" indent="-344170">
              <a:lnSpc>
                <a:spcPct val="100000"/>
              </a:lnSpc>
              <a:buAutoNum type="arabicPeriod" startAt="4"/>
              <a:tabLst>
                <a:tab pos="356870" algn="l"/>
                <a:tab pos="357505" algn="l"/>
              </a:tabLst>
            </a:pPr>
            <a:r>
              <a:rPr sz="1700" dirty="0">
                <a:latin typeface="Arial"/>
                <a:cs typeface="Arial"/>
              </a:rPr>
              <a:t>If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spc="-10" dirty="0">
                <a:latin typeface="Arial"/>
                <a:cs typeface="Arial"/>
              </a:rPr>
              <a:t>coverage </a:t>
            </a:r>
            <a:r>
              <a:rPr sz="1700" dirty="0">
                <a:latin typeface="Arial"/>
                <a:cs typeface="Arial"/>
              </a:rPr>
              <a:t>is </a:t>
            </a:r>
            <a:r>
              <a:rPr sz="1700" spc="-10" dirty="0">
                <a:latin typeface="Arial"/>
                <a:cs typeface="Arial"/>
              </a:rPr>
              <a:t>not achieved, </a:t>
            </a:r>
            <a:r>
              <a:rPr sz="1700" spc="-15" dirty="0">
                <a:solidFill>
                  <a:srgbClr val="A40020"/>
                </a:solidFill>
                <a:latin typeface="Arial"/>
                <a:cs typeface="Arial"/>
              </a:rPr>
              <a:t>extend </a:t>
            </a:r>
            <a:r>
              <a:rPr sz="1700" spc="-5" dirty="0">
                <a:latin typeface="Arial"/>
                <a:cs typeface="Arial"/>
              </a:rPr>
              <a:t>the path </a:t>
            </a:r>
            <a:r>
              <a:rPr sz="1700" dirty="0">
                <a:latin typeface="Arial"/>
                <a:cs typeface="Arial"/>
              </a:rPr>
              <a:t>set </a:t>
            </a:r>
            <a:r>
              <a:rPr sz="1700" spc="-10" dirty="0">
                <a:solidFill>
                  <a:srgbClr val="A40020"/>
                </a:solidFill>
                <a:latin typeface="Arial"/>
                <a:cs typeface="Arial"/>
              </a:rPr>
              <a:t>by </a:t>
            </a:r>
            <a:r>
              <a:rPr sz="1700" spc="-5" dirty="0">
                <a:solidFill>
                  <a:srgbClr val="A40020"/>
                </a:solidFill>
                <a:latin typeface="Arial"/>
                <a:cs typeface="Arial"/>
              </a:rPr>
              <a:t>using </a:t>
            </a:r>
            <a:r>
              <a:rPr sz="1700" spc="-10" dirty="0">
                <a:solidFill>
                  <a:srgbClr val="A40020"/>
                </a:solidFill>
                <a:latin typeface="Arial"/>
                <a:cs typeface="Arial"/>
              </a:rPr>
              <a:t>dependent </a:t>
            </a:r>
            <a:r>
              <a:rPr sz="1700" spc="-5" dirty="0">
                <a:solidFill>
                  <a:srgbClr val="A40020"/>
                </a:solidFill>
                <a:latin typeface="Arial"/>
                <a:cs typeface="Arial"/>
              </a:rPr>
              <a:t>predicates </a:t>
            </a:r>
            <a:r>
              <a:rPr sz="1700" spc="-5" dirty="0">
                <a:latin typeface="Arial"/>
                <a:cs typeface="Arial"/>
              </a:rPr>
              <a:t> (typically required </a:t>
            </a:r>
            <a:r>
              <a:rPr sz="1700" dirty="0">
                <a:latin typeface="Arial"/>
                <a:cs typeface="Arial"/>
              </a:rPr>
              <a:t>to </a:t>
            </a:r>
            <a:r>
              <a:rPr sz="1700" spc="-10" dirty="0">
                <a:latin typeface="Arial"/>
                <a:cs typeface="Arial"/>
              </a:rPr>
              <a:t>cover </a:t>
            </a:r>
            <a:r>
              <a:rPr sz="1700" spc="-5" dirty="0">
                <a:latin typeface="Arial"/>
                <a:cs typeface="Arial"/>
              </a:rPr>
              <a:t>loops), preferably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uncorrelated.</a:t>
            </a:r>
            <a:endParaRPr sz="17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1010"/>
              </a:spcBef>
              <a:buAutoNum type="arabicPeriod" startAt="4"/>
              <a:tabLst>
                <a:tab pos="356870" algn="l"/>
                <a:tab pos="357505" algn="l"/>
              </a:tabLst>
            </a:pPr>
            <a:r>
              <a:rPr sz="1700" spc="-5" dirty="0">
                <a:latin typeface="Arial"/>
                <a:cs typeface="Arial"/>
              </a:rPr>
              <a:t>Last, use correlated </a:t>
            </a:r>
            <a:r>
              <a:rPr sz="1700" spc="-10" dirty="0">
                <a:latin typeface="Arial"/>
                <a:cs typeface="Arial"/>
              </a:rPr>
              <a:t>and dependent</a:t>
            </a:r>
            <a:r>
              <a:rPr sz="1700" spc="1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predicates.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4"/>
            </a:pPr>
            <a:endParaRPr sz="1900">
              <a:latin typeface="Times New Roman"/>
              <a:cs typeface="Times New Roman"/>
            </a:endParaRPr>
          </a:p>
          <a:p>
            <a:pPr marL="356870" marR="5080" indent="-344170">
              <a:lnSpc>
                <a:spcPct val="100000"/>
              </a:lnSpc>
              <a:spcBef>
                <a:spcPts val="1490"/>
              </a:spcBef>
              <a:buAutoNum type="arabicPeriod" startAt="4"/>
              <a:tabLst>
                <a:tab pos="356870" algn="l"/>
                <a:tab pos="357505" algn="l"/>
              </a:tabLst>
            </a:pPr>
            <a:r>
              <a:rPr sz="1700" spc="-10" dirty="0">
                <a:latin typeface="Arial"/>
                <a:cs typeface="Arial"/>
              </a:rPr>
              <a:t>For </a:t>
            </a:r>
            <a:r>
              <a:rPr sz="1700" spc="-5" dirty="0">
                <a:latin typeface="Arial"/>
                <a:cs typeface="Arial"/>
              </a:rPr>
              <a:t>each </a:t>
            </a:r>
            <a:r>
              <a:rPr sz="1700" spc="-10" dirty="0">
                <a:latin typeface="Arial"/>
                <a:cs typeface="Arial"/>
              </a:rPr>
              <a:t>of </a:t>
            </a:r>
            <a:r>
              <a:rPr sz="1700" spc="-5" dirty="0">
                <a:latin typeface="Arial"/>
                <a:cs typeface="Arial"/>
              </a:rPr>
              <a:t>the path selected </a:t>
            </a:r>
            <a:r>
              <a:rPr sz="1700" spc="-15" dirty="0">
                <a:latin typeface="Arial"/>
                <a:cs typeface="Arial"/>
              </a:rPr>
              <a:t>above, </a:t>
            </a:r>
            <a:r>
              <a:rPr sz="1700" dirty="0">
                <a:latin typeface="Arial"/>
                <a:cs typeface="Arial"/>
              </a:rPr>
              <a:t>list </a:t>
            </a:r>
            <a:r>
              <a:rPr sz="1700" spc="-5" dirty="0">
                <a:latin typeface="Arial"/>
                <a:cs typeface="Arial"/>
              </a:rPr>
              <a:t>the corresponding </a:t>
            </a:r>
            <a:r>
              <a:rPr sz="1700" spc="-10" dirty="0">
                <a:latin typeface="Arial"/>
                <a:cs typeface="Arial"/>
              </a:rPr>
              <a:t>input </a:t>
            </a:r>
            <a:r>
              <a:rPr sz="1700" spc="-5" dirty="0">
                <a:latin typeface="Arial"/>
                <a:cs typeface="Arial"/>
              </a:rPr>
              <a:t>variables. </a:t>
            </a:r>
            <a:r>
              <a:rPr sz="1700" dirty="0">
                <a:latin typeface="Arial"/>
                <a:cs typeface="Arial"/>
              </a:rPr>
              <a:t>If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spc="-10" dirty="0">
                <a:latin typeface="Arial"/>
                <a:cs typeface="Arial"/>
              </a:rPr>
              <a:t>variable  </a:t>
            </a:r>
            <a:r>
              <a:rPr sz="1700" dirty="0">
                <a:latin typeface="Arial"/>
                <a:cs typeface="Arial"/>
              </a:rPr>
              <a:t>is </a:t>
            </a:r>
            <a:r>
              <a:rPr sz="1700" spc="-10" dirty="0">
                <a:latin typeface="Arial"/>
                <a:cs typeface="Arial"/>
              </a:rPr>
              <a:t>independent, </a:t>
            </a:r>
            <a:r>
              <a:rPr sz="1700" dirty="0">
                <a:latin typeface="Arial"/>
                <a:cs typeface="Arial"/>
              </a:rPr>
              <a:t>list its </a:t>
            </a:r>
            <a:r>
              <a:rPr sz="1700" spc="-10" dirty="0">
                <a:latin typeface="Arial"/>
                <a:cs typeface="Arial"/>
              </a:rPr>
              <a:t>value. For dependent </a:t>
            </a:r>
            <a:r>
              <a:rPr sz="1700" spc="-5" dirty="0">
                <a:latin typeface="Arial"/>
                <a:cs typeface="Arial"/>
              </a:rPr>
              <a:t>variables, interpret the predicate ie., </a:t>
            </a:r>
            <a:r>
              <a:rPr sz="1700" dirty="0">
                <a:latin typeface="Arial"/>
                <a:cs typeface="Arial"/>
              </a:rPr>
              <a:t>list </a:t>
            </a:r>
            <a:r>
              <a:rPr sz="1700" spc="-5" dirty="0">
                <a:latin typeface="Arial"/>
                <a:cs typeface="Arial"/>
              </a:rPr>
              <a:t>the  relation. </a:t>
            </a:r>
            <a:r>
              <a:rPr sz="1700" spc="-10" dirty="0">
                <a:latin typeface="Arial"/>
                <a:cs typeface="Arial"/>
              </a:rPr>
              <a:t>For </a:t>
            </a:r>
            <a:r>
              <a:rPr sz="1700" spc="-5" dirty="0">
                <a:latin typeface="Arial"/>
                <a:cs typeface="Arial"/>
              </a:rPr>
              <a:t>correlated variables, </a:t>
            </a:r>
            <a:r>
              <a:rPr sz="1700" dirty="0">
                <a:latin typeface="Arial"/>
                <a:cs typeface="Arial"/>
              </a:rPr>
              <a:t>state </a:t>
            </a:r>
            <a:r>
              <a:rPr sz="1700" spc="-5" dirty="0">
                <a:latin typeface="Arial"/>
                <a:cs typeface="Arial"/>
              </a:rPr>
              <a:t>the nature of the correlation </a:t>
            </a:r>
            <a:r>
              <a:rPr sz="1700" dirty="0">
                <a:latin typeface="Arial"/>
                <a:cs typeface="Arial"/>
              </a:rPr>
              <a:t>to </a:t>
            </a:r>
            <a:r>
              <a:rPr sz="1700" spc="-10" dirty="0">
                <a:latin typeface="Arial"/>
                <a:cs typeface="Arial"/>
              </a:rPr>
              <a:t>other </a:t>
            </a:r>
            <a:r>
              <a:rPr sz="1700" spc="-5" dirty="0">
                <a:latin typeface="Arial"/>
                <a:cs typeface="Arial"/>
              </a:rPr>
              <a:t>variables.  Determine the mechanism (relation) </a:t>
            </a:r>
            <a:r>
              <a:rPr sz="1700" dirty="0">
                <a:latin typeface="Arial"/>
                <a:cs typeface="Arial"/>
              </a:rPr>
              <a:t>to </a:t>
            </a:r>
            <a:r>
              <a:rPr sz="1700" spc="-10" dirty="0">
                <a:latin typeface="Arial"/>
                <a:cs typeface="Arial"/>
              </a:rPr>
              <a:t>express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spc="-10" dirty="0">
                <a:latin typeface="Arial"/>
                <a:cs typeface="Arial"/>
              </a:rPr>
              <a:t>forbidden </a:t>
            </a:r>
            <a:r>
              <a:rPr sz="1700" spc="-5" dirty="0">
                <a:latin typeface="Arial"/>
                <a:cs typeface="Arial"/>
              </a:rPr>
              <a:t>combinations </a:t>
            </a:r>
            <a:r>
              <a:rPr sz="1700" spc="-10" dirty="0">
                <a:latin typeface="Arial"/>
                <a:cs typeface="Arial"/>
              </a:rPr>
              <a:t>of variable  values, </a:t>
            </a:r>
            <a:r>
              <a:rPr sz="1700" dirty="0">
                <a:latin typeface="Arial"/>
                <a:cs typeface="Arial"/>
              </a:rPr>
              <a:t>if </a:t>
            </a:r>
            <a:r>
              <a:rPr sz="1700" spc="-40" dirty="0">
                <a:latin typeface="Arial"/>
                <a:cs typeface="Arial"/>
              </a:rPr>
              <a:t>any.</a:t>
            </a:r>
            <a:endParaRPr sz="1700">
              <a:latin typeface="Arial"/>
              <a:cs typeface="Arial"/>
            </a:endParaRPr>
          </a:p>
          <a:p>
            <a:pPr marL="356870" marR="53975" indent="-344170">
              <a:lnSpc>
                <a:spcPct val="100000"/>
              </a:lnSpc>
              <a:spcBef>
                <a:spcPts val="1015"/>
              </a:spcBef>
              <a:buAutoNum type="arabicPeriod" startAt="4"/>
              <a:tabLst>
                <a:tab pos="356870" algn="l"/>
                <a:tab pos="357505" algn="l"/>
              </a:tabLst>
            </a:pPr>
            <a:r>
              <a:rPr sz="1700" spc="-5" dirty="0">
                <a:latin typeface="Arial"/>
                <a:cs typeface="Arial"/>
              </a:rPr>
              <a:t>Each selected path </a:t>
            </a:r>
            <a:r>
              <a:rPr sz="1700" spc="-10" dirty="0">
                <a:latin typeface="Arial"/>
                <a:cs typeface="Arial"/>
              </a:rPr>
              <a:t>yields </a:t>
            </a:r>
            <a:r>
              <a:rPr sz="1700" dirty="0">
                <a:latin typeface="Arial"/>
                <a:cs typeface="Arial"/>
              </a:rPr>
              <a:t>a set </a:t>
            </a:r>
            <a:r>
              <a:rPr sz="1700" spc="-10" dirty="0">
                <a:latin typeface="Arial"/>
                <a:cs typeface="Arial"/>
              </a:rPr>
              <a:t>of </a:t>
            </a:r>
            <a:r>
              <a:rPr sz="1700" spc="-5" dirty="0">
                <a:latin typeface="Arial"/>
                <a:cs typeface="Arial"/>
              </a:rPr>
              <a:t>inequalities, which must </a:t>
            </a:r>
            <a:r>
              <a:rPr sz="1700" spc="-10" dirty="0">
                <a:latin typeface="Arial"/>
                <a:cs typeface="Arial"/>
              </a:rPr>
              <a:t>be </a:t>
            </a:r>
            <a:r>
              <a:rPr sz="1700" spc="-5" dirty="0">
                <a:latin typeface="Arial"/>
                <a:cs typeface="Arial"/>
              </a:rPr>
              <a:t>simultaneously </a:t>
            </a:r>
            <a:r>
              <a:rPr sz="1700" dirty="0">
                <a:latin typeface="Arial"/>
                <a:cs typeface="Arial"/>
              </a:rPr>
              <a:t>satisfied to  force </a:t>
            </a:r>
            <a:r>
              <a:rPr sz="1700" spc="-5" dirty="0">
                <a:latin typeface="Arial"/>
                <a:cs typeface="Arial"/>
              </a:rPr>
              <a:t>the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path.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7175" y="712978"/>
            <a:ext cx="5243195" cy="336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2125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Examples </a:t>
            </a:r>
            <a:r>
              <a:rPr sz="1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for </a:t>
            </a:r>
            <a:r>
              <a:rPr sz="18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Path</a:t>
            </a:r>
            <a:r>
              <a:rPr sz="1800" b="1" u="heavy" spc="-10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Sensitization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62255" indent="-249554">
              <a:lnSpc>
                <a:spcPct val="100000"/>
              </a:lnSpc>
              <a:spcBef>
                <a:spcPts val="1785"/>
              </a:spcBef>
              <a:buAutoNum type="arabicPeriod"/>
              <a:tabLst>
                <a:tab pos="262890" algn="l"/>
              </a:tabLst>
            </a:pPr>
            <a:r>
              <a:rPr sz="1800" b="1" dirty="0">
                <a:latin typeface="Arial"/>
                <a:cs typeface="Arial"/>
              </a:rPr>
              <a:t>Simple Independent Uncorrelated</a:t>
            </a:r>
            <a:r>
              <a:rPr sz="1800" b="1" spc="-1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Predicates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600">
              <a:latin typeface="Times New Roman"/>
              <a:cs typeface="Times New Roman"/>
            </a:endParaRPr>
          </a:p>
          <a:p>
            <a:pPr marL="262255" indent="-249554">
              <a:lnSpc>
                <a:spcPct val="100000"/>
              </a:lnSpc>
              <a:buAutoNum type="arabicPeriod"/>
              <a:tabLst>
                <a:tab pos="262890" algn="l"/>
              </a:tabLst>
            </a:pPr>
            <a:r>
              <a:rPr sz="1800" b="1" dirty="0">
                <a:latin typeface="Arial"/>
                <a:cs typeface="Arial"/>
              </a:rPr>
              <a:t>Independent Correlated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Predicates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marL="262255" indent="-249554">
              <a:lnSpc>
                <a:spcPct val="100000"/>
              </a:lnSpc>
              <a:spcBef>
                <a:spcPts val="1495"/>
              </a:spcBef>
              <a:buAutoNum type="arabicPeriod"/>
              <a:tabLst>
                <a:tab pos="262890" algn="l"/>
              </a:tabLst>
            </a:pPr>
            <a:r>
              <a:rPr sz="1800" b="1" dirty="0">
                <a:latin typeface="Arial"/>
                <a:cs typeface="Arial"/>
              </a:rPr>
              <a:t>Dependent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Predicates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2950">
              <a:latin typeface="Times New Roman"/>
              <a:cs typeface="Times New Roman"/>
            </a:endParaRPr>
          </a:p>
          <a:p>
            <a:pPr marL="262255" indent="-24955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2890" algn="l"/>
              </a:tabLst>
            </a:pPr>
            <a:r>
              <a:rPr sz="1800" b="1" spc="-5" dirty="0">
                <a:latin typeface="Arial"/>
                <a:cs typeface="Arial"/>
              </a:rPr>
              <a:t>Generic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21194" y="716026"/>
            <a:ext cx="2418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Examples </a:t>
            </a:r>
            <a:r>
              <a:rPr sz="12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for </a:t>
            </a:r>
            <a:r>
              <a:rPr sz="12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Path</a:t>
            </a:r>
            <a:r>
              <a:rPr sz="1200" b="1" u="heavy" spc="-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Sensitization..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000" y="16764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266700" y="0"/>
                </a:moveTo>
                <a:lnTo>
                  <a:pt x="212950" y="3872"/>
                </a:lnTo>
                <a:lnTo>
                  <a:pt x="162888" y="14978"/>
                </a:lnTo>
                <a:lnTo>
                  <a:pt x="117585" y="32548"/>
                </a:lnTo>
                <a:lnTo>
                  <a:pt x="78114" y="55816"/>
                </a:lnTo>
                <a:lnTo>
                  <a:pt x="45548" y="84013"/>
                </a:lnTo>
                <a:lnTo>
                  <a:pt x="20958" y="116371"/>
                </a:lnTo>
                <a:lnTo>
                  <a:pt x="5418" y="152123"/>
                </a:lnTo>
                <a:lnTo>
                  <a:pt x="0" y="190500"/>
                </a:lnTo>
                <a:lnTo>
                  <a:pt x="5418" y="228876"/>
                </a:lnTo>
                <a:lnTo>
                  <a:pt x="20958" y="264628"/>
                </a:lnTo>
                <a:lnTo>
                  <a:pt x="45548" y="296986"/>
                </a:lnTo>
                <a:lnTo>
                  <a:pt x="78114" y="325183"/>
                </a:lnTo>
                <a:lnTo>
                  <a:pt x="117585" y="348451"/>
                </a:lnTo>
                <a:lnTo>
                  <a:pt x="162888" y="366021"/>
                </a:lnTo>
                <a:lnTo>
                  <a:pt x="212950" y="377127"/>
                </a:lnTo>
                <a:lnTo>
                  <a:pt x="266700" y="381000"/>
                </a:lnTo>
                <a:lnTo>
                  <a:pt x="320449" y="377127"/>
                </a:lnTo>
                <a:lnTo>
                  <a:pt x="370511" y="366021"/>
                </a:lnTo>
                <a:lnTo>
                  <a:pt x="415814" y="348451"/>
                </a:lnTo>
                <a:lnTo>
                  <a:pt x="455285" y="325183"/>
                </a:lnTo>
                <a:lnTo>
                  <a:pt x="487851" y="296986"/>
                </a:lnTo>
                <a:lnTo>
                  <a:pt x="512441" y="264628"/>
                </a:lnTo>
                <a:lnTo>
                  <a:pt x="527981" y="228876"/>
                </a:lnTo>
                <a:lnTo>
                  <a:pt x="533400" y="190500"/>
                </a:lnTo>
                <a:lnTo>
                  <a:pt x="527981" y="152123"/>
                </a:lnTo>
                <a:lnTo>
                  <a:pt x="512441" y="116371"/>
                </a:lnTo>
                <a:lnTo>
                  <a:pt x="487851" y="84013"/>
                </a:lnTo>
                <a:lnTo>
                  <a:pt x="455285" y="55816"/>
                </a:lnTo>
                <a:lnTo>
                  <a:pt x="415814" y="32548"/>
                </a:lnTo>
                <a:lnTo>
                  <a:pt x="370511" y="14978"/>
                </a:lnTo>
                <a:lnTo>
                  <a:pt x="320449" y="3872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16764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190500"/>
                </a:moveTo>
                <a:lnTo>
                  <a:pt x="5418" y="152123"/>
                </a:lnTo>
                <a:lnTo>
                  <a:pt x="20958" y="116371"/>
                </a:lnTo>
                <a:lnTo>
                  <a:pt x="45548" y="84013"/>
                </a:lnTo>
                <a:lnTo>
                  <a:pt x="78114" y="55816"/>
                </a:lnTo>
                <a:lnTo>
                  <a:pt x="117585" y="32548"/>
                </a:lnTo>
                <a:lnTo>
                  <a:pt x="162888" y="14978"/>
                </a:lnTo>
                <a:lnTo>
                  <a:pt x="212950" y="3872"/>
                </a:lnTo>
                <a:lnTo>
                  <a:pt x="266700" y="0"/>
                </a:lnTo>
                <a:lnTo>
                  <a:pt x="320449" y="3872"/>
                </a:lnTo>
                <a:lnTo>
                  <a:pt x="370511" y="14978"/>
                </a:lnTo>
                <a:lnTo>
                  <a:pt x="415814" y="32548"/>
                </a:lnTo>
                <a:lnTo>
                  <a:pt x="455285" y="55816"/>
                </a:lnTo>
                <a:lnTo>
                  <a:pt x="487851" y="84013"/>
                </a:lnTo>
                <a:lnTo>
                  <a:pt x="512441" y="116371"/>
                </a:lnTo>
                <a:lnTo>
                  <a:pt x="527981" y="152123"/>
                </a:lnTo>
                <a:lnTo>
                  <a:pt x="533400" y="190500"/>
                </a:lnTo>
                <a:lnTo>
                  <a:pt x="527981" y="228876"/>
                </a:lnTo>
                <a:lnTo>
                  <a:pt x="512441" y="264628"/>
                </a:lnTo>
                <a:lnTo>
                  <a:pt x="487851" y="296986"/>
                </a:lnTo>
                <a:lnTo>
                  <a:pt x="455285" y="325183"/>
                </a:lnTo>
                <a:lnTo>
                  <a:pt x="415814" y="348451"/>
                </a:lnTo>
                <a:lnTo>
                  <a:pt x="370511" y="366021"/>
                </a:lnTo>
                <a:lnTo>
                  <a:pt x="320449" y="377127"/>
                </a:lnTo>
                <a:lnTo>
                  <a:pt x="266700" y="381000"/>
                </a:lnTo>
                <a:lnTo>
                  <a:pt x="212950" y="377127"/>
                </a:lnTo>
                <a:lnTo>
                  <a:pt x="162888" y="366021"/>
                </a:lnTo>
                <a:lnTo>
                  <a:pt x="117585" y="348451"/>
                </a:lnTo>
                <a:lnTo>
                  <a:pt x="78114" y="325183"/>
                </a:lnTo>
                <a:lnTo>
                  <a:pt x="45548" y="296986"/>
                </a:lnTo>
                <a:lnTo>
                  <a:pt x="20958" y="264628"/>
                </a:lnTo>
                <a:lnTo>
                  <a:pt x="5418" y="228876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8400" y="1676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8400" y="1676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68146" y="1745361"/>
            <a:ext cx="17621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50364" algn="l"/>
              </a:tabLst>
            </a:pPr>
            <a:r>
              <a:rPr sz="1400" spc="-5" dirty="0">
                <a:latin typeface="Arial"/>
                <a:cs typeface="Arial"/>
              </a:rPr>
              <a:t>1	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91200" y="1676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1200" y="1676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60490" y="1745361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76800" y="1676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6800" y="1676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2400" y="1676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2400" y="1676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31055" y="1745361"/>
            <a:ext cx="10388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27100" algn="l"/>
              </a:tabLst>
            </a:pPr>
            <a:r>
              <a:rPr sz="1400" spc="-5" dirty="0">
                <a:latin typeface="Arial"/>
                <a:cs typeface="Arial"/>
              </a:rPr>
              <a:t>6	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87500" y="1447800"/>
            <a:ext cx="622300" cy="762000"/>
          </a:xfrm>
          <a:custGeom>
            <a:avLst/>
            <a:gdLst/>
            <a:ahLst/>
            <a:cxnLst/>
            <a:rect l="l" t="t" r="r" b="b"/>
            <a:pathLst>
              <a:path w="622300" h="762000">
                <a:moveTo>
                  <a:pt x="311150" y="0"/>
                </a:moveTo>
                <a:lnTo>
                  <a:pt x="0" y="381000"/>
                </a:lnTo>
                <a:lnTo>
                  <a:pt x="311150" y="762000"/>
                </a:lnTo>
                <a:lnTo>
                  <a:pt x="622300" y="381000"/>
                </a:lnTo>
                <a:lnTo>
                  <a:pt x="3111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87500" y="1447800"/>
            <a:ext cx="622300" cy="762000"/>
          </a:xfrm>
          <a:custGeom>
            <a:avLst/>
            <a:gdLst/>
            <a:ahLst/>
            <a:cxnLst/>
            <a:rect l="l" t="t" r="r" b="b"/>
            <a:pathLst>
              <a:path w="622300" h="762000">
                <a:moveTo>
                  <a:pt x="0" y="381000"/>
                </a:moveTo>
                <a:lnTo>
                  <a:pt x="311150" y="0"/>
                </a:lnTo>
                <a:lnTo>
                  <a:pt x="622300" y="381000"/>
                </a:lnTo>
                <a:lnTo>
                  <a:pt x="31115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1500" y="1447800"/>
            <a:ext cx="622300" cy="762000"/>
          </a:xfrm>
          <a:custGeom>
            <a:avLst/>
            <a:gdLst/>
            <a:ahLst/>
            <a:cxnLst/>
            <a:rect l="l" t="t" r="r" b="b"/>
            <a:pathLst>
              <a:path w="622300" h="762000">
                <a:moveTo>
                  <a:pt x="311150" y="0"/>
                </a:moveTo>
                <a:lnTo>
                  <a:pt x="0" y="381000"/>
                </a:lnTo>
                <a:lnTo>
                  <a:pt x="311150" y="762000"/>
                </a:lnTo>
                <a:lnTo>
                  <a:pt x="622300" y="381000"/>
                </a:lnTo>
                <a:lnTo>
                  <a:pt x="3111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11500" y="1447800"/>
            <a:ext cx="622300" cy="762000"/>
          </a:xfrm>
          <a:custGeom>
            <a:avLst/>
            <a:gdLst/>
            <a:ahLst/>
            <a:cxnLst/>
            <a:rect l="l" t="t" r="r" b="b"/>
            <a:pathLst>
              <a:path w="622300" h="762000">
                <a:moveTo>
                  <a:pt x="0" y="381000"/>
                </a:moveTo>
                <a:lnTo>
                  <a:pt x="311150" y="0"/>
                </a:lnTo>
                <a:lnTo>
                  <a:pt x="622300" y="381000"/>
                </a:lnTo>
                <a:lnTo>
                  <a:pt x="31115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26132" y="1813941"/>
            <a:ext cx="16744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33525" algn="l"/>
              </a:tabLst>
            </a:pPr>
            <a:r>
              <a:rPr sz="1400" spc="-10" dirty="0">
                <a:latin typeface="Arial"/>
                <a:cs typeface="Arial"/>
              </a:rPr>
              <a:t>A	C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24000" y="2590800"/>
            <a:ext cx="762000" cy="685800"/>
          </a:xfrm>
          <a:custGeom>
            <a:avLst/>
            <a:gdLst/>
            <a:ahLst/>
            <a:cxnLst/>
            <a:rect l="l" t="t" r="r" b="b"/>
            <a:pathLst>
              <a:path w="762000" h="685800">
                <a:moveTo>
                  <a:pt x="381000" y="0"/>
                </a:moveTo>
                <a:lnTo>
                  <a:pt x="0" y="342900"/>
                </a:lnTo>
                <a:lnTo>
                  <a:pt x="381000" y="685800"/>
                </a:lnTo>
                <a:lnTo>
                  <a:pt x="762000" y="3429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4000" y="2590800"/>
            <a:ext cx="762000" cy="685800"/>
          </a:xfrm>
          <a:custGeom>
            <a:avLst/>
            <a:gdLst/>
            <a:ahLst/>
            <a:cxnLst/>
            <a:rect l="l" t="t" r="r" b="b"/>
            <a:pathLst>
              <a:path w="762000" h="685800">
                <a:moveTo>
                  <a:pt x="0" y="342900"/>
                </a:moveTo>
                <a:lnTo>
                  <a:pt x="381000" y="0"/>
                </a:lnTo>
                <a:lnTo>
                  <a:pt x="762000" y="342900"/>
                </a:lnTo>
                <a:lnTo>
                  <a:pt x="381000" y="6858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6200" y="34290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342900" y="0"/>
                </a:moveTo>
                <a:lnTo>
                  <a:pt x="0" y="381000"/>
                </a:lnTo>
                <a:lnTo>
                  <a:pt x="342900" y="762000"/>
                </a:lnTo>
                <a:lnTo>
                  <a:pt x="685800" y="381000"/>
                </a:lnTo>
                <a:lnTo>
                  <a:pt x="3429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6200" y="34290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381000"/>
                </a:moveTo>
                <a:lnTo>
                  <a:pt x="342900" y="0"/>
                </a:lnTo>
                <a:lnTo>
                  <a:pt x="685800" y="381000"/>
                </a:lnTo>
                <a:lnTo>
                  <a:pt x="3429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53661" y="3796029"/>
            <a:ext cx="1530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00400" y="3581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0400" y="3581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368802" y="36512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95400" y="17907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59000" y="1790700"/>
            <a:ext cx="279400" cy="76200"/>
          </a:xfrm>
          <a:custGeom>
            <a:avLst/>
            <a:gdLst/>
            <a:ahLst/>
            <a:cxnLst/>
            <a:rect l="l" t="t" r="r" b="b"/>
            <a:pathLst>
              <a:path w="279400" h="76200">
                <a:moveTo>
                  <a:pt x="203200" y="0"/>
                </a:moveTo>
                <a:lnTo>
                  <a:pt x="203200" y="76200"/>
                </a:lnTo>
                <a:lnTo>
                  <a:pt x="266700" y="44450"/>
                </a:lnTo>
                <a:lnTo>
                  <a:pt x="215900" y="44450"/>
                </a:lnTo>
                <a:lnTo>
                  <a:pt x="215900" y="31750"/>
                </a:lnTo>
                <a:lnTo>
                  <a:pt x="266700" y="31750"/>
                </a:lnTo>
                <a:lnTo>
                  <a:pt x="203200" y="0"/>
                </a:lnTo>
                <a:close/>
              </a:path>
              <a:path w="279400" h="76200">
                <a:moveTo>
                  <a:pt x="203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03200" y="44450"/>
                </a:lnTo>
                <a:lnTo>
                  <a:pt x="203200" y="31750"/>
                </a:lnTo>
                <a:close/>
              </a:path>
              <a:path w="279400" h="76200">
                <a:moveTo>
                  <a:pt x="266700" y="31750"/>
                </a:moveTo>
                <a:lnTo>
                  <a:pt x="215900" y="31750"/>
                </a:lnTo>
                <a:lnTo>
                  <a:pt x="215900" y="44450"/>
                </a:lnTo>
                <a:lnTo>
                  <a:pt x="266700" y="44450"/>
                </a:lnTo>
                <a:lnTo>
                  <a:pt x="279400" y="38100"/>
                </a:lnTo>
                <a:lnTo>
                  <a:pt x="266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95600" y="17907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33800" y="17907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19600" y="17907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34000" y="17907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66900" y="2209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05000" y="32766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5000" y="3771900"/>
            <a:ext cx="1295400" cy="76200"/>
          </a:xfrm>
          <a:custGeom>
            <a:avLst/>
            <a:gdLst/>
            <a:ahLst/>
            <a:cxnLst/>
            <a:rect l="l" t="t" r="r" b="b"/>
            <a:pathLst>
              <a:path w="1295400" h="76200">
                <a:moveTo>
                  <a:pt x="1219200" y="0"/>
                </a:moveTo>
                <a:lnTo>
                  <a:pt x="1219200" y="76200"/>
                </a:lnTo>
                <a:lnTo>
                  <a:pt x="1282700" y="44450"/>
                </a:lnTo>
                <a:lnTo>
                  <a:pt x="1231900" y="44450"/>
                </a:lnTo>
                <a:lnTo>
                  <a:pt x="1231900" y="31750"/>
                </a:lnTo>
                <a:lnTo>
                  <a:pt x="1282700" y="31750"/>
                </a:lnTo>
                <a:lnTo>
                  <a:pt x="1219200" y="0"/>
                </a:lnTo>
                <a:close/>
              </a:path>
              <a:path w="1295400" h="76200">
                <a:moveTo>
                  <a:pt x="1219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19200" y="44450"/>
                </a:lnTo>
                <a:lnTo>
                  <a:pt x="1219200" y="31750"/>
                </a:lnTo>
                <a:close/>
              </a:path>
              <a:path w="1295400" h="76200">
                <a:moveTo>
                  <a:pt x="1282700" y="31750"/>
                </a:moveTo>
                <a:lnTo>
                  <a:pt x="1231900" y="31750"/>
                </a:lnTo>
                <a:lnTo>
                  <a:pt x="1231900" y="44450"/>
                </a:lnTo>
                <a:lnTo>
                  <a:pt x="1282700" y="44450"/>
                </a:lnTo>
                <a:lnTo>
                  <a:pt x="1295400" y="38100"/>
                </a:lnTo>
                <a:lnTo>
                  <a:pt x="1282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57600" y="37719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2000" y="38100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67300" y="2057400"/>
            <a:ext cx="76200" cy="1752600"/>
          </a:xfrm>
          <a:custGeom>
            <a:avLst/>
            <a:gdLst/>
            <a:ahLst/>
            <a:cxnLst/>
            <a:rect l="l" t="t" r="r" b="b"/>
            <a:pathLst>
              <a:path w="76200" h="1752600">
                <a:moveTo>
                  <a:pt x="44450" y="63500"/>
                </a:moveTo>
                <a:lnTo>
                  <a:pt x="31750" y="63500"/>
                </a:lnTo>
                <a:lnTo>
                  <a:pt x="31750" y="1752600"/>
                </a:lnTo>
                <a:lnTo>
                  <a:pt x="44450" y="1752600"/>
                </a:lnTo>
                <a:lnTo>
                  <a:pt x="44450" y="63500"/>
                </a:lnTo>
                <a:close/>
              </a:path>
              <a:path w="76200" h="1752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752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52900" y="2057400"/>
            <a:ext cx="76200" cy="1371600"/>
          </a:xfrm>
          <a:custGeom>
            <a:avLst/>
            <a:gdLst/>
            <a:ahLst/>
            <a:cxnLst/>
            <a:rect l="l" t="t" r="r" b="b"/>
            <a:pathLst>
              <a:path w="76200" h="1371600">
                <a:moveTo>
                  <a:pt x="44450" y="63500"/>
                </a:moveTo>
                <a:lnTo>
                  <a:pt x="31750" y="63500"/>
                </a:lnTo>
                <a:lnTo>
                  <a:pt x="31750" y="1371600"/>
                </a:lnTo>
                <a:lnTo>
                  <a:pt x="44450" y="1371600"/>
                </a:lnTo>
                <a:lnTo>
                  <a:pt x="44450" y="63500"/>
                </a:lnTo>
                <a:close/>
              </a:path>
              <a:path w="76200" h="1371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371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90900" y="2209800"/>
            <a:ext cx="76200" cy="1371600"/>
          </a:xfrm>
          <a:custGeom>
            <a:avLst/>
            <a:gdLst/>
            <a:ahLst/>
            <a:cxnLst/>
            <a:rect l="l" t="t" r="r" b="b"/>
            <a:pathLst>
              <a:path w="76200" h="1371600">
                <a:moveTo>
                  <a:pt x="31750" y="1295400"/>
                </a:moveTo>
                <a:lnTo>
                  <a:pt x="0" y="1295400"/>
                </a:lnTo>
                <a:lnTo>
                  <a:pt x="38100" y="1371600"/>
                </a:lnTo>
                <a:lnTo>
                  <a:pt x="69850" y="1308100"/>
                </a:lnTo>
                <a:lnTo>
                  <a:pt x="31750" y="1308100"/>
                </a:lnTo>
                <a:lnTo>
                  <a:pt x="31750" y="1295400"/>
                </a:lnTo>
                <a:close/>
              </a:path>
              <a:path w="76200" h="1371600">
                <a:moveTo>
                  <a:pt x="44450" y="0"/>
                </a:moveTo>
                <a:lnTo>
                  <a:pt x="31750" y="0"/>
                </a:lnTo>
                <a:lnTo>
                  <a:pt x="31750" y="1308100"/>
                </a:lnTo>
                <a:lnTo>
                  <a:pt x="44450" y="1308100"/>
                </a:lnTo>
                <a:lnTo>
                  <a:pt x="44450" y="0"/>
                </a:lnTo>
                <a:close/>
              </a:path>
              <a:path w="76200" h="1371600">
                <a:moveTo>
                  <a:pt x="76200" y="1295400"/>
                </a:moveTo>
                <a:lnTo>
                  <a:pt x="44450" y="1295400"/>
                </a:lnTo>
                <a:lnTo>
                  <a:pt x="44450" y="1308100"/>
                </a:lnTo>
                <a:lnTo>
                  <a:pt x="69850" y="1308100"/>
                </a:lnTo>
                <a:lnTo>
                  <a:pt x="76200" y="129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86000" y="28956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05100" y="20574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44450" y="63500"/>
                </a:moveTo>
                <a:lnTo>
                  <a:pt x="31750" y="63500"/>
                </a:lnTo>
                <a:lnTo>
                  <a:pt x="31750" y="838200"/>
                </a:lnTo>
                <a:lnTo>
                  <a:pt x="44450" y="838200"/>
                </a:lnTo>
                <a:lnTo>
                  <a:pt x="44450" y="63500"/>
                </a:lnTo>
                <a:close/>
              </a:path>
              <a:path w="76200" h="8382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382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59635" y="1678051"/>
            <a:ext cx="426720" cy="73025"/>
          </a:xfrm>
          <a:custGeom>
            <a:avLst/>
            <a:gdLst/>
            <a:ahLst/>
            <a:cxnLst/>
            <a:rect l="l" t="t" r="r" b="b"/>
            <a:pathLst>
              <a:path w="426719" h="73025">
                <a:moveTo>
                  <a:pt x="0" y="11937"/>
                </a:moveTo>
                <a:lnTo>
                  <a:pt x="41617" y="37171"/>
                </a:lnTo>
                <a:lnTo>
                  <a:pt x="86128" y="55730"/>
                </a:lnTo>
                <a:lnTo>
                  <a:pt x="132907" y="67629"/>
                </a:lnTo>
                <a:lnTo>
                  <a:pt x="181330" y="72884"/>
                </a:lnTo>
                <a:lnTo>
                  <a:pt x="230770" y="71509"/>
                </a:lnTo>
                <a:lnTo>
                  <a:pt x="280604" y="63518"/>
                </a:lnTo>
                <a:lnTo>
                  <a:pt x="330205" y="48927"/>
                </a:lnTo>
                <a:lnTo>
                  <a:pt x="378949" y="27749"/>
                </a:lnTo>
                <a:lnTo>
                  <a:pt x="4262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83635" y="1678051"/>
            <a:ext cx="426720" cy="73025"/>
          </a:xfrm>
          <a:custGeom>
            <a:avLst/>
            <a:gdLst/>
            <a:ahLst/>
            <a:cxnLst/>
            <a:rect l="l" t="t" r="r" b="b"/>
            <a:pathLst>
              <a:path w="426720" h="73025">
                <a:moveTo>
                  <a:pt x="0" y="11937"/>
                </a:moveTo>
                <a:lnTo>
                  <a:pt x="41617" y="37171"/>
                </a:lnTo>
                <a:lnTo>
                  <a:pt x="86128" y="55730"/>
                </a:lnTo>
                <a:lnTo>
                  <a:pt x="132907" y="67629"/>
                </a:lnTo>
                <a:lnTo>
                  <a:pt x="181330" y="72884"/>
                </a:lnTo>
                <a:lnTo>
                  <a:pt x="230770" y="71509"/>
                </a:lnTo>
                <a:lnTo>
                  <a:pt x="280604" y="63518"/>
                </a:lnTo>
                <a:lnTo>
                  <a:pt x="330205" y="48927"/>
                </a:lnTo>
                <a:lnTo>
                  <a:pt x="378949" y="27749"/>
                </a:lnTo>
                <a:lnTo>
                  <a:pt x="4262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86910" y="3659251"/>
            <a:ext cx="426720" cy="73025"/>
          </a:xfrm>
          <a:custGeom>
            <a:avLst/>
            <a:gdLst/>
            <a:ahLst/>
            <a:cxnLst/>
            <a:rect l="l" t="t" r="r" b="b"/>
            <a:pathLst>
              <a:path w="426720" h="73025">
                <a:moveTo>
                  <a:pt x="0" y="11937"/>
                </a:moveTo>
                <a:lnTo>
                  <a:pt x="41617" y="37171"/>
                </a:lnTo>
                <a:lnTo>
                  <a:pt x="86128" y="55730"/>
                </a:lnTo>
                <a:lnTo>
                  <a:pt x="132907" y="67629"/>
                </a:lnTo>
                <a:lnTo>
                  <a:pt x="181330" y="72884"/>
                </a:lnTo>
                <a:lnTo>
                  <a:pt x="230770" y="71509"/>
                </a:lnTo>
                <a:lnTo>
                  <a:pt x="280604" y="63518"/>
                </a:lnTo>
                <a:lnTo>
                  <a:pt x="330205" y="48927"/>
                </a:lnTo>
                <a:lnTo>
                  <a:pt x="378949" y="27749"/>
                </a:lnTo>
                <a:lnTo>
                  <a:pt x="4262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118609" y="3460445"/>
            <a:ext cx="22097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658366" y="2830829"/>
            <a:ext cx="469900" cy="73660"/>
          </a:xfrm>
          <a:custGeom>
            <a:avLst/>
            <a:gdLst/>
            <a:ahLst/>
            <a:cxnLst/>
            <a:rect l="l" t="t" r="r" b="b"/>
            <a:pathLst>
              <a:path w="469900" h="73660">
                <a:moveTo>
                  <a:pt x="0" y="1778"/>
                </a:moveTo>
                <a:lnTo>
                  <a:pt x="41765" y="27716"/>
                </a:lnTo>
                <a:lnTo>
                  <a:pt x="86028" y="47849"/>
                </a:lnTo>
                <a:lnTo>
                  <a:pt x="132287" y="62177"/>
                </a:lnTo>
                <a:lnTo>
                  <a:pt x="180037" y="70701"/>
                </a:lnTo>
                <a:lnTo>
                  <a:pt x="228774" y="73421"/>
                </a:lnTo>
                <a:lnTo>
                  <a:pt x="277995" y="70339"/>
                </a:lnTo>
                <a:lnTo>
                  <a:pt x="327197" y="61455"/>
                </a:lnTo>
                <a:lnTo>
                  <a:pt x="375875" y="46770"/>
                </a:lnTo>
                <a:lnTo>
                  <a:pt x="423526" y="26285"/>
                </a:lnTo>
                <a:lnTo>
                  <a:pt x="4696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831975" y="2537200"/>
            <a:ext cx="146050" cy="6203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-5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660"/>
              </a:spcBef>
            </a:pPr>
            <a:r>
              <a:rPr sz="1400" spc="-5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74394" y="1859661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12975" y="1859661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99029" y="1859661"/>
            <a:ext cx="1143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490717" y="1935861"/>
            <a:ext cx="749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22829" y="2469642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41575" y="3460445"/>
            <a:ext cx="6476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509009" y="2850591"/>
            <a:ext cx="6476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271009" y="2545842"/>
            <a:ext cx="647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j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185664" y="2545842"/>
            <a:ext cx="1143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37609" y="3917950"/>
            <a:ext cx="1727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340864" y="2883407"/>
            <a:ext cx="377951" cy="301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441575" y="2926791"/>
            <a:ext cx="15367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578863" y="3112007"/>
            <a:ext cx="347472" cy="301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78863" y="3325367"/>
            <a:ext cx="377951" cy="30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679575" y="3155695"/>
            <a:ext cx="15303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_ 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188464" y="1435608"/>
            <a:ext cx="374904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831975" y="1478356"/>
            <a:ext cx="1648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536700" algn="l"/>
              </a:tabLst>
            </a:pPr>
            <a:r>
              <a:rPr sz="1400" spc="-5" dirty="0">
                <a:latin typeface="Arial"/>
                <a:cs typeface="Arial"/>
              </a:rPr>
              <a:t>3	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A	</a:t>
            </a:r>
            <a:r>
              <a:rPr sz="1400" spc="-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502663" y="1892807"/>
            <a:ext cx="347472" cy="301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02663" y="2106167"/>
            <a:ext cx="374904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603375" y="1935861"/>
            <a:ext cx="1536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_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712464" y="1283208"/>
            <a:ext cx="347472" cy="301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12464" y="1496567"/>
            <a:ext cx="377951" cy="301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12444" y="895934"/>
            <a:ext cx="5140960" cy="66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1. Simple Independent Uncorrelated</a:t>
            </a:r>
            <a:r>
              <a:rPr sz="1800" b="1" spc="-20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Predicates</a:t>
            </a:r>
            <a:endParaRPr sz="1800">
              <a:latin typeface="Arial"/>
              <a:cs typeface="Arial"/>
            </a:endParaRPr>
          </a:p>
          <a:p>
            <a:pPr marL="1385570" algn="ctr">
              <a:lnSpc>
                <a:spcPct val="100000"/>
              </a:lnSpc>
              <a:spcBef>
                <a:spcPts val="1215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_</a:t>
            </a:r>
            <a:endParaRPr sz="14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37609" y="1431291"/>
            <a:ext cx="962660" cy="66611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45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850900" algn="l"/>
              </a:tabLst>
            </a:pPr>
            <a:r>
              <a:rPr sz="1400" spc="-5" dirty="0">
                <a:latin typeface="Arial"/>
                <a:cs typeface="Arial"/>
              </a:rPr>
              <a:t>d	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245864" y="2883407"/>
            <a:ext cx="347472" cy="301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45864" y="3096767"/>
            <a:ext cx="377951" cy="301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347209" y="2926791"/>
            <a:ext cx="15303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_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550664" y="3797808"/>
            <a:ext cx="377951" cy="301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652264" y="3841750"/>
            <a:ext cx="1530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102864" y="2197607"/>
            <a:ext cx="377951" cy="301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3203829" y="2240737"/>
            <a:ext cx="15367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72795" y="4451730"/>
            <a:ext cx="23431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27100" algn="l"/>
              </a:tabLst>
            </a:pPr>
            <a:r>
              <a:rPr sz="1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Path	Predicate</a:t>
            </a:r>
            <a:r>
              <a:rPr sz="1400" b="1" u="heavy" spc="-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2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Values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245989" y="4451730"/>
            <a:ext cx="32575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41500" algn="l"/>
              </a:tabLst>
            </a:pPr>
            <a:r>
              <a:rPr sz="1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Path	Predicate</a:t>
            </a:r>
            <a:r>
              <a:rPr sz="1400" b="1" u="heavy" spc="-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2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Values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72795" y="4878400"/>
            <a:ext cx="797560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abcdef  a</a:t>
            </a: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gh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im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k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f 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aglmjef</a:t>
            </a:r>
            <a:endParaRPr sz="14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730755" y="4878400"/>
            <a:ext cx="1113155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95"/>
              </a:spcBef>
              <a:tabLst>
                <a:tab pos="573405" algn="l"/>
              </a:tabLst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A	</a:t>
            </a:r>
            <a:r>
              <a:rPr sz="1400" b="1" spc="5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21005" algn="l"/>
                <a:tab pos="697865" algn="l"/>
                <a:tab pos="972185" algn="l"/>
              </a:tabLst>
            </a:pPr>
            <a:r>
              <a:rPr sz="1400" b="1" spc="15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75030" algn="l"/>
              </a:tabLst>
            </a:pPr>
            <a:r>
              <a:rPr sz="1400" b="1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400" b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B	</a:t>
            </a:r>
            <a:r>
              <a:rPr sz="1400" b="1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245989" y="4878400"/>
            <a:ext cx="73977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abcdef  a</a:t>
            </a: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imj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f 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abcimkf  aghcdef 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aglmkf</a:t>
            </a:r>
            <a:endParaRPr sz="14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075423" y="4878400"/>
            <a:ext cx="132905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5"/>
              </a:spcBef>
              <a:tabLst>
                <a:tab pos="716915" algn="l"/>
              </a:tabLst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A	</a:t>
            </a:r>
            <a:r>
              <a:rPr sz="1400" b="1" spc="5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tabLst>
                <a:tab pos="813435" algn="l"/>
                <a:tab pos="1091565" algn="l"/>
              </a:tabLst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A	C	</a:t>
            </a:r>
            <a:r>
              <a:rPr sz="1400" b="1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tabLst>
                <a:tab pos="813435" algn="l"/>
                <a:tab pos="1188085" algn="l"/>
              </a:tabLst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A	C	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6090" algn="l"/>
                <a:tab pos="741045" algn="l"/>
              </a:tabLst>
            </a:pPr>
            <a:r>
              <a:rPr sz="1400" b="1" spc="5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spc="5" dirty="0">
                <a:solidFill>
                  <a:srgbClr val="333399"/>
                </a:solidFill>
                <a:latin typeface="Arial"/>
                <a:cs typeface="Arial"/>
              </a:rPr>
              <a:t>A	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B	</a:t>
            </a:r>
            <a:r>
              <a:rPr sz="1400" b="1" spc="5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17830" algn="l"/>
              </a:tabLst>
            </a:pPr>
            <a:r>
              <a:rPr sz="1400" b="1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A	</a:t>
            </a:r>
            <a:r>
              <a:rPr sz="1400" b="1" spc="5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spc="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188197" y="5732475"/>
            <a:ext cx="2444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15" dirty="0">
                <a:solidFill>
                  <a:srgbClr val="333399"/>
                </a:solidFill>
                <a:latin typeface="Symbol"/>
                <a:cs typeface="Symbol"/>
              </a:rPr>
              <a:t>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710298" y="2328163"/>
            <a:ext cx="27476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4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predicates </a:t>
            </a: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=&gt; </a:t>
            </a: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16</a:t>
            </a:r>
            <a:r>
              <a:rPr sz="1400" b="1" spc="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combinations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Set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of possible paths </a:t>
            </a: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r>
              <a:rPr sz="1400" b="1" spc="9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36244" y="6204915"/>
            <a:ext cx="31159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336600"/>
                </a:solidFill>
                <a:latin typeface="Arial"/>
                <a:cs typeface="Arial"/>
              </a:rPr>
              <a:t>A Simple </a:t>
            </a:r>
            <a:r>
              <a:rPr sz="1400" b="1" spc="-15" dirty="0">
                <a:solidFill>
                  <a:srgbClr val="336600"/>
                </a:solidFill>
                <a:latin typeface="Arial"/>
                <a:cs typeface="Arial"/>
              </a:rPr>
              <a:t>case of solving</a:t>
            </a:r>
            <a:r>
              <a:rPr sz="1400" b="1" spc="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6600"/>
                </a:solidFill>
                <a:latin typeface="Arial"/>
                <a:cs typeface="Arial"/>
              </a:rPr>
              <a:t>inequalities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638589" y="6234390"/>
            <a:ext cx="262064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03860" algn="l"/>
              </a:tabLst>
            </a:pPr>
            <a:r>
              <a:rPr sz="1400" b="1" spc="-5" dirty="0">
                <a:solidFill>
                  <a:srgbClr val="336600"/>
                </a:solidFill>
                <a:latin typeface="Arial"/>
                <a:cs typeface="Arial"/>
              </a:rPr>
              <a:t>.	</a:t>
            </a:r>
            <a:r>
              <a:rPr sz="1400" spc="-10" dirty="0">
                <a:solidFill>
                  <a:srgbClr val="000066"/>
                </a:solidFill>
                <a:latin typeface="Arial"/>
                <a:cs typeface="Arial"/>
              </a:rPr>
              <a:t>(obtained by the </a:t>
            </a:r>
            <a:r>
              <a:rPr sz="1400" spc="-15" dirty="0">
                <a:solidFill>
                  <a:srgbClr val="000066"/>
                </a:solidFill>
                <a:latin typeface="Arial"/>
                <a:cs typeface="Arial"/>
              </a:rPr>
              <a:t>procedure</a:t>
            </a:r>
            <a:r>
              <a:rPr sz="1400" spc="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246484" y="6204915"/>
            <a:ext cx="26416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solidFill>
                  <a:srgbClr val="000066"/>
                </a:solidFill>
                <a:latin typeface="Arial"/>
                <a:cs typeface="Arial"/>
              </a:rPr>
              <a:t>or </a:t>
            </a:r>
            <a:r>
              <a:rPr sz="1400" spc="-10" dirty="0">
                <a:solidFill>
                  <a:srgbClr val="000066"/>
                </a:solidFill>
                <a:latin typeface="Arial"/>
                <a:cs typeface="Arial"/>
              </a:rPr>
              <a:t>finding </a:t>
            </a:r>
            <a:r>
              <a:rPr sz="1400" spc="-5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1400" spc="-10" dirty="0">
                <a:solidFill>
                  <a:srgbClr val="000066"/>
                </a:solidFill>
                <a:latin typeface="Arial"/>
                <a:cs typeface="Arial"/>
              </a:rPr>
              <a:t>covering set of</a:t>
            </a:r>
            <a:r>
              <a:rPr sz="1400" spc="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66"/>
                </a:solidFill>
                <a:latin typeface="Arial"/>
                <a:cs typeface="Arial"/>
              </a:rPr>
              <a:t>paths)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350" y="228663"/>
            <a:ext cx="9315450" cy="411480"/>
          </a:xfrm>
          <a:custGeom>
            <a:avLst/>
            <a:gdLst/>
            <a:ahLst/>
            <a:cxnLst/>
            <a:rect l="l" t="t" r="r" b="b"/>
            <a:pathLst>
              <a:path w="9315450" h="411480">
                <a:moveTo>
                  <a:pt x="0" y="411162"/>
                </a:moveTo>
                <a:lnTo>
                  <a:pt x="9315450" y="411162"/>
                </a:lnTo>
                <a:lnTo>
                  <a:pt x="93154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350" y="228663"/>
            <a:ext cx="9315450" cy="411480"/>
          </a:xfrm>
          <a:custGeom>
            <a:avLst/>
            <a:gdLst/>
            <a:ahLst/>
            <a:cxnLst/>
            <a:rect l="l" t="t" r="r" b="b"/>
            <a:pathLst>
              <a:path w="9315450" h="411480">
                <a:moveTo>
                  <a:pt x="0" y="411162"/>
                </a:moveTo>
                <a:lnTo>
                  <a:pt x="9315450" y="411162"/>
                </a:lnTo>
                <a:lnTo>
                  <a:pt x="93154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2670" y="229615"/>
            <a:ext cx="520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7" name="object 7"/>
          <p:cNvSpPr/>
          <p:nvPr/>
        </p:nvSpPr>
        <p:spPr>
          <a:xfrm>
            <a:off x="228600" y="685800"/>
            <a:ext cx="9525000" cy="5867400"/>
          </a:xfrm>
          <a:custGeom>
            <a:avLst/>
            <a:gdLst/>
            <a:ahLst/>
            <a:cxnLst/>
            <a:rect l="l" t="t" r="r" b="b"/>
            <a:pathLst>
              <a:path w="9525000" h="5867400">
                <a:moveTo>
                  <a:pt x="0" y="5867400"/>
                </a:moveTo>
                <a:lnTo>
                  <a:pt x="9525000" y="5867400"/>
                </a:lnTo>
                <a:lnTo>
                  <a:pt x="95250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685800"/>
            <a:ext cx="9525000" cy="5867400"/>
          </a:xfrm>
          <a:custGeom>
            <a:avLst/>
            <a:gdLst/>
            <a:ahLst/>
            <a:cxnLst/>
            <a:rect l="l" t="t" r="r" b="b"/>
            <a:pathLst>
              <a:path w="9525000" h="5867400">
                <a:moveTo>
                  <a:pt x="0" y="5867400"/>
                </a:moveTo>
                <a:lnTo>
                  <a:pt x="9525000" y="5867400"/>
                </a:lnTo>
                <a:lnTo>
                  <a:pt x="95250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536" y="990600"/>
            <a:ext cx="4358640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11467" y="716026"/>
            <a:ext cx="2528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Examples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Path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Sensitization</a:t>
            </a:r>
            <a:r>
              <a:rPr sz="1200" b="1" spc="-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444" y="1048639"/>
            <a:ext cx="406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2. Correlated Independent</a:t>
            </a:r>
            <a:r>
              <a:rPr sz="1800" b="1" spc="-1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Predicates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5031" y="234162"/>
                </a:lnTo>
                <a:lnTo>
                  <a:pt x="19363" y="274253"/>
                </a:lnTo>
                <a:lnTo>
                  <a:pt x="41851" y="309625"/>
                </a:lnTo>
                <a:lnTo>
                  <a:pt x="71353" y="339132"/>
                </a:lnTo>
                <a:lnTo>
                  <a:pt x="106724" y="361627"/>
                </a:lnTo>
                <a:lnTo>
                  <a:pt x="146821" y="375965"/>
                </a:lnTo>
                <a:lnTo>
                  <a:pt x="190500" y="381000"/>
                </a:lnTo>
                <a:lnTo>
                  <a:pt x="234178" y="375965"/>
                </a:lnTo>
                <a:lnTo>
                  <a:pt x="274275" y="361627"/>
                </a:lnTo>
                <a:lnTo>
                  <a:pt x="309646" y="339132"/>
                </a:lnTo>
                <a:lnTo>
                  <a:pt x="339148" y="309625"/>
                </a:lnTo>
                <a:lnTo>
                  <a:pt x="361636" y="274253"/>
                </a:lnTo>
                <a:lnTo>
                  <a:pt x="375968" y="234162"/>
                </a:lnTo>
                <a:lnTo>
                  <a:pt x="381000" y="190500"/>
                </a:lnTo>
                <a:lnTo>
                  <a:pt x="375968" y="146837"/>
                </a:lnTo>
                <a:lnTo>
                  <a:pt x="361636" y="106746"/>
                </a:lnTo>
                <a:lnTo>
                  <a:pt x="339148" y="71374"/>
                </a:lnTo>
                <a:lnTo>
                  <a:pt x="309646" y="41867"/>
                </a:lnTo>
                <a:lnTo>
                  <a:pt x="274275" y="19372"/>
                </a:lnTo>
                <a:lnTo>
                  <a:pt x="234178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34178" y="5034"/>
                </a:lnTo>
                <a:lnTo>
                  <a:pt x="274275" y="19372"/>
                </a:lnTo>
                <a:lnTo>
                  <a:pt x="309646" y="41867"/>
                </a:lnTo>
                <a:lnTo>
                  <a:pt x="339148" y="71374"/>
                </a:lnTo>
                <a:lnTo>
                  <a:pt x="361636" y="106746"/>
                </a:lnTo>
                <a:lnTo>
                  <a:pt x="375968" y="146837"/>
                </a:lnTo>
                <a:lnTo>
                  <a:pt x="381000" y="190500"/>
                </a:lnTo>
                <a:lnTo>
                  <a:pt x="375968" y="234162"/>
                </a:lnTo>
                <a:lnTo>
                  <a:pt x="361636" y="274253"/>
                </a:lnTo>
                <a:lnTo>
                  <a:pt x="339148" y="309625"/>
                </a:lnTo>
                <a:lnTo>
                  <a:pt x="309646" y="339132"/>
                </a:lnTo>
                <a:lnTo>
                  <a:pt x="274275" y="361627"/>
                </a:lnTo>
                <a:lnTo>
                  <a:pt x="234178" y="375965"/>
                </a:lnTo>
                <a:lnTo>
                  <a:pt x="190500" y="381000"/>
                </a:lnTo>
                <a:lnTo>
                  <a:pt x="146821" y="375965"/>
                </a:lnTo>
                <a:lnTo>
                  <a:pt x="106724" y="361627"/>
                </a:lnTo>
                <a:lnTo>
                  <a:pt x="71353" y="339132"/>
                </a:lnTo>
                <a:lnTo>
                  <a:pt x="41851" y="309625"/>
                </a:lnTo>
                <a:lnTo>
                  <a:pt x="19363" y="274253"/>
                </a:lnTo>
                <a:lnTo>
                  <a:pt x="5031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6231" y="22026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74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74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87067" y="22026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672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672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97502" y="22026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052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52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35121" y="22026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30300" y="1905000"/>
            <a:ext cx="622300" cy="762000"/>
          </a:xfrm>
          <a:custGeom>
            <a:avLst/>
            <a:gdLst/>
            <a:ahLst/>
            <a:cxnLst/>
            <a:rect l="l" t="t" r="r" b="b"/>
            <a:pathLst>
              <a:path w="622300" h="762000">
                <a:moveTo>
                  <a:pt x="311150" y="0"/>
                </a:moveTo>
                <a:lnTo>
                  <a:pt x="0" y="381000"/>
                </a:lnTo>
                <a:lnTo>
                  <a:pt x="311150" y="762000"/>
                </a:lnTo>
                <a:lnTo>
                  <a:pt x="622300" y="381000"/>
                </a:lnTo>
                <a:lnTo>
                  <a:pt x="3111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0300" y="1905000"/>
            <a:ext cx="622300" cy="762000"/>
          </a:xfrm>
          <a:custGeom>
            <a:avLst/>
            <a:gdLst/>
            <a:ahLst/>
            <a:cxnLst/>
            <a:rect l="l" t="t" r="r" b="b"/>
            <a:pathLst>
              <a:path w="622300" h="762000">
                <a:moveTo>
                  <a:pt x="0" y="381000"/>
                </a:moveTo>
                <a:lnTo>
                  <a:pt x="311150" y="0"/>
                </a:lnTo>
                <a:lnTo>
                  <a:pt x="622300" y="381000"/>
                </a:lnTo>
                <a:lnTo>
                  <a:pt x="31115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71727" y="2271217"/>
            <a:ext cx="1441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67000" y="1905000"/>
            <a:ext cx="622300" cy="762000"/>
          </a:xfrm>
          <a:custGeom>
            <a:avLst/>
            <a:gdLst/>
            <a:ahLst/>
            <a:cxnLst/>
            <a:rect l="l" t="t" r="r" b="b"/>
            <a:pathLst>
              <a:path w="622300" h="762000">
                <a:moveTo>
                  <a:pt x="311150" y="0"/>
                </a:moveTo>
                <a:lnTo>
                  <a:pt x="0" y="381000"/>
                </a:lnTo>
                <a:lnTo>
                  <a:pt x="311150" y="762000"/>
                </a:lnTo>
                <a:lnTo>
                  <a:pt x="622300" y="381000"/>
                </a:lnTo>
                <a:lnTo>
                  <a:pt x="3111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67000" y="1905000"/>
            <a:ext cx="622300" cy="762000"/>
          </a:xfrm>
          <a:custGeom>
            <a:avLst/>
            <a:gdLst/>
            <a:ahLst/>
            <a:cxnLst/>
            <a:rect l="l" t="t" r="r" b="b"/>
            <a:pathLst>
              <a:path w="622300" h="762000">
                <a:moveTo>
                  <a:pt x="0" y="381000"/>
                </a:moveTo>
                <a:lnTo>
                  <a:pt x="311150" y="0"/>
                </a:lnTo>
                <a:lnTo>
                  <a:pt x="622300" y="381000"/>
                </a:lnTo>
                <a:lnTo>
                  <a:pt x="31115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09061" y="2271217"/>
            <a:ext cx="1441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8200" y="22479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38400" y="2247900"/>
            <a:ext cx="2286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6200" y="2247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95700" y="25146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44450" y="63500"/>
                </a:moveTo>
                <a:lnTo>
                  <a:pt x="31750" y="63500"/>
                </a:lnTo>
                <a:lnTo>
                  <a:pt x="31750" y="457200"/>
                </a:lnTo>
                <a:lnTo>
                  <a:pt x="44450" y="457200"/>
                </a:lnTo>
                <a:lnTo>
                  <a:pt x="44450" y="63500"/>
                </a:lnTo>
                <a:close/>
              </a:path>
              <a:path w="76200" h="4572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572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71800" y="2667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49170" y="2514600"/>
            <a:ext cx="76200" cy="476250"/>
          </a:xfrm>
          <a:custGeom>
            <a:avLst/>
            <a:gdLst/>
            <a:ahLst/>
            <a:cxnLst/>
            <a:rect l="l" t="t" r="r" b="b"/>
            <a:pathLst>
              <a:path w="76200" h="476250">
                <a:moveTo>
                  <a:pt x="31834" y="76179"/>
                </a:moveTo>
                <a:lnTo>
                  <a:pt x="30480" y="476250"/>
                </a:lnTo>
                <a:lnTo>
                  <a:pt x="43180" y="476250"/>
                </a:lnTo>
                <a:lnTo>
                  <a:pt x="44533" y="76221"/>
                </a:lnTo>
                <a:lnTo>
                  <a:pt x="31834" y="76179"/>
                </a:lnTo>
                <a:close/>
              </a:path>
              <a:path w="76200" h="476250">
                <a:moveTo>
                  <a:pt x="69839" y="63500"/>
                </a:moveTo>
                <a:lnTo>
                  <a:pt x="44577" y="63500"/>
                </a:lnTo>
                <a:lnTo>
                  <a:pt x="44533" y="76221"/>
                </a:lnTo>
                <a:lnTo>
                  <a:pt x="76200" y="76326"/>
                </a:lnTo>
                <a:lnTo>
                  <a:pt x="69839" y="63500"/>
                </a:lnTo>
                <a:close/>
              </a:path>
              <a:path w="76200" h="476250">
                <a:moveTo>
                  <a:pt x="44577" y="63500"/>
                </a:moveTo>
                <a:lnTo>
                  <a:pt x="31877" y="63500"/>
                </a:lnTo>
                <a:lnTo>
                  <a:pt x="31834" y="76179"/>
                </a:lnTo>
                <a:lnTo>
                  <a:pt x="44533" y="76221"/>
                </a:lnTo>
                <a:lnTo>
                  <a:pt x="44577" y="63500"/>
                </a:lnTo>
                <a:close/>
              </a:path>
              <a:path w="76200" h="476250">
                <a:moveTo>
                  <a:pt x="38354" y="0"/>
                </a:moveTo>
                <a:lnTo>
                  <a:pt x="0" y="76073"/>
                </a:lnTo>
                <a:lnTo>
                  <a:pt x="31834" y="76179"/>
                </a:lnTo>
                <a:lnTo>
                  <a:pt x="31877" y="63500"/>
                </a:lnTo>
                <a:lnTo>
                  <a:pt x="69839" y="63500"/>
                </a:lnTo>
                <a:lnTo>
                  <a:pt x="38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2410" y="2135251"/>
            <a:ext cx="426720" cy="73025"/>
          </a:xfrm>
          <a:custGeom>
            <a:avLst/>
            <a:gdLst/>
            <a:ahLst/>
            <a:cxnLst/>
            <a:rect l="l" t="t" r="r" b="b"/>
            <a:pathLst>
              <a:path w="426719" h="73025">
                <a:moveTo>
                  <a:pt x="0" y="11937"/>
                </a:moveTo>
                <a:lnTo>
                  <a:pt x="41625" y="37171"/>
                </a:lnTo>
                <a:lnTo>
                  <a:pt x="86142" y="55730"/>
                </a:lnTo>
                <a:lnTo>
                  <a:pt x="132925" y="67629"/>
                </a:lnTo>
                <a:lnTo>
                  <a:pt x="181351" y="72884"/>
                </a:lnTo>
                <a:lnTo>
                  <a:pt x="230793" y="71509"/>
                </a:lnTo>
                <a:lnTo>
                  <a:pt x="280628" y="63518"/>
                </a:lnTo>
                <a:lnTo>
                  <a:pt x="330230" y="48927"/>
                </a:lnTo>
                <a:lnTo>
                  <a:pt x="378975" y="27749"/>
                </a:lnTo>
                <a:lnTo>
                  <a:pt x="4262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374394" y="1935861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26435" y="2135251"/>
            <a:ext cx="426720" cy="73025"/>
          </a:xfrm>
          <a:custGeom>
            <a:avLst/>
            <a:gdLst/>
            <a:ahLst/>
            <a:cxnLst/>
            <a:rect l="l" t="t" r="r" b="b"/>
            <a:pathLst>
              <a:path w="426719" h="73025">
                <a:moveTo>
                  <a:pt x="0" y="11937"/>
                </a:moveTo>
                <a:lnTo>
                  <a:pt x="41617" y="37171"/>
                </a:lnTo>
                <a:lnTo>
                  <a:pt x="86128" y="55730"/>
                </a:lnTo>
                <a:lnTo>
                  <a:pt x="132907" y="67629"/>
                </a:lnTo>
                <a:lnTo>
                  <a:pt x="181330" y="72884"/>
                </a:lnTo>
                <a:lnTo>
                  <a:pt x="230770" y="71509"/>
                </a:lnTo>
                <a:lnTo>
                  <a:pt x="280604" y="63518"/>
                </a:lnTo>
                <a:lnTo>
                  <a:pt x="330205" y="48927"/>
                </a:lnTo>
                <a:lnTo>
                  <a:pt x="378949" y="27749"/>
                </a:lnTo>
                <a:lnTo>
                  <a:pt x="4262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899029" y="1935861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7244" y="2317242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42409" y="2317242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41575" y="2317242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75457" y="3003295"/>
            <a:ext cx="749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69719" y="1588008"/>
            <a:ext cx="347471" cy="301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9719" y="1801367"/>
            <a:ext cx="365760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671573" y="1478356"/>
            <a:ext cx="28448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>
              <a:lnSpc>
                <a:spcPts val="144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_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71573" y="1844420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88719" y="2654807"/>
            <a:ext cx="365759" cy="304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69920" y="1740407"/>
            <a:ext cx="365759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90319" y="2681862"/>
            <a:ext cx="1060450" cy="48323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  <a:tabLst>
                <a:tab pos="1034415" algn="l"/>
              </a:tabLst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1400" b="1" spc="-22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33339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33339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  <a:p>
            <a:pPr marR="7620" algn="ctr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72154" y="1783461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712720" y="2502407"/>
            <a:ext cx="347471" cy="301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12720" y="2715767"/>
            <a:ext cx="365760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814954" y="2545842"/>
            <a:ext cx="14351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_ 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447800" y="1752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47800" y="175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47900" y="1752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71800" y="29718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71800" y="1752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71800" y="17526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95700" y="1752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185664" y="1537461"/>
            <a:ext cx="429577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30530" marR="5080" indent="-41783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latin typeface="Arial"/>
                <a:cs typeface="Arial"/>
              </a:rPr>
              <a:t>Correlated </a:t>
            </a:r>
            <a:r>
              <a:rPr sz="1500" spc="5" dirty="0">
                <a:latin typeface="Arial"/>
                <a:cs typeface="Arial"/>
              </a:rPr>
              <a:t>paths =&gt; </a:t>
            </a:r>
            <a:r>
              <a:rPr sz="1500" b="1" dirty="0">
                <a:latin typeface="Arial"/>
                <a:cs typeface="Arial"/>
              </a:rPr>
              <a:t>some </a:t>
            </a:r>
            <a:r>
              <a:rPr sz="1500" spc="5" dirty="0">
                <a:latin typeface="Arial"/>
                <a:cs typeface="Arial"/>
              </a:rPr>
              <a:t>paths are</a:t>
            </a:r>
            <a:r>
              <a:rPr sz="1500" spc="-18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unachievable  ie., redundant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paths.</a:t>
            </a:r>
            <a:endParaRPr sz="1500">
              <a:latin typeface="Arial"/>
              <a:cs typeface="Arial"/>
            </a:endParaRPr>
          </a:p>
          <a:p>
            <a:pPr marL="430530">
              <a:lnSpc>
                <a:spcPct val="100000"/>
              </a:lnSpc>
            </a:pPr>
            <a:r>
              <a:rPr sz="1500" spc="5" dirty="0">
                <a:latin typeface="Arial"/>
                <a:cs typeface="Arial"/>
              </a:rPr>
              <a:t>ie., n decisions but # paths are &lt;</a:t>
            </a:r>
            <a:r>
              <a:rPr sz="1500" spc="-290" dirty="0">
                <a:latin typeface="Arial"/>
                <a:cs typeface="Arial"/>
              </a:rPr>
              <a:t> </a:t>
            </a:r>
            <a:r>
              <a:rPr sz="1500" spc="15" dirty="0">
                <a:latin typeface="Arial"/>
                <a:cs typeface="Arial"/>
              </a:rPr>
              <a:t>2</a:t>
            </a:r>
            <a:r>
              <a:rPr sz="1500" b="1" spc="22" baseline="27777" dirty="0">
                <a:latin typeface="Arial"/>
                <a:cs typeface="Arial"/>
              </a:rPr>
              <a:t>n</a:t>
            </a:r>
            <a:endParaRPr sz="1500" baseline="27777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03494" y="2452242"/>
            <a:ext cx="374967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Due </a:t>
            </a:r>
            <a:r>
              <a:rPr sz="1500" spc="10" dirty="0">
                <a:solidFill>
                  <a:srgbClr val="CC0000"/>
                </a:solidFill>
                <a:latin typeface="Arial"/>
                <a:cs typeface="Arial"/>
              </a:rPr>
              <a:t>to </a:t>
            </a:r>
            <a:r>
              <a:rPr sz="1500" spc="5" dirty="0">
                <a:solidFill>
                  <a:srgbClr val="CC0000"/>
                </a:solidFill>
                <a:latin typeface="Arial"/>
                <a:cs typeface="Arial"/>
              </a:rPr>
              <a:t>practice of </a:t>
            </a:r>
            <a:r>
              <a:rPr sz="1500" spc="10" dirty="0">
                <a:solidFill>
                  <a:srgbClr val="CC0000"/>
                </a:solidFill>
                <a:latin typeface="Arial"/>
                <a:cs typeface="Arial"/>
              </a:rPr>
              <a:t>saving </a:t>
            </a:r>
            <a:r>
              <a:rPr sz="1500" spc="5" dirty="0">
                <a:solidFill>
                  <a:srgbClr val="CC0000"/>
                </a:solidFill>
                <a:latin typeface="Arial"/>
                <a:cs typeface="Arial"/>
              </a:rPr>
              <a:t>code</a:t>
            </a:r>
            <a:r>
              <a:rPr sz="1500" spc="-2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CC0000"/>
                </a:solidFill>
                <a:latin typeface="Arial"/>
                <a:cs typeface="Arial"/>
              </a:rPr>
              <a:t>which </a:t>
            </a:r>
            <a:r>
              <a:rPr sz="1500" spc="10" dirty="0">
                <a:solidFill>
                  <a:srgbClr val="CC0000"/>
                </a:solidFill>
                <a:latin typeface="Arial"/>
                <a:cs typeface="Arial"/>
              </a:rPr>
              <a:t>makes  </a:t>
            </a:r>
            <a:r>
              <a:rPr sz="1500" spc="5" dirty="0">
                <a:solidFill>
                  <a:srgbClr val="CC0000"/>
                </a:solidFill>
                <a:latin typeface="Arial"/>
                <a:cs typeface="Arial"/>
              </a:rPr>
              <a:t>the code </a:t>
            </a:r>
            <a:r>
              <a:rPr sz="1500" spc="10" dirty="0">
                <a:solidFill>
                  <a:srgbClr val="CC0000"/>
                </a:solidFill>
                <a:latin typeface="Arial"/>
                <a:cs typeface="Arial"/>
              </a:rPr>
              <a:t>very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difficult </a:t>
            </a:r>
            <a:r>
              <a:rPr sz="1500" spc="10" dirty="0">
                <a:solidFill>
                  <a:srgbClr val="CC0000"/>
                </a:solidFill>
                <a:latin typeface="Arial"/>
                <a:cs typeface="Arial"/>
              </a:rPr>
              <a:t>to</a:t>
            </a:r>
            <a:r>
              <a:rPr sz="1500" spc="-2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CC0000"/>
                </a:solidFill>
                <a:latin typeface="Arial"/>
                <a:cs typeface="Arial"/>
              </a:rPr>
              <a:t>maintain.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85664" y="3366973"/>
            <a:ext cx="3583304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Eliminate the correlated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333399"/>
                </a:solidFill>
                <a:latin typeface="Arial"/>
                <a:cs typeface="Arial"/>
              </a:rPr>
              <a:t>decisions.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spc="-10" dirty="0">
                <a:solidFill>
                  <a:srgbClr val="333399"/>
                </a:solidFill>
                <a:latin typeface="Arial"/>
                <a:cs typeface="Arial"/>
              </a:rPr>
              <a:t>Reproduce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common</a:t>
            </a:r>
            <a:r>
              <a:rPr sz="17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333399"/>
                </a:solidFill>
                <a:latin typeface="Arial"/>
                <a:cs typeface="Arial"/>
              </a:rPr>
              <a:t>code.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81000" y="4724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5031" y="234162"/>
                </a:lnTo>
                <a:lnTo>
                  <a:pt x="19363" y="274253"/>
                </a:lnTo>
                <a:lnTo>
                  <a:pt x="41851" y="309625"/>
                </a:lnTo>
                <a:lnTo>
                  <a:pt x="71353" y="339132"/>
                </a:lnTo>
                <a:lnTo>
                  <a:pt x="106724" y="361627"/>
                </a:lnTo>
                <a:lnTo>
                  <a:pt x="146821" y="375965"/>
                </a:lnTo>
                <a:lnTo>
                  <a:pt x="190500" y="381000"/>
                </a:lnTo>
                <a:lnTo>
                  <a:pt x="234178" y="375965"/>
                </a:lnTo>
                <a:lnTo>
                  <a:pt x="274275" y="361627"/>
                </a:lnTo>
                <a:lnTo>
                  <a:pt x="309646" y="339132"/>
                </a:lnTo>
                <a:lnTo>
                  <a:pt x="339148" y="309625"/>
                </a:lnTo>
                <a:lnTo>
                  <a:pt x="361636" y="274253"/>
                </a:lnTo>
                <a:lnTo>
                  <a:pt x="375968" y="234162"/>
                </a:lnTo>
                <a:lnTo>
                  <a:pt x="381000" y="190500"/>
                </a:lnTo>
                <a:lnTo>
                  <a:pt x="375968" y="146837"/>
                </a:lnTo>
                <a:lnTo>
                  <a:pt x="361636" y="106746"/>
                </a:lnTo>
                <a:lnTo>
                  <a:pt x="339148" y="71374"/>
                </a:lnTo>
                <a:lnTo>
                  <a:pt x="309646" y="41867"/>
                </a:lnTo>
                <a:lnTo>
                  <a:pt x="274275" y="19372"/>
                </a:lnTo>
                <a:lnTo>
                  <a:pt x="234178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1000" y="4724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34178" y="5034"/>
                </a:lnTo>
                <a:lnTo>
                  <a:pt x="274275" y="19372"/>
                </a:lnTo>
                <a:lnTo>
                  <a:pt x="309646" y="41867"/>
                </a:lnTo>
                <a:lnTo>
                  <a:pt x="339148" y="71374"/>
                </a:lnTo>
                <a:lnTo>
                  <a:pt x="361636" y="106746"/>
                </a:lnTo>
                <a:lnTo>
                  <a:pt x="375968" y="146837"/>
                </a:lnTo>
                <a:lnTo>
                  <a:pt x="381000" y="190500"/>
                </a:lnTo>
                <a:lnTo>
                  <a:pt x="375968" y="234162"/>
                </a:lnTo>
                <a:lnTo>
                  <a:pt x="361636" y="274253"/>
                </a:lnTo>
                <a:lnTo>
                  <a:pt x="339148" y="309625"/>
                </a:lnTo>
                <a:lnTo>
                  <a:pt x="309646" y="339132"/>
                </a:lnTo>
                <a:lnTo>
                  <a:pt x="274275" y="361627"/>
                </a:lnTo>
                <a:lnTo>
                  <a:pt x="234178" y="375965"/>
                </a:lnTo>
                <a:lnTo>
                  <a:pt x="190500" y="381000"/>
                </a:lnTo>
                <a:lnTo>
                  <a:pt x="146821" y="375965"/>
                </a:lnTo>
                <a:lnTo>
                  <a:pt x="106724" y="361627"/>
                </a:lnTo>
                <a:lnTo>
                  <a:pt x="71353" y="339132"/>
                </a:lnTo>
                <a:lnTo>
                  <a:pt x="41851" y="309625"/>
                </a:lnTo>
                <a:lnTo>
                  <a:pt x="19363" y="274253"/>
                </a:lnTo>
                <a:lnTo>
                  <a:pt x="5031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10031" y="4794580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057400" y="419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7400" y="419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187067" y="4260926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419600" y="4724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19600" y="4724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549902" y="4794580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657600" y="4724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57600" y="4724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787521" y="4794580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54100" y="4495800"/>
            <a:ext cx="622300" cy="762000"/>
          </a:xfrm>
          <a:custGeom>
            <a:avLst/>
            <a:gdLst/>
            <a:ahLst/>
            <a:cxnLst/>
            <a:rect l="l" t="t" r="r" b="b"/>
            <a:pathLst>
              <a:path w="622300" h="762000">
                <a:moveTo>
                  <a:pt x="311150" y="0"/>
                </a:moveTo>
                <a:lnTo>
                  <a:pt x="0" y="381000"/>
                </a:lnTo>
                <a:lnTo>
                  <a:pt x="311150" y="762000"/>
                </a:lnTo>
                <a:lnTo>
                  <a:pt x="622300" y="381000"/>
                </a:lnTo>
                <a:lnTo>
                  <a:pt x="3111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54100" y="4495800"/>
            <a:ext cx="622300" cy="762000"/>
          </a:xfrm>
          <a:custGeom>
            <a:avLst/>
            <a:gdLst/>
            <a:ahLst/>
            <a:cxnLst/>
            <a:rect l="l" t="t" r="r" b="b"/>
            <a:pathLst>
              <a:path w="622300" h="762000">
                <a:moveTo>
                  <a:pt x="0" y="381000"/>
                </a:moveTo>
                <a:lnTo>
                  <a:pt x="311150" y="0"/>
                </a:lnTo>
                <a:lnTo>
                  <a:pt x="622300" y="381000"/>
                </a:lnTo>
                <a:lnTo>
                  <a:pt x="31115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95527" y="4863160"/>
            <a:ext cx="1441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62000" y="48387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38600" y="4838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48100" y="51054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44450" y="63500"/>
                </a:moveTo>
                <a:lnTo>
                  <a:pt x="31750" y="63500"/>
                </a:lnTo>
                <a:lnTo>
                  <a:pt x="31750" y="457200"/>
                </a:lnTo>
                <a:lnTo>
                  <a:pt x="44450" y="457200"/>
                </a:lnTo>
                <a:lnTo>
                  <a:pt x="44450" y="63500"/>
                </a:lnTo>
                <a:close/>
              </a:path>
              <a:path w="76200" h="4572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572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26210" y="4726051"/>
            <a:ext cx="426720" cy="73025"/>
          </a:xfrm>
          <a:custGeom>
            <a:avLst/>
            <a:gdLst/>
            <a:ahLst/>
            <a:cxnLst/>
            <a:rect l="l" t="t" r="r" b="b"/>
            <a:pathLst>
              <a:path w="426719" h="73025">
                <a:moveTo>
                  <a:pt x="0" y="11937"/>
                </a:moveTo>
                <a:lnTo>
                  <a:pt x="41631" y="37171"/>
                </a:lnTo>
                <a:lnTo>
                  <a:pt x="86152" y="55730"/>
                </a:lnTo>
                <a:lnTo>
                  <a:pt x="132937" y="67629"/>
                </a:lnTo>
                <a:lnTo>
                  <a:pt x="181361" y="72884"/>
                </a:lnTo>
                <a:lnTo>
                  <a:pt x="230802" y="71509"/>
                </a:lnTo>
                <a:lnTo>
                  <a:pt x="280634" y="63518"/>
                </a:lnTo>
                <a:lnTo>
                  <a:pt x="330233" y="48927"/>
                </a:lnTo>
                <a:lnTo>
                  <a:pt x="378976" y="27749"/>
                </a:lnTo>
                <a:lnTo>
                  <a:pt x="42623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298194" y="452793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41044" y="4908880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679575" y="5518810"/>
            <a:ext cx="1143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194809" y="4908880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432428" y="4070350"/>
            <a:ext cx="749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755775" y="40703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493519" y="4178808"/>
            <a:ext cx="347471" cy="301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93519" y="4392167"/>
            <a:ext cx="365760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595374" y="4222826"/>
            <a:ext cx="14351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_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112519" y="5245608"/>
            <a:ext cx="365759" cy="304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214119" y="5290184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371600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71600" y="43053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00400" y="43434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48100" y="43434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38400" y="4305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19400" y="419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19400" y="419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2949067" y="4260926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057400" y="541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78"/>
                </a:lnTo>
                <a:lnTo>
                  <a:pt x="19372" y="274275"/>
                </a:lnTo>
                <a:lnTo>
                  <a:pt x="41867" y="309646"/>
                </a:lnTo>
                <a:lnTo>
                  <a:pt x="71374" y="339148"/>
                </a:lnTo>
                <a:lnTo>
                  <a:pt x="106746" y="361636"/>
                </a:lnTo>
                <a:lnTo>
                  <a:pt x="146837" y="375968"/>
                </a:lnTo>
                <a:lnTo>
                  <a:pt x="190500" y="381000"/>
                </a:lnTo>
                <a:lnTo>
                  <a:pt x="234162" y="375968"/>
                </a:lnTo>
                <a:lnTo>
                  <a:pt x="274253" y="361636"/>
                </a:lnTo>
                <a:lnTo>
                  <a:pt x="309625" y="339148"/>
                </a:lnTo>
                <a:lnTo>
                  <a:pt x="339132" y="309646"/>
                </a:lnTo>
                <a:lnTo>
                  <a:pt x="361627" y="274275"/>
                </a:lnTo>
                <a:lnTo>
                  <a:pt x="375965" y="234178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057400" y="541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78"/>
                </a:lnTo>
                <a:lnTo>
                  <a:pt x="361627" y="274275"/>
                </a:lnTo>
                <a:lnTo>
                  <a:pt x="339132" y="309646"/>
                </a:lnTo>
                <a:lnTo>
                  <a:pt x="309625" y="339148"/>
                </a:lnTo>
                <a:lnTo>
                  <a:pt x="274253" y="361636"/>
                </a:lnTo>
                <a:lnTo>
                  <a:pt x="234162" y="375968"/>
                </a:lnTo>
                <a:lnTo>
                  <a:pt x="190500" y="381000"/>
                </a:lnTo>
                <a:lnTo>
                  <a:pt x="146837" y="375968"/>
                </a:lnTo>
                <a:lnTo>
                  <a:pt x="106746" y="361636"/>
                </a:lnTo>
                <a:lnTo>
                  <a:pt x="71374" y="339148"/>
                </a:lnTo>
                <a:lnTo>
                  <a:pt x="41867" y="309646"/>
                </a:lnTo>
                <a:lnTo>
                  <a:pt x="19372" y="274275"/>
                </a:lnTo>
                <a:lnTo>
                  <a:pt x="5034" y="234178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2162301" y="5480710"/>
            <a:ext cx="17272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4</a:t>
            </a:r>
            <a:r>
              <a:rPr sz="1400" b="1" spc="-5" dirty="0">
                <a:latin typeface="Arial"/>
                <a:cs typeface="Arial"/>
              </a:rPr>
              <a:t>’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371600" y="55245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200400" y="55626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38400" y="55245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19400" y="541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78"/>
                </a:lnTo>
                <a:lnTo>
                  <a:pt x="19372" y="274275"/>
                </a:lnTo>
                <a:lnTo>
                  <a:pt x="41867" y="309646"/>
                </a:lnTo>
                <a:lnTo>
                  <a:pt x="71374" y="339148"/>
                </a:lnTo>
                <a:lnTo>
                  <a:pt x="106746" y="361636"/>
                </a:lnTo>
                <a:lnTo>
                  <a:pt x="146837" y="375968"/>
                </a:lnTo>
                <a:lnTo>
                  <a:pt x="190500" y="381000"/>
                </a:lnTo>
                <a:lnTo>
                  <a:pt x="234162" y="375968"/>
                </a:lnTo>
                <a:lnTo>
                  <a:pt x="274253" y="361636"/>
                </a:lnTo>
                <a:lnTo>
                  <a:pt x="309625" y="339148"/>
                </a:lnTo>
                <a:lnTo>
                  <a:pt x="339132" y="309646"/>
                </a:lnTo>
                <a:lnTo>
                  <a:pt x="361627" y="274275"/>
                </a:lnTo>
                <a:lnTo>
                  <a:pt x="375965" y="234178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19400" y="541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78"/>
                </a:lnTo>
                <a:lnTo>
                  <a:pt x="361627" y="274275"/>
                </a:lnTo>
                <a:lnTo>
                  <a:pt x="339132" y="309646"/>
                </a:lnTo>
                <a:lnTo>
                  <a:pt x="309625" y="339148"/>
                </a:lnTo>
                <a:lnTo>
                  <a:pt x="274253" y="361636"/>
                </a:lnTo>
                <a:lnTo>
                  <a:pt x="234162" y="375968"/>
                </a:lnTo>
                <a:lnTo>
                  <a:pt x="190500" y="381000"/>
                </a:lnTo>
                <a:lnTo>
                  <a:pt x="146837" y="375968"/>
                </a:lnTo>
                <a:lnTo>
                  <a:pt x="106746" y="361636"/>
                </a:lnTo>
                <a:lnTo>
                  <a:pt x="71374" y="339148"/>
                </a:lnTo>
                <a:lnTo>
                  <a:pt x="41867" y="309646"/>
                </a:lnTo>
                <a:lnTo>
                  <a:pt x="19372" y="274275"/>
                </a:lnTo>
                <a:lnTo>
                  <a:pt x="5034" y="234178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924682" y="5480710"/>
            <a:ext cx="17272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latin typeface="Arial"/>
                <a:cs typeface="Arial"/>
              </a:rPr>
              <a:t>5</a:t>
            </a:r>
            <a:r>
              <a:rPr sz="1400" b="1" spc="-5" dirty="0">
                <a:latin typeface="Arial"/>
                <a:cs typeface="Arial"/>
              </a:rPr>
              <a:t>’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540254" y="40703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518029" y="5595010"/>
            <a:ext cx="103378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2019" algn="l"/>
              </a:tabLst>
            </a:pPr>
            <a:r>
              <a:rPr sz="1400" spc="-15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’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36244" y="6125667"/>
            <a:ext cx="452374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Correlated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decision removed </a:t>
            </a:r>
            <a:r>
              <a:rPr sz="1600" b="1" spc="5" dirty="0">
                <a:solidFill>
                  <a:srgbClr val="CC0000"/>
                </a:solidFill>
                <a:latin typeface="Arial"/>
                <a:cs typeface="Arial"/>
              </a:rPr>
              <a:t>&amp;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CFG</a:t>
            </a:r>
            <a:r>
              <a:rPr sz="1600" b="1" spc="-9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simplified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109464" y="4110408"/>
            <a:ext cx="4558665" cy="148907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spc="5" dirty="0">
                <a:latin typeface="Arial"/>
                <a:cs typeface="Arial"/>
              </a:rPr>
              <a:t>If </a:t>
            </a:r>
            <a:r>
              <a:rPr sz="1600" dirty="0">
                <a:latin typeface="Arial"/>
                <a:cs typeface="Arial"/>
              </a:rPr>
              <a:t>a chosen sensible path is </a:t>
            </a:r>
            <a:r>
              <a:rPr sz="1600" spc="-5" dirty="0">
                <a:latin typeface="Arial"/>
                <a:cs typeface="Arial"/>
              </a:rPr>
              <a:t>not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achievable,</a:t>
            </a:r>
            <a:endParaRPr sz="1600">
              <a:latin typeface="Arial"/>
              <a:cs typeface="Arial"/>
            </a:endParaRPr>
          </a:p>
          <a:p>
            <a:pPr marL="250190" indent="-125095">
              <a:lnSpc>
                <a:spcPct val="100000"/>
              </a:lnSpc>
              <a:spcBef>
                <a:spcPts val="965"/>
              </a:spcBef>
              <a:buChar char="-"/>
              <a:tabLst>
                <a:tab pos="250825" algn="l"/>
              </a:tabLst>
            </a:pPr>
            <a:r>
              <a:rPr sz="1600" spc="-5" dirty="0">
                <a:latin typeface="Arial"/>
                <a:cs typeface="Arial"/>
              </a:rPr>
              <a:t>there’s 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bug.</a:t>
            </a:r>
            <a:endParaRPr sz="1600">
              <a:latin typeface="Arial"/>
              <a:cs typeface="Arial"/>
            </a:endParaRPr>
          </a:p>
          <a:p>
            <a:pPr marL="250190" indent="-125095">
              <a:lnSpc>
                <a:spcPct val="100000"/>
              </a:lnSpc>
              <a:spcBef>
                <a:spcPts val="960"/>
              </a:spcBef>
              <a:buChar char="-"/>
              <a:tabLst>
                <a:tab pos="250825" algn="l"/>
              </a:tabLst>
            </a:pPr>
            <a:r>
              <a:rPr sz="1600" dirty="0">
                <a:latin typeface="Arial"/>
                <a:cs typeface="Arial"/>
              </a:rPr>
              <a:t>design can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simplified.</a:t>
            </a:r>
            <a:endParaRPr sz="1600">
              <a:latin typeface="Arial"/>
              <a:cs typeface="Arial"/>
            </a:endParaRPr>
          </a:p>
          <a:p>
            <a:pPr marL="250190" indent="-125095">
              <a:lnSpc>
                <a:spcPct val="100000"/>
              </a:lnSpc>
              <a:spcBef>
                <a:spcPts val="960"/>
              </a:spcBef>
              <a:buChar char="-"/>
              <a:tabLst>
                <a:tab pos="250825" algn="l"/>
              </a:tabLst>
            </a:pPr>
            <a:r>
              <a:rPr sz="1600" spc="-5" dirty="0">
                <a:latin typeface="Arial"/>
                <a:cs typeface="Arial"/>
              </a:rPr>
              <a:t>get </a:t>
            </a:r>
            <a:r>
              <a:rPr sz="1600" dirty="0">
                <a:latin typeface="Arial"/>
                <a:cs typeface="Arial"/>
              </a:rPr>
              <a:t>better </a:t>
            </a:r>
            <a:r>
              <a:rPr sz="1600" spc="-5" dirty="0">
                <a:latin typeface="Arial"/>
                <a:cs typeface="Arial"/>
              </a:rPr>
              <a:t>understanding of </a:t>
            </a:r>
            <a:r>
              <a:rPr sz="1600" dirty="0">
                <a:latin typeface="Arial"/>
                <a:cs typeface="Arial"/>
              </a:rPr>
              <a:t>correlated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decisions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8536" y="990600"/>
            <a:ext cx="2974848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11467" y="716026"/>
            <a:ext cx="2528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Examples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Path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Sensitization</a:t>
            </a:r>
            <a:r>
              <a:rPr sz="1200" b="1" spc="-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444" y="1048639"/>
            <a:ext cx="5927090" cy="1520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3. Dependent</a:t>
            </a:r>
            <a:r>
              <a:rPr sz="18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Predicates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95910" marR="5080">
              <a:lnSpc>
                <a:spcPct val="200199"/>
              </a:lnSpc>
            </a:pPr>
            <a:r>
              <a:rPr sz="1600" dirty="0">
                <a:latin typeface="Arial"/>
                <a:cs typeface="Arial"/>
              </a:rPr>
              <a:t>Usually </a:t>
            </a:r>
            <a:r>
              <a:rPr sz="1600" spc="5" dirty="0">
                <a:latin typeface="Arial"/>
                <a:cs typeface="Arial"/>
              </a:rPr>
              <a:t>most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processing </a:t>
            </a:r>
            <a:r>
              <a:rPr sz="1600" spc="-5" dirty="0">
                <a:latin typeface="Arial"/>
                <a:cs typeface="Arial"/>
              </a:rPr>
              <a:t>does not affect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control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flow.  </a:t>
            </a:r>
            <a:r>
              <a:rPr sz="1600" dirty="0">
                <a:latin typeface="Arial"/>
                <a:cs typeface="Arial"/>
              </a:rPr>
              <a:t>Use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computer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simulation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 sensitization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5" dirty="0">
                <a:latin typeface="Arial"/>
                <a:cs typeface="Arial"/>
              </a:rPr>
              <a:t>simplified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way.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5908" y="3511372"/>
            <a:ext cx="570928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Dependent </a:t>
            </a:r>
            <a:r>
              <a:rPr sz="1600" dirty="0">
                <a:latin typeface="Arial"/>
                <a:cs typeface="Arial"/>
              </a:rPr>
              <a:t>predicates contain iterative loop </a:t>
            </a:r>
            <a:r>
              <a:rPr sz="1600" spc="5" dirty="0">
                <a:latin typeface="Arial"/>
                <a:cs typeface="Arial"/>
              </a:rPr>
              <a:t>statements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usually.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4508" y="4609338"/>
            <a:ext cx="209168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For Loop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statements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04778" y="5341111"/>
            <a:ext cx="8185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5775" y="5220106"/>
            <a:ext cx="640905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Determine the </a:t>
            </a:r>
            <a:r>
              <a:rPr sz="1600" spc="-5" dirty="0">
                <a:latin typeface="Arial"/>
                <a:cs typeface="Arial"/>
              </a:rPr>
              <a:t>value of </a:t>
            </a:r>
            <a:r>
              <a:rPr sz="1600" dirty="0">
                <a:latin typeface="Arial"/>
                <a:cs typeface="Arial"/>
              </a:rPr>
              <a:t>loop </a:t>
            </a:r>
            <a:r>
              <a:rPr sz="1600" spc="-5" dirty="0">
                <a:latin typeface="Arial"/>
                <a:cs typeface="Arial"/>
              </a:rPr>
              <a:t>control variable </a:t>
            </a:r>
            <a:r>
              <a:rPr sz="1600" dirty="0">
                <a:latin typeface="Arial"/>
                <a:cs typeface="Arial"/>
              </a:rPr>
              <a:t>for a certain #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iterations,  </a:t>
            </a:r>
            <a:r>
              <a:rPr sz="1600" spc="-10" dirty="0">
                <a:latin typeface="Arial"/>
                <a:cs typeface="Arial"/>
              </a:rPr>
              <a:t>work </a:t>
            </a:r>
            <a:r>
              <a:rPr sz="1600" spc="-5" dirty="0">
                <a:latin typeface="Arial"/>
                <a:cs typeface="Arial"/>
              </a:rPr>
              <a:t>backward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determine the </a:t>
            </a:r>
            <a:r>
              <a:rPr sz="1600" spc="-5" dirty="0">
                <a:latin typeface="Arial"/>
                <a:cs typeface="Arial"/>
              </a:rPr>
              <a:t>value of input variables (input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vector).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8536" y="838200"/>
            <a:ext cx="2502408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11467" y="716026"/>
            <a:ext cx="2528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Examples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Path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Sensitization</a:t>
            </a:r>
            <a:r>
              <a:rPr sz="1200" b="1" spc="-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3375" y="6175044"/>
            <a:ext cx="200278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Arial"/>
                <a:cs typeface="Arial"/>
              </a:rPr>
              <a:t>If </a:t>
            </a:r>
            <a:r>
              <a:rPr sz="1600" dirty="0">
                <a:latin typeface="Arial"/>
                <a:cs typeface="Arial"/>
              </a:rPr>
              <a:t>the solution is </a:t>
            </a:r>
            <a:r>
              <a:rPr sz="1600" spc="-5" dirty="0">
                <a:latin typeface="Arial"/>
                <a:cs typeface="Arial"/>
              </a:rPr>
              <a:t>not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fo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2477" y="6207089"/>
            <a:ext cx="26352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sz="1600" spc="-5" dirty="0">
                <a:latin typeface="Arial"/>
                <a:cs typeface="Arial"/>
              </a:rPr>
              <a:t>und, </a:t>
            </a:r>
            <a:r>
              <a:rPr sz="1600" dirty="0">
                <a:latin typeface="Arial"/>
                <a:cs typeface="Arial"/>
              </a:rPr>
              <a:t>path is </a:t>
            </a:r>
            <a:r>
              <a:rPr sz="1600" spc="-5" dirty="0">
                <a:latin typeface="Arial"/>
                <a:cs typeface="Arial"/>
              </a:rPr>
              <a:t>not achievable,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CC0000"/>
                </a:solidFill>
                <a:latin typeface="Arial"/>
                <a:cs typeface="Arial"/>
              </a:rPr>
              <a:t>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0743" y="6175044"/>
            <a:ext cx="14135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solidFill>
                  <a:srgbClr val="CC0000"/>
                </a:solidFill>
                <a:latin typeface="Arial"/>
                <a:cs typeface="Arial"/>
              </a:rPr>
              <a:t>could </a:t>
            </a:r>
            <a:r>
              <a:rPr sz="1600" i="1" spc="-5" dirty="0">
                <a:solidFill>
                  <a:srgbClr val="CC0000"/>
                </a:solidFill>
                <a:latin typeface="Arial"/>
                <a:cs typeface="Arial"/>
              </a:rPr>
              <a:t>be </a:t>
            </a:r>
            <a:r>
              <a:rPr sz="1600" i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i="1" spc="-1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CC0000"/>
                </a:solidFill>
                <a:latin typeface="Arial"/>
                <a:cs typeface="Arial"/>
              </a:rPr>
              <a:t>bug.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444" y="895934"/>
            <a:ext cx="8784590" cy="4814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indent="-249554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262890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The General</a:t>
            </a:r>
            <a:r>
              <a:rPr sz="18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Case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99"/>
              </a:buClr>
              <a:buFont typeface="Arial"/>
              <a:buAutoNum type="arabicPeriod" startAt="4"/>
            </a:pPr>
            <a:endParaRPr sz="165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No </a:t>
            </a:r>
            <a:r>
              <a:rPr sz="1600" spc="5" dirty="0">
                <a:latin typeface="Arial"/>
                <a:cs typeface="Arial"/>
              </a:rPr>
              <a:t>simple </a:t>
            </a:r>
            <a:r>
              <a:rPr sz="1600" spc="-5" dirty="0">
                <a:latin typeface="Arial"/>
                <a:cs typeface="Arial"/>
              </a:rPr>
              <a:t>procedure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solve for </a:t>
            </a:r>
            <a:r>
              <a:rPr sz="1600" spc="-5" dirty="0">
                <a:latin typeface="Arial"/>
                <a:cs typeface="Arial"/>
              </a:rPr>
              <a:t>values of input vector </a:t>
            </a:r>
            <a:r>
              <a:rPr sz="1600" dirty="0">
                <a:latin typeface="Arial"/>
                <a:cs typeface="Arial"/>
              </a:rPr>
              <a:t>for a selected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path.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L="372110" lvl="1" indent="-228600">
              <a:lnSpc>
                <a:spcPct val="100000"/>
              </a:lnSpc>
              <a:buClr>
                <a:srgbClr val="CC0000"/>
              </a:buClr>
              <a:buFont typeface="Arial"/>
              <a:buAutoNum type="arabicPeriod"/>
              <a:tabLst>
                <a:tab pos="369570" algn="l"/>
              </a:tabLst>
            </a:pPr>
            <a:r>
              <a:rPr sz="1600" dirty="0">
                <a:latin typeface="Arial"/>
                <a:cs typeface="Arial"/>
              </a:rPr>
              <a:t>Select cases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provide coverage </a:t>
            </a:r>
            <a:r>
              <a:rPr sz="1600" dirty="0">
                <a:latin typeface="Arial"/>
                <a:cs typeface="Arial"/>
              </a:rPr>
              <a:t>on the basis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functionally sensible</a:t>
            </a:r>
            <a:r>
              <a:rPr sz="1600" b="1" spc="-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paths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960"/>
              </a:spcBef>
            </a:pPr>
            <a:r>
              <a:rPr sz="1600" spc="10" dirty="0">
                <a:latin typeface="Arial"/>
                <a:cs typeface="Arial"/>
              </a:rPr>
              <a:t>Well </a:t>
            </a:r>
            <a:r>
              <a:rPr sz="1600" dirty="0">
                <a:latin typeface="Arial"/>
                <a:cs typeface="Arial"/>
              </a:rPr>
              <a:t>structured </a:t>
            </a:r>
            <a:r>
              <a:rPr sz="1600" spc="-5" dirty="0">
                <a:latin typeface="Arial"/>
                <a:cs typeface="Arial"/>
              </a:rPr>
              <a:t>routines allow </a:t>
            </a:r>
            <a:r>
              <a:rPr sz="1600" dirty="0">
                <a:latin typeface="Arial"/>
                <a:cs typeface="Arial"/>
              </a:rPr>
              <a:t>easy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sensitization.</a:t>
            </a:r>
            <a:endParaRPr sz="16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Arial"/>
                <a:cs typeface="Arial"/>
              </a:rPr>
              <a:t>Intractable paths </a:t>
            </a:r>
            <a:r>
              <a:rPr sz="1600" spc="5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have 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365760" lvl="1" indent="-222250">
              <a:lnSpc>
                <a:spcPct val="100000"/>
              </a:lnSpc>
              <a:buClr>
                <a:srgbClr val="CC0000"/>
              </a:buClr>
              <a:buFont typeface="Arial"/>
              <a:buAutoNum type="arabicPeriod" startAt="2"/>
              <a:tabLst>
                <a:tab pos="366395" algn="l"/>
              </a:tabLst>
            </a:pPr>
            <a:r>
              <a:rPr sz="1600" spc="-25" dirty="0">
                <a:latin typeface="Arial"/>
                <a:cs typeface="Arial"/>
              </a:rPr>
              <a:t>Tackle </a:t>
            </a:r>
            <a:r>
              <a:rPr sz="1600" dirty="0">
                <a:latin typeface="Arial"/>
                <a:cs typeface="Arial"/>
              </a:rPr>
              <a:t>the path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fewest </a:t>
            </a:r>
            <a:r>
              <a:rPr sz="1600" dirty="0">
                <a:latin typeface="Arial"/>
                <a:cs typeface="Arial"/>
              </a:rPr>
              <a:t>decisions </a:t>
            </a:r>
            <a:r>
              <a:rPr sz="1600" spc="5" dirty="0">
                <a:latin typeface="Arial"/>
                <a:cs typeface="Arial"/>
              </a:rPr>
              <a:t>first. </a:t>
            </a:r>
            <a:r>
              <a:rPr sz="1600" dirty="0">
                <a:latin typeface="Arial"/>
                <a:cs typeface="Arial"/>
              </a:rPr>
              <a:t>Select </a:t>
            </a:r>
            <a:r>
              <a:rPr sz="1600" spc="-5" dirty="0">
                <a:latin typeface="Arial"/>
                <a:cs typeface="Arial"/>
              </a:rPr>
              <a:t>paths with </a:t>
            </a:r>
            <a:r>
              <a:rPr sz="1600" dirty="0">
                <a:latin typeface="Arial"/>
                <a:cs typeface="Arial"/>
              </a:rPr>
              <a:t>least #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loops.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CC0000"/>
              </a:buClr>
              <a:buFont typeface="Arial"/>
              <a:buAutoNum type="arabicPeriod" startAt="2"/>
            </a:pPr>
            <a:endParaRPr sz="1650">
              <a:latin typeface="Times New Roman"/>
              <a:cs typeface="Times New Roman"/>
            </a:endParaRPr>
          </a:p>
          <a:p>
            <a:pPr marL="372110" marR="904240" lvl="1" indent="-228600">
              <a:lnSpc>
                <a:spcPct val="150200"/>
              </a:lnSpc>
              <a:buClr>
                <a:srgbClr val="CC0000"/>
              </a:buClr>
              <a:buFont typeface="Arial"/>
              <a:buAutoNum type="arabicPeriod" startAt="2"/>
              <a:tabLst>
                <a:tab pos="369570" algn="l"/>
              </a:tabLst>
            </a:pPr>
            <a:r>
              <a:rPr sz="1600" dirty="0">
                <a:latin typeface="Arial"/>
                <a:cs typeface="Arial"/>
              </a:rPr>
              <a:t>Start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end of </a:t>
            </a:r>
            <a:r>
              <a:rPr sz="1600" dirty="0">
                <a:latin typeface="Arial"/>
                <a:cs typeface="Arial"/>
              </a:rPr>
              <a:t>the path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list the </a:t>
            </a:r>
            <a:r>
              <a:rPr sz="1600" spc="-5" dirty="0">
                <a:latin typeface="Arial"/>
                <a:cs typeface="Arial"/>
              </a:rPr>
              <a:t>predicates </a:t>
            </a:r>
            <a:r>
              <a:rPr sz="1600" spc="-10" dirty="0">
                <a:latin typeface="Arial"/>
                <a:cs typeface="Arial"/>
              </a:rPr>
              <a:t>while </a:t>
            </a:r>
            <a:r>
              <a:rPr sz="1600" dirty="0">
                <a:latin typeface="Arial"/>
                <a:cs typeface="Arial"/>
              </a:rPr>
              <a:t>tracing the path in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reverse</a:t>
            </a:r>
            <a:r>
              <a:rPr sz="1600" spc="-5" dirty="0">
                <a:latin typeface="Arial"/>
                <a:cs typeface="Arial"/>
              </a:rPr>
              <a:t>.  </a:t>
            </a:r>
            <a:r>
              <a:rPr sz="1600" dirty="0">
                <a:latin typeface="Arial"/>
                <a:cs typeface="Arial"/>
              </a:rPr>
              <a:t>Each </a:t>
            </a:r>
            <a:r>
              <a:rPr sz="1600" spc="-5" dirty="0">
                <a:latin typeface="Arial"/>
                <a:cs typeface="Arial"/>
              </a:rPr>
              <a:t>predicate </a:t>
            </a:r>
            <a:r>
              <a:rPr sz="1600" dirty="0">
                <a:latin typeface="Arial"/>
                <a:cs typeface="Arial"/>
              </a:rPr>
              <a:t>imposes restrictions </a:t>
            </a:r>
            <a:r>
              <a:rPr sz="1600" spc="-5" dirty="0">
                <a:latin typeface="Arial"/>
                <a:cs typeface="Arial"/>
              </a:rPr>
              <a:t>on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subsequent (in reverse order)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predicate.</a:t>
            </a:r>
            <a:endParaRPr sz="1600">
              <a:latin typeface="Arial"/>
              <a:cs typeface="Arial"/>
            </a:endParaRPr>
          </a:p>
          <a:p>
            <a:pPr marL="369570" marR="452755" lvl="1" indent="-369570">
              <a:lnSpc>
                <a:spcPct val="150100"/>
              </a:lnSpc>
              <a:spcBef>
                <a:spcPts val="1325"/>
              </a:spcBef>
              <a:buClr>
                <a:srgbClr val="CC0000"/>
              </a:buClr>
              <a:buFont typeface="Arial"/>
              <a:buAutoNum type="arabicPeriod" startAt="2"/>
              <a:tabLst>
                <a:tab pos="369570" algn="l"/>
              </a:tabLst>
            </a:pPr>
            <a:r>
              <a:rPr sz="1600" spc="-5" dirty="0">
                <a:latin typeface="Arial"/>
                <a:cs typeface="Arial"/>
              </a:rPr>
              <a:t>Continue </a:t>
            </a:r>
            <a:r>
              <a:rPr sz="1600" dirty="0">
                <a:latin typeface="Arial"/>
                <a:cs typeface="Arial"/>
              </a:rPr>
              <a:t>tracing </a:t>
            </a:r>
            <a:r>
              <a:rPr sz="1600" spc="-5" dirty="0">
                <a:latin typeface="Arial"/>
                <a:cs typeface="Arial"/>
              </a:rPr>
              <a:t>along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path. </a:t>
            </a:r>
            <a:r>
              <a:rPr sz="1600" spc="5" dirty="0">
                <a:latin typeface="Arial"/>
                <a:cs typeface="Arial"/>
              </a:rPr>
              <a:t>Pick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broadest range of values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variables affected  and </a:t>
            </a:r>
            <a:r>
              <a:rPr sz="1600" dirty="0">
                <a:latin typeface="Arial"/>
                <a:cs typeface="Arial"/>
              </a:rPr>
              <a:t>consistent </a:t>
            </a:r>
            <a:r>
              <a:rPr sz="1600" spc="-5" dirty="0">
                <a:latin typeface="Arial"/>
                <a:cs typeface="Arial"/>
              </a:rPr>
              <a:t>with values that </a:t>
            </a:r>
            <a:r>
              <a:rPr sz="1600" spc="-10" dirty="0">
                <a:latin typeface="Arial"/>
                <a:cs typeface="Arial"/>
              </a:rPr>
              <a:t>were </a:t>
            </a:r>
            <a:r>
              <a:rPr sz="1600" spc="5" dirty="0">
                <a:latin typeface="Arial"/>
                <a:cs typeface="Arial"/>
              </a:rPr>
              <a:t>so </a:t>
            </a:r>
            <a:r>
              <a:rPr sz="1600" dirty="0">
                <a:latin typeface="Arial"/>
                <a:cs typeface="Arial"/>
              </a:rPr>
              <a:t>far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determined.</a:t>
            </a:r>
            <a:endParaRPr sz="1600">
              <a:latin typeface="Arial"/>
              <a:cs typeface="Arial"/>
            </a:endParaRPr>
          </a:p>
          <a:p>
            <a:pPr marL="372110" lvl="1" indent="-228600">
              <a:lnSpc>
                <a:spcPct val="100000"/>
              </a:lnSpc>
              <a:spcBef>
                <a:spcPts val="1315"/>
              </a:spcBef>
              <a:buClr>
                <a:srgbClr val="CC0000"/>
              </a:buClr>
              <a:buFont typeface="Arial"/>
              <a:buAutoNum type="arabicPeriod" startAt="2"/>
              <a:tabLst>
                <a:tab pos="369570" algn="l"/>
              </a:tabLst>
            </a:pPr>
            <a:r>
              <a:rPr sz="1600" spc="-5" dirty="0">
                <a:latin typeface="Arial"/>
                <a:cs typeface="Arial"/>
              </a:rPr>
              <a:t>Continue until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entrance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therefore have </a:t>
            </a:r>
            <a:r>
              <a:rPr sz="1600" dirty="0">
                <a:latin typeface="Arial"/>
                <a:cs typeface="Arial"/>
              </a:rPr>
              <a:t>established a set </a:t>
            </a:r>
            <a:r>
              <a:rPr sz="1600" spc="-5" dirty="0">
                <a:latin typeface="Arial"/>
                <a:cs typeface="Arial"/>
              </a:rPr>
              <a:t>of input </a:t>
            </a:r>
            <a:r>
              <a:rPr sz="1600" dirty="0">
                <a:latin typeface="Arial"/>
                <a:cs typeface="Arial"/>
              </a:rPr>
              <a:t>conditions for 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path.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823" y="847344"/>
            <a:ext cx="3005328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11467" y="716026"/>
            <a:ext cx="2528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Examples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Path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Sensitization</a:t>
            </a:r>
            <a:r>
              <a:rPr sz="1200" b="1" spc="-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444" y="895934"/>
            <a:ext cx="8382634" cy="53905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4315" indent="-221615">
              <a:lnSpc>
                <a:spcPct val="100000"/>
              </a:lnSpc>
              <a:spcBef>
                <a:spcPts val="110"/>
              </a:spcBef>
              <a:buAutoNum type="arabicPeriod" startAt="4"/>
              <a:tabLst>
                <a:tab pos="23495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General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Case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contd..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33399"/>
              </a:buClr>
              <a:buFont typeface="Arial"/>
              <a:buAutoNum type="arabicPeriod" startAt="4"/>
            </a:pPr>
            <a:endParaRPr sz="165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</a:pPr>
            <a:r>
              <a:rPr sz="1800" b="1" spc="-10" dirty="0">
                <a:solidFill>
                  <a:srgbClr val="A40020"/>
                </a:solidFill>
                <a:latin typeface="Arial"/>
                <a:cs typeface="Arial"/>
              </a:rPr>
              <a:t>Alternately: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753110" lvl="1" indent="-457200">
              <a:lnSpc>
                <a:spcPct val="100000"/>
              </a:lnSpc>
              <a:buClr>
                <a:srgbClr val="CC0000"/>
              </a:buClr>
              <a:buFont typeface="Arial"/>
              <a:buAutoNum type="arabicPeriod"/>
              <a:tabLst>
                <a:tab pos="521970" algn="l"/>
              </a:tabLst>
            </a:pPr>
            <a:r>
              <a:rPr sz="1600" spc="5" dirty="0">
                <a:latin typeface="Arial"/>
                <a:cs typeface="Arial"/>
              </a:rPr>
              <a:t>In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forward </a:t>
            </a:r>
            <a:r>
              <a:rPr sz="1600" dirty="0">
                <a:latin typeface="Arial"/>
                <a:cs typeface="Arial"/>
              </a:rPr>
              <a:t>direction, list the decisions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traversed.</a:t>
            </a:r>
            <a:endParaRPr sz="1600">
              <a:latin typeface="Arial"/>
              <a:cs typeface="Arial"/>
            </a:endParaRPr>
          </a:p>
          <a:p>
            <a:pPr marR="2234565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For each decision list the </a:t>
            </a:r>
            <a:r>
              <a:rPr sz="1600" spc="-5" dirty="0">
                <a:latin typeface="Arial"/>
                <a:cs typeface="Arial"/>
              </a:rPr>
              <a:t>broadest range of input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values.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753110" lvl="1" indent="-457200">
              <a:lnSpc>
                <a:spcPct val="100000"/>
              </a:lnSpc>
              <a:buClr>
                <a:srgbClr val="CC0000"/>
              </a:buClr>
              <a:buFont typeface="Arial"/>
              <a:buAutoNum type="arabicPeriod" startAt="2"/>
              <a:tabLst>
                <a:tab pos="521970" algn="l"/>
              </a:tabLst>
            </a:pPr>
            <a:r>
              <a:rPr sz="1600" spc="5" dirty="0">
                <a:latin typeface="Arial"/>
                <a:cs typeface="Arial"/>
              </a:rPr>
              <a:t>Pick </a:t>
            </a:r>
            <a:r>
              <a:rPr sz="1600" dirty="0">
                <a:latin typeface="Arial"/>
                <a:cs typeface="Arial"/>
              </a:rPr>
              <a:t>a path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adjust </a:t>
            </a:r>
            <a:r>
              <a:rPr sz="1600" spc="-5" dirty="0">
                <a:latin typeface="Arial"/>
                <a:cs typeface="Arial"/>
              </a:rPr>
              <a:t>all input values. </a:t>
            </a:r>
            <a:r>
              <a:rPr sz="1600" dirty="0">
                <a:latin typeface="Arial"/>
                <a:cs typeface="Arial"/>
              </a:rPr>
              <a:t>These restricted </a:t>
            </a:r>
            <a:r>
              <a:rPr sz="1600" spc="-5" dirty="0">
                <a:latin typeface="Arial"/>
                <a:cs typeface="Arial"/>
              </a:rPr>
              <a:t>values are </a:t>
            </a:r>
            <a:r>
              <a:rPr sz="1600" dirty="0">
                <a:latin typeface="Arial"/>
                <a:cs typeface="Arial"/>
              </a:rPr>
              <a:t>used for </a:t>
            </a:r>
            <a:r>
              <a:rPr sz="1600" spc="-15" dirty="0">
                <a:latin typeface="Arial"/>
                <a:cs typeface="Arial"/>
              </a:rPr>
              <a:t>next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decision.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CC0000"/>
              </a:buClr>
              <a:buFont typeface="Arial"/>
              <a:buAutoNum type="arabicPeriod" startAt="2"/>
            </a:pPr>
            <a:endParaRPr sz="2250">
              <a:latin typeface="Times New Roman"/>
              <a:cs typeface="Times New Roman"/>
            </a:endParaRPr>
          </a:p>
          <a:p>
            <a:pPr marL="753110" lvl="1" indent="-457200">
              <a:lnSpc>
                <a:spcPct val="100000"/>
              </a:lnSpc>
              <a:buClr>
                <a:srgbClr val="CC0000"/>
              </a:buClr>
              <a:buFont typeface="Arial"/>
              <a:buAutoNum type="arabicPeriod" startAt="2"/>
              <a:tabLst>
                <a:tab pos="521970" algn="l"/>
              </a:tabLst>
            </a:pPr>
            <a:r>
              <a:rPr sz="1600" spc="-5" dirty="0">
                <a:latin typeface="Arial"/>
                <a:cs typeface="Arial"/>
              </a:rPr>
              <a:t>Continue. </a:t>
            </a:r>
            <a:r>
              <a:rPr sz="1600" spc="10" dirty="0">
                <a:latin typeface="Arial"/>
                <a:cs typeface="Arial"/>
              </a:rPr>
              <a:t>Some </a:t>
            </a:r>
            <a:r>
              <a:rPr sz="1600" dirty="0">
                <a:latin typeface="Arial"/>
                <a:cs typeface="Arial"/>
              </a:rPr>
              <a:t>decisions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be dependent on and/or correlated with earlier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ones.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CC0000"/>
              </a:buClr>
              <a:buFont typeface="Arial"/>
              <a:buAutoNum type="arabicPeriod" startAt="2"/>
            </a:pPr>
            <a:endParaRPr sz="2500">
              <a:latin typeface="Times New Roman"/>
              <a:cs typeface="Times New Roman"/>
            </a:endParaRPr>
          </a:p>
          <a:p>
            <a:pPr marL="753110" marR="501015" lvl="1" indent="-457200">
              <a:lnSpc>
                <a:spcPct val="150100"/>
              </a:lnSpc>
              <a:buClr>
                <a:srgbClr val="CC0000"/>
              </a:buClr>
              <a:buFont typeface="Arial"/>
              <a:buAutoNum type="arabicPeriod" startAt="2"/>
              <a:tabLst>
                <a:tab pos="518795" algn="l"/>
              </a:tabLst>
            </a:pPr>
            <a:r>
              <a:rPr sz="1600" dirty="0">
                <a:latin typeface="Arial"/>
                <a:cs typeface="Arial"/>
              </a:rPr>
              <a:t>The path is </a:t>
            </a:r>
            <a:r>
              <a:rPr sz="1600" spc="-5" dirty="0">
                <a:latin typeface="Arial"/>
                <a:cs typeface="Arial"/>
              </a:rPr>
              <a:t>unachievable </a:t>
            </a:r>
            <a:r>
              <a:rPr sz="1600" dirty="0">
                <a:latin typeface="Arial"/>
                <a:cs typeface="Arial"/>
              </a:rPr>
              <a:t>if the </a:t>
            </a:r>
            <a:r>
              <a:rPr sz="1600" spc="-5" dirty="0">
                <a:latin typeface="Arial"/>
                <a:cs typeface="Arial"/>
              </a:rPr>
              <a:t>input values </a:t>
            </a:r>
            <a:r>
              <a:rPr sz="1600" dirty="0">
                <a:latin typeface="Arial"/>
                <a:cs typeface="Arial"/>
              </a:rPr>
              <a:t>become </a:t>
            </a:r>
            <a:r>
              <a:rPr sz="1600" spc="-10" dirty="0">
                <a:latin typeface="Arial"/>
                <a:cs typeface="Arial"/>
              </a:rPr>
              <a:t>contradictory, </a:t>
            </a:r>
            <a:r>
              <a:rPr sz="1600" spc="-40" dirty="0">
                <a:latin typeface="Arial"/>
                <a:cs typeface="Arial"/>
              </a:rPr>
              <a:t>or, </a:t>
            </a:r>
            <a:r>
              <a:rPr sz="1600" dirty="0">
                <a:latin typeface="Arial"/>
                <a:cs typeface="Arial"/>
              </a:rPr>
              <a:t>impossible.  </a:t>
            </a:r>
            <a:r>
              <a:rPr sz="1600" spc="5" dirty="0">
                <a:latin typeface="Arial"/>
                <a:cs typeface="Arial"/>
              </a:rPr>
              <a:t>If </a:t>
            </a:r>
            <a:r>
              <a:rPr sz="1600" dirty="0">
                <a:latin typeface="Arial"/>
                <a:cs typeface="Arial"/>
              </a:rPr>
              <a:t>the path is </a:t>
            </a:r>
            <a:r>
              <a:rPr sz="1600" spc="-5" dirty="0">
                <a:latin typeface="Arial"/>
                <a:cs typeface="Arial"/>
              </a:rPr>
              <a:t>achieved, </a:t>
            </a:r>
            <a:r>
              <a:rPr sz="1600" dirty="0">
                <a:latin typeface="Arial"/>
                <a:cs typeface="Arial"/>
              </a:rPr>
              <a:t>try a </a:t>
            </a:r>
            <a:r>
              <a:rPr sz="1600" spc="-5" dirty="0">
                <a:latin typeface="Arial"/>
                <a:cs typeface="Arial"/>
              </a:rPr>
              <a:t>new </a:t>
            </a:r>
            <a:r>
              <a:rPr sz="1600" dirty="0">
                <a:latin typeface="Arial"/>
                <a:cs typeface="Arial"/>
              </a:rPr>
              <a:t>path for </a:t>
            </a:r>
            <a:r>
              <a:rPr sz="1600" spc="-5" dirty="0">
                <a:latin typeface="Arial"/>
                <a:cs typeface="Arial"/>
              </a:rPr>
              <a:t>additional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coverage.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</a:pPr>
            <a:r>
              <a:rPr sz="1600" b="1" spc="-10" dirty="0">
                <a:solidFill>
                  <a:srgbClr val="A40020"/>
                </a:solidFill>
                <a:latin typeface="Arial"/>
                <a:cs typeface="Arial"/>
              </a:rPr>
              <a:t>Advantages </a:t>
            </a:r>
            <a:r>
              <a:rPr sz="1600" b="1" spc="5" dirty="0">
                <a:solidFill>
                  <a:srgbClr val="A40020"/>
                </a:solidFill>
                <a:latin typeface="Arial"/>
                <a:cs typeface="Arial"/>
              </a:rPr>
              <a:t>&amp;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Disadvantages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of the </a:t>
            </a:r>
            <a:r>
              <a:rPr sz="1600" b="1" spc="5" dirty="0">
                <a:solidFill>
                  <a:srgbClr val="A40020"/>
                </a:solidFill>
                <a:latin typeface="Arial"/>
                <a:cs typeface="Arial"/>
              </a:rPr>
              <a:t>two</a:t>
            </a:r>
            <a:r>
              <a:rPr sz="1600" b="1" spc="-5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approaches:</a:t>
            </a:r>
            <a:endParaRPr sz="1600">
              <a:latin typeface="Arial"/>
              <a:cs typeface="Arial"/>
            </a:endParaRPr>
          </a:p>
          <a:p>
            <a:pPr marL="710565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forward </a:t>
            </a:r>
            <a:r>
              <a:rPr sz="1600" dirty="0">
                <a:latin typeface="Arial"/>
                <a:cs typeface="Arial"/>
              </a:rPr>
              <a:t>method is </a:t>
            </a:r>
            <a:r>
              <a:rPr sz="1600" spc="-5" dirty="0">
                <a:latin typeface="Arial"/>
                <a:cs typeface="Arial"/>
              </a:rPr>
              <a:t>usually </a:t>
            </a:r>
            <a:r>
              <a:rPr sz="1600" dirty="0">
                <a:latin typeface="Arial"/>
                <a:cs typeface="Arial"/>
              </a:rPr>
              <a:t>less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work.</a:t>
            </a:r>
            <a:endParaRPr sz="1600">
              <a:latin typeface="Arial"/>
              <a:cs typeface="Arial"/>
            </a:endParaRPr>
          </a:p>
          <a:p>
            <a:pPr marL="713105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Arial"/>
                <a:cs typeface="Arial"/>
              </a:rPr>
              <a:t>you do not </a:t>
            </a:r>
            <a:r>
              <a:rPr sz="1600" dirty="0">
                <a:latin typeface="Arial"/>
                <a:cs typeface="Arial"/>
              </a:rPr>
              <a:t>know </a:t>
            </a:r>
            <a:r>
              <a:rPr sz="1600" spc="-10" dirty="0">
                <a:latin typeface="Arial"/>
                <a:cs typeface="Arial"/>
              </a:rPr>
              <a:t>where </a:t>
            </a:r>
            <a:r>
              <a:rPr sz="1600" spc="-5" dirty="0">
                <a:latin typeface="Arial"/>
                <a:cs typeface="Arial"/>
              </a:rPr>
              <a:t>you are going as you are </a:t>
            </a:r>
            <a:r>
              <a:rPr sz="1600" dirty="0">
                <a:latin typeface="Arial"/>
                <a:cs typeface="Arial"/>
              </a:rPr>
              <a:t>tracing the</a:t>
            </a:r>
            <a:r>
              <a:rPr sz="1600" spc="-5" dirty="0">
                <a:latin typeface="Arial"/>
                <a:cs typeface="Arial"/>
              </a:rPr>
              <a:t> graph.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8623" y="655319"/>
            <a:ext cx="3136392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244" y="712978"/>
            <a:ext cx="8804275" cy="528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solidFill>
                  <a:srgbClr val="333399"/>
                </a:solidFill>
                <a:latin typeface="Arial"/>
                <a:cs typeface="Arial"/>
              </a:rPr>
              <a:t>PATH</a:t>
            </a:r>
            <a:r>
              <a:rPr sz="18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3399"/>
                </a:solidFill>
                <a:latin typeface="Arial"/>
                <a:cs typeface="Arial"/>
              </a:rPr>
              <a:t>INSTRUMENTATION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R="6854825" algn="ctr">
              <a:lnSpc>
                <a:spcPct val="100000"/>
              </a:lnSpc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Output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test: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0033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Results observed. But, there may not be any </a:t>
            </a:r>
            <a:r>
              <a:rPr sz="1800" spc="-5" dirty="0">
                <a:latin typeface="Arial"/>
                <a:cs typeface="Arial"/>
              </a:rPr>
              <a:t>expected </a:t>
            </a:r>
            <a:r>
              <a:rPr sz="1800" dirty="0">
                <a:latin typeface="Arial"/>
                <a:cs typeface="Arial"/>
              </a:rPr>
              <a:t>output for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Outcome: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Any change or the lack of change at the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output.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Expected</a:t>
            </a:r>
            <a:r>
              <a:rPr sz="18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Outcome: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Any </a:t>
            </a:r>
            <a:r>
              <a:rPr sz="1800" b="1" dirty="0">
                <a:latin typeface="Arial"/>
                <a:cs typeface="Arial"/>
              </a:rPr>
              <a:t>expected </a:t>
            </a:r>
            <a:r>
              <a:rPr sz="1800" dirty="0">
                <a:latin typeface="Arial"/>
                <a:cs typeface="Arial"/>
              </a:rPr>
              <a:t>change or the lack of change at the output (predicted as part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design).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Actual</a:t>
            </a:r>
            <a:r>
              <a:rPr sz="18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Outcome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Arial"/>
                <a:cs typeface="Arial"/>
              </a:rPr>
              <a:t>Observed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outcome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8623" y="655319"/>
            <a:ext cx="3136392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444" y="712978"/>
            <a:ext cx="7887334" cy="203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solidFill>
                  <a:srgbClr val="333399"/>
                </a:solidFill>
                <a:latin typeface="Arial"/>
                <a:cs typeface="Arial"/>
              </a:rPr>
              <a:t>PATH</a:t>
            </a:r>
            <a:r>
              <a:rPr sz="18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3399"/>
                </a:solidFill>
                <a:latin typeface="Arial"/>
                <a:cs typeface="Arial"/>
              </a:rPr>
              <a:t>INSTRUMENTATION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Coincidental</a:t>
            </a:r>
            <a:r>
              <a:rPr sz="1800" b="1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Correctness: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600" spc="15" dirty="0">
                <a:latin typeface="Arial"/>
                <a:cs typeface="Arial"/>
              </a:rPr>
              <a:t>When </a:t>
            </a:r>
            <a:r>
              <a:rPr sz="1600" spc="-5" dirty="0">
                <a:latin typeface="Arial"/>
                <a:cs typeface="Arial"/>
              </a:rPr>
              <a:t>expected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actual outcomes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match,</a:t>
            </a:r>
            <a:endParaRPr sz="1600">
              <a:latin typeface="Arial"/>
              <a:cs typeface="Arial"/>
            </a:endParaRPr>
          </a:p>
          <a:p>
            <a:pPr marL="1957705" indent="-457834">
              <a:lnSpc>
                <a:spcPct val="100000"/>
              </a:lnSpc>
              <a:buChar char="•"/>
              <a:tabLst>
                <a:tab pos="1957705" algn="l"/>
                <a:tab pos="1958339" algn="l"/>
              </a:tabLst>
            </a:pPr>
            <a:r>
              <a:rPr sz="1600" dirty="0">
                <a:latin typeface="Arial"/>
                <a:cs typeface="Arial"/>
              </a:rPr>
              <a:t>Necessary conditions for test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pass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met.</a:t>
            </a:r>
            <a:endParaRPr sz="1600">
              <a:latin typeface="Arial"/>
              <a:cs typeface="Arial"/>
            </a:endParaRPr>
          </a:p>
          <a:p>
            <a:pPr marL="1957705" indent="-457834">
              <a:lnSpc>
                <a:spcPct val="100000"/>
              </a:lnSpc>
              <a:spcBef>
                <a:spcPts val="5"/>
              </a:spcBef>
              <a:buChar char="•"/>
              <a:tabLst>
                <a:tab pos="1957705" algn="l"/>
                <a:tab pos="1958339" algn="l"/>
              </a:tabLst>
            </a:pPr>
            <a:r>
              <a:rPr sz="1600" spc="-5" dirty="0">
                <a:latin typeface="Arial"/>
                <a:cs typeface="Arial"/>
              </a:rPr>
              <a:t>Conditions </a:t>
            </a:r>
            <a:r>
              <a:rPr sz="1600" spc="5" dirty="0">
                <a:latin typeface="Arial"/>
                <a:cs typeface="Arial"/>
              </a:rPr>
              <a:t>met </a:t>
            </a:r>
            <a:r>
              <a:rPr sz="1600" spc="-5" dirty="0">
                <a:latin typeface="Arial"/>
                <a:cs typeface="Arial"/>
              </a:rPr>
              <a:t>are probably not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sufficient.</a:t>
            </a:r>
            <a:endParaRPr sz="1600">
              <a:latin typeface="Arial"/>
              <a:cs typeface="Arial"/>
            </a:endParaRPr>
          </a:p>
          <a:p>
            <a:pPr marL="206756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(the expected </a:t>
            </a:r>
            <a:r>
              <a:rPr sz="1600" spc="5" dirty="0">
                <a:latin typeface="Arial"/>
                <a:cs typeface="Arial"/>
              </a:rPr>
              <a:t>outcome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be achieved due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10" dirty="0">
                <a:latin typeface="Arial"/>
                <a:cs typeface="Arial"/>
              </a:rPr>
              <a:t>wrong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reason)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9333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3505200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0" y="304800"/>
                </a:moveTo>
                <a:lnTo>
                  <a:pt x="914400" y="304800"/>
                </a:lnTo>
                <a:lnTo>
                  <a:pt x="914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4400" y="3505200"/>
            <a:ext cx="91440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340"/>
              </a:spcBef>
            </a:pPr>
            <a:r>
              <a:rPr sz="1400" spc="-5" dirty="0">
                <a:latin typeface="Arial"/>
                <a:cs typeface="Arial"/>
              </a:rPr>
              <a:t>X =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62200" y="3505200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1371600" h="304800">
                <a:moveTo>
                  <a:pt x="0" y="304800"/>
                </a:moveTo>
                <a:lnTo>
                  <a:pt x="1371600" y="304800"/>
                </a:lnTo>
                <a:lnTo>
                  <a:pt x="1371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62200" y="3505200"/>
            <a:ext cx="137160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340"/>
              </a:spcBef>
            </a:pPr>
            <a:r>
              <a:rPr sz="1400" spc="-5" dirty="0">
                <a:latin typeface="Arial"/>
                <a:cs typeface="Arial"/>
              </a:rPr>
              <a:t>CASE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SELECT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57800" y="3505200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1371600" h="304800">
                <a:moveTo>
                  <a:pt x="0" y="304800"/>
                </a:moveTo>
                <a:lnTo>
                  <a:pt x="1371600" y="304800"/>
                </a:lnTo>
                <a:lnTo>
                  <a:pt x="1371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57800" y="3505200"/>
            <a:ext cx="137160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340"/>
              </a:spcBef>
            </a:pPr>
            <a:r>
              <a:rPr sz="1400" spc="-5" dirty="0">
                <a:latin typeface="Arial"/>
                <a:cs typeface="Arial"/>
              </a:rPr>
              <a:t>Y </a:t>
            </a:r>
            <a:r>
              <a:rPr sz="1400" spc="-10" dirty="0">
                <a:latin typeface="Arial"/>
                <a:cs typeface="Arial"/>
              </a:rPr>
              <a:t>:= </a:t>
            </a:r>
            <a:r>
              <a:rPr sz="1400" spc="-5" dirty="0">
                <a:latin typeface="Arial"/>
                <a:cs typeface="Arial"/>
              </a:rPr>
              <a:t>X -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10400" y="3352800"/>
            <a:ext cx="609600" cy="1828800"/>
          </a:xfrm>
          <a:custGeom>
            <a:avLst/>
            <a:gdLst/>
            <a:ahLst/>
            <a:cxnLst/>
            <a:rect l="l" t="t" r="r" b="b"/>
            <a:pathLst>
              <a:path w="609600" h="1828800">
                <a:moveTo>
                  <a:pt x="0" y="1828800"/>
                </a:moveTo>
                <a:lnTo>
                  <a:pt x="609600" y="1828800"/>
                </a:lnTo>
                <a:lnTo>
                  <a:pt x="6096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10400" y="3352800"/>
            <a:ext cx="609600" cy="1828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939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Here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Y is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28800" y="36195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3800" y="3619500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1447800" y="0"/>
                </a:moveTo>
                <a:lnTo>
                  <a:pt x="1447800" y="76200"/>
                </a:lnTo>
                <a:lnTo>
                  <a:pt x="1511300" y="44450"/>
                </a:lnTo>
                <a:lnTo>
                  <a:pt x="1460500" y="44450"/>
                </a:lnTo>
                <a:lnTo>
                  <a:pt x="1460500" y="31750"/>
                </a:lnTo>
                <a:lnTo>
                  <a:pt x="1511300" y="31750"/>
                </a:lnTo>
                <a:lnTo>
                  <a:pt x="1447800" y="0"/>
                </a:lnTo>
                <a:close/>
              </a:path>
              <a:path w="1524000" h="76200">
                <a:moveTo>
                  <a:pt x="1447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47800" y="44450"/>
                </a:lnTo>
                <a:lnTo>
                  <a:pt x="1447800" y="31750"/>
                </a:lnTo>
                <a:close/>
              </a:path>
              <a:path w="1524000" h="76200">
                <a:moveTo>
                  <a:pt x="15113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511300" y="44450"/>
                </a:lnTo>
                <a:lnTo>
                  <a:pt x="1524000" y="38100"/>
                </a:lnTo>
                <a:lnTo>
                  <a:pt x="1511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3400" y="36576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3400" y="42291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29400" y="36195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57800" y="4114800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1371600" h="304800">
                <a:moveTo>
                  <a:pt x="0" y="304800"/>
                </a:moveTo>
                <a:lnTo>
                  <a:pt x="1371600" y="304800"/>
                </a:lnTo>
                <a:lnTo>
                  <a:pt x="1371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57800" y="4114800"/>
            <a:ext cx="137160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latin typeface="Arial"/>
                <a:cs typeface="Arial"/>
              </a:rPr>
              <a:t>Y </a:t>
            </a:r>
            <a:r>
              <a:rPr sz="1400" spc="-10" dirty="0">
                <a:latin typeface="Arial"/>
                <a:cs typeface="Arial"/>
              </a:rPr>
              <a:t>:=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29400" y="4229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3400" y="48387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57800" y="4724400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1371600" h="304800">
                <a:moveTo>
                  <a:pt x="0" y="304800"/>
                </a:moveTo>
                <a:lnTo>
                  <a:pt x="1371600" y="304800"/>
                </a:lnTo>
                <a:lnTo>
                  <a:pt x="1371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57800" y="4724400"/>
            <a:ext cx="137160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45"/>
              </a:spcBef>
            </a:pPr>
            <a:r>
              <a:rPr sz="1400" spc="-10" dirty="0">
                <a:latin typeface="Arial"/>
                <a:cs typeface="Arial"/>
              </a:rPr>
              <a:t>Y := X </a:t>
            </a:r>
            <a:r>
              <a:rPr sz="1400" spc="-5" dirty="0">
                <a:latin typeface="Arial"/>
                <a:cs typeface="Arial"/>
              </a:rPr>
              <a:t>mod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29400" y="4838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28268" y="5668467"/>
            <a:ext cx="76142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666"/>
                </a:solidFill>
                <a:latin typeface="Arial"/>
                <a:cs typeface="Arial"/>
              </a:rPr>
              <a:t>Path Instrumentation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what </a:t>
            </a:r>
            <a:r>
              <a:rPr sz="1800" spc="-20" dirty="0">
                <a:latin typeface="Arial"/>
                <a:cs typeface="Arial"/>
              </a:rPr>
              <a:t>we </a:t>
            </a:r>
            <a:r>
              <a:rPr sz="1800" spc="-5" dirty="0">
                <a:latin typeface="Arial"/>
                <a:cs typeface="Arial"/>
              </a:rPr>
              <a:t>have </a:t>
            </a:r>
            <a:r>
              <a:rPr sz="1800" dirty="0">
                <a:latin typeface="Arial"/>
                <a:cs typeface="Arial"/>
              </a:rPr>
              <a:t>to do confirm that the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outcome</a:t>
            </a:r>
            <a:r>
              <a:rPr sz="1800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CC0000"/>
                </a:solidFill>
                <a:latin typeface="Arial"/>
                <a:cs typeface="Arial"/>
              </a:rPr>
              <a:t>was 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achieved by the intended</a:t>
            </a:r>
            <a:r>
              <a:rPr sz="1800" spc="-1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CC0000"/>
                </a:solidFill>
                <a:latin typeface="Arial"/>
                <a:cs typeface="Arial"/>
              </a:rPr>
              <a:t>path</a:t>
            </a:r>
            <a:r>
              <a:rPr sz="1800" spc="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6821" y="280238"/>
            <a:ext cx="198691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Dichotomies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762000"/>
            <a:ext cx="9450705" cy="5867400"/>
          </a:xfrm>
          <a:custGeom>
            <a:avLst/>
            <a:gdLst/>
            <a:ahLst/>
            <a:cxnLst/>
            <a:rect l="l" t="t" r="r" b="b"/>
            <a:pathLst>
              <a:path w="9450705" h="5867400">
                <a:moveTo>
                  <a:pt x="0" y="5867400"/>
                </a:moveTo>
                <a:lnTo>
                  <a:pt x="9450451" y="5867400"/>
                </a:lnTo>
                <a:lnTo>
                  <a:pt x="9450451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762000"/>
            <a:ext cx="9450705" cy="5867400"/>
          </a:xfrm>
          <a:custGeom>
            <a:avLst/>
            <a:gdLst/>
            <a:ahLst/>
            <a:cxnLst/>
            <a:rect l="l" t="t" r="r" b="b"/>
            <a:pathLst>
              <a:path w="9450705" h="5867400">
                <a:moveTo>
                  <a:pt x="0" y="5867400"/>
                </a:moveTo>
                <a:lnTo>
                  <a:pt x="9450451" y="5867400"/>
                </a:lnTo>
                <a:lnTo>
                  <a:pt x="9450451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936" y="731519"/>
            <a:ext cx="2502408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079" y="1267967"/>
            <a:ext cx="490728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359" y="1249680"/>
            <a:ext cx="4008120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9431" y="1999488"/>
            <a:ext cx="237744" cy="204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5736" y="1828800"/>
            <a:ext cx="2404872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9431" y="2761488"/>
            <a:ext cx="237744" cy="204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5736" y="2590800"/>
            <a:ext cx="2328672" cy="384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431" y="3523488"/>
            <a:ext cx="237744" cy="204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5736" y="3352800"/>
            <a:ext cx="5294376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4050" y="4565650"/>
            <a:ext cx="3365500" cy="1993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7335" y="5608320"/>
            <a:ext cx="826008" cy="3840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41575" y="5668467"/>
            <a:ext cx="53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D50092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se</a:t>
            </a:r>
            <a:r>
              <a:rPr sz="1800" b="1" spc="-5" dirty="0">
                <a:solidFill>
                  <a:srgbClr val="D50092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50689" y="5502252"/>
            <a:ext cx="654050" cy="63563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vic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R="19050" algn="ctr">
              <a:lnSpc>
                <a:spcPct val="100000"/>
              </a:lnSpc>
              <a:spcBef>
                <a:spcPts val="720"/>
              </a:spcBef>
            </a:pP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O.S.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09490" y="6234390"/>
            <a:ext cx="96139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pp</a:t>
            </a: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lic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ti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540" y="789254"/>
            <a:ext cx="9187180" cy="473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Dichotomies</a:t>
            </a:r>
            <a:r>
              <a:rPr sz="18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contd..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lr>
                <a:srgbClr val="FF00FF"/>
              </a:buClr>
              <a:buAutoNum type="arabicPeriod" startAt="2"/>
              <a:tabLst>
                <a:tab pos="356870" algn="l"/>
                <a:tab pos="357505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Functional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Vs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Structural</a:t>
            </a:r>
            <a:r>
              <a:rPr sz="1800" b="1" spc="40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FF"/>
              </a:buClr>
              <a:buFont typeface="Arial"/>
              <a:buAutoNum type="arabicPeriod" startAt="2"/>
            </a:pPr>
            <a:endParaRPr sz="20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SzPct val="44444"/>
              <a:buFont typeface="Wingdings"/>
              <a:buChar char=""/>
              <a:tabLst>
                <a:tab pos="698500" algn="l"/>
                <a:tab pos="699135" algn="l"/>
              </a:tabLst>
            </a:pP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Functional </a:t>
            </a:r>
            <a:r>
              <a:rPr sz="1800" b="1" spc="-20" dirty="0">
                <a:solidFill>
                  <a:srgbClr val="D50092"/>
                </a:solidFill>
                <a:latin typeface="Arial"/>
                <a:cs typeface="Arial"/>
              </a:rPr>
              <a:t>Testing: </a:t>
            </a:r>
            <a:r>
              <a:rPr sz="1600" spc="-10" dirty="0">
                <a:latin typeface="Arial"/>
                <a:cs typeface="Arial"/>
              </a:rPr>
              <a:t>Treats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program as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black </a:t>
            </a:r>
            <a:r>
              <a:rPr sz="1600" spc="-10" dirty="0">
                <a:solidFill>
                  <a:srgbClr val="333399"/>
                </a:solidFill>
                <a:latin typeface="Arial"/>
                <a:cs typeface="Arial"/>
              </a:rPr>
              <a:t>box</a:t>
            </a:r>
            <a:r>
              <a:rPr sz="1600" spc="-10" dirty="0">
                <a:latin typeface="Arial"/>
                <a:cs typeface="Arial"/>
              </a:rPr>
              <a:t>. </a:t>
            </a:r>
            <a:r>
              <a:rPr sz="1600" dirty="0">
                <a:latin typeface="Arial"/>
                <a:cs typeface="Arial"/>
              </a:rPr>
              <a:t>Outputs </a:t>
            </a:r>
            <a:r>
              <a:rPr sz="1600" spc="-5" dirty="0">
                <a:latin typeface="Arial"/>
                <a:cs typeface="Arial"/>
              </a:rPr>
              <a:t>are verified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conformance</a:t>
            </a:r>
            <a:endParaRPr sz="16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10"/>
              </a:spcBef>
            </a:pP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specifications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185" dirty="0">
                <a:latin typeface="Arial"/>
                <a:cs typeface="Arial"/>
              </a:rPr>
              <a:t>user‟s </a:t>
            </a:r>
            <a:r>
              <a:rPr sz="1600" spc="-5" dirty="0">
                <a:latin typeface="Arial"/>
                <a:cs typeface="Arial"/>
              </a:rPr>
              <a:t>point of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view.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Clr>
                <a:srgbClr val="FF00FF"/>
              </a:buClr>
              <a:buSzPct val="44444"/>
              <a:buFont typeface="Wingdings"/>
              <a:buChar char=""/>
              <a:tabLst>
                <a:tab pos="698500" algn="l"/>
                <a:tab pos="699135" algn="l"/>
              </a:tabLst>
            </a:pP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Structural </a:t>
            </a:r>
            <a:r>
              <a:rPr sz="1800" b="1" spc="-20" dirty="0">
                <a:solidFill>
                  <a:srgbClr val="D50092"/>
                </a:solidFill>
                <a:latin typeface="Arial"/>
                <a:cs typeface="Arial"/>
              </a:rPr>
              <a:t>Testing: </a:t>
            </a:r>
            <a:r>
              <a:rPr sz="1600" spc="-5" dirty="0">
                <a:latin typeface="Arial"/>
                <a:cs typeface="Arial"/>
              </a:rPr>
              <a:t>Looks at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5" dirty="0">
                <a:latin typeface="Arial"/>
                <a:cs typeface="Arial"/>
              </a:rPr>
              <a:t>implementation </a:t>
            </a:r>
            <a:r>
              <a:rPr sz="1600" dirty="0">
                <a:latin typeface="Arial"/>
                <a:cs typeface="Arial"/>
              </a:rPr>
              <a:t>details: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programming style,</a:t>
            </a:r>
            <a:r>
              <a:rPr sz="1600" spc="-2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control</a:t>
            </a:r>
            <a:endParaRPr sz="16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method, source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language,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database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coding</a:t>
            </a:r>
            <a:r>
              <a:rPr sz="1600" spc="-1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details.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Clr>
                <a:srgbClr val="FF00FF"/>
              </a:buClr>
              <a:buSzPct val="44444"/>
              <a:buFont typeface="Wingdings"/>
              <a:buChar char=""/>
              <a:tabLst>
                <a:tab pos="698500" algn="l"/>
                <a:tab pos="699135" algn="l"/>
              </a:tabLst>
            </a:pP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Interleaving of functional &amp; Structural</a:t>
            </a:r>
            <a:r>
              <a:rPr sz="1800" b="1" spc="-10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testing:</a:t>
            </a:r>
            <a:endParaRPr sz="1800">
              <a:latin typeface="Arial"/>
              <a:cs typeface="Arial"/>
            </a:endParaRPr>
          </a:p>
          <a:p>
            <a:pPr marL="1042669" lvl="2" indent="-228600">
              <a:lnSpc>
                <a:spcPct val="100000"/>
              </a:lnSpc>
              <a:spcBef>
                <a:spcPts val="10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1042669" algn="l"/>
                <a:tab pos="104330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good program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built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layers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outside.</a:t>
            </a:r>
            <a:endParaRPr sz="1600">
              <a:latin typeface="Arial"/>
              <a:cs typeface="Arial"/>
            </a:endParaRPr>
          </a:p>
          <a:p>
            <a:pPr marL="1042669" lvl="2" indent="-22860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1042669" algn="l"/>
                <a:tab pos="1043305" algn="l"/>
              </a:tabLst>
            </a:pPr>
            <a:r>
              <a:rPr sz="1600" dirty="0">
                <a:latin typeface="Arial"/>
                <a:cs typeface="Arial"/>
              </a:rPr>
              <a:t>Outside </a:t>
            </a:r>
            <a:r>
              <a:rPr sz="1600" spc="-5" dirty="0">
                <a:latin typeface="Arial"/>
                <a:cs typeface="Arial"/>
              </a:rPr>
              <a:t>layer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pure </a:t>
            </a:r>
            <a:r>
              <a:rPr sz="1600" dirty="0">
                <a:latin typeface="Arial"/>
                <a:cs typeface="Arial"/>
              </a:rPr>
              <a:t>system function from </a:t>
            </a:r>
            <a:r>
              <a:rPr sz="1600" spc="-185" dirty="0">
                <a:latin typeface="Arial"/>
                <a:cs typeface="Arial"/>
              </a:rPr>
              <a:t>user‟s </a:t>
            </a:r>
            <a:r>
              <a:rPr sz="1600" spc="-5" dirty="0">
                <a:latin typeface="Arial"/>
                <a:cs typeface="Arial"/>
              </a:rPr>
              <a:t>point of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view.</a:t>
            </a:r>
            <a:endParaRPr sz="1600">
              <a:latin typeface="Arial"/>
              <a:cs typeface="Arial"/>
            </a:endParaRPr>
          </a:p>
          <a:p>
            <a:pPr marL="1042669" lvl="2" indent="-22860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1042669" algn="l"/>
                <a:tab pos="1043305" algn="l"/>
              </a:tabLst>
            </a:pPr>
            <a:r>
              <a:rPr sz="1600" spc="5" dirty="0">
                <a:latin typeface="Arial"/>
                <a:cs typeface="Arial"/>
              </a:rPr>
              <a:t>Each </a:t>
            </a:r>
            <a:r>
              <a:rPr sz="1600" spc="-5" dirty="0">
                <a:latin typeface="Arial"/>
                <a:cs typeface="Arial"/>
              </a:rPr>
              <a:t>layer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structure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spc="5" dirty="0">
                <a:latin typeface="Arial"/>
                <a:cs typeface="Arial"/>
              </a:rPr>
              <a:t>its </a:t>
            </a:r>
            <a:r>
              <a:rPr sz="1600" spc="-5" dirty="0">
                <a:latin typeface="Arial"/>
                <a:cs typeface="Arial"/>
              </a:rPr>
              <a:t>outer layer being </a:t>
            </a:r>
            <a:r>
              <a:rPr sz="1600" spc="5" dirty="0">
                <a:latin typeface="Arial"/>
                <a:cs typeface="Arial"/>
              </a:rPr>
              <a:t>its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function.</a:t>
            </a:r>
            <a:endParaRPr sz="1600">
              <a:latin typeface="Arial"/>
              <a:cs typeface="Arial"/>
            </a:endParaRPr>
          </a:p>
          <a:p>
            <a:pPr marL="1042669" lvl="2" indent="-22860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1042669" algn="l"/>
                <a:tab pos="1043305" algn="l"/>
              </a:tabLst>
            </a:pPr>
            <a:r>
              <a:rPr sz="1600" dirty="0">
                <a:latin typeface="Arial"/>
                <a:cs typeface="Arial"/>
              </a:rPr>
              <a:t>Examples:</a:t>
            </a:r>
            <a:endParaRPr sz="1600">
              <a:latin typeface="Arial"/>
              <a:cs typeface="Arial"/>
            </a:endParaRPr>
          </a:p>
          <a:p>
            <a:pPr marR="1027430" algn="ctr">
              <a:lnSpc>
                <a:spcPct val="100000"/>
              </a:lnSpc>
              <a:spcBef>
                <a:spcPts val="130"/>
              </a:spcBef>
            </a:pPr>
            <a:r>
              <a:rPr sz="1400" spc="-10" dirty="0">
                <a:solidFill>
                  <a:srgbClr val="D50092"/>
                </a:solidFill>
                <a:latin typeface="Arial"/>
                <a:cs typeface="Arial"/>
              </a:rPr>
              <a:t>Application2</a:t>
            </a:r>
            <a:endParaRPr sz="1400">
              <a:latin typeface="Arial"/>
              <a:cs typeface="Arial"/>
            </a:endParaRPr>
          </a:p>
          <a:p>
            <a:pPr marL="3900170" marR="4375785">
              <a:lnSpc>
                <a:spcPct val="142900"/>
              </a:lnSpc>
            </a:pPr>
            <a:r>
              <a:rPr sz="1400" spc="-15" dirty="0">
                <a:solidFill>
                  <a:srgbClr val="D50092"/>
                </a:solidFill>
                <a:latin typeface="Arial"/>
                <a:cs typeface="Arial"/>
              </a:rPr>
              <a:t>Malloc()  </a:t>
            </a:r>
            <a:r>
              <a:rPr sz="1400" spc="-10" dirty="0">
                <a:solidFill>
                  <a:srgbClr val="D50092"/>
                </a:solidFill>
                <a:latin typeface="Arial"/>
                <a:cs typeface="Arial"/>
              </a:rPr>
              <a:t>Link</a:t>
            </a:r>
            <a:r>
              <a:rPr sz="1400" spc="-8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D50092"/>
                </a:solidFill>
                <a:latin typeface="Arial"/>
                <a:cs typeface="Arial"/>
              </a:rPr>
              <a:t>block()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91000" y="5562600"/>
            <a:ext cx="1297305" cy="0"/>
          </a:xfrm>
          <a:custGeom>
            <a:avLst/>
            <a:gdLst/>
            <a:ahLst/>
            <a:cxnLst/>
            <a:rect l="l" t="t" r="r" b="b"/>
            <a:pathLst>
              <a:path w="1297304">
                <a:moveTo>
                  <a:pt x="0" y="0"/>
                </a:moveTo>
                <a:lnTo>
                  <a:pt x="12970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97737" y="186944"/>
            <a:ext cx="8613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419465" algn="l"/>
              </a:tabLst>
            </a:pPr>
            <a:r>
              <a:rPr sz="2000" spc="-10" dirty="0"/>
              <a:t>Con</a:t>
            </a:r>
            <a:r>
              <a:rPr sz="2000" spc="-15" dirty="0"/>
              <a:t>t</a:t>
            </a:r>
            <a:r>
              <a:rPr sz="2000" dirty="0"/>
              <a:t>r</a:t>
            </a:r>
            <a:r>
              <a:rPr sz="2000" spc="-5" dirty="0"/>
              <a:t>ol</a:t>
            </a:r>
            <a:r>
              <a:rPr sz="2000" dirty="0"/>
              <a:t> </a:t>
            </a:r>
            <a:r>
              <a:rPr sz="2000" spc="-5" dirty="0"/>
              <a:t>F</a:t>
            </a:r>
            <a:r>
              <a:rPr sz="2000" spc="-15" dirty="0"/>
              <a:t>l</a:t>
            </a:r>
            <a:r>
              <a:rPr sz="2000" spc="-10" dirty="0"/>
              <a:t>ow</a:t>
            </a:r>
            <a:r>
              <a:rPr sz="2000" spc="15" dirty="0"/>
              <a:t> </a:t>
            </a:r>
            <a:r>
              <a:rPr sz="2000" spc="-5" dirty="0"/>
              <a:t>G</a:t>
            </a:r>
            <a:r>
              <a:rPr sz="2000" dirty="0"/>
              <a:t>r</a:t>
            </a:r>
            <a:r>
              <a:rPr sz="2000" spc="-5" dirty="0"/>
              <a:t>a</a:t>
            </a:r>
            <a:r>
              <a:rPr sz="2000" spc="-15" dirty="0"/>
              <a:t>p</a:t>
            </a:r>
            <a:r>
              <a:rPr sz="2000" spc="-5" dirty="0"/>
              <a:t>hs</a:t>
            </a:r>
            <a:r>
              <a:rPr sz="2000" dirty="0"/>
              <a:t> </a:t>
            </a:r>
            <a:r>
              <a:rPr sz="2000" spc="-5" dirty="0"/>
              <a:t>a</a:t>
            </a:r>
            <a:r>
              <a:rPr sz="2000" spc="-15" dirty="0"/>
              <a:t>n</a:t>
            </a:r>
            <a:r>
              <a:rPr sz="2000" spc="-5" dirty="0"/>
              <a:t>d</a:t>
            </a:r>
            <a:r>
              <a:rPr sz="2000" spc="10" dirty="0"/>
              <a:t> </a:t>
            </a:r>
            <a:r>
              <a:rPr sz="2000" spc="-20" dirty="0"/>
              <a:t>P</a:t>
            </a:r>
            <a:r>
              <a:rPr sz="2000" spc="-5" dirty="0"/>
              <a:t>ath</a:t>
            </a:r>
            <a:r>
              <a:rPr sz="2000" spc="10" dirty="0"/>
              <a:t> </a:t>
            </a:r>
            <a:r>
              <a:rPr sz="2000" spc="20" dirty="0"/>
              <a:t>T</a:t>
            </a:r>
            <a:r>
              <a:rPr sz="2000" spc="-5" dirty="0"/>
              <a:t>e</a:t>
            </a:r>
            <a:r>
              <a:rPr sz="2000" dirty="0"/>
              <a:t>s</a:t>
            </a:r>
            <a:r>
              <a:rPr sz="2000" spc="-5" dirty="0"/>
              <a:t>t</a:t>
            </a:r>
            <a:r>
              <a:rPr sz="2000" spc="-20" dirty="0"/>
              <a:t>i</a:t>
            </a:r>
            <a:r>
              <a:rPr sz="2000" spc="-5" dirty="0"/>
              <a:t>ng</a:t>
            </a:r>
            <a:r>
              <a:rPr sz="2000" spc="50" dirty="0"/>
              <a:t> </a:t>
            </a:r>
            <a:r>
              <a:rPr sz="2000" spc="-5" dirty="0"/>
              <a:t>–</a:t>
            </a:r>
            <a:r>
              <a:rPr sz="2000" spc="-10" dirty="0"/>
              <a:t> </a:t>
            </a:r>
            <a:r>
              <a:rPr sz="2000" spc="-5" dirty="0"/>
              <a:t>Qu</a:t>
            </a:r>
            <a:r>
              <a:rPr sz="2000" spc="-15" dirty="0"/>
              <a:t>e</a:t>
            </a:r>
            <a:r>
              <a:rPr sz="2000" spc="5" dirty="0"/>
              <a:t>s</a:t>
            </a:r>
            <a:r>
              <a:rPr sz="2000" spc="-5" dirty="0"/>
              <a:t>t</a:t>
            </a:r>
            <a:r>
              <a:rPr sz="2000" spc="-20" dirty="0"/>
              <a:t>i</a:t>
            </a:r>
            <a:r>
              <a:rPr sz="2000" spc="-5" dirty="0"/>
              <a:t>o</a:t>
            </a:r>
            <a:r>
              <a:rPr sz="2000" spc="-15" dirty="0"/>
              <a:t>n</a:t>
            </a:r>
            <a:r>
              <a:rPr sz="2000" spc="-5" dirty="0"/>
              <a:t>s</a:t>
            </a:r>
            <a:r>
              <a:rPr sz="2000" spc="25" dirty="0"/>
              <a:t> </a:t>
            </a:r>
            <a:r>
              <a:rPr sz="2000" spc="10" dirty="0"/>
              <a:t>f</a:t>
            </a:r>
            <a:r>
              <a:rPr sz="2000" dirty="0"/>
              <a:t>r</a:t>
            </a:r>
            <a:r>
              <a:rPr sz="2000" spc="-10" dirty="0"/>
              <a:t>om</a:t>
            </a:r>
            <a:r>
              <a:rPr sz="2000" spc="-40" dirty="0"/>
              <a:t> </a:t>
            </a:r>
            <a:r>
              <a:rPr sz="2000" spc="-5" dirty="0"/>
              <a:t>pre</a:t>
            </a:r>
            <a:r>
              <a:rPr sz="2000" spc="-15" dirty="0"/>
              <a:t>vi</a:t>
            </a:r>
            <a:r>
              <a:rPr sz="2000" spc="-5" dirty="0"/>
              <a:t>o</a:t>
            </a:r>
            <a:r>
              <a:rPr sz="2000" spc="-15" dirty="0"/>
              <a:t>u</a:t>
            </a:r>
            <a:r>
              <a:rPr sz="2000" spc="-5" dirty="0"/>
              <a:t>s</a:t>
            </a:r>
            <a:r>
              <a:rPr sz="2000" spc="50" dirty="0"/>
              <a:t> </a:t>
            </a:r>
            <a:r>
              <a:rPr sz="2000" spc="-5" dirty="0"/>
              <a:t>e</a:t>
            </a:r>
            <a:r>
              <a:rPr sz="2000" dirty="0"/>
              <a:t>x</a:t>
            </a:r>
            <a:r>
              <a:rPr sz="2000" spc="-5" dirty="0"/>
              <a:t>a</a:t>
            </a:r>
            <a:r>
              <a:rPr sz="2000" spc="25" dirty="0"/>
              <a:t>m</a:t>
            </a:r>
            <a:r>
              <a:rPr sz="2000" spc="-5" dirty="0"/>
              <a:t>s</a:t>
            </a:r>
            <a:r>
              <a:rPr sz="2000" dirty="0"/>
              <a:t>	</a:t>
            </a:r>
            <a:r>
              <a:rPr sz="1800" b="1" spc="7" baseline="2314" dirty="0">
                <a:solidFill>
                  <a:srgbClr val="000000"/>
                </a:solidFill>
                <a:latin typeface="Arial"/>
                <a:cs typeface="Arial"/>
              </a:rPr>
              <a:t>L6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2336" y="1112519"/>
            <a:ext cx="2499360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336" y="3550920"/>
            <a:ext cx="3389376" cy="384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6244" y="3609797"/>
            <a:ext cx="8392160" cy="225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 indent="-31305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26390" algn="l"/>
              </a:tabLst>
            </a:pPr>
            <a:r>
              <a:rPr sz="1800" b="1" spc="-15" dirty="0">
                <a:solidFill>
                  <a:srgbClr val="A40020"/>
                </a:solidFill>
                <a:latin typeface="Arial"/>
                <a:cs typeface="Arial"/>
              </a:rPr>
              <a:t>Traversal </a:t>
            </a: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or Link</a:t>
            </a:r>
            <a:r>
              <a:rPr sz="1800" b="1" spc="-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Makers: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40020"/>
              </a:buClr>
              <a:buFont typeface="Arial"/>
              <a:buAutoNum type="arabicPeriod" startAt="2"/>
            </a:pPr>
            <a:endParaRPr sz="165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</a:pP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Simple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1600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effective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600" spc="5" dirty="0">
                <a:latin typeface="Arial"/>
                <a:cs typeface="Arial"/>
              </a:rPr>
              <a:t>Name </a:t>
            </a:r>
            <a:r>
              <a:rPr sz="1600" spc="-10" dirty="0">
                <a:latin typeface="Arial"/>
                <a:cs typeface="Arial"/>
              </a:rPr>
              <a:t>every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link.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600" dirty="0">
                <a:latin typeface="Arial"/>
                <a:cs typeface="Arial"/>
              </a:rPr>
              <a:t>Instrument the links </a:t>
            </a:r>
            <a:r>
              <a:rPr sz="1600" spc="5" dirty="0">
                <a:latin typeface="Arial"/>
                <a:cs typeface="Arial"/>
              </a:rPr>
              <a:t>so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the link is </a:t>
            </a:r>
            <a:r>
              <a:rPr sz="1600" spc="-5" dirty="0">
                <a:latin typeface="Arial"/>
                <a:cs typeface="Arial"/>
              </a:rPr>
              <a:t>recorded </a:t>
            </a:r>
            <a:r>
              <a:rPr sz="1600" spc="-10" dirty="0">
                <a:latin typeface="Arial"/>
                <a:cs typeface="Arial"/>
              </a:rPr>
              <a:t>when </a:t>
            </a:r>
            <a:r>
              <a:rPr sz="1600" dirty="0">
                <a:latin typeface="Arial"/>
                <a:cs typeface="Arial"/>
              </a:rPr>
              <a:t>it is </a:t>
            </a:r>
            <a:r>
              <a:rPr sz="1600" spc="-5" dirty="0">
                <a:latin typeface="Arial"/>
                <a:cs typeface="Arial"/>
              </a:rPr>
              <a:t>executed (during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test)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600" dirty="0">
                <a:latin typeface="Arial"/>
                <a:cs typeface="Arial"/>
              </a:rPr>
              <a:t>The succession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letters from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routine’s entry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exit </a:t>
            </a:r>
            <a:r>
              <a:rPr sz="1600" spc="-5" dirty="0">
                <a:latin typeface="Arial"/>
                <a:cs typeface="Arial"/>
              </a:rPr>
              <a:t>corresponds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pathname.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8960" y="512063"/>
            <a:ext cx="3864864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6244" y="560577"/>
            <a:ext cx="8263890" cy="2344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1925">
              <a:lnSpc>
                <a:spcPct val="100000"/>
              </a:lnSpc>
              <a:spcBef>
                <a:spcPts val="105"/>
              </a:spcBef>
            </a:pPr>
            <a:r>
              <a:rPr sz="1600" b="1" spc="-85" dirty="0">
                <a:solidFill>
                  <a:srgbClr val="333399"/>
                </a:solidFill>
                <a:latin typeface="Arial"/>
                <a:cs typeface="Arial"/>
              </a:rPr>
              <a:t>PATH 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INSTRUMENTATION</a:t>
            </a:r>
            <a:r>
              <a:rPr sz="1600" b="1" spc="-2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METHODS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25755" indent="-313055">
              <a:lnSpc>
                <a:spcPct val="100000"/>
              </a:lnSpc>
              <a:buAutoNum type="arabicPeriod"/>
              <a:tabLst>
                <a:tab pos="326390" algn="l"/>
              </a:tabLst>
            </a:pP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General</a:t>
            </a:r>
            <a:r>
              <a:rPr sz="1800" b="1" spc="-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A40020"/>
                </a:solidFill>
                <a:latin typeface="Arial"/>
                <a:cs typeface="Arial"/>
              </a:rPr>
              <a:t>strategy:</a:t>
            </a:r>
            <a:endParaRPr sz="1800">
              <a:latin typeface="Arial"/>
              <a:cs typeface="Arial"/>
            </a:endParaRPr>
          </a:p>
          <a:p>
            <a:pPr marL="814069" lvl="1" indent="-344170">
              <a:lnSpc>
                <a:spcPct val="100000"/>
              </a:lnSpc>
              <a:spcBef>
                <a:spcPts val="1689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1600" dirty="0">
                <a:latin typeface="Arial"/>
                <a:cs typeface="Arial"/>
              </a:rPr>
              <a:t>Based </a:t>
            </a:r>
            <a:r>
              <a:rPr sz="1600" spc="-5" dirty="0">
                <a:latin typeface="Arial"/>
                <a:cs typeface="Arial"/>
              </a:rPr>
              <a:t>on Interpretive </a:t>
            </a:r>
            <a:r>
              <a:rPr sz="1600" dirty="0">
                <a:latin typeface="Arial"/>
                <a:cs typeface="Arial"/>
              </a:rPr>
              <a:t>tracing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use </a:t>
            </a:r>
            <a:r>
              <a:rPr sz="1600" spc="-5" dirty="0">
                <a:latin typeface="Arial"/>
                <a:cs typeface="Arial"/>
              </a:rPr>
              <a:t>interpreting </a:t>
            </a:r>
            <a:r>
              <a:rPr sz="1600" dirty="0">
                <a:latin typeface="Arial"/>
                <a:cs typeface="Arial"/>
              </a:rPr>
              <a:t>trace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program.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trace confirms the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expected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outcome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or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isn’t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obtained along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intended</a:t>
            </a:r>
            <a:r>
              <a:rPr sz="1600" spc="-2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path.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600" dirty="0">
                <a:latin typeface="Arial"/>
                <a:cs typeface="Arial"/>
              </a:rPr>
              <a:t>Computer trace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be </a:t>
            </a:r>
            <a:r>
              <a:rPr sz="1600" dirty="0">
                <a:latin typeface="Arial"/>
                <a:cs typeface="Arial"/>
              </a:rPr>
              <a:t>too massive. </a:t>
            </a:r>
            <a:r>
              <a:rPr sz="1600" spc="-5" dirty="0">
                <a:latin typeface="Arial"/>
                <a:cs typeface="Arial"/>
              </a:rPr>
              <a:t>Hand </a:t>
            </a:r>
            <a:r>
              <a:rPr sz="1600" dirty="0">
                <a:latin typeface="Arial"/>
                <a:cs typeface="Arial"/>
              </a:rPr>
              <a:t>tracing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-2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simpler.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444" y="636778"/>
            <a:ext cx="525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Single Link Marker Instrumentation: 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An</a:t>
            </a:r>
            <a:r>
              <a:rPr sz="1800" b="1" spc="-1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example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5000" y="1447800"/>
            <a:ext cx="762000" cy="457200"/>
          </a:xfrm>
          <a:custGeom>
            <a:avLst/>
            <a:gdLst/>
            <a:ahLst/>
            <a:cxnLst/>
            <a:rect l="l" t="t" r="r" b="b"/>
            <a:pathLst>
              <a:path w="762000" h="457200">
                <a:moveTo>
                  <a:pt x="0" y="457200"/>
                </a:moveTo>
                <a:lnTo>
                  <a:pt x="762000" y="457200"/>
                </a:lnTo>
                <a:lnTo>
                  <a:pt x="76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21100" y="1447926"/>
            <a:ext cx="2997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86385" algn="l"/>
              </a:tabLst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5000" y="1447800"/>
            <a:ext cx="7620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50495" marR="140335" indent="36195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latin typeface="Arial"/>
                <a:cs typeface="Arial"/>
              </a:rPr>
              <a:t>Input  </a:t>
            </a:r>
            <a:r>
              <a:rPr sz="1400" spc="-5" dirty="0">
                <a:latin typeface="Arial"/>
                <a:cs typeface="Arial"/>
              </a:rPr>
              <a:t>A,B,C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4000" y="1638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7000" y="16383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1800" y="1295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1800" y="1295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381000" y="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90164" y="1554556"/>
            <a:ext cx="52959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A =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7?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52800" y="2057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14800" y="16383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2400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89400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37457" y="1554556"/>
            <a:ext cx="749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j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76425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484" y="302795"/>
                </a:lnTo>
                <a:lnTo>
                  <a:pt x="7413" y="297338"/>
                </a:lnTo>
                <a:lnTo>
                  <a:pt x="1986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1986" y="15537"/>
                </a:lnTo>
                <a:lnTo>
                  <a:pt x="7413" y="7461"/>
                </a:lnTo>
                <a:lnTo>
                  <a:pt x="15484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3299" y="1524000"/>
            <a:ext cx="26034" cy="304800"/>
          </a:xfrm>
          <a:custGeom>
            <a:avLst/>
            <a:gdLst/>
            <a:ahLst/>
            <a:cxnLst/>
            <a:rect l="l" t="t" r="r" b="b"/>
            <a:pathLst>
              <a:path w="26034" h="304800">
                <a:moveTo>
                  <a:pt x="0" y="0"/>
                </a:moveTo>
                <a:lnTo>
                  <a:pt x="9935" y="2004"/>
                </a:lnTo>
                <a:lnTo>
                  <a:pt x="18049" y="7461"/>
                </a:lnTo>
                <a:lnTo>
                  <a:pt x="23520" y="15537"/>
                </a:lnTo>
                <a:lnTo>
                  <a:pt x="25526" y="25400"/>
                </a:lnTo>
                <a:lnTo>
                  <a:pt x="25526" y="279400"/>
                </a:lnTo>
                <a:lnTo>
                  <a:pt x="23520" y="289262"/>
                </a:lnTo>
                <a:lnTo>
                  <a:pt x="18049" y="297338"/>
                </a:lnTo>
                <a:lnTo>
                  <a:pt x="9935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50594" y="1554556"/>
            <a:ext cx="749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43400" y="1295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3400" y="1295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381000" y="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05071" y="1447926"/>
            <a:ext cx="41719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545" marR="5080" indent="-304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B$ =  </a:t>
            </a:r>
            <a:r>
              <a:rPr sz="1400" spc="-10" dirty="0">
                <a:latin typeface="Arial"/>
                <a:cs typeface="Arial"/>
              </a:rPr>
              <a:t>“a”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105400" y="1676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6400" y="16383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38064" y="1554556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93589" y="1326006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34000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61000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432428" y="2088261"/>
            <a:ext cx="25272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724400" y="2057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38800" y="2552700"/>
            <a:ext cx="1447800" cy="76200"/>
          </a:xfrm>
          <a:custGeom>
            <a:avLst/>
            <a:gdLst/>
            <a:ahLst/>
            <a:cxnLst/>
            <a:rect l="l" t="t" r="r" b="b"/>
            <a:pathLst>
              <a:path w="1447800" h="76200">
                <a:moveTo>
                  <a:pt x="1371600" y="0"/>
                </a:moveTo>
                <a:lnTo>
                  <a:pt x="1371600" y="76200"/>
                </a:lnTo>
                <a:lnTo>
                  <a:pt x="1435100" y="44450"/>
                </a:lnTo>
                <a:lnTo>
                  <a:pt x="1384300" y="44450"/>
                </a:lnTo>
                <a:lnTo>
                  <a:pt x="1384300" y="31750"/>
                </a:lnTo>
                <a:lnTo>
                  <a:pt x="1435100" y="31750"/>
                </a:lnTo>
                <a:lnTo>
                  <a:pt x="1371600" y="0"/>
                </a:lnTo>
                <a:close/>
              </a:path>
              <a:path w="1447800" h="76200">
                <a:moveTo>
                  <a:pt x="1371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371600" y="44450"/>
                </a:lnTo>
                <a:lnTo>
                  <a:pt x="1371600" y="31750"/>
                </a:lnTo>
                <a:close/>
              </a:path>
              <a:path w="1447800" h="76200">
                <a:moveTo>
                  <a:pt x="1435100" y="31750"/>
                </a:moveTo>
                <a:lnTo>
                  <a:pt x="1384300" y="31750"/>
                </a:lnTo>
                <a:lnTo>
                  <a:pt x="1384300" y="44450"/>
                </a:lnTo>
                <a:lnTo>
                  <a:pt x="1435100" y="44450"/>
                </a:lnTo>
                <a:lnTo>
                  <a:pt x="1447800" y="38100"/>
                </a:lnTo>
                <a:lnTo>
                  <a:pt x="1435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52800" y="35814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890009" y="3460445"/>
            <a:ext cx="1339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8862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132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15000" y="1295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15000" y="1295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381000" y="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922645" y="1447926"/>
            <a:ext cx="3098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=  0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477000" y="1676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58000" y="16383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756018" y="1554556"/>
            <a:ext cx="749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705600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2600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86600" y="1295400"/>
            <a:ext cx="304800" cy="3505200"/>
          </a:xfrm>
          <a:custGeom>
            <a:avLst/>
            <a:gdLst/>
            <a:ahLst/>
            <a:cxnLst/>
            <a:rect l="l" t="t" r="r" b="b"/>
            <a:pathLst>
              <a:path w="304800" h="3505200">
                <a:moveTo>
                  <a:pt x="0" y="3505200"/>
                </a:moveTo>
                <a:lnTo>
                  <a:pt x="304800" y="3505200"/>
                </a:lnTo>
                <a:lnTo>
                  <a:pt x="3048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86600" y="1295400"/>
            <a:ext cx="304800" cy="3505200"/>
          </a:xfrm>
          <a:custGeom>
            <a:avLst/>
            <a:gdLst/>
            <a:ahLst/>
            <a:cxnLst/>
            <a:rect l="l" t="t" r="r" b="b"/>
            <a:pathLst>
              <a:path w="304800" h="3505200">
                <a:moveTo>
                  <a:pt x="0" y="3505200"/>
                </a:moveTo>
                <a:lnTo>
                  <a:pt x="304800" y="3505200"/>
                </a:lnTo>
                <a:lnTo>
                  <a:pt x="3048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436489" y="2469642"/>
            <a:ext cx="1339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432425" y="24384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59425" y="24384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24400" y="25908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96000" y="2057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96000" y="22860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58000" y="22479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672198" y="2164537"/>
            <a:ext cx="18288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629400" y="2133600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38100" y="304800"/>
                </a:moveTo>
                <a:lnTo>
                  <a:pt x="23252" y="301811"/>
                </a:lnTo>
                <a:lnTo>
                  <a:pt x="11144" y="293655"/>
                </a:lnTo>
                <a:lnTo>
                  <a:pt x="2988" y="281547"/>
                </a:lnTo>
                <a:lnTo>
                  <a:pt x="0" y="266700"/>
                </a:lnTo>
                <a:lnTo>
                  <a:pt x="0" y="38100"/>
                </a:ln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19900" y="2133600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0" y="0"/>
                </a:moveTo>
                <a:lnTo>
                  <a:pt x="14847" y="2988"/>
                </a:lnTo>
                <a:lnTo>
                  <a:pt x="26955" y="11144"/>
                </a:lnTo>
                <a:lnTo>
                  <a:pt x="35111" y="23252"/>
                </a:lnTo>
                <a:lnTo>
                  <a:pt x="38100" y="38100"/>
                </a:lnTo>
                <a:lnTo>
                  <a:pt x="38100" y="266700"/>
                </a:lnTo>
                <a:lnTo>
                  <a:pt x="35111" y="281547"/>
                </a:lnTo>
                <a:lnTo>
                  <a:pt x="26955" y="293655"/>
                </a:lnTo>
                <a:lnTo>
                  <a:pt x="14847" y="301811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252717" y="2012061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343400" y="3200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43400" y="3200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381000" y="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505071" y="3353815"/>
            <a:ext cx="41719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B$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=</a:t>
            </a:r>
            <a:endParaRPr sz="14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“d”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105400" y="3581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86400" y="35433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338064" y="3460445"/>
            <a:ext cx="1339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093589" y="3231895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3340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610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24400" y="396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38800" y="4457700"/>
            <a:ext cx="1447800" cy="76200"/>
          </a:xfrm>
          <a:custGeom>
            <a:avLst/>
            <a:gdLst/>
            <a:ahLst/>
            <a:cxnLst/>
            <a:rect l="l" t="t" r="r" b="b"/>
            <a:pathLst>
              <a:path w="1447800" h="76200">
                <a:moveTo>
                  <a:pt x="1371600" y="0"/>
                </a:moveTo>
                <a:lnTo>
                  <a:pt x="1371600" y="76200"/>
                </a:lnTo>
                <a:lnTo>
                  <a:pt x="1435100" y="44450"/>
                </a:lnTo>
                <a:lnTo>
                  <a:pt x="1384300" y="44450"/>
                </a:lnTo>
                <a:lnTo>
                  <a:pt x="1384300" y="31750"/>
                </a:lnTo>
                <a:lnTo>
                  <a:pt x="1435100" y="31750"/>
                </a:lnTo>
                <a:lnTo>
                  <a:pt x="1371600" y="0"/>
                </a:lnTo>
                <a:close/>
              </a:path>
              <a:path w="1447800" h="76200">
                <a:moveTo>
                  <a:pt x="1371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371600" y="44450"/>
                </a:lnTo>
                <a:lnTo>
                  <a:pt x="1371600" y="31750"/>
                </a:lnTo>
                <a:close/>
              </a:path>
              <a:path w="1447800" h="76200">
                <a:moveTo>
                  <a:pt x="1435100" y="31750"/>
                </a:moveTo>
                <a:lnTo>
                  <a:pt x="1384300" y="31750"/>
                </a:lnTo>
                <a:lnTo>
                  <a:pt x="1384300" y="44450"/>
                </a:lnTo>
                <a:lnTo>
                  <a:pt x="1435100" y="44450"/>
                </a:lnTo>
                <a:lnTo>
                  <a:pt x="1447800" y="38100"/>
                </a:lnTo>
                <a:lnTo>
                  <a:pt x="1435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15000" y="3200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15000" y="3200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381000" y="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925692" y="3353815"/>
            <a:ext cx="30734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≤</a:t>
            </a:r>
            <a:endParaRPr sz="1400">
              <a:latin typeface="Arial"/>
              <a:cs typeface="Arial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0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477000" y="3581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58000" y="35433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756018" y="3460445"/>
            <a:ext cx="1339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7056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326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436489" y="437553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432425" y="43434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59425" y="43434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24400" y="44958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96000" y="3962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96000" y="41910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58000" y="41529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672198" y="4070350"/>
            <a:ext cx="94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629400" y="4038600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38100" y="304800"/>
                </a:moveTo>
                <a:lnTo>
                  <a:pt x="23252" y="301811"/>
                </a:lnTo>
                <a:lnTo>
                  <a:pt x="11144" y="293655"/>
                </a:lnTo>
                <a:lnTo>
                  <a:pt x="2988" y="281547"/>
                </a:lnTo>
                <a:lnTo>
                  <a:pt x="0" y="266700"/>
                </a:lnTo>
                <a:lnTo>
                  <a:pt x="0" y="38100"/>
                </a:ln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19900" y="4038600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0" y="0"/>
                </a:moveTo>
                <a:lnTo>
                  <a:pt x="14847" y="2988"/>
                </a:lnTo>
                <a:lnTo>
                  <a:pt x="26955" y="11144"/>
                </a:lnTo>
                <a:lnTo>
                  <a:pt x="35111" y="23252"/>
                </a:lnTo>
                <a:lnTo>
                  <a:pt x="38100" y="38100"/>
                </a:lnTo>
                <a:lnTo>
                  <a:pt x="38100" y="266700"/>
                </a:lnTo>
                <a:lnTo>
                  <a:pt x="35111" y="281547"/>
                </a:lnTo>
                <a:lnTo>
                  <a:pt x="26955" y="293655"/>
                </a:lnTo>
                <a:lnTo>
                  <a:pt x="14847" y="301811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375019" y="3231895"/>
            <a:ext cx="25272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038600" y="35433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72795" y="5042661"/>
            <a:ext cx="12185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Arial"/>
                <a:cs typeface="Arial"/>
              </a:rPr>
              <a:t>Sample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path:</a:t>
            </a:r>
            <a:endParaRPr sz="16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892827" y="5042661"/>
            <a:ext cx="3435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i j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444" y="636778"/>
            <a:ext cx="594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Single Link Marker Instrumentation: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Not good</a:t>
            </a:r>
            <a:r>
              <a:rPr sz="1800" b="1" spc="-1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enough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644" y="5363362"/>
            <a:ext cx="84836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Problem:</a:t>
            </a:r>
            <a:endParaRPr sz="1800">
              <a:latin typeface="Arial"/>
              <a:cs typeface="Arial"/>
            </a:endParaRPr>
          </a:p>
          <a:p>
            <a:pPr marL="241300" marR="5080">
              <a:lnSpc>
                <a:spcPct val="100000"/>
              </a:lnSpc>
              <a:tabLst>
                <a:tab pos="5920740" algn="l"/>
              </a:tabLst>
            </a:pPr>
            <a:r>
              <a:rPr sz="1800" dirty="0">
                <a:latin typeface="Arial"/>
                <a:cs typeface="Arial"/>
              </a:rPr>
              <a:t>Processing in the links may be </a:t>
            </a:r>
            <a:r>
              <a:rPr sz="1800" spc="-5" dirty="0">
                <a:latin typeface="Arial"/>
                <a:cs typeface="Arial"/>
              </a:rPr>
              <a:t>chewed </a:t>
            </a:r>
            <a:r>
              <a:rPr sz="1800" dirty="0">
                <a:latin typeface="Arial"/>
                <a:cs typeface="Arial"/>
              </a:rPr>
              <a:t>open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 bugs.	Possibly due to </a:t>
            </a:r>
            <a:r>
              <a:rPr sz="1800" spc="-20" dirty="0">
                <a:latin typeface="Arial"/>
                <a:cs typeface="Arial"/>
              </a:rPr>
              <a:t>GOTO  </a:t>
            </a:r>
            <a:r>
              <a:rPr sz="1800" dirty="0">
                <a:latin typeface="Arial"/>
                <a:cs typeface="Arial"/>
              </a:rPr>
              <a:t>statements, control takes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different path, </a:t>
            </a:r>
            <a:r>
              <a:rPr sz="1800" spc="-5" dirty="0">
                <a:latin typeface="Arial"/>
                <a:cs typeface="Arial"/>
              </a:rPr>
              <a:t>yet </a:t>
            </a:r>
            <a:r>
              <a:rPr sz="1800" dirty="0">
                <a:latin typeface="Arial"/>
                <a:cs typeface="Arial"/>
              </a:rPr>
              <a:t>resulting in the intended path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again.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8800" y="28194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000000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3600" y="23622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0600" y="2362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1143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36489" y="2698242"/>
            <a:ext cx="1828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4000" y="16383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8800" y="1295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8800" y="1295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381000" y="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46910" y="1554556"/>
            <a:ext cx="52959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A =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7?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9800" y="2057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90800" y="1676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4800" y="163830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990600" y="0"/>
                </a:moveTo>
                <a:lnTo>
                  <a:pt x="990600" y="76200"/>
                </a:lnTo>
                <a:lnTo>
                  <a:pt x="1054100" y="44450"/>
                </a:lnTo>
                <a:lnTo>
                  <a:pt x="1003300" y="44450"/>
                </a:lnTo>
                <a:lnTo>
                  <a:pt x="1003300" y="31750"/>
                </a:lnTo>
                <a:lnTo>
                  <a:pt x="1054100" y="31750"/>
                </a:lnTo>
                <a:lnTo>
                  <a:pt x="990600" y="0"/>
                </a:lnTo>
                <a:close/>
              </a:path>
              <a:path w="1066800" h="76200">
                <a:moveTo>
                  <a:pt x="990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0600" y="44450"/>
                </a:lnTo>
                <a:lnTo>
                  <a:pt x="990600" y="31750"/>
                </a:lnTo>
                <a:close/>
              </a:path>
              <a:path w="1066800" h="76200">
                <a:moveTo>
                  <a:pt x="1054100" y="31750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1054100" y="44450"/>
                </a:lnTo>
                <a:lnTo>
                  <a:pt x="1066800" y="38100"/>
                </a:lnTo>
                <a:lnTo>
                  <a:pt x="1054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19400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46400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94202" y="1554556"/>
            <a:ext cx="749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j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76425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484" y="302795"/>
                </a:lnTo>
                <a:lnTo>
                  <a:pt x="7413" y="297338"/>
                </a:lnTo>
                <a:lnTo>
                  <a:pt x="1986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1986" y="15537"/>
                </a:lnTo>
                <a:lnTo>
                  <a:pt x="7413" y="7461"/>
                </a:lnTo>
                <a:lnTo>
                  <a:pt x="15484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3299" y="1524000"/>
            <a:ext cx="26034" cy="304800"/>
          </a:xfrm>
          <a:custGeom>
            <a:avLst/>
            <a:gdLst/>
            <a:ahLst/>
            <a:cxnLst/>
            <a:rect l="l" t="t" r="r" b="b"/>
            <a:pathLst>
              <a:path w="26034" h="304800">
                <a:moveTo>
                  <a:pt x="0" y="0"/>
                </a:moveTo>
                <a:lnTo>
                  <a:pt x="9935" y="2004"/>
                </a:lnTo>
                <a:lnTo>
                  <a:pt x="18049" y="7461"/>
                </a:lnTo>
                <a:lnTo>
                  <a:pt x="23520" y="15537"/>
                </a:lnTo>
                <a:lnTo>
                  <a:pt x="25526" y="25400"/>
                </a:lnTo>
                <a:lnTo>
                  <a:pt x="25526" y="279400"/>
                </a:lnTo>
                <a:lnTo>
                  <a:pt x="23520" y="289262"/>
                </a:lnTo>
                <a:lnTo>
                  <a:pt x="18049" y="297338"/>
                </a:lnTo>
                <a:lnTo>
                  <a:pt x="9935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50594" y="1554556"/>
            <a:ext cx="749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89175" y="2088261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09800" y="35814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46629" y="3460445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432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702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6000" y="1638300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86600" y="1295400"/>
            <a:ext cx="304800" cy="3505200"/>
          </a:xfrm>
          <a:custGeom>
            <a:avLst/>
            <a:gdLst/>
            <a:ahLst/>
            <a:cxnLst/>
            <a:rect l="l" t="t" r="r" b="b"/>
            <a:pathLst>
              <a:path w="304800" h="3505200">
                <a:moveTo>
                  <a:pt x="0" y="3505200"/>
                </a:moveTo>
                <a:lnTo>
                  <a:pt x="304800" y="3505200"/>
                </a:lnTo>
                <a:lnTo>
                  <a:pt x="3048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86600" y="1295400"/>
            <a:ext cx="304800" cy="3505200"/>
          </a:xfrm>
          <a:custGeom>
            <a:avLst/>
            <a:gdLst/>
            <a:ahLst/>
            <a:cxnLst/>
            <a:rect l="l" t="t" r="r" b="b"/>
            <a:pathLst>
              <a:path w="304800" h="3505200">
                <a:moveTo>
                  <a:pt x="0" y="3505200"/>
                </a:moveTo>
                <a:lnTo>
                  <a:pt x="304800" y="3505200"/>
                </a:lnTo>
                <a:lnTo>
                  <a:pt x="3048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32425" y="2667000"/>
            <a:ext cx="34925" cy="304800"/>
          </a:xfrm>
          <a:custGeom>
            <a:avLst/>
            <a:gdLst/>
            <a:ahLst/>
            <a:cxnLst/>
            <a:rect l="l" t="t" r="r" b="b"/>
            <a:pathLst>
              <a:path w="34925" h="304800">
                <a:moveTo>
                  <a:pt x="34416" y="304800"/>
                </a:moveTo>
                <a:lnTo>
                  <a:pt x="21002" y="302101"/>
                </a:lnTo>
                <a:lnTo>
                  <a:pt x="10064" y="294735"/>
                </a:lnTo>
                <a:lnTo>
                  <a:pt x="2698" y="283797"/>
                </a:lnTo>
                <a:lnTo>
                  <a:pt x="0" y="270383"/>
                </a:lnTo>
                <a:lnTo>
                  <a:pt x="0" y="34416"/>
                </a:lnTo>
                <a:lnTo>
                  <a:pt x="2698" y="21002"/>
                </a:lnTo>
                <a:lnTo>
                  <a:pt x="10064" y="10064"/>
                </a:lnTo>
                <a:lnTo>
                  <a:pt x="21002" y="2698"/>
                </a:lnTo>
                <a:lnTo>
                  <a:pt x="3441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04383" y="2667000"/>
            <a:ext cx="34925" cy="304800"/>
          </a:xfrm>
          <a:custGeom>
            <a:avLst/>
            <a:gdLst/>
            <a:ahLst/>
            <a:cxnLst/>
            <a:rect l="l" t="t" r="r" b="b"/>
            <a:pathLst>
              <a:path w="34925" h="304800">
                <a:moveTo>
                  <a:pt x="0" y="0"/>
                </a:moveTo>
                <a:lnTo>
                  <a:pt x="13414" y="2698"/>
                </a:lnTo>
                <a:lnTo>
                  <a:pt x="24352" y="10064"/>
                </a:lnTo>
                <a:lnTo>
                  <a:pt x="31718" y="21002"/>
                </a:lnTo>
                <a:lnTo>
                  <a:pt x="34416" y="34416"/>
                </a:lnTo>
                <a:lnTo>
                  <a:pt x="34416" y="270383"/>
                </a:lnTo>
                <a:lnTo>
                  <a:pt x="31718" y="283797"/>
                </a:lnTo>
                <a:lnTo>
                  <a:pt x="24352" y="294735"/>
                </a:lnTo>
                <a:lnTo>
                  <a:pt x="13414" y="302101"/>
                </a:lnTo>
                <a:lnTo>
                  <a:pt x="0" y="30480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24400" y="28194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43400" y="3124200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381000" y="0"/>
                </a:moveTo>
                <a:lnTo>
                  <a:pt x="0" y="419100"/>
                </a:lnTo>
                <a:lnTo>
                  <a:pt x="381000" y="838200"/>
                </a:lnTo>
                <a:lnTo>
                  <a:pt x="762000" y="4191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43400" y="3124200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419100"/>
                </a:moveTo>
                <a:lnTo>
                  <a:pt x="381000" y="0"/>
                </a:lnTo>
                <a:lnTo>
                  <a:pt x="762000" y="419100"/>
                </a:lnTo>
                <a:lnTo>
                  <a:pt x="381000" y="838200"/>
                </a:lnTo>
                <a:lnTo>
                  <a:pt x="0" y="41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651375" y="3404108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105400" y="3581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86400" y="35433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338064" y="3460445"/>
            <a:ext cx="1339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93589" y="3231895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3340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610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95600" y="35433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14400" y="1524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7769" y="200582"/>
                </a:lnTo>
                <a:lnTo>
                  <a:pt x="29405" y="242419"/>
                </a:lnTo>
                <a:lnTo>
                  <a:pt x="62396" y="275405"/>
                </a:lnTo>
                <a:lnTo>
                  <a:pt x="104231" y="297033"/>
                </a:lnTo>
                <a:lnTo>
                  <a:pt x="152400" y="304800"/>
                </a:lnTo>
                <a:lnTo>
                  <a:pt x="200568" y="297033"/>
                </a:lnTo>
                <a:lnTo>
                  <a:pt x="242403" y="275405"/>
                </a:lnTo>
                <a:lnTo>
                  <a:pt x="275394" y="242419"/>
                </a:lnTo>
                <a:lnTo>
                  <a:pt x="297030" y="200582"/>
                </a:lnTo>
                <a:lnTo>
                  <a:pt x="304800" y="152400"/>
                </a:lnTo>
                <a:lnTo>
                  <a:pt x="297030" y="104217"/>
                </a:lnTo>
                <a:lnTo>
                  <a:pt x="275394" y="62380"/>
                </a:lnTo>
                <a:lnTo>
                  <a:pt x="242403" y="29394"/>
                </a:lnTo>
                <a:lnTo>
                  <a:pt x="20056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4400" y="1524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00568" y="7766"/>
                </a:lnTo>
                <a:lnTo>
                  <a:pt x="242403" y="29394"/>
                </a:lnTo>
                <a:lnTo>
                  <a:pt x="275394" y="62380"/>
                </a:lnTo>
                <a:lnTo>
                  <a:pt x="297030" y="104217"/>
                </a:lnTo>
                <a:lnTo>
                  <a:pt x="304800" y="152400"/>
                </a:lnTo>
                <a:lnTo>
                  <a:pt x="297030" y="200582"/>
                </a:lnTo>
                <a:lnTo>
                  <a:pt x="275394" y="242419"/>
                </a:lnTo>
                <a:lnTo>
                  <a:pt x="242403" y="275405"/>
                </a:lnTo>
                <a:lnTo>
                  <a:pt x="200568" y="297033"/>
                </a:lnTo>
                <a:lnTo>
                  <a:pt x="152400" y="304800"/>
                </a:lnTo>
                <a:lnTo>
                  <a:pt x="104231" y="297033"/>
                </a:lnTo>
                <a:lnTo>
                  <a:pt x="62396" y="275405"/>
                </a:lnTo>
                <a:lnTo>
                  <a:pt x="29405" y="242419"/>
                </a:lnTo>
                <a:lnTo>
                  <a:pt x="7769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19200" y="1676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00400" y="33528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914400" y="381000"/>
                </a:lnTo>
                <a:lnTo>
                  <a:pt x="914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200400" y="3352800"/>
            <a:ext cx="9144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640"/>
              </a:spcBef>
            </a:pPr>
            <a:r>
              <a:rPr sz="1400" spc="-10" dirty="0">
                <a:latin typeface="Arial"/>
                <a:cs typeface="Arial"/>
              </a:rPr>
              <a:t>Process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114800" y="34671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00400" y="15240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914400" y="381000"/>
                </a:lnTo>
                <a:lnTo>
                  <a:pt x="914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200400" y="1524000"/>
            <a:ext cx="9144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Arial"/>
                <a:cs typeface="Arial"/>
              </a:rPr>
              <a:t>Process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971800" y="16383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81600" y="15240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914400" y="381000"/>
                </a:lnTo>
                <a:lnTo>
                  <a:pt x="914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181600" y="1524000"/>
            <a:ext cx="9144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Arial"/>
                <a:cs typeface="Arial"/>
              </a:rPr>
              <a:t>Process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724400" y="2819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48400" y="2781300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62000" y="0"/>
                </a:moveTo>
                <a:lnTo>
                  <a:pt x="762000" y="76200"/>
                </a:lnTo>
                <a:lnTo>
                  <a:pt x="825500" y="44450"/>
                </a:lnTo>
                <a:lnTo>
                  <a:pt x="774700" y="44450"/>
                </a:lnTo>
                <a:lnTo>
                  <a:pt x="774700" y="31750"/>
                </a:lnTo>
                <a:lnTo>
                  <a:pt x="825500" y="31750"/>
                </a:lnTo>
                <a:lnTo>
                  <a:pt x="762000" y="0"/>
                </a:lnTo>
                <a:close/>
              </a:path>
              <a:path w="838200" h="76200">
                <a:moveTo>
                  <a:pt x="762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838200" h="76200">
                <a:moveTo>
                  <a:pt x="825500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25500" y="44450"/>
                </a:lnTo>
                <a:lnTo>
                  <a:pt x="838200" y="38100"/>
                </a:lnTo>
                <a:lnTo>
                  <a:pt x="825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62500" y="16764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44450" y="63500"/>
                </a:moveTo>
                <a:lnTo>
                  <a:pt x="31750" y="63500"/>
                </a:lnTo>
                <a:lnTo>
                  <a:pt x="31750" y="685800"/>
                </a:lnTo>
                <a:lnTo>
                  <a:pt x="44450" y="685800"/>
                </a:lnTo>
                <a:lnTo>
                  <a:pt x="44450" y="63500"/>
                </a:lnTo>
                <a:close/>
              </a:path>
              <a:path w="76200" h="685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85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15000" y="33528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914400" y="381000"/>
                </a:lnTo>
                <a:lnTo>
                  <a:pt x="914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715000" y="3352800"/>
            <a:ext cx="9144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40"/>
              </a:spcBef>
            </a:pPr>
            <a:r>
              <a:rPr sz="1400" spc="-10" dirty="0">
                <a:latin typeface="Arial"/>
                <a:cs typeface="Arial"/>
              </a:rPr>
              <a:t>Process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629400" y="34671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444" y="636778"/>
            <a:ext cx="401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Double Link Marker</a:t>
            </a:r>
            <a:r>
              <a:rPr sz="1800" b="1" spc="-1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Instrumentation: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644" y="5134736"/>
            <a:ext cx="8190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problem is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solved.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5" dirty="0">
                <a:latin typeface="Arial"/>
                <a:cs typeface="Arial"/>
              </a:rPr>
              <a:t>Two </a:t>
            </a:r>
            <a:r>
              <a:rPr sz="1800" dirty="0">
                <a:latin typeface="Arial"/>
                <a:cs typeface="Arial"/>
              </a:rPr>
              <a:t>link markers specify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the path name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both the beginning &amp; end of the</a:t>
            </a:r>
            <a:r>
              <a:rPr sz="1800" spc="-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link.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8800" y="28194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000000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3600" y="23622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0600" y="2362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1143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36489" y="2698242"/>
            <a:ext cx="1828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4000" y="16383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8800" y="1295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8800" y="1295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381000" y="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46910" y="1554556"/>
            <a:ext cx="52959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A =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7?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9800" y="2057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90800" y="1676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4800" y="163830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990600" y="0"/>
                </a:moveTo>
                <a:lnTo>
                  <a:pt x="990600" y="76200"/>
                </a:lnTo>
                <a:lnTo>
                  <a:pt x="1054100" y="44450"/>
                </a:lnTo>
                <a:lnTo>
                  <a:pt x="1003300" y="44450"/>
                </a:lnTo>
                <a:lnTo>
                  <a:pt x="1003300" y="31750"/>
                </a:lnTo>
                <a:lnTo>
                  <a:pt x="1054100" y="31750"/>
                </a:lnTo>
                <a:lnTo>
                  <a:pt x="990600" y="0"/>
                </a:lnTo>
                <a:close/>
              </a:path>
              <a:path w="1066800" h="76200">
                <a:moveTo>
                  <a:pt x="990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0600" y="44450"/>
                </a:lnTo>
                <a:lnTo>
                  <a:pt x="990600" y="31750"/>
                </a:lnTo>
                <a:close/>
              </a:path>
              <a:path w="1066800" h="76200">
                <a:moveTo>
                  <a:pt x="1054100" y="31750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1054100" y="44450"/>
                </a:lnTo>
                <a:lnTo>
                  <a:pt x="1066800" y="38100"/>
                </a:lnTo>
                <a:lnTo>
                  <a:pt x="1054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19400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46400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94202" y="1554556"/>
            <a:ext cx="749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j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76425" y="1524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484" y="302795"/>
                </a:lnTo>
                <a:lnTo>
                  <a:pt x="7413" y="297338"/>
                </a:lnTo>
                <a:lnTo>
                  <a:pt x="1986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1986" y="15537"/>
                </a:lnTo>
                <a:lnTo>
                  <a:pt x="7413" y="7461"/>
                </a:lnTo>
                <a:lnTo>
                  <a:pt x="15484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3299" y="1524000"/>
            <a:ext cx="26034" cy="304800"/>
          </a:xfrm>
          <a:custGeom>
            <a:avLst/>
            <a:gdLst/>
            <a:ahLst/>
            <a:cxnLst/>
            <a:rect l="l" t="t" r="r" b="b"/>
            <a:pathLst>
              <a:path w="26034" h="304800">
                <a:moveTo>
                  <a:pt x="0" y="0"/>
                </a:moveTo>
                <a:lnTo>
                  <a:pt x="9935" y="2004"/>
                </a:lnTo>
                <a:lnTo>
                  <a:pt x="18049" y="7461"/>
                </a:lnTo>
                <a:lnTo>
                  <a:pt x="23520" y="15537"/>
                </a:lnTo>
                <a:lnTo>
                  <a:pt x="25526" y="25400"/>
                </a:lnTo>
                <a:lnTo>
                  <a:pt x="25526" y="279400"/>
                </a:lnTo>
                <a:lnTo>
                  <a:pt x="23520" y="289262"/>
                </a:lnTo>
                <a:lnTo>
                  <a:pt x="18049" y="297338"/>
                </a:lnTo>
                <a:lnTo>
                  <a:pt x="9935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50594" y="1554556"/>
            <a:ext cx="749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09800" y="3581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41575" y="3460445"/>
            <a:ext cx="1339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384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654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8200" y="1295400"/>
            <a:ext cx="304800" cy="3505200"/>
          </a:xfrm>
          <a:custGeom>
            <a:avLst/>
            <a:gdLst/>
            <a:ahLst/>
            <a:cxnLst/>
            <a:rect l="l" t="t" r="r" b="b"/>
            <a:pathLst>
              <a:path w="304800" h="3505200">
                <a:moveTo>
                  <a:pt x="0" y="3505200"/>
                </a:moveTo>
                <a:lnTo>
                  <a:pt x="304800" y="3505200"/>
                </a:lnTo>
                <a:lnTo>
                  <a:pt x="3048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58200" y="1295400"/>
            <a:ext cx="304800" cy="3505200"/>
          </a:xfrm>
          <a:custGeom>
            <a:avLst/>
            <a:gdLst/>
            <a:ahLst/>
            <a:cxnLst/>
            <a:rect l="l" t="t" r="r" b="b"/>
            <a:pathLst>
              <a:path w="304800" h="3505200">
                <a:moveTo>
                  <a:pt x="0" y="3505200"/>
                </a:moveTo>
                <a:lnTo>
                  <a:pt x="304800" y="3505200"/>
                </a:lnTo>
                <a:lnTo>
                  <a:pt x="3048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32425" y="2667000"/>
            <a:ext cx="34925" cy="304800"/>
          </a:xfrm>
          <a:custGeom>
            <a:avLst/>
            <a:gdLst/>
            <a:ahLst/>
            <a:cxnLst/>
            <a:rect l="l" t="t" r="r" b="b"/>
            <a:pathLst>
              <a:path w="34925" h="304800">
                <a:moveTo>
                  <a:pt x="34416" y="304800"/>
                </a:moveTo>
                <a:lnTo>
                  <a:pt x="21002" y="302101"/>
                </a:lnTo>
                <a:lnTo>
                  <a:pt x="10064" y="294735"/>
                </a:lnTo>
                <a:lnTo>
                  <a:pt x="2698" y="283797"/>
                </a:lnTo>
                <a:lnTo>
                  <a:pt x="0" y="270383"/>
                </a:lnTo>
                <a:lnTo>
                  <a:pt x="0" y="34416"/>
                </a:lnTo>
                <a:lnTo>
                  <a:pt x="2698" y="21002"/>
                </a:lnTo>
                <a:lnTo>
                  <a:pt x="10064" y="10064"/>
                </a:lnTo>
                <a:lnTo>
                  <a:pt x="21002" y="2698"/>
                </a:lnTo>
                <a:lnTo>
                  <a:pt x="3441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04383" y="2667000"/>
            <a:ext cx="34925" cy="304800"/>
          </a:xfrm>
          <a:custGeom>
            <a:avLst/>
            <a:gdLst/>
            <a:ahLst/>
            <a:cxnLst/>
            <a:rect l="l" t="t" r="r" b="b"/>
            <a:pathLst>
              <a:path w="34925" h="304800">
                <a:moveTo>
                  <a:pt x="0" y="0"/>
                </a:moveTo>
                <a:lnTo>
                  <a:pt x="13414" y="2698"/>
                </a:lnTo>
                <a:lnTo>
                  <a:pt x="24352" y="10064"/>
                </a:lnTo>
                <a:lnTo>
                  <a:pt x="31718" y="21002"/>
                </a:lnTo>
                <a:lnTo>
                  <a:pt x="34416" y="34416"/>
                </a:lnTo>
                <a:lnTo>
                  <a:pt x="34416" y="270383"/>
                </a:lnTo>
                <a:lnTo>
                  <a:pt x="31718" y="283797"/>
                </a:lnTo>
                <a:lnTo>
                  <a:pt x="24352" y="294735"/>
                </a:lnTo>
                <a:lnTo>
                  <a:pt x="13414" y="302101"/>
                </a:lnTo>
                <a:lnTo>
                  <a:pt x="0" y="30480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00600" y="28194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19600" y="3200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19600" y="3200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381000" y="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727575" y="3442208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94300" y="3581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2600" y="3543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427090" y="3460445"/>
            <a:ext cx="1339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4229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499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90800" y="35433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4400" y="1524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7769" y="200582"/>
                </a:lnTo>
                <a:lnTo>
                  <a:pt x="29405" y="242419"/>
                </a:lnTo>
                <a:lnTo>
                  <a:pt x="62396" y="275405"/>
                </a:lnTo>
                <a:lnTo>
                  <a:pt x="104231" y="297033"/>
                </a:lnTo>
                <a:lnTo>
                  <a:pt x="152400" y="304800"/>
                </a:lnTo>
                <a:lnTo>
                  <a:pt x="200568" y="297033"/>
                </a:lnTo>
                <a:lnTo>
                  <a:pt x="242403" y="275405"/>
                </a:lnTo>
                <a:lnTo>
                  <a:pt x="275394" y="242419"/>
                </a:lnTo>
                <a:lnTo>
                  <a:pt x="297030" y="200582"/>
                </a:lnTo>
                <a:lnTo>
                  <a:pt x="304800" y="152400"/>
                </a:lnTo>
                <a:lnTo>
                  <a:pt x="297030" y="104217"/>
                </a:lnTo>
                <a:lnTo>
                  <a:pt x="275394" y="62380"/>
                </a:lnTo>
                <a:lnTo>
                  <a:pt x="242403" y="29394"/>
                </a:lnTo>
                <a:lnTo>
                  <a:pt x="20056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4400" y="1524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00568" y="7766"/>
                </a:lnTo>
                <a:lnTo>
                  <a:pt x="242403" y="29394"/>
                </a:lnTo>
                <a:lnTo>
                  <a:pt x="275394" y="62380"/>
                </a:lnTo>
                <a:lnTo>
                  <a:pt x="297030" y="104217"/>
                </a:lnTo>
                <a:lnTo>
                  <a:pt x="304800" y="152400"/>
                </a:lnTo>
                <a:lnTo>
                  <a:pt x="297030" y="200582"/>
                </a:lnTo>
                <a:lnTo>
                  <a:pt x="275394" y="242419"/>
                </a:lnTo>
                <a:lnTo>
                  <a:pt x="242403" y="275405"/>
                </a:lnTo>
                <a:lnTo>
                  <a:pt x="200568" y="297033"/>
                </a:lnTo>
                <a:lnTo>
                  <a:pt x="152400" y="304800"/>
                </a:lnTo>
                <a:lnTo>
                  <a:pt x="104231" y="297033"/>
                </a:lnTo>
                <a:lnTo>
                  <a:pt x="62396" y="275405"/>
                </a:lnTo>
                <a:lnTo>
                  <a:pt x="29405" y="242419"/>
                </a:lnTo>
                <a:lnTo>
                  <a:pt x="7769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19200" y="1676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95600" y="33528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895600" y="3352800"/>
            <a:ext cx="9144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40"/>
              </a:spcBef>
            </a:pPr>
            <a:r>
              <a:rPr sz="1400" spc="-10" dirty="0">
                <a:latin typeface="Arial"/>
                <a:cs typeface="Arial"/>
              </a:rPr>
              <a:t>Process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191000" y="35433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00400" y="15240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914400" y="381000"/>
                </a:lnTo>
                <a:lnTo>
                  <a:pt x="914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200400" y="1524000"/>
            <a:ext cx="9144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Arial"/>
                <a:cs typeface="Arial"/>
              </a:rPr>
              <a:t>Process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971800" y="16383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81600" y="15240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914400" y="381000"/>
                </a:lnTo>
                <a:lnTo>
                  <a:pt x="914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81600" y="1524000"/>
            <a:ext cx="9144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Arial"/>
                <a:cs typeface="Arial"/>
              </a:rPr>
              <a:t>Process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800600" y="28194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1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01000" y="27813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62500" y="16764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44450" y="63500"/>
                </a:moveTo>
                <a:lnTo>
                  <a:pt x="31750" y="63500"/>
                </a:lnTo>
                <a:lnTo>
                  <a:pt x="31750" y="685800"/>
                </a:lnTo>
                <a:lnTo>
                  <a:pt x="44450" y="685800"/>
                </a:lnTo>
                <a:lnTo>
                  <a:pt x="44450" y="63500"/>
                </a:lnTo>
                <a:close/>
              </a:path>
              <a:path w="76200" h="685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85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43600" y="33528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914400" y="381000"/>
                </a:lnTo>
                <a:lnTo>
                  <a:pt x="914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943600" y="3352800"/>
            <a:ext cx="9144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40"/>
              </a:spcBef>
            </a:pPr>
            <a:r>
              <a:rPr sz="1400" spc="-10" dirty="0">
                <a:latin typeface="Arial"/>
                <a:cs typeface="Arial"/>
              </a:rPr>
              <a:t>Process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001000" y="34671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72400" y="3352800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38100" y="304800"/>
                </a:moveTo>
                <a:lnTo>
                  <a:pt x="23252" y="301811"/>
                </a:lnTo>
                <a:lnTo>
                  <a:pt x="11144" y="293655"/>
                </a:lnTo>
                <a:lnTo>
                  <a:pt x="2988" y="281547"/>
                </a:lnTo>
                <a:lnTo>
                  <a:pt x="0" y="266700"/>
                </a:lnTo>
                <a:lnTo>
                  <a:pt x="0" y="38100"/>
                </a:ln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62900" y="3352800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0" y="0"/>
                </a:moveTo>
                <a:lnTo>
                  <a:pt x="14847" y="2988"/>
                </a:lnTo>
                <a:lnTo>
                  <a:pt x="26955" y="11144"/>
                </a:lnTo>
                <a:lnTo>
                  <a:pt x="35111" y="23252"/>
                </a:lnTo>
                <a:lnTo>
                  <a:pt x="38100" y="38100"/>
                </a:lnTo>
                <a:lnTo>
                  <a:pt x="38100" y="266700"/>
                </a:lnTo>
                <a:lnTo>
                  <a:pt x="35111" y="281547"/>
                </a:lnTo>
                <a:lnTo>
                  <a:pt x="26955" y="293655"/>
                </a:lnTo>
                <a:lnTo>
                  <a:pt x="14847" y="301811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853553" y="3384295"/>
            <a:ext cx="94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58000" y="3505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72400" y="2667000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38100" y="304800"/>
                </a:moveTo>
                <a:lnTo>
                  <a:pt x="23252" y="301811"/>
                </a:lnTo>
                <a:lnTo>
                  <a:pt x="11144" y="293655"/>
                </a:lnTo>
                <a:lnTo>
                  <a:pt x="2988" y="281547"/>
                </a:lnTo>
                <a:lnTo>
                  <a:pt x="0" y="266700"/>
                </a:lnTo>
                <a:lnTo>
                  <a:pt x="0" y="38100"/>
                </a:ln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62900" y="2667000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0" y="0"/>
                </a:moveTo>
                <a:lnTo>
                  <a:pt x="14847" y="2988"/>
                </a:lnTo>
                <a:lnTo>
                  <a:pt x="26955" y="11144"/>
                </a:lnTo>
                <a:lnTo>
                  <a:pt x="35111" y="23252"/>
                </a:lnTo>
                <a:lnTo>
                  <a:pt x="38100" y="38100"/>
                </a:lnTo>
                <a:lnTo>
                  <a:pt x="38100" y="266700"/>
                </a:lnTo>
                <a:lnTo>
                  <a:pt x="35111" y="281547"/>
                </a:lnTo>
                <a:lnTo>
                  <a:pt x="26955" y="293655"/>
                </a:lnTo>
                <a:lnTo>
                  <a:pt x="14847" y="301811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853553" y="2698242"/>
            <a:ext cx="1339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324600" y="28194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01000" y="17145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772400" y="1600200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38100" y="304800"/>
                </a:moveTo>
                <a:lnTo>
                  <a:pt x="23252" y="301811"/>
                </a:lnTo>
                <a:lnTo>
                  <a:pt x="11144" y="293655"/>
                </a:lnTo>
                <a:lnTo>
                  <a:pt x="2988" y="281547"/>
                </a:lnTo>
                <a:lnTo>
                  <a:pt x="0" y="266700"/>
                </a:lnTo>
                <a:lnTo>
                  <a:pt x="0" y="38100"/>
                </a:ln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62900" y="1600200"/>
            <a:ext cx="38100" cy="304800"/>
          </a:xfrm>
          <a:custGeom>
            <a:avLst/>
            <a:gdLst/>
            <a:ahLst/>
            <a:cxnLst/>
            <a:rect l="l" t="t" r="r" b="b"/>
            <a:pathLst>
              <a:path w="38100" h="304800">
                <a:moveTo>
                  <a:pt x="0" y="0"/>
                </a:moveTo>
                <a:lnTo>
                  <a:pt x="14847" y="2988"/>
                </a:lnTo>
                <a:lnTo>
                  <a:pt x="26955" y="11144"/>
                </a:lnTo>
                <a:lnTo>
                  <a:pt x="35111" y="23252"/>
                </a:lnTo>
                <a:lnTo>
                  <a:pt x="38100" y="38100"/>
                </a:lnTo>
                <a:lnTo>
                  <a:pt x="38100" y="266700"/>
                </a:lnTo>
                <a:lnTo>
                  <a:pt x="35111" y="281547"/>
                </a:lnTo>
                <a:lnTo>
                  <a:pt x="26955" y="293655"/>
                </a:lnTo>
                <a:lnTo>
                  <a:pt x="14847" y="301811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853553" y="1631061"/>
            <a:ext cx="749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096000" y="17526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22700" y="3581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4055109" y="3460445"/>
            <a:ext cx="1339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0513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25400" y="304800"/>
                </a:moveTo>
                <a:lnTo>
                  <a:pt x="15537" y="302795"/>
                </a:lnTo>
                <a:lnTo>
                  <a:pt x="7461" y="297338"/>
                </a:lnTo>
                <a:lnTo>
                  <a:pt x="2004" y="289262"/>
                </a:lnTo>
                <a:lnTo>
                  <a:pt x="0" y="279400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78300" y="3429000"/>
            <a:ext cx="25400" cy="304800"/>
          </a:xfrm>
          <a:custGeom>
            <a:avLst/>
            <a:gdLst/>
            <a:ahLst/>
            <a:cxnLst/>
            <a:rect l="l" t="t" r="r" b="b"/>
            <a:pathLst>
              <a:path w="25400" h="304800">
                <a:moveTo>
                  <a:pt x="0" y="0"/>
                </a:moveTo>
                <a:lnTo>
                  <a:pt x="9862" y="2004"/>
                </a:lnTo>
                <a:lnTo>
                  <a:pt x="17938" y="7461"/>
                </a:lnTo>
                <a:lnTo>
                  <a:pt x="23395" y="15537"/>
                </a:lnTo>
                <a:lnTo>
                  <a:pt x="25400" y="25400"/>
                </a:lnTo>
                <a:lnTo>
                  <a:pt x="25400" y="279400"/>
                </a:lnTo>
                <a:lnTo>
                  <a:pt x="23395" y="289262"/>
                </a:lnTo>
                <a:lnTo>
                  <a:pt x="17938" y="297338"/>
                </a:lnTo>
                <a:lnTo>
                  <a:pt x="9862" y="302795"/>
                </a:ln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536" y="762000"/>
            <a:ext cx="3499104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13346" y="639826"/>
            <a:ext cx="272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9900CC"/>
                </a:solidFill>
                <a:latin typeface="Arial"/>
                <a:cs typeface="Arial"/>
              </a:rPr>
              <a:t>PATH </a:t>
            </a:r>
            <a:r>
              <a:rPr sz="1200" spc="-20" dirty="0">
                <a:solidFill>
                  <a:srgbClr val="9900CC"/>
                </a:solidFill>
                <a:latin typeface="Arial"/>
                <a:cs typeface="Arial"/>
              </a:rPr>
              <a:t>INTRUMENTATION</a:t>
            </a:r>
            <a:r>
              <a:rPr sz="1200" spc="6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9900CC"/>
                </a:solidFill>
                <a:latin typeface="Arial"/>
                <a:cs typeface="Arial"/>
              </a:rPr>
              <a:t>techniques…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444" y="819734"/>
            <a:ext cx="8773160" cy="493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3. Link Counters</a:t>
            </a:r>
            <a:r>
              <a:rPr sz="1800" b="1" spc="4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A40020"/>
                </a:solidFill>
                <a:latin typeface="Arial"/>
                <a:cs typeface="Arial"/>
              </a:rPr>
              <a:t>Technique: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17500" indent="-228600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1800" dirty="0">
                <a:latin typeface="Arial"/>
                <a:cs typeface="Arial"/>
              </a:rPr>
              <a:t>Less disruptive and less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informative.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17500" indent="-228600">
              <a:lnSpc>
                <a:spcPct val="100000"/>
              </a:lnSpc>
              <a:buChar char="•"/>
              <a:tabLst>
                <a:tab pos="316865" algn="l"/>
                <a:tab pos="317500" algn="l"/>
                <a:tab pos="5841365" algn="l"/>
              </a:tabLst>
            </a:pPr>
            <a:r>
              <a:rPr sz="1800" dirty="0">
                <a:latin typeface="Arial"/>
                <a:cs typeface="Arial"/>
              </a:rPr>
              <a:t>Increment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link counter each time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link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traversed.	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Path length could</a:t>
            </a:r>
            <a:r>
              <a:rPr sz="1800" b="1" spc="-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confirm</a:t>
            </a:r>
            <a:endParaRPr sz="18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the intended</a:t>
            </a:r>
            <a:r>
              <a:rPr sz="1800" b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path</a:t>
            </a:r>
            <a:r>
              <a:rPr sz="1800" spc="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17500" indent="-228600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1800" dirty="0">
                <a:latin typeface="Arial"/>
                <a:cs typeface="Arial"/>
              </a:rPr>
              <a:t>For avoiding the same problem as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markers, 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use double link</a:t>
            </a:r>
            <a:r>
              <a:rPr sz="1800" spc="-2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counters</a:t>
            </a:r>
            <a:r>
              <a:rPr sz="1800" spc="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Expect </a:t>
            </a:r>
            <a:r>
              <a:rPr sz="1800" dirty="0">
                <a:latin typeface="Arial"/>
                <a:cs typeface="Arial"/>
              </a:rPr>
              <a:t>an </a:t>
            </a:r>
            <a:r>
              <a:rPr sz="1800" spc="-5" dirty="0">
                <a:latin typeface="Arial"/>
                <a:cs typeface="Arial"/>
              </a:rPr>
              <a:t>even </a:t>
            </a:r>
            <a:r>
              <a:rPr sz="1800" dirty="0">
                <a:latin typeface="Arial"/>
                <a:cs typeface="Arial"/>
              </a:rPr>
              <a:t>count = double the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length.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317500" indent="-228600">
              <a:lnSpc>
                <a:spcPct val="100000"/>
              </a:lnSpc>
              <a:buChar char="•"/>
              <a:tabLst>
                <a:tab pos="316865" algn="l"/>
                <a:tab pos="317500" algn="l"/>
                <a:tab pos="4798695" algn="l"/>
              </a:tabLst>
            </a:pPr>
            <a:r>
              <a:rPr sz="1800" spc="-35" dirty="0">
                <a:latin typeface="Arial"/>
                <a:cs typeface="Arial"/>
              </a:rPr>
              <a:t>Now, </a:t>
            </a:r>
            <a:r>
              <a:rPr sz="1800" dirty="0">
                <a:latin typeface="Arial"/>
                <a:cs typeface="Arial"/>
              </a:rPr>
              <a:t>put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link counter 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1800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every</a:t>
            </a:r>
            <a:r>
              <a:rPr sz="18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link</a:t>
            </a:r>
            <a:r>
              <a:rPr sz="1800" spc="5" dirty="0">
                <a:latin typeface="Arial"/>
                <a:cs typeface="Arial"/>
              </a:rPr>
              <a:t>.	</a:t>
            </a:r>
            <a:r>
              <a:rPr sz="1800" i="1" dirty="0">
                <a:latin typeface="Arial"/>
                <a:cs typeface="Arial"/>
              </a:rPr>
              <a:t>(earlier it </a:t>
            </a:r>
            <a:r>
              <a:rPr sz="1800" i="1" spc="-5" dirty="0">
                <a:latin typeface="Arial"/>
                <a:cs typeface="Arial"/>
              </a:rPr>
              <a:t>was </a:t>
            </a:r>
            <a:r>
              <a:rPr sz="1800" i="1" dirty="0">
                <a:latin typeface="Arial"/>
                <a:cs typeface="Arial"/>
              </a:rPr>
              <a:t>only between</a:t>
            </a:r>
            <a:r>
              <a:rPr sz="1800" i="1" spc="-135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decisions)</a:t>
            </a:r>
            <a:endParaRPr sz="18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If there are no </a:t>
            </a:r>
            <a:r>
              <a:rPr sz="1800" spc="5" dirty="0">
                <a:latin typeface="Arial"/>
                <a:cs typeface="Arial"/>
              </a:rPr>
              <a:t>loops, </a:t>
            </a:r>
            <a:r>
              <a:rPr sz="1800" dirty="0">
                <a:latin typeface="Arial"/>
                <a:cs typeface="Arial"/>
              </a:rPr>
              <a:t>the link counts are =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317500" marR="5080" indent="-228600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1800" dirty="0">
                <a:latin typeface="Arial"/>
                <a:cs typeface="Arial"/>
              </a:rPr>
              <a:t>Sum the link counts </a:t>
            </a:r>
            <a:r>
              <a:rPr sz="1800" spc="-5" dirty="0">
                <a:latin typeface="Arial"/>
                <a:cs typeface="Arial"/>
              </a:rPr>
              <a:t>over a </a:t>
            </a:r>
            <a:r>
              <a:rPr sz="1800" dirty="0">
                <a:latin typeface="Arial"/>
                <a:cs typeface="Arial"/>
              </a:rPr>
              <a:t>series of tests, </a:t>
            </a:r>
            <a:r>
              <a:rPr sz="1800" spc="-40" dirty="0">
                <a:latin typeface="Arial"/>
                <a:cs typeface="Arial"/>
              </a:rPr>
              <a:t>say,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covering set. Confirm the total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link  counts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expected.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17500" indent="-228600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1800" dirty="0">
                <a:latin typeface="Arial"/>
                <a:cs typeface="Arial"/>
              </a:rPr>
              <a:t>Using 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double link counters </a:t>
            </a:r>
            <a:r>
              <a:rPr sz="1800" dirty="0">
                <a:latin typeface="Arial"/>
                <a:cs typeface="Arial"/>
              </a:rPr>
              <a:t>avoids the </a:t>
            </a:r>
            <a:r>
              <a:rPr sz="1800" spc="5" dirty="0">
                <a:latin typeface="Arial"/>
                <a:cs typeface="Arial"/>
              </a:rPr>
              <a:t>same </a:t>
            </a:r>
            <a:r>
              <a:rPr sz="1800" dirty="0">
                <a:latin typeface="Arial"/>
                <a:cs typeface="Arial"/>
              </a:rPr>
              <a:t>&amp; earlier mentioned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problem.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823" y="740663"/>
            <a:ext cx="3895344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33970" y="639825"/>
            <a:ext cx="23075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5" dirty="0">
                <a:solidFill>
                  <a:srgbClr val="9900CC"/>
                </a:solidFill>
                <a:latin typeface="Arial"/>
                <a:cs typeface="Arial"/>
              </a:rPr>
              <a:t>PATH </a:t>
            </a:r>
            <a:r>
              <a:rPr sz="1000" dirty="0">
                <a:solidFill>
                  <a:srgbClr val="9900CC"/>
                </a:solidFill>
                <a:latin typeface="Arial"/>
                <a:cs typeface="Arial"/>
              </a:rPr>
              <a:t>INTRUMENTATION</a:t>
            </a:r>
            <a:r>
              <a:rPr sz="1000" spc="-15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900CC"/>
                </a:solidFill>
                <a:latin typeface="Arial"/>
                <a:cs typeface="Arial"/>
              </a:rPr>
              <a:t>techniques…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444" y="789177"/>
            <a:ext cx="8792210" cy="511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3. </a:t>
            </a:r>
            <a:r>
              <a:rPr sz="1600" b="1" spc="5" dirty="0">
                <a:solidFill>
                  <a:srgbClr val="A40020"/>
                </a:solidFill>
                <a:latin typeface="Arial"/>
                <a:cs typeface="Arial"/>
              </a:rPr>
              <a:t>Link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Counters </a:t>
            </a:r>
            <a:r>
              <a:rPr sz="1600" b="1" spc="-15" dirty="0">
                <a:solidFill>
                  <a:srgbClr val="A40020"/>
                </a:solidFill>
                <a:latin typeface="Arial"/>
                <a:cs typeface="Arial"/>
              </a:rPr>
              <a:t>Technique:</a:t>
            </a:r>
            <a:r>
              <a:rPr sz="1600" b="1" spc="3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contd..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Check list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18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procedure: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17500" indent="-228600">
              <a:lnSpc>
                <a:spcPct val="100000"/>
              </a:lnSpc>
              <a:spcBef>
                <a:spcPts val="1545"/>
              </a:spcBef>
              <a:buChar char="•"/>
              <a:tabLst>
                <a:tab pos="316865" algn="l"/>
                <a:tab pos="317500" algn="l"/>
              </a:tabLst>
            </a:pPr>
            <a:r>
              <a:rPr sz="1800" dirty="0">
                <a:latin typeface="Arial"/>
                <a:cs typeface="Arial"/>
              </a:rPr>
              <a:t>Do begin-link counter </a:t>
            </a:r>
            <a:r>
              <a:rPr sz="1800" spc="-5" dirty="0">
                <a:latin typeface="Arial"/>
                <a:cs typeface="Arial"/>
              </a:rPr>
              <a:t>values </a:t>
            </a:r>
            <a:r>
              <a:rPr sz="1800" dirty="0">
                <a:latin typeface="Arial"/>
                <a:cs typeface="Arial"/>
              </a:rPr>
              <a:t>equal the </a:t>
            </a:r>
            <a:r>
              <a:rPr sz="1800" spc="5" dirty="0">
                <a:latin typeface="Arial"/>
                <a:cs typeface="Arial"/>
              </a:rPr>
              <a:t>end-link </a:t>
            </a:r>
            <a:r>
              <a:rPr sz="1800" dirty="0">
                <a:latin typeface="Arial"/>
                <a:cs typeface="Arial"/>
              </a:rPr>
              <a:t>counter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17500" indent="-228600">
              <a:lnSpc>
                <a:spcPct val="100000"/>
              </a:lnSpc>
              <a:spcBef>
                <a:spcPts val="1295"/>
              </a:spcBef>
              <a:buChar char="•"/>
              <a:tabLst>
                <a:tab pos="316865" algn="l"/>
                <a:tab pos="317500" algn="l"/>
              </a:tabLst>
            </a:pPr>
            <a:r>
              <a:rPr sz="1800" dirty="0">
                <a:latin typeface="Arial"/>
                <a:cs typeface="Arial"/>
              </a:rPr>
              <a:t>Does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input-link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every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decision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output links from that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decision?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317500" marR="60960" indent="-228600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input-link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junction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output-link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  junction?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317500" indent="-228600">
              <a:lnSpc>
                <a:spcPct val="100000"/>
              </a:lnSpc>
              <a:buChar char="•"/>
              <a:tabLst>
                <a:tab pos="316865" algn="l"/>
                <a:tab pos="317500" algn="l"/>
              </a:tabLst>
            </a:pPr>
            <a:r>
              <a:rPr sz="1800" spc="-5" dirty="0">
                <a:latin typeface="Arial"/>
                <a:cs typeface="Arial"/>
              </a:rPr>
              <a:t>Do </a:t>
            </a:r>
            <a:r>
              <a:rPr sz="1800" dirty="0">
                <a:latin typeface="Arial"/>
                <a:cs typeface="Arial"/>
              </a:rPr>
              <a:t>the total counts </a:t>
            </a:r>
            <a:r>
              <a:rPr sz="1800" spc="5" dirty="0">
                <a:latin typeface="Arial"/>
                <a:cs typeface="Arial"/>
              </a:rPr>
              <a:t>match </a:t>
            </a:r>
            <a:r>
              <a:rPr sz="1800" dirty="0">
                <a:latin typeface="Arial"/>
                <a:cs typeface="Arial"/>
              </a:rPr>
              <a:t>the values </a:t>
            </a:r>
            <a:r>
              <a:rPr sz="1800" spc="-5" dirty="0">
                <a:latin typeface="Arial"/>
                <a:cs typeface="Arial"/>
              </a:rPr>
              <a:t>you </a:t>
            </a:r>
            <a:r>
              <a:rPr sz="1800" dirty="0">
                <a:latin typeface="Arial"/>
                <a:cs typeface="Arial"/>
              </a:rPr>
              <a:t>predicted </a:t>
            </a:r>
            <a:r>
              <a:rPr sz="1800" spc="-10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you </a:t>
            </a:r>
            <a:r>
              <a:rPr sz="1800" dirty="0">
                <a:latin typeface="Arial"/>
                <a:cs typeface="Arial"/>
              </a:rPr>
              <a:t>designed the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covering</a:t>
            </a:r>
            <a:endParaRPr sz="18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test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This procedure and the checklist could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solve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the problem of</a:t>
            </a:r>
            <a:r>
              <a:rPr sz="1800" b="1" spc="-2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Instrumentation.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644" y="636777"/>
            <a:ext cx="6166485" cy="1015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1585">
              <a:lnSpc>
                <a:spcPct val="100000"/>
              </a:lnSpc>
              <a:spcBef>
                <a:spcPts val="105"/>
              </a:spcBef>
            </a:pPr>
            <a:r>
              <a:rPr sz="1600" b="1" spc="-85" dirty="0">
                <a:solidFill>
                  <a:srgbClr val="9900CC"/>
                </a:solidFill>
                <a:latin typeface="Arial"/>
                <a:cs typeface="Arial"/>
              </a:rPr>
              <a:t>PATH </a:t>
            </a:r>
            <a:r>
              <a:rPr sz="1600" b="1" spc="-25" dirty="0">
                <a:solidFill>
                  <a:srgbClr val="9900CC"/>
                </a:solidFill>
                <a:latin typeface="Arial"/>
                <a:cs typeface="Arial"/>
              </a:rPr>
              <a:t>INTRUMENTATION</a:t>
            </a:r>
            <a:r>
              <a:rPr sz="1600" b="1" spc="-23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techniques</a:t>
            </a:r>
            <a:r>
              <a:rPr sz="1000" dirty="0">
                <a:solidFill>
                  <a:srgbClr val="9900CC"/>
                </a:solidFill>
                <a:latin typeface="Arial"/>
                <a:cs typeface="Arial"/>
              </a:rPr>
              <a:t>…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Limitations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644" y="2358339"/>
            <a:ext cx="8588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Instrumentation probe </a:t>
            </a:r>
            <a:r>
              <a:rPr sz="1800" spc="-10" dirty="0">
                <a:latin typeface="Arial"/>
                <a:cs typeface="Arial"/>
              </a:rPr>
              <a:t>(marker, </a:t>
            </a:r>
            <a:r>
              <a:rPr sz="1800" dirty="0">
                <a:latin typeface="Arial"/>
                <a:cs typeface="Arial"/>
              </a:rPr>
              <a:t>counter) </a:t>
            </a:r>
            <a:r>
              <a:rPr sz="1800" b="1" dirty="0">
                <a:latin typeface="Arial"/>
                <a:cs typeface="Arial"/>
              </a:rPr>
              <a:t>may disturb the timing relations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hide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racing condition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bugs.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644" y="3638499"/>
            <a:ext cx="86518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Instrumentation probe </a:t>
            </a:r>
            <a:r>
              <a:rPr sz="1800" spc="-10" dirty="0">
                <a:latin typeface="Arial"/>
                <a:cs typeface="Arial"/>
              </a:rPr>
              <a:t>(marker, </a:t>
            </a:r>
            <a:r>
              <a:rPr sz="1800" dirty="0">
                <a:latin typeface="Arial"/>
                <a:cs typeface="Arial"/>
              </a:rPr>
              <a:t>counter) </a:t>
            </a:r>
            <a:r>
              <a:rPr sz="1800" b="1" dirty="0">
                <a:latin typeface="Arial"/>
                <a:cs typeface="Arial"/>
              </a:rPr>
              <a:t>may not detect location</a:t>
            </a:r>
            <a:r>
              <a:rPr sz="1800" b="1" spc="-2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dependent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bugs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413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If the presence or </a:t>
            </a:r>
            <a:r>
              <a:rPr sz="1800" spc="5" dirty="0">
                <a:latin typeface="Arial"/>
                <a:cs typeface="Arial"/>
              </a:rPr>
              <a:t>absence </a:t>
            </a:r>
            <a:r>
              <a:rPr sz="1800" dirty="0">
                <a:latin typeface="Arial"/>
                <a:cs typeface="Arial"/>
              </a:rPr>
              <a:t>of probes modifies things (for </a:t>
            </a:r>
            <a:r>
              <a:rPr sz="1800" spc="-5" dirty="0">
                <a:latin typeface="Arial"/>
                <a:cs typeface="Arial"/>
              </a:rPr>
              <a:t>example </a:t>
            </a:r>
            <a:r>
              <a:rPr sz="1800" dirty="0">
                <a:latin typeface="Arial"/>
                <a:cs typeface="Arial"/>
              </a:rPr>
              <a:t>in the data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base)  in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faulty </a:t>
            </a:r>
            <a:r>
              <a:rPr sz="1800" spc="-50" dirty="0">
                <a:latin typeface="Arial"/>
                <a:cs typeface="Arial"/>
              </a:rPr>
              <a:t>way, </a:t>
            </a:r>
            <a:r>
              <a:rPr sz="1800" dirty="0">
                <a:latin typeface="Arial"/>
                <a:cs typeface="Arial"/>
              </a:rPr>
              <a:t>then the </a:t>
            </a:r>
            <a:r>
              <a:rPr sz="1800" b="1" dirty="0">
                <a:latin typeface="Arial"/>
                <a:cs typeface="Arial"/>
              </a:rPr>
              <a:t>probes hide </a:t>
            </a:r>
            <a:r>
              <a:rPr sz="1800" b="1" spc="-5" dirty="0">
                <a:latin typeface="Arial"/>
                <a:cs typeface="Arial"/>
              </a:rPr>
              <a:t>the </a:t>
            </a:r>
            <a:r>
              <a:rPr sz="1800" b="1" dirty="0">
                <a:latin typeface="Arial"/>
                <a:cs typeface="Arial"/>
              </a:rPr>
              <a:t>bug </a:t>
            </a:r>
            <a:r>
              <a:rPr sz="1800" dirty="0">
                <a:latin typeface="Arial"/>
                <a:cs typeface="Arial"/>
              </a:rPr>
              <a:t>in 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program.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644" y="636778"/>
            <a:ext cx="8723630" cy="577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7510">
              <a:lnSpc>
                <a:spcPct val="100000"/>
              </a:lnSpc>
              <a:spcBef>
                <a:spcPts val="100"/>
              </a:spcBef>
              <a:tabLst>
                <a:tab pos="4594860" algn="l"/>
                <a:tab pos="4987925" algn="l"/>
              </a:tabLst>
            </a:pPr>
            <a:r>
              <a:rPr sz="1800" b="1" spc="-85" dirty="0">
                <a:solidFill>
                  <a:srgbClr val="9900CC"/>
                </a:solidFill>
                <a:latin typeface="Arial"/>
                <a:cs typeface="Arial"/>
              </a:rPr>
              <a:t>PATH</a:t>
            </a:r>
            <a:r>
              <a:rPr sz="1800" b="1" spc="4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9900CC"/>
                </a:solidFill>
                <a:latin typeface="Arial"/>
                <a:cs typeface="Arial"/>
              </a:rPr>
              <a:t>INTRUMENTATION	</a:t>
            </a:r>
            <a:r>
              <a:rPr sz="1800" b="1" dirty="0">
                <a:solidFill>
                  <a:srgbClr val="9900CC"/>
                </a:solidFill>
                <a:latin typeface="Arial"/>
                <a:cs typeface="Arial"/>
              </a:rPr>
              <a:t>-	</a:t>
            </a:r>
            <a:r>
              <a:rPr sz="1800" b="1" spc="-25" dirty="0">
                <a:solidFill>
                  <a:srgbClr val="9900CC"/>
                </a:solidFill>
                <a:latin typeface="Arial"/>
                <a:cs typeface="Arial"/>
              </a:rPr>
              <a:t>IMPLEMENTATION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  <a:tabLst>
                <a:tab pos="2118995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For Unit</a:t>
            </a:r>
            <a:r>
              <a:rPr sz="18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:	</a:t>
            </a:r>
            <a:r>
              <a:rPr sz="1600" dirty="0">
                <a:latin typeface="Arial"/>
                <a:cs typeface="Arial"/>
              </a:rPr>
              <a:t>Implementation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be provided by </a:t>
            </a:r>
            <a:r>
              <a:rPr sz="1600" dirty="0">
                <a:latin typeface="Arial"/>
                <a:cs typeface="Arial"/>
              </a:rPr>
              <a:t>a comprehensive test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tool</a:t>
            </a:r>
            <a:r>
              <a:rPr sz="1800" spc="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For higher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level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800" dirty="0">
                <a:latin typeface="Arial"/>
                <a:cs typeface="Arial"/>
              </a:rPr>
              <a:t>or for testing an unsupported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language:</a:t>
            </a:r>
            <a:endParaRPr sz="1800">
              <a:latin typeface="Arial"/>
              <a:cs typeface="Arial"/>
            </a:endParaRPr>
          </a:p>
          <a:p>
            <a:pPr marL="579120" indent="-222250">
              <a:lnSpc>
                <a:spcPct val="100000"/>
              </a:lnSpc>
              <a:spcBef>
                <a:spcPts val="1205"/>
              </a:spcBef>
              <a:buChar char="•"/>
              <a:tabLst>
                <a:tab pos="579120" algn="l"/>
                <a:tab pos="579755" algn="l"/>
              </a:tabLst>
            </a:pPr>
            <a:r>
              <a:rPr sz="1600" dirty="0">
                <a:latin typeface="Arial"/>
                <a:cs typeface="Arial"/>
              </a:rPr>
              <a:t>Introduction </a:t>
            </a:r>
            <a:r>
              <a:rPr sz="1600" spc="-5" dirty="0">
                <a:latin typeface="Arial"/>
                <a:cs typeface="Arial"/>
              </a:rPr>
              <a:t>of probes </a:t>
            </a:r>
            <a:r>
              <a:rPr sz="1600" dirty="0">
                <a:latin typeface="Arial"/>
                <a:cs typeface="Arial"/>
              </a:rPr>
              <a:t>could </a:t>
            </a:r>
            <a:r>
              <a:rPr sz="1600" spc="-5" dirty="0">
                <a:latin typeface="Arial"/>
                <a:cs typeface="Arial"/>
              </a:rPr>
              <a:t>introduce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 marL="579120" indent="-222250">
              <a:lnSpc>
                <a:spcPct val="100000"/>
              </a:lnSpc>
              <a:spcBef>
                <a:spcPts val="5"/>
              </a:spcBef>
              <a:buChar char="•"/>
              <a:tabLst>
                <a:tab pos="579120" algn="l"/>
                <a:tab pos="579755" algn="l"/>
              </a:tabLst>
            </a:pPr>
            <a:r>
              <a:rPr sz="1600" dirty="0">
                <a:latin typeface="Arial"/>
                <a:cs typeface="Arial"/>
              </a:rPr>
              <a:t>Instrumentation is </a:t>
            </a:r>
            <a:r>
              <a:rPr sz="1600" spc="5" dirty="0">
                <a:latin typeface="Arial"/>
                <a:cs typeface="Arial"/>
              </a:rPr>
              <a:t>more </a:t>
            </a:r>
            <a:r>
              <a:rPr sz="1600" dirty="0">
                <a:latin typeface="Arial"/>
                <a:cs typeface="Arial"/>
              </a:rPr>
              <a:t>important for </a:t>
            </a:r>
            <a:r>
              <a:rPr sz="1600" spc="-5" dirty="0">
                <a:latin typeface="Arial"/>
                <a:cs typeface="Arial"/>
              </a:rPr>
              <a:t>higher level of program </a:t>
            </a:r>
            <a:r>
              <a:rPr sz="1600" dirty="0">
                <a:latin typeface="Arial"/>
                <a:cs typeface="Arial"/>
              </a:rPr>
              <a:t>structure </a:t>
            </a:r>
            <a:r>
              <a:rPr sz="1600" spc="5" dirty="0">
                <a:latin typeface="Arial"/>
                <a:cs typeface="Arial"/>
              </a:rPr>
              <a:t>like </a:t>
            </a:r>
            <a:r>
              <a:rPr sz="1600" dirty="0">
                <a:latin typeface="Arial"/>
                <a:cs typeface="Arial"/>
              </a:rPr>
              <a:t>transaction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flow</a:t>
            </a:r>
            <a:endParaRPr sz="1600">
              <a:latin typeface="Arial"/>
              <a:cs typeface="Arial"/>
            </a:endParaRPr>
          </a:p>
          <a:p>
            <a:pPr marL="579120" marR="664845" indent="-222250">
              <a:lnSpc>
                <a:spcPct val="100000"/>
              </a:lnSpc>
              <a:buChar char="•"/>
              <a:tabLst>
                <a:tab pos="579120" algn="l"/>
                <a:tab pos="579755" algn="l"/>
              </a:tabLst>
            </a:pPr>
            <a:r>
              <a:rPr sz="1600" spc="5" dirty="0">
                <a:latin typeface="Arial"/>
                <a:cs typeface="Arial"/>
              </a:rPr>
              <a:t>At </a:t>
            </a:r>
            <a:r>
              <a:rPr sz="1600" spc="-5" dirty="0">
                <a:latin typeface="Arial"/>
                <a:cs typeface="Arial"/>
              </a:rPr>
              <a:t>higher </a:t>
            </a:r>
            <a:r>
              <a:rPr sz="1600" dirty="0">
                <a:latin typeface="Arial"/>
                <a:cs typeface="Arial"/>
              </a:rPr>
              <a:t>levels, the discrepancies in the structure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spc="5" dirty="0">
                <a:latin typeface="Arial"/>
                <a:cs typeface="Arial"/>
              </a:rPr>
              <a:t>more </a:t>
            </a:r>
            <a:r>
              <a:rPr sz="1600" dirty="0">
                <a:latin typeface="Arial"/>
                <a:cs typeface="Arial"/>
              </a:rPr>
              <a:t>possible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10" dirty="0">
                <a:latin typeface="Arial"/>
                <a:cs typeface="Arial"/>
              </a:rPr>
              <a:t>overhead</a:t>
            </a:r>
            <a:r>
              <a:rPr sz="1600" spc="-2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  </a:t>
            </a:r>
            <a:r>
              <a:rPr sz="1600" dirty="0">
                <a:latin typeface="Arial"/>
                <a:cs typeface="Arial"/>
              </a:rPr>
              <a:t>instrumentation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less.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For Languages supporting conditional assembly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compilation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579120" indent="-222250">
              <a:lnSpc>
                <a:spcPct val="100000"/>
              </a:lnSpc>
              <a:buChar char="•"/>
              <a:tabLst>
                <a:tab pos="579120" algn="l"/>
                <a:tab pos="579755" algn="l"/>
              </a:tabLst>
            </a:pPr>
            <a:r>
              <a:rPr sz="1600" spc="-5" dirty="0">
                <a:latin typeface="Arial"/>
                <a:cs typeface="Arial"/>
              </a:rPr>
              <a:t>Probes are written </a:t>
            </a:r>
            <a:r>
              <a:rPr sz="1600" dirty="0">
                <a:latin typeface="Arial"/>
                <a:cs typeface="Arial"/>
              </a:rPr>
              <a:t>in the source code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tagged </a:t>
            </a:r>
            <a:r>
              <a:rPr sz="1600" dirty="0">
                <a:latin typeface="Arial"/>
                <a:cs typeface="Arial"/>
              </a:rPr>
              <a:t>into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categories.</a:t>
            </a:r>
            <a:endParaRPr sz="1600">
              <a:latin typeface="Arial"/>
              <a:cs typeface="Arial"/>
            </a:endParaRPr>
          </a:p>
          <a:p>
            <a:pPr marL="579120" indent="-222250">
              <a:lnSpc>
                <a:spcPct val="100000"/>
              </a:lnSpc>
              <a:buChar char="•"/>
              <a:tabLst>
                <a:tab pos="579120" algn="l"/>
                <a:tab pos="579755" algn="l"/>
              </a:tabLst>
            </a:pPr>
            <a:r>
              <a:rPr sz="1600" spc="-5" dirty="0">
                <a:latin typeface="Arial"/>
                <a:cs typeface="Arial"/>
              </a:rPr>
              <a:t>Counters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traversal </a:t>
            </a:r>
            <a:r>
              <a:rPr sz="1600" dirty="0">
                <a:latin typeface="Arial"/>
                <a:cs typeface="Arial"/>
              </a:rPr>
              <a:t>markers can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implemented.</a:t>
            </a:r>
            <a:endParaRPr sz="1600">
              <a:latin typeface="Arial"/>
              <a:cs typeface="Arial"/>
            </a:endParaRPr>
          </a:p>
          <a:p>
            <a:pPr marL="579120" indent="-222250">
              <a:lnSpc>
                <a:spcPct val="100000"/>
              </a:lnSpc>
              <a:spcBef>
                <a:spcPts val="5"/>
              </a:spcBef>
              <a:buChar char="•"/>
              <a:tabLst>
                <a:tab pos="579120" algn="l"/>
                <a:tab pos="579755" algn="l"/>
              </a:tabLst>
            </a:pPr>
            <a:r>
              <a:rPr sz="1600" spc="-5" dirty="0">
                <a:latin typeface="Arial"/>
                <a:cs typeface="Arial"/>
              </a:rPr>
              <a:t>Can </a:t>
            </a:r>
            <a:r>
              <a:rPr sz="1600" dirty="0">
                <a:latin typeface="Arial"/>
                <a:cs typeface="Arial"/>
              </a:rPr>
              <a:t>selectively activate the </a:t>
            </a:r>
            <a:r>
              <a:rPr sz="1600" spc="-5" dirty="0">
                <a:latin typeface="Arial"/>
                <a:cs typeface="Arial"/>
              </a:rPr>
              <a:t>desired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probes.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For language not supporting conditional assembly /</a:t>
            </a:r>
            <a:r>
              <a:rPr sz="1800" b="1" spc="-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compilation</a:t>
            </a:r>
            <a:r>
              <a:rPr sz="1800" spc="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579120" indent="-222250">
              <a:lnSpc>
                <a:spcPct val="100000"/>
              </a:lnSpc>
              <a:buChar char="•"/>
              <a:tabLst>
                <a:tab pos="579120" algn="l"/>
                <a:tab pos="579755" algn="l"/>
                <a:tab pos="5938520" algn="l"/>
              </a:tabLst>
            </a:pPr>
            <a:r>
              <a:rPr sz="1600" dirty="0">
                <a:latin typeface="Arial"/>
                <a:cs typeface="Arial"/>
              </a:rPr>
              <a:t>Use macros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dirty="0">
                <a:latin typeface="Arial"/>
                <a:cs typeface="Arial"/>
              </a:rPr>
              <a:t>function calls for each </a:t>
            </a:r>
            <a:r>
              <a:rPr sz="1600" spc="-5" dirty="0">
                <a:latin typeface="Arial"/>
                <a:cs typeface="Arial"/>
              </a:rPr>
              <a:t>category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probes.	</a:t>
            </a:r>
            <a:r>
              <a:rPr sz="1600" dirty="0">
                <a:latin typeface="Arial"/>
                <a:cs typeface="Arial"/>
              </a:rPr>
              <a:t>This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have </a:t>
            </a:r>
            <a:r>
              <a:rPr sz="1600" dirty="0">
                <a:latin typeface="Arial"/>
                <a:cs typeface="Arial"/>
              </a:rPr>
              <a:t>less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 marL="579120" indent="-222250">
              <a:lnSpc>
                <a:spcPct val="100000"/>
              </a:lnSpc>
              <a:buChar char="•"/>
              <a:tabLst>
                <a:tab pos="579120" algn="l"/>
                <a:tab pos="57975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general purpose routine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written.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In</a:t>
            </a:r>
            <a:r>
              <a:rPr sz="18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general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79120" indent="-222250">
              <a:lnSpc>
                <a:spcPct val="100000"/>
              </a:lnSpc>
              <a:spcBef>
                <a:spcPts val="5"/>
              </a:spcBef>
              <a:buChar char="•"/>
              <a:tabLst>
                <a:tab pos="579120" algn="l"/>
                <a:tab pos="579755" algn="l"/>
              </a:tabLst>
            </a:pPr>
            <a:r>
              <a:rPr sz="1600" spc="5" dirty="0">
                <a:latin typeface="Arial"/>
                <a:cs typeface="Arial"/>
              </a:rPr>
              <a:t>Plan </a:t>
            </a:r>
            <a:r>
              <a:rPr sz="1600" dirty="0">
                <a:latin typeface="Arial"/>
                <a:cs typeface="Arial"/>
              </a:rPr>
              <a:t>instrumentation </a:t>
            </a:r>
            <a:r>
              <a:rPr sz="1600" spc="-5" dirty="0">
                <a:latin typeface="Arial"/>
                <a:cs typeface="Arial"/>
              </a:rPr>
              <a:t>with probes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levels of </a:t>
            </a:r>
            <a:r>
              <a:rPr sz="1600" dirty="0">
                <a:latin typeface="Arial"/>
                <a:cs typeface="Arial"/>
              </a:rPr>
              <a:t>increasing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detail.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044" y="560577"/>
            <a:ext cx="8809355" cy="5802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0213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Implementation </a:t>
            </a: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&amp; </a:t>
            </a:r>
            <a:r>
              <a:rPr sz="2000" b="1" spc="-15" dirty="0">
                <a:solidFill>
                  <a:srgbClr val="9900CC"/>
                </a:solidFill>
                <a:latin typeface="Arial"/>
                <a:cs typeface="Arial"/>
              </a:rPr>
              <a:t>Application 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of </a:t>
            </a: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Path</a:t>
            </a:r>
            <a:r>
              <a:rPr sz="2000" b="1" spc="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9900CC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1.	Integration,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Coverage,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and Paths in Called</a:t>
            </a:r>
            <a:r>
              <a:rPr sz="1800" b="1" spc="-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Components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393700" indent="-228600">
              <a:lnSpc>
                <a:spcPct val="100000"/>
              </a:lnSpc>
              <a:buChar char="•"/>
              <a:tabLst>
                <a:tab pos="393065" algn="l"/>
                <a:tab pos="393700" algn="l"/>
              </a:tabLst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Mainly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used in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Unit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testing, especially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new</a:t>
            </a:r>
            <a:r>
              <a:rPr sz="1600" spc="-1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software.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93700" marR="51435" indent="-228600" algn="just">
              <a:lnSpc>
                <a:spcPct val="100000"/>
              </a:lnSpc>
              <a:buFont typeface="Arial"/>
              <a:buChar char="•"/>
              <a:tabLst>
                <a:tab pos="393700" algn="l"/>
              </a:tabLst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an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Idealistic bottom-up integration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test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process </a:t>
            </a:r>
            <a:r>
              <a:rPr sz="1600" dirty="0">
                <a:latin typeface="Arial"/>
                <a:cs typeface="Arial"/>
              </a:rPr>
              <a:t>– integrating </a:t>
            </a:r>
            <a:r>
              <a:rPr sz="1600" spc="-5" dirty="0">
                <a:latin typeface="Arial"/>
                <a:cs typeface="Arial"/>
              </a:rPr>
              <a:t>one </a:t>
            </a:r>
            <a:r>
              <a:rPr sz="1600" dirty="0">
                <a:latin typeface="Arial"/>
                <a:cs typeface="Arial"/>
              </a:rPr>
              <a:t>component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5" dirty="0">
                <a:latin typeface="Arial"/>
                <a:cs typeface="Arial"/>
              </a:rPr>
              <a:t>time.  </a:t>
            </a:r>
            <a:r>
              <a:rPr sz="1600" dirty="0">
                <a:latin typeface="Arial"/>
                <a:cs typeface="Arial"/>
              </a:rPr>
              <a:t>Use stubs for </a:t>
            </a:r>
            <a:r>
              <a:rPr sz="1600" spc="-10" dirty="0">
                <a:latin typeface="Arial"/>
                <a:cs typeface="Arial"/>
              </a:rPr>
              <a:t>lower </a:t>
            </a:r>
            <a:r>
              <a:rPr sz="1600" spc="-5" dirty="0">
                <a:latin typeface="Arial"/>
                <a:cs typeface="Arial"/>
              </a:rPr>
              <a:t>level </a:t>
            </a:r>
            <a:r>
              <a:rPr sz="1600" dirty="0">
                <a:latin typeface="Arial"/>
                <a:cs typeface="Arial"/>
              </a:rPr>
              <a:t>component (sub-routines), test interfaces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then replace stubs </a:t>
            </a:r>
            <a:r>
              <a:rPr sz="1600" spc="-5" dirty="0">
                <a:latin typeface="Arial"/>
                <a:cs typeface="Arial"/>
              </a:rPr>
              <a:t>by  real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subroutines.</a:t>
            </a:r>
            <a:endParaRPr sz="1600">
              <a:latin typeface="Arial"/>
              <a:cs typeface="Arial"/>
            </a:endParaRPr>
          </a:p>
          <a:p>
            <a:pPr marL="393700" marR="135255" indent="-228600">
              <a:lnSpc>
                <a:spcPct val="100000"/>
              </a:lnSpc>
              <a:spcBef>
                <a:spcPts val="135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reality, </a:t>
            </a:r>
            <a:r>
              <a:rPr sz="1600" dirty="0">
                <a:latin typeface="Arial"/>
                <a:cs typeface="Arial"/>
              </a:rPr>
              <a:t>integration </a:t>
            </a:r>
            <a:r>
              <a:rPr sz="1600" spc="-5" dirty="0">
                <a:latin typeface="Arial"/>
                <a:cs typeface="Arial"/>
              </a:rPr>
              <a:t>proceeds </a:t>
            </a:r>
            <a:r>
              <a:rPr sz="1600" dirty="0">
                <a:latin typeface="Arial"/>
                <a:cs typeface="Arial"/>
              </a:rPr>
              <a:t>in associated blocks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components. Stubs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be avoided.  Need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think </a:t>
            </a:r>
            <a:r>
              <a:rPr sz="1600" spc="-5" dirty="0">
                <a:latin typeface="Arial"/>
                <a:cs typeface="Arial"/>
              </a:rPr>
              <a:t>about paths </a:t>
            </a:r>
            <a:r>
              <a:rPr sz="1600" dirty="0">
                <a:latin typeface="Arial"/>
                <a:cs typeface="Arial"/>
              </a:rPr>
              <a:t>inside the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subroutine.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19125">
              <a:lnSpc>
                <a:spcPct val="100000"/>
              </a:lnSpc>
            </a:pPr>
            <a:r>
              <a:rPr sz="1600" b="1" spc="-70" dirty="0">
                <a:latin typeface="Arial"/>
                <a:cs typeface="Arial"/>
              </a:rPr>
              <a:t>To </a:t>
            </a:r>
            <a:r>
              <a:rPr sz="1600" b="1" spc="-5" dirty="0">
                <a:latin typeface="Arial"/>
                <a:cs typeface="Arial"/>
              </a:rPr>
              <a:t>achieve C1 </a:t>
            </a:r>
            <a:r>
              <a:rPr sz="1600" b="1" dirty="0">
                <a:latin typeface="Arial"/>
                <a:cs typeface="Arial"/>
              </a:rPr>
              <a:t>or </a:t>
            </a:r>
            <a:r>
              <a:rPr sz="1600" b="1" spc="-5" dirty="0">
                <a:latin typeface="Arial"/>
                <a:cs typeface="Arial"/>
              </a:rPr>
              <a:t>C2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coverage:</a:t>
            </a:r>
            <a:endParaRPr sz="1600">
              <a:latin typeface="Arial"/>
              <a:cs typeface="Arial"/>
            </a:endParaRPr>
          </a:p>
          <a:p>
            <a:pPr marL="963294" lvl="1" indent="-277495">
              <a:lnSpc>
                <a:spcPct val="100000"/>
              </a:lnSpc>
              <a:buChar char="•"/>
              <a:tabLst>
                <a:tab pos="963294" algn="l"/>
                <a:tab pos="963930" algn="l"/>
              </a:tabLst>
            </a:pPr>
            <a:r>
              <a:rPr sz="1600" dirty="0">
                <a:latin typeface="Arial"/>
                <a:cs typeface="Arial"/>
              </a:rPr>
              <a:t>Predicate </a:t>
            </a:r>
            <a:r>
              <a:rPr sz="1600" spc="-5" dirty="0">
                <a:latin typeface="Arial"/>
                <a:cs typeface="Arial"/>
              </a:rPr>
              <a:t>interpretation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require us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treat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subroutine as an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in-line-code.</a:t>
            </a:r>
            <a:endParaRPr sz="1600">
              <a:latin typeface="Arial"/>
              <a:cs typeface="Arial"/>
            </a:endParaRPr>
          </a:p>
          <a:p>
            <a:pPr marL="963294" lvl="1" indent="-277495">
              <a:lnSpc>
                <a:spcPct val="100000"/>
              </a:lnSpc>
              <a:buChar char="•"/>
              <a:tabLst>
                <a:tab pos="963294" algn="l"/>
                <a:tab pos="963930" algn="l"/>
              </a:tabLst>
            </a:pPr>
            <a:r>
              <a:rPr sz="1600" dirty="0">
                <a:latin typeface="Arial"/>
                <a:cs typeface="Arial"/>
              </a:rPr>
              <a:t>Sensitization becomes </a:t>
            </a:r>
            <a:r>
              <a:rPr sz="1600" spc="5" dirty="0">
                <a:latin typeface="Arial"/>
                <a:cs typeface="Arial"/>
              </a:rPr>
              <a:t>more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difficult.</a:t>
            </a:r>
            <a:endParaRPr sz="1600">
              <a:latin typeface="Arial"/>
              <a:cs typeface="Arial"/>
            </a:endParaRPr>
          </a:p>
          <a:p>
            <a:pPr marL="963294" lvl="1" indent="-277495">
              <a:lnSpc>
                <a:spcPct val="100000"/>
              </a:lnSpc>
              <a:buChar char="•"/>
              <a:tabLst>
                <a:tab pos="963294" algn="l"/>
                <a:tab pos="963930" algn="l"/>
              </a:tabLst>
            </a:pPr>
            <a:r>
              <a:rPr sz="1600" dirty="0">
                <a:latin typeface="Arial"/>
                <a:cs typeface="Arial"/>
              </a:rPr>
              <a:t>Selected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path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may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unachievable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called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components’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may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block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Weaknesses of Path</a:t>
            </a:r>
            <a:r>
              <a:rPr sz="1600" b="1" spc="-1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testing: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622300" marR="373380" indent="-228600">
              <a:lnSpc>
                <a:spcPct val="100000"/>
              </a:lnSpc>
              <a:buChar char="•"/>
              <a:tabLst>
                <a:tab pos="621665" algn="l"/>
                <a:tab pos="622300" algn="l"/>
              </a:tabLst>
            </a:pPr>
            <a:r>
              <a:rPr sz="1600" spc="5" dirty="0">
                <a:latin typeface="Arial"/>
                <a:cs typeface="Arial"/>
              </a:rPr>
              <a:t>It assumes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effective testing can </a:t>
            </a:r>
            <a:r>
              <a:rPr sz="1600" spc="-5" dirty="0">
                <a:latin typeface="Arial"/>
                <a:cs typeface="Arial"/>
              </a:rPr>
              <a:t>be done one level at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10" dirty="0">
                <a:latin typeface="Arial"/>
                <a:cs typeface="Arial"/>
              </a:rPr>
              <a:t>time </a:t>
            </a:r>
            <a:r>
              <a:rPr sz="1600" spc="-10" dirty="0">
                <a:latin typeface="Arial"/>
                <a:cs typeface="Arial"/>
              </a:rPr>
              <a:t>without </a:t>
            </a:r>
            <a:r>
              <a:rPr sz="1600" spc="-5" dirty="0">
                <a:latin typeface="Arial"/>
                <a:cs typeface="Arial"/>
              </a:rPr>
              <a:t>bothering </a:t>
            </a:r>
            <a:r>
              <a:rPr sz="1600" spc="-10" dirty="0">
                <a:latin typeface="Arial"/>
                <a:cs typeface="Arial"/>
              </a:rPr>
              <a:t>what  </a:t>
            </a:r>
            <a:r>
              <a:rPr sz="1600" spc="-5" dirty="0">
                <a:latin typeface="Arial"/>
                <a:cs typeface="Arial"/>
              </a:rPr>
              <a:t>happens at </a:t>
            </a:r>
            <a:r>
              <a:rPr sz="1600" spc="-10" dirty="0">
                <a:latin typeface="Arial"/>
                <a:cs typeface="Arial"/>
              </a:rPr>
              <a:t>lower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levels.</a:t>
            </a:r>
            <a:endParaRPr sz="1600">
              <a:latin typeface="Arial"/>
              <a:cs typeface="Arial"/>
            </a:endParaRPr>
          </a:p>
          <a:p>
            <a:pPr marL="622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621665" algn="l"/>
                <a:tab pos="622300" algn="l"/>
              </a:tabLst>
            </a:pPr>
            <a:r>
              <a:rPr sz="1600" spc="-5" dirty="0">
                <a:latin typeface="Arial"/>
                <a:cs typeface="Arial"/>
              </a:rPr>
              <a:t>predicate coverage </a:t>
            </a:r>
            <a:r>
              <a:rPr sz="1600" dirty="0">
                <a:latin typeface="Arial"/>
                <a:cs typeface="Arial"/>
              </a:rPr>
              <a:t>problems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blinding.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044" y="563625"/>
            <a:ext cx="7859395" cy="3100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144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Implementation </a:t>
            </a: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&amp; </a:t>
            </a: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Application of </a:t>
            </a: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Path</a:t>
            </a:r>
            <a:r>
              <a:rPr sz="1400" b="1" spc="15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9900CC"/>
                </a:solidFill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lr>
                <a:srgbClr val="CC0000"/>
              </a:buClr>
              <a:buAutoNum type="arabicPeriod" startAt="2"/>
              <a:tabLst>
                <a:tab pos="356870" algn="l"/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Application of path testing to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New</a:t>
            </a:r>
            <a:r>
              <a:rPr sz="1800" b="1" spc="-1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C0000"/>
              </a:buClr>
              <a:buFont typeface="Arial"/>
              <a:buAutoNum type="arabicPeriod" startAt="2"/>
            </a:pPr>
            <a:endParaRPr sz="2450">
              <a:latin typeface="Times New Roman"/>
              <a:cs typeface="Times New Roman"/>
            </a:endParaRPr>
          </a:p>
          <a:p>
            <a:pPr marL="731520" lvl="1" indent="-222250">
              <a:lnSpc>
                <a:spcPct val="100000"/>
              </a:lnSpc>
              <a:buChar char="•"/>
              <a:tabLst>
                <a:tab pos="731520" algn="l"/>
                <a:tab pos="732155" algn="l"/>
              </a:tabLst>
            </a:pPr>
            <a:r>
              <a:rPr sz="1600" spc="-5" dirty="0">
                <a:latin typeface="Arial"/>
                <a:cs typeface="Arial"/>
              </a:rPr>
              <a:t>Do </a:t>
            </a:r>
            <a:r>
              <a:rPr sz="1600" dirty="0">
                <a:latin typeface="Arial"/>
                <a:cs typeface="Arial"/>
              </a:rPr>
              <a:t>Path </a:t>
            </a:r>
            <a:r>
              <a:rPr sz="1600" spc="-30" dirty="0">
                <a:latin typeface="Arial"/>
                <a:cs typeface="Arial"/>
              </a:rPr>
              <a:t>Tests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C1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-5" dirty="0">
                <a:latin typeface="Arial"/>
                <a:cs typeface="Arial"/>
              </a:rPr>
              <a:t>C2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coverage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731520" marR="5080" lvl="1" indent="-222250">
              <a:lnSpc>
                <a:spcPct val="100000"/>
              </a:lnSpc>
              <a:buChar char="•"/>
              <a:tabLst>
                <a:tab pos="731520" algn="l"/>
                <a:tab pos="732155" algn="l"/>
              </a:tabLst>
            </a:pPr>
            <a:r>
              <a:rPr sz="1600" dirty="0">
                <a:latin typeface="Arial"/>
                <a:cs typeface="Arial"/>
              </a:rPr>
              <a:t>Use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procedure</a:t>
            </a:r>
            <a:r>
              <a:rPr sz="1600" spc="5" dirty="0">
                <a:latin typeface="Arial"/>
                <a:cs typeface="Arial"/>
              </a:rPr>
              <a:t> similar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idealistic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bottom-up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integration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testing,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using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  mechanized test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suite.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731520" lvl="1" indent="-222250">
              <a:lnSpc>
                <a:spcPct val="100000"/>
              </a:lnSpc>
              <a:buChar char="•"/>
              <a:tabLst>
                <a:tab pos="731520" algn="l"/>
                <a:tab pos="73215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path blocked </a:t>
            </a:r>
            <a:r>
              <a:rPr sz="1600" spc="-5" dirty="0">
                <a:latin typeface="Arial"/>
                <a:cs typeface="Arial"/>
              </a:rPr>
              <a:t>or not achievable </a:t>
            </a:r>
            <a:r>
              <a:rPr sz="1600" dirty="0">
                <a:latin typeface="Arial"/>
                <a:cs typeface="Arial"/>
              </a:rPr>
              <a:t>could </a:t>
            </a:r>
            <a:r>
              <a:rPr sz="1600" spc="5" dirty="0">
                <a:latin typeface="Arial"/>
                <a:cs typeface="Arial"/>
              </a:rPr>
              <a:t>mean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731520" lvl="1" indent="-222250">
              <a:lnSpc>
                <a:spcPct val="100000"/>
              </a:lnSpc>
              <a:buChar char="•"/>
              <a:tabLst>
                <a:tab pos="731520" algn="l"/>
                <a:tab pos="732155" algn="l"/>
              </a:tabLst>
            </a:pPr>
            <a:r>
              <a:rPr sz="1600" spc="15" dirty="0">
                <a:latin typeface="Arial"/>
                <a:cs typeface="Arial"/>
              </a:rPr>
              <a:t>When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bug </a:t>
            </a:r>
            <a:r>
              <a:rPr sz="1600" dirty="0">
                <a:latin typeface="Arial"/>
                <a:cs typeface="Arial"/>
              </a:rPr>
              <a:t>occurs the path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blocked.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3266" y="6278067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6821" y="280238"/>
            <a:ext cx="198691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Dichotomies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762000"/>
            <a:ext cx="9450705" cy="5638800"/>
          </a:xfrm>
          <a:custGeom>
            <a:avLst/>
            <a:gdLst/>
            <a:ahLst/>
            <a:cxnLst/>
            <a:rect l="l" t="t" r="r" b="b"/>
            <a:pathLst>
              <a:path w="9450705" h="5638800">
                <a:moveTo>
                  <a:pt x="0" y="5638800"/>
                </a:moveTo>
                <a:lnTo>
                  <a:pt x="9450451" y="5638800"/>
                </a:lnTo>
                <a:lnTo>
                  <a:pt x="9450451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762000"/>
            <a:ext cx="9450705" cy="5638800"/>
          </a:xfrm>
          <a:custGeom>
            <a:avLst/>
            <a:gdLst/>
            <a:ahLst/>
            <a:cxnLst/>
            <a:rect l="l" t="t" r="r" b="b"/>
            <a:pathLst>
              <a:path w="9450705" h="5638800">
                <a:moveTo>
                  <a:pt x="0" y="5638800"/>
                </a:moveTo>
                <a:lnTo>
                  <a:pt x="9450451" y="5638800"/>
                </a:lnTo>
                <a:lnTo>
                  <a:pt x="9450451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431" y="1146047"/>
            <a:ext cx="237744" cy="204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5736" y="975360"/>
            <a:ext cx="7022592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1044" y="1033398"/>
            <a:ext cx="8691880" cy="249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SzPct val="44444"/>
              <a:buFont typeface="Wingdings"/>
              <a:buChar char=""/>
              <a:tabLst>
                <a:tab pos="240665" algn="l"/>
                <a:tab pos="241300" algn="l"/>
                <a:tab pos="6042660" algn="l"/>
              </a:tabLst>
            </a:pP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Interleaving of </a:t>
            </a:r>
            <a:r>
              <a:rPr sz="1800" b="1" spc="-60" dirty="0">
                <a:solidFill>
                  <a:srgbClr val="D50092"/>
                </a:solidFill>
                <a:latin typeface="Arial"/>
                <a:cs typeface="Arial"/>
              </a:rPr>
              <a:t>functional </a:t>
            </a:r>
            <a:r>
              <a:rPr sz="1800" b="1" spc="-5" dirty="0">
                <a:solidFill>
                  <a:srgbClr val="D50092"/>
                </a:solidFill>
                <a:latin typeface="Arial"/>
                <a:cs typeface="Arial"/>
              </a:rPr>
              <a:t>&amp;</a:t>
            </a:r>
            <a:r>
              <a:rPr sz="1800" b="1" spc="3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Structural</a:t>
            </a:r>
            <a:r>
              <a:rPr sz="1800" b="1" spc="-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testing:	(contd..)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FF"/>
              </a:buClr>
              <a:buFont typeface="Wingdings"/>
              <a:buChar char=""/>
            </a:pPr>
            <a:endParaRPr sz="1650">
              <a:latin typeface="Times New Roman"/>
              <a:cs typeface="Times New Roman"/>
            </a:endParaRPr>
          </a:p>
          <a:p>
            <a:pPr marL="585470" lvl="1" indent="-22860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585470" algn="l"/>
                <a:tab pos="586105" algn="l"/>
              </a:tabLst>
            </a:pPr>
            <a:r>
              <a:rPr sz="1600" dirty="0">
                <a:latin typeface="Arial"/>
                <a:cs typeface="Arial"/>
              </a:rPr>
              <a:t>For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given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model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programs</a:t>
            </a:r>
            <a:r>
              <a:rPr sz="1600" dirty="0">
                <a:latin typeface="Arial"/>
                <a:cs typeface="Arial"/>
              </a:rPr>
              <a:t>, Structural </a:t>
            </a:r>
            <a:r>
              <a:rPr sz="1600" spc="5" dirty="0">
                <a:latin typeface="Arial"/>
                <a:cs typeface="Arial"/>
              </a:rPr>
              <a:t>tests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dirty="0">
                <a:latin typeface="Arial"/>
                <a:cs typeface="Arial"/>
              </a:rPr>
              <a:t>be </a:t>
            </a:r>
            <a:r>
              <a:rPr sz="1600" spc="-5" dirty="0">
                <a:latin typeface="Arial"/>
                <a:cs typeface="Arial"/>
              </a:rPr>
              <a:t>done </a:t>
            </a:r>
            <a:r>
              <a:rPr sz="1600" dirty="0">
                <a:latin typeface="Arial"/>
                <a:cs typeface="Arial"/>
              </a:rPr>
              <a:t>first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later the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Functional,</a:t>
            </a:r>
            <a:endParaRPr sz="1600">
              <a:latin typeface="Arial"/>
              <a:cs typeface="Arial"/>
            </a:endParaRPr>
          </a:p>
          <a:p>
            <a:pPr marL="585470">
              <a:lnSpc>
                <a:spcPct val="100000"/>
              </a:lnSpc>
              <a:tabLst>
                <a:tab pos="2021839" algn="l"/>
              </a:tabLst>
            </a:pPr>
            <a:r>
              <a:rPr sz="1600" dirty="0">
                <a:latin typeface="Arial"/>
                <a:cs typeface="Arial"/>
              </a:rPr>
              <a:t>Or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vice-versa.	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Choice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depends on </a:t>
            </a:r>
            <a:r>
              <a:rPr sz="1600" spc="-5" dirty="0">
                <a:latin typeface="Arial"/>
                <a:cs typeface="Arial"/>
              </a:rPr>
              <a:t>which </a:t>
            </a:r>
            <a:r>
              <a:rPr sz="1600" spc="5" dirty="0">
                <a:latin typeface="Arial"/>
                <a:cs typeface="Arial"/>
              </a:rPr>
              <a:t>seems to </a:t>
            </a:r>
            <a:r>
              <a:rPr sz="1600" spc="-5" dirty="0">
                <a:latin typeface="Arial"/>
                <a:cs typeface="Arial"/>
              </a:rPr>
              <a:t>be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natural</a:t>
            </a:r>
            <a:r>
              <a:rPr sz="1600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choice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85470" marR="269875" lvl="1" indent="-22860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585470" algn="l"/>
                <a:tab pos="586105" algn="l"/>
              </a:tabLst>
            </a:pPr>
            <a:r>
              <a:rPr sz="1600" spc="5" dirty="0">
                <a:latin typeface="Arial"/>
                <a:cs typeface="Arial"/>
              </a:rPr>
              <a:t>Both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useful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have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limitations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target different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kind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r>
              <a:rPr sz="1600" spc="5" dirty="0">
                <a:latin typeface="Arial"/>
                <a:cs typeface="Arial"/>
              </a:rPr>
              <a:t>. </a:t>
            </a:r>
            <a:r>
              <a:rPr sz="1600" dirty="0">
                <a:latin typeface="Arial"/>
                <a:cs typeface="Arial"/>
              </a:rPr>
              <a:t>Functional </a:t>
            </a:r>
            <a:r>
              <a:rPr sz="1600" spc="5" dirty="0">
                <a:latin typeface="Arial"/>
                <a:cs typeface="Arial"/>
              </a:rPr>
              <a:t>tests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  detect </a:t>
            </a:r>
            <a:r>
              <a:rPr sz="1600" spc="-5" dirty="0">
                <a:latin typeface="Arial"/>
                <a:cs typeface="Arial"/>
              </a:rPr>
              <a:t>all bugs </a:t>
            </a:r>
            <a:r>
              <a:rPr sz="1600" dirty="0">
                <a:latin typeface="Arial"/>
                <a:cs typeface="Arial"/>
              </a:rPr>
              <a:t>in principle, </a:t>
            </a:r>
            <a:r>
              <a:rPr sz="1600" spc="-5" dirty="0">
                <a:latin typeface="Arial"/>
                <a:cs typeface="Arial"/>
              </a:rPr>
              <a:t>but </a:t>
            </a:r>
            <a:r>
              <a:rPr sz="1600" spc="-10" dirty="0">
                <a:latin typeface="Arial"/>
                <a:cs typeface="Arial"/>
              </a:rPr>
              <a:t>would </a:t>
            </a:r>
            <a:r>
              <a:rPr sz="1600" dirty="0">
                <a:latin typeface="Arial"/>
                <a:cs typeface="Arial"/>
              </a:rPr>
              <a:t>take infinite amount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5" dirty="0">
                <a:latin typeface="Arial"/>
                <a:cs typeface="Arial"/>
              </a:rPr>
              <a:t>time. </a:t>
            </a:r>
            <a:r>
              <a:rPr sz="1600" dirty="0">
                <a:latin typeface="Arial"/>
                <a:cs typeface="Arial"/>
              </a:rPr>
              <a:t>Structural tests </a:t>
            </a:r>
            <a:r>
              <a:rPr sz="1600" spc="-5" dirty="0">
                <a:latin typeface="Arial"/>
                <a:cs typeface="Arial"/>
              </a:rPr>
              <a:t>are  inherently </a:t>
            </a:r>
            <a:r>
              <a:rPr sz="1600" dirty="0">
                <a:latin typeface="Arial"/>
                <a:cs typeface="Arial"/>
              </a:rPr>
              <a:t>finite, </a:t>
            </a:r>
            <a:r>
              <a:rPr sz="1600" spc="-5" dirty="0">
                <a:latin typeface="Arial"/>
                <a:cs typeface="Arial"/>
              </a:rPr>
              <a:t>but cannot </a:t>
            </a:r>
            <a:r>
              <a:rPr sz="1600" dirty="0">
                <a:latin typeface="Arial"/>
                <a:cs typeface="Arial"/>
              </a:rPr>
              <a:t>detect </a:t>
            </a:r>
            <a:r>
              <a:rPr sz="1600" spc="-5" dirty="0">
                <a:latin typeface="Arial"/>
                <a:cs typeface="Arial"/>
              </a:rPr>
              <a:t>all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"/>
            </a:pPr>
            <a:endParaRPr sz="1650">
              <a:latin typeface="Times New Roman"/>
              <a:cs typeface="Times New Roman"/>
            </a:endParaRPr>
          </a:p>
          <a:p>
            <a:pPr marL="585470" lvl="1" indent="-22860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585470" algn="l"/>
                <a:tab pos="586105" algn="l"/>
              </a:tabLst>
            </a:pPr>
            <a:r>
              <a:rPr sz="1600" dirty="0"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Art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1600" spc="-25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how </a:t>
            </a:r>
            <a:r>
              <a:rPr sz="1600" spc="5" dirty="0">
                <a:latin typeface="Arial"/>
                <a:cs typeface="Arial"/>
              </a:rPr>
              <a:t>much </a:t>
            </a:r>
            <a:r>
              <a:rPr sz="1600" dirty="0">
                <a:latin typeface="Arial"/>
                <a:cs typeface="Arial"/>
              </a:rPr>
              <a:t>allocation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%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for structural </a:t>
            </a:r>
            <a:r>
              <a:rPr sz="1600" spc="-5" dirty="0">
                <a:latin typeface="Arial"/>
                <a:cs typeface="Arial"/>
              </a:rPr>
              <a:t>vs how </a:t>
            </a:r>
            <a:r>
              <a:rPr sz="1600" spc="5" dirty="0">
                <a:latin typeface="Arial"/>
                <a:cs typeface="Arial"/>
              </a:rPr>
              <a:t>much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%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r>
              <a:rPr sz="1600" spc="-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functional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044" y="563625"/>
            <a:ext cx="8730615" cy="3343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144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Implementation </a:t>
            </a: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&amp; </a:t>
            </a: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Application of </a:t>
            </a: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Path</a:t>
            </a:r>
            <a:r>
              <a:rPr sz="1400" b="1" spc="15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9900CC"/>
                </a:solidFill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lr>
                <a:srgbClr val="CC0000"/>
              </a:buClr>
              <a:buAutoNum type="arabicPeriod" startAt="3"/>
              <a:tabLst>
                <a:tab pos="356870" algn="l"/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Application of path testing to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Maintenance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C0000"/>
              </a:buClr>
              <a:buFont typeface="Arial"/>
              <a:buAutoNum type="arabicPeriod" startAt="3"/>
            </a:pPr>
            <a:endParaRPr sz="2450">
              <a:latin typeface="Times New Roman"/>
              <a:cs typeface="Times New Roman"/>
            </a:endParaRPr>
          </a:p>
          <a:p>
            <a:pPr marL="731520" lvl="1" indent="-222250">
              <a:lnSpc>
                <a:spcPct val="100000"/>
              </a:lnSpc>
              <a:buChar char="•"/>
              <a:tabLst>
                <a:tab pos="731520" algn="l"/>
                <a:tab pos="732155" algn="l"/>
              </a:tabLst>
            </a:pPr>
            <a:r>
              <a:rPr sz="1600" dirty="0">
                <a:latin typeface="Arial"/>
                <a:cs typeface="Arial"/>
              </a:rPr>
              <a:t>Path testing is </a:t>
            </a:r>
            <a:r>
              <a:rPr sz="1600" spc="-5" dirty="0">
                <a:latin typeface="Arial"/>
                <a:cs typeface="Arial"/>
              </a:rPr>
              <a:t>applied </a:t>
            </a:r>
            <a:r>
              <a:rPr sz="1600" dirty="0">
                <a:latin typeface="Arial"/>
                <a:cs typeface="Arial"/>
              </a:rPr>
              <a:t>first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the modified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component.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731520" marR="5080" lvl="1" indent="-222250">
              <a:lnSpc>
                <a:spcPct val="100000"/>
              </a:lnSpc>
              <a:buChar char="•"/>
              <a:tabLst>
                <a:tab pos="731520" algn="l"/>
                <a:tab pos="732155" algn="l"/>
              </a:tabLst>
            </a:pPr>
            <a:r>
              <a:rPr sz="1600" dirty="0">
                <a:latin typeface="Arial"/>
                <a:cs typeface="Arial"/>
              </a:rPr>
              <a:t>Use the </a:t>
            </a:r>
            <a:r>
              <a:rPr sz="1600" spc="-5" dirty="0">
                <a:latin typeface="Arial"/>
                <a:cs typeface="Arial"/>
              </a:rPr>
              <a:t>procedure </a:t>
            </a:r>
            <a:r>
              <a:rPr sz="1600" spc="5" dirty="0">
                <a:latin typeface="Arial"/>
                <a:cs typeface="Arial"/>
              </a:rPr>
              <a:t>similar to </a:t>
            </a:r>
            <a:r>
              <a:rPr sz="1600" dirty="0">
                <a:latin typeface="Arial"/>
                <a:cs typeface="Arial"/>
              </a:rPr>
              <a:t>the idealistic </a:t>
            </a:r>
            <a:r>
              <a:rPr sz="1600" spc="5" dirty="0">
                <a:latin typeface="Arial"/>
                <a:cs typeface="Arial"/>
              </a:rPr>
              <a:t>bottom-up </a:t>
            </a:r>
            <a:r>
              <a:rPr sz="1600" dirty="0">
                <a:latin typeface="Arial"/>
                <a:cs typeface="Arial"/>
              </a:rPr>
              <a:t>integration testing, </a:t>
            </a:r>
            <a:r>
              <a:rPr sz="1600" spc="-5" dirty="0">
                <a:latin typeface="Arial"/>
                <a:cs typeface="Arial"/>
              </a:rPr>
              <a:t>but </a:t>
            </a:r>
            <a:r>
              <a:rPr sz="1600" spc="-10" dirty="0">
                <a:latin typeface="Arial"/>
                <a:cs typeface="Arial"/>
              </a:rPr>
              <a:t>without</a:t>
            </a:r>
            <a:r>
              <a:rPr sz="1600" spc="-2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using  stubs.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731520" lvl="1" indent="-222250">
              <a:lnSpc>
                <a:spcPct val="100000"/>
              </a:lnSpc>
              <a:buChar char="•"/>
              <a:tabLst>
                <a:tab pos="731520" algn="l"/>
                <a:tab pos="732155" algn="l"/>
              </a:tabLst>
            </a:pPr>
            <a:r>
              <a:rPr sz="1600" dirty="0">
                <a:latin typeface="Arial"/>
                <a:cs typeface="Arial"/>
              </a:rPr>
              <a:t>Select </a:t>
            </a:r>
            <a:r>
              <a:rPr sz="1600" spc="-5" dirty="0">
                <a:latin typeface="Arial"/>
                <a:cs typeface="Arial"/>
              </a:rPr>
              <a:t>paths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achieve C2 over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changed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code.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731520" marR="176530" lvl="1" indent="-222250">
              <a:lnSpc>
                <a:spcPct val="100000"/>
              </a:lnSpc>
              <a:buChar char="•"/>
              <a:tabLst>
                <a:tab pos="731520" algn="l"/>
                <a:tab pos="732155" algn="l"/>
              </a:tabLst>
            </a:pPr>
            <a:r>
              <a:rPr sz="1600" spc="-10" dirty="0">
                <a:latin typeface="Arial"/>
                <a:cs typeface="Arial"/>
              </a:rPr>
              <a:t>Newer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spc="5" dirty="0">
                <a:latin typeface="Arial"/>
                <a:cs typeface="Arial"/>
              </a:rPr>
              <a:t>more </a:t>
            </a:r>
            <a:r>
              <a:rPr sz="1600" dirty="0">
                <a:latin typeface="Arial"/>
                <a:cs typeface="Arial"/>
              </a:rPr>
              <a:t>effective strategies could emerge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provide coverage </a:t>
            </a:r>
            <a:r>
              <a:rPr sz="1600" dirty="0">
                <a:latin typeface="Arial"/>
                <a:cs typeface="Arial"/>
              </a:rPr>
              <a:t>in maintenance  </a:t>
            </a:r>
            <a:r>
              <a:rPr sz="1600" spc="-5" dirty="0">
                <a:latin typeface="Arial"/>
                <a:cs typeface="Arial"/>
              </a:rPr>
              <a:t>phase.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96000"/>
          </a:xfrm>
          <a:custGeom>
            <a:avLst/>
            <a:gdLst/>
            <a:ahLst/>
            <a:cxnLst/>
            <a:rect l="l" t="t" r="r" b="b"/>
            <a:pathLst>
              <a:path w="9150350" h="6096000">
                <a:moveTo>
                  <a:pt x="0" y="6096000"/>
                </a:moveTo>
                <a:lnTo>
                  <a:pt x="9150350" y="6096000"/>
                </a:lnTo>
                <a:lnTo>
                  <a:pt x="915035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96000"/>
          </a:xfrm>
          <a:custGeom>
            <a:avLst/>
            <a:gdLst/>
            <a:ahLst/>
            <a:cxnLst/>
            <a:rect l="l" t="t" r="r" b="b"/>
            <a:pathLst>
              <a:path w="9150350" h="6096000">
                <a:moveTo>
                  <a:pt x="0" y="6096000"/>
                </a:moveTo>
                <a:lnTo>
                  <a:pt x="9150350" y="6096000"/>
                </a:lnTo>
                <a:lnTo>
                  <a:pt x="915035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8860" y="563625"/>
            <a:ext cx="38233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Implementation </a:t>
            </a: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&amp; </a:t>
            </a: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Application of </a:t>
            </a: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Path</a:t>
            </a:r>
            <a:r>
              <a:rPr sz="1400" b="1" spc="16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9900CC"/>
                </a:solidFill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0044" y="1322959"/>
            <a:ext cx="4423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4.	</a:t>
            </a:r>
            <a:r>
              <a:rPr sz="1800" dirty="0">
                <a:latin typeface="Arial"/>
                <a:cs typeface="Arial"/>
              </a:rPr>
              <a:t>Application of path testing to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Rehosting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6868" y="2507107"/>
            <a:ext cx="830707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100"/>
              </a:spcBef>
              <a:buChar char="•"/>
              <a:tabLst>
                <a:tab pos="234950" algn="l"/>
                <a:tab pos="235585" algn="l"/>
              </a:tabLst>
            </a:pPr>
            <a:r>
              <a:rPr sz="1800" dirty="0">
                <a:latin typeface="Arial"/>
                <a:cs typeface="Arial"/>
              </a:rPr>
              <a:t>Path testing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C1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C2 </a:t>
            </a:r>
            <a:r>
              <a:rPr sz="1800" dirty="0">
                <a:latin typeface="Arial"/>
                <a:cs typeface="Arial"/>
              </a:rPr>
              <a:t>coverage is </a:t>
            </a:r>
            <a:r>
              <a:rPr sz="1800" spc="-5" dirty="0">
                <a:latin typeface="Arial"/>
                <a:cs typeface="Arial"/>
              </a:rPr>
              <a:t>a powerful </a:t>
            </a:r>
            <a:r>
              <a:rPr sz="1800" dirty="0">
                <a:latin typeface="Arial"/>
                <a:cs typeface="Arial"/>
              </a:rPr>
              <a:t>tool for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rehosting </a:t>
            </a:r>
            <a:r>
              <a:rPr sz="1800" dirty="0">
                <a:latin typeface="Arial"/>
                <a:cs typeface="Arial"/>
              </a:rPr>
              <a:t>old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software.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34950" indent="-222250">
              <a:lnSpc>
                <a:spcPct val="100000"/>
              </a:lnSpc>
              <a:spcBef>
                <a:spcPts val="5"/>
              </a:spcBef>
              <a:buChar char="•"/>
              <a:tabLst>
                <a:tab pos="234950" algn="l"/>
                <a:tab pos="235585" algn="l"/>
              </a:tabLst>
            </a:pPr>
            <a:r>
              <a:rPr sz="1800" spc="-5" dirty="0">
                <a:latin typeface="Arial"/>
                <a:cs typeface="Arial"/>
              </a:rPr>
              <a:t>Software </a:t>
            </a:r>
            <a:r>
              <a:rPr sz="1800" dirty="0">
                <a:latin typeface="Arial"/>
                <a:cs typeface="Arial"/>
              </a:rPr>
              <a:t>is rehosted as </a:t>
            </a:r>
            <a:r>
              <a:rPr sz="1800" spc="-5" dirty="0">
                <a:latin typeface="Arial"/>
                <a:cs typeface="Arial"/>
              </a:rPr>
              <a:t>it’s 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no more 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cost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effective </a:t>
            </a:r>
            <a:r>
              <a:rPr sz="1800" dirty="0">
                <a:latin typeface="Arial"/>
                <a:cs typeface="Arial"/>
              </a:rPr>
              <a:t>to support the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application</a:t>
            </a:r>
            <a:endParaRPr sz="18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environment.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  <a:tab pos="235585" algn="l"/>
              </a:tabLst>
            </a:pPr>
            <a:r>
              <a:rPr sz="1800" dirty="0">
                <a:latin typeface="Arial"/>
                <a:cs typeface="Arial"/>
              </a:rPr>
              <a:t>Use path testing 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in conjunction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automatic or semiautomatic 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structural</a:t>
            </a:r>
            <a:r>
              <a:rPr sz="1800" spc="-25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</a:pP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generators</a:t>
            </a:r>
            <a:r>
              <a:rPr sz="1600" spc="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733" y="186944"/>
            <a:ext cx="43364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/>
              <a:t>Control </a:t>
            </a:r>
            <a:r>
              <a:rPr sz="2000" spc="-10" dirty="0"/>
              <a:t>Flow </a:t>
            </a:r>
            <a:r>
              <a:rPr sz="2000" spc="-5" dirty="0"/>
              <a:t>Graphs </a:t>
            </a:r>
            <a:r>
              <a:rPr sz="2000" spc="-10" dirty="0"/>
              <a:t>and Path</a:t>
            </a:r>
            <a:r>
              <a:rPr sz="2000" spc="25" dirty="0"/>
              <a:t> </a:t>
            </a:r>
            <a:r>
              <a:rPr sz="2000" spc="-5" dirty="0"/>
              <a:t>Testing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4359" y="1341119"/>
            <a:ext cx="4724400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0044" y="563625"/>
            <a:ext cx="9051290" cy="5419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1440">
              <a:lnSpc>
                <a:spcPts val="1675"/>
              </a:lnSpc>
              <a:spcBef>
                <a:spcPts val="90"/>
              </a:spcBef>
            </a:pP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Implementation </a:t>
            </a: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&amp; </a:t>
            </a: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Application of </a:t>
            </a: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Path</a:t>
            </a:r>
            <a:r>
              <a:rPr sz="1400" b="1" spc="15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9900CC"/>
                </a:solidFill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</a:pPr>
            <a:r>
              <a:rPr sz="1600" dirty="0">
                <a:latin typeface="Arial"/>
                <a:cs typeface="Arial"/>
              </a:rPr>
              <a:t>Application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path testing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Rehosting..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Process of path testing during</a:t>
            </a:r>
            <a:r>
              <a:rPr sz="1800" b="1" spc="-1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rehosting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546100" indent="-265430">
              <a:lnSpc>
                <a:spcPct val="100000"/>
              </a:lnSpc>
              <a:buChar char="•"/>
              <a:tabLst>
                <a:tab pos="570230" algn="l"/>
                <a:tab pos="570865" algn="l"/>
              </a:tabLst>
            </a:pPr>
            <a:r>
              <a:rPr sz="1800" dirty="0">
                <a:latin typeface="Arial"/>
                <a:cs typeface="Arial"/>
              </a:rPr>
              <a:t>A translator from the old to the new environment is created &amp; tested.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Rehosting</a:t>
            </a:r>
            <a:endParaRPr sz="1800">
              <a:latin typeface="Arial"/>
              <a:cs typeface="Arial"/>
            </a:endParaRPr>
          </a:p>
          <a:p>
            <a:pPr marL="57023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process is to </a:t>
            </a:r>
            <a:r>
              <a:rPr sz="1800" spc="5" dirty="0">
                <a:latin typeface="Arial"/>
                <a:cs typeface="Arial"/>
              </a:rPr>
              <a:t>catch </a:t>
            </a:r>
            <a:r>
              <a:rPr sz="1800" dirty="0">
                <a:latin typeface="Arial"/>
                <a:cs typeface="Arial"/>
              </a:rPr>
              <a:t>bugs in the translator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software.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546100" marR="199390" indent="-283845">
              <a:lnSpc>
                <a:spcPct val="100000"/>
              </a:lnSpc>
              <a:spcBef>
                <a:spcPts val="5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dirty="0">
                <a:latin typeface="Arial"/>
                <a:cs typeface="Arial"/>
              </a:rPr>
              <a:t>A complete </a:t>
            </a:r>
            <a:r>
              <a:rPr sz="1800" spc="-5" dirty="0">
                <a:latin typeface="Arial"/>
                <a:cs typeface="Arial"/>
              </a:rPr>
              <a:t>C1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C2 </a:t>
            </a:r>
            <a:r>
              <a:rPr sz="1800" dirty="0">
                <a:latin typeface="Arial"/>
                <a:cs typeface="Arial"/>
              </a:rPr>
              <a:t>coverage path test suite is created for the old software.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Tests  </a:t>
            </a:r>
            <a:r>
              <a:rPr sz="1800" dirty="0">
                <a:latin typeface="Arial"/>
                <a:cs typeface="Arial"/>
              </a:rPr>
              <a:t>are run in the old environment. </a:t>
            </a:r>
            <a:r>
              <a:rPr sz="1800" spc="-10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outcomes </a:t>
            </a:r>
            <a:r>
              <a:rPr sz="1800" spc="5" dirty="0">
                <a:latin typeface="Arial"/>
                <a:cs typeface="Arial"/>
              </a:rPr>
              <a:t>become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5" dirty="0">
                <a:latin typeface="Arial"/>
                <a:cs typeface="Arial"/>
              </a:rPr>
              <a:t>specifications </a:t>
            </a:r>
            <a:r>
              <a:rPr sz="1800" dirty="0">
                <a:latin typeface="Arial"/>
                <a:cs typeface="Arial"/>
              </a:rPr>
              <a:t>for the  rehosted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software.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554990" marR="839469" indent="-292735">
              <a:lnSpc>
                <a:spcPct val="100000"/>
              </a:lnSpc>
              <a:buChar char="•"/>
              <a:tabLst>
                <a:tab pos="554990" algn="l"/>
                <a:tab pos="555625" algn="l"/>
              </a:tabLst>
            </a:pPr>
            <a:r>
              <a:rPr sz="1800" dirty="0">
                <a:latin typeface="Arial"/>
                <a:cs typeface="Arial"/>
              </a:rPr>
              <a:t>Another translator may be needed to adapt the tests &amp; outcomes to the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  environment.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512445" indent="-231775">
              <a:lnSpc>
                <a:spcPct val="100000"/>
              </a:lnSpc>
              <a:buChar char="•"/>
              <a:tabLst>
                <a:tab pos="512445" algn="l"/>
                <a:tab pos="513080" algn="l"/>
              </a:tabLst>
            </a:pPr>
            <a:r>
              <a:rPr sz="1800" spc="-10" dirty="0">
                <a:latin typeface="Arial"/>
                <a:cs typeface="Arial"/>
              </a:rPr>
              <a:t>The </a:t>
            </a:r>
            <a:r>
              <a:rPr sz="1800" spc="5" dirty="0">
                <a:latin typeface="Arial"/>
                <a:cs typeface="Arial"/>
              </a:rPr>
              <a:t>cost </a:t>
            </a:r>
            <a:r>
              <a:rPr sz="1800" dirty="0">
                <a:latin typeface="Arial"/>
                <a:cs typeface="Arial"/>
              </a:rPr>
              <a:t>of the process is high, but it avoids risks </a:t>
            </a:r>
            <a:r>
              <a:rPr sz="1800" spc="5" dirty="0">
                <a:latin typeface="Arial"/>
                <a:cs typeface="Arial"/>
              </a:rPr>
              <a:t>associated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rewriting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546100" indent="-265430">
              <a:lnSpc>
                <a:spcPct val="100000"/>
              </a:lnSpc>
              <a:buChar char="•"/>
              <a:tabLst>
                <a:tab pos="570230" algn="l"/>
                <a:tab pos="570865" algn="l"/>
              </a:tabLst>
            </a:pPr>
            <a:r>
              <a:rPr sz="1800" dirty="0">
                <a:latin typeface="Arial"/>
                <a:cs typeface="Arial"/>
              </a:rPr>
              <a:t>Once it runs on new environment, it can be optimized or enhanced for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endParaRPr sz="1800">
              <a:latin typeface="Arial"/>
              <a:cs typeface="Arial"/>
            </a:endParaRPr>
          </a:p>
          <a:p>
            <a:pPr marL="57023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functionalities (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which </a:t>
            </a:r>
            <a:r>
              <a:rPr sz="1800" spc="-10" dirty="0">
                <a:solidFill>
                  <a:srgbClr val="CC0000"/>
                </a:solidFill>
                <a:latin typeface="Arial"/>
                <a:cs typeface="Arial"/>
              </a:rPr>
              <a:t>were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not possible in the old</a:t>
            </a:r>
            <a:r>
              <a:rPr sz="1800" spc="-2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environment.)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823" y="588263"/>
            <a:ext cx="1633727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0135" y="588263"/>
            <a:ext cx="393192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823" y="588263"/>
            <a:ext cx="4056888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" y="859536"/>
            <a:ext cx="5385816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2444" y="636777"/>
            <a:ext cx="8764905" cy="4754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For </a:t>
            </a: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reference </a:t>
            </a:r>
            <a:r>
              <a:rPr sz="16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– </a:t>
            </a: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just to see </a:t>
            </a:r>
            <a:r>
              <a:rPr sz="16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that </a:t>
            </a:r>
            <a:r>
              <a:rPr sz="1600" b="1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we </a:t>
            </a:r>
            <a:r>
              <a:rPr sz="16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have </a:t>
            </a: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covered</a:t>
            </a:r>
            <a:r>
              <a:rPr sz="1600" b="1" u="heavy" spc="-7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these: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Q. </a:t>
            </a:r>
            <a:r>
              <a:rPr sz="1400" spc="-10" dirty="0">
                <a:latin typeface="Arial"/>
                <a:cs typeface="Arial"/>
              </a:rPr>
              <a:t>Define Path </a:t>
            </a:r>
            <a:r>
              <a:rPr sz="1400" spc="-25" dirty="0">
                <a:latin typeface="Arial"/>
                <a:cs typeface="Arial"/>
              </a:rPr>
              <a:t>Testing. </a:t>
            </a:r>
            <a:r>
              <a:rPr sz="1400" spc="-10" dirty="0">
                <a:latin typeface="Arial"/>
                <a:cs typeface="Arial"/>
              </a:rPr>
              <a:t>Explain three path testing</a:t>
            </a:r>
            <a:r>
              <a:rPr sz="1400" spc="1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criteria.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Q. Illustrate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with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example,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how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statement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branch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coverage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can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achieved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during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path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selection.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Write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all steps involved </a:t>
            </a:r>
            <a:r>
              <a:rPr sz="1400" spc="-5" dirty="0">
                <a:latin typeface="Arial"/>
                <a:cs typeface="Arial"/>
              </a:rPr>
              <a:t>in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Q. </a:t>
            </a:r>
            <a:r>
              <a:rPr sz="1400" spc="5" dirty="0">
                <a:latin typeface="Arial"/>
                <a:cs typeface="Arial"/>
              </a:rPr>
              <a:t>Write </a:t>
            </a:r>
            <a:r>
              <a:rPr sz="1400" spc="-10" dirty="0">
                <a:latin typeface="Arial"/>
                <a:cs typeface="Arial"/>
              </a:rPr>
              <a:t>the effectiveness and </a:t>
            </a:r>
            <a:r>
              <a:rPr sz="1400" spc="-5" dirty="0">
                <a:latin typeface="Arial"/>
                <a:cs typeface="Arial"/>
              </a:rPr>
              <a:t>limitations </a:t>
            </a:r>
            <a:r>
              <a:rPr sz="1400" spc="-10" dirty="0">
                <a:latin typeface="Arial"/>
                <a:cs typeface="Arial"/>
              </a:rPr>
              <a:t>of path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Q.</a:t>
            </a:r>
            <a:r>
              <a:rPr sz="1400" spc="1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Define Path Sensitization. Explain heuristic </a:t>
            </a:r>
            <a:r>
              <a:rPr sz="1400" spc="-15" dirty="0">
                <a:latin typeface="Arial"/>
                <a:cs typeface="Arial"/>
              </a:rPr>
              <a:t>procedure </a:t>
            </a:r>
            <a:r>
              <a:rPr sz="1400" spc="-10" dirty="0">
                <a:latin typeface="Arial"/>
                <a:cs typeface="Arial"/>
              </a:rPr>
              <a:t>for sensitizing paths with the help of an example.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Q. </a:t>
            </a:r>
            <a:r>
              <a:rPr sz="1400" spc="-10" dirty="0">
                <a:latin typeface="Arial"/>
                <a:cs typeface="Arial"/>
              </a:rPr>
              <a:t>How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can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program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structure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represented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graphically?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Explain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with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help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required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diagrams.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Q. </a:t>
            </a:r>
            <a:r>
              <a:rPr sz="1400" spc="-10" dirty="0">
                <a:latin typeface="Arial"/>
                <a:cs typeface="Arial"/>
              </a:rPr>
              <a:t>How </a:t>
            </a:r>
            <a:r>
              <a:rPr sz="1400" spc="-5" dirty="0">
                <a:latin typeface="Arial"/>
                <a:cs typeface="Arial"/>
              </a:rPr>
              <a:t>is a </a:t>
            </a:r>
            <a:r>
              <a:rPr sz="1400" spc="-15" dirty="0">
                <a:latin typeface="Arial"/>
                <a:cs typeface="Arial"/>
              </a:rPr>
              <a:t>flowchart differed from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control flow</a:t>
            </a:r>
            <a:r>
              <a:rPr sz="1400" spc="229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chart?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Q.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Explain </a:t>
            </a:r>
            <a:r>
              <a:rPr sz="1400" spc="-15" dirty="0">
                <a:latin typeface="Arial"/>
                <a:cs typeface="Arial"/>
              </a:rPr>
              <a:t>about Multi entry and Multi exit </a:t>
            </a:r>
            <a:r>
              <a:rPr sz="1400" spc="-10" dirty="0">
                <a:latin typeface="Arial"/>
                <a:cs typeface="Arial"/>
              </a:rPr>
              <a:t>routines &amp; fundamental path selection criteria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Q. </a:t>
            </a:r>
            <a:r>
              <a:rPr sz="1400" spc="-10" dirty="0">
                <a:latin typeface="Arial"/>
                <a:cs typeface="Arial"/>
              </a:rPr>
              <a:t>Explain </a:t>
            </a:r>
            <a:r>
              <a:rPr sz="1400" spc="-15" dirty="0">
                <a:latin typeface="Arial"/>
                <a:cs typeface="Arial"/>
              </a:rPr>
              <a:t>about </a:t>
            </a:r>
            <a:r>
              <a:rPr sz="1400" spc="-10" dirty="0">
                <a:latin typeface="Arial"/>
                <a:cs typeface="Arial"/>
              </a:rPr>
              <a:t>path instrumentation. How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link </a:t>
            </a:r>
            <a:r>
              <a:rPr sz="1400" spc="-15" dirty="0">
                <a:latin typeface="Arial"/>
                <a:cs typeface="Arial"/>
              </a:rPr>
              <a:t>counters </a:t>
            </a:r>
            <a:r>
              <a:rPr sz="1400" spc="-10" dirty="0">
                <a:latin typeface="Arial"/>
                <a:cs typeface="Arial"/>
              </a:rPr>
              <a:t>useful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Path </a:t>
            </a:r>
            <a:r>
              <a:rPr sz="1400" spc="-15" dirty="0">
                <a:latin typeface="Arial"/>
                <a:cs typeface="Arial"/>
              </a:rPr>
              <a:t>Instrumentation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method?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Q. </a:t>
            </a:r>
            <a:r>
              <a:rPr sz="1400" dirty="0">
                <a:latin typeface="Arial"/>
                <a:cs typeface="Arial"/>
              </a:rPr>
              <a:t>Write </a:t>
            </a:r>
            <a:r>
              <a:rPr sz="1400" spc="-15" dirty="0">
                <a:latin typeface="Arial"/>
                <a:cs typeface="Arial"/>
              </a:rPr>
              <a:t>about </a:t>
            </a:r>
            <a:r>
              <a:rPr sz="1400" spc="-10" dirty="0">
                <a:latin typeface="Arial"/>
                <a:cs typeface="Arial"/>
              </a:rPr>
              <a:t>implementation of path testing. </a:t>
            </a:r>
            <a:r>
              <a:rPr sz="1400" spc="5" dirty="0">
                <a:latin typeface="Arial"/>
                <a:cs typeface="Arial"/>
              </a:rPr>
              <a:t>What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the various applications of path</a:t>
            </a:r>
            <a:r>
              <a:rPr sz="1400" spc="2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Q. </a:t>
            </a:r>
            <a:r>
              <a:rPr sz="1400" spc="-15" dirty="0">
                <a:latin typeface="Arial"/>
                <a:cs typeface="Arial"/>
              </a:rPr>
              <a:t>Categorize different </a:t>
            </a:r>
            <a:r>
              <a:rPr sz="1400" spc="-5" dirty="0">
                <a:latin typeface="Arial"/>
                <a:cs typeface="Arial"/>
              </a:rPr>
              <a:t>kinds </a:t>
            </a:r>
            <a:r>
              <a:rPr sz="1400" spc="-10" dirty="0">
                <a:latin typeface="Arial"/>
                <a:cs typeface="Arial"/>
              </a:rPr>
              <a:t>of loops </a:t>
            </a:r>
            <a:r>
              <a:rPr sz="1400" spc="-15" dirty="0">
                <a:latin typeface="Arial"/>
                <a:cs typeface="Arial"/>
              </a:rPr>
              <a:t>and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explain.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97737" y="186944"/>
            <a:ext cx="8613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419465" algn="l"/>
              </a:tabLst>
            </a:pPr>
            <a:r>
              <a:rPr sz="2000" spc="-10" dirty="0"/>
              <a:t>Con</a:t>
            </a:r>
            <a:r>
              <a:rPr sz="2000" spc="-15" dirty="0"/>
              <a:t>t</a:t>
            </a:r>
            <a:r>
              <a:rPr sz="2000" dirty="0"/>
              <a:t>r</a:t>
            </a:r>
            <a:r>
              <a:rPr sz="2000" spc="-5" dirty="0"/>
              <a:t>ol</a:t>
            </a:r>
            <a:r>
              <a:rPr sz="2000" dirty="0"/>
              <a:t> </a:t>
            </a:r>
            <a:r>
              <a:rPr sz="2000" spc="-5" dirty="0"/>
              <a:t>F</a:t>
            </a:r>
            <a:r>
              <a:rPr sz="2000" spc="-15" dirty="0"/>
              <a:t>l</a:t>
            </a:r>
            <a:r>
              <a:rPr sz="2000" spc="-10" dirty="0"/>
              <a:t>ow</a:t>
            </a:r>
            <a:r>
              <a:rPr sz="2000" spc="15" dirty="0"/>
              <a:t> </a:t>
            </a:r>
            <a:r>
              <a:rPr sz="2000" spc="-5" dirty="0"/>
              <a:t>G</a:t>
            </a:r>
            <a:r>
              <a:rPr sz="2000" dirty="0"/>
              <a:t>r</a:t>
            </a:r>
            <a:r>
              <a:rPr sz="2000" spc="-5" dirty="0"/>
              <a:t>a</a:t>
            </a:r>
            <a:r>
              <a:rPr sz="2000" spc="-15" dirty="0"/>
              <a:t>p</a:t>
            </a:r>
            <a:r>
              <a:rPr sz="2000" spc="-5" dirty="0"/>
              <a:t>hs</a:t>
            </a:r>
            <a:r>
              <a:rPr sz="2000" dirty="0"/>
              <a:t> </a:t>
            </a:r>
            <a:r>
              <a:rPr sz="2000" spc="-5" dirty="0"/>
              <a:t>a</a:t>
            </a:r>
            <a:r>
              <a:rPr sz="2000" spc="-15" dirty="0"/>
              <a:t>n</a:t>
            </a:r>
            <a:r>
              <a:rPr sz="2000" spc="-5" dirty="0"/>
              <a:t>d</a:t>
            </a:r>
            <a:r>
              <a:rPr sz="2000" spc="10" dirty="0"/>
              <a:t> </a:t>
            </a:r>
            <a:r>
              <a:rPr sz="2000" spc="-20" dirty="0"/>
              <a:t>P</a:t>
            </a:r>
            <a:r>
              <a:rPr sz="2000" spc="-5" dirty="0"/>
              <a:t>ath</a:t>
            </a:r>
            <a:r>
              <a:rPr sz="2000" spc="10" dirty="0"/>
              <a:t> </a:t>
            </a:r>
            <a:r>
              <a:rPr sz="2000" spc="20" dirty="0"/>
              <a:t>T</a:t>
            </a:r>
            <a:r>
              <a:rPr sz="2000" spc="-5" dirty="0"/>
              <a:t>e</a:t>
            </a:r>
            <a:r>
              <a:rPr sz="2000" dirty="0"/>
              <a:t>s</a:t>
            </a:r>
            <a:r>
              <a:rPr sz="2000" spc="-5" dirty="0"/>
              <a:t>t</a:t>
            </a:r>
            <a:r>
              <a:rPr sz="2000" spc="-20" dirty="0"/>
              <a:t>i</a:t>
            </a:r>
            <a:r>
              <a:rPr sz="2000" spc="-5" dirty="0"/>
              <a:t>ng</a:t>
            </a:r>
            <a:r>
              <a:rPr sz="2000" spc="50" dirty="0"/>
              <a:t> </a:t>
            </a:r>
            <a:r>
              <a:rPr sz="2000" spc="-5" dirty="0"/>
              <a:t>–</a:t>
            </a:r>
            <a:r>
              <a:rPr sz="2000" spc="-10" dirty="0"/>
              <a:t> </a:t>
            </a:r>
            <a:r>
              <a:rPr sz="2000" spc="-5" dirty="0"/>
              <a:t>Qu</a:t>
            </a:r>
            <a:r>
              <a:rPr sz="2000" spc="-15" dirty="0"/>
              <a:t>e</a:t>
            </a:r>
            <a:r>
              <a:rPr sz="2000" spc="5" dirty="0"/>
              <a:t>s</a:t>
            </a:r>
            <a:r>
              <a:rPr sz="2000" spc="-5" dirty="0"/>
              <a:t>t</a:t>
            </a:r>
            <a:r>
              <a:rPr sz="2000" spc="-20" dirty="0"/>
              <a:t>i</a:t>
            </a:r>
            <a:r>
              <a:rPr sz="2000" spc="-5" dirty="0"/>
              <a:t>o</a:t>
            </a:r>
            <a:r>
              <a:rPr sz="2000" spc="-15" dirty="0"/>
              <a:t>n</a:t>
            </a:r>
            <a:r>
              <a:rPr sz="2000" spc="-5" dirty="0"/>
              <a:t>s</a:t>
            </a:r>
            <a:r>
              <a:rPr sz="2000" spc="25" dirty="0"/>
              <a:t> </a:t>
            </a:r>
            <a:r>
              <a:rPr sz="2000" spc="10" dirty="0"/>
              <a:t>f</a:t>
            </a:r>
            <a:r>
              <a:rPr sz="2000" dirty="0"/>
              <a:t>r</a:t>
            </a:r>
            <a:r>
              <a:rPr sz="2000" spc="-10" dirty="0"/>
              <a:t>om</a:t>
            </a:r>
            <a:r>
              <a:rPr sz="2000" spc="-40" dirty="0"/>
              <a:t> </a:t>
            </a:r>
            <a:r>
              <a:rPr sz="2000" spc="-5" dirty="0"/>
              <a:t>pre</a:t>
            </a:r>
            <a:r>
              <a:rPr sz="2000" spc="-15" dirty="0"/>
              <a:t>vi</a:t>
            </a:r>
            <a:r>
              <a:rPr sz="2000" spc="-5" dirty="0"/>
              <a:t>o</a:t>
            </a:r>
            <a:r>
              <a:rPr sz="2000" spc="-15" dirty="0"/>
              <a:t>u</a:t>
            </a:r>
            <a:r>
              <a:rPr sz="2000" spc="-5" dirty="0"/>
              <a:t>s</a:t>
            </a:r>
            <a:r>
              <a:rPr sz="2000" spc="50" dirty="0"/>
              <a:t> </a:t>
            </a:r>
            <a:r>
              <a:rPr sz="2000" spc="-5" dirty="0"/>
              <a:t>e</a:t>
            </a:r>
            <a:r>
              <a:rPr sz="2000" dirty="0"/>
              <a:t>x</a:t>
            </a:r>
            <a:r>
              <a:rPr sz="2000" spc="-5" dirty="0"/>
              <a:t>a</a:t>
            </a:r>
            <a:r>
              <a:rPr sz="2000" spc="25" dirty="0"/>
              <a:t>m</a:t>
            </a:r>
            <a:r>
              <a:rPr sz="2000" spc="-5" dirty="0"/>
              <a:t>s</a:t>
            </a:r>
            <a:r>
              <a:rPr sz="2000" dirty="0"/>
              <a:t>	</a:t>
            </a:r>
            <a:r>
              <a:rPr sz="1800" b="1" spc="7" baseline="2314" dirty="0">
                <a:solidFill>
                  <a:srgbClr val="000000"/>
                </a:solidFill>
                <a:latin typeface="Arial"/>
                <a:cs typeface="Arial"/>
              </a:rPr>
              <a:t>L7</a:t>
            </a:r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6821" y="280238"/>
            <a:ext cx="198691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Dichotomies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762000"/>
            <a:ext cx="9450705" cy="5791200"/>
          </a:xfrm>
          <a:custGeom>
            <a:avLst/>
            <a:gdLst/>
            <a:ahLst/>
            <a:cxnLst/>
            <a:rect l="l" t="t" r="r" b="b"/>
            <a:pathLst>
              <a:path w="9450705" h="5791200">
                <a:moveTo>
                  <a:pt x="0" y="5791200"/>
                </a:moveTo>
                <a:lnTo>
                  <a:pt x="9450451" y="5791200"/>
                </a:lnTo>
                <a:lnTo>
                  <a:pt x="9450451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762000"/>
            <a:ext cx="9450705" cy="5791200"/>
          </a:xfrm>
          <a:custGeom>
            <a:avLst/>
            <a:gdLst/>
            <a:ahLst/>
            <a:cxnLst/>
            <a:rect l="l" t="t" r="r" b="b"/>
            <a:pathLst>
              <a:path w="9450705" h="5791200">
                <a:moveTo>
                  <a:pt x="0" y="5791200"/>
                </a:moveTo>
                <a:lnTo>
                  <a:pt x="9450451" y="5791200"/>
                </a:lnTo>
                <a:lnTo>
                  <a:pt x="9450451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704" y="758951"/>
            <a:ext cx="1676400" cy="262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368" y="1063752"/>
            <a:ext cx="435863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823" y="1045463"/>
            <a:ext cx="2362200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3540" y="703231"/>
            <a:ext cx="1517650" cy="6616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Dichotomies</a:t>
            </a:r>
            <a:r>
              <a:rPr sz="12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contd..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1278255" algn="l"/>
              </a:tabLst>
            </a:pPr>
            <a:r>
              <a:rPr sz="1600" b="1" spc="-10" dirty="0">
                <a:solidFill>
                  <a:srgbClr val="FF00FF"/>
                </a:solidFill>
                <a:latin typeface="Arial"/>
                <a:cs typeface="Arial"/>
              </a:rPr>
              <a:t>3</a:t>
            </a:r>
            <a:r>
              <a:rPr sz="1600" b="1" dirty="0">
                <a:solidFill>
                  <a:srgbClr val="FF00FF"/>
                </a:solidFill>
                <a:latin typeface="Arial"/>
                <a:cs typeface="Arial"/>
              </a:rPr>
              <a:t>.</a:t>
            </a:r>
            <a:r>
              <a:rPr sz="1600" b="1" spc="2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Des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r	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02967" y="1094358"/>
            <a:ext cx="616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4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este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6868" y="1765173"/>
            <a:ext cx="850201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333399"/>
              </a:buClr>
              <a:buFont typeface="Wingdings"/>
              <a:buChar char=""/>
              <a:tabLst>
                <a:tab pos="241300" algn="l"/>
              </a:tabLst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Completely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separated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in black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box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testing.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Unit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testing </a:t>
            </a:r>
            <a:r>
              <a:rPr sz="1600" spc="10" dirty="0">
                <a:solidFill>
                  <a:srgbClr val="CC0000"/>
                </a:solidFill>
                <a:latin typeface="Arial"/>
                <a:cs typeface="Arial"/>
              </a:rPr>
              <a:t>may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be done by</a:t>
            </a:r>
            <a:r>
              <a:rPr sz="1600" spc="-22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CC0000"/>
                </a:solidFill>
                <a:latin typeface="Arial"/>
                <a:cs typeface="Arial"/>
              </a:rPr>
              <a:t>either.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lr>
                <a:srgbClr val="333399"/>
              </a:buClr>
              <a:buFont typeface="Wingdings"/>
              <a:buChar char=""/>
              <a:tabLst>
                <a:tab pos="241300" algn="l"/>
              </a:tabLst>
            </a:pP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Artistry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testing is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balance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knowledge of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design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its biases against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ignorance</a:t>
            </a:r>
            <a:r>
              <a:rPr sz="1600" spc="-2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&amp;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inefficiencies.</a:t>
            </a:r>
            <a:endParaRPr sz="1600">
              <a:latin typeface="Arial"/>
              <a:cs typeface="Arial"/>
            </a:endParaRPr>
          </a:p>
          <a:p>
            <a:pPr marL="241300" marR="139065" indent="-228600">
              <a:lnSpc>
                <a:spcPct val="100000"/>
              </a:lnSpc>
              <a:buClr>
                <a:srgbClr val="333399"/>
              </a:buClr>
              <a:buFont typeface="Wingdings"/>
              <a:buChar char=""/>
              <a:tabLst>
                <a:tab pos="241300" algn="l"/>
              </a:tabLst>
            </a:pPr>
            <a:r>
              <a:rPr sz="1600" spc="-30" dirty="0">
                <a:solidFill>
                  <a:srgbClr val="CC0000"/>
                </a:solidFill>
                <a:latin typeface="Arial"/>
                <a:cs typeface="Arial"/>
              </a:rPr>
              <a:t>Tests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are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more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efficient if the </a:t>
            </a: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designer,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programmer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&amp;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tester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are independent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all of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unit, 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unit integration,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component, component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integration,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system,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formal system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feature</a:t>
            </a:r>
            <a:r>
              <a:rPr sz="1600" spc="-1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testing.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Clr>
                <a:srgbClr val="333399"/>
              </a:buClr>
              <a:buFont typeface="Wingdings"/>
              <a:buChar char=""/>
              <a:tabLst>
                <a:tab pos="241300" algn="l"/>
              </a:tabLst>
            </a:pP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extent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which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test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designer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&amp;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programmer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are separated or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linked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depends on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testing 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level and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16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context.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0623" y="3852671"/>
            <a:ext cx="347472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7216" y="3834384"/>
            <a:ext cx="2843784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17792" y="3834384"/>
            <a:ext cx="987551" cy="384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42912" y="3851338"/>
          <a:ext cx="9144000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"/>
                <a:gridCol w="4089400"/>
                <a:gridCol w="4800600"/>
              </a:tblGrid>
              <a:tr h="36576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56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Programmer /</a:t>
                      </a:r>
                      <a:r>
                        <a:rPr sz="1800" b="1" spc="-8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Designer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2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Tester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860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Tests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designed by designers are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more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oriented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towards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structural testing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 are 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limited to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6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limitations.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3543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knowledge about internal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test design, the  tester can eliminate useless tests, optimize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  an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efficient test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design.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Likely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biased.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3702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Tests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designed by independent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testers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bias-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free.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3365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Tries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 job in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simplest &amp;</a:t>
                      </a:r>
                      <a:r>
                        <a:rPr sz="16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cleanest 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way,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trying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reduce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complexity.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50228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Tester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needs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suspicious, uncompromising,  hostile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obsessed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with destroying</a:t>
                      </a:r>
                      <a:r>
                        <a:rPr sz="16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program.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6821" y="280238"/>
            <a:ext cx="198691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Dichotomies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762000"/>
            <a:ext cx="9450705" cy="5791200"/>
          </a:xfrm>
          <a:custGeom>
            <a:avLst/>
            <a:gdLst/>
            <a:ahLst/>
            <a:cxnLst/>
            <a:rect l="l" t="t" r="r" b="b"/>
            <a:pathLst>
              <a:path w="9450705" h="5791200">
                <a:moveTo>
                  <a:pt x="0" y="5791200"/>
                </a:moveTo>
                <a:lnTo>
                  <a:pt x="9450451" y="5791200"/>
                </a:lnTo>
                <a:lnTo>
                  <a:pt x="9450451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762000"/>
            <a:ext cx="9450705" cy="5791200"/>
          </a:xfrm>
          <a:custGeom>
            <a:avLst/>
            <a:gdLst/>
            <a:ahLst/>
            <a:cxnLst/>
            <a:rect l="l" t="t" r="r" b="b"/>
            <a:pathLst>
              <a:path w="9450705" h="5791200">
                <a:moveTo>
                  <a:pt x="0" y="5791200"/>
                </a:moveTo>
                <a:lnTo>
                  <a:pt x="9450451" y="5791200"/>
                </a:lnTo>
                <a:lnTo>
                  <a:pt x="9450451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704" y="758951"/>
            <a:ext cx="1676400" cy="262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368" y="1063752"/>
            <a:ext cx="435863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648" y="1045463"/>
            <a:ext cx="3813048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3540" y="703231"/>
            <a:ext cx="8920480" cy="23082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Dichotomies</a:t>
            </a:r>
            <a:r>
              <a:rPr sz="12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contd..</a:t>
            </a:r>
            <a:endParaRPr sz="1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944"/>
              </a:spcBef>
              <a:buClr>
                <a:srgbClr val="FF00FF"/>
              </a:buClr>
              <a:buAutoNum type="arabicPeriod" startAt="4"/>
              <a:tabLst>
                <a:tab pos="356870" algn="l"/>
                <a:tab pos="357505" algn="l"/>
                <a:tab pos="2481580" algn="l"/>
                <a:tab pos="2935605" algn="l"/>
              </a:tabLst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Modularity</a:t>
            </a:r>
            <a:r>
              <a:rPr sz="1600" b="1" spc="3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(Design)	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vs	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Efficiency</a:t>
            </a:r>
            <a:endParaRPr sz="1600">
              <a:latin typeface="Arial"/>
              <a:cs typeface="Arial"/>
            </a:endParaRPr>
          </a:p>
          <a:p>
            <a:pPr marL="927100" lvl="1" indent="-341630">
              <a:lnSpc>
                <a:spcPct val="100000"/>
              </a:lnSpc>
              <a:spcBef>
                <a:spcPts val="1445"/>
              </a:spcBef>
              <a:buClr>
                <a:srgbClr val="333399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system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test design can both be</a:t>
            </a:r>
            <a:r>
              <a:rPr sz="1600" spc="-1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modular.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333399"/>
              </a:buClr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927100" lvl="1" indent="-341630">
              <a:lnSpc>
                <a:spcPct val="100000"/>
              </a:lnSpc>
              <a:buClr>
                <a:srgbClr val="333399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module implies a size,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an internal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structure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and an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interface, </a:t>
            </a:r>
            <a:r>
              <a:rPr sz="1600" spc="-35" dirty="0">
                <a:solidFill>
                  <a:srgbClr val="660066"/>
                </a:solidFill>
                <a:latin typeface="Arial"/>
                <a:cs typeface="Arial"/>
              </a:rPr>
              <a:t>Or,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other</a:t>
            </a:r>
            <a:r>
              <a:rPr sz="1600" spc="-2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words.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927100" marR="5080" lvl="1" indent="-341630">
              <a:lnSpc>
                <a:spcPct val="100000"/>
              </a:lnSpc>
              <a:buClr>
                <a:srgbClr val="333399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1600" spc="-1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module</a:t>
            </a:r>
            <a:r>
              <a:rPr sz="16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(well</a:t>
            </a:r>
            <a:r>
              <a:rPr sz="1600" spc="4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defined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discrete</a:t>
            </a:r>
            <a:r>
              <a:rPr sz="1600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component</a:t>
            </a:r>
            <a:r>
              <a:rPr sz="16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1600" spc="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system)</a:t>
            </a:r>
            <a:r>
              <a:rPr sz="1600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consists</a:t>
            </a:r>
            <a:r>
              <a:rPr sz="16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1600" spc="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internal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complexity</a:t>
            </a:r>
            <a:r>
              <a:rPr sz="1600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&amp; 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interface complexity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and has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1600" spc="-114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size.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9450705" cy="487680"/>
          </a:xfrm>
          <a:prstGeom prst="rect">
            <a:avLst/>
          </a:prstGeom>
          <a:solidFill>
            <a:srgbClr val="CEC9D3"/>
          </a:solidFill>
          <a:ln w="12700">
            <a:solidFill>
              <a:srgbClr val="FF66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2800" dirty="0"/>
              <a:t>Dichotomies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838200"/>
            <a:ext cx="9448800" cy="5410200"/>
          </a:xfrm>
          <a:custGeom>
            <a:avLst/>
            <a:gdLst/>
            <a:ahLst/>
            <a:cxnLst/>
            <a:rect l="l" t="t" r="r" b="b"/>
            <a:pathLst>
              <a:path w="9448800" h="5410200">
                <a:moveTo>
                  <a:pt x="0" y="5410200"/>
                </a:moveTo>
                <a:lnTo>
                  <a:pt x="9448800" y="5410200"/>
                </a:lnTo>
                <a:lnTo>
                  <a:pt x="94488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838200"/>
            <a:ext cx="9448800" cy="5410200"/>
          </a:xfrm>
          <a:custGeom>
            <a:avLst/>
            <a:gdLst/>
            <a:ahLst/>
            <a:cxnLst/>
            <a:rect l="l" t="t" r="r" b="b"/>
            <a:pathLst>
              <a:path w="9448800" h="5410200">
                <a:moveTo>
                  <a:pt x="0" y="5410200"/>
                </a:moveTo>
                <a:lnTo>
                  <a:pt x="9448800" y="5410200"/>
                </a:lnTo>
                <a:lnTo>
                  <a:pt x="94488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4783912"/>
            <a:ext cx="9066530" cy="173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So: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lr>
                <a:srgbClr val="FF00FF"/>
              </a:buClr>
              <a:buFont typeface="Wingdings"/>
              <a:buChar char=""/>
              <a:tabLst>
                <a:tab pos="241935" algn="l"/>
              </a:tabLst>
            </a:pP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Optimize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the size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&amp;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balance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internal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&amp;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interface complexity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increase</a:t>
            </a:r>
            <a:r>
              <a:rPr sz="1600" spc="-30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efficiency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"/>
            </a:pPr>
            <a:endParaRPr sz="16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FF00FF"/>
              </a:buClr>
              <a:buFont typeface="Wingdings"/>
              <a:buChar char=""/>
              <a:tabLst>
                <a:tab pos="241935" algn="l"/>
              </a:tabLst>
            </a:pP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Optimize</a:t>
            </a:r>
            <a:r>
              <a:rPr sz="1600" spc="-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test design</a:t>
            </a:r>
            <a:r>
              <a:rPr sz="1600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by setting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scopes</a:t>
            </a:r>
            <a:r>
              <a:rPr sz="16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tests</a:t>
            </a:r>
            <a:r>
              <a:rPr sz="16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&amp;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group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1600" spc="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tests</a:t>
            </a:r>
            <a:r>
              <a:rPr sz="16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(modules)</a:t>
            </a:r>
            <a:r>
              <a:rPr sz="1600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minimize</a:t>
            </a:r>
            <a:r>
              <a:rPr sz="16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cost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test design,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debugging, execution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&amp;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organizing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– </a:t>
            </a:r>
            <a:r>
              <a:rPr sz="1600" spc="-10" dirty="0">
                <a:solidFill>
                  <a:srgbClr val="D50092"/>
                </a:solidFill>
                <a:latin typeface="Arial"/>
                <a:cs typeface="Arial"/>
              </a:rPr>
              <a:t>without </a:t>
            </a:r>
            <a:r>
              <a:rPr sz="1600" spc="5" dirty="0">
                <a:solidFill>
                  <a:srgbClr val="D50092"/>
                </a:solidFill>
                <a:latin typeface="Arial"/>
                <a:cs typeface="Arial"/>
              </a:rPr>
              <a:t>compromising</a:t>
            </a:r>
            <a:r>
              <a:rPr sz="1600" spc="-11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effectiveness.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R="120650" algn="r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4424" y="1054608"/>
            <a:ext cx="347472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9864" y="1036319"/>
            <a:ext cx="1533143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0423" y="1036319"/>
            <a:ext cx="1389887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66712" y="1052512"/>
          <a:ext cx="9144000" cy="352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"/>
                <a:gridCol w="4089400"/>
                <a:gridCol w="4800600"/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Modularity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Efficiency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660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5" dirty="0">
                          <a:latin typeface="Arial"/>
                          <a:cs typeface="Arial"/>
                        </a:rPr>
                        <a:t>Smaller the component easier to</a:t>
                      </a:r>
                      <a:r>
                        <a:rPr sz="1500" spc="-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understand.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19431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5" dirty="0">
                          <a:latin typeface="Arial"/>
                          <a:cs typeface="Arial"/>
                        </a:rPr>
                        <a:t>Implies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components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hence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#  of interfaces increase complexity &amp; reduce</a:t>
                      </a:r>
                      <a:r>
                        <a:rPr sz="15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efficiency 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(=&gt; more bugs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likely)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77660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247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Small components/modules are repeatable  independently </a:t>
                      </a:r>
                      <a:r>
                        <a:rPr sz="1500" spc="-1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less </a:t>
                      </a:r>
                      <a:r>
                        <a:rPr sz="15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rework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(to check </a:t>
                      </a:r>
                      <a:r>
                        <a:rPr sz="15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1500" spc="-19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a  bug </a:t>
                      </a:r>
                      <a:r>
                        <a:rPr sz="15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500" spc="-7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fixed).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Higher efficiency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at module </a:t>
                      </a:r>
                      <a:r>
                        <a:rPr sz="1500" spc="1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level, </a:t>
                      </a:r>
                      <a:r>
                        <a:rPr sz="1500" spc="-1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a bug</a:t>
                      </a:r>
                      <a:r>
                        <a:rPr sz="1500" spc="-254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occurs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500" spc="-1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1500" spc="-4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components.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15570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spc="5" dirty="0">
                          <a:latin typeface="Arial"/>
                          <a:cs typeface="Arial"/>
                        </a:rPr>
                        <a:t>Microscopic test cases need individual</a:t>
                      </a:r>
                      <a:r>
                        <a:rPr sz="1500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setups 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data, systems &amp; the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software. Hence</a:t>
                      </a:r>
                      <a:r>
                        <a:rPr sz="15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can 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have</a:t>
                      </a:r>
                      <a:r>
                        <a:rPr sz="1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bugs.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1847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spc="5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#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test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cases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implies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higher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possibility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bugs 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test cases. Implies more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rework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and hence less 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efficiency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microscopic test</a:t>
                      </a:r>
                      <a:r>
                        <a:rPr sz="150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cases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50545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Easier </a:t>
                      </a:r>
                      <a:r>
                        <a:rPr sz="1500" spc="1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design large modules &amp;</a:t>
                      </a:r>
                      <a:r>
                        <a:rPr sz="1500" spc="-27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smaller  interfaces at a higher</a:t>
                      </a:r>
                      <a:r>
                        <a:rPr sz="1500" spc="-16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level.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1333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Less complex &amp; efficient. </a:t>
                      </a:r>
                      <a:r>
                        <a:rPr sz="15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(Design </a:t>
                      </a:r>
                      <a:r>
                        <a:rPr sz="1500" spc="1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not be enough  </a:t>
                      </a:r>
                      <a:r>
                        <a:rPr sz="1500" spc="1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understand and implement. It </a:t>
                      </a:r>
                      <a:r>
                        <a:rPr sz="1500" spc="1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may have to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be  broken </a:t>
                      </a:r>
                      <a:r>
                        <a:rPr sz="1500" spc="-1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down </a:t>
                      </a:r>
                      <a:r>
                        <a:rPr sz="1500" spc="1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implementation</a:t>
                      </a:r>
                      <a:r>
                        <a:rPr sz="1500" spc="-15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level.)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6821" y="280238"/>
            <a:ext cx="198691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Dichotomies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762000"/>
            <a:ext cx="9450705" cy="5791200"/>
          </a:xfrm>
          <a:custGeom>
            <a:avLst/>
            <a:gdLst/>
            <a:ahLst/>
            <a:cxnLst/>
            <a:rect l="l" t="t" r="r" b="b"/>
            <a:pathLst>
              <a:path w="9450705" h="5791200">
                <a:moveTo>
                  <a:pt x="0" y="5791200"/>
                </a:moveTo>
                <a:lnTo>
                  <a:pt x="9450451" y="5791200"/>
                </a:lnTo>
                <a:lnTo>
                  <a:pt x="9450451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762000"/>
            <a:ext cx="9450705" cy="5791200"/>
          </a:xfrm>
          <a:custGeom>
            <a:avLst/>
            <a:gdLst/>
            <a:ahLst/>
            <a:cxnLst/>
            <a:rect l="l" t="t" r="r" b="b"/>
            <a:pathLst>
              <a:path w="9450705" h="5791200">
                <a:moveTo>
                  <a:pt x="0" y="5791200"/>
                </a:moveTo>
                <a:lnTo>
                  <a:pt x="9450451" y="5791200"/>
                </a:lnTo>
                <a:lnTo>
                  <a:pt x="9450451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704" y="758951"/>
            <a:ext cx="1676400" cy="262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368" y="1063752"/>
            <a:ext cx="435863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648" y="1045463"/>
            <a:ext cx="2063495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5727" y="1045463"/>
            <a:ext cx="975360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5096" y="1045463"/>
            <a:ext cx="2590800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9" y="1045463"/>
            <a:ext cx="643127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3540" y="703231"/>
            <a:ext cx="8659495" cy="10890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Dichotomies</a:t>
            </a:r>
            <a:r>
              <a:rPr sz="12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contd..</a:t>
            </a:r>
            <a:endParaRPr sz="1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944"/>
              </a:spcBef>
              <a:buClr>
                <a:srgbClr val="FF00FF"/>
              </a:buClr>
              <a:buAutoNum type="arabicPeriod" startAt="5"/>
              <a:tabLst>
                <a:tab pos="356870" algn="l"/>
                <a:tab pos="357505" algn="l"/>
                <a:tab pos="2140585" algn="l"/>
                <a:tab pos="3180715" algn="l"/>
                <a:tab pos="3597910" algn="l"/>
                <a:tab pos="5080635" algn="l"/>
                <a:tab pos="5491480" algn="l"/>
              </a:tabLst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Programming</a:t>
            </a:r>
            <a:r>
              <a:rPr sz="1600" b="1" spc="3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in	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SMALL	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Vs	programming	in	</a:t>
            </a:r>
            <a:r>
              <a:rPr sz="1600" b="1" dirty="0">
                <a:solidFill>
                  <a:srgbClr val="D50092"/>
                </a:solidFill>
                <a:latin typeface="Arial"/>
                <a:cs typeface="Arial"/>
              </a:rPr>
              <a:t>BIG</a:t>
            </a:r>
            <a:endParaRPr sz="1600">
              <a:latin typeface="Arial"/>
              <a:cs typeface="Arial"/>
            </a:endParaRPr>
          </a:p>
          <a:p>
            <a:pPr marL="927100" lvl="1" indent="-341630">
              <a:lnSpc>
                <a:spcPct val="100000"/>
              </a:lnSpc>
              <a:spcBef>
                <a:spcPts val="1445"/>
              </a:spcBef>
              <a:buClr>
                <a:srgbClr val="333399"/>
              </a:buClr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Impact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on the development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environment due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the volume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customer</a:t>
            </a:r>
            <a:r>
              <a:rPr sz="1600" spc="-2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requirements.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0623" y="2438400"/>
            <a:ext cx="347472" cy="301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4288" y="2423160"/>
            <a:ext cx="929639" cy="3840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70192" y="2423160"/>
            <a:ext cx="685800" cy="3840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42912" y="2438463"/>
          <a:ext cx="9144000" cy="3490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"/>
                <a:gridCol w="4089400"/>
                <a:gridCol w="4800600"/>
              </a:tblGrid>
              <a:tr h="44259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Small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Big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More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efficiently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by informal,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intuitive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means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lack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formality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5410" marR="208915" indent="3962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1600" spc="-29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it‟s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done by </a:t>
                      </a: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persons</a:t>
                      </a:r>
                      <a:r>
                        <a:rPr sz="1600" spc="-8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6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small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intelligent user</a:t>
                      </a:r>
                      <a:r>
                        <a:rPr sz="1600" spc="-9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population.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large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#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programmers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large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#</a:t>
                      </a:r>
                      <a:r>
                        <a:rPr sz="16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components.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3048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Done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for e.g., for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oneself,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35" dirty="0">
                          <a:latin typeface="Arial"/>
                          <a:cs typeface="Arial"/>
                        </a:rPr>
                        <a:t>one‟s</a:t>
                      </a:r>
                      <a:r>
                        <a:rPr sz="16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office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for the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institute.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8420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Program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size implies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non-linear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effects</a:t>
                      </a:r>
                      <a:r>
                        <a:rPr sz="16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(on 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complexity,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bugs, effort,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rework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quality).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Complete test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coverage </a:t>
                      </a: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is easily</a:t>
                      </a:r>
                      <a:r>
                        <a:rPr sz="1600" spc="-16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done.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Acceptance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could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be: </a:t>
                      </a:r>
                      <a:r>
                        <a:rPr sz="1600" spc="-4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Test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coverage of</a:t>
                      </a:r>
                      <a:r>
                        <a:rPr sz="1600" spc="-12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unit </a:t>
                      </a: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tests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6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overall </a:t>
                      </a: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tests ≥</a:t>
                      </a:r>
                      <a:r>
                        <a:rPr sz="1600" spc="-6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80%.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6821" y="280238"/>
            <a:ext cx="198691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Dichotomies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762000"/>
            <a:ext cx="9450705" cy="5791200"/>
          </a:xfrm>
          <a:custGeom>
            <a:avLst/>
            <a:gdLst/>
            <a:ahLst/>
            <a:cxnLst/>
            <a:rect l="l" t="t" r="r" b="b"/>
            <a:pathLst>
              <a:path w="9450705" h="5791200">
                <a:moveTo>
                  <a:pt x="0" y="5791200"/>
                </a:moveTo>
                <a:lnTo>
                  <a:pt x="9450451" y="5791200"/>
                </a:lnTo>
                <a:lnTo>
                  <a:pt x="9450451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762000"/>
            <a:ext cx="9450705" cy="5791200"/>
          </a:xfrm>
          <a:custGeom>
            <a:avLst/>
            <a:gdLst/>
            <a:ahLst/>
            <a:cxnLst/>
            <a:rect l="l" t="t" r="r" b="b"/>
            <a:pathLst>
              <a:path w="9450705" h="5791200">
                <a:moveTo>
                  <a:pt x="0" y="5791200"/>
                </a:moveTo>
                <a:lnTo>
                  <a:pt x="9450451" y="5791200"/>
                </a:lnTo>
                <a:lnTo>
                  <a:pt x="9450451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959" y="768095"/>
            <a:ext cx="463296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8095" y="731519"/>
            <a:ext cx="4885944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5335" y="765048"/>
            <a:ext cx="3852671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9928" y="2965704"/>
            <a:ext cx="847344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112" y="3361944"/>
            <a:ext cx="213359" cy="182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383" y="3209544"/>
            <a:ext cx="917447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4200" y="3453384"/>
            <a:ext cx="1030224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4079" y="3697223"/>
            <a:ext cx="731520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112" y="4093464"/>
            <a:ext cx="213359" cy="182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6383" y="3941064"/>
            <a:ext cx="731520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89120" y="4184903"/>
            <a:ext cx="972312" cy="341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84191" y="4428744"/>
            <a:ext cx="871727" cy="341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5112" y="4824984"/>
            <a:ext cx="213359" cy="182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6383" y="4672584"/>
            <a:ext cx="871728" cy="341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5112" y="5556503"/>
            <a:ext cx="213359" cy="182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6383" y="5404103"/>
            <a:ext cx="1210055" cy="341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7580" y="789254"/>
            <a:ext cx="2720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1383665" algn="l"/>
                <a:tab pos="1916430" algn="l"/>
              </a:tabLst>
            </a:pPr>
            <a:r>
              <a:rPr sz="1700" b="1" spc="-15" dirty="0">
                <a:solidFill>
                  <a:srgbClr val="FF00FF"/>
                </a:solidFill>
                <a:latin typeface="Arial"/>
                <a:cs typeface="Arial"/>
              </a:rPr>
              <a:t>6</a:t>
            </a:r>
            <a:r>
              <a:rPr sz="1700" b="1" dirty="0">
                <a:solidFill>
                  <a:srgbClr val="FF00FF"/>
                </a:solidFill>
                <a:latin typeface="Arial"/>
                <a:cs typeface="Arial"/>
              </a:rPr>
              <a:t>.	</a:t>
            </a: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Bu</a:t>
            </a:r>
            <a:r>
              <a:rPr sz="1800" b="1" spc="-90" dirty="0">
                <a:solidFill>
                  <a:srgbClr val="D50092"/>
                </a:solidFill>
                <a:latin typeface="Arial"/>
                <a:cs typeface="Arial"/>
              </a:rPr>
              <a:t>y</a:t>
            </a:r>
            <a:r>
              <a:rPr sz="1800" b="1" spc="5" dirty="0">
                <a:solidFill>
                  <a:srgbClr val="D50092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r	Vs	Bu</a:t>
            </a:r>
            <a:r>
              <a:rPr sz="1800" b="1" spc="5" dirty="0">
                <a:solidFill>
                  <a:srgbClr val="D50092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D50092"/>
                </a:solidFill>
                <a:latin typeface="Arial"/>
                <a:cs typeface="Arial"/>
              </a:rPr>
              <a:t>de</a:t>
            </a: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72176" y="813943"/>
            <a:ext cx="35966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4905" algn="l"/>
              </a:tabLst>
            </a:pPr>
            <a:r>
              <a:rPr sz="1600" dirty="0">
                <a:latin typeface="Arial"/>
                <a:cs typeface="Arial"/>
              </a:rPr>
              <a:t>(customer	</a:t>
            </a:r>
            <a:r>
              <a:rPr sz="1600" spc="-5" dirty="0">
                <a:latin typeface="Arial"/>
                <a:cs typeface="Arial"/>
              </a:rPr>
              <a:t>vs developer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organization)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7580" y="1307718"/>
            <a:ext cx="8422640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spc="-5" dirty="0">
                <a:latin typeface="Arial"/>
                <a:cs typeface="Arial"/>
              </a:rPr>
              <a:t>Buyer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Builder being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5" dirty="0">
                <a:latin typeface="Arial"/>
                <a:cs typeface="Arial"/>
              </a:rPr>
              <a:t>same </a:t>
            </a:r>
            <a:r>
              <a:rPr sz="1600" spc="-5" dirty="0">
                <a:latin typeface="Arial"/>
                <a:cs typeface="Arial"/>
              </a:rPr>
              <a:t>(organization)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clouds</a:t>
            </a:r>
            <a:r>
              <a:rPr sz="1600" spc="-1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50092"/>
                </a:solidFill>
                <a:latin typeface="Arial"/>
                <a:cs typeface="Arial"/>
              </a:rPr>
              <a:t>accountability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dirty="0">
                <a:latin typeface="Arial"/>
                <a:cs typeface="Arial"/>
              </a:rPr>
              <a:t>Separate them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10" dirty="0">
                <a:solidFill>
                  <a:srgbClr val="D50092"/>
                </a:solidFill>
                <a:latin typeface="Arial"/>
                <a:cs typeface="Arial"/>
              </a:rPr>
              <a:t>make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the accountability </a:t>
            </a:r>
            <a:r>
              <a:rPr sz="1600" spc="-15" dirty="0">
                <a:solidFill>
                  <a:srgbClr val="D50092"/>
                </a:solidFill>
                <a:latin typeface="Arial"/>
                <a:cs typeface="Arial"/>
              </a:rPr>
              <a:t>clear</a:t>
            </a:r>
            <a:r>
              <a:rPr sz="1600" spc="-15" dirty="0">
                <a:latin typeface="Arial"/>
                <a:cs typeface="Arial"/>
              </a:rPr>
              <a:t>, </a:t>
            </a:r>
            <a:r>
              <a:rPr sz="1600" spc="-5" dirty="0">
                <a:latin typeface="Arial"/>
                <a:cs typeface="Arial"/>
              </a:rPr>
              <a:t>even </a:t>
            </a:r>
            <a:r>
              <a:rPr sz="1600" dirty="0">
                <a:latin typeface="Arial"/>
                <a:cs typeface="Arial"/>
              </a:rPr>
              <a:t>if they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in the </a:t>
            </a:r>
            <a:r>
              <a:rPr sz="1600" spc="10" dirty="0">
                <a:latin typeface="Arial"/>
                <a:cs typeface="Arial"/>
              </a:rPr>
              <a:t>same</a:t>
            </a:r>
            <a:r>
              <a:rPr sz="1600" spc="-2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organization.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dirty="0">
                <a:latin typeface="Arial"/>
                <a:cs typeface="Arial"/>
              </a:rPr>
              <a:t>The accountability increases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motivation for</a:t>
            </a:r>
            <a:r>
              <a:rPr sz="1600" spc="-19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D50092"/>
                </a:solidFill>
                <a:latin typeface="Arial"/>
                <a:cs typeface="Arial"/>
              </a:rPr>
              <a:t>quality</a:t>
            </a:r>
            <a:r>
              <a:rPr sz="1600" spc="-2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"/>
            </a:pPr>
            <a:endParaRPr sz="1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dirty="0">
                <a:latin typeface="Arial"/>
                <a:cs typeface="Arial"/>
              </a:rPr>
              <a:t>The 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roles of all parties </a:t>
            </a:r>
            <a:r>
              <a:rPr sz="1600" spc="-5" dirty="0">
                <a:latin typeface="Arial"/>
                <a:cs typeface="Arial"/>
              </a:rPr>
              <a:t>involved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FF"/>
              </a:buClr>
              <a:buFont typeface="Wingdings"/>
              <a:buChar char=""/>
            </a:pPr>
            <a:endParaRPr sz="1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Builder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7580" y="3259328"/>
            <a:ext cx="10058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1600" b="1" spc="-7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55775" y="3015487"/>
            <a:ext cx="486918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  <a:tab pos="1608455" algn="l"/>
                <a:tab pos="1916430" algn="l"/>
              </a:tabLst>
            </a:pPr>
            <a:r>
              <a:rPr sz="1600" dirty="0">
                <a:latin typeface="Arial"/>
                <a:cs typeface="Arial"/>
              </a:rPr>
              <a:t>Designs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	</a:t>
            </a:r>
            <a:r>
              <a:rPr sz="1600" spc="5" dirty="0">
                <a:latin typeface="Arial"/>
                <a:cs typeface="Arial"/>
              </a:rPr>
              <a:t>&amp;	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accountable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370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Buyer</a:t>
            </a:r>
            <a:r>
              <a:rPr sz="1600" spc="-1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"/>
            </a:pPr>
            <a:endParaRPr sz="1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dirty="0">
                <a:latin typeface="Arial"/>
                <a:cs typeface="Arial"/>
              </a:rPr>
              <a:t>Pays for 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system.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spc="-5" dirty="0">
                <a:latin typeface="Arial"/>
                <a:cs typeface="Arial"/>
              </a:rPr>
              <a:t>Hopes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get </a:t>
            </a:r>
            <a:r>
              <a:rPr sz="1600" dirty="0">
                <a:latin typeface="Arial"/>
                <a:cs typeface="Arial"/>
              </a:rPr>
              <a:t>profits from the </a:t>
            </a:r>
            <a:r>
              <a:rPr sz="1600" spc="-5" dirty="0">
                <a:latin typeface="Arial"/>
                <a:cs typeface="Arial"/>
              </a:rPr>
              <a:t>services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User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7580" y="3991102"/>
            <a:ext cx="5882005" cy="1734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User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555115" lvl="1" indent="-344805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1555115" algn="l"/>
                <a:tab pos="1555750" algn="l"/>
              </a:tabLst>
            </a:pPr>
            <a:r>
              <a:rPr sz="1600" spc="5" dirty="0">
                <a:latin typeface="Arial"/>
                <a:cs typeface="Arial"/>
              </a:rPr>
              <a:t>Ultimate </a:t>
            </a:r>
            <a:r>
              <a:rPr sz="1600" dirty="0">
                <a:latin typeface="Arial"/>
                <a:cs typeface="Arial"/>
              </a:rPr>
              <a:t>beneficiary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system</a:t>
            </a:r>
            <a:r>
              <a:rPr sz="1600" spc="-1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555115" lvl="1" indent="-344805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1555115" algn="l"/>
                <a:tab pos="1555750" algn="l"/>
              </a:tabLst>
            </a:pPr>
            <a:r>
              <a:rPr sz="1600" dirty="0">
                <a:latin typeface="Arial"/>
                <a:cs typeface="Arial"/>
              </a:rPr>
              <a:t>Interests </a:t>
            </a:r>
            <a:r>
              <a:rPr sz="1600" spc="-5" dirty="0">
                <a:latin typeface="Arial"/>
                <a:cs typeface="Arial"/>
              </a:rPr>
              <a:t>are guarded by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Tester</a:t>
            </a:r>
            <a:r>
              <a:rPr sz="1600" spc="-2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Tester</a:t>
            </a:r>
            <a:r>
              <a:rPr sz="1600" spc="-2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555115" lvl="1" indent="-344805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1555115" algn="l"/>
                <a:tab pos="1555750" algn="l"/>
              </a:tabLst>
            </a:pPr>
            <a:r>
              <a:rPr sz="1600" i="1" spc="-5" dirty="0">
                <a:latin typeface="Arial"/>
                <a:cs typeface="Arial"/>
              </a:rPr>
              <a:t>Dedicated </a:t>
            </a:r>
            <a:r>
              <a:rPr sz="1600" i="1" spc="5" dirty="0">
                <a:latin typeface="Arial"/>
                <a:cs typeface="Arial"/>
              </a:rPr>
              <a:t>to </a:t>
            </a:r>
            <a:r>
              <a:rPr sz="1600" i="1" dirty="0">
                <a:latin typeface="Arial"/>
                <a:cs typeface="Arial"/>
              </a:rPr>
              <a:t>the destruction </a:t>
            </a:r>
            <a:r>
              <a:rPr sz="1600" i="1" spc="-5" dirty="0">
                <a:latin typeface="Arial"/>
                <a:cs typeface="Arial"/>
              </a:rPr>
              <a:t>of </a:t>
            </a:r>
            <a:r>
              <a:rPr sz="1600" i="1" dirty="0">
                <a:latin typeface="Arial"/>
                <a:cs typeface="Arial"/>
              </a:rPr>
              <a:t>the </a:t>
            </a:r>
            <a:r>
              <a:rPr sz="1600" i="1" spc="5" dirty="0">
                <a:latin typeface="Arial"/>
                <a:cs typeface="Arial"/>
              </a:rPr>
              <a:t>s/w</a:t>
            </a:r>
            <a:r>
              <a:rPr sz="1600" i="1" spc="29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(builder)</a:t>
            </a:r>
            <a:endParaRPr sz="1600">
              <a:latin typeface="Arial"/>
              <a:cs typeface="Arial"/>
            </a:endParaRPr>
          </a:p>
          <a:p>
            <a:pPr marL="1555115" lvl="1" indent="-344805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1555115" algn="l"/>
                <a:tab pos="1555750" algn="l"/>
              </a:tabLst>
            </a:pPr>
            <a:r>
              <a:rPr sz="1600" spc="-30" dirty="0">
                <a:latin typeface="Arial"/>
                <a:cs typeface="Arial"/>
              </a:rPr>
              <a:t>Tests </a:t>
            </a:r>
            <a:r>
              <a:rPr sz="1600" spc="5" dirty="0">
                <a:latin typeface="Arial"/>
                <a:cs typeface="Arial"/>
              </a:rPr>
              <a:t>s/w </a:t>
            </a:r>
            <a:r>
              <a:rPr sz="1600" dirty="0">
                <a:latin typeface="Arial"/>
                <a:cs typeface="Arial"/>
              </a:rPr>
              <a:t>in the interests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User/Operator.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Operator: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55775" y="5698947"/>
            <a:ext cx="13131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356870" algn="l"/>
                <a:tab pos="357505" algn="l"/>
              </a:tabLst>
            </a:pPr>
            <a:r>
              <a:rPr sz="1600" spc="-5" dirty="0">
                <a:latin typeface="Arial"/>
                <a:cs typeface="Arial"/>
              </a:rPr>
              <a:t>Lives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with: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24250" y="5698947"/>
            <a:ext cx="20853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Mistakes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the</a:t>
            </a:r>
            <a:r>
              <a:rPr sz="1600" spc="-7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Builder 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Oversights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of</a:t>
            </a:r>
            <a:r>
              <a:rPr sz="1600" spc="-6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D50092"/>
                </a:solidFill>
                <a:latin typeface="Arial"/>
                <a:cs typeface="Arial"/>
              </a:rPr>
              <a:t>Tester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86498" y="5698947"/>
            <a:ext cx="1979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Murky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specs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of</a:t>
            </a:r>
            <a:r>
              <a:rPr sz="1600" spc="-9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Buyer 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Complaints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of</a:t>
            </a:r>
            <a:r>
              <a:rPr sz="1600" spc="-10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User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74637"/>
            <a:ext cx="9450705" cy="411480"/>
          </a:xfrm>
          <a:custGeom>
            <a:avLst/>
            <a:gdLst/>
            <a:ahLst/>
            <a:cxnLst/>
            <a:rect l="l" t="t" r="r" b="b"/>
            <a:pathLst>
              <a:path w="9450705" h="411480">
                <a:moveTo>
                  <a:pt x="0" y="411162"/>
                </a:moveTo>
                <a:lnTo>
                  <a:pt x="9450451" y="411162"/>
                </a:lnTo>
                <a:lnTo>
                  <a:pt x="9450451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74637"/>
            <a:ext cx="9450705" cy="411480"/>
          </a:xfrm>
          <a:custGeom>
            <a:avLst/>
            <a:gdLst/>
            <a:ahLst/>
            <a:cxnLst/>
            <a:rect l="l" t="t" r="r" b="b"/>
            <a:pathLst>
              <a:path w="9450705" h="411480">
                <a:moveTo>
                  <a:pt x="0" y="411162"/>
                </a:moveTo>
                <a:lnTo>
                  <a:pt x="9450451" y="411162"/>
                </a:lnTo>
                <a:lnTo>
                  <a:pt x="9450451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2688" y="242062"/>
            <a:ext cx="3112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A </a:t>
            </a:r>
            <a:r>
              <a:rPr sz="2800" dirty="0"/>
              <a:t>Model </a:t>
            </a:r>
            <a:r>
              <a:rPr sz="2800" spc="5" dirty="0"/>
              <a:t>for</a:t>
            </a:r>
            <a:r>
              <a:rPr sz="2800" spc="-12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685800"/>
            <a:ext cx="9450705" cy="5943600"/>
          </a:xfrm>
          <a:custGeom>
            <a:avLst/>
            <a:gdLst/>
            <a:ahLst/>
            <a:cxnLst/>
            <a:rect l="l" t="t" r="r" b="b"/>
            <a:pathLst>
              <a:path w="9450705" h="5943600">
                <a:moveTo>
                  <a:pt x="0" y="5943600"/>
                </a:moveTo>
                <a:lnTo>
                  <a:pt x="9450451" y="5943600"/>
                </a:lnTo>
                <a:lnTo>
                  <a:pt x="9450451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685800"/>
            <a:ext cx="9450705" cy="5943600"/>
          </a:xfrm>
          <a:custGeom>
            <a:avLst/>
            <a:gdLst/>
            <a:ahLst/>
            <a:cxnLst/>
            <a:rect l="l" t="t" r="r" b="b"/>
            <a:pathLst>
              <a:path w="9450705" h="5943600">
                <a:moveTo>
                  <a:pt x="0" y="5943600"/>
                </a:moveTo>
                <a:lnTo>
                  <a:pt x="9450451" y="5943600"/>
                </a:lnTo>
                <a:lnTo>
                  <a:pt x="9450451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224" y="1639823"/>
            <a:ext cx="1569720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160" y="3364991"/>
            <a:ext cx="445008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2624" y="3346703"/>
            <a:ext cx="1383791" cy="341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00" y="3617976"/>
            <a:ext cx="1188720" cy="106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9160" y="4096511"/>
            <a:ext cx="445008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2624" y="4078223"/>
            <a:ext cx="801624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5400" y="4349496"/>
            <a:ext cx="606551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9160" y="4584191"/>
            <a:ext cx="445008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2624" y="4565903"/>
            <a:ext cx="1258824" cy="341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5400" y="4837176"/>
            <a:ext cx="1063752" cy="1066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6751" y="4565903"/>
            <a:ext cx="6492240" cy="341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624" y="4809744"/>
            <a:ext cx="2118360" cy="341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60" y="5315711"/>
            <a:ext cx="445008" cy="323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2624" y="5297423"/>
            <a:ext cx="1664208" cy="341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3540" y="957199"/>
            <a:ext cx="9253855" cy="4661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SzPct val="59375"/>
              <a:buFont typeface="Wingdings"/>
              <a:buChar char=""/>
              <a:tabLst>
                <a:tab pos="238760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model for testing -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project environment </a:t>
            </a:r>
            <a:r>
              <a:rPr sz="1600" dirty="0">
                <a:latin typeface="Arial"/>
                <a:cs typeface="Arial"/>
              </a:rPr>
              <a:t>-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tests </a:t>
            </a:r>
            <a:r>
              <a:rPr sz="1600" spc="-5" dirty="0">
                <a:latin typeface="Arial"/>
                <a:cs typeface="Arial"/>
              </a:rPr>
              <a:t>at various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levels.</a:t>
            </a:r>
            <a:endParaRPr sz="160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buClr>
                <a:srgbClr val="FF00FF"/>
              </a:buClr>
              <a:buSzPct val="59375"/>
              <a:buFont typeface="Wingdings"/>
              <a:buChar char=""/>
              <a:tabLst>
                <a:tab pos="238760" algn="l"/>
              </a:tabLst>
            </a:pPr>
            <a:r>
              <a:rPr sz="1600" spc="-5" dirty="0">
                <a:latin typeface="Arial"/>
                <a:cs typeface="Arial"/>
              </a:rPr>
              <a:t>(1) understand </a:t>
            </a:r>
            <a:r>
              <a:rPr sz="1600" b="1" spc="5" dirty="0">
                <a:solidFill>
                  <a:srgbClr val="006600"/>
                </a:solidFill>
                <a:latin typeface="Arial"/>
                <a:cs typeface="Arial"/>
              </a:rPr>
              <a:t>what 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project 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is. </a:t>
            </a:r>
            <a:r>
              <a:rPr sz="1600" spc="-5" dirty="0">
                <a:latin typeface="Arial"/>
                <a:cs typeface="Arial"/>
              </a:rPr>
              <a:t>(2) </a:t>
            </a:r>
            <a:r>
              <a:rPr sz="1600" dirty="0">
                <a:latin typeface="Arial"/>
                <a:cs typeface="Arial"/>
              </a:rPr>
              <a:t>look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roles of the </a:t>
            </a:r>
            <a:r>
              <a:rPr sz="1600" b="1" spc="-25" dirty="0">
                <a:solidFill>
                  <a:srgbClr val="006600"/>
                </a:solidFill>
                <a:latin typeface="Arial"/>
                <a:cs typeface="Arial"/>
              </a:rPr>
              <a:t>Testing</a:t>
            </a:r>
            <a:r>
              <a:rPr sz="1600" b="1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6600"/>
                </a:solidFill>
                <a:latin typeface="Arial"/>
                <a:cs typeface="Arial"/>
              </a:rPr>
              <a:t>models</a:t>
            </a:r>
            <a:r>
              <a:rPr sz="1600" spc="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1600" b="1" spc="-25" dirty="0">
                <a:solidFill>
                  <a:srgbClr val="D50092"/>
                </a:solidFill>
                <a:latin typeface="Arial"/>
                <a:cs typeface="Arial"/>
              </a:rPr>
              <a:t>PROJECT: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50092"/>
              </a:buClr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518795" lvl="1" indent="-16764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519430" algn="l"/>
              </a:tabLst>
            </a:pPr>
            <a:r>
              <a:rPr sz="1600" spc="5" dirty="0">
                <a:latin typeface="Arial"/>
                <a:cs typeface="Arial"/>
              </a:rPr>
              <a:t>An </a:t>
            </a:r>
            <a:r>
              <a:rPr sz="1600" dirty="0">
                <a:latin typeface="Arial"/>
                <a:cs typeface="Arial"/>
              </a:rPr>
              <a:t>Archetypical System </a:t>
            </a:r>
            <a:r>
              <a:rPr sz="1600" spc="-5" dirty="0">
                <a:latin typeface="Arial"/>
                <a:cs typeface="Arial"/>
              </a:rPr>
              <a:t>(product)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allows </a:t>
            </a:r>
            <a:r>
              <a:rPr sz="1600" spc="5" dirty="0">
                <a:solidFill>
                  <a:srgbClr val="D50092"/>
                </a:solidFill>
                <a:latin typeface="Arial"/>
                <a:cs typeface="Arial"/>
              </a:rPr>
              <a:t>tests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without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complications </a:t>
            </a:r>
            <a:r>
              <a:rPr sz="1600" spc="-5" dirty="0">
                <a:latin typeface="Arial"/>
                <a:cs typeface="Arial"/>
              </a:rPr>
              <a:t>(even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large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project).</a:t>
            </a:r>
            <a:endParaRPr sz="1600">
              <a:latin typeface="Arial"/>
              <a:cs typeface="Arial"/>
            </a:endParaRPr>
          </a:p>
          <a:p>
            <a:pPr marL="518795" lvl="1" indent="-16764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519430" algn="l"/>
              </a:tabLst>
            </a:pPr>
            <a:r>
              <a:rPr sz="1600" spc="-25" dirty="0">
                <a:latin typeface="Arial"/>
                <a:cs typeface="Arial"/>
              </a:rPr>
              <a:t>Testing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one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shot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routine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very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regularly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used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routine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different.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"/>
            </a:pPr>
            <a:endParaRPr sz="1650">
              <a:latin typeface="Times New Roman"/>
              <a:cs typeface="Times New Roman"/>
            </a:endParaRPr>
          </a:p>
          <a:p>
            <a:pPr marL="518795" lvl="1" indent="-16764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519430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model for project in </a:t>
            </a:r>
            <a:r>
              <a:rPr sz="1600" spc="5" dirty="0">
                <a:solidFill>
                  <a:srgbClr val="D50092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real </a:t>
            </a:r>
            <a:r>
              <a:rPr sz="1600" spc="-10" dirty="0">
                <a:solidFill>
                  <a:srgbClr val="D50092"/>
                </a:solidFill>
                <a:latin typeface="Arial"/>
                <a:cs typeface="Arial"/>
              </a:rPr>
              <a:t>world </a:t>
            </a:r>
            <a:r>
              <a:rPr sz="1600" spc="5" dirty="0">
                <a:latin typeface="Arial"/>
                <a:cs typeface="Arial"/>
              </a:rPr>
              <a:t>consists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following </a:t>
            </a:r>
            <a:r>
              <a:rPr sz="1600" spc="5" dirty="0">
                <a:latin typeface="Arial"/>
                <a:cs typeface="Arial"/>
              </a:rPr>
              <a:t>8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components: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"/>
            </a:pPr>
            <a:endParaRPr sz="1650">
              <a:latin typeface="Times New Roman"/>
              <a:cs typeface="Times New Roman"/>
            </a:endParaRPr>
          </a:p>
          <a:p>
            <a:pPr marL="927100" marR="128905" lvl="2" indent="-292735">
              <a:lnSpc>
                <a:spcPct val="100000"/>
              </a:lnSpc>
              <a:buClr>
                <a:srgbClr val="FF00FF"/>
              </a:buClr>
              <a:buAutoNum type="arabicParenR"/>
              <a:tabLst>
                <a:tab pos="927735" algn="l"/>
              </a:tabLst>
            </a:pP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Application</a:t>
            </a:r>
            <a:r>
              <a:rPr sz="1600" spc="-5" dirty="0">
                <a:latin typeface="Arial"/>
                <a:cs typeface="Arial"/>
              </a:rPr>
              <a:t>: </a:t>
            </a:r>
            <a:r>
              <a:rPr sz="1600" spc="5" dirty="0">
                <a:latin typeface="Arial"/>
                <a:cs typeface="Arial"/>
              </a:rPr>
              <a:t>An </a:t>
            </a:r>
            <a:r>
              <a:rPr sz="1600" spc="-5" dirty="0">
                <a:latin typeface="Arial"/>
                <a:cs typeface="Arial"/>
              </a:rPr>
              <a:t>online </a:t>
            </a:r>
            <a:r>
              <a:rPr sz="1600" dirty="0">
                <a:latin typeface="Arial"/>
                <a:cs typeface="Arial"/>
              </a:rPr>
              <a:t>real-time system </a:t>
            </a:r>
            <a:r>
              <a:rPr sz="1600" spc="-5" dirty="0">
                <a:latin typeface="Arial"/>
                <a:cs typeface="Arial"/>
              </a:rPr>
              <a:t>(with </a:t>
            </a:r>
            <a:r>
              <a:rPr sz="1600" dirty="0">
                <a:latin typeface="Arial"/>
                <a:cs typeface="Arial"/>
              </a:rPr>
              <a:t>remote terminals) </a:t>
            </a:r>
            <a:r>
              <a:rPr sz="1600" spc="-5" dirty="0">
                <a:latin typeface="Arial"/>
                <a:cs typeface="Arial"/>
              </a:rPr>
              <a:t>providing </a:t>
            </a:r>
            <a:r>
              <a:rPr sz="1600" spc="5" dirty="0">
                <a:latin typeface="Arial"/>
                <a:cs typeface="Arial"/>
              </a:rPr>
              <a:t>timely </a:t>
            </a:r>
            <a:r>
              <a:rPr sz="1600" spc="-5" dirty="0">
                <a:latin typeface="Arial"/>
                <a:cs typeface="Arial"/>
              </a:rPr>
              <a:t>responses 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user </a:t>
            </a:r>
            <a:r>
              <a:rPr sz="1600" spc="-5" dirty="0">
                <a:latin typeface="Arial"/>
                <a:cs typeface="Arial"/>
              </a:rPr>
              <a:t>requests (for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services).</a:t>
            </a:r>
            <a:endParaRPr sz="16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Arial"/>
              <a:buAutoNum type="arabicParenR"/>
            </a:pPr>
            <a:endParaRPr sz="1650">
              <a:latin typeface="Times New Roman"/>
              <a:cs typeface="Times New Roman"/>
            </a:endParaRPr>
          </a:p>
          <a:p>
            <a:pPr marL="927100" lvl="2" indent="-292735">
              <a:lnSpc>
                <a:spcPct val="100000"/>
              </a:lnSpc>
              <a:buClr>
                <a:srgbClr val="FF00FF"/>
              </a:buClr>
              <a:buAutoNum type="arabicParenR"/>
              <a:tabLst>
                <a:tab pos="927735" algn="l"/>
              </a:tabLst>
            </a:pP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Staff: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Manageable </a:t>
            </a:r>
            <a:r>
              <a:rPr sz="1600" dirty="0">
                <a:latin typeface="Arial"/>
                <a:cs typeface="Arial"/>
              </a:rPr>
              <a:t>size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programming staff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specialists in </a:t>
            </a:r>
            <a:r>
              <a:rPr sz="1600" spc="5" dirty="0">
                <a:latin typeface="Arial"/>
                <a:cs typeface="Arial"/>
              </a:rPr>
              <a:t>systems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design.</a:t>
            </a:r>
            <a:endParaRPr sz="16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Arial"/>
              <a:buAutoNum type="arabicParenR"/>
            </a:pPr>
            <a:endParaRPr sz="1650">
              <a:latin typeface="Times New Roman"/>
              <a:cs typeface="Times New Roman"/>
            </a:endParaRPr>
          </a:p>
          <a:p>
            <a:pPr marL="927100" lvl="2" indent="-292735">
              <a:lnSpc>
                <a:spcPct val="100000"/>
              </a:lnSpc>
              <a:buClr>
                <a:srgbClr val="FF00FF"/>
              </a:buClr>
              <a:buAutoNum type="arabicParenR"/>
              <a:tabLst>
                <a:tab pos="927735" algn="l"/>
              </a:tabLst>
            </a:pPr>
            <a:r>
              <a:rPr sz="16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Schedule: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project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dirty="0">
                <a:latin typeface="Arial"/>
                <a:cs typeface="Arial"/>
              </a:rPr>
              <a:t>take </a:t>
            </a:r>
            <a:r>
              <a:rPr sz="1600" spc="-5" dirty="0">
                <a:latin typeface="Arial"/>
                <a:cs typeface="Arial"/>
              </a:rPr>
              <a:t>about 24 </a:t>
            </a:r>
            <a:r>
              <a:rPr sz="1600" dirty="0">
                <a:latin typeface="Arial"/>
                <a:cs typeface="Arial"/>
              </a:rPr>
              <a:t>months from start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acceptance. 6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month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maintenance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period.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927100" lvl="2" indent="-292735">
              <a:lnSpc>
                <a:spcPct val="100000"/>
              </a:lnSpc>
              <a:buClr>
                <a:srgbClr val="FF00FF"/>
              </a:buClr>
              <a:buAutoNum type="arabicParenR" startAt="4"/>
              <a:tabLst>
                <a:tab pos="92773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Specifications</a:t>
            </a:r>
            <a:r>
              <a:rPr sz="1600" dirty="0">
                <a:latin typeface="Arial"/>
                <a:cs typeface="Arial"/>
              </a:rPr>
              <a:t>: is </a:t>
            </a:r>
            <a:r>
              <a:rPr sz="1600" spc="-5" dirty="0">
                <a:latin typeface="Arial"/>
                <a:cs typeface="Arial"/>
              </a:rPr>
              <a:t>good. </a:t>
            </a:r>
            <a:r>
              <a:rPr sz="1600" dirty="0">
                <a:latin typeface="Arial"/>
                <a:cs typeface="Arial"/>
              </a:rPr>
              <a:t>documented. Undocumented </a:t>
            </a:r>
            <a:r>
              <a:rPr sz="1600" spc="-5" dirty="0">
                <a:latin typeface="Arial"/>
                <a:cs typeface="Arial"/>
              </a:rPr>
              <a:t>ones are understood </a:t>
            </a:r>
            <a:r>
              <a:rPr sz="1600" spc="-10" dirty="0">
                <a:latin typeface="Arial"/>
                <a:cs typeface="Arial"/>
              </a:rPr>
              <a:t>well </a:t>
            </a:r>
            <a:r>
              <a:rPr sz="1600" dirty="0">
                <a:latin typeface="Arial"/>
                <a:cs typeface="Arial"/>
              </a:rPr>
              <a:t>in the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team.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74637"/>
            <a:ext cx="9450705" cy="411480"/>
          </a:xfrm>
          <a:custGeom>
            <a:avLst/>
            <a:gdLst/>
            <a:ahLst/>
            <a:cxnLst/>
            <a:rect l="l" t="t" r="r" b="b"/>
            <a:pathLst>
              <a:path w="9450705" h="411480">
                <a:moveTo>
                  <a:pt x="0" y="411162"/>
                </a:moveTo>
                <a:lnTo>
                  <a:pt x="9450451" y="411162"/>
                </a:lnTo>
                <a:lnTo>
                  <a:pt x="9450451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74637"/>
            <a:ext cx="9450705" cy="411480"/>
          </a:xfrm>
          <a:custGeom>
            <a:avLst/>
            <a:gdLst/>
            <a:ahLst/>
            <a:cxnLst/>
            <a:rect l="l" t="t" r="r" b="b"/>
            <a:pathLst>
              <a:path w="9450705" h="411480">
                <a:moveTo>
                  <a:pt x="0" y="411162"/>
                </a:moveTo>
                <a:lnTo>
                  <a:pt x="9450451" y="411162"/>
                </a:lnTo>
                <a:lnTo>
                  <a:pt x="9450451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2688" y="242062"/>
            <a:ext cx="3112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A </a:t>
            </a:r>
            <a:r>
              <a:rPr sz="2800" dirty="0"/>
              <a:t>Model </a:t>
            </a:r>
            <a:r>
              <a:rPr sz="2800" spc="5" dirty="0"/>
              <a:t>for</a:t>
            </a:r>
            <a:r>
              <a:rPr sz="2800" spc="-12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685800"/>
            <a:ext cx="9450705" cy="5943600"/>
          </a:xfrm>
          <a:custGeom>
            <a:avLst/>
            <a:gdLst/>
            <a:ahLst/>
            <a:cxnLst/>
            <a:rect l="l" t="t" r="r" b="b"/>
            <a:pathLst>
              <a:path w="9450705" h="5943600">
                <a:moveTo>
                  <a:pt x="0" y="5943600"/>
                </a:moveTo>
                <a:lnTo>
                  <a:pt x="9450451" y="5943600"/>
                </a:lnTo>
                <a:lnTo>
                  <a:pt x="9450451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685800"/>
            <a:ext cx="9450705" cy="5943600"/>
          </a:xfrm>
          <a:custGeom>
            <a:avLst/>
            <a:gdLst/>
            <a:ahLst/>
            <a:cxnLst/>
            <a:rect l="l" t="t" r="r" b="b"/>
            <a:pathLst>
              <a:path w="9450705" h="5943600">
                <a:moveTo>
                  <a:pt x="0" y="5943600"/>
                </a:moveTo>
                <a:lnTo>
                  <a:pt x="9450451" y="5943600"/>
                </a:lnTo>
                <a:lnTo>
                  <a:pt x="9450451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160" y="1170432"/>
            <a:ext cx="445008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1391" y="1152144"/>
            <a:ext cx="1901952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4167" y="1423416"/>
            <a:ext cx="1706880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160" y="1901951"/>
            <a:ext cx="445008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1391" y="1883664"/>
            <a:ext cx="1267968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9160" y="2633472"/>
            <a:ext cx="445008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1391" y="2615183"/>
            <a:ext cx="1277111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05636" y="1201038"/>
            <a:ext cx="8505190" cy="222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285750" indent="-340995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AutoNum type="arabicParenR" startAt="4"/>
              <a:tabLst>
                <a:tab pos="353695" algn="l"/>
                <a:tab pos="354330" algn="l"/>
              </a:tabLst>
            </a:pPr>
            <a:r>
              <a:rPr sz="16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Acceptance </a:t>
            </a: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test: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Application is accepted after a formal acceptance test. </a:t>
            </a:r>
            <a:r>
              <a:rPr sz="1600" spc="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first </a:t>
            </a:r>
            <a:r>
              <a:rPr sz="1600" spc="-290" dirty="0">
                <a:latin typeface="Arial"/>
                <a:cs typeface="Arial"/>
              </a:rPr>
              <a:t>it‟s </a:t>
            </a:r>
            <a:r>
              <a:rPr sz="1600" dirty="0">
                <a:latin typeface="Arial"/>
                <a:cs typeface="Arial"/>
              </a:rPr>
              <a:t>the  </a:t>
            </a:r>
            <a:r>
              <a:rPr sz="1600" spc="-110" dirty="0">
                <a:latin typeface="Arial"/>
                <a:cs typeface="Arial"/>
              </a:rPr>
              <a:t>customer‟s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then the </a:t>
            </a:r>
            <a:r>
              <a:rPr sz="1600" spc="-5" dirty="0">
                <a:latin typeface="Arial"/>
                <a:cs typeface="Arial"/>
              </a:rPr>
              <a:t>software design </a:t>
            </a:r>
            <a:r>
              <a:rPr sz="1600" spc="-190" dirty="0">
                <a:latin typeface="Arial"/>
                <a:cs typeface="Arial"/>
              </a:rPr>
              <a:t>team‟s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responsibility.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Arial"/>
              <a:buAutoNum type="arabicParenR" startAt="4"/>
            </a:pPr>
            <a:endParaRPr sz="16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Clr>
                <a:srgbClr val="FF00FF"/>
              </a:buClr>
              <a:buAutoNum type="arabicParenR" startAt="4"/>
              <a:tabLst>
                <a:tab pos="353695" algn="l"/>
                <a:tab pos="354330" algn="l"/>
                <a:tab pos="457009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Personnel</a:t>
            </a:r>
            <a:r>
              <a:rPr sz="1600" dirty="0">
                <a:latin typeface="Arial"/>
                <a:cs typeface="Arial"/>
              </a:rPr>
              <a:t>: The technical staff comprises</a:t>
            </a:r>
            <a:r>
              <a:rPr sz="1600" spc="-2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:	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combination </a:t>
            </a:r>
            <a:r>
              <a:rPr sz="1600" spc="-5" dirty="0">
                <a:latin typeface="Arial"/>
                <a:cs typeface="Arial"/>
              </a:rPr>
              <a:t>of experienced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professionals</a:t>
            </a:r>
            <a:endParaRPr sz="1600">
              <a:latin typeface="Arial"/>
              <a:cs typeface="Arial"/>
            </a:endParaRPr>
          </a:p>
          <a:p>
            <a:pPr marR="38735" algn="ctr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junior programmers </a:t>
            </a:r>
            <a:r>
              <a:rPr sz="1600" spc="-5" dirty="0">
                <a:latin typeface="Arial"/>
                <a:cs typeface="Arial"/>
              </a:rPr>
              <a:t>(1 </a:t>
            </a:r>
            <a:r>
              <a:rPr sz="1600" spc="5" dirty="0">
                <a:latin typeface="Arial"/>
                <a:cs typeface="Arial"/>
              </a:rPr>
              <a:t>– 3 </a:t>
            </a:r>
            <a:r>
              <a:rPr sz="1600" spc="-5" dirty="0">
                <a:latin typeface="Arial"/>
                <a:cs typeface="Arial"/>
              </a:rPr>
              <a:t>yrs) with varying degrees of knowledge of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application.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Clr>
                <a:srgbClr val="FF00FF"/>
              </a:buClr>
              <a:buAutoNum type="arabicParenR" startAt="6"/>
              <a:tabLst>
                <a:tab pos="353695" algn="l"/>
                <a:tab pos="354330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Standards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768350" lvl="1" indent="-344805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768350" algn="l"/>
                <a:tab pos="768985" algn="l"/>
                <a:tab pos="4787900" algn="l"/>
              </a:tabLst>
            </a:pPr>
            <a:r>
              <a:rPr sz="1600" dirty="0">
                <a:latin typeface="Arial"/>
                <a:cs typeface="Arial"/>
              </a:rPr>
              <a:t>Programming, test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interface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standard	</a:t>
            </a:r>
            <a:r>
              <a:rPr sz="1600" dirty="0">
                <a:latin typeface="Arial"/>
                <a:cs typeface="Arial"/>
              </a:rPr>
              <a:t>(documented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followed).</a:t>
            </a:r>
            <a:endParaRPr sz="1600">
              <a:latin typeface="Arial"/>
              <a:cs typeface="Arial"/>
            </a:endParaRPr>
          </a:p>
          <a:p>
            <a:pPr marL="768350" lvl="1" indent="-344805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768350" algn="l"/>
                <a:tab pos="76898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centralized standards </a:t>
            </a:r>
            <a:r>
              <a:rPr sz="1600" dirty="0">
                <a:latin typeface="Arial"/>
                <a:cs typeface="Arial"/>
              </a:rPr>
              <a:t>data base is </a:t>
            </a:r>
            <a:r>
              <a:rPr sz="1600" spc="-5" dirty="0">
                <a:latin typeface="Arial"/>
                <a:cs typeface="Arial"/>
              </a:rPr>
              <a:t>developed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2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administrated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38550" y="6299200"/>
            <a:ext cx="2628900" cy="55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7014" y="6307513"/>
            <a:ext cx="79375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0" dirty="0">
                <a:latin typeface="Arial"/>
                <a:cs typeface="Arial"/>
              </a:rPr>
              <a:t>Lecturer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0802" y="6278067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562600"/>
          </a:xfrm>
          <a:custGeom>
            <a:avLst/>
            <a:gdLst/>
            <a:ahLst/>
            <a:cxnLst/>
            <a:rect l="l" t="t" r="r" b="b"/>
            <a:pathLst>
              <a:path w="9163050" h="5562600">
                <a:moveTo>
                  <a:pt x="0" y="5562600"/>
                </a:moveTo>
                <a:lnTo>
                  <a:pt x="9163050" y="5562600"/>
                </a:lnTo>
                <a:lnTo>
                  <a:pt x="916305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685800"/>
            <a:ext cx="9163050" cy="5562600"/>
          </a:xfrm>
          <a:custGeom>
            <a:avLst/>
            <a:gdLst/>
            <a:ahLst/>
            <a:cxnLst/>
            <a:rect l="l" t="t" r="r" b="b"/>
            <a:pathLst>
              <a:path w="9163050" h="5562600">
                <a:moveTo>
                  <a:pt x="0" y="5562600"/>
                </a:moveTo>
                <a:lnTo>
                  <a:pt x="9163050" y="5562600"/>
                </a:lnTo>
                <a:lnTo>
                  <a:pt x="916305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89452" y="196087"/>
            <a:ext cx="30118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Purpose of</a:t>
            </a:r>
            <a:r>
              <a:rPr sz="2800" spc="-105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410200"/>
          </a:xfrm>
          <a:custGeom>
            <a:avLst/>
            <a:gdLst/>
            <a:ahLst/>
            <a:cxnLst/>
            <a:rect l="l" t="t" r="r" b="b"/>
            <a:pathLst>
              <a:path w="8997950" h="5410200">
                <a:moveTo>
                  <a:pt x="0" y="5410200"/>
                </a:moveTo>
                <a:lnTo>
                  <a:pt x="8997950" y="5410200"/>
                </a:lnTo>
                <a:lnTo>
                  <a:pt x="899795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762000"/>
            <a:ext cx="8997950" cy="5410200"/>
          </a:xfrm>
          <a:custGeom>
            <a:avLst/>
            <a:gdLst/>
            <a:ahLst/>
            <a:cxnLst/>
            <a:rect l="l" t="t" r="r" b="b"/>
            <a:pathLst>
              <a:path w="8997950" h="5410200">
                <a:moveTo>
                  <a:pt x="0" y="5410200"/>
                </a:moveTo>
                <a:lnTo>
                  <a:pt x="8997950" y="5410200"/>
                </a:lnTo>
                <a:lnTo>
                  <a:pt x="899795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09216" y="4770120"/>
            <a:ext cx="563880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6044" y="865454"/>
            <a:ext cx="6563995" cy="316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spc="-110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Catch</a:t>
            </a:r>
            <a:r>
              <a:rPr sz="1800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FF"/>
              </a:buClr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buClr>
                <a:srgbClr val="333399"/>
              </a:buClr>
              <a:buChar char="•"/>
              <a:tabLst>
                <a:tab pos="814069" algn="l"/>
                <a:tab pos="814705" algn="l"/>
              </a:tabLst>
            </a:pPr>
            <a:r>
              <a:rPr sz="1600" dirty="0">
                <a:latin typeface="Arial"/>
                <a:cs typeface="Arial"/>
              </a:rPr>
              <a:t>Bugs </a:t>
            </a:r>
            <a:r>
              <a:rPr sz="1600" spc="-5" dirty="0">
                <a:latin typeface="Arial"/>
                <a:cs typeface="Arial"/>
              </a:rPr>
              <a:t>are due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imperfect Communication among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programmers</a:t>
            </a:r>
            <a:endParaRPr sz="1600">
              <a:latin typeface="Arial"/>
              <a:cs typeface="Arial"/>
            </a:endParaRPr>
          </a:p>
          <a:p>
            <a:pPr marL="1729105" lvl="2" indent="-344805">
              <a:lnSpc>
                <a:spcPts val="1675"/>
              </a:lnSpc>
              <a:spcBef>
                <a:spcPts val="10"/>
              </a:spcBef>
              <a:buClr>
                <a:srgbClr val="333399"/>
              </a:buClr>
              <a:buChar char="•"/>
              <a:tabLst>
                <a:tab pos="1729105" algn="l"/>
                <a:tab pos="1729739" algn="l"/>
              </a:tabLst>
            </a:pPr>
            <a:r>
              <a:rPr sz="1400" spc="-10" dirty="0">
                <a:latin typeface="Arial"/>
                <a:cs typeface="Arial"/>
              </a:rPr>
              <a:t>Specs, design, </a:t>
            </a:r>
            <a:r>
              <a:rPr sz="1400" spc="-5" dirty="0">
                <a:latin typeface="Arial"/>
                <a:cs typeface="Arial"/>
              </a:rPr>
              <a:t>low </a:t>
            </a:r>
            <a:r>
              <a:rPr sz="1400" spc="-10" dirty="0">
                <a:latin typeface="Arial"/>
                <a:cs typeface="Arial"/>
              </a:rPr>
              <a:t>level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functionality</a:t>
            </a:r>
            <a:endParaRPr sz="1400">
              <a:latin typeface="Arial"/>
              <a:cs typeface="Arial"/>
            </a:endParaRPr>
          </a:p>
          <a:p>
            <a:pPr marL="814069" lvl="1" indent="-344170">
              <a:lnSpc>
                <a:spcPts val="1914"/>
              </a:lnSpc>
              <a:buClr>
                <a:srgbClr val="333399"/>
              </a:buClr>
              <a:buChar char="•"/>
              <a:tabLst>
                <a:tab pos="814069" algn="l"/>
                <a:tab pos="814705" algn="l"/>
              </a:tabLst>
            </a:pPr>
            <a:r>
              <a:rPr sz="1600" dirty="0">
                <a:latin typeface="Arial"/>
                <a:cs typeface="Arial"/>
              </a:rPr>
              <a:t>Statistics </a:t>
            </a:r>
            <a:r>
              <a:rPr sz="1600" spc="-5" dirty="0">
                <a:latin typeface="Arial"/>
                <a:cs typeface="Arial"/>
              </a:rPr>
              <a:t>say: about </a:t>
            </a:r>
            <a:r>
              <a:rPr sz="1600" dirty="0">
                <a:latin typeface="Arial"/>
                <a:cs typeface="Arial"/>
              </a:rPr>
              <a:t>3 </a:t>
            </a:r>
            <a:r>
              <a:rPr sz="1600" spc="-5" dirty="0">
                <a:latin typeface="Arial"/>
                <a:cs typeface="Arial"/>
              </a:rPr>
              <a:t>bugs </a:t>
            </a:r>
            <a:r>
              <a:rPr sz="1600" dirty="0">
                <a:latin typeface="Arial"/>
                <a:cs typeface="Arial"/>
              </a:rPr>
              <a:t>/ </a:t>
            </a:r>
            <a:r>
              <a:rPr sz="1600" spc="-5" dirty="0">
                <a:latin typeface="Arial"/>
                <a:cs typeface="Arial"/>
              </a:rPr>
              <a:t>100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statements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•"/>
            </a:pP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lr>
                <a:srgbClr val="FF00FF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Productivity Related</a:t>
            </a:r>
            <a:r>
              <a:rPr sz="1800" spc="-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Reasons</a:t>
            </a:r>
            <a:endParaRPr sz="1800">
              <a:latin typeface="Arial"/>
              <a:cs typeface="Arial"/>
            </a:endParaRPr>
          </a:p>
          <a:p>
            <a:pPr marL="814069" lvl="1" indent="-344170">
              <a:lnSpc>
                <a:spcPct val="100000"/>
              </a:lnSpc>
              <a:buClr>
                <a:srgbClr val="333399"/>
              </a:buClr>
              <a:buChar char="•"/>
              <a:tabLst>
                <a:tab pos="814069" algn="l"/>
                <a:tab pos="814705" algn="l"/>
              </a:tabLst>
            </a:pPr>
            <a:r>
              <a:rPr sz="1800" spc="-5" dirty="0">
                <a:latin typeface="Arial"/>
                <a:cs typeface="Arial"/>
              </a:rPr>
              <a:t>Insufficient effort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QA </a:t>
            </a:r>
            <a:r>
              <a:rPr sz="1800" dirty="0">
                <a:latin typeface="Arial"/>
                <a:cs typeface="Arial"/>
              </a:rPr>
              <a:t>=&gt; High Rejection Ratio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=&gt;</a:t>
            </a:r>
            <a:endParaRPr sz="18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Higher </a:t>
            </a:r>
            <a:r>
              <a:rPr sz="1800" spc="-5" dirty="0">
                <a:latin typeface="Arial"/>
                <a:cs typeface="Arial"/>
              </a:rPr>
              <a:t>Rework </a:t>
            </a:r>
            <a:r>
              <a:rPr sz="1800" dirty="0">
                <a:latin typeface="Arial"/>
                <a:cs typeface="Arial"/>
              </a:rPr>
              <a:t>=&gt; Higher Net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Costs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buClr>
                <a:srgbClr val="FF00FF"/>
              </a:buClr>
              <a:buChar char="•"/>
              <a:tabLst>
                <a:tab pos="814069" algn="l"/>
                <a:tab pos="814705" algn="l"/>
              </a:tabLst>
            </a:pPr>
            <a:r>
              <a:rPr sz="1800" spc="5" dirty="0">
                <a:latin typeface="Arial"/>
                <a:cs typeface="Arial"/>
              </a:rPr>
              <a:t>Statistics: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0697" y="4006342"/>
            <a:ext cx="1350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Arial"/>
                <a:cs typeface="Arial"/>
              </a:rPr>
              <a:t>QA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costs: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0133" y="4006342"/>
            <a:ext cx="2693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2% for </a:t>
            </a:r>
            <a:r>
              <a:rPr sz="1800" spc="5" dirty="0">
                <a:latin typeface="Arial"/>
                <a:cs typeface="Arial"/>
              </a:rPr>
              <a:t>consumer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products  80% for critical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software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3244" y="4829632"/>
            <a:ext cx="2763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Char char="•"/>
              <a:tabLst>
                <a:tab pos="356870" algn="l"/>
                <a:tab pos="357505" algn="l"/>
                <a:tab pos="1564640" algn="l"/>
              </a:tabLst>
            </a:pPr>
            <a:r>
              <a:rPr sz="1800" dirty="0">
                <a:latin typeface="Arial"/>
                <a:cs typeface="Arial"/>
              </a:rPr>
              <a:t>Quality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b="1" spc="3420" dirty="0">
                <a:solidFill>
                  <a:srgbClr val="333399"/>
                </a:solidFill>
                <a:latin typeface="Wingdings"/>
                <a:cs typeface="Wingdings"/>
              </a:rPr>
              <a:t></a:t>
            </a:r>
            <a:r>
              <a:rPr sz="1800" dirty="0">
                <a:solidFill>
                  <a:srgbClr val="333399"/>
                </a:solidFill>
                <a:latin typeface="Times New Roman"/>
                <a:cs typeface="Times New Roman"/>
              </a:rPr>
              <a:t>	 </a:t>
            </a:r>
            <a:r>
              <a:rPr sz="1800" spc="-170" dirty="0">
                <a:latin typeface="Arial"/>
                <a:cs typeface="Arial"/>
              </a:rPr>
              <a:t>Productivity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2688" y="280238"/>
            <a:ext cx="31127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/>
              <a:t>A </a:t>
            </a:r>
            <a:r>
              <a:rPr sz="2800" dirty="0"/>
              <a:t>Model </a:t>
            </a:r>
            <a:r>
              <a:rPr sz="2800" spc="5" dirty="0"/>
              <a:t>for</a:t>
            </a:r>
            <a:r>
              <a:rPr sz="2800" spc="-105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762000"/>
            <a:ext cx="9450705" cy="5791200"/>
          </a:xfrm>
          <a:custGeom>
            <a:avLst/>
            <a:gdLst/>
            <a:ahLst/>
            <a:cxnLst/>
            <a:rect l="l" t="t" r="r" b="b"/>
            <a:pathLst>
              <a:path w="9450705" h="5791200">
                <a:moveTo>
                  <a:pt x="0" y="5791200"/>
                </a:moveTo>
                <a:lnTo>
                  <a:pt x="9450451" y="5791200"/>
                </a:lnTo>
                <a:lnTo>
                  <a:pt x="9450451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762000"/>
            <a:ext cx="9450705" cy="5791200"/>
          </a:xfrm>
          <a:custGeom>
            <a:avLst/>
            <a:gdLst/>
            <a:ahLst/>
            <a:cxnLst/>
            <a:rect l="l" t="t" r="r" b="b"/>
            <a:pathLst>
              <a:path w="9450705" h="5791200">
                <a:moveTo>
                  <a:pt x="0" y="5791200"/>
                </a:moveTo>
                <a:lnTo>
                  <a:pt x="9450451" y="5791200"/>
                </a:lnTo>
                <a:lnTo>
                  <a:pt x="9450451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224" y="740663"/>
            <a:ext cx="2606040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4983" y="1246632"/>
            <a:ext cx="445008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0263" y="1228344"/>
            <a:ext cx="1307591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3039" y="1499616"/>
            <a:ext cx="1112520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4983" y="2313432"/>
            <a:ext cx="445008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0263" y="2295144"/>
            <a:ext cx="972312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2160" y="2295144"/>
            <a:ext cx="350519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39" y="2566416"/>
            <a:ext cx="777240" cy="106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54935" y="2566416"/>
            <a:ext cx="155448" cy="106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4983" y="3578352"/>
            <a:ext cx="445008" cy="323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0263" y="3560064"/>
            <a:ext cx="972312" cy="341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42160" y="3560064"/>
            <a:ext cx="350519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3039" y="3831335"/>
            <a:ext cx="777240" cy="106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54935" y="3831335"/>
            <a:ext cx="155448" cy="106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3540" y="789177"/>
            <a:ext cx="8712200" cy="139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93370" algn="l"/>
                <a:tab pos="1524635" algn="l"/>
              </a:tabLst>
            </a:pPr>
            <a:r>
              <a:rPr sz="1600" b="1" spc="-25" dirty="0">
                <a:solidFill>
                  <a:srgbClr val="D50092"/>
                </a:solidFill>
                <a:latin typeface="Arial"/>
                <a:cs typeface="Arial"/>
              </a:rPr>
              <a:t>PROJECT:	</a:t>
            </a:r>
            <a:r>
              <a:rPr sz="1600" b="1" dirty="0">
                <a:solidFill>
                  <a:srgbClr val="D50092"/>
                </a:solidFill>
                <a:latin typeface="Arial"/>
                <a:cs typeface="Arial"/>
              </a:rPr>
              <a:t>contd</a:t>
            </a:r>
            <a:r>
              <a:rPr sz="1600" b="1" spc="-1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D50092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50092"/>
              </a:buClr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1094740" lvl="1" indent="-344170">
              <a:lnSpc>
                <a:spcPct val="100000"/>
              </a:lnSpc>
              <a:buClr>
                <a:srgbClr val="FF00FF"/>
              </a:buClr>
              <a:buAutoNum type="arabicParenR" startAt="6"/>
              <a:tabLst>
                <a:tab pos="1094740" algn="l"/>
                <a:tab pos="1095375" algn="l"/>
              </a:tabLst>
            </a:pP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Objectives</a:t>
            </a:r>
            <a:r>
              <a:rPr sz="1600" spc="-5" dirty="0">
                <a:latin typeface="Arial"/>
                <a:cs typeface="Arial"/>
              </a:rPr>
              <a:t>: (of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project)</a:t>
            </a:r>
            <a:endParaRPr sz="1600">
              <a:latin typeface="Arial"/>
              <a:cs typeface="Arial"/>
            </a:endParaRPr>
          </a:p>
          <a:p>
            <a:pPr marL="1552575" lvl="2" indent="-344805">
              <a:lnSpc>
                <a:spcPct val="100000"/>
              </a:lnSpc>
              <a:spcBef>
                <a:spcPts val="1205"/>
              </a:spcBef>
              <a:buClr>
                <a:srgbClr val="336600"/>
              </a:buClr>
              <a:buSzPct val="75000"/>
              <a:buFont typeface="Wingdings"/>
              <a:buChar char=""/>
              <a:tabLst>
                <a:tab pos="1551940" algn="l"/>
                <a:tab pos="1552575" algn="l"/>
                <a:tab pos="6985000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system is </a:t>
            </a:r>
            <a:r>
              <a:rPr sz="1600" spc="-5" dirty="0">
                <a:latin typeface="Arial"/>
                <a:cs typeface="Arial"/>
              </a:rPr>
              <a:t>expected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operate profitably </a:t>
            </a:r>
            <a:r>
              <a:rPr sz="1600" dirty="0">
                <a:latin typeface="Arial"/>
                <a:cs typeface="Arial"/>
              </a:rPr>
              <a:t>for &gt;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yrs	</a:t>
            </a:r>
            <a:r>
              <a:rPr sz="1400" spc="-10" dirty="0">
                <a:latin typeface="Arial"/>
                <a:cs typeface="Arial"/>
              </a:rPr>
              <a:t>(after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installation)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552575" lvl="2" indent="-344805">
              <a:lnSpc>
                <a:spcPct val="100000"/>
              </a:lnSpc>
              <a:buClr>
                <a:srgbClr val="336600"/>
              </a:buClr>
              <a:buSzPct val="75000"/>
              <a:buFont typeface="Wingdings"/>
              <a:buChar char=""/>
              <a:tabLst>
                <a:tab pos="1551940" algn="l"/>
                <a:tab pos="1552575" algn="l"/>
              </a:tabLst>
            </a:pPr>
            <a:r>
              <a:rPr sz="1600" spc="5" dirty="0">
                <a:latin typeface="Arial"/>
                <a:cs typeface="Arial"/>
              </a:rPr>
              <a:t>Similar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systems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with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up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75% </a:t>
            </a:r>
            <a:r>
              <a:rPr sz="1600" dirty="0">
                <a:latin typeface="Arial"/>
                <a:cs typeface="Arial"/>
              </a:rPr>
              <a:t>code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common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may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implemented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future.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1460" y="2344674"/>
            <a:ext cx="29368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1280795" algn="l"/>
              </a:tabLst>
            </a:pPr>
            <a:r>
              <a:rPr sz="1600" b="1" spc="-5" dirty="0">
                <a:solidFill>
                  <a:srgbClr val="FF00FF"/>
                </a:solidFill>
                <a:latin typeface="Arial"/>
                <a:cs typeface="Arial"/>
              </a:rPr>
              <a:t>7)	</a:t>
            </a:r>
            <a:r>
              <a:rPr sz="16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Source</a:t>
            </a:r>
            <a:r>
              <a:rPr sz="1600" b="1" u="heavy" dirty="0"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: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(for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new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project)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78991" y="2740913"/>
            <a:ext cx="1316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336600"/>
              </a:buClr>
              <a:buSzPct val="84375"/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1600" spc="-5" dirty="0">
                <a:latin typeface="Arial"/>
                <a:cs typeface="Arial"/>
              </a:rPr>
              <a:t>New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16729" y="2344674"/>
            <a:ext cx="267462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is a combination</a:t>
            </a:r>
            <a:r>
              <a:rPr sz="1600" spc="-10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of</a:t>
            </a:r>
            <a:endParaRPr sz="1600">
              <a:latin typeface="Arial"/>
              <a:cs typeface="Arial"/>
            </a:endParaRPr>
          </a:p>
          <a:p>
            <a:pPr marL="1567180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latin typeface="Arial"/>
                <a:cs typeface="Arial"/>
              </a:rPr>
              <a:t>- </a:t>
            </a:r>
            <a:r>
              <a:rPr sz="1600" spc="-5" dirty="0">
                <a:latin typeface="Arial"/>
                <a:cs typeface="Arial"/>
              </a:rPr>
              <a:t>up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1/3</a:t>
            </a:r>
            <a:r>
              <a:rPr sz="1575" baseline="26455" dirty="0">
                <a:latin typeface="Arial"/>
                <a:cs typeface="Arial"/>
              </a:rPr>
              <a:t>rd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78991" y="2985007"/>
            <a:ext cx="4065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336600"/>
              </a:buClr>
              <a:buSzPct val="84375"/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1600" dirty="0">
                <a:latin typeface="Arial"/>
                <a:cs typeface="Arial"/>
              </a:rPr>
              <a:t>From a </a:t>
            </a:r>
            <a:r>
              <a:rPr sz="1600" spc="-5" dirty="0">
                <a:latin typeface="Arial"/>
                <a:cs typeface="Arial"/>
              </a:rPr>
              <a:t>previous reliable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system</a:t>
            </a:r>
            <a:endParaRPr sz="1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336600"/>
              </a:buClr>
              <a:buSzPct val="84375"/>
              <a:buFont typeface="Wingdings"/>
              <a:buChar char=""/>
              <a:tabLst>
                <a:tab pos="356870" algn="l"/>
                <a:tab pos="357505" algn="l"/>
              </a:tabLst>
            </a:pPr>
            <a:r>
              <a:rPr sz="1600" spc="-5" dirty="0">
                <a:latin typeface="Arial"/>
                <a:cs typeface="Arial"/>
              </a:rPr>
              <a:t>Re-hosted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another language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O.S.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71717" y="2985007"/>
            <a:ext cx="11195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105"/>
              </a:spcBef>
              <a:buChar char="-"/>
              <a:tabLst>
                <a:tab pos="193040" algn="l"/>
              </a:tabLst>
            </a:pPr>
            <a:r>
              <a:rPr sz="1600" spc="-5" dirty="0">
                <a:latin typeface="Arial"/>
                <a:cs typeface="Arial"/>
              </a:rPr>
              <a:t>up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1/3</a:t>
            </a:r>
            <a:r>
              <a:rPr sz="1575" baseline="26455" dirty="0">
                <a:latin typeface="Arial"/>
                <a:cs typeface="Arial"/>
              </a:rPr>
              <a:t>rd</a:t>
            </a:r>
            <a:endParaRPr sz="1575" baseline="26455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buChar char="-"/>
              <a:tabLst>
                <a:tab pos="193040" algn="l"/>
              </a:tabLst>
            </a:pPr>
            <a:r>
              <a:rPr sz="1600" spc="-5" dirty="0">
                <a:latin typeface="Arial"/>
                <a:cs typeface="Arial"/>
              </a:rPr>
              <a:t>up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1/3</a:t>
            </a:r>
            <a:r>
              <a:rPr sz="1575" baseline="26455" dirty="0">
                <a:latin typeface="Arial"/>
                <a:cs typeface="Arial"/>
              </a:rPr>
              <a:t>rd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3540" y="3473714"/>
            <a:ext cx="8851265" cy="29311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094740" indent="-344170">
              <a:lnSpc>
                <a:spcPct val="100000"/>
              </a:lnSpc>
              <a:spcBef>
                <a:spcPts val="1180"/>
              </a:spcBef>
              <a:buClr>
                <a:srgbClr val="FF00FF"/>
              </a:buClr>
              <a:buAutoNum type="arabicParenR" startAt="8"/>
              <a:tabLst>
                <a:tab pos="1094740" algn="l"/>
                <a:tab pos="1095375" algn="l"/>
                <a:tab pos="2027555" algn="l"/>
              </a:tabLst>
            </a:pPr>
            <a:r>
              <a:rPr sz="16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History</a:t>
            </a:r>
            <a:r>
              <a:rPr sz="1600" b="1" u="heavy" spc="-10" dirty="0"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:</a:t>
            </a:r>
            <a:r>
              <a:rPr sz="1600" b="1" spc="-10" dirty="0"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D50092"/>
                </a:solidFill>
                <a:latin typeface="Arial"/>
                <a:cs typeface="Arial"/>
              </a:rPr>
              <a:t>Typically</a:t>
            </a:r>
            <a:r>
              <a:rPr sz="1600" spc="-1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552575" lvl="1" indent="-344805">
              <a:lnSpc>
                <a:spcPct val="100000"/>
              </a:lnSpc>
              <a:spcBef>
                <a:spcPts val="1080"/>
              </a:spcBef>
              <a:buClr>
                <a:srgbClr val="336600"/>
              </a:buClr>
              <a:buSzPct val="78125"/>
              <a:buFont typeface="Wingdings"/>
              <a:buChar char=""/>
              <a:tabLst>
                <a:tab pos="1551940" algn="l"/>
                <a:tab pos="1552575" algn="l"/>
              </a:tabLst>
            </a:pPr>
            <a:r>
              <a:rPr sz="1600" spc="-5" dirty="0">
                <a:latin typeface="Arial"/>
                <a:cs typeface="Arial"/>
              </a:rPr>
              <a:t>Developers quit before </a:t>
            </a:r>
            <a:r>
              <a:rPr sz="1600" dirty="0">
                <a:latin typeface="Arial"/>
                <a:cs typeface="Arial"/>
              </a:rPr>
              <a:t>his/her components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tested.</a:t>
            </a:r>
            <a:endParaRPr sz="1600">
              <a:latin typeface="Arial"/>
              <a:cs typeface="Arial"/>
            </a:endParaRPr>
          </a:p>
          <a:p>
            <a:pPr marL="1552575" lvl="1" indent="-344805">
              <a:lnSpc>
                <a:spcPct val="100000"/>
              </a:lnSpc>
              <a:spcBef>
                <a:spcPts val="5"/>
              </a:spcBef>
              <a:buClr>
                <a:srgbClr val="336600"/>
              </a:buClr>
              <a:buSzPct val="78125"/>
              <a:buFont typeface="Wingdings"/>
              <a:buChar char=""/>
              <a:tabLst>
                <a:tab pos="1551940" algn="l"/>
                <a:tab pos="1552575" algn="l"/>
              </a:tabLst>
            </a:pPr>
            <a:r>
              <a:rPr sz="1600" spc="-5" dirty="0">
                <a:latin typeface="Arial"/>
                <a:cs typeface="Arial"/>
              </a:rPr>
              <a:t>Excellent but poorly </a:t>
            </a:r>
            <a:r>
              <a:rPr sz="1600" dirty="0">
                <a:latin typeface="Arial"/>
                <a:cs typeface="Arial"/>
              </a:rPr>
              <a:t>documented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work.</a:t>
            </a:r>
            <a:endParaRPr sz="1600">
              <a:latin typeface="Arial"/>
              <a:cs typeface="Arial"/>
            </a:endParaRPr>
          </a:p>
          <a:p>
            <a:pPr marL="1552575" lvl="1" indent="-344805">
              <a:lnSpc>
                <a:spcPct val="100000"/>
              </a:lnSpc>
              <a:buClr>
                <a:srgbClr val="336600"/>
              </a:buClr>
              <a:buSzPct val="78125"/>
              <a:buFont typeface="Wingdings"/>
              <a:buChar char=""/>
              <a:tabLst>
                <a:tab pos="1551940" algn="l"/>
                <a:tab pos="1552575" algn="l"/>
              </a:tabLst>
            </a:pPr>
            <a:r>
              <a:rPr sz="1600" spc="-5" dirty="0">
                <a:latin typeface="Arial"/>
                <a:cs typeface="Arial"/>
              </a:rPr>
              <a:t>Unexpected changes </a:t>
            </a:r>
            <a:r>
              <a:rPr sz="1600" dirty="0">
                <a:latin typeface="Arial"/>
                <a:cs typeface="Arial"/>
              </a:rPr>
              <a:t>(major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minor) from </a:t>
            </a:r>
            <a:r>
              <a:rPr sz="1600" spc="5" dirty="0">
                <a:latin typeface="Arial"/>
                <a:cs typeface="Arial"/>
              </a:rPr>
              <a:t>customer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5" dirty="0">
                <a:latin typeface="Arial"/>
                <a:cs typeface="Arial"/>
              </a:rPr>
              <a:t>come</a:t>
            </a:r>
            <a:r>
              <a:rPr sz="1600" spc="-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  <a:p>
            <a:pPr marL="1552575" lvl="1" indent="-344805">
              <a:lnSpc>
                <a:spcPct val="100000"/>
              </a:lnSpc>
              <a:buClr>
                <a:srgbClr val="336600"/>
              </a:buClr>
              <a:buSzPct val="78125"/>
              <a:buFont typeface="Wingdings"/>
              <a:buChar char=""/>
              <a:tabLst>
                <a:tab pos="1551940" algn="l"/>
                <a:tab pos="1552575" algn="l"/>
              </a:tabLst>
            </a:pPr>
            <a:r>
              <a:rPr sz="1600" dirty="0">
                <a:latin typeface="Arial"/>
                <a:cs typeface="Arial"/>
              </a:rPr>
              <a:t>Important milestones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dirty="0">
                <a:latin typeface="Arial"/>
                <a:cs typeface="Arial"/>
              </a:rPr>
              <a:t>slip, </a:t>
            </a:r>
            <a:r>
              <a:rPr sz="1600" spc="-5" dirty="0">
                <a:latin typeface="Arial"/>
                <a:cs typeface="Arial"/>
              </a:rPr>
              <a:t>but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delivery </a:t>
            </a:r>
            <a:r>
              <a:rPr sz="1600" dirty="0">
                <a:latin typeface="Arial"/>
                <a:cs typeface="Arial"/>
              </a:rPr>
              <a:t>date is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met.</a:t>
            </a:r>
            <a:endParaRPr sz="1600">
              <a:latin typeface="Arial"/>
              <a:cs typeface="Arial"/>
            </a:endParaRPr>
          </a:p>
          <a:p>
            <a:pPr marL="1552575" lvl="1" indent="-344805">
              <a:lnSpc>
                <a:spcPct val="100000"/>
              </a:lnSpc>
              <a:buClr>
                <a:srgbClr val="336600"/>
              </a:buClr>
              <a:buSzPct val="78125"/>
              <a:buFont typeface="Wingdings"/>
              <a:buChar char=""/>
              <a:tabLst>
                <a:tab pos="1551940" algn="l"/>
                <a:tab pos="1552575" algn="l"/>
              </a:tabLst>
            </a:pPr>
            <a:r>
              <a:rPr sz="1600" dirty="0">
                <a:latin typeface="Arial"/>
                <a:cs typeface="Arial"/>
              </a:rPr>
              <a:t>Problems in </a:t>
            </a:r>
            <a:r>
              <a:rPr sz="1600" spc="-5" dirty="0">
                <a:latin typeface="Arial"/>
                <a:cs typeface="Arial"/>
              </a:rPr>
              <a:t>integration,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5" dirty="0">
                <a:latin typeface="Arial"/>
                <a:cs typeface="Arial"/>
              </a:rPr>
              <a:t>some </a:t>
            </a:r>
            <a:r>
              <a:rPr sz="1600" spc="-10" dirty="0">
                <a:latin typeface="Arial"/>
                <a:cs typeface="Arial"/>
              </a:rPr>
              <a:t>hardware, </a:t>
            </a:r>
            <a:r>
              <a:rPr sz="1600" spc="-5" dirty="0">
                <a:latin typeface="Arial"/>
                <a:cs typeface="Arial"/>
              </a:rPr>
              <a:t>redoing of </a:t>
            </a:r>
            <a:r>
              <a:rPr sz="1600" spc="5" dirty="0">
                <a:latin typeface="Arial"/>
                <a:cs typeface="Arial"/>
              </a:rPr>
              <a:t>some </a:t>
            </a:r>
            <a:r>
              <a:rPr sz="1600" dirty="0">
                <a:latin typeface="Arial"/>
                <a:cs typeface="Arial"/>
              </a:rPr>
              <a:t>component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etc…..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900" spc="3820" dirty="0">
                <a:solidFill>
                  <a:srgbClr val="333399"/>
                </a:solidFill>
                <a:latin typeface="Wingdings"/>
                <a:cs typeface="Wingdings"/>
              </a:rPr>
              <a:t></a:t>
            </a:r>
            <a:r>
              <a:rPr sz="1900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model </a:t>
            </a:r>
            <a:r>
              <a:rPr sz="1600" spc="-5" dirty="0">
                <a:latin typeface="Arial"/>
                <a:cs typeface="Arial"/>
              </a:rPr>
              <a:t>project </a:t>
            </a:r>
            <a:r>
              <a:rPr sz="1600" dirty="0">
                <a:latin typeface="Arial"/>
                <a:cs typeface="Arial"/>
              </a:rPr>
              <a:t>is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ts val="2100"/>
              </a:lnSpc>
              <a:spcBef>
                <a:spcPts val="1565"/>
              </a:spcBef>
              <a:tabLst>
                <a:tab pos="814069" algn="l"/>
              </a:tabLst>
            </a:pPr>
            <a:r>
              <a:rPr sz="1900" spc="2530" dirty="0">
                <a:solidFill>
                  <a:srgbClr val="006600"/>
                </a:solidFill>
                <a:latin typeface="Wingdings"/>
                <a:cs typeface="Wingdings"/>
              </a:rPr>
              <a:t></a:t>
            </a:r>
            <a:r>
              <a:rPr sz="1900" spc="2530" dirty="0">
                <a:solidFill>
                  <a:srgbClr val="006600"/>
                </a:solidFill>
                <a:latin typeface="Times New Roman"/>
                <a:cs typeface="Times New Roman"/>
              </a:rPr>
              <a:t>	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1600" spc="10" dirty="0">
                <a:solidFill>
                  <a:srgbClr val="336600"/>
                </a:solidFill>
                <a:latin typeface="Arial"/>
                <a:cs typeface="Arial"/>
              </a:rPr>
              <a:t>Well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Run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&amp;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Successful</a:t>
            </a:r>
            <a:r>
              <a:rPr sz="1600" spc="-3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Project.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ts val="2100"/>
              </a:lnSpc>
              <a:tabLst>
                <a:tab pos="814069" algn="l"/>
              </a:tabLst>
            </a:pPr>
            <a:r>
              <a:rPr sz="1900" spc="2535" dirty="0">
                <a:solidFill>
                  <a:srgbClr val="006600"/>
                </a:solidFill>
                <a:latin typeface="Wingdings"/>
                <a:cs typeface="Wingdings"/>
              </a:rPr>
              <a:t></a:t>
            </a:r>
            <a:r>
              <a:rPr sz="1900" spc="2535" dirty="0">
                <a:solidFill>
                  <a:srgbClr val="006600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latin typeface="Arial"/>
                <a:cs typeface="Arial"/>
              </a:rPr>
              <a:t>Combination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CC3300"/>
                </a:solidFill>
                <a:latin typeface="Arial"/>
                <a:cs typeface="Arial"/>
              </a:rPr>
              <a:t>Glory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Catastrophe.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37635" y="196087"/>
            <a:ext cx="3112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A </a:t>
            </a:r>
            <a:r>
              <a:rPr sz="2800" dirty="0"/>
              <a:t>Model </a:t>
            </a:r>
            <a:r>
              <a:rPr sz="2800" spc="5" dirty="0"/>
              <a:t>for</a:t>
            </a:r>
            <a:r>
              <a:rPr sz="2800" spc="-12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19200" y="1905000"/>
            <a:ext cx="1447800" cy="6096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405"/>
              </a:spcBef>
            </a:pPr>
            <a:r>
              <a:rPr sz="1600" dirty="0">
                <a:latin typeface="Arial"/>
                <a:cs typeface="Arial"/>
              </a:rPr>
              <a:t>Environment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9000" y="1905000"/>
            <a:ext cx="1447800" cy="609600"/>
          </a:xfrm>
          <a:custGeom>
            <a:avLst/>
            <a:gdLst/>
            <a:ahLst/>
            <a:cxnLst/>
            <a:rect l="l" t="t" r="r" b="b"/>
            <a:pathLst>
              <a:path w="1447800" h="609600">
                <a:moveTo>
                  <a:pt x="0" y="609600"/>
                </a:moveTo>
                <a:lnTo>
                  <a:pt x="1447800" y="609600"/>
                </a:lnTo>
                <a:lnTo>
                  <a:pt x="1447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1905000"/>
            <a:ext cx="1447800" cy="609600"/>
          </a:xfrm>
          <a:custGeom>
            <a:avLst/>
            <a:gdLst/>
            <a:ahLst/>
            <a:cxnLst/>
            <a:rect l="l" t="t" r="r" b="b"/>
            <a:pathLst>
              <a:path w="1447800" h="609600">
                <a:moveTo>
                  <a:pt x="0" y="609600"/>
                </a:moveTo>
                <a:lnTo>
                  <a:pt x="1447800" y="609600"/>
                </a:lnTo>
                <a:lnTo>
                  <a:pt x="1447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67429" y="1948052"/>
            <a:ext cx="117030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ir</a:t>
            </a: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600" spc="30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en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62600" y="3352800"/>
            <a:ext cx="1143000" cy="609600"/>
          </a:xfrm>
          <a:custGeom>
            <a:avLst/>
            <a:gdLst/>
            <a:ahLst/>
            <a:cxnLst/>
            <a:rect l="l" t="t" r="r" b="b"/>
            <a:pathLst>
              <a:path w="1143000" h="609600">
                <a:moveTo>
                  <a:pt x="0" y="609600"/>
                </a:moveTo>
                <a:lnTo>
                  <a:pt x="1143000" y="609600"/>
                </a:lnTo>
                <a:lnTo>
                  <a:pt x="1143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81496" y="3518357"/>
            <a:ext cx="50545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65" dirty="0">
                <a:solidFill>
                  <a:srgbClr val="33660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336600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29000" y="3352800"/>
            <a:ext cx="1447800" cy="609600"/>
          </a:xfrm>
          <a:custGeom>
            <a:avLst/>
            <a:gdLst/>
            <a:ahLst/>
            <a:cxnLst/>
            <a:rect l="l" t="t" r="r" b="b"/>
            <a:pathLst>
              <a:path w="1447800" h="609600">
                <a:moveTo>
                  <a:pt x="0" y="609600"/>
                </a:moveTo>
                <a:lnTo>
                  <a:pt x="1447800" y="609600"/>
                </a:lnTo>
                <a:lnTo>
                  <a:pt x="1447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0" y="3352800"/>
            <a:ext cx="1447800" cy="609600"/>
          </a:xfrm>
          <a:custGeom>
            <a:avLst/>
            <a:gdLst/>
            <a:ahLst/>
            <a:cxnLst/>
            <a:rect l="l" t="t" r="r" b="b"/>
            <a:pathLst>
              <a:path w="1447800" h="609600">
                <a:moveTo>
                  <a:pt x="0" y="609600"/>
                </a:moveTo>
                <a:lnTo>
                  <a:pt x="1447800" y="609600"/>
                </a:lnTo>
                <a:lnTo>
                  <a:pt x="1447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35350" y="3396488"/>
            <a:ext cx="144145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3230" marR="351155" indent="-140335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rogra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m  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9200" y="3352800"/>
            <a:ext cx="1447800" cy="6096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1410"/>
              </a:spcBef>
            </a:pPr>
            <a:r>
              <a:rPr sz="1600" spc="-5" dirty="0">
                <a:latin typeface="Arial"/>
                <a:cs typeface="Arial"/>
              </a:rPr>
              <a:t>Program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9000" y="4800600"/>
            <a:ext cx="1447800" cy="609600"/>
          </a:xfrm>
          <a:prstGeom prst="rect">
            <a:avLst/>
          </a:prstGeom>
          <a:solidFill>
            <a:srgbClr val="CCEBFF"/>
          </a:solidFill>
          <a:ln w="12700">
            <a:solidFill>
              <a:srgbClr val="000000"/>
            </a:solidFill>
          </a:ln>
        </p:spPr>
        <p:txBody>
          <a:bodyPr vert="horz" wrap="square" lIns="0" tIns="18034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420"/>
              </a:spcBef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Bug</a:t>
            </a:r>
            <a:r>
              <a:rPr sz="1600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9200" y="4800600"/>
            <a:ext cx="1447800" cy="6096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455"/>
              </a:spcBef>
            </a:pPr>
            <a:r>
              <a:rPr sz="1600" spc="-5" dirty="0">
                <a:latin typeface="Arial"/>
                <a:cs typeface="Arial"/>
              </a:rPr>
              <a:t>Nature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&amp;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Psychology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62800" y="312420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609600" y="0"/>
                </a:moveTo>
                <a:lnTo>
                  <a:pt x="0" y="533400"/>
                </a:lnTo>
                <a:lnTo>
                  <a:pt x="609600" y="1066800"/>
                </a:lnTo>
                <a:lnTo>
                  <a:pt x="1219200" y="533400"/>
                </a:lnTo>
                <a:lnTo>
                  <a:pt x="6096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2800" y="312420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0" y="533400"/>
                </a:moveTo>
                <a:lnTo>
                  <a:pt x="609600" y="0"/>
                </a:lnTo>
                <a:lnTo>
                  <a:pt x="1219200" y="533400"/>
                </a:lnTo>
                <a:lnTo>
                  <a:pt x="609600" y="106680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347966" y="3518357"/>
            <a:ext cx="85788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u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spc="1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spc="25" dirty="0">
                <a:latin typeface="Arial"/>
                <a:cs typeface="Arial"/>
              </a:rPr>
              <a:t>m</a:t>
            </a:r>
            <a:r>
              <a:rPr sz="1600" spc="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667000" y="21717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7000" y="36195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7000" y="50673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76800" y="36195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76700" y="39624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44450" y="63500"/>
                </a:moveTo>
                <a:lnTo>
                  <a:pt x="31750" y="63500"/>
                </a:lnTo>
                <a:lnTo>
                  <a:pt x="31750" y="838200"/>
                </a:lnTo>
                <a:lnTo>
                  <a:pt x="44450" y="838200"/>
                </a:lnTo>
                <a:lnTo>
                  <a:pt x="44450" y="63500"/>
                </a:lnTo>
                <a:close/>
              </a:path>
              <a:path w="76200" h="8382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382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05600" y="36195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2400" y="2133600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990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6000" y="2095500"/>
            <a:ext cx="1676400" cy="76200"/>
          </a:xfrm>
          <a:custGeom>
            <a:avLst/>
            <a:gdLst/>
            <a:ahLst/>
            <a:cxnLst/>
            <a:rect l="l" t="t" r="r" b="b"/>
            <a:pathLst>
              <a:path w="16764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5033" y="44450"/>
                </a:lnTo>
                <a:lnTo>
                  <a:pt x="50800" y="44450"/>
                </a:lnTo>
                <a:lnTo>
                  <a:pt x="50800" y="31750"/>
                </a:lnTo>
                <a:lnTo>
                  <a:pt x="55033" y="31750"/>
                </a:lnTo>
                <a:lnTo>
                  <a:pt x="76200" y="0"/>
                </a:lnTo>
                <a:close/>
              </a:path>
              <a:path w="1676400" h="76200">
                <a:moveTo>
                  <a:pt x="50800" y="38100"/>
                </a:moveTo>
                <a:lnTo>
                  <a:pt x="50800" y="44450"/>
                </a:lnTo>
                <a:lnTo>
                  <a:pt x="55033" y="44450"/>
                </a:lnTo>
                <a:lnTo>
                  <a:pt x="50800" y="38100"/>
                </a:lnTo>
                <a:close/>
              </a:path>
              <a:path w="1676400" h="76200">
                <a:moveTo>
                  <a:pt x="1676400" y="31750"/>
                </a:moveTo>
                <a:lnTo>
                  <a:pt x="55033" y="31750"/>
                </a:lnTo>
                <a:lnTo>
                  <a:pt x="50800" y="38100"/>
                </a:lnTo>
                <a:lnTo>
                  <a:pt x="55033" y="44450"/>
                </a:lnTo>
                <a:lnTo>
                  <a:pt x="1676400" y="44450"/>
                </a:lnTo>
                <a:lnTo>
                  <a:pt x="1676400" y="31750"/>
                </a:lnTo>
                <a:close/>
              </a:path>
              <a:path w="1676400" h="76200">
                <a:moveTo>
                  <a:pt x="55033" y="31750"/>
                </a:moveTo>
                <a:lnTo>
                  <a:pt x="50800" y="31750"/>
                </a:lnTo>
                <a:lnTo>
                  <a:pt x="50800" y="38100"/>
                </a:lnTo>
                <a:lnTo>
                  <a:pt x="5503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57900" y="2133600"/>
            <a:ext cx="76200" cy="1219200"/>
          </a:xfrm>
          <a:custGeom>
            <a:avLst/>
            <a:gdLst/>
            <a:ahLst/>
            <a:cxnLst/>
            <a:rect l="l" t="t" r="r" b="b"/>
            <a:pathLst>
              <a:path w="76200" h="1219200">
                <a:moveTo>
                  <a:pt x="31750" y="1143000"/>
                </a:moveTo>
                <a:lnTo>
                  <a:pt x="0" y="1143000"/>
                </a:lnTo>
                <a:lnTo>
                  <a:pt x="38100" y="1219200"/>
                </a:lnTo>
                <a:lnTo>
                  <a:pt x="69850" y="1155700"/>
                </a:lnTo>
                <a:lnTo>
                  <a:pt x="31750" y="1155700"/>
                </a:lnTo>
                <a:lnTo>
                  <a:pt x="31750" y="1143000"/>
                </a:lnTo>
                <a:close/>
              </a:path>
              <a:path w="76200" h="1219200">
                <a:moveTo>
                  <a:pt x="44450" y="0"/>
                </a:moveTo>
                <a:lnTo>
                  <a:pt x="31750" y="0"/>
                </a:lnTo>
                <a:lnTo>
                  <a:pt x="31750" y="1155700"/>
                </a:lnTo>
                <a:lnTo>
                  <a:pt x="44450" y="1155700"/>
                </a:lnTo>
                <a:lnTo>
                  <a:pt x="44450" y="0"/>
                </a:lnTo>
                <a:close/>
              </a:path>
              <a:path w="76200" h="1219200">
                <a:moveTo>
                  <a:pt x="76200" y="1143000"/>
                </a:moveTo>
                <a:lnTo>
                  <a:pt x="44450" y="1143000"/>
                </a:lnTo>
                <a:lnTo>
                  <a:pt x="44450" y="1155700"/>
                </a:lnTo>
                <a:lnTo>
                  <a:pt x="69850" y="1155700"/>
                </a:lnTo>
                <a:lnTo>
                  <a:pt x="76200" y="1143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76800" y="20955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1219200" y="30099"/>
                </a:moveTo>
                <a:lnTo>
                  <a:pt x="1155700" y="30099"/>
                </a:lnTo>
                <a:lnTo>
                  <a:pt x="1155700" y="45974"/>
                </a:lnTo>
                <a:lnTo>
                  <a:pt x="1219200" y="45974"/>
                </a:lnTo>
                <a:lnTo>
                  <a:pt x="1219200" y="30099"/>
                </a:lnTo>
                <a:close/>
              </a:path>
              <a:path w="1219200" h="76200">
                <a:moveTo>
                  <a:pt x="1108075" y="30099"/>
                </a:moveTo>
                <a:lnTo>
                  <a:pt x="1044575" y="30099"/>
                </a:lnTo>
                <a:lnTo>
                  <a:pt x="1044575" y="45974"/>
                </a:lnTo>
                <a:lnTo>
                  <a:pt x="1108075" y="45974"/>
                </a:lnTo>
                <a:lnTo>
                  <a:pt x="1108075" y="30099"/>
                </a:lnTo>
                <a:close/>
              </a:path>
              <a:path w="1219200" h="76200">
                <a:moveTo>
                  <a:pt x="996950" y="30099"/>
                </a:moveTo>
                <a:lnTo>
                  <a:pt x="933450" y="30099"/>
                </a:lnTo>
                <a:lnTo>
                  <a:pt x="933450" y="45974"/>
                </a:lnTo>
                <a:lnTo>
                  <a:pt x="996950" y="45974"/>
                </a:lnTo>
                <a:lnTo>
                  <a:pt x="996950" y="30099"/>
                </a:lnTo>
                <a:close/>
              </a:path>
              <a:path w="1219200" h="76200">
                <a:moveTo>
                  <a:pt x="885825" y="30099"/>
                </a:moveTo>
                <a:lnTo>
                  <a:pt x="822325" y="30099"/>
                </a:lnTo>
                <a:lnTo>
                  <a:pt x="822325" y="45974"/>
                </a:lnTo>
                <a:lnTo>
                  <a:pt x="885825" y="45974"/>
                </a:lnTo>
                <a:lnTo>
                  <a:pt x="885825" y="30099"/>
                </a:lnTo>
                <a:close/>
              </a:path>
              <a:path w="1219200" h="76200">
                <a:moveTo>
                  <a:pt x="774700" y="30099"/>
                </a:moveTo>
                <a:lnTo>
                  <a:pt x="711200" y="30099"/>
                </a:lnTo>
                <a:lnTo>
                  <a:pt x="711200" y="45974"/>
                </a:lnTo>
                <a:lnTo>
                  <a:pt x="774700" y="45974"/>
                </a:lnTo>
                <a:lnTo>
                  <a:pt x="774700" y="30099"/>
                </a:lnTo>
                <a:close/>
              </a:path>
              <a:path w="1219200" h="76200">
                <a:moveTo>
                  <a:pt x="663575" y="30099"/>
                </a:moveTo>
                <a:lnTo>
                  <a:pt x="600075" y="30099"/>
                </a:lnTo>
                <a:lnTo>
                  <a:pt x="600075" y="45974"/>
                </a:lnTo>
                <a:lnTo>
                  <a:pt x="663575" y="45974"/>
                </a:lnTo>
                <a:lnTo>
                  <a:pt x="663575" y="30099"/>
                </a:lnTo>
                <a:close/>
              </a:path>
              <a:path w="1219200" h="76200">
                <a:moveTo>
                  <a:pt x="552450" y="30099"/>
                </a:moveTo>
                <a:lnTo>
                  <a:pt x="488950" y="30099"/>
                </a:lnTo>
                <a:lnTo>
                  <a:pt x="488950" y="45974"/>
                </a:lnTo>
                <a:lnTo>
                  <a:pt x="552450" y="45974"/>
                </a:lnTo>
                <a:lnTo>
                  <a:pt x="552450" y="30099"/>
                </a:lnTo>
                <a:close/>
              </a:path>
              <a:path w="1219200" h="76200">
                <a:moveTo>
                  <a:pt x="441325" y="30099"/>
                </a:moveTo>
                <a:lnTo>
                  <a:pt x="377825" y="30099"/>
                </a:lnTo>
                <a:lnTo>
                  <a:pt x="377825" y="45974"/>
                </a:lnTo>
                <a:lnTo>
                  <a:pt x="441325" y="45974"/>
                </a:lnTo>
                <a:lnTo>
                  <a:pt x="441325" y="30099"/>
                </a:lnTo>
                <a:close/>
              </a:path>
              <a:path w="1219200" h="76200">
                <a:moveTo>
                  <a:pt x="330200" y="30099"/>
                </a:moveTo>
                <a:lnTo>
                  <a:pt x="266700" y="30099"/>
                </a:lnTo>
                <a:lnTo>
                  <a:pt x="266700" y="45974"/>
                </a:lnTo>
                <a:lnTo>
                  <a:pt x="330200" y="45974"/>
                </a:lnTo>
                <a:lnTo>
                  <a:pt x="330200" y="30099"/>
                </a:lnTo>
                <a:close/>
              </a:path>
              <a:path w="1219200" h="76200">
                <a:moveTo>
                  <a:pt x="219075" y="30099"/>
                </a:moveTo>
                <a:lnTo>
                  <a:pt x="155575" y="30099"/>
                </a:lnTo>
                <a:lnTo>
                  <a:pt x="155575" y="45974"/>
                </a:lnTo>
                <a:lnTo>
                  <a:pt x="219075" y="45974"/>
                </a:lnTo>
                <a:lnTo>
                  <a:pt x="219075" y="30099"/>
                </a:lnTo>
                <a:close/>
              </a:path>
              <a:path w="1219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5974"/>
                </a:lnTo>
                <a:lnTo>
                  <a:pt x="63500" y="45974"/>
                </a:lnTo>
                <a:lnTo>
                  <a:pt x="63500" y="30099"/>
                </a:lnTo>
                <a:lnTo>
                  <a:pt x="76200" y="30099"/>
                </a:lnTo>
                <a:lnTo>
                  <a:pt x="76200" y="0"/>
                </a:lnTo>
                <a:close/>
              </a:path>
              <a:path w="1219200" h="76200">
                <a:moveTo>
                  <a:pt x="76200" y="30099"/>
                </a:moveTo>
                <a:lnTo>
                  <a:pt x="63500" y="30099"/>
                </a:lnTo>
                <a:lnTo>
                  <a:pt x="63500" y="45974"/>
                </a:lnTo>
                <a:lnTo>
                  <a:pt x="76200" y="45974"/>
                </a:lnTo>
                <a:lnTo>
                  <a:pt x="76200" y="30099"/>
                </a:lnTo>
                <a:close/>
              </a:path>
              <a:path w="1219200" h="76200">
                <a:moveTo>
                  <a:pt x="107950" y="30099"/>
                </a:moveTo>
                <a:lnTo>
                  <a:pt x="76200" y="30099"/>
                </a:lnTo>
                <a:lnTo>
                  <a:pt x="76200" y="45974"/>
                </a:lnTo>
                <a:lnTo>
                  <a:pt x="107950" y="45974"/>
                </a:lnTo>
                <a:lnTo>
                  <a:pt x="107950" y="30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67000" y="2127630"/>
            <a:ext cx="3431540" cy="1235710"/>
          </a:xfrm>
          <a:custGeom>
            <a:avLst/>
            <a:gdLst/>
            <a:ahLst/>
            <a:cxnLst/>
            <a:rect l="l" t="t" r="r" b="b"/>
            <a:pathLst>
              <a:path w="3431540" h="1235710">
                <a:moveTo>
                  <a:pt x="59055" y="1163701"/>
                </a:moveTo>
                <a:lnTo>
                  <a:pt x="0" y="1225169"/>
                </a:lnTo>
                <a:lnTo>
                  <a:pt x="84581" y="1235583"/>
                </a:lnTo>
                <a:lnTo>
                  <a:pt x="75471" y="1209929"/>
                </a:lnTo>
                <a:lnTo>
                  <a:pt x="61975" y="1209929"/>
                </a:lnTo>
                <a:lnTo>
                  <a:pt x="57657" y="1197864"/>
                </a:lnTo>
                <a:lnTo>
                  <a:pt x="69670" y="1193593"/>
                </a:lnTo>
                <a:lnTo>
                  <a:pt x="59055" y="1163701"/>
                </a:lnTo>
                <a:close/>
              </a:path>
              <a:path w="3431540" h="1235710">
                <a:moveTo>
                  <a:pt x="69670" y="1193593"/>
                </a:moveTo>
                <a:lnTo>
                  <a:pt x="57657" y="1197864"/>
                </a:lnTo>
                <a:lnTo>
                  <a:pt x="61975" y="1209929"/>
                </a:lnTo>
                <a:lnTo>
                  <a:pt x="73958" y="1205668"/>
                </a:lnTo>
                <a:lnTo>
                  <a:pt x="69670" y="1193593"/>
                </a:lnTo>
                <a:close/>
              </a:path>
              <a:path w="3431540" h="1235710">
                <a:moveTo>
                  <a:pt x="73958" y="1205668"/>
                </a:moveTo>
                <a:lnTo>
                  <a:pt x="61975" y="1209929"/>
                </a:lnTo>
                <a:lnTo>
                  <a:pt x="75471" y="1209929"/>
                </a:lnTo>
                <a:lnTo>
                  <a:pt x="73958" y="1205668"/>
                </a:lnTo>
                <a:close/>
              </a:path>
              <a:path w="3431540" h="1235710">
                <a:moveTo>
                  <a:pt x="3426841" y="0"/>
                </a:moveTo>
                <a:lnTo>
                  <a:pt x="69670" y="1193593"/>
                </a:lnTo>
                <a:lnTo>
                  <a:pt x="73958" y="1205668"/>
                </a:lnTo>
                <a:lnTo>
                  <a:pt x="3431159" y="11938"/>
                </a:lnTo>
                <a:lnTo>
                  <a:pt x="34268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4800" y="2128139"/>
            <a:ext cx="1985010" cy="1224915"/>
          </a:xfrm>
          <a:custGeom>
            <a:avLst/>
            <a:gdLst/>
            <a:ahLst/>
            <a:cxnLst/>
            <a:rect l="l" t="t" r="r" b="b"/>
            <a:pathLst>
              <a:path w="1985010" h="1224914">
                <a:moveTo>
                  <a:pt x="44958" y="1152271"/>
                </a:moveTo>
                <a:lnTo>
                  <a:pt x="0" y="1224661"/>
                </a:lnTo>
                <a:lnTo>
                  <a:pt x="84836" y="1217168"/>
                </a:lnTo>
                <a:lnTo>
                  <a:pt x="72349" y="1196848"/>
                </a:lnTo>
                <a:lnTo>
                  <a:pt x="57403" y="1196848"/>
                </a:lnTo>
                <a:lnTo>
                  <a:pt x="50800" y="1185926"/>
                </a:lnTo>
                <a:lnTo>
                  <a:pt x="61566" y="1179300"/>
                </a:lnTo>
                <a:lnTo>
                  <a:pt x="44958" y="1152271"/>
                </a:lnTo>
                <a:close/>
              </a:path>
              <a:path w="1985010" h="1224914">
                <a:moveTo>
                  <a:pt x="61566" y="1179300"/>
                </a:moveTo>
                <a:lnTo>
                  <a:pt x="50800" y="1185926"/>
                </a:lnTo>
                <a:lnTo>
                  <a:pt x="57403" y="1196848"/>
                </a:lnTo>
                <a:lnTo>
                  <a:pt x="68248" y="1190174"/>
                </a:lnTo>
                <a:lnTo>
                  <a:pt x="61566" y="1179300"/>
                </a:lnTo>
                <a:close/>
              </a:path>
              <a:path w="1985010" h="1224914">
                <a:moveTo>
                  <a:pt x="68248" y="1190174"/>
                </a:moveTo>
                <a:lnTo>
                  <a:pt x="57403" y="1196848"/>
                </a:lnTo>
                <a:lnTo>
                  <a:pt x="72349" y="1196848"/>
                </a:lnTo>
                <a:lnTo>
                  <a:pt x="68248" y="1190174"/>
                </a:lnTo>
                <a:close/>
              </a:path>
              <a:path w="1985010" h="1224914">
                <a:moveTo>
                  <a:pt x="1977898" y="0"/>
                </a:moveTo>
                <a:lnTo>
                  <a:pt x="61566" y="1179300"/>
                </a:lnTo>
                <a:lnTo>
                  <a:pt x="68248" y="1190174"/>
                </a:lnTo>
                <a:lnTo>
                  <a:pt x="1984502" y="10922"/>
                </a:lnTo>
                <a:lnTo>
                  <a:pt x="1977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8200" y="2130551"/>
            <a:ext cx="1453515" cy="2670175"/>
          </a:xfrm>
          <a:custGeom>
            <a:avLst/>
            <a:gdLst/>
            <a:ahLst/>
            <a:cxnLst/>
            <a:rect l="l" t="t" r="r" b="b"/>
            <a:pathLst>
              <a:path w="1453514" h="2670175">
                <a:moveTo>
                  <a:pt x="2921" y="2584958"/>
                </a:moveTo>
                <a:lnTo>
                  <a:pt x="0" y="2670048"/>
                </a:lnTo>
                <a:lnTo>
                  <a:pt x="69850" y="2621280"/>
                </a:lnTo>
                <a:lnTo>
                  <a:pt x="62361" y="2617216"/>
                </a:lnTo>
                <a:lnTo>
                  <a:pt x="35813" y="2617216"/>
                </a:lnTo>
                <a:lnTo>
                  <a:pt x="24764" y="2611247"/>
                </a:lnTo>
                <a:lnTo>
                  <a:pt x="30817" y="2600097"/>
                </a:lnTo>
                <a:lnTo>
                  <a:pt x="2921" y="2584958"/>
                </a:lnTo>
                <a:close/>
              </a:path>
              <a:path w="1453514" h="2670175">
                <a:moveTo>
                  <a:pt x="30817" y="2600097"/>
                </a:moveTo>
                <a:lnTo>
                  <a:pt x="24764" y="2611247"/>
                </a:lnTo>
                <a:lnTo>
                  <a:pt x="35813" y="2617216"/>
                </a:lnTo>
                <a:lnTo>
                  <a:pt x="41855" y="2606087"/>
                </a:lnTo>
                <a:lnTo>
                  <a:pt x="30817" y="2600097"/>
                </a:lnTo>
                <a:close/>
              </a:path>
              <a:path w="1453514" h="2670175">
                <a:moveTo>
                  <a:pt x="41855" y="2606087"/>
                </a:moveTo>
                <a:lnTo>
                  <a:pt x="35813" y="2617216"/>
                </a:lnTo>
                <a:lnTo>
                  <a:pt x="62361" y="2617216"/>
                </a:lnTo>
                <a:lnTo>
                  <a:pt x="41855" y="2606087"/>
                </a:lnTo>
                <a:close/>
              </a:path>
              <a:path w="1453514" h="2670175">
                <a:moveTo>
                  <a:pt x="1442212" y="0"/>
                </a:moveTo>
                <a:lnTo>
                  <a:pt x="30817" y="2600097"/>
                </a:lnTo>
                <a:lnTo>
                  <a:pt x="41855" y="2606087"/>
                </a:lnTo>
                <a:lnTo>
                  <a:pt x="1453388" y="6096"/>
                </a:lnTo>
                <a:lnTo>
                  <a:pt x="1442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95400" y="1524000"/>
            <a:ext cx="1371600" cy="152400"/>
          </a:xfrm>
          <a:custGeom>
            <a:avLst/>
            <a:gdLst/>
            <a:ahLst/>
            <a:cxnLst/>
            <a:rect l="l" t="t" r="r" b="b"/>
            <a:pathLst>
              <a:path w="1371600" h="152400">
                <a:moveTo>
                  <a:pt x="0" y="152400"/>
                </a:moveTo>
                <a:lnTo>
                  <a:pt x="8983" y="122759"/>
                </a:lnTo>
                <a:lnTo>
                  <a:pt x="33480" y="98536"/>
                </a:lnTo>
                <a:lnTo>
                  <a:pt x="69812" y="82194"/>
                </a:lnTo>
                <a:lnTo>
                  <a:pt x="114300" y="76200"/>
                </a:lnTo>
                <a:lnTo>
                  <a:pt x="571500" y="76200"/>
                </a:lnTo>
                <a:lnTo>
                  <a:pt x="615987" y="70205"/>
                </a:lnTo>
                <a:lnTo>
                  <a:pt x="652319" y="53863"/>
                </a:lnTo>
                <a:lnTo>
                  <a:pt x="676816" y="29640"/>
                </a:lnTo>
                <a:lnTo>
                  <a:pt x="685800" y="0"/>
                </a:lnTo>
                <a:lnTo>
                  <a:pt x="694783" y="29640"/>
                </a:lnTo>
                <a:lnTo>
                  <a:pt x="719280" y="53863"/>
                </a:lnTo>
                <a:lnTo>
                  <a:pt x="755612" y="70205"/>
                </a:lnTo>
                <a:lnTo>
                  <a:pt x="800100" y="76200"/>
                </a:lnTo>
                <a:lnTo>
                  <a:pt x="1257300" y="76200"/>
                </a:lnTo>
                <a:lnTo>
                  <a:pt x="1301787" y="82194"/>
                </a:lnTo>
                <a:lnTo>
                  <a:pt x="1338119" y="98536"/>
                </a:lnTo>
                <a:lnTo>
                  <a:pt x="1362616" y="122759"/>
                </a:lnTo>
                <a:lnTo>
                  <a:pt x="137160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52800" y="1524000"/>
            <a:ext cx="1371600" cy="152400"/>
          </a:xfrm>
          <a:custGeom>
            <a:avLst/>
            <a:gdLst/>
            <a:ahLst/>
            <a:cxnLst/>
            <a:rect l="l" t="t" r="r" b="b"/>
            <a:pathLst>
              <a:path w="1371600" h="152400">
                <a:moveTo>
                  <a:pt x="0" y="152400"/>
                </a:moveTo>
                <a:lnTo>
                  <a:pt x="8983" y="122759"/>
                </a:lnTo>
                <a:lnTo>
                  <a:pt x="33480" y="98536"/>
                </a:lnTo>
                <a:lnTo>
                  <a:pt x="69812" y="82194"/>
                </a:lnTo>
                <a:lnTo>
                  <a:pt x="114300" y="76200"/>
                </a:lnTo>
                <a:lnTo>
                  <a:pt x="571500" y="76200"/>
                </a:lnTo>
                <a:lnTo>
                  <a:pt x="615987" y="70205"/>
                </a:lnTo>
                <a:lnTo>
                  <a:pt x="652319" y="53863"/>
                </a:lnTo>
                <a:lnTo>
                  <a:pt x="676816" y="29640"/>
                </a:lnTo>
                <a:lnTo>
                  <a:pt x="685800" y="0"/>
                </a:lnTo>
                <a:lnTo>
                  <a:pt x="694783" y="29640"/>
                </a:lnTo>
                <a:lnTo>
                  <a:pt x="719280" y="53863"/>
                </a:lnTo>
                <a:lnTo>
                  <a:pt x="755612" y="70205"/>
                </a:lnTo>
                <a:lnTo>
                  <a:pt x="800100" y="76200"/>
                </a:lnTo>
                <a:lnTo>
                  <a:pt x="1257300" y="76200"/>
                </a:lnTo>
                <a:lnTo>
                  <a:pt x="1301787" y="82194"/>
                </a:lnTo>
                <a:lnTo>
                  <a:pt x="1338119" y="98536"/>
                </a:lnTo>
                <a:lnTo>
                  <a:pt x="1362616" y="122759"/>
                </a:lnTo>
                <a:lnTo>
                  <a:pt x="137160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358646" y="1130934"/>
            <a:ext cx="1084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1800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333399"/>
                </a:solidFill>
                <a:latin typeface="Arial"/>
                <a:cs typeface="Arial"/>
              </a:rPr>
              <a:t>World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03829" y="1170559"/>
            <a:ext cx="1769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The Model</a:t>
            </a:r>
            <a:r>
              <a:rPr sz="1800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333399"/>
                </a:solidFill>
                <a:latin typeface="Arial"/>
                <a:cs typeface="Arial"/>
              </a:rPr>
              <a:t>World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382000" y="3619500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62000" y="0"/>
                </a:moveTo>
                <a:lnTo>
                  <a:pt x="762000" y="76200"/>
                </a:lnTo>
                <a:lnTo>
                  <a:pt x="825500" y="44450"/>
                </a:lnTo>
                <a:lnTo>
                  <a:pt x="774700" y="44450"/>
                </a:lnTo>
                <a:lnTo>
                  <a:pt x="774700" y="31750"/>
                </a:lnTo>
                <a:lnTo>
                  <a:pt x="825500" y="31750"/>
                </a:lnTo>
                <a:lnTo>
                  <a:pt x="762000" y="0"/>
                </a:lnTo>
                <a:close/>
              </a:path>
              <a:path w="838200" h="76200">
                <a:moveTo>
                  <a:pt x="762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838200" h="76200">
                <a:moveTo>
                  <a:pt x="825500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25500" y="44450"/>
                </a:lnTo>
                <a:lnTo>
                  <a:pt x="838200" y="38100"/>
                </a:lnTo>
                <a:lnTo>
                  <a:pt x="825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447278" y="3242894"/>
            <a:ext cx="8070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latin typeface="Arial"/>
                <a:cs typeface="Arial"/>
              </a:rPr>
              <a:t>Expected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82153" y="2012061"/>
            <a:ext cx="10210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Unexpected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0182" y="196087"/>
            <a:ext cx="3112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A </a:t>
            </a:r>
            <a:r>
              <a:rPr sz="2800" dirty="0"/>
              <a:t>Model </a:t>
            </a:r>
            <a:r>
              <a:rPr sz="2800" spc="5" dirty="0"/>
              <a:t>for</a:t>
            </a:r>
            <a:r>
              <a:rPr sz="2800" spc="-12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6291453" y="324103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ont</a:t>
            </a:r>
            <a:r>
              <a:rPr sz="1800" spc="5" dirty="0">
                <a:solidFill>
                  <a:srgbClr val="D50092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008" y="758951"/>
            <a:ext cx="515111" cy="387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1144" y="722376"/>
            <a:ext cx="365455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488" y="1328927"/>
            <a:ext cx="502919" cy="3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8719" y="1310639"/>
            <a:ext cx="1408176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488" y="3066288"/>
            <a:ext cx="502919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8719" y="3048000"/>
            <a:ext cx="2106168" cy="384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488" y="4559808"/>
            <a:ext cx="502919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8719" y="4541520"/>
            <a:ext cx="1258824" cy="3840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4344" y="789254"/>
            <a:ext cx="8705850" cy="2100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Clr>
                <a:srgbClr val="FF00FF"/>
              </a:buClr>
              <a:buSzPct val="95000"/>
              <a:buAutoNum type="arabicPeriod" startAt="2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Roles of </a:t>
            </a:r>
            <a:r>
              <a:rPr sz="2000" b="1" dirty="0">
                <a:solidFill>
                  <a:srgbClr val="9900CC"/>
                </a:solidFill>
                <a:latin typeface="Arial"/>
                <a:cs typeface="Arial"/>
              </a:rPr>
              <a:t>Models 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for</a:t>
            </a:r>
            <a:r>
              <a:rPr sz="2000" b="1" spc="-6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9900CC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FF"/>
              </a:buClr>
              <a:buFont typeface="Arial"/>
              <a:buAutoNum type="arabicPeriod" startAt="2"/>
            </a:pPr>
            <a:endParaRPr sz="1850">
              <a:latin typeface="Times New Roman"/>
              <a:cs typeface="Times New Roman"/>
            </a:endParaRPr>
          </a:p>
          <a:p>
            <a:pPr marL="758825" lvl="1" indent="-340995">
              <a:lnSpc>
                <a:spcPct val="100000"/>
              </a:lnSpc>
              <a:buClr>
                <a:srgbClr val="FF00FF"/>
              </a:buClr>
              <a:buAutoNum type="arabicParenR"/>
              <a:tabLst>
                <a:tab pos="758825" algn="l"/>
                <a:tab pos="759460" algn="l"/>
              </a:tabLst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Overview:</a:t>
            </a:r>
            <a:endParaRPr sz="1800">
              <a:latin typeface="Arial"/>
              <a:cs typeface="Arial"/>
            </a:endParaRPr>
          </a:p>
          <a:p>
            <a:pPr marL="1021715" lvl="2" indent="-204470">
              <a:lnSpc>
                <a:spcPct val="100000"/>
              </a:lnSpc>
              <a:spcBef>
                <a:spcPts val="10"/>
              </a:spcBef>
              <a:buClr>
                <a:srgbClr val="FF00FF"/>
              </a:buClr>
              <a:buFont typeface="Wingdings"/>
              <a:buChar char=""/>
              <a:tabLst>
                <a:tab pos="1022350" algn="l"/>
              </a:tabLst>
            </a:pPr>
            <a:r>
              <a:rPr sz="1600" spc="-25" dirty="0">
                <a:latin typeface="Arial"/>
                <a:cs typeface="Arial"/>
              </a:rPr>
              <a:t>Testing </a:t>
            </a:r>
            <a:r>
              <a:rPr sz="1600" spc="-5" dirty="0">
                <a:latin typeface="Arial"/>
                <a:cs typeface="Arial"/>
              </a:rPr>
              <a:t>process </a:t>
            </a:r>
            <a:r>
              <a:rPr sz="1600" dirty="0">
                <a:latin typeface="Arial"/>
                <a:cs typeface="Arial"/>
              </a:rPr>
              <a:t>starts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program </a:t>
            </a:r>
            <a:r>
              <a:rPr sz="1600" dirty="0">
                <a:latin typeface="Arial"/>
                <a:cs typeface="Arial"/>
              </a:rPr>
              <a:t>embedded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an</a:t>
            </a:r>
            <a:r>
              <a:rPr sz="1600" spc="-7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environment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024890" lvl="2" indent="-20764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1025525" algn="l"/>
              </a:tabLst>
            </a:pPr>
            <a:r>
              <a:rPr sz="1600" dirty="0">
                <a:latin typeface="Arial"/>
                <a:cs typeface="Arial"/>
              </a:rPr>
              <a:t>Human </a:t>
            </a:r>
            <a:r>
              <a:rPr sz="1600" spc="-5" dirty="0">
                <a:latin typeface="Arial"/>
                <a:cs typeface="Arial"/>
              </a:rPr>
              <a:t>nature of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susceptibility </a:t>
            </a:r>
            <a:r>
              <a:rPr sz="1600" spc="5" dirty="0">
                <a:solidFill>
                  <a:srgbClr val="D50092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error leads </a:t>
            </a:r>
            <a:r>
              <a:rPr sz="1600" spc="5" dirty="0">
                <a:solidFill>
                  <a:srgbClr val="D50092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3</a:t>
            </a:r>
            <a:r>
              <a:rPr sz="1600" spc="-1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D50092"/>
                </a:solidFill>
                <a:latin typeface="Arial"/>
                <a:cs typeface="Arial"/>
              </a:rPr>
              <a:t>models</a:t>
            </a:r>
            <a:r>
              <a:rPr sz="1600" spc="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024890" lvl="2" indent="-20764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1025525" algn="l"/>
              </a:tabLst>
            </a:pPr>
            <a:r>
              <a:rPr sz="1600" spc="-5" dirty="0">
                <a:latin typeface="Arial"/>
                <a:cs typeface="Arial"/>
              </a:rPr>
              <a:t>Create </a:t>
            </a:r>
            <a:r>
              <a:rPr sz="1600" spc="5" dirty="0">
                <a:latin typeface="Arial"/>
                <a:cs typeface="Arial"/>
              </a:rPr>
              <a:t>tests </a:t>
            </a:r>
            <a:r>
              <a:rPr sz="1600" spc="-5" dirty="0">
                <a:latin typeface="Arial"/>
                <a:cs typeface="Arial"/>
              </a:rPr>
              <a:t>out of </a:t>
            </a:r>
            <a:r>
              <a:rPr sz="1600" dirty="0">
                <a:latin typeface="Arial"/>
                <a:cs typeface="Arial"/>
              </a:rPr>
              <a:t>these models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execute</a:t>
            </a:r>
            <a:endParaRPr sz="1600">
              <a:latin typeface="Arial"/>
              <a:cs typeface="Arial"/>
            </a:endParaRPr>
          </a:p>
          <a:p>
            <a:pPr marL="1024890" lvl="2" indent="-20764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1025525" algn="l"/>
                <a:tab pos="2954655" algn="l"/>
              </a:tabLst>
            </a:pPr>
            <a:r>
              <a:rPr sz="1600" dirty="0">
                <a:latin typeface="Arial"/>
                <a:cs typeface="Arial"/>
              </a:rPr>
              <a:t>Results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expected	</a:t>
            </a:r>
            <a:r>
              <a:rPr sz="1600" b="1" spc="5" dirty="0">
                <a:solidFill>
                  <a:srgbClr val="333399"/>
                </a:solidFill>
                <a:latin typeface="Symbol"/>
                <a:cs typeface="Symbol"/>
              </a:rPr>
              <a:t></a:t>
            </a:r>
            <a:r>
              <a:rPr sz="16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spc="-285" dirty="0">
                <a:latin typeface="Arial"/>
                <a:cs typeface="Arial"/>
              </a:rPr>
              <a:t>It‟s </a:t>
            </a:r>
            <a:r>
              <a:rPr sz="1600" dirty="0">
                <a:latin typeface="Arial"/>
                <a:cs typeface="Arial"/>
              </a:rPr>
              <a:t>okay</a:t>
            </a:r>
            <a:endParaRPr sz="16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tabLst>
                <a:tab pos="5802630" algn="l"/>
              </a:tabLst>
            </a:pPr>
            <a:r>
              <a:rPr sz="1600" spc="-5" dirty="0">
                <a:latin typeface="Arial"/>
                <a:cs typeface="Arial"/>
              </a:rPr>
              <a:t>unexpected </a:t>
            </a:r>
            <a:r>
              <a:rPr sz="1600" b="1" spc="5" dirty="0">
                <a:solidFill>
                  <a:srgbClr val="333399"/>
                </a:solidFill>
                <a:latin typeface="Symbol"/>
                <a:cs typeface="Symbol"/>
              </a:rPr>
              <a:t></a:t>
            </a:r>
            <a:r>
              <a:rPr sz="16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r>
              <a:rPr sz="1600" spc="-5" dirty="0">
                <a:latin typeface="Arial"/>
                <a:cs typeface="Arial"/>
              </a:rPr>
              <a:t>Revise </a:t>
            </a:r>
            <a:r>
              <a:rPr sz="1600" dirty="0">
                <a:latin typeface="Arial"/>
                <a:cs typeface="Arial"/>
              </a:rPr>
              <a:t>tests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program.	Revise bug </a:t>
            </a:r>
            <a:r>
              <a:rPr sz="1600" dirty="0">
                <a:latin typeface="Arial"/>
                <a:cs typeface="Arial"/>
              </a:rPr>
              <a:t>model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program.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9728" y="3106928"/>
            <a:ext cx="18408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695" algn="l"/>
              </a:tabLst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)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iro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ment: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10864" y="3131312"/>
            <a:ext cx="774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in</a:t>
            </a:r>
            <a:r>
              <a:rPr sz="1600" spc="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lu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8966" y="3381248"/>
            <a:ext cx="7318375" cy="1003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279" marR="5080" indent="-208279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Font typeface="Wingdings"/>
              <a:buChar char=""/>
              <a:tabLst>
                <a:tab pos="208279" algn="l"/>
              </a:tabLst>
            </a:pP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All </a:t>
            </a:r>
            <a:r>
              <a:rPr sz="1600" spc="-10" dirty="0">
                <a:solidFill>
                  <a:srgbClr val="D50092"/>
                </a:solidFill>
                <a:latin typeface="Arial"/>
                <a:cs typeface="Arial"/>
              </a:rPr>
              <a:t>hardware </a:t>
            </a:r>
            <a:r>
              <a:rPr sz="1600" spc="5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software </a:t>
            </a:r>
            <a:r>
              <a:rPr sz="1600" spc="-5" dirty="0">
                <a:latin typeface="Arial"/>
                <a:cs typeface="Arial"/>
              </a:rPr>
              <a:t>(firmware, </a:t>
            </a:r>
            <a:r>
              <a:rPr sz="1600" dirty="0">
                <a:latin typeface="Arial"/>
                <a:cs typeface="Arial"/>
              </a:rPr>
              <a:t>OS, </a:t>
            </a:r>
            <a:r>
              <a:rPr sz="1600" spc="-5" dirty="0">
                <a:latin typeface="Arial"/>
                <a:cs typeface="Arial"/>
              </a:rPr>
              <a:t>linkage </a:t>
            </a:r>
            <a:r>
              <a:rPr sz="1600" spc="-20" dirty="0">
                <a:latin typeface="Arial"/>
                <a:cs typeface="Arial"/>
              </a:rPr>
              <a:t>editor, loader, </a:t>
            </a:r>
            <a:r>
              <a:rPr sz="1600" spc="-10" dirty="0">
                <a:latin typeface="Arial"/>
                <a:cs typeface="Arial"/>
              </a:rPr>
              <a:t>compiler, </a:t>
            </a:r>
            <a:r>
              <a:rPr sz="1600" dirty="0">
                <a:latin typeface="Arial"/>
                <a:cs typeface="Arial"/>
              </a:rPr>
              <a:t>utilities,  </a:t>
            </a:r>
            <a:r>
              <a:rPr sz="1600" spc="-5" dirty="0">
                <a:latin typeface="Arial"/>
                <a:cs typeface="Arial"/>
              </a:rPr>
              <a:t>libraries) required </a:t>
            </a:r>
            <a:r>
              <a:rPr sz="1600" spc="5" dirty="0">
                <a:latin typeface="Arial"/>
                <a:cs typeface="Arial"/>
              </a:rPr>
              <a:t>to make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program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run.</a:t>
            </a:r>
            <a:endParaRPr sz="1600">
              <a:latin typeface="Arial"/>
              <a:cs typeface="Arial"/>
            </a:endParaRPr>
          </a:p>
          <a:p>
            <a:pPr marL="220345" indent="-207645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Font typeface="Wingdings"/>
              <a:buChar char=""/>
              <a:tabLst>
                <a:tab pos="220345" algn="l"/>
              </a:tabLst>
            </a:pPr>
            <a:r>
              <a:rPr sz="1600" dirty="0">
                <a:latin typeface="Arial"/>
                <a:cs typeface="Arial"/>
              </a:rPr>
              <a:t>Usually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bugs </a:t>
            </a:r>
            <a:r>
              <a:rPr sz="1600" spc="-5" dirty="0">
                <a:latin typeface="Arial"/>
                <a:cs typeface="Arial"/>
              </a:rPr>
              <a:t>do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not </a:t>
            </a:r>
            <a:r>
              <a:rPr sz="1600" spc="-5" dirty="0">
                <a:latin typeface="Arial"/>
                <a:cs typeface="Arial"/>
              </a:rPr>
              <a:t>result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from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environment</a:t>
            </a:r>
            <a:r>
              <a:rPr sz="1600" dirty="0"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(with </a:t>
            </a:r>
            <a:r>
              <a:rPr sz="1600" dirty="0">
                <a:latin typeface="Arial"/>
                <a:cs typeface="Arial"/>
              </a:rPr>
              <a:t>established h/w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s/w)</a:t>
            </a:r>
            <a:endParaRPr sz="1600">
              <a:latin typeface="Arial"/>
              <a:cs typeface="Arial"/>
            </a:endParaRPr>
          </a:p>
          <a:p>
            <a:pPr marL="220345" indent="-20764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220345" algn="l"/>
              </a:tabLst>
            </a:pPr>
            <a:r>
              <a:rPr sz="1600" dirty="0">
                <a:latin typeface="Arial"/>
                <a:cs typeface="Arial"/>
              </a:rPr>
              <a:t>But arise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our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understanding of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the</a:t>
            </a:r>
            <a:r>
              <a:rPr sz="1600" spc="-5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environment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20278" y="5363336"/>
            <a:ext cx="291719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6865" algn="l"/>
              </a:tabLst>
            </a:pPr>
            <a:r>
              <a:rPr sz="1600" spc="5" dirty="0">
                <a:latin typeface="Arial"/>
                <a:cs typeface="Arial"/>
              </a:rPr>
              <a:t>&amp;	</a:t>
            </a:r>
            <a:r>
              <a:rPr sz="1600" dirty="0">
                <a:latin typeface="Arial"/>
                <a:cs typeface="Arial"/>
              </a:rPr>
              <a:t>focus </a:t>
            </a:r>
            <a:r>
              <a:rPr sz="1600" spc="-5" dirty="0">
                <a:latin typeface="Arial"/>
                <a:cs typeface="Arial"/>
              </a:rPr>
              <a:t>on </a:t>
            </a:r>
            <a:r>
              <a:rPr sz="1600" dirty="0">
                <a:latin typeface="Arial"/>
                <a:cs typeface="Arial"/>
              </a:rPr>
              <a:t>processing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ignoring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9728" y="4601082"/>
            <a:ext cx="4803140" cy="127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AutoNum type="arabicParenR" startAt="3"/>
              <a:tabLst>
                <a:tab pos="353695" algn="l"/>
                <a:tab pos="354330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Program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634365" lvl="1" indent="-222885">
              <a:lnSpc>
                <a:spcPct val="100000"/>
              </a:lnSpc>
              <a:spcBef>
                <a:spcPts val="10"/>
              </a:spcBef>
              <a:buClr>
                <a:srgbClr val="FF00FF"/>
              </a:buClr>
              <a:buFont typeface="Wingdings"/>
              <a:buChar char=""/>
              <a:tabLst>
                <a:tab pos="619760" algn="l"/>
              </a:tabLst>
            </a:pPr>
            <a:r>
              <a:rPr sz="1600" dirty="0">
                <a:latin typeface="Arial"/>
                <a:cs typeface="Arial"/>
              </a:rPr>
              <a:t>Complicated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understand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detail.</a:t>
            </a:r>
            <a:endParaRPr sz="1600">
              <a:latin typeface="Arial"/>
              <a:cs typeface="Arial"/>
            </a:endParaRPr>
          </a:p>
          <a:p>
            <a:pPr marL="634365" lvl="1" indent="-22288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619760" algn="l"/>
              </a:tabLst>
            </a:pPr>
            <a:r>
              <a:rPr sz="1600" spc="-5" dirty="0">
                <a:latin typeface="Arial"/>
                <a:cs typeface="Arial"/>
              </a:rPr>
              <a:t>Deal with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5" dirty="0">
                <a:latin typeface="Arial"/>
                <a:cs typeface="Arial"/>
              </a:rPr>
              <a:t>simplified </a:t>
            </a:r>
            <a:r>
              <a:rPr sz="1600" spc="-5" dirty="0">
                <a:latin typeface="Arial"/>
                <a:cs typeface="Arial"/>
              </a:rPr>
              <a:t>overall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view.</a:t>
            </a:r>
            <a:endParaRPr sz="1600">
              <a:latin typeface="Arial"/>
              <a:cs typeface="Arial"/>
            </a:endParaRPr>
          </a:p>
          <a:p>
            <a:pPr marL="634365" marR="5080" lvl="1" indent="-22288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619760" algn="l"/>
              </a:tabLst>
            </a:pPr>
            <a:r>
              <a:rPr sz="1600" dirty="0">
                <a:latin typeface="Arial"/>
                <a:cs typeface="Arial"/>
              </a:rPr>
              <a:t>Focus </a:t>
            </a:r>
            <a:r>
              <a:rPr sz="1600" spc="-5" dirty="0">
                <a:latin typeface="Arial"/>
                <a:cs typeface="Arial"/>
              </a:rPr>
              <a:t>on control </a:t>
            </a:r>
            <a:r>
              <a:rPr sz="1600" dirty="0">
                <a:latin typeface="Arial"/>
                <a:cs typeface="Arial"/>
              </a:rPr>
              <a:t>structure </a:t>
            </a:r>
            <a:r>
              <a:rPr sz="1600" spc="-5" dirty="0">
                <a:latin typeface="Arial"/>
                <a:cs typeface="Arial"/>
              </a:rPr>
              <a:t>ignoring </a:t>
            </a:r>
            <a:r>
              <a:rPr sz="1600" dirty="0">
                <a:latin typeface="Arial"/>
                <a:cs typeface="Arial"/>
              </a:rPr>
              <a:t>processing  </a:t>
            </a:r>
            <a:r>
              <a:rPr sz="1600" spc="-5" dirty="0">
                <a:latin typeface="Arial"/>
                <a:cs typeface="Arial"/>
              </a:rPr>
              <a:t>control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structure.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8966" y="5851347"/>
            <a:ext cx="76111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0345" marR="5080" indent="-220345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Font typeface="Wingdings"/>
              <a:buChar char=""/>
              <a:tabLst>
                <a:tab pos="220345" algn="l"/>
              </a:tabLst>
            </a:pPr>
            <a:r>
              <a:rPr sz="1600" dirty="0">
                <a:latin typeface="Arial"/>
                <a:cs typeface="Arial"/>
              </a:rPr>
              <a:t>If </a:t>
            </a:r>
            <a:r>
              <a:rPr sz="1600" spc="-235" dirty="0">
                <a:latin typeface="Arial"/>
                <a:cs typeface="Arial"/>
              </a:rPr>
              <a:t>bug‟s </a:t>
            </a:r>
            <a:r>
              <a:rPr sz="1600" spc="-5" dirty="0">
                <a:latin typeface="Arial"/>
                <a:cs typeface="Arial"/>
              </a:rPr>
              <a:t>not solved, </a:t>
            </a:r>
            <a:r>
              <a:rPr sz="1600" dirty="0">
                <a:latin typeface="Arial"/>
                <a:cs typeface="Arial"/>
              </a:rPr>
              <a:t>modify the </a:t>
            </a:r>
            <a:r>
              <a:rPr sz="1600" spc="-5" dirty="0">
                <a:latin typeface="Arial"/>
                <a:cs typeface="Arial"/>
              </a:rPr>
              <a:t>program </a:t>
            </a:r>
            <a:r>
              <a:rPr sz="1600" dirty="0">
                <a:latin typeface="Arial"/>
                <a:cs typeface="Arial"/>
              </a:rPr>
              <a:t>model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include </a:t>
            </a:r>
            <a:r>
              <a:rPr sz="1600" spc="5" dirty="0">
                <a:latin typeface="Arial"/>
                <a:cs typeface="Arial"/>
              </a:rPr>
              <a:t>more </a:t>
            </a:r>
            <a:r>
              <a:rPr sz="1600" dirty="0">
                <a:latin typeface="Arial"/>
                <a:cs typeface="Arial"/>
              </a:rPr>
              <a:t>facts,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if that </a:t>
            </a:r>
            <a:r>
              <a:rPr sz="1600" dirty="0">
                <a:latin typeface="Arial"/>
                <a:cs typeface="Arial"/>
              </a:rPr>
              <a:t>fails,  </a:t>
            </a:r>
            <a:r>
              <a:rPr sz="1600" spc="5" dirty="0">
                <a:latin typeface="Arial"/>
                <a:cs typeface="Arial"/>
              </a:rPr>
              <a:t>modify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program.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0182" y="196087"/>
            <a:ext cx="3112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A </a:t>
            </a:r>
            <a:r>
              <a:rPr sz="2800" dirty="0"/>
              <a:t>Model </a:t>
            </a:r>
            <a:r>
              <a:rPr sz="2800" spc="5" dirty="0"/>
              <a:t>for</a:t>
            </a:r>
            <a:r>
              <a:rPr sz="2800" spc="-12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6291453" y="324103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ont</a:t>
            </a:r>
            <a:r>
              <a:rPr sz="1800" spc="5" dirty="0">
                <a:solidFill>
                  <a:srgbClr val="D50092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487" y="758951"/>
            <a:ext cx="515112" cy="387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" y="722376"/>
            <a:ext cx="365455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57928" y="822960"/>
            <a:ext cx="9570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6967" y="1328927"/>
            <a:ext cx="502919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5024" y="1310639"/>
            <a:ext cx="963168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86255" y="2578607"/>
            <a:ext cx="490728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6044" y="789254"/>
            <a:ext cx="378714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1900" b="1" spc="-5" dirty="0">
                <a:solidFill>
                  <a:srgbClr val="FF00FF"/>
                </a:solidFill>
                <a:latin typeface="Arial"/>
                <a:cs typeface="Arial"/>
              </a:rPr>
              <a:t>2.	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Roles of </a:t>
            </a:r>
            <a:r>
              <a:rPr sz="2000" b="1" dirty="0">
                <a:solidFill>
                  <a:srgbClr val="9900CC"/>
                </a:solidFill>
                <a:latin typeface="Arial"/>
                <a:cs typeface="Arial"/>
              </a:rPr>
              <a:t>Models 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for</a:t>
            </a:r>
            <a:r>
              <a:rPr sz="2000" b="1" spc="-9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9900CC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2321" y="865758"/>
            <a:ext cx="7327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contd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1427" y="1368678"/>
            <a:ext cx="1132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4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)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Bug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68423" y="1393062"/>
            <a:ext cx="111379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(bug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model)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10969" y="1643252"/>
            <a:ext cx="7670165" cy="4443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Font typeface="Wingdings"/>
              <a:buChar char=""/>
              <a:tabLst>
                <a:tab pos="220345" algn="l"/>
              </a:tabLst>
            </a:pPr>
            <a:r>
              <a:rPr sz="1600" spc="-5" dirty="0">
                <a:latin typeface="Arial"/>
                <a:cs typeface="Arial"/>
              </a:rPr>
              <a:t>Categorize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bugs as </a:t>
            </a:r>
            <a:r>
              <a:rPr sz="1600" dirty="0">
                <a:latin typeface="Arial"/>
                <a:cs typeface="Arial"/>
              </a:rPr>
              <a:t>initialization, call </a:t>
            </a:r>
            <a:r>
              <a:rPr sz="1600" spc="-5" dirty="0">
                <a:latin typeface="Arial"/>
                <a:cs typeface="Arial"/>
              </a:rPr>
              <a:t>sequence, </a:t>
            </a:r>
            <a:r>
              <a:rPr sz="1600" spc="-10" dirty="0">
                <a:latin typeface="Arial"/>
                <a:cs typeface="Arial"/>
              </a:rPr>
              <a:t>wrong </a:t>
            </a:r>
            <a:r>
              <a:rPr sz="1600" spc="-5" dirty="0">
                <a:latin typeface="Arial"/>
                <a:cs typeface="Arial"/>
              </a:rPr>
              <a:t>variable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etc..</a:t>
            </a:r>
            <a:endParaRPr sz="1600">
              <a:latin typeface="Arial"/>
              <a:cs typeface="Arial"/>
            </a:endParaRPr>
          </a:p>
          <a:p>
            <a:pPr marL="207645" indent="-19494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208279" algn="l"/>
              </a:tabLst>
            </a:pPr>
            <a:r>
              <a:rPr sz="1600" spc="5" dirty="0">
                <a:latin typeface="Arial"/>
                <a:cs typeface="Arial"/>
              </a:rPr>
              <a:t>An </a:t>
            </a:r>
            <a:r>
              <a:rPr sz="1600" dirty="0">
                <a:latin typeface="Arial"/>
                <a:cs typeface="Arial"/>
              </a:rPr>
              <a:t>incorrect spec.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dirty="0">
                <a:latin typeface="Arial"/>
                <a:cs typeface="Arial"/>
              </a:rPr>
              <a:t>lead </a:t>
            </a:r>
            <a:r>
              <a:rPr sz="1600" spc="-5" dirty="0">
                <a:latin typeface="Arial"/>
                <a:cs typeface="Arial"/>
              </a:rPr>
              <a:t>us </a:t>
            </a:r>
            <a:r>
              <a:rPr sz="1600" spc="5" dirty="0">
                <a:latin typeface="Arial"/>
                <a:cs typeface="Arial"/>
              </a:rPr>
              <a:t>to mistake </a:t>
            </a:r>
            <a:r>
              <a:rPr sz="1600" dirty="0">
                <a:latin typeface="Arial"/>
                <a:cs typeface="Arial"/>
              </a:rPr>
              <a:t>for a </a:t>
            </a:r>
            <a:r>
              <a:rPr sz="1600" spc="-5" dirty="0">
                <a:latin typeface="Arial"/>
                <a:cs typeface="Arial"/>
              </a:rPr>
              <a:t>program</a:t>
            </a:r>
            <a:r>
              <a:rPr sz="1600" spc="-2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bug.</a:t>
            </a:r>
            <a:endParaRPr sz="1600">
              <a:latin typeface="Arial"/>
              <a:cs typeface="Arial"/>
            </a:endParaRPr>
          </a:p>
          <a:p>
            <a:pPr marL="216535" indent="-203835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Font typeface="Wingdings"/>
              <a:buChar char=""/>
              <a:tabLst>
                <a:tab pos="217170" algn="l"/>
              </a:tabLst>
            </a:pPr>
            <a:r>
              <a:rPr sz="1600" spc="-5" dirty="0">
                <a:latin typeface="Arial"/>
                <a:cs typeface="Arial"/>
              </a:rPr>
              <a:t>There are </a:t>
            </a:r>
            <a:r>
              <a:rPr sz="1600" spc="5" dirty="0">
                <a:solidFill>
                  <a:srgbClr val="D50092"/>
                </a:solidFill>
                <a:latin typeface="Arial"/>
                <a:cs typeface="Arial"/>
              </a:rPr>
              <a:t>9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Hypotheses </a:t>
            </a:r>
            <a:r>
              <a:rPr sz="1600" spc="-5" dirty="0">
                <a:latin typeface="Arial"/>
                <a:cs typeface="Arial"/>
              </a:rPr>
              <a:t>regarding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Clr>
                <a:srgbClr val="FF00FF"/>
              </a:buClr>
              <a:buSzPct val="112500"/>
              <a:buFont typeface="Arial"/>
              <a:buAutoNum type="alphaLcPeriod"/>
              <a:tabLst>
                <a:tab pos="266065" algn="l"/>
              </a:tabLst>
            </a:pP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Benign Bug</a:t>
            </a:r>
            <a:r>
              <a:rPr sz="1600" u="heavy" spc="-7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Hypothesis:</a:t>
            </a:r>
            <a:endParaRPr sz="1600">
              <a:latin typeface="Arial"/>
              <a:cs typeface="Arial"/>
            </a:endParaRPr>
          </a:p>
          <a:p>
            <a:pPr marL="576580" lvl="1" indent="-344805">
              <a:lnSpc>
                <a:spcPct val="100000"/>
              </a:lnSpc>
              <a:spcBef>
                <a:spcPts val="10"/>
              </a:spcBef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belief </a:t>
            </a:r>
            <a:r>
              <a:rPr sz="1600" dirty="0">
                <a:latin typeface="Arial"/>
                <a:cs typeface="Arial"/>
              </a:rPr>
              <a:t>that the </a:t>
            </a:r>
            <a:r>
              <a:rPr sz="1600" spc="-5" dirty="0">
                <a:latin typeface="Arial"/>
                <a:cs typeface="Arial"/>
              </a:rPr>
              <a:t>bugs are </a:t>
            </a:r>
            <a:r>
              <a:rPr sz="1600" spc="5" dirty="0">
                <a:latin typeface="Arial"/>
                <a:cs typeface="Arial"/>
              </a:rPr>
              <a:t>tame &amp;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logical.</a:t>
            </a:r>
            <a:endParaRPr sz="1600">
              <a:latin typeface="Arial"/>
              <a:cs typeface="Arial"/>
            </a:endParaRPr>
          </a:p>
          <a:p>
            <a:pPr marL="576580" lvl="1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spc="10" dirty="0">
                <a:latin typeface="Arial"/>
                <a:cs typeface="Arial"/>
              </a:rPr>
              <a:t>Weak </a:t>
            </a:r>
            <a:r>
              <a:rPr sz="1600" spc="-5" dirty="0">
                <a:latin typeface="Arial"/>
                <a:cs typeface="Arial"/>
              </a:rPr>
              <a:t>bugs are </a:t>
            </a:r>
            <a:r>
              <a:rPr sz="1600" dirty="0">
                <a:latin typeface="Arial"/>
                <a:cs typeface="Arial"/>
              </a:rPr>
              <a:t>logical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spc="-10" dirty="0">
                <a:latin typeface="Arial"/>
                <a:cs typeface="Arial"/>
              </a:rPr>
              <a:t>exposed </a:t>
            </a:r>
            <a:r>
              <a:rPr sz="1600" spc="-5" dirty="0">
                <a:latin typeface="Arial"/>
                <a:cs typeface="Arial"/>
              </a:rPr>
              <a:t>by </a:t>
            </a:r>
            <a:r>
              <a:rPr sz="1600" dirty="0">
                <a:latin typeface="Arial"/>
                <a:cs typeface="Arial"/>
              </a:rPr>
              <a:t>logical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means.</a:t>
            </a:r>
            <a:endParaRPr sz="1600">
              <a:latin typeface="Arial"/>
              <a:cs typeface="Arial"/>
            </a:endParaRPr>
          </a:p>
          <a:p>
            <a:pPr marL="576580" lvl="1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Subtle </a:t>
            </a:r>
            <a:r>
              <a:rPr sz="1600" spc="-5" dirty="0">
                <a:latin typeface="Arial"/>
                <a:cs typeface="Arial"/>
              </a:rPr>
              <a:t>bugs have no definable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pattern.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buClr>
                <a:srgbClr val="FF00FF"/>
              </a:buClr>
              <a:buAutoNum type="alphaLcPeriod"/>
              <a:tabLst>
                <a:tab pos="296545" algn="l"/>
              </a:tabLst>
            </a:pP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Bug locality</a:t>
            </a:r>
            <a:r>
              <a:rPr sz="1600" u="heavy" spc="-10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hypothesis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576580" lvl="1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Belief that </a:t>
            </a:r>
            <a:r>
              <a:rPr sz="1600" spc="-5" dirty="0">
                <a:latin typeface="Arial"/>
                <a:cs typeface="Arial"/>
              </a:rPr>
              <a:t>bugs are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localized.</a:t>
            </a:r>
            <a:endParaRPr sz="1600">
              <a:latin typeface="Arial"/>
              <a:cs typeface="Arial"/>
            </a:endParaRPr>
          </a:p>
          <a:p>
            <a:pPr marL="576580" lvl="1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Subtle </a:t>
            </a:r>
            <a:r>
              <a:rPr sz="1600" spc="-5" dirty="0">
                <a:latin typeface="Arial"/>
                <a:cs typeface="Arial"/>
              </a:rPr>
              <a:t>bugs affect that </a:t>
            </a:r>
            <a:r>
              <a:rPr sz="1600" dirty="0">
                <a:latin typeface="Arial"/>
                <a:cs typeface="Arial"/>
              </a:rPr>
              <a:t>component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10" dirty="0">
                <a:latin typeface="Arial"/>
                <a:cs typeface="Arial"/>
              </a:rPr>
              <a:t>external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buClr>
                <a:srgbClr val="FF00FF"/>
              </a:buClr>
              <a:buAutoNum type="alphaLcPeriod"/>
              <a:tabLst>
                <a:tab pos="284480" algn="l"/>
              </a:tabLst>
            </a:pPr>
            <a:r>
              <a:rPr sz="1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Control </a:t>
            </a: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Dominance</a:t>
            </a:r>
            <a:r>
              <a:rPr sz="1600" u="heavy" spc="-8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hypothesis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576580" marR="156845" lvl="1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Belief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spc="5" dirty="0">
                <a:latin typeface="Arial"/>
                <a:cs typeface="Arial"/>
              </a:rPr>
              <a:t>most </a:t>
            </a:r>
            <a:r>
              <a:rPr sz="1600" spc="-5" dirty="0">
                <a:latin typeface="Arial"/>
                <a:cs typeface="Arial"/>
              </a:rPr>
              <a:t>errors are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control </a:t>
            </a:r>
            <a:r>
              <a:rPr sz="1600" dirty="0">
                <a:latin typeface="Arial"/>
                <a:cs typeface="Arial"/>
              </a:rPr>
              <a:t>structures, </a:t>
            </a:r>
            <a:r>
              <a:rPr sz="1600" spc="-5" dirty="0">
                <a:latin typeface="Arial"/>
                <a:cs typeface="Arial"/>
              </a:rPr>
              <a:t>but </a:t>
            </a:r>
            <a:r>
              <a:rPr sz="1600" dirty="0">
                <a:latin typeface="Arial"/>
                <a:cs typeface="Arial"/>
              </a:rPr>
              <a:t>data flow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data structure  </a:t>
            </a:r>
            <a:r>
              <a:rPr sz="1600" spc="-5" dirty="0">
                <a:latin typeface="Arial"/>
                <a:cs typeface="Arial"/>
              </a:rPr>
              <a:t>errors are </a:t>
            </a:r>
            <a:r>
              <a:rPr sz="1600" spc="10" dirty="0">
                <a:latin typeface="Arial"/>
                <a:cs typeface="Arial"/>
              </a:rPr>
              <a:t>common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too.</a:t>
            </a:r>
            <a:endParaRPr sz="1600">
              <a:latin typeface="Arial"/>
              <a:cs typeface="Arial"/>
            </a:endParaRPr>
          </a:p>
          <a:p>
            <a:pPr marL="576580" lvl="1" indent="-344805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Subtle </a:t>
            </a:r>
            <a:r>
              <a:rPr sz="1600" spc="-5" dirty="0">
                <a:latin typeface="Arial"/>
                <a:cs typeface="Arial"/>
              </a:rPr>
              <a:t>bugs are not </a:t>
            </a:r>
            <a:r>
              <a:rPr sz="1600" dirty="0">
                <a:latin typeface="Arial"/>
                <a:cs typeface="Arial"/>
              </a:rPr>
              <a:t>detectable </a:t>
            </a:r>
            <a:r>
              <a:rPr sz="1600" spc="-5" dirty="0">
                <a:latin typeface="Arial"/>
                <a:cs typeface="Arial"/>
              </a:rPr>
              <a:t>only </a:t>
            </a:r>
            <a:r>
              <a:rPr sz="1600" dirty="0">
                <a:latin typeface="Arial"/>
                <a:cs typeface="Arial"/>
              </a:rPr>
              <a:t>thru control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structure.</a:t>
            </a:r>
            <a:endParaRPr sz="1600">
              <a:latin typeface="Arial"/>
              <a:cs typeface="Arial"/>
            </a:endParaRPr>
          </a:p>
          <a:p>
            <a:pPr marL="1146810">
              <a:lnSpc>
                <a:spcPct val="100000"/>
              </a:lnSpc>
              <a:spcBef>
                <a:spcPts val="200"/>
              </a:spcBef>
            </a:pPr>
            <a:r>
              <a:rPr sz="1400" spc="-10" dirty="0">
                <a:latin typeface="Arial"/>
                <a:cs typeface="Arial"/>
              </a:rPr>
              <a:t>(subtle </a:t>
            </a:r>
            <a:r>
              <a:rPr sz="1400" spc="-15" dirty="0">
                <a:latin typeface="Arial"/>
                <a:cs typeface="Arial"/>
              </a:rPr>
              <a:t>bugs </a:t>
            </a:r>
            <a:r>
              <a:rPr sz="1400" spc="-5" dirty="0">
                <a:latin typeface="Arial"/>
                <a:cs typeface="Arial"/>
              </a:rPr>
              <a:t>=&gt; </a:t>
            </a:r>
            <a:r>
              <a:rPr sz="1400" spc="-15" dirty="0">
                <a:latin typeface="Arial"/>
                <a:cs typeface="Arial"/>
              </a:rPr>
              <a:t>from </a:t>
            </a:r>
            <a:r>
              <a:rPr sz="1400" spc="-10" dirty="0">
                <a:latin typeface="Arial"/>
                <a:cs typeface="Arial"/>
              </a:rPr>
              <a:t>violation of data structure </a:t>
            </a:r>
            <a:r>
              <a:rPr sz="1400" spc="-15" dirty="0">
                <a:latin typeface="Arial"/>
                <a:cs typeface="Arial"/>
              </a:rPr>
              <a:t>boundaries </a:t>
            </a:r>
            <a:r>
              <a:rPr sz="1400" spc="-10" dirty="0">
                <a:latin typeface="Arial"/>
                <a:cs typeface="Arial"/>
              </a:rPr>
              <a:t>&amp; data-code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separation)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0182" y="196087"/>
            <a:ext cx="3112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A </a:t>
            </a:r>
            <a:r>
              <a:rPr sz="2800" dirty="0"/>
              <a:t>Model </a:t>
            </a:r>
            <a:r>
              <a:rPr sz="2800" spc="5" dirty="0"/>
              <a:t>for</a:t>
            </a:r>
            <a:r>
              <a:rPr sz="2800" spc="-12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6291453" y="324103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ont</a:t>
            </a:r>
            <a:r>
              <a:rPr sz="1800" spc="5" dirty="0">
                <a:solidFill>
                  <a:srgbClr val="D50092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19" y="774191"/>
            <a:ext cx="411480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4880" y="740663"/>
            <a:ext cx="2929127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2879" y="841247"/>
            <a:ext cx="691896" cy="234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447" y="1008888"/>
            <a:ext cx="393191" cy="286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5503" y="993647"/>
            <a:ext cx="749808" cy="301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17520" y="993647"/>
            <a:ext cx="877824" cy="301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8447" y="1478280"/>
            <a:ext cx="451103" cy="335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63365" y="865377"/>
            <a:ext cx="5340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Arial"/>
                <a:cs typeface="Arial"/>
              </a:rPr>
              <a:t>contd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…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6044" y="789177"/>
            <a:ext cx="3169285" cy="485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1500" b="1" dirty="0">
                <a:solidFill>
                  <a:srgbClr val="FF00FF"/>
                </a:solidFill>
                <a:latin typeface="Arial"/>
                <a:cs typeface="Arial"/>
              </a:rPr>
              <a:t>2.	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Roles of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Models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for</a:t>
            </a:r>
            <a:r>
              <a:rPr sz="1600" b="1" spc="-13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9900CC"/>
                </a:solidFill>
                <a:latin typeface="Arial"/>
                <a:cs typeface="Arial"/>
              </a:rPr>
              <a:t>Testing</a:t>
            </a:r>
            <a:endParaRPr sz="1600">
              <a:latin typeface="Arial"/>
              <a:cs typeface="Arial"/>
            </a:endParaRPr>
          </a:p>
          <a:p>
            <a:pPr marL="417830">
              <a:lnSpc>
                <a:spcPct val="100000"/>
              </a:lnSpc>
              <a:spcBef>
                <a:spcPts val="10"/>
              </a:spcBef>
              <a:tabLst>
                <a:tab pos="875030" algn="l"/>
                <a:tab pos="1570355" algn="l"/>
                <a:tab pos="2527300" algn="l"/>
              </a:tabLst>
            </a:pPr>
            <a:r>
              <a:rPr sz="1400" b="1" spc="-10" dirty="0">
                <a:solidFill>
                  <a:srgbClr val="FF00FF"/>
                </a:solidFill>
                <a:latin typeface="Arial"/>
                <a:cs typeface="Arial"/>
              </a:rPr>
              <a:t>4)	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Bugs:	</a:t>
            </a:r>
            <a:r>
              <a:rPr sz="1200" dirty="0">
                <a:latin typeface="Arial"/>
                <a:cs typeface="Arial"/>
              </a:rPr>
              <a:t>(bug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model)	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contd</a:t>
            </a:r>
            <a:r>
              <a:rPr sz="14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0969" y="1514932"/>
            <a:ext cx="7395845" cy="3936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110"/>
              </a:spcBef>
              <a:buClr>
                <a:srgbClr val="FF00FF"/>
              </a:buClr>
              <a:buFont typeface="Arial"/>
              <a:buAutoNum type="alphaLcPeriod" startAt="4"/>
              <a:tabLst>
                <a:tab pos="256540" algn="l"/>
              </a:tabLst>
            </a:pPr>
            <a:r>
              <a:rPr sz="1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Code/data Separation</a:t>
            </a:r>
            <a:r>
              <a:rPr sz="1600" u="heavy" spc="-5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hypothesis: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lphaLcPeriod" startAt="4"/>
            </a:pPr>
            <a:endParaRPr sz="1700">
              <a:latin typeface="Times New Roman"/>
              <a:cs typeface="Times New Roman"/>
            </a:endParaRPr>
          </a:p>
          <a:p>
            <a:pPr marL="576580" lvl="1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Belief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bugs respect </a:t>
            </a:r>
            <a:r>
              <a:rPr sz="1600" dirty="0">
                <a:latin typeface="Arial"/>
                <a:cs typeface="Arial"/>
              </a:rPr>
              <a:t>code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data </a:t>
            </a:r>
            <a:r>
              <a:rPr sz="1600" spc="-5" dirty="0">
                <a:latin typeface="Arial"/>
                <a:cs typeface="Arial"/>
              </a:rPr>
              <a:t>separation </a:t>
            </a:r>
            <a:r>
              <a:rPr sz="1600" dirty="0">
                <a:latin typeface="Arial"/>
                <a:cs typeface="Arial"/>
              </a:rPr>
              <a:t>in HOL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programming.</a:t>
            </a:r>
            <a:endParaRPr sz="1600">
              <a:latin typeface="Arial"/>
              <a:cs typeface="Arial"/>
            </a:endParaRPr>
          </a:p>
          <a:p>
            <a:pPr marL="576580" lvl="1" indent="-344805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spc="5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real </a:t>
            </a:r>
            <a:r>
              <a:rPr sz="1600" spc="5" dirty="0">
                <a:latin typeface="Arial"/>
                <a:cs typeface="Arial"/>
              </a:rPr>
              <a:t>systems </a:t>
            </a:r>
            <a:r>
              <a:rPr sz="1600" dirty="0">
                <a:latin typeface="Arial"/>
                <a:cs typeface="Arial"/>
              </a:rPr>
              <a:t>the distinction is </a:t>
            </a:r>
            <a:r>
              <a:rPr sz="1600" spc="-5" dirty="0">
                <a:latin typeface="Arial"/>
                <a:cs typeface="Arial"/>
              </a:rPr>
              <a:t>blurred and </a:t>
            </a:r>
            <a:r>
              <a:rPr sz="1600" dirty="0">
                <a:latin typeface="Arial"/>
                <a:cs typeface="Arial"/>
              </a:rPr>
              <a:t>hence </a:t>
            </a:r>
            <a:r>
              <a:rPr sz="1600" spc="5" dirty="0">
                <a:latin typeface="Arial"/>
                <a:cs typeface="Arial"/>
              </a:rPr>
              <a:t>such </a:t>
            </a:r>
            <a:r>
              <a:rPr sz="1600" spc="-5" dirty="0">
                <a:latin typeface="Arial"/>
                <a:cs typeface="Arial"/>
              </a:rPr>
              <a:t>bugs</a:t>
            </a:r>
            <a:r>
              <a:rPr sz="1600" spc="-25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exist.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FF00F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277495" indent="-264795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SzPct val="90625"/>
              <a:buAutoNum type="alphaLcPeriod" startAt="4"/>
              <a:tabLst>
                <a:tab pos="278130" algn="l"/>
              </a:tabLst>
            </a:pPr>
            <a:r>
              <a:rPr sz="1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Lingua Salvator </a:t>
            </a:r>
            <a:r>
              <a:rPr sz="16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Est</a:t>
            </a:r>
            <a:r>
              <a:rPr sz="1600" u="heavy" spc="3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hypothesis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lphaLcPeriod" startAt="4"/>
            </a:pPr>
            <a:endParaRPr sz="1650">
              <a:latin typeface="Times New Roman"/>
              <a:cs typeface="Times New Roman"/>
            </a:endParaRPr>
          </a:p>
          <a:p>
            <a:pPr marL="576580" lvl="1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Belief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language syntax </a:t>
            </a:r>
            <a:r>
              <a:rPr sz="1600" spc="5" dirty="0">
                <a:latin typeface="Arial"/>
                <a:cs typeface="Arial"/>
              </a:rPr>
              <a:t>&amp; semantics </a:t>
            </a:r>
            <a:r>
              <a:rPr sz="1600" dirty="0">
                <a:latin typeface="Arial"/>
                <a:cs typeface="Arial"/>
              </a:rPr>
              <a:t>eliminate </a:t>
            </a:r>
            <a:r>
              <a:rPr sz="1600" spc="5" dirty="0">
                <a:latin typeface="Arial"/>
                <a:cs typeface="Arial"/>
              </a:rPr>
              <a:t>most</a:t>
            </a:r>
            <a:r>
              <a:rPr sz="1600" spc="-2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 marL="576580" lvl="1" indent="-344805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But, </a:t>
            </a:r>
            <a:r>
              <a:rPr sz="1600" spc="5" dirty="0">
                <a:latin typeface="Arial"/>
                <a:cs typeface="Arial"/>
              </a:rPr>
              <a:t>such </a:t>
            </a:r>
            <a:r>
              <a:rPr sz="1600" spc="-5" dirty="0">
                <a:latin typeface="Arial"/>
                <a:cs typeface="Arial"/>
              </a:rPr>
              <a:t>features </a:t>
            </a:r>
            <a:r>
              <a:rPr sz="1600" spc="5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eliminate Subtle</a:t>
            </a:r>
            <a:r>
              <a:rPr sz="1600" spc="-2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FF00F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FF00FF"/>
              </a:buClr>
              <a:buAutoNum type="alphaLcPeriod" startAt="4"/>
              <a:tabLst>
                <a:tab pos="241300" algn="l"/>
              </a:tabLst>
            </a:pPr>
            <a:r>
              <a:rPr sz="1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Corrections </a:t>
            </a: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Abide</a:t>
            </a:r>
            <a:r>
              <a:rPr sz="1600" u="heavy" spc="-15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hypothesis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lphaLcPeriod" startAt="4"/>
            </a:pPr>
            <a:endParaRPr sz="1650">
              <a:latin typeface="Times New Roman"/>
              <a:cs typeface="Times New Roman"/>
            </a:endParaRPr>
          </a:p>
          <a:p>
            <a:pPr marL="576580" lvl="1" indent="-344805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Belief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corrected bug </a:t>
            </a:r>
            <a:r>
              <a:rPr sz="1600" dirty="0">
                <a:latin typeface="Arial"/>
                <a:cs typeface="Arial"/>
              </a:rPr>
              <a:t>remains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corrected.</a:t>
            </a:r>
            <a:endParaRPr sz="1600">
              <a:latin typeface="Arial"/>
              <a:cs typeface="Arial"/>
            </a:endParaRPr>
          </a:p>
          <a:p>
            <a:pPr marL="576580" lvl="1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  <a:tab pos="2824480" algn="l"/>
              </a:tabLst>
            </a:pPr>
            <a:r>
              <a:rPr sz="1600" dirty="0">
                <a:latin typeface="Arial"/>
                <a:cs typeface="Arial"/>
              </a:rPr>
              <a:t>Subtle </a:t>
            </a:r>
            <a:r>
              <a:rPr sz="1600" spc="-5" dirty="0">
                <a:latin typeface="Arial"/>
                <a:cs typeface="Arial"/>
              </a:rPr>
              <a:t>bugs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may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not.	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5" dirty="0">
                <a:latin typeface="Arial"/>
                <a:cs typeface="Arial"/>
              </a:rPr>
              <a:t> e.g.</a:t>
            </a:r>
            <a:endParaRPr sz="16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3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correction in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data structure </a:t>
            </a:r>
            <a:r>
              <a:rPr sz="1600" spc="-325" dirty="0">
                <a:latin typeface="Arial"/>
                <a:cs typeface="Arial"/>
              </a:rPr>
              <a:t>„DS‟ </a:t>
            </a:r>
            <a:r>
              <a:rPr sz="1600" spc="-5" dirty="0">
                <a:latin typeface="Arial"/>
                <a:cs typeface="Arial"/>
              </a:rPr>
              <a:t>due </a:t>
            </a:r>
            <a:r>
              <a:rPr sz="1600" spc="5" dirty="0">
                <a:latin typeface="Arial"/>
                <a:cs typeface="Arial"/>
              </a:rPr>
              <a:t>to a </a:t>
            </a:r>
            <a:r>
              <a:rPr sz="1600" spc="-5" dirty="0">
                <a:latin typeface="Arial"/>
                <a:cs typeface="Arial"/>
              </a:rPr>
              <a:t>bug </a:t>
            </a:r>
            <a:r>
              <a:rPr sz="1600" dirty="0">
                <a:latin typeface="Arial"/>
                <a:cs typeface="Arial"/>
              </a:rPr>
              <a:t>in the interface </a:t>
            </a:r>
            <a:r>
              <a:rPr sz="1600" spc="-10" dirty="0">
                <a:latin typeface="Arial"/>
                <a:cs typeface="Arial"/>
              </a:rPr>
              <a:t>between</a:t>
            </a:r>
            <a:endParaRPr sz="16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modules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B,</a:t>
            </a:r>
            <a:r>
              <a:rPr sz="1600" spc="-5" dirty="0">
                <a:latin typeface="Arial"/>
                <a:cs typeface="Arial"/>
              </a:rPr>
              <a:t> could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impact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module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 using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50" dirty="0">
                <a:latin typeface="Arial"/>
                <a:cs typeface="Arial"/>
              </a:rPr>
              <a:t>„DS‟.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38550" y="6299200"/>
            <a:ext cx="2628900" cy="55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0182" y="196087"/>
            <a:ext cx="3112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A </a:t>
            </a:r>
            <a:r>
              <a:rPr sz="2800" dirty="0"/>
              <a:t>Model </a:t>
            </a:r>
            <a:r>
              <a:rPr sz="2800" spc="5" dirty="0"/>
              <a:t>for</a:t>
            </a:r>
            <a:r>
              <a:rPr sz="2800" spc="-12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6291453" y="324103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ont</a:t>
            </a:r>
            <a:r>
              <a:rPr sz="1800" spc="5" dirty="0">
                <a:solidFill>
                  <a:srgbClr val="D50092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19" y="774191"/>
            <a:ext cx="411480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4880" y="740663"/>
            <a:ext cx="2929127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2879" y="841247"/>
            <a:ext cx="691896" cy="234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447" y="1008888"/>
            <a:ext cx="393191" cy="286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5503" y="993647"/>
            <a:ext cx="749808" cy="301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17520" y="993647"/>
            <a:ext cx="877824" cy="301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8447" y="1478280"/>
            <a:ext cx="451103" cy="335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63365" y="865377"/>
            <a:ext cx="5340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Arial"/>
                <a:cs typeface="Arial"/>
              </a:rPr>
              <a:t>contd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…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6044" y="789177"/>
            <a:ext cx="3332479" cy="997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1500" b="1" dirty="0">
                <a:solidFill>
                  <a:srgbClr val="FF00FF"/>
                </a:solidFill>
                <a:latin typeface="Arial"/>
                <a:cs typeface="Arial"/>
              </a:rPr>
              <a:t>2.	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Roles of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Models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for</a:t>
            </a:r>
            <a:r>
              <a:rPr sz="1600" b="1" spc="-1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9900CC"/>
                </a:solidFill>
                <a:latin typeface="Arial"/>
                <a:cs typeface="Arial"/>
              </a:rPr>
              <a:t>Testing</a:t>
            </a:r>
            <a:endParaRPr sz="1600">
              <a:latin typeface="Arial"/>
              <a:cs typeface="Arial"/>
            </a:endParaRPr>
          </a:p>
          <a:p>
            <a:pPr marL="417830">
              <a:lnSpc>
                <a:spcPct val="100000"/>
              </a:lnSpc>
              <a:spcBef>
                <a:spcPts val="10"/>
              </a:spcBef>
              <a:tabLst>
                <a:tab pos="875030" algn="l"/>
                <a:tab pos="1570355" algn="l"/>
                <a:tab pos="2527300" algn="l"/>
              </a:tabLst>
            </a:pPr>
            <a:r>
              <a:rPr sz="1400" b="1" spc="-10" dirty="0">
                <a:solidFill>
                  <a:srgbClr val="FF00FF"/>
                </a:solidFill>
                <a:latin typeface="Arial"/>
                <a:cs typeface="Arial"/>
              </a:rPr>
              <a:t>4)	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Bugs:	</a:t>
            </a:r>
            <a:r>
              <a:rPr sz="1200" dirty="0">
                <a:latin typeface="Arial"/>
                <a:cs typeface="Arial"/>
              </a:rPr>
              <a:t>(bug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model)	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contd</a:t>
            </a:r>
            <a:r>
              <a:rPr sz="14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..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817244">
              <a:lnSpc>
                <a:spcPct val="100000"/>
              </a:lnSpc>
            </a:pPr>
            <a:r>
              <a:rPr sz="1600" b="1" spc="15" dirty="0">
                <a:solidFill>
                  <a:srgbClr val="FF00FF"/>
                </a:solidFill>
                <a:latin typeface="Arial"/>
                <a:cs typeface="Arial"/>
              </a:rPr>
              <a:t>g.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Silver Bullets</a:t>
            </a:r>
            <a:r>
              <a:rPr sz="1600" u="heavy" spc="-15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hypothesis: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0969" y="2009012"/>
            <a:ext cx="7960995" cy="3168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6580" indent="-344805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Belief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- </a:t>
            </a:r>
            <a:r>
              <a:rPr sz="1600" spc="-5" dirty="0">
                <a:latin typeface="Arial"/>
                <a:cs typeface="Arial"/>
              </a:rPr>
              <a:t>language, </a:t>
            </a:r>
            <a:r>
              <a:rPr sz="1600" dirty="0">
                <a:latin typeface="Arial"/>
                <a:cs typeface="Arial"/>
              </a:rPr>
              <a:t>design method, </a:t>
            </a:r>
            <a:r>
              <a:rPr sz="1600" spc="-5" dirty="0">
                <a:latin typeface="Arial"/>
                <a:cs typeface="Arial"/>
              </a:rPr>
              <a:t>representation, environment </a:t>
            </a:r>
            <a:r>
              <a:rPr sz="1600" dirty="0">
                <a:latin typeface="Arial"/>
                <a:cs typeface="Arial"/>
              </a:rPr>
              <a:t>etc.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grant</a:t>
            </a:r>
            <a:endParaRPr sz="1600">
              <a:latin typeface="Arial"/>
              <a:cs typeface="Arial"/>
            </a:endParaRPr>
          </a:p>
          <a:p>
            <a:pPr marL="576580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latin typeface="Arial"/>
                <a:cs typeface="Arial"/>
              </a:rPr>
              <a:t>immunity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 marL="576580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spc="-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for subtle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 marL="576580" indent="-344805">
              <a:lnSpc>
                <a:spcPct val="100000"/>
              </a:lnSpc>
              <a:spcBef>
                <a:spcPts val="10"/>
              </a:spcBef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400" i="1" spc="-20" dirty="0">
                <a:latin typeface="Arial"/>
                <a:cs typeface="Arial"/>
              </a:rPr>
              <a:t>Remember </a:t>
            </a:r>
            <a:r>
              <a:rPr sz="1400" i="1" spc="-10" dirty="0">
                <a:latin typeface="Arial"/>
                <a:cs typeface="Arial"/>
              </a:rPr>
              <a:t>the pesticide</a:t>
            </a:r>
            <a:r>
              <a:rPr sz="1400" i="1" spc="120" dirty="0">
                <a:latin typeface="Arial"/>
                <a:cs typeface="Arial"/>
              </a:rPr>
              <a:t> </a:t>
            </a:r>
            <a:r>
              <a:rPr sz="1400" i="1" spc="-15" dirty="0">
                <a:latin typeface="Arial"/>
                <a:cs typeface="Arial"/>
              </a:rPr>
              <a:t>paradox.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277495" indent="-264795">
              <a:lnSpc>
                <a:spcPct val="100000"/>
              </a:lnSpc>
              <a:buClr>
                <a:srgbClr val="FF00FF"/>
              </a:buClr>
              <a:buSzPct val="90625"/>
              <a:buAutoNum type="alphaLcPeriod" startAt="8"/>
              <a:tabLst>
                <a:tab pos="278130" algn="l"/>
              </a:tabLst>
            </a:pP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Sadism Suffices</a:t>
            </a:r>
            <a:r>
              <a:rPr sz="1600" u="heavy" spc="-1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hypothesis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576580" marR="231140" lvl="1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Belief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sadistic streak, low cunning </a:t>
            </a:r>
            <a:r>
              <a:rPr sz="1600" spc="5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intuition </a:t>
            </a:r>
            <a:r>
              <a:rPr sz="1600" spc="-5" dirty="0">
                <a:latin typeface="Arial"/>
                <a:cs typeface="Arial"/>
              </a:rPr>
              <a:t>(by independent </a:t>
            </a:r>
            <a:r>
              <a:rPr sz="1600" dirty="0">
                <a:latin typeface="Arial"/>
                <a:cs typeface="Arial"/>
              </a:rPr>
              <a:t>testers)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are  </a:t>
            </a:r>
            <a:r>
              <a:rPr sz="1600" dirty="0">
                <a:latin typeface="Arial"/>
                <a:cs typeface="Arial"/>
              </a:rPr>
              <a:t>sufficient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extirpate </a:t>
            </a:r>
            <a:r>
              <a:rPr sz="1600" spc="5" dirty="0">
                <a:latin typeface="Arial"/>
                <a:cs typeface="Arial"/>
              </a:rPr>
              <a:t>most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 marL="576580" lvl="1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  <a:tab pos="4250055" algn="l"/>
              </a:tabLst>
            </a:pPr>
            <a:r>
              <a:rPr sz="1600" dirty="0">
                <a:latin typeface="Arial"/>
                <a:cs typeface="Arial"/>
              </a:rPr>
              <a:t>Subtle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tough bugs are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not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5" dirty="0">
                <a:latin typeface="Arial"/>
                <a:cs typeface="Arial"/>
              </a:rPr>
              <a:t> …	</a:t>
            </a:r>
            <a:r>
              <a:rPr sz="1600" dirty="0">
                <a:latin typeface="Arial"/>
                <a:cs typeface="Arial"/>
              </a:rPr>
              <a:t>- these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need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methodology </a:t>
            </a:r>
            <a:r>
              <a:rPr sz="1600" spc="5" dirty="0">
                <a:solidFill>
                  <a:srgbClr val="D50092"/>
                </a:solidFill>
                <a:latin typeface="Arial"/>
                <a:cs typeface="Arial"/>
              </a:rPr>
              <a:t>&amp;</a:t>
            </a:r>
            <a:r>
              <a:rPr sz="1600" spc="-14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techniques.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268605" indent="-201295">
              <a:lnSpc>
                <a:spcPct val="100000"/>
              </a:lnSpc>
              <a:buClr>
                <a:srgbClr val="000000"/>
              </a:buClr>
              <a:buAutoNum type="alphaLcPeriod" startAt="8"/>
              <a:tabLst>
                <a:tab pos="269240" algn="l"/>
              </a:tabLst>
            </a:pP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Angelic </a:t>
            </a:r>
            <a:r>
              <a:rPr sz="1600" u="heavy" spc="-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Testers</a:t>
            </a:r>
            <a:r>
              <a:rPr sz="1600" u="heavy" spc="-1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hypothesis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lphaLcPeriod" startAt="8"/>
            </a:pPr>
            <a:endParaRPr sz="1650">
              <a:latin typeface="Times New Roman"/>
              <a:cs typeface="Times New Roman"/>
            </a:endParaRPr>
          </a:p>
          <a:p>
            <a:pPr marL="576580" lvl="1" indent="-34480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Belief that testers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better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test design than programmers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code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design.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0182" y="196087"/>
            <a:ext cx="3112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A </a:t>
            </a:r>
            <a:r>
              <a:rPr sz="2800" dirty="0"/>
              <a:t>Model </a:t>
            </a:r>
            <a:r>
              <a:rPr sz="2800" spc="5" dirty="0"/>
              <a:t>for</a:t>
            </a:r>
            <a:r>
              <a:rPr sz="2800" spc="-12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6291453" y="324103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ont</a:t>
            </a:r>
            <a:r>
              <a:rPr sz="1800" spc="5" dirty="0">
                <a:solidFill>
                  <a:srgbClr val="D50092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008" y="758951"/>
            <a:ext cx="515111" cy="387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1144" y="722376"/>
            <a:ext cx="365455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2288" y="822960"/>
            <a:ext cx="822960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6488" y="1328927"/>
            <a:ext cx="502919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8719" y="1310639"/>
            <a:ext cx="972312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6488" y="2822448"/>
            <a:ext cx="502919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719" y="2804160"/>
            <a:ext cx="2188463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6736" y="3087623"/>
            <a:ext cx="1755648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4344" y="789254"/>
            <a:ext cx="36741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6870" algn="l"/>
              </a:tabLst>
            </a:pPr>
            <a:r>
              <a:rPr sz="1900" b="1" spc="-5" dirty="0">
                <a:solidFill>
                  <a:srgbClr val="FF00FF"/>
                </a:solidFill>
                <a:latin typeface="Arial"/>
                <a:cs typeface="Arial"/>
              </a:rPr>
              <a:t>2.	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Roles of </a:t>
            </a:r>
            <a:r>
              <a:rPr sz="2000" b="1" dirty="0">
                <a:solidFill>
                  <a:srgbClr val="9900CC"/>
                </a:solidFill>
                <a:latin typeface="Arial"/>
                <a:cs typeface="Arial"/>
              </a:rPr>
              <a:t>Models 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for</a:t>
            </a:r>
            <a:r>
              <a:rPr sz="2000" b="1" spc="-9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9900CC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55411" y="865758"/>
            <a:ext cx="5994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c</a:t>
            </a:r>
            <a:r>
              <a:rPr sz="1400" b="1" spc="-20" dirty="0">
                <a:latin typeface="Arial"/>
                <a:cs typeface="Arial"/>
              </a:rPr>
              <a:t>on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spc="-20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AutoNum type="arabicParenR" startAt="5"/>
              <a:tabLst>
                <a:tab pos="353695" algn="l"/>
                <a:tab pos="354330" algn="l"/>
              </a:tabLst>
            </a:pPr>
            <a:r>
              <a:rPr spc="-25" dirty="0"/>
              <a:t>Tests:</a:t>
            </a:r>
          </a:p>
          <a:p>
            <a:pPr marL="619125" lvl="1" indent="-207645">
              <a:lnSpc>
                <a:spcPct val="100000"/>
              </a:lnSpc>
              <a:spcBef>
                <a:spcPts val="10"/>
              </a:spcBef>
              <a:buClr>
                <a:srgbClr val="FF00FF"/>
              </a:buClr>
              <a:buFont typeface="Wingdings"/>
              <a:buChar char=""/>
              <a:tabLst>
                <a:tab pos="619760" algn="l"/>
              </a:tabLst>
            </a:pPr>
            <a:r>
              <a:rPr sz="1600" dirty="0">
                <a:latin typeface="Arial"/>
                <a:cs typeface="Arial"/>
              </a:rPr>
              <a:t>Formal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procedures.</a:t>
            </a:r>
            <a:endParaRPr sz="1600">
              <a:latin typeface="Arial"/>
              <a:cs typeface="Arial"/>
            </a:endParaRPr>
          </a:p>
          <a:p>
            <a:pPr marL="619125" lvl="1" indent="-207645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619760" algn="l"/>
              </a:tabLst>
            </a:pPr>
            <a:r>
              <a:rPr sz="1600" spc="-5" dirty="0">
                <a:latin typeface="Arial"/>
                <a:cs typeface="Arial"/>
              </a:rPr>
              <a:t>Input preparation, </a:t>
            </a:r>
            <a:r>
              <a:rPr sz="1600" spc="5" dirty="0">
                <a:latin typeface="Arial"/>
                <a:cs typeface="Arial"/>
              </a:rPr>
              <a:t>outcome </a:t>
            </a:r>
            <a:r>
              <a:rPr sz="1600" dirty="0">
                <a:latin typeface="Arial"/>
                <a:cs typeface="Arial"/>
              </a:rPr>
              <a:t>prediction </a:t>
            </a:r>
            <a:r>
              <a:rPr sz="1600" spc="-5" dirty="0">
                <a:latin typeface="Arial"/>
                <a:cs typeface="Arial"/>
              </a:rPr>
              <a:t>and observation, </a:t>
            </a:r>
            <a:r>
              <a:rPr sz="1600" dirty="0">
                <a:latin typeface="Arial"/>
                <a:cs typeface="Arial"/>
              </a:rPr>
              <a:t>documentation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test,</a:t>
            </a:r>
            <a:endParaRPr sz="1600">
              <a:latin typeface="Arial"/>
              <a:cs typeface="Arial"/>
            </a:endParaRPr>
          </a:p>
          <a:p>
            <a:pPr marL="576580">
              <a:lnSpc>
                <a:spcPct val="100000"/>
              </a:lnSpc>
            </a:pPr>
            <a:r>
              <a:rPr sz="1600" b="0" spc="-5" dirty="0">
                <a:solidFill>
                  <a:srgbClr val="000000"/>
                </a:solidFill>
                <a:latin typeface="Arial"/>
                <a:cs typeface="Arial"/>
              </a:rPr>
              <a:t>execution </a:t>
            </a:r>
            <a:r>
              <a:rPr sz="1600" b="0" spc="5" dirty="0">
                <a:solidFill>
                  <a:srgbClr val="000000"/>
                </a:solidFill>
                <a:latin typeface="Arial"/>
                <a:cs typeface="Arial"/>
              </a:rPr>
              <a:t>&amp; </a:t>
            </a:r>
            <a:r>
              <a:rPr sz="1600" b="0" spc="-5" dirty="0">
                <a:solidFill>
                  <a:srgbClr val="000000"/>
                </a:solidFill>
                <a:latin typeface="Arial"/>
                <a:cs typeface="Arial"/>
              </a:rPr>
              <a:t>observation of </a:t>
            </a:r>
            <a:r>
              <a:rPr sz="1600" b="0" spc="5" dirty="0">
                <a:solidFill>
                  <a:srgbClr val="000000"/>
                </a:solidFill>
                <a:latin typeface="Arial"/>
                <a:cs typeface="Arial"/>
              </a:rPr>
              <a:t>outcome </a:t>
            </a:r>
            <a:r>
              <a:rPr sz="1600" b="0" spc="-5" dirty="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subject </a:t>
            </a:r>
            <a:r>
              <a:rPr sz="1600" b="0" spc="5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600" b="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Arial"/>
                <a:cs typeface="Arial"/>
              </a:rPr>
              <a:t>errors.</a:t>
            </a:r>
            <a:endParaRPr sz="1600">
              <a:latin typeface="Arial"/>
              <a:cs typeface="Arial"/>
            </a:endParaRPr>
          </a:p>
          <a:p>
            <a:pPr marL="607060" lvl="1" indent="-195580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607695" algn="l"/>
              </a:tabLst>
            </a:pPr>
            <a:r>
              <a:rPr sz="1600" spc="5" dirty="0">
                <a:latin typeface="Arial"/>
                <a:cs typeface="Arial"/>
              </a:rPr>
              <a:t>An </a:t>
            </a:r>
            <a:r>
              <a:rPr sz="1600" spc="-5" dirty="0">
                <a:latin typeface="Arial"/>
                <a:cs typeface="Arial"/>
              </a:rPr>
              <a:t>unexpected </a:t>
            </a:r>
            <a:r>
              <a:rPr sz="1600" dirty="0">
                <a:latin typeface="Arial"/>
                <a:cs typeface="Arial"/>
              </a:rPr>
              <a:t>test </a:t>
            </a:r>
            <a:r>
              <a:rPr sz="1600" spc="-5" dirty="0">
                <a:latin typeface="Arial"/>
                <a:cs typeface="Arial"/>
              </a:rPr>
              <a:t>result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dirty="0">
                <a:latin typeface="Arial"/>
                <a:cs typeface="Arial"/>
              </a:rPr>
              <a:t>lead </a:t>
            </a:r>
            <a:r>
              <a:rPr sz="1600" spc="-5" dirty="0">
                <a:latin typeface="Arial"/>
                <a:cs typeface="Arial"/>
              </a:rPr>
              <a:t>us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revise </a:t>
            </a:r>
            <a:r>
              <a:rPr sz="1600" dirty="0">
                <a:latin typeface="Arial"/>
                <a:cs typeface="Arial"/>
              </a:rPr>
              <a:t>the test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model.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FF00F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AutoNum type="arabicParenR" startAt="5"/>
              <a:tabLst>
                <a:tab pos="353695" algn="l"/>
                <a:tab pos="354330" algn="l"/>
              </a:tabLst>
            </a:pPr>
            <a:r>
              <a:rPr spc="-20" dirty="0"/>
              <a:t>Testing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5" dirty="0"/>
              <a:t>Levels: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33830" y="3137407"/>
            <a:ext cx="15011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336600"/>
                </a:solidFill>
                <a:latin typeface="Arial"/>
                <a:cs typeface="Arial"/>
              </a:rPr>
              <a:t>3 kinds of</a:t>
            </a:r>
            <a:r>
              <a:rPr sz="1600" b="1" spc="-1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6600"/>
                </a:solidFill>
                <a:latin typeface="Arial"/>
                <a:cs typeface="Arial"/>
              </a:rPr>
              <a:t>tests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83432" y="3164839"/>
            <a:ext cx="1978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(with different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objectives)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8966" y="3594557"/>
            <a:ext cx="7413625" cy="1490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spcBef>
                <a:spcPts val="110"/>
              </a:spcBef>
              <a:buClr>
                <a:srgbClr val="FF00FF"/>
              </a:buClr>
              <a:buFont typeface="Arial"/>
              <a:buAutoNum type="arabicParenR"/>
              <a:tabLst>
                <a:tab pos="306070" algn="l"/>
              </a:tabLst>
            </a:pP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Unit </a:t>
            </a:r>
            <a:r>
              <a:rPr sz="1600" b="1" u="heavy" spc="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&amp; </a:t>
            </a: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Component</a:t>
            </a:r>
            <a:r>
              <a:rPr sz="1600" b="1" u="heavy" spc="-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Testing</a:t>
            </a:r>
            <a:endParaRPr sz="1600">
              <a:latin typeface="Arial"/>
              <a:cs typeface="Arial"/>
            </a:endParaRPr>
          </a:p>
          <a:p>
            <a:pPr marL="923925" marR="5080" lvl="1" indent="-344170">
              <a:lnSpc>
                <a:spcPct val="100000"/>
              </a:lnSpc>
              <a:buClr>
                <a:srgbClr val="FF00FF"/>
              </a:buClr>
              <a:buAutoNum type="alphaLcPeriod"/>
              <a:tabLst>
                <a:tab pos="923925" algn="l"/>
                <a:tab pos="924560" algn="l"/>
              </a:tabLst>
            </a:pP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unit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is the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smallest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piece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of software that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can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be</a:t>
            </a:r>
            <a:r>
              <a:rPr sz="1600" spc="-2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compiled/assembled, 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linked, loaded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&amp;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put under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control of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test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harness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/</a:t>
            </a:r>
            <a:r>
              <a:rPr sz="16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660066"/>
                </a:solidFill>
                <a:latin typeface="Arial"/>
                <a:cs typeface="Arial"/>
              </a:rPr>
              <a:t>driver.</a:t>
            </a:r>
            <a:endParaRPr sz="1600">
              <a:latin typeface="Arial"/>
              <a:cs typeface="Arial"/>
            </a:endParaRPr>
          </a:p>
          <a:p>
            <a:pPr marL="923925" marR="226060" lvl="1" indent="-344170">
              <a:lnSpc>
                <a:spcPct val="100000"/>
              </a:lnSpc>
              <a:buClr>
                <a:srgbClr val="FF00FF"/>
              </a:buClr>
              <a:buAutoNum type="alphaLcPeriod"/>
              <a:tabLst>
                <a:tab pos="923925" algn="l"/>
                <a:tab pos="924560" algn="l"/>
              </a:tabLst>
            </a:pP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Unit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testing -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verifying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unit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against the functional specs 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&amp;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also</a:t>
            </a:r>
            <a:r>
              <a:rPr sz="1600" spc="-18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the  implementation against the design</a:t>
            </a:r>
            <a:r>
              <a:rPr sz="1600" spc="-1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structure.</a:t>
            </a:r>
            <a:endParaRPr sz="1600">
              <a:latin typeface="Arial"/>
              <a:cs typeface="Arial"/>
            </a:endParaRPr>
          </a:p>
          <a:p>
            <a:pPr marL="923925" lvl="1" indent="-34417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AutoNum type="alphaLcPeriod"/>
              <a:tabLst>
                <a:tab pos="923925" algn="l"/>
                <a:tab pos="924560" algn="l"/>
              </a:tabLst>
            </a:pP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Problems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revealed are unit</a:t>
            </a:r>
            <a:r>
              <a:rPr sz="1600" spc="-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94117" y="5354192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(even entire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system)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46275" y="5302377"/>
            <a:ext cx="569912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6870" algn="l"/>
              </a:tabLst>
            </a:pPr>
            <a:r>
              <a:rPr sz="1600" spc="-5" dirty="0">
                <a:solidFill>
                  <a:srgbClr val="FF00FF"/>
                </a:solidFill>
                <a:latin typeface="Arial"/>
                <a:cs typeface="Arial"/>
              </a:rPr>
              <a:t>d.	</a:t>
            </a:r>
            <a:r>
              <a:rPr sz="1600" spc="-5" dirty="0">
                <a:latin typeface="Arial"/>
                <a:cs typeface="Arial"/>
              </a:rPr>
              <a:t>Component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an integrated aggregate of one or </a:t>
            </a:r>
            <a:r>
              <a:rPr sz="1600" spc="5" dirty="0">
                <a:latin typeface="Arial"/>
                <a:cs typeface="Arial"/>
              </a:rPr>
              <a:t>more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units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00FF"/>
                </a:solidFill>
                <a:latin typeface="Arial"/>
                <a:cs typeface="Arial"/>
              </a:rPr>
              <a:t>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46275" y="5546242"/>
            <a:ext cx="742569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Component </a:t>
            </a:r>
            <a:r>
              <a:rPr sz="1600" dirty="0">
                <a:latin typeface="Arial"/>
                <a:cs typeface="Arial"/>
              </a:rPr>
              <a:t>testing - </a:t>
            </a:r>
            <a:r>
              <a:rPr sz="1600" spc="-5" dirty="0">
                <a:latin typeface="Arial"/>
                <a:cs typeface="Arial"/>
              </a:rPr>
              <a:t>verifying </a:t>
            </a:r>
            <a:r>
              <a:rPr sz="1600" dirty="0">
                <a:latin typeface="Arial"/>
                <a:cs typeface="Arial"/>
              </a:rPr>
              <a:t>the component against functional specs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implemented structure against the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design.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600" spc="5" dirty="0">
                <a:solidFill>
                  <a:srgbClr val="FF00FF"/>
                </a:solidFill>
                <a:latin typeface="Arial"/>
                <a:cs typeface="Arial"/>
              </a:rPr>
              <a:t>f.	</a:t>
            </a:r>
            <a:r>
              <a:rPr sz="1600" dirty="0">
                <a:latin typeface="Arial"/>
                <a:cs typeface="Arial"/>
              </a:rPr>
              <a:t>Problems </a:t>
            </a:r>
            <a:r>
              <a:rPr sz="1600" spc="-5" dirty="0">
                <a:latin typeface="Arial"/>
                <a:cs typeface="Arial"/>
              </a:rPr>
              <a:t>revealed are </a:t>
            </a:r>
            <a:r>
              <a:rPr sz="1600" dirty="0">
                <a:latin typeface="Arial"/>
                <a:cs typeface="Arial"/>
              </a:rPr>
              <a:t>component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0182" y="196087"/>
            <a:ext cx="3112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A </a:t>
            </a:r>
            <a:r>
              <a:rPr sz="2800" dirty="0"/>
              <a:t>Model </a:t>
            </a:r>
            <a:r>
              <a:rPr sz="2800" spc="5" dirty="0"/>
              <a:t>for</a:t>
            </a:r>
            <a:r>
              <a:rPr sz="2800" spc="-12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6291453" y="324103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ont</a:t>
            </a:r>
            <a:r>
              <a:rPr sz="1800" spc="5" dirty="0">
                <a:solidFill>
                  <a:srgbClr val="D50092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867400"/>
          </a:xfrm>
          <a:custGeom>
            <a:avLst/>
            <a:gdLst/>
            <a:ahLst/>
            <a:cxnLst/>
            <a:rect l="l" t="t" r="r" b="b"/>
            <a:pathLst>
              <a:path w="8997950" h="5867400">
                <a:moveTo>
                  <a:pt x="0" y="5867400"/>
                </a:moveTo>
                <a:lnTo>
                  <a:pt x="8997950" y="5867400"/>
                </a:lnTo>
                <a:lnTo>
                  <a:pt x="89979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762000"/>
            <a:ext cx="8997950" cy="5867400"/>
          </a:xfrm>
          <a:custGeom>
            <a:avLst/>
            <a:gdLst/>
            <a:ahLst/>
            <a:cxnLst/>
            <a:rect l="l" t="t" r="r" b="b"/>
            <a:pathLst>
              <a:path w="8997950" h="5867400">
                <a:moveTo>
                  <a:pt x="0" y="5867400"/>
                </a:moveTo>
                <a:lnTo>
                  <a:pt x="8997950" y="5867400"/>
                </a:lnTo>
                <a:lnTo>
                  <a:pt x="89979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19" y="774191"/>
            <a:ext cx="411480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376" y="740663"/>
            <a:ext cx="2929128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0376" y="841247"/>
            <a:ext cx="1563624" cy="234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6903" y="1167383"/>
            <a:ext cx="402335" cy="295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47216" y="1121663"/>
            <a:ext cx="2093976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39" y="1392936"/>
            <a:ext cx="1898904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40860" y="865377"/>
            <a:ext cx="5340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Arial"/>
                <a:cs typeface="Arial"/>
              </a:rPr>
              <a:t>contd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…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044" y="652856"/>
            <a:ext cx="2907665" cy="78867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500" b="1" dirty="0">
                <a:solidFill>
                  <a:srgbClr val="FF00FF"/>
                </a:solidFill>
                <a:latin typeface="Arial"/>
                <a:cs typeface="Arial"/>
              </a:rPr>
              <a:t>2.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Roles of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Models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for</a:t>
            </a:r>
            <a:r>
              <a:rPr sz="1600" b="1" spc="4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9900CC"/>
                </a:solidFill>
                <a:latin typeface="Arial"/>
                <a:cs typeface="Arial"/>
              </a:rPr>
              <a:t>Testing</a:t>
            </a:r>
            <a:endParaRPr sz="1600">
              <a:latin typeface="Arial"/>
              <a:cs typeface="Arial"/>
            </a:endParaRPr>
          </a:p>
          <a:p>
            <a:pPr marL="640080">
              <a:lnSpc>
                <a:spcPct val="100000"/>
              </a:lnSpc>
              <a:spcBef>
                <a:spcPts val="1085"/>
              </a:spcBef>
            </a:pPr>
            <a:r>
              <a:rPr sz="1450" b="1" spc="-10" dirty="0">
                <a:solidFill>
                  <a:srgbClr val="FF00FF"/>
                </a:solidFill>
                <a:latin typeface="Arial"/>
                <a:cs typeface="Arial"/>
              </a:rPr>
              <a:t>2)</a:t>
            </a:r>
            <a:r>
              <a:rPr sz="145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Integration</a:t>
            </a:r>
            <a:r>
              <a:rPr sz="1600" b="1" u="heavy" spc="-29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Testing</a:t>
            </a:r>
            <a:r>
              <a:rPr sz="1400" u="heavy" spc="-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8610" y="1597228"/>
            <a:ext cx="7602220" cy="1398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110"/>
              </a:spcBef>
              <a:buClr>
                <a:srgbClr val="FF00FF"/>
              </a:buClr>
              <a:buFont typeface="Wingdings"/>
              <a:buChar char=""/>
              <a:tabLst>
                <a:tab pos="189865" algn="l"/>
              </a:tabLst>
            </a:pPr>
            <a:r>
              <a:rPr sz="1600" dirty="0">
                <a:latin typeface="Arial"/>
                <a:cs typeface="Arial"/>
              </a:rPr>
              <a:t>Integration is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process </a:t>
            </a:r>
            <a:r>
              <a:rPr sz="1600" spc="-5" dirty="0">
                <a:latin typeface="Arial"/>
                <a:cs typeface="Arial"/>
              </a:rPr>
              <a:t>of aggregation of </a:t>
            </a:r>
            <a:r>
              <a:rPr sz="1600" dirty="0">
                <a:latin typeface="Arial"/>
                <a:cs typeface="Arial"/>
              </a:rPr>
              <a:t>components into </a:t>
            </a:r>
            <a:r>
              <a:rPr sz="1600" spc="-5" dirty="0">
                <a:latin typeface="Arial"/>
                <a:cs typeface="Arial"/>
              </a:rPr>
              <a:t>larger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components.</a:t>
            </a:r>
            <a:endParaRPr sz="1600">
              <a:latin typeface="Arial"/>
              <a:cs typeface="Arial"/>
            </a:endParaRPr>
          </a:p>
          <a:p>
            <a:pPr marL="189230" indent="-176530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189865" algn="l"/>
              </a:tabLst>
            </a:pP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Verification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consistency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interactions in the combination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1600" spc="-2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components.</a:t>
            </a:r>
            <a:endParaRPr sz="1600">
              <a:latin typeface="Arial"/>
              <a:cs typeface="Arial"/>
            </a:endParaRPr>
          </a:p>
          <a:p>
            <a:pPr marL="189230" marR="5080" indent="-176530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189865" algn="l"/>
              </a:tabLst>
            </a:pPr>
            <a:r>
              <a:rPr sz="1600" dirty="0">
                <a:latin typeface="Arial"/>
                <a:cs typeface="Arial"/>
              </a:rPr>
              <a:t>Examples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integration testing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improper call </a:t>
            </a:r>
            <a:r>
              <a:rPr sz="1600" spc="-5" dirty="0">
                <a:latin typeface="Arial"/>
                <a:cs typeface="Arial"/>
              </a:rPr>
              <a:t>or return sequences, </a:t>
            </a:r>
            <a:r>
              <a:rPr sz="1600" dirty="0">
                <a:latin typeface="Arial"/>
                <a:cs typeface="Arial"/>
              </a:rPr>
              <a:t>inconsistent  data </a:t>
            </a:r>
            <a:r>
              <a:rPr sz="1600" spc="-5" dirty="0">
                <a:latin typeface="Arial"/>
                <a:cs typeface="Arial"/>
              </a:rPr>
              <a:t>validation </a:t>
            </a:r>
            <a:r>
              <a:rPr sz="1600" dirty="0">
                <a:latin typeface="Arial"/>
                <a:cs typeface="Arial"/>
              </a:rPr>
              <a:t>criteria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inconsistent </a:t>
            </a:r>
            <a:r>
              <a:rPr sz="1600" spc="-5" dirty="0">
                <a:latin typeface="Arial"/>
                <a:cs typeface="Arial"/>
              </a:rPr>
              <a:t>handling of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objects.</a:t>
            </a:r>
            <a:endParaRPr sz="1600">
              <a:latin typeface="Arial"/>
              <a:cs typeface="Arial"/>
            </a:endParaRPr>
          </a:p>
          <a:p>
            <a:pPr marL="414655" indent="-401955">
              <a:lnSpc>
                <a:spcPct val="100000"/>
              </a:lnSpc>
              <a:spcBef>
                <a:spcPts val="1200"/>
              </a:spcBef>
              <a:buClr>
                <a:srgbClr val="FF00FF"/>
              </a:buClr>
              <a:buFont typeface="Wingdings"/>
              <a:buChar char=""/>
              <a:tabLst>
                <a:tab pos="414655" algn="l"/>
                <a:tab pos="415290" algn="l"/>
                <a:tab pos="2372995" algn="l"/>
                <a:tab pos="3131185" algn="l"/>
                <a:tab pos="6006465" algn="l"/>
              </a:tabLst>
            </a:pP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Integration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testing	</a:t>
            </a: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&amp;	</a:t>
            </a:r>
            <a:r>
              <a:rPr sz="1600" spc="-25" dirty="0">
                <a:solidFill>
                  <a:srgbClr val="660066"/>
                </a:solidFill>
                <a:latin typeface="Arial"/>
                <a:cs typeface="Arial"/>
              </a:rPr>
              <a:t>Testing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Integrated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 Objects	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are different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88548" y="4158818"/>
            <a:ext cx="237807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Arial"/>
                <a:cs typeface="Arial"/>
              </a:rPr>
              <a:t>Integration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tests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B.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11926" y="4158818"/>
            <a:ext cx="173482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Component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8610" y="3914902"/>
            <a:ext cx="326771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Font typeface="Wingdings"/>
              <a:buChar char=""/>
              <a:tabLst>
                <a:tab pos="189865" algn="l"/>
              </a:tabLst>
            </a:pP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Sequence of</a:t>
            </a:r>
            <a:r>
              <a:rPr sz="1600" spc="-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660066"/>
                </a:solidFill>
                <a:latin typeface="Arial"/>
                <a:cs typeface="Arial"/>
              </a:rPr>
              <a:t>Testing</a:t>
            </a:r>
            <a:r>
              <a:rPr sz="1600" spc="-2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521334" lvl="1" indent="-216535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Font typeface="Wingdings"/>
              <a:buChar char=""/>
              <a:tabLst>
                <a:tab pos="521970" algn="l"/>
              </a:tabLst>
            </a:pPr>
            <a:r>
              <a:rPr sz="1600" dirty="0">
                <a:latin typeface="Arial"/>
                <a:cs typeface="Arial"/>
              </a:rPr>
              <a:t>Unit/Component </a:t>
            </a:r>
            <a:r>
              <a:rPr sz="1600" spc="5" dirty="0">
                <a:latin typeface="Arial"/>
                <a:cs typeface="Arial"/>
              </a:rPr>
              <a:t>tests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5" dirty="0">
                <a:latin typeface="Arial"/>
                <a:cs typeface="Arial"/>
              </a:rPr>
              <a:t>A,</a:t>
            </a:r>
            <a:r>
              <a:rPr sz="1600" spc="-3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B.</a:t>
            </a:r>
            <a:endParaRPr sz="1600">
              <a:latin typeface="Arial"/>
              <a:cs typeface="Arial"/>
            </a:endParaRPr>
          </a:p>
          <a:p>
            <a:pPr marL="521334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for (A,B)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component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09800" y="3200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09800" y="3200400"/>
            <a:ext cx="457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38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8000" y="3200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48000" y="3200400"/>
            <a:ext cx="457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80"/>
              </a:spcBef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67000" y="3314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81600" y="3276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81600" y="3276600"/>
            <a:ext cx="457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38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19800" y="3276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19800" y="3276600"/>
            <a:ext cx="457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380"/>
              </a:spcBef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38800" y="3390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53000" y="3048000"/>
            <a:ext cx="1752600" cy="838200"/>
          </a:xfrm>
          <a:custGeom>
            <a:avLst/>
            <a:gdLst/>
            <a:ahLst/>
            <a:cxnLst/>
            <a:rect l="l" t="t" r="r" b="b"/>
            <a:pathLst>
              <a:path w="1752600" h="838200">
                <a:moveTo>
                  <a:pt x="0" y="419100"/>
                </a:moveTo>
                <a:lnTo>
                  <a:pt x="8701" y="359794"/>
                </a:lnTo>
                <a:lnTo>
                  <a:pt x="34015" y="303049"/>
                </a:lnTo>
                <a:lnTo>
                  <a:pt x="74755" y="249430"/>
                </a:lnTo>
                <a:lnTo>
                  <a:pt x="129736" y="199505"/>
                </a:lnTo>
                <a:lnTo>
                  <a:pt x="162195" y="176105"/>
                </a:lnTo>
                <a:lnTo>
                  <a:pt x="197771" y="153841"/>
                </a:lnTo>
                <a:lnTo>
                  <a:pt x="236313" y="132783"/>
                </a:lnTo>
                <a:lnTo>
                  <a:pt x="277674" y="113003"/>
                </a:lnTo>
                <a:lnTo>
                  <a:pt x="321706" y="94572"/>
                </a:lnTo>
                <a:lnTo>
                  <a:pt x="368261" y="77559"/>
                </a:lnTo>
                <a:lnTo>
                  <a:pt x="417189" y="62037"/>
                </a:lnTo>
                <a:lnTo>
                  <a:pt x="468344" y="48075"/>
                </a:lnTo>
                <a:lnTo>
                  <a:pt x="521576" y="35745"/>
                </a:lnTo>
                <a:lnTo>
                  <a:pt x="576738" y="25118"/>
                </a:lnTo>
                <a:lnTo>
                  <a:pt x="633681" y="16264"/>
                </a:lnTo>
                <a:lnTo>
                  <a:pt x="692256" y="9255"/>
                </a:lnTo>
                <a:lnTo>
                  <a:pt x="752317" y="4160"/>
                </a:lnTo>
                <a:lnTo>
                  <a:pt x="813714" y="1051"/>
                </a:lnTo>
                <a:lnTo>
                  <a:pt x="876300" y="0"/>
                </a:lnTo>
                <a:lnTo>
                  <a:pt x="938885" y="1051"/>
                </a:lnTo>
                <a:lnTo>
                  <a:pt x="1000282" y="4160"/>
                </a:lnTo>
                <a:lnTo>
                  <a:pt x="1060343" y="9255"/>
                </a:lnTo>
                <a:lnTo>
                  <a:pt x="1118918" y="16264"/>
                </a:lnTo>
                <a:lnTo>
                  <a:pt x="1175861" y="25118"/>
                </a:lnTo>
                <a:lnTo>
                  <a:pt x="1231023" y="35745"/>
                </a:lnTo>
                <a:lnTo>
                  <a:pt x="1284255" y="48075"/>
                </a:lnTo>
                <a:lnTo>
                  <a:pt x="1335410" y="62037"/>
                </a:lnTo>
                <a:lnTo>
                  <a:pt x="1384338" y="77559"/>
                </a:lnTo>
                <a:lnTo>
                  <a:pt x="1430893" y="94572"/>
                </a:lnTo>
                <a:lnTo>
                  <a:pt x="1474925" y="113003"/>
                </a:lnTo>
                <a:lnTo>
                  <a:pt x="1516286" y="132783"/>
                </a:lnTo>
                <a:lnTo>
                  <a:pt x="1554828" y="153841"/>
                </a:lnTo>
                <a:lnTo>
                  <a:pt x="1590404" y="176105"/>
                </a:lnTo>
                <a:lnTo>
                  <a:pt x="1622863" y="199505"/>
                </a:lnTo>
                <a:lnTo>
                  <a:pt x="1677844" y="249430"/>
                </a:lnTo>
                <a:lnTo>
                  <a:pt x="1718584" y="303049"/>
                </a:lnTo>
                <a:lnTo>
                  <a:pt x="1743898" y="359794"/>
                </a:lnTo>
                <a:lnTo>
                  <a:pt x="1752600" y="419100"/>
                </a:lnTo>
                <a:lnTo>
                  <a:pt x="1750399" y="449037"/>
                </a:lnTo>
                <a:lnTo>
                  <a:pt x="1743898" y="478405"/>
                </a:lnTo>
                <a:lnTo>
                  <a:pt x="1718584" y="535150"/>
                </a:lnTo>
                <a:lnTo>
                  <a:pt x="1677844" y="588769"/>
                </a:lnTo>
                <a:lnTo>
                  <a:pt x="1622863" y="638694"/>
                </a:lnTo>
                <a:lnTo>
                  <a:pt x="1590404" y="662094"/>
                </a:lnTo>
                <a:lnTo>
                  <a:pt x="1554828" y="684358"/>
                </a:lnTo>
                <a:lnTo>
                  <a:pt x="1516286" y="705416"/>
                </a:lnTo>
                <a:lnTo>
                  <a:pt x="1474925" y="725196"/>
                </a:lnTo>
                <a:lnTo>
                  <a:pt x="1430893" y="743627"/>
                </a:lnTo>
                <a:lnTo>
                  <a:pt x="1384338" y="760640"/>
                </a:lnTo>
                <a:lnTo>
                  <a:pt x="1335410" y="776162"/>
                </a:lnTo>
                <a:lnTo>
                  <a:pt x="1284255" y="790124"/>
                </a:lnTo>
                <a:lnTo>
                  <a:pt x="1231023" y="802454"/>
                </a:lnTo>
                <a:lnTo>
                  <a:pt x="1175861" y="813081"/>
                </a:lnTo>
                <a:lnTo>
                  <a:pt x="1118918" y="821935"/>
                </a:lnTo>
                <a:lnTo>
                  <a:pt x="1060343" y="828944"/>
                </a:lnTo>
                <a:lnTo>
                  <a:pt x="1000282" y="834039"/>
                </a:lnTo>
                <a:lnTo>
                  <a:pt x="938885" y="837148"/>
                </a:lnTo>
                <a:lnTo>
                  <a:pt x="876300" y="838200"/>
                </a:lnTo>
                <a:lnTo>
                  <a:pt x="813714" y="837148"/>
                </a:lnTo>
                <a:lnTo>
                  <a:pt x="752317" y="834039"/>
                </a:lnTo>
                <a:lnTo>
                  <a:pt x="692256" y="828944"/>
                </a:lnTo>
                <a:lnTo>
                  <a:pt x="633681" y="821935"/>
                </a:lnTo>
                <a:lnTo>
                  <a:pt x="576738" y="813081"/>
                </a:lnTo>
                <a:lnTo>
                  <a:pt x="521576" y="802454"/>
                </a:lnTo>
                <a:lnTo>
                  <a:pt x="468344" y="790124"/>
                </a:lnTo>
                <a:lnTo>
                  <a:pt x="417189" y="776162"/>
                </a:lnTo>
                <a:lnTo>
                  <a:pt x="368261" y="760640"/>
                </a:lnTo>
                <a:lnTo>
                  <a:pt x="321706" y="743627"/>
                </a:lnTo>
                <a:lnTo>
                  <a:pt x="277674" y="725196"/>
                </a:lnTo>
                <a:lnTo>
                  <a:pt x="236313" y="705416"/>
                </a:lnTo>
                <a:lnTo>
                  <a:pt x="197771" y="684358"/>
                </a:lnTo>
                <a:lnTo>
                  <a:pt x="162195" y="662094"/>
                </a:lnTo>
                <a:lnTo>
                  <a:pt x="129736" y="638694"/>
                </a:lnTo>
                <a:lnTo>
                  <a:pt x="74755" y="588769"/>
                </a:lnTo>
                <a:lnTo>
                  <a:pt x="34015" y="535150"/>
                </a:lnTo>
                <a:lnTo>
                  <a:pt x="8701" y="478405"/>
                </a:lnTo>
                <a:lnTo>
                  <a:pt x="0" y="41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34200" y="3657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934200" y="3657600"/>
            <a:ext cx="457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385"/>
              </a:spcBef>
            </a:pPr>
            <a:r>
              <a:rPr sz="1800" spc="-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62800" y="31242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62800" y="3124200"/>
            <a:ext cx="457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380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29400" y="36576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240029" y="187959"/>
                </a:moveTo>
                <a:lnTo>
                  <a:pt x="220979" y="213360"/>
                </a:lnTo>
                <a:lnTo>
                  <a:pt x="304800" y="228600"/>
                </a:lnTo>
                <a:lnTo>
                  <a:pt x="288290" y="195580"/>
                </a:lnTo>
                <a:lnTo>
                  <a:pt x="250190" y="195580"/>
                </a:lnTo>
                <a:lnTo>
                  <a:pt x="240029" y="187959"/>
                </a:lnTo>
                <a:close/>
              </a:path>
              <a:path w="304800" h="228600">
                <a:moveTo>
                  <a:pt x="247650" y="177800"/>
                </a:moveTo>
                <a:lnTo>
                  <a:pt x="240029" y="187959"/>
                </a:lnTo>
                <a:lnTo>
                  <a:pt x="250190" y="195580"/>
                </a:lnTo>
                <a:lnTo>
                  <a:pt x="257809" y="185419"/>
                </a:lnTo>
                <a:lnTo>
                  <a:pt x="247650" y="177800"/>
                </a:lnTo>
                <a:close/>
              </a:path>
              <a:path w="304800" h="228600">
                <a:moveTo>
                  <a:pt x="266700" y="152400"/>
                </a:moveTo>
                <a:lnTo>
                  <a:pt x="247650" y="177800"/>
                </a:lnTo>
                <a:lnTo>
                  <a:pt x="257809" y="185419"/>
                </a:lnTo>
                <a:lnTo>
                  <a:pt x="250190" y="195580"/>
                </a:lnTo>
                <a:lnTo>
                  <a:pt x="288290" y="195580"/>
                </a:lnTo>
                <a:lnTo>
                  <a:pt x="266700" y="152400"/>
                </a:lnTo>
                <a:close/>
              </a:path>
              <a:path w="304800" h="228600">
                <a:moveTo>
                  <a:pt x="64770" y="40640"/>
                </a:moveTo>
                <a:lnTo>
                  <a:pt x="57150" y="50800"/>
                </a:lnTo>
                <a:lnTo>
                  <a:pt x="240029" y="187959"/>
                </a:lnTo>
                <a:lnTo>
                  <a:pt x="247650" y="177800"/>
                </a:lnTo>
                <a:lnTo>
                  <a:pt x="64770" y="40640"/>
                </a:lnTo>
                <a:close/>
              </a:path>
              <a:path w="304800" h="228600">
                <a:moveTo>
                  <a:pt x="0" y="0"/>
                </a:moveTo>
                <a:lnTo>
                  <a:pt x="38100" y="76200"/>
                </a:lnTo>
                <a:lnTo>
                  <a:pt x="57150" y="50800"/>
                </a:lnTo>
                <a:lnTo>
                  <a:pt x="46990" y="43180"/>
                </a:lnTo>
                <a:lnTo>
                  <a:pt x="54609" y="33019"/>
                </a:lnTo>
                <a:lnTo>
                  <a:pt x="70485" y="33019"/>
                </a:lnTo>
                <a:lnTo>
                  <a:pt x="83820" y="15239"/>
                </a:lnTo>
                <a:lnTo>
                  <a:pt x="0" y="0"/>
                </a:lnTo>
                <a:close/>
              </a:path>
              <a:path w="304800" h="228600">
                <a:moveTo>
                  <a:pt x="54609" y="33019"/>
                </a:moveTo>
                <a:lnTo>
                  <a:pt x="46990" y="43180"/>
                </a:lnTo>
                <a:lnTo>
                  <a:pt x="57150" y="50800"/>
                </a:lnTo>
                <a:lnTo>
                  <a:pt x="64770" y="40640"/>
                </a:lnTo>
                <a:lnTo>
                  <a:pt x="54609" y="33019"/>
                </a:lnTo>
                <a:close/>
              </a:path>
              <a:path w="304800" h="228600">
                <a:moveTo>
                  <a:pt x="70485" y="33019"/>
                </a:moveTo>
                <a:lnTo>
                  <a:pt x="54609" y="33019"/>
                </a:lnTo>
                <a:lnTo>
                  <a:pt x="64770" y="40640"/>
                </a:lnTo>
                <a:lnTo>
                  <a:pt x="70485" y="33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29400" y="32385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0182" y="196087"/>
            <a:ext cx="3112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A </a:t>
            </a:r>
            <a:r>
              <a:rPr sz="2800" dirty="0"/>
              <a:t>Model </a:t>
            </a:r>
            <a:r>
              <a:rPr sz="2800" spc="5" dirty="0"/>
              <a:t>for</a:t>
            </a:r>
            <a:r>
              <a:rPr sz="2800" spc="-12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6291453" y="324103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ont</a:t>
            </a:r>
            <a:r>
              <a:rPr sz="1800" spc="5" dirty="0">
                <a:solidFill>
                  <a:srgbClr val="D50092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867400"/>
          </a:xfrm>
          <a:custGeom>
            <a:avLst/>
            <a:gdLst/>
            <a:ahLst/>
            <a:cxnLst/>
            <a:rect l="l" t="t" r="r" b="b"/>
            <a:pathLst>
              <a:path w="8997950" h="5867400">
                <a:moveTo>
                  <a:pt x="0" y="5867400"/>
                </a:moveTo>
                <a:lnTo>
                  <a:pt x="8997950" y="5867400"/>
                </a:lnTo>
                <a:lnTo>
                  <a:pt x="89979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762000"/>
            <a:ext cx="8997950" cy="5867400"/>
          </a:xfrm>
          <a:custGeom>
            <a:avLst/>
            <a:gdLst/>
            <a:ahLst/>
            <a:cxnLst/>
            <a:rect l="l" t="t" r="r" b="b"/>
            <a:pathLst>
              <a:path w="8997950" h="5867400">
                <a:moveTo>
                  <a:pt x="0" y="5867400"/>
                </a:moveTo>
                <a:lnTo>
                  <a:pt x="8997950" y="5867400"/>
                </a:lnTo>
                <a:lnTo>
                  <a:pt x="89979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7008" y="1124711"/>
            <a:ext cx="445008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4103" y="1106424"/>
            <a:ext cx="1764792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" y="3566159"/>
            <a:ext cx="3316224" cy="384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5784" y="3566159"/>
            <a:ext cx="390143" cy="384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9704" y="3874008"/>
            <a:ext cx="3084575" cy="109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8935" y="3874008"/>
            <a:ext cx="216408" cy="109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2244" y="792226"/>
            <a:ext cx="8620760" cy="536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SzPct val="95833"/>
              <a:buAutoNum type="arabicPeriod" startAt="2"/>
              <a:tabLst>
                <a:tab pos="356870" algn="l"/>
                <a:tab pos="357505" algn="l"/>
                <a:tab pos="2774950" algn="l"/>
              </a:tabLst>
            </a:pPr>
            <a:r>
              <a:rPr sz="1200" b="1" dirty="0">
                <a:solidFill>
                  <a:srgbClr val="9900CC"/>
                </a:solidFill>
                <a:latin typeface="Arial"/>
                <a:cs typeface="Arial"/>
              </a:rPr>
              <a:t>Roles of </a:t>
            </a:r>
            <a:r>
              <a:rPr sz="1200" b="1" spc="-5" dirty="0">
                <a:solidFill>
                  <a:srgbClr val="9900CC"/>
                </a:solidFill>
                <a:latin typeface="Arial"/>
                <a:cs typeface="Arial"/>
              </a:rPr>
              <a:t>Models</a:t>
            </a:r>
            <a:r>
              <a:rPr sz="1200" b="1" spc="-1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900CC"/>
                </a:solidFill>
                <a:latin typeface="Arial"/>
                <a:cs typeface="Arial"/>
              </a:rPr>
              <a:t>for </a:t>
            </a:r>
            <a:r>
              <a:rPr sz="1200" b="1" spc="-15" dirty="0">
                <a:solidFill>
                  <a:srgbClr val="9900CC"/>
                </a:solidFill>
                <a:latin typeface="Arial"/>
                <a:cs typeface="Arial"/>
              </a:rPr>
              <a:t>Testing	</a:t>
            </a:r>
            <a:r>
              <a:rPr sz="1200" b="1" spc="-5" dirty="0">
                <a:latin typeface="Arial"/>
                <a:cs typeface="Arial"/>
              </a:rPr>
              <a:t>contd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…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FF"/>
              </a:buClr>
              <a:buFont typeface="Arial"/>
              <a:buAutoNum type="arabicPeriod" startAt="2"/>
            </a:pPr>
            <a:endParaRPr sz="1200">
              <a:latin typeface="Times New Roman"/>
              <a:cs typeface="Times New Roman"/>
            </a:endParaRPr>
          </a:p>
          <a:p>
            <a:pPr marL="1042669" lvl="1" indent="-396240">
              <a:lnSpc>
                <a:spcPct val="100000"/>
              </a:lnSpc>
              <a:buAutoNum type="arabicParenR" startAt="3"/>
              <a:tabLst>
                <a:tab pos="1042669" algn="l"/>
                <a:tab pos="1043305" algn="l"/>
              </a:tabLst>
            </a:pP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System</a:t>
            </a:r>
            <a:r>
              <a:rPr sz="1600" b="1" spc="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CC0000"/>
                </a:solidFill>
                <a:latin typeface="Arial"/>
                <a:cs typeface="Arial"/>
              </a:rPr>
              <a:t>Testing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CC0000"/>
              </a:buClr>
              <a:buFont typeface="Arial"/>
              <a:buAutoNum type="arabicParenR" startAt="3"/>
            </a:pPr>
            <a:endParaRPr sz="1850">
              <a:latin typeface="Times New Roman"/>
              <a:cs typeface="Times New Roman"/>
            </a:endParaRPr>
          </a:p>
          <a:p>
            <a:pPr marL="1271270" lvl="2" indent="-344170">
              <a:lnSpc>
                <a:spcPct val="100000"/>
              </a:lnSpc>
              <a:buAutoNum type="alphaLcPeriod"/>
              <a:tabLst>
                <a:tab pos="1271270" algn="l"/>
                <a:tab pos="1271905" algn="l"/>
              </a:tabLst>
            </a:pPr>
            <a:r>
              <a:rPr sz="1600" dirty="0">
                <a:latin typeface="Arial"/>
                <a:cs typeface="Arial"/>
              </a:rPr>
              <a:t>System is a big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component.</a:t>
            </a:r>
            <a:endParaRPr sz="1600">
              <a:latin typeface="Arial"/>
              <a:cs typeface="Arial"/>
            </a:endParaRPr>
          </a:p>
          <a:p>
            <a:pPr marL="1271270" lvl="2" indent="-344170">
              <a:lnSpc>
                <a:spcPct val="100000"/>
              </a:lnSpc>
              <a:buAutoNum type="alphaLcPeriod"/>
              <a:tabLst>
                <a:tab pos="1271270" algn="l"/>
                <a:tab pos="1271905" algn="l"/>
              </a:tabLst>
            </a:pPr>
            <a:r>
              <a:rPr sz="1600" spc="-5" dirty="0">
                <a:latin typeface="Arial"/>
                <a:cs typeface="Arial"/>
              </a:rPr>
              <a:t>Concerns </a:t>
            </a:r>
            <a:r>
              <a:rPr sz="1600" dirty="0">
                <a:latin typeface="Arial"/>
                <a:cs typeface="Arial"/>
              </a:rPr>
              <a:t>issues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behaviors that </a:t>
            </a:r>
            <a:r>
              <a:rPr sz="1600" dirty="0">
                <a:latin typeface="Arial"/>
                <a:cs typeface="Arial"/>
              </a:rPr>
              <a:t>can </a:t>
            </a:r>
            <a:r>
              <a:rPr sz="1600" spc="-5" dirty="0">
                <a:latin typeface="Arial"/>
                <a:cs typeface="Arial"/>
              </a:rPr>
              <a:t>be </a:t>
            </a:r>
            <a:r>
              <a:rPr sz="1600" dirty="0">
                <a:latin typeface="Arial"/>
                <a:cs typeface="Arial"/>
              </a:rPr>
              <a:t>tested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level of </a:t>
            </a:r>
            <a:r>
              <a:rPr sz="1600" dirty="0">
                <a:latin typeface="Arial"/>
                <a:cs typeface="Arial"/>
              </a:rPr>
              <a:t>entire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spc="5" dirty="0">
                <a:latin typeface="Arial"/>
                <a:cs typeface="Arial"/>
              </a:rPr>
              <a:t>major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part</a:t>
            </a:r>
            <a:endParaRPr sz="1600">
              <a:latin typeface="Arial"/>
              <a:cs typeface="Arial"/>
            </a:endParaRPr>
          </a:p>
          <a:p>
            <a:pPr marL="127127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integrated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system.</a:t>
            </a:r>
            <a:endParaRPr sz="1600">
              <a:latin typeface="Arial"/>
              <a:cs typeface="Arial"/>
            </a:endParaRPr>
          </a:p>
          <a:p>
            <a:pPr marL="1271270" marR="55880" lvl="2" indent="-344170">
              <a:lnSpc>
                <a:spcPct val="100000"/>
              </a:lnSpc>
              <a:buAutoNum type="alphaLcPeriod" startAt="3"/>
              <a:tabLst>
                <a:tab pos="1271270" algn="l"/>
                <a:tab pos="1271905" algn="l"/>
              </a:tabLst>
            </a:pPr>
            <a:r>
              <a:rPr sz="1600" dirty="0">
                <a:latin typeface="Arial"/>
                <a:cs typeface="Arial"/>
              </a:rPr>
              <a:t>Includes testing for performance, </a:t>
            </a:r>
            <a:r>
              <a:rPr sz="1600" spc="-15" dirty="0">
                <a:latin typeface="Arial"/>
                <a:cs typeface="Arial"/>
              </a:rPr>
              <a:t>security, </a:t>
            </a:r>
            <a:r>
              <a:rPr sz="1600" spc="-10" dirty="0">
                <a:latin typeface="Arial"/>
                <a:cs typeface="Arial"/>
              </a:rPr>
              <a:t>accountability, </a:t>
            </a:r>
            <a:r>
              <a:rPr sz="1600" dirty="0">
                <a:latin typeface="Arial"/>
                <a:cs typeface="Arial"/>
              </a:rPr>
              <a:t>configuration</a:t>
            </a:r>
            <a:r>
              <a:rPr sz="1600" spc="-2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sensitivity,  </a:t>
            </a:r>
            <a:r>
              <a:rPr sz="1600" dirty="0">
                <a:latin typeface="Arial"/>
                <a:cs typeface="Arial"/>
              </a:rPr>
              <a:t>start </a:t>
            </a:r>
            <a:r>
              <a:rPr sz="1600" spc="-5" dirty="0">
                <a:latin typeface="Arial"/>
                <a:cs typeface="Arial"/>
              </a:rPr>
              <a:t>up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recovery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After </a:t>
            </a:r>
            <a:r>
              <a:rPr sz="1600" spc="-5" dirty="0">
                <a:latin typeface="Arial"/>
                <a:cs typeface="Arial"/>
              </a:rPr>
              <a:t>understanding </a:t>
            </a:r>
            <a:r>
              <a:rPr sz="1600" dirty="0">
                <a:latin typeface="Arial"/>
                <a:cs typeface="Arial"/>
              </a:rPr>
              <a:t>a Project, </a:t>
            </a:r>
            <a:r>
              <a:rPr sz="1600" spc="-25" dirty="0">
                <a:latin typeface="Arial"/>
                <a:cs typeface="Arial"/>
              </a:rPr>
              <a:t>Testing </a:t>
            </a:r>
            <a:r>
              <a:rPr sz="1600" spc="-10" dirty="0">
                <a:latin typeface="Arial"/>
                <a:cs typeface="Arial"/>
              </a:rPr>
              <a:t>Model, </a:t>
            </a:r>
            <a:r>
              <a:rPr sz="1600" spc="-5" dirty="0">
                <a:latin typeface="Arial"/>
                <a:cs typeface="Arial"/>
              </a:rPr>
              <a:t>now </a:t>
            </a:r>
            <a:r>
              <a:rPr sz="1600" spc="-229" dirty="0">
                <a:latin typeface="Arial"/>
                <a:cs typeface="Arial"/>
              </a:rPr>
              <a:t>let‟s </a:t>
            </a:r>
            <a:r>
              <a:rPr sz="1600" dirty="0">
                <a:latin typeface="Arial"/>
                <a:cs typeface="Arial"/>
              </a:rPr>
              <a:t>see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finally,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Role </a:t>
            </a:r>
            <a:r>
              <a:rPr sz="18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of </a:t>
            </a:r>
            <a:r>
              <a:rPr sz="1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the </a:t>
            </a:r>
            <a:r>
              <a:rPr sz="18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Model of testing</a:t>
            </a:r>
            <a:r>
              <a:rPr sz="1800" b="1" u="heavy" spc="-95" dirty="0">
                <a:solidFill>
                  <a:srgbClr val="9900CC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9900CC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640715" indent="-34163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Font typeface="Wingdings"/>
              <a:buChar char=""/>
              <a:tabLst>
                <a:tab pos="640715" algn="l"/>
                <a:tab pos="641350" algn="l"/>
              </a:tabLst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Used for the testing process until system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behavior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is correct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or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until the model</a:t>
            </a:r>
            <a:r>
              <a:rPr sz="1600" spc="-254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is</a:t>
            </a:r>
            <a:endParaRPr sz="1600">
              <a:latin typeface="Arial"/>
              <a:cs typeface="Arial"/>
            </a:endParaRPr>
          </a:p>
          <a:p>
            <a:pPr marL="640715">
              <a:lnSpc>
                <a:spcPct val="100000"/>
              </a:lnSpc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insufficient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(for</a:t>
            </a:r>
            <a:r>
              <a:rPr sz="1600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testing).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640715" indent="-34163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Font typeface="Wingdings"/>
              <a:buChar char=""/>
              <a:tabLst>
                <a:tab pos="640715" algn="l"/>
                <a:tab pos="641350" algn="l"/>
              </a:tabLst>
            </a:pPr>
            <a:r>
              <a:rPr sz="1600" spc="-5" dirty="0">
                <a:latin typeface="Arial"/>
                <a:cs typeface="Arial"/>
              </a:rPr>
              <a:t>Unexpected </a:t>
            </a:r>
            <a:r>
              <a:rPr sz="1600" dirty="0">
                <a:latin typeface="Arial"/>
                <a:cs typeface="Arial"/>
              </a:rPr>
              <a:t>results </a:t>
            </a:r>
            <a:r>
              <a:rPr sz="1600" spc="5" dirty="0">
                <a:latin typeface="Arial"/>
                <a:cs typeface="Arial"/>
              </a:rPr>
              <a:t>may </a:t>
            </a:r>
            <a:r>
              <a:rPr sz="1600" dirty="0">
                <a:latin typeface="Arial"/>
                <a:cs typeface="Arial"/>
              </a:rPr>
              <a:t>force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revision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model.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F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640715" indent="-341630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640715" algn="l"/>
                <a:tab pos="641350" algn="l"/>
              </a:tabLst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Art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testing consists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creating, selecting,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exploring and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revising</a:t>
            </a:r>
            <a:r>
              <a:rPr sz="1600" spc="-2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models.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640715" indent="-341630">
              <a:lnSpc>
                <a:spcPct val="100000"/>
              </a:lnSpc>
              <a:buClr>
                <a:srgbClr val="FF00FF"/>
              </a:buClr>
              <a:buFont typeface="Wingdings"/>
              <a:buChar char=""/>
              <a:tabLst>
                <a:tab pos="640715" algn="l"/>
                <a:tab pos="641350" algn="l"/>
              </a:tabLst>
            </a:pPr>
            <a:r>
              <a:rPr sz="1600" dirty="0">
                <a:latin typeface="Arial"/>
                <a:cs typeface="Arial"/>
              </a:rPr>
              <a:t>The model </a:t>
            </a:r>
            <a:r>
              <a:rPr sz="1600" spc="-5" dirty="0">
                <a:latin typeface="Arial"/>
                <a:cs typeface="Arial"/>
              </a:rPr>
              <a:t>should be able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express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program.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41726" y="196087"/>
            <a:ext cx="3705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Consequences of</a:t>
            </a:r>
            <a:r>
              <a:rPr sz="2800" spc="-85" dirty="0"/>
              <a:t> </a:t>
            </a:r>
            <a:r>
              <a:rPr sz="2800" dirty="0"/>
              <a:t>Bugs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872" y="792480"/>
            <a:ext cx="1798319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695" y="1066800"/>
            <a:ext cx="1603248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7016" y="843229"/>
            <a:ext cx="154114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</a:t>
            </a:r>
            <a:r>
              <a:rPr sz="16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on</a:t>
            </a: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se</a:t>
            </a:r>
            <a:r>
              <a:rPr sz="16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qu</a:t>
            </a: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16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</a:t>
            </a: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ces</a:t>
            </a:r>
            <a:r>
              <a:rPr sz="16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5085" y="870661"/>
            <a:ext cx="22453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(how bugs </a:t>
            </a: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may 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affect</a:t>
            </a:r>
            <a:r>
              <a:rPr sz="1400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users)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1712" y="1331213"/>
            <a:ext cx="8314055" cy="490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These </a:t>
            </a:r>
            <a:r>
              <a:rPr sz="1600" spc="-5" dirty="0">
                <a:latin typeface="Arial"/>
                <a:cs typeface="Arial"/>
              </a:rPr>
              <a:t>range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5" dirty="0">
                <a:latin typeface="Arial"/>
                <a:cs typeface="Arial"/>
              </a:rPr>
              <a:t>mild to </a:t>
            </a:r>
            <a:r>
              <a:rPr sz="1600" dirty="0">
                <a:latin typeface="Arial"/>
                <a:cs typeface="Arial"/>
              </a:rPr>
              <a:t>catastrophic </a:t>
            </a:r>
            <a:r>
              <a:rPr sz="1600" spc="-5" dirty="0">
                <a:latin typeface="Arial"/>
                <a:cs typeface="Arial"/>
              </a:rPr>
              <a:t>on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10 point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scale.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402590" indent="-219075">
              <a:lnSpc>
                <a:spcPct val="100000"/>
              </a:lnSpc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Mild</a:t>
            </a:r>
            <a:endParaRPr sz="1600">
              <a:latin typeface="Arial"/>
              <a:cs typeface="Arial"/>
            </a:endParaRPr>
          </a:p>
          <a:p>
            <a:pPr marL="802005" lvl="1" indent="-219075">
              <a:lnSpc>
                <a:spcPct val="100000"/>
              </a:lnSpc>
              <a:buChar char="•"/>
              <a:tabLst>
                <a:tab pos="802005" algn="l"/>
                <a:tab pos="802640" algn="l"/>
              </a:tabLst>
            </a:pPr>
            <a:r>
              <a:rPr sz="1600" dirty="0">
                <a:latin typeface="Arial"/>
                <a:cs typeface="Arial"/>
              </a:rPr>
              <a:t>Aesthetic </a:t>
            </a:r>
            <a:r>
              <a:rPr sz="1600" spc="-5" dirty="0">
                <a:latin typeface="Arial"/>
                <a:cs typeface="Arial"/>
              </a:rPr>
              <a:t>bug </a:t>
            </a:r>
            <a:r>
              <a:rPr sz="1600" dirty="0">
                <a:latin typeface="Arial"/>
                <a:cs typeface="Arial"/>
              </a:rPr>
              <a:t>such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misspelled </a:t>
            </a:r>
            <a:r>
              <a:rPr sz="1600" spc="-5" dirty="0">
                <a:latin typeface="Arial"/>
                <a:cs typeface="Arial"/>
              </a:rPr>
              <a:t>output or </a:t>
            </a:r>
            <a:r>
              <a:rPr sz="1600" dirty="0">
                <a:latin typeface="Arial"/>
                <a:cs typeface="Arial"/>
              </a:rPr>
              <a:t>mal-aligned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print-out.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02590" indent="-219075">
              <a:lnSpc>
                <a:spcPct val="100000"/>
              </a:lnSpc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Moderate</a:t>
            </a:r>
            <a:endParaRPr sz="1600">
              <a:latin typeface="Arial"/>
              <a:cs typeface="Arial"/>
            </a:endParaRPr>
          </a:p>
          <a:p>
            <a:pPr marL="802005" lvl="1" indent="-219075">
              <a:lnSpc>
                <a:spcPct val="100000"/>
              </a:lnSpc>
              <a:spcBef>
                <a:spcPts val="5"/>
              </a:spcBef>
              <a:buChar char="•"/>
              <a:tabLst>
                <a:tab pos="802005" algn="l"/>
                <a:tab pos="802640" algn="l"/>
              </a:tabLst>
            </a:pPr>
            <a:r>
              <a:rPr sz="1600" dirty="0">
                <a:latin typeface="Arial"/>
                <a:cs typeface="Arial"/>
              </a:rPr>
              <a:t>Outputs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misleading </a:t>
            </a:r>
            <a:r>
              <a:rPr sz="1600" spc="-5" dirty="0">
                <a:latin typeface="Arial"/>
                <a:cs typeface="Arial"/>
              </a:rPr>
              <a:t>or redundant </a:t>
            </a:r>
            <a:r>
              <a:rPr sz="1600" spc="5" dirty="0">
                <a:latin typeface="Arial"/>
                <a:cs typeface="Arial"/>
              </a:rPr>
              <a:t>impacting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performance.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02590" indent="-219075">
              <a:lnSpc>
                <a:spcPct val="100000"/>
              </a:lnSpc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Annoying</a:t>
            </a:r>
            <a:endParaRPr sz="1600">
              <a:latin typeface="Arial"/>
              <a:cs typeface="Arial"/>
            </a:endParaRPr>
          </a:p>
          <a:p>
            <a:pPr marL="802005" lvl="1" indent="-219075">
              <a:lnSpc>
                <a:spcPct val="100000"/>
              </a:lnSpc>
              <a:spcBef>
                <a:spcPts val="5"/>
              </a:spcBef>
              <a:buChar char="•"/>
              <a:tabLst>
                <a:tab pos="802005" algn="l"/>
                <a:tab pos="802640" algn="l"/>
              </a:tabLst>
            </a:pPr>
            <a:r>
              <a:rPr sz="1600" spc="5" dirty="0">
                <a:latin typeface="Arial"/>
                <a:cs typeface="Arial"/>
              </a:rPr>
              <a:t>Systems </a:t>
            </a:r>
            <a:r>
              <a:rPr sz="1600" spc="-5" dirty="0">
                <a:latin typeface="Arial"/>
                <a:cs typeface="Arial"/>
              </a:rPr>
              <a:t>behavior </a:t>
            </a:r>
            <a:r>
              <a:rPr sz="1600" dirty="0">
                <a:latin typeface="Arial"/>
                <a:cs typeface="Arial"/>
              </a:rPr>
              <a:t>is dehumanizing for e.g. names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truncated/modified</a:t>
            </a:r>
            <a:r>
              <a:rPr sz="1600" spc="-23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arbitrarily,</a:t>
            </a:r>
            <a:endParaRPr sz="1600">
              <a:latin typeface="Arial"/>
              <a:cs typeface="Arial"/>
            </a:endParaRPr>
          </a:p>
          <a:p>
            <a:pPr marL="80200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bills for $0.0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sent.</a:t>
            </a:r>
            <a:endParaRPr sz="1600">
              <a:latin typeface="Arial"/>
              <a:cs typeface="Arial"/>
            </a:endParaRPr>
          </a:p>
          <a:p>
            <a:pPr marL="802005" marR="332105" lvl="1" indent="-219075">
              <a:lnSpc>
                <a:spcPct val="100000"/>
              </a:lnSpc>
              <a:buChar char="•"/>
              <a:tabLst>
                <a:tab pos="802005" algn="l"/>
                <a:tab pos="802640" algn="l"/>
              </a:tabLst>
            </a:pPr>
            <a:r>
              <a:rPr sz="1600" spc="-15" dirty="0">
                <a:latin typeface="Arial"/>
                <a:cs typeface="Arial"/>
              </a:rPr>
              <a:t>Till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bugs are fixed operators </a:t>
            </a:r>
            <a:r>
              <a:rPr sz="1600" spc="5" dirty="0">
                <a:latin typeface="Arial"/>
                <a:cs typeface="Arial"/>
              </a:rPr>
              <a:t>must </a:t>
            </a:r>
            <a:r>
              <a:rPr sz="1600" dirty="0">
                <a:latin typeface="Arial"/>
                <a:cs typeface="Arial"/>
              </a:rPr>
              <a:t>use </a:t>
            </a:r>
            <a:r>
              <a:rPr sz="1600" spc="-5" dirty="0">
                <a:latin typeface="Arial"/>
                <a:cs typeface="Arial"/>
              </a:rPr>
              <a:t>unnatural </a:t>
            </a:r>
            <a:r>
              <a:rPr sz="1600" spc="5" dirty="0">
                <a:latin typeface="Arial"/>
                <a:cs typeface="Arial"/>
              </a:rPr>
              <a:t>command </a:t>
            </a:r>
            <a:r>
              <a:rPr sz="1600" spc="-5" dirty="0">
                <a:latin typeface="Arial"/>
                <a:cs typeface="Arial"/>
              </a:rPr>
              <a:t>sequences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get  proper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response.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02590" indent="-219075">
              <a:lnSpc>
                <a:spcPct val="100000"/>
              </a:lnSpc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Disturbing</a:t>
            </a:r>
            <a:endParaRPr sz="1600">
              <a:latin typeface="Arial"/>
              <a:cs typeface="Arial"/>
            </a:endParaRPr>
          </a:p>
          <a:p>
            <a:pPr marL="802005" lvl="1" indent="-219075">
              <a:lnSpc>
                <a:spcPct val="100000"/>
              </a:lnSpc>
              <a:buChar char="•"/>
              <a:tabLst>
                <a:tab pos="802005" algn="l"/>
                <a:tab pos="802640" algn="l"/>
              </a:tabLst>
            </a:pPr>
            <a:r>
              <a:rPr sz="1600" dirty="0">
                <a:latin typeface="Arial"/>
                <a:cs typeface="Arial"/>
              </a:rPr>
              <a:t>Legitimate transactions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refused.</a:t>
            </a:r>
            <a:endParaRPr sz="1600">
              <a:latin typeface="Arial"/>
              <a:cs typeface="Arial"/>
            </a:endParaRPr>
          </a:p>
          <a:p>
            <a:pPr marL="802005" lvl="1" indent="-219075">
              <a:lnSpc>
                <a:spcPct val="100000"/>
              </a:lnSpc>
              <a:buChar char="•"/>
              <a:tabLst>
                <a:tab pos="802005" algn="l"/>
                <a:tab pos="802640" algn="l"/>
              </a:tabLst>
            </a:pP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e.g.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ATM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machine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may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malfunction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with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ATM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credit card.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02590" indent="-219075">
              <a:lnSpc>
                <a:spcPct val="100000"/>
              </a:lnSpc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Serious</a:t>
            </a:r>
            <a:endParaRPr sz="1600">
              <a:latin typeface="Arial"/>
              <a:cs typeface="Arial"/>
            </a:endParaRPr>
          </a:p>
          <a:p>
            <a:pPr marL="802005" lvl="1" indent="-219075">
              <a:lnSpc>
                <a:spcPct val="100000"/>
              </a:lnSpc>
              <a:buChar char="•"/>
              <a:tabLst>
                <a:tab pos="802005" algn="l"/>
                <a:tab pos="802640" algn="l"/>
              </a:tabLst>
            </a:pPr>
            <a:r>
              <a:rPr sz="1600" dirty="0">
                <a:latin typeface="Arial"/>
                <a:cs typeface="Arial"/>
              </a:rPr>
              <a:t>Losing track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transactions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transaction </a:t>
            </a:r>
            <a:r>
              <a:rPr sz="1600" spc="-5" dirty="0">
                <a:latin typeface="Arial"/>
                <a:cs typeface="Arial"/>
              </a:rPr>
              <a:t>events. Hence </a:t>
            </a:r>
            <a:r>
              <a:rPr sz="1600" dirty="0">
                <a:latin typeface="Arial"/>
                <a:cs typeface="Arial"/>
              </a:rPr>
              <a:t>accountability is</a:t>
            </a:r>
            <a:r>
              <a:rPr sz="1600" spc="-2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7014" y="6307513"/>
            <a:ext cx="476504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665980" algn="l"/>
              </a:tabLst>
            </a:pPr>
            <a:r>
              <a:rPr sz="1400" spc="-15" dirty="0">
                <a:latin typeface="Arial"/>
                <a:cs typeface="Arial"/>
              </a:rPr>
              <a:t>Le</a:t>
            </a:r>
            <a:r>
              <a:rPr sz="1400" spc="-5" dirty="0">
                <a:latin typeface="Arial"/>
                <a:cs typeface="Arial"/>
              </a:rPr>
              <a:t>ct</a:t>
            </a:r>
            <a:r>
              <a:rPr sz="1400" spc="-15" dirty="0">
                <a:latin typeface="Arial"/>
                <a:cs typeface="Arial"/>
              </a:rPr>
              <a:t>ure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89452" y="196087"/>
            <a:ext cx="30118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Purpose of</a:t>
            </a:r>
            <a:r>
              <a:rPr sz="2800" spc="-105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95300" y="685800"/>
            <a:ext cx="8997950" cy="5943600"/>
          </a:xfrm>
          <a:custGeom>
            <a:avLst/>
            <a:gdLst/>
            <a:ahLst/>
            <a:cxnLst/>
            <a:rect l="l" t="t" r="r" b="b"/>
            <a:pathLst>
              <a:path w="8997950" h="5943600">
                <a:moveTo>
                  <a:pt x="0" y="5943600"/>
                </a:moveTo>
                <a:lnTo>
                  <a:pt x="8997950" y="5943600"/>
                </a:lnTo>
                <a:lnTo>
                  <a:pt x="89979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685800"/>
            <a:ext cx="8997950" cy="5943600"/>
          </a:xfrm>
          <a:custGeom>
            <a:avLst/>
            <a:gdLst/>
            <a:ahLst/>
            <a:cxnLst/>
            <a:rect l="l" t="t" r="r" b="b"/>
            <a:pathLst>
              <a:path w="8997950" h="5943600">
                <a:moveTo>
                  <a:pt x="0" y="5943600"/>
                </a:moveTo>
                <a:lnTo>
                  <a:pt x="8997950" y="5943600"/>
                </a:lnTo>
                <a:lnTo>
                  <a:pt x="89979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1670304"/>
            <a:ext cx="2593848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2696" y="1670304"/>
            <a:ext cx="1786127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" y="3255264"/>
            <a:ext cx="2319528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4344" y="716025"/>
            <a:ext cx="4356735" cy="1274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Purpose of testing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contd…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800" dirty="0">
                <a:solidFill>
                  <a:srgbClr val="FF00FF"/>
                </a:solidFill>
                <a:latin typeface="Arial"/>
                <a:cs typeface="Arial"/>
              </a:rPr>
              <a:t>3.	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Goals for</a:t>
            </a:r>
            <a:r>
              <a:rPr sz="1800" spc="-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Primary goal of 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Testing: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Bug</a:t>
            </a:r>
            <a:r>
              <a:rPr sz="16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Prevention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5917" y="2210257"/>
            <a:ext cx="21082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354330" algn="l"/>
                <a:tab pos="354965" algn="l"/>
                <a:tab pos="1844675" algn="l"/>
              </a:tabLst>
            </a:pP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B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u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g</a:t>
            </a:r>
            <a:r>
              <a:rPr sz="16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336600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en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336600"/>
                </a:solidFill>
                <a:latin typeface="Symbol"/>
                <a:cs typeface="Symbol"/>
              </a:rPr>
              <a:t>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29405" y="2259025"/>
            <a:ext cx="19570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solidFill>
                  <a:srgbClr val="336600"/>
                </a:solidFill>
                <a:latin typeface="Arial"/>
                <a:cs typeface="Arial"/>
              </a:rPr>
              <a:t>rework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effort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16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saved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9650" y="2310841"/>
            <a:ext cx="32226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36600"/>
                </a:solidFill>
                <a:latin typeface="Arial"/>
                <a:cs typeface="Arial"/>
              </a:rPr>
              <a:t>[bug reporting, </a:t>
            </a:r>
            <a:r>
              <a:rPr sz="1200" spc="5" dirty="0">
                <a:solidFill>
                  <a:srgbClr val="336600"/>
                </a:solidFill>
                <a:latin typeface="Arial"/>
                <a:cs typeface="Arial"/>
              </a:rPr>
              <a:t>debugging, </a:t>
            </a:r>
            <a:r>
              <a:rPr sz="1200" dirty="0">
                <a:solidFill>
                  <a:srgbClr val="336600"/>
                </a:solidFill>
                <a:latin typeface="Arial"/>
                <a:cs typeface="Arial"/>
              </a:rPr>
              <a:t>correction,</a:t>
            </a:r>
            <a:r>
              <a:rPr sz="1200" spc="-25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6600"/>
                </a:solidFill>
                <a:latin typeface="Arial"/>
                <a:cs typeface="Arial"/>
              </a:rPr>
              <a:t>retesting]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4344" y="2512313"/>
            <a:ext cx="7867650" cy="3075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5700" indent="-341630">
              <a:lnSpc>
                <a:spcPts val="1914"/>
              </a:lnSpc>
              <a:spcBef>
                <a:spcPts val="10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1155700" algn="l"/>
                <a:tab pos="1156335" algn="l"/>
              </a:tabLst>
            </a:pP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If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it is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not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possible, </a:t>
            </a:r>
            <a:r>
              <a:rPr sz="1600" spc="-25" dirty="0">
                <a:solidFill>
                  <a:srgbClr val="336600"/>
                </a:solidFill>
                <a:latin typeface="Arial"/>
                <a:cs typeface="Arial"/>
              </a:rPr>
              <a:t>Testing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reach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its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secondary goal of bud</a:t>
            </a:r>
            <a:r>
              <a:rPr sz="1600" spc="-1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36600"/>
                </a:solidFill>
                <a:latin typeface="Arial"/>
                <a:cs typeface="Arial"/>
              </a:rPr>
              <a:t>discovery.</a:t>
            </a:r>
            <a:endParaRPr sz="1600">
              <a:latin typeface="Arial"/>
              <a:cs typeface="Arial"/>
            </a:endParaRPr>
          </a:p>
          <a:p>
            <a:pPr marL="1155700" indent="-341630">
              <a:lnSpc>
                <a:spcPts val="2395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1155700" algn="l"/>
                <a:tab pos="1156335" algn="l"/>
                <a:tab pos="5366385" algn="l"/>
              </a:tabLst>
            </a:pP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Good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test design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&amp;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tests  </a:t>
            </a:r>
            <a:r>
              <a:rPr sz="2000" spc="-10" dirty="0">
                <a:solidFill>
                  <a:srgbClr val="336600"/>
                </a:solidFill>
                <a:latin typeface="Symbol"/>
                <a:cs typeface="Symbol"/>
              </a:rPr>
              <a:t></a:t>
            </a:r>
            <a:r>
              <a:rPr sz="2000" spc="60" dirty="0">
                <a:solidFill>
                  <a:srgbClr val="3366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clear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 diagnosis	</a:t>
            </a:r>
            <a:r>
              <a:rPr sz="2000" spc="-10" dirty="0">
                <a:solidFill>
                  <a:srgbClr val="336600"/>
                </a:solidFill>
                <a:latin typeface="Symbol"/>
                <a:cs typeface="Symbol"/>
              </a:rPr>
              <a:t></a:t>
            </a:r>
            <a:r>
              <a:rPr sz="2000" spc="-10" dirty="0">
                <a:solidFill>
                  <a:srgbClr val="3366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easy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bug</a:t>
            </a:r>
            <a:r>
              <a:rPr sz="1600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correction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940"/>
              </a:spcBef>
            </a:pP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Test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Design Thinking</a:t>
            </a:r>
            <a:endParaRPr sz="1600">
              <a:latin typeface="Arial"/>
              <a:cs typeface="Arial"/>
            </a:endParaRPr>
          </a:p>
          <a:p>
            <a:pPr marL="1155700" indent="-341630">
              <a:lnSpc>
                <a:spcPct val="100000"/>
              </a:lnSpc>
              <a:buClr>
                <a:srgbClr val="FF00FF"/>
              </a:buClr>
              <a:buSzPct val="59375"/>
              <a:buFont typeface="Wingdings"/>
              <a:buChar char=""/>
              <a:tabLst>
                <a:tab pos="1155700" algn="l"/>
                <a:tab pos="1156335" algn="l"/>
              </a:tabLst>
            </a:pPr>
            <a:r>
              <a:rPr sz="1600" dirty="0">
                <a:latin typeface="Arial"/>
                <a:cs typeface="Arial"/>
              </a:rPr>
              <a:t>From the specs, </a:t>
            </a:r>
            <a:r>
              <a:rPr sz="1600" spc="-5" dirty="0">
                <a:latin typeface="Arial"/>
                <a:cs typeface="Arial"/>
              </a:rPr>
              <a:t>write </a:t>
            </a:r>
            <a:r>
              <a:rPr sz="1600" dirty="0">
                <a:latin typeface="Arial"/>
                <a:cs typeface="Arial"/>
              </a:rPr>
              <a:t>test specs. First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then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code.</a:t>
            </a:r>
            <a:endParaRPr sz="1600">
              <a:latin typeface="Arial"/>
              <a:cs typeface="Arial"/>
            </a:endParaRPr>
          </a:p>
          <a:p>
            <a:pPr marL="1155700" indent="-341630">
              <a:lnSpc>
                <a:spcPct val="100000"/>
              </a:lnSpc>
              <a:buClr>
                <a:srgbClr val="FF00FF"/>
              </a:buClr>
              <a:buSzPct val="59375"/>
              <a:buFont typeface="Wingdings"/>
              <a:buChar char=""/>
              <a:tabLst>
                <a:tab pos="1155700" algn="l"/>
                <a:tab pos="1156335" algn="l"/>
              </a:tabLst>
            </a:pPr>
            <a:r>
              <a:rPr sz="1600" dirty="0">
                <a:latin typeface="Arial"/>
                <a:cs typeface="Arial"/>
              </a:rPr>
              <a:t>Eliminates </a:t>
            </a:r>
            <a:r>
              <a:rPr sz="1600" spc="-5" dirty="0">
                <a:latin typeface="Arial"/>
                <a:cs typeface="Arial"/>
              </a:rPr>
              <a:t>bugs at </a:t>
            </a:r>
            <a:r>
              <a:rPr sz="1600" spc="-10" dirty="0">
                <a:latin typeface="Arial"/>
                <a:cs typeface="Arial"/>
              </a:rPr>
              <a:t>every </a:t>
            </a:r>
            <a:r>
              <a:rPr sz="1600" dirty="0">
                <a:latin typeface="Arial"/>
                <a:cs typeface="Arial"/>
              </a:rPr>
              <a:t>stage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SDLC.</a:t>
            </a:r>
            <a:endParaRPr sz="1600">
              <a:latin typeface="Arial"/>
              <a:cs typeface="Arial"/>
            </a:endParaRPr>
          </a:p>
          <a:p>
            <a:pPr marL="1155700" indent="-341630">
              <a:lnSpc>
                <a:spcPct val="100000"/>
              </a:lnSpc>
              <a:buClr>
                <a:srgbClr val="FF00FF"/>
              </a:buClr>
              <a:buSzPct val="59375"/>
              <a:buFont typeface="Wingdings"/>
              <a:buChar char=""/>
              <a:tabLst>
                <a:tab pos="1155700" algn="l"/>
                <a:tab pos="1156335" algn="l"/>
              </a:tabLst>
            </a:pPr>
            <a:r>
              <a:rPr sz="1600" spc="5" dirty="0">
                <a:latin typeface="Arial"/>
                <a:cs typeface="Arial"/>
              </a:rPr>
              <a:t>If </a:t>
            </a:r>
            <a:r>
              <a:rPr sz="1600" dirty="0">
                <a:latin typeface="Arial"/>
                <a:cs typeface="Arial"/>
              </a:rPr>
              <a:t>this fails, testing is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detect the remaining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lr>
                <a:srgbClr val="FF00FF"/>
              </a:buClr>
              <a:buAutoNum type="arabicPeriod" startAt="4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5 Phases in </a:t>
            </a:r>
            <a:r>
              <a:rPr sz="1800" spc="-150" dirty="0">
                <a:solidFill>
                  <a:srgbClr val="660066"/>
                </a:solidFill>
                <a:latin typeface="Arial"/>
                <a:cs typeface="Arial"/>
              </a:rPr>
              <a:t>tester‟s</a:t>
            </a:r>
            <a:r>
              <a:rPr sz="1800" spc="-1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thinking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FF"/>
              </a:buClr>
              <a:buFont typeface="Arial"/>
              <a:buAutoNum type="arabicPeriod" startAt="4"/>
            </a:pPr>
            <a:endParaRPr sz="16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Phase </a:t>
            </a:r>
            <a:r>
              <a:rPr sz="1600" spc="-5" dirty="0">
                <a:solidFill>
                  <a:srgbClr val="D50092"/>
                </a:solidFill>
                <a:latin typeface="Arial"/>
                <a:cs typeface="Arial"/>
              </a:rPr>
              <a:t>0: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says no difference </a:t>
            </a:r>
            <a:r>
              <a:rPr sz="1600" spc="-10" dirty="0">
                <a:solidFill>
                  <a:srgbClr val="333399"/>
                </a:solidFill>
                <a:latin typeface="Arial"/>
                <a:cs typeface="Arial"/>
              </a:rPr>
              <a:t>between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debugging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1600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endParaRPr sz="1600">
              <a:latin typeface="Arial"/>
              <a:cs typeface="Arial"/>
            </a:endParaRPr>
          </a:p>
          <a:p>
            <a:pPr marL="1728470" lvl="1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1600" spc="-55" dirty="0">
                <a:latin typeface="Arial"/>
                <a:cs typeface="Arial"/>
              </a:rPr>
              <a:t>Today, </a:t>
            </a:r>
            <a:r>
              <a:rPr sz="1600" spc="-290" dirty="0">
                <a:latin typeface="Arial"/>
                <a:cs typeface="Arial"/>
              </a:rPr>
              <a:t>it‟s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barrier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good </a:t>
            </a:r>
            <a:r>
              <a:rPr sz="1600" dirty="0">
                <a:latin typeface="Arial"/>
                <a:cs typeface="Arial"/>
              </a:rPr>
              <a:t>testing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quality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software.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791200"/>
          </a:xfrm>
          <a:custGeom>
            <a:avLst/>
            <a:gdLst/>
            <a:ahLst/>
            <a:cxnLst/>
            <a:rect l="l" t="t" r="r" b="b"/>
            <a:pathLst>
              <a:path w="40004" h="5791200">
                <a:moveTo>
                  <a:pt x="0" y="5791200"/>
                </a:moveTo>
                <a:lnTo>
                  <a:pt x="39687" y="5791200"/>
                </a:lnTo>
                <a:lnTo>
                  <a:pt x="39687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41726" y="196087"/>
            <a:ext cx="3705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Consequences of</a:t>
            </a:r>
            <a:r>
              <a:rPr sz="2800" spc="-85" dirty="0"/>
              <a:t> </a:t>
            </a:r>
            <a:r>
              <a:rPr sz="2800" dirty="0"/>
              <a:t>Bugs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872" y="792480"/>
            <a:ext cx="1728215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695" y="1066800"/>
            <a:ext cx="1533144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7016" y="843229"/>
            <a:ext cx="8540750" cy="4387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08810" algn="l"/>
              </a:tabLst>
            </a:pPr>
            <a:r>
              <a:rPr sz="16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Consequences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contd</a:t>
            </a:r>
            <a:r>
              <a:rPr sz="16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333399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637540" indent="-219710">
              <a:lnSpc>
                <a:spcPct val="100000"/>
              </a:lnSpc>
              <a:buFont typeface="Arial"/>
              <a:buChar char="•"/>
              <a:tabLst>
                <a:tab pos="637540" algn="l"/>
                <a:tab pos="638175" algn="l"/>
              </a:tabLst>
            </a:pP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Very</a:t>
            </a:r>
            <a:r>
              <a:rPr sz="16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serious</a:t>
            </a:r>
            <a:endParaRPr sz="1600">
              <a:latin typeface="Arial"/>
              <a:cs typeface="Arial"/>
            </a:endParaRPr>
          </a:p>
          <a:p>
            <a:pPr marL="1841500" marR="5080" indent="-8051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System </a:t>
            </a:r>
            <a:r>
              <a:rPr sz="1600" spc="-5" dirty="0">
                <a:latin typeface="Arial"/>
                <a:cs typeface="Arial"/>
              </a:rPr>
              <a:t>does another </a:t>
            </a:r>
            <a:r>
              <a:rPr sz="1600" dirty="0">
                <a:latin typeface="Arial"/>
                <a:cs typeface="Arial"/>
              </a:rPr>
              <a:t>transaction instead </a:t>
            </a:r>
            <a:r>
              <a:rPr sz="1600" spc="-5" dirty="0">
                <a:latin typeface="Arial"/>
                <a:cs typeface="Arial"/>
              </a:rPr>
              <a:t>of requested e.g. Credit another </a:t>
            </a:r>
            <a:r>
              <a:rPr sz="1600" dirty="0">
                <a:latin typeface="Arial"/>
                <a:cs typeface="Arial"/>
              </a:rPr>
              <a:t>account,  </a:t>
            </a:r>
            <a:r>
              <a:rPr sz="1600" spc="-5" dirty="0">
                <a:latin typeface="Arial"/>
                <a:cs typeface="Arial"/>
              </a:rPr>
              <a:t>convert </a:t>
            </a:r>
            <a:r>
              <a:rPr sz="1600" spc="-10" dirty="0">
                <a:latin typeface="Arial"/>
                <a:cs typeface="Arial"/>
              </a:rPr>
              <a:t>withdrawals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deposits.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637540" indent="-2197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37540" algn="l"/>
                <a:tab pos="63817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Extreme</a:t>
            </a:r>
            <a:endParaRPr sz="1600">
              <a:latin typeface="Arial"/>
              <a:cs typeface="Arial"/>
            </a:endParaRPr>
          </a:p>
          <a:p>
            <a:pPr marL="1036955" lvl="1" indent="-219710">
              <a:lnSpc>
                <a:spcPct val="100000"/>
              </a:lnSpc>
              <a:buChar char="•"/>
              <a:tabLst>
                <a:tab pos="1036955" algn="l"/>
                <a:tab pos="1037590" algn="l"/>
              </a:tabLst>
            </a:pPr>
            <a:r>
              <a:rPr sz="1600" spc="-5" dirty="0">
                <a:latin typeface="Arial"/>
                <a:cs typeface="Arial"/>
              </a:rPr>
              <a:t>Frequent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Arbitrary </a:t>
            </a:r>
            <a:r>
              <a:rPr sz="1600" dirty="0">
                <a:latin typeface="Arial"/>
                <a:cs typeface="Arial"/>
              </a:rPr>
              <a:t>- </a:t>
            </a:r>
            <a:r>
              <a:rPr sz="1600" spc="-5" dirty="0">
                <a:latin typeface="Arial"/>
                <a:cs typeface="Arial"/>
              </a:rPr>
              <a:t>not sporadic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unusual.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37540" indent="-219710">
              <a:lnSpc>
                <a:spcPct val="100000"/>
              </a:lnSpc>
              <a:buFont typeface="Arial"/>
              <a:buChar char="•"/>
              <a:tabLst>
                <a:tab pos="637540" algn="l"/>
                <a:tab pos="63817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Intolerable</a:t>
            </a:r>
            <a:endParaRPr sz="1600">
              <a:latin typeface="Arial"/>
              <a:cs typeface="Arial"/>
            </a:endParaRPr>
          </a:p>
          <a:p>
            <a:pPr marL="1036955" lvl="1" indent="-219710">
              <a:lnSpc>
                <a:spcPct val="100000"/>
              </a:lnSpc>
              <a:buChar char="•"/>
              <a:tabLst>
                <a:tab pos="1036955" algn="l"/>
                <a:tab pos="1037590" algn="l"/>
              </a:tabLst>
            </a:pPr>
            <a:r>
              <a:rPr sz="1600" spc="-5" dirty="0">
                <a:latin typeface="Arial"/>
                <a:cs typeface="Arial"/>
              </a:rPr>
              <a:t>Long </a:t>
            </a:r>
            <a:r>
              <a:rPr sz="1600" dirty="0">
                <a:latin typeface="Arial"/>
                <a:cs typeface="Arial"/>
              </a:rPr>
              <a:t>term </a:t>
            </a:r>
            <a:r>
              <a:rPr sz="1600" spc="-5" dirty="0">
                <a:latin typeface="Arial"/>
                <a:cs typeface="Arial"/>
              </a:rPr>
              <a:t>unrecoverable corruption of </a:t>
            </a:r>
            <a:r>
              <a:rPr sz="1600" dirty="0">
                <a:latin typeface="Arial"/>
                <a:cs typeface="Arial"/>
              </a:rPr>
              <a:t>the Data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base.</a:t>
            </a:r>
            <a:endParaRPr sz="16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latin typeface="Arial"/>
                <a:cs typeface="Arial"/>
              </a:rPr>
              <a:t>(not easily discovered and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lead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system</a:t>
            </a:r>
            <a:r>
              <a:rPr sz="1400" spc="1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down.)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637540" indent="-219710">
              <a:lnSpc>
                <a:spcPct val="100000"/>
              </a:lnSpc>
              <a:buFont typeface="Arial"/>
              <a:buChar char="•"/>
              <a:tabLst>
                <a:tab pos="637540" algn="l"/>
                <a:tab pos="638175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Catastrophic</a:t>
            </a:r>
            <a:endParaRPr sz="1600">
              <a:latin typeface="Arial"/>
              <a:cs typeface="Arial"/>
            </a:endParaRPr>
          </a:p>
          <a:p>
            <a:pPr marL="1036955" lvl="1" indent="-219710">
              <a:lnSpc>
                <a:spcPct val="100000"/>
              </a:lnSpc>
              <a:buChar char="•"/>
              <a:tabLst>
                <a:tab pos="1036955" algn="l"/>
                <a:tab pos="1037590" algn="l"/>
              </a:tabLst>
            </a:pPr>
            <a:r>
              <a:rPr sz="1600" dirty="0">
                <a:latin typeface="Arial"/>
                <a:cs typeface="Arial"/>
              </a:rPr>
              <a:t>System fails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shuts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down.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37540" indent="-219710">
              <a:lnSpc>
                <a:spcPct val="100000"/>
              </a:lnSpc>
              <a:buFont typeface="Arial"/>
              <a:buChar char="•"/>
              <a:tabLst>
                <a:tab pos="637540" algn="l"/>
                <a:tab pos="63817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Infectious</a:t>
            </a:r>
            <a:endParaRPr sz="1600">
              <a:latin typeface="Arial"/>
              <a:cs typeface="Arial"/>
            </a:endParaRPr>
          </a:p>
          <a:p>
            <a:pPr marL="1036955" lvl="1" indent="-219710">
              <a:lnSpc>
                <a:spcPct val="100000"/>
              </a:lnSpc>
              <a:buChar char="•"/>
              <a:tabLst>
                <a:tab pos="1036955" algn="l"/>
                <a:tab pos="1037590" algn="l"/>
              </a:tabLst>
            </a:pPr>
            <a:r>
              <a:rPr sz="1600" spc="-5" dirty="0">
                <a:latin typeface="Arial"/>
                <a:cs typeface="Arial"/>
              </a:rPr>
              <a:t>Corrupts other </a:t>
            </a:r>
            <a:r>
              <a:rPr sz="1600" spc="5" dirty="0">
                <a:latin typeface="Arial"/>
                <a:cs typeface="Arial"/>
              </a:rPr>
              <a:t>systems, </a:t>
            </a:r>
            <a:r>
              <a:rPr sz="1600" spc="-5" dirty="0">
                <a:latin typeface="Arial"/>
                <a:cs typeface="Arial"/>
              </a:rPr>
              <a:t>even </a:t>
            </a:r>
            <a:r>
              <a:rPr sz="1600" spc="-10" dirty="0">
                <a:latin typeface="Arial"/>
                <a:cs typeface="Arial"/>
              </a:rPr>
              <a:t>when </a:t>
            </a:r>
            <a:r>
              <a:rPr sz="1600" dirty="0">
                <a:latin typeface="Arial"/>
                <a:cs typeface="Arial"/>
              </a:rPr>
              <a:t>it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not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fail.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791200"/>
          </a:xfrm>
          <a:custGeom>
            <a:avLst/>
            <a:gdLst/>
            <a:ahLst/>
            <a:cxnLst/>
            <a:rect l="l" t="t" r="r" b="b"/>
            <a:pathLst>
              <a:path w="40004" h="5791200">
                <a:moveTo>
                  <a:pt x="0" y="5791200"/>
                </a:moveTo>
                <a:lnTo>
                  <a:pt x="39687" y="5791200"/>
                </a:lnTo>
                <a:lnTo>
                  <a:pt x="39687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41726" y="196087"/>
            <a:ext cx="3705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Consequences of</a:t>
            </a:r>
            <a:r>
              <a:rPr sz="2800" spc="-85" dirty="0"/>
              <a:t> </a:t>
            </a:r>
            <a:r>
              <a:rPr sz="2800" dirty="0"/>
              <a:t>Bugs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872" y="792480"/>
            <a:ext cx="1728215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695" y="1066800"/>
            <a:ext cx="1533144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7016" y="843229"/>
            <a:ext cx="14738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</a:t>
            </a:r>
            <a:r>
              <a:rPr sz="16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on</a:t>
            </a: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se</a:t>
            </a:r>
            <a:r>
              <a:rPr sz="16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qu</a:t>
            </a: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16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</a:t>
            </a:r>
            <a:r>
              <a:rPr sz="1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ce</a:t>
            </a:r>
            <a:r>
              <a:rPr sz="16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3457" y="843229"/>
            <a:ext cx="78422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contd</a:t>
            </a:r>
            <a:r>
              <a:rPr sz="1600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333399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016" y="1575307"/>
            <a:ext cx="8345805" cy="393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Assignment </a:t>
            </a: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of</a:t>
            </a:r>
            <a:r>
              <a:rPr sz="1600" b="1" u="heavy" spc="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severity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637540" indent="-219710">
              <a:lnSpc>
                <a:spcPts val="1914"/>
              </a:lnSpc>
              <a:buChar char="•"/>
              <a:tabLst>
                <a:tab pos="637540" algn="l"/>
                <a:tab pos="638175" algn="l"/>
              </a:tabLst>
            </a:pPr>
            <a:r>
              <a:rPr sz="1600" spc="5" dirty="0">
                <a:latin typeface="Arial"/>
                <a:cs typeface="Arial"/>
              </a:rPr>
              <a:t>Assign </a:t>
            </a:r>
            <a:r>
              <a:rPr sz="1600" spc="-5" dirty="0">
                <a:latin typeface="Arial"/>
                <a:cs typeface="Arial"/>
              </a:rPr>
              <a:t>flexible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relative rather </a:t>
            </a:r>
            <a:r>
              <a:rPr sz="1600" dirty="0">
                <a:latin typeface="Arial"/>
                <a:cs typeface="Arial"/>
              </a:rPr>
              <a:t>than absolute </a:t>
            </a:r>
            <a:r>
              <a:rPr sz="1600" spc="-5" dirty="0">
                <a:latin typeface="Arial"/>
                <a:cs typeface="Arial"/>
              </a:rPr>
              <a:t>values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bug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(types).</a:t>
            </a:r>
            <a:endParaRPr sz="1600">
              <a:latin typeface="Arial"/>
              <a:cs typeface="Arial"/>
            </a:endParaRPr>
          </a:p>
          <a:p>
            <a:pPr marL="637540" indent="-219710">
              <a:lnSpc>
                <a:spcPts val="2155"/>
              </a:lnSpc>
              <a:buChar char="•"/>
              <a:tabLst>
                <a:tab pos="637540" algn="l"/>
                <a:tab pos="638175" algn="l"/>
              </a:tabLst>
            </a:pPr>
            <a:r>
              <a:rPr sz="1600" dirty="0">
                <a:latin typeface="Arial"/>
                <a:cs typeface="Arial"/>
              </a:rPr>
              <a:t>Number </a:t>
            </a:r>
            <a:r>
              <a:rPr sz="1600" spc="-5" dirty="0">
                <a:latin typeface="Arial"/>
                <a:cs typeface="Arial"/>
              </a:rPr>
              <a:t>of bugs and </a:t>
            </a:r>
            <a:r>
              <a:rPr sz="1600" dirty="0">
                <a:latin typeface="Arial"/>
                <a:cs typeface="Arial"/>
              </a:rPr>
              <a:t>their </a:t>
            </a:r>
            <a:r>
              <a:rPr sz="1600" spc="-5" dirty="0">
                <a:latin typeface="Arial"/>
                <a:cs typeface="Arial"/>
              </a:rPr>
              <a:t>severity are </a:t>
            </a:r>
            <a:r>
              <a:rPr sz="1600" dirty="0">
                <a:latin typeface="Arial"/>
                <a:cs typeface="Arial"/>
              </a:rPr>
              <a:t>factors in determining the </a:t>
            </a:r>
            <a:r>
              <a:rPr sz="1600" spc="-5" dirty="0">
                <a:latin typeface="Arial"/>
                <a:cs typeface="Arial"/>
              </a:rPr>
              <a:t>quality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quantitatively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637540" indent="-219710">
              <a:lnSpc>
                <a:spcPct val="100000"/>
              </a:lnSpc>
              <a:spcBef>
                <a:spcPts val="5"/>
              </a:spcBef>
              <a:buChar char="•"/>
              <a:tabLst>
                <a:tab pos="637540" algn="l"/>
                <a:tab pos="638175" algn="l"/>
              </a:tabLst>
            </a:pPr>
            <a:r>
              <a:rPr sz="1600" spc="-5" dirty="0">
                <a:latin typeface="Arial"/>
                <a:cs typeface="Arial"/>
              </a:rPr>
              <a:t>Organizations </a:t>
            </a:r>
            <a:r>
              <a:rPr sz="1600" dirty="0">
                <a:latin typeface="Arial"/>
                <a:cs typeface="Arial"/>
              </a:rPr>
              <a:t>design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use </a:t>
            </a:r>
            <a:r>
              <a:rPr sz="1600" spc="-5" dirty="0">
                <a:latin typeface="Arial"/>
                <a:cs typeface="Arial"/>
              </a:rPr>
              <a:t>quantitative, quality </a:t>
            </a:r>
            <a:r>
              <a:rPr sz="1600" spc="5" dirty="0">
                <a:latin typeface="Arial"/>
                <a:cs typeface="Arial"/>
              </a:rPr>
              <a:t>metrics </a:t>
            </a:r>
            <a:r>
              <a:rPr sz="1600" spc="-5" dirty="0">
                <a:latin typeface="Arial"/>
                <a:cs typeface="Arial"/>
              </a:rPr>
              <a:t>based on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above.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637540" marR="248285" indent="-219710">
              <a:lnSpc>
                <a:spcPct val="100000"/>
              </a:lnSpc>
              <a:spcBef>
                <a:spcPts val="5"/>
              </a:spcBef>
              <a:buChar char="•"/>
              <a:tabLst>
                <a:tab pos="637540" algn="l"/>
                <a:tab pos="638175" algn="l"/>
              </a:tabLst>
            </a:pPr>
            <a:r>
              <a:rPr sz="1600" dirty="0">
                <a:latin typeface="Arial"/>
                <a:cs typeface="Arial"/>
              </a:rPr>
              <a:t>Parts </a:t>
            </a:r>
            <a:r>
              <a:rPr sz="1600" spc="-5" dirty="0">
                <a:latin typeface="Arial"/>
                <a:cs typeface="Arial"/>
              </a:rPr>
              <a:t>are weighted depending on environment, application, culture, </a:t>
            </a:r>
            <a:r>
              <a:rPr sz="1600" dirty="0">
                <a:latin typeface="Arial"/>
                <a:cs typeface="Arial"/>
              </a:rPr>
              <a:t>correction cost,  </a:t>
            </a:r>
            <a:r>
              <a:rPr sz="1600" spc="-5" dirty="0">
                <a:latin typeface="Arial"/>
                <a:cs typeface="Arial"/>
              </a:rPr>
              <a:t>current </a:t>
            </a:r>
            <a:r>
              <a:rPr sz="1600" dirty="0">
                <a:latin typeface="Arial"/>
                <a:cs typeface="Arial"/>
              </a:rPr>
              <a:t>SDLC </a:t>
            </a:r>
            <a:r>
              <a:rPr sz="1600" spc="-5" dirty="0">
                <a:latin typeface="Arial"/>
                <a:cs typeface="Arial"/>
              </a:rPr>
              <a:t>phase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other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factors.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Nightmares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0000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37540" marR="1063625" lvl="1" indent="-219710">
              <a:lnSpc>
                <a:spcPct val="100000"/>
              </a:lnSpc>
              <a:spcBef>
                <a:spcPts val="5"/>
              </a:spcBef>
              <a:buChar char="•"/>
              <a:tabLst>
                <a:tab pos="637540" algn="l"/>
                <a:tab pos="638175" algn="l"/>
              </a:tabLst>
            </a:pPr>
            <a:r>
              <a:rPr sz="1600" dirty="0">
                <a:latin typeface="Arial"/>
                <a:cs typeface="Arial"/>
              </a:rPr>
              <a:t>Define the nightmares –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could arise from </a:t>
            </a:r>
            <a:r>
              <a:rPr sz="1600" spc="-5" dirty="0">
                <a:latin typeface="Arial"/>
                <a:cs typeface="Arial"/>
              </a:rPr>
              <a:t>bugs </a:t>
            </a:r>
            <a:r>
              <a:rPr sz="1600" dirty="0">
                <a:latin typeface="Arial"/>
                <a:cs typeface="Arial"/>
              </a:rPr>
              <a:t>– for the </a:t>
            </a:r>
            <a:r>
              <a:rPr sz="1600" spc="-5" dirty="0">
                <a:latin typeface="Arial"/>
                <a:cs typeface="Arial"/>
              </a:rPr>
              <a:t>context of </a:t>
            </a:r>
            <a:r>
              <a:rPr sz="1600" dirty="0">
                <a:latin typeface="Arial"/>
                <a:cs typeface="Arial"/>
              </a:rPr>
              <a:t>the  </a:t>
            </a:r>
            <a:r>
              <a:rPr sz="1600" spc="-5" dirty="0">
                <a:latin typeface="Arial"/>
                <a:cs typeface="Arial"/>
              </a:rPr>
              <a:t>organization/application.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37540" lvl="1" indent="-219710">
              <a:lnSpc>
                <a:spcPct val="100000"/>
              </a:lnSpc>
              <a:spcBef>
                <a:spcPts val="5"/>
              </a:spcBef>
              <a:buChar char="•"/>
              <a:tabLst>
                <a:tab pos="637540" algn="l"/>
                <a:tab pos="638175" algn="l"/>
              </a:tabLst>
            </a:pPr>
            <a:r>
              <a:rPr sz="1600" dirty="0">
                <a:latin typeface="Arial"/>
                <a:cs typeface="Arial"/>
              </a:rPr>
              <a:t>Quantified nightmares </a:t>
            </a:r>
            <a:r>
              <a:rPr sz="1600" spc="-5" dirty="0">
                <a:latin typeface="Arial"/>
                <a:cs typeface="Arial"/>
              </a:rPr>
              <a:t>help </a:t>
            </a:r>
            <a:r>
              <a:rPr sz="1600" dirty="0">
                <a:latin typeface="Arial"/>
                <a:cs typeface="Arial"/>
              </a:rPr>
              <a:t>calculate importance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2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 marL="637540" lvl="1" indent="-219710">
              <a:lnSpc>
                <a:spcPct val="100000"/>
              </a:lnSpc>
              <a:buChar char="•"/>
              <a:tabLst>
                <a:tab pos="637540" algn="l"/>
                <a:tab pos="638175" algn="l"/>
              </a:tabLst>
            </a:pPr>
            <a:r>
              <a:rPr sz="1600" dirty="0">
                <a:latin typeface="Arial"/>
                <a:cs typeface="Arial"/>
              </a:rPr>
              <a:t>That </a:t>
            </a:r>
            <a:r>
              <a:rPr sz="1600" spc="-5" dirty="0">
                <a:latin typeface="Arial"/>
                <a:cs typeface="Arial"/>
              </a:rPr>
              <a:t>helps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5" dirty="0">
                <a:latin typeface="Arial"/>
                <a:cs typeface="Arial"/>
              </a:rPr>
              <a:t>making </a:t>
            </a:r>
            <a:r>
              <a:rPr sz="1600" dirty="0">
                <a:latin typeface="Arial"/>
                <a:cs typeface="Arial"/>
              </a:rPr>
              <a:t>a decision </a:t>
            </a:r>
            <a:r>
              <a:rPr sz="1600" spc="-5" dirty="0">
                <a:latin typeface="Arial"/>
                <a:cs typeface="Arial"/>
              </a:rPr>
              <a:t>on </a:t>
            </a:r>
            <a:r>
              <a:rPr sz="1600" spc="-10" dirty="0">
                <a:latin typeface="Arial"/>
                <a:cs typeface="Arial"/>
              </a:rPr>
              <a:t>when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stop testing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release the</a:t>
            </a:r>
            <a:r>
              <a:rPr sz="1600" spc="-25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product.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791200"/>
          </a:xfrm>
          <a:custGeom>
            <a:avLst/>
            <a:gdLst/>
            <a:ahLst/>
            <a:cxnLst/>
            <a:rect l="l" t="t" r="r" b="b"/>
            <a:pathLst>
              <a:path w="40004" h="5791200">
                <a:moveTo>
                  <a:pt x="0" y="5791200"/>
                </a:moveTo>
                <a:lnTo>
                  <a:pt x="39687" y="5791200"/>
                </a:lnTo>
                <a:lnTo>
                  <a:pt x="39687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41726" y="196087"/>
            <a:ext cx="3705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Consequences of</a:t>
            </a:r>
            <a:r>
              <a:rPr sz="2800" spc="-85" dirty="0"/>
              <a:t> </a:t>
            </a:r>
            <a:r>
              <a:rPr sz="2800" dirty="0"/>
              <a:t>Bugs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6019800"/>
          </a:xfrm>
          <a:custGeom>
            <a:avLst/>
            <a:gdLst/>
            <a:ahLst/>
            <a:cxnLst/>
            <a:rect l="l" t="t" r="r" b="b"/>
            <a:pathLst>
              <a:path w="9149080" h="6019800">
                <a:moveTo>
                  <a:pt x="0" y="6019800"/>
                </a:moveTo>
                <a:lnTo>
                  <a:pt x="9148699" y="6019800"/>
                </a:lnTo>
                <a:lnTo>
                  <a:pt x="9148699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6019800"/>
          </a:xfrm>
          <a:custGeom>
            <a:avLst/>
            <a:gdLst/>
            <a:ahLst/>
            <a:cxnLst/>
            <a:rect l="l" t="t" r="r" b="b"/>
            <a:pathLst>
              <a:path w="9149080" h="6019800">
                <a:moveTo>
                  <a:pt x="0" y="6019800"/>
                </a:moveTo>
                <a:lnTo>
                  <a:pt x="9148699" y="6019800"/>
                </a:lnTo>
                <a:lnTo>
                  <a:pt x="9148699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063" y="673608"/>
            <a:ext cx="1496568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0" y="4450079"/>
            <a:ext cx="2642616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0959" y="4416552"/>
            <a:ext cx="381000" cy="40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2984" y="4450079"/>
            <a:ext cx="512063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4632" y="4450079"/>
            <a:ext cx="335279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0352" y="4319015"/>
            <a:ext cx="630936" cy="505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0496" y="4450079"/>
            <a:ext cx="426720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6047" y="4587240"/>
            <a:ext cx="387096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5128" y="4450079"/>
            <a:ext cx="417575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25440" y="4538471"/>
            <a:ext cx="438912" cy="280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5111" y="5705855"/>
            <a:ext cx="987551" cy="4236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8447" y="5739384"/>
            <a:ext cx="545591" cy="3901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2767" y="5867400"/>
            <a:ext cx="353567" cy="2621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4040" y="5739384"/>
            <a:ext cx="530351" cy="3901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13120" y="5861303"/>
            <a:ext cx="353567" cy="2682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3968" y="716025"/>
            <a:ext cx="8797925" cy="3591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61795" algn="l"/>
              </a:tabLst>
            </a:pP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Consequences	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contd</a:t>
            </a:r>
            <a:r>
              <a:rPr sz="1400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600" b="1" u="heavy" spc="1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When </a:t>
            </a:r>
            <a:r>
              <a:rPr sz="1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to stop</a:t>
            </a:r>
            <a:r>
              <a:rPr sz="1600" b="1" u="heavy" spc="-10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2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Testing</a:t>
            </a:r>
            <a:endParaRPr sz="1600">
              <a:latin typeface="Arial"/>
              <a:cs typeface="Arial"/>
            </a:endParaRPr>
          </a:p>
          <a:p>
            <a:pPr marL="353695" indent="-225425">
              <a:lnSpc>
                <a:spcPct val="100000"/>
              </a:lnSpc>
              <a:spcBef>
                <a:spcPts val="1445"/>
              </a:spcBef>
              <a:buClr>
                <a:srgbClr val="333399"/>
              </a:buClr>
              <a:buSzPct val="78125"/>
              <a:buAutoNum type="arabicPeriod"/>
              <a:tabLst>
                <a:tab pos="354330" algn="l"/>
              </a:tabLst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List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all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nightmares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5" dirty="0">
                <a:latin typeface="Arial"/>
                <a:cs typeface="Arial"/>
              </a:rPr>
              <a:t>terms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5" dirty="0">
                <a:latin typeface="Arial"/>
                <a:cs typeface="Arial"/>
              </a:rPr>
              <a:t>symptoms &amp; </a:t>
            </a:r>
            <a:r>
              <a:rPr sz="1600" dirty="0">
                <a:latin typeface="Arial"/>
                <a:cs typeface="Arial"/>
              </a:rPr>
              <a:t>reactions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user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their</a:t>
            </a:r>
            <a:r>
              <a:rPr sz="1600" spc="-2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consequences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53695" indent="-225425">
              <a:lnSpc>
                <a:spcPct val="100000"/>
              </a:lnSpc>
              <a:spcBef>
                <a:spcPts val="1200"/>
              </a:spcBef>
              <a:buClr>
                <a:srgbClr val="333399"/>
              </a:buClr>
              <a:buSzPct val="78125"/>
              <a:buAutoNum type="arabicPeriod"/>
              <a:tabLst>
                <a:tab pos="354330" algn="l"/>
              </a:tabLst>
            </a:pPr>
            <a:r>
              <a:rPr sz="1600" spc="-10" dirty="0">
                <a:latin typeface="Arial"/>
                <a:cs typeface="Arial"/>
              </a:rPr>
              <a:t>Convert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consequences of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into a </a:t>
            </a:r>
            <a:r>
              <a:rPr sz="1600" spc="10" dirty="0">
                <a:solidFill>
                  <a:srgbClr val="CC0000"/>
                </a:solidFill>
                <a:latin typeface="Arial"/>
                <a:cs typeface="Arial"/>
              </a:rPr>
              <a:t>cost</a:t>
            </a:r>
            <a:r>
              <a:rPr sz="1600" spc="10" dirty="0"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There </a:t>
            </a:r>
            <a:r>
              <a:rPr sz="1600" dirty="0">
                <a:latin typeface="Arial"/>
                <a:cs typeface="Arial"/>
              </a:rPr>
              <a:t>could </a:t>
            </a:r>
            <a:r>
              <a:rPr sz="1600" spc="-5" dirty="0">
                <a:latin typeface="Arial"/>
                <a:cs typeface="Arial"/>
              </a:rPr>
              <a:t>be 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rework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cost</a:t>
            </a:r>
            <a:r>
              <a:rPr sz="1600" spc="5" dirty="0">
                <a:latin typeface="Arial"/>
                <a:cs typeface="Arial"/>
              </a:rPr>
              <a:t>. </a:t>
            </a:r>
            <a:r>
              <a:rPr sz="1400" i="1" spc="-15" dirty="0">
                <a:latin typeface="Arial"/>
                <a:cs typeface="Arial"/>
              </a:rPr>
              <a:t>(but </a:t>
            </a:r>
            <a:r>
              <a:rPr sz="1400" i="1" spc="-5" dirty="0">
                <a:latin typeface="Arial"/>
                <a:cs typeface="Arial"/>
              </a:rPr>
              <a:t>if </a:t>
            </a:r>
            <a:r>
              <a:rPr sz="1400" i="1" spc="-10" dirty="0">
                <a:latin typeface="Arial"/>
                <a:cs typeface="Arial"/>
              </a:rPr>
              <a:t>the scope </a:t>
            </a:r>
            <a:r>
              <a:rPr sz="1400" i="1" spc="-15" dirty="0">
                <a:latin typeface="Arial"/>
                <a:cs typeface="Arial"/>
              </a:rPr>
              <a:t>extends</a:t>
            </a:r>
            <a:r>
              <a:rPr sz="1400" i="1" spc="10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10"/>
              </a:spcBef>
            </a:pPr>
            <a:r>
              <a:rPr sz="1400" i="1" spc="-10" dirty="0">
                <a:latin typeface="Arial"/>
                <a:cs typeface="Arial"/>
              </a:rPr>
              <a:t>the public, there could be the cost of lawsuits, </a:t>
            </a:r>
            <a:r>
              <a:rPr sz="1400" i="1" spc="-5" dirty="0">
                <a:latin typeface="Arial"/>
                <a:cs typeface="Arial"/>
              </a:rPr>
              <a:t>lost </a:t>
            </a:r>
            <a:r>
              <a:rPr sz="1400" i="1" spc="-10" dirty="0">
                <a:latin typeface="Arial"/>
                <a:cs typeface="Arial"/>
              </a:rPr>
              <a:t>business, nuclear reactor</a:t>
            </a:r>
            <a:r>
              <a:rPr sz="1400" i="1" spc="345" dirty="0">
                <a:latin typeface="Arial"/>
                <a:cs typeface="Arial"/>
              </a:rPr>
              <a:t> </a:t>
            </a:r>
            <a:r>
              <a:rPr sz="1400" i="1" spc="-15" dirty="0">
                <a:latin typeface="Arial"/>
                <a:cs typeface="Arial"/>
              </a:rPr>
              <a:t>meltdowns.)</a:t>
            </a:r>
            <a:endParaRPr sz="1400">
              <a:latin typeface="Arial"/>
              <a:cs typeface="Arial"/>
            </a:endParaRPr>
          </a:p>
          <a:p>
            <a:pPr marL="353695" indent="-225425">
              <a:lnSpc>
                <a:spcPct val="100000"/>
              </a:lnSpc>
              <a:spcBef>
                <a:spcPts val="1190"/>
              </a:spcBef>
              <a:buClr>
                <a:srgbClr val="333399"/>
              </a:buClr>
              <a:buSzPct val="78125"/>
              <a:buAutoNum type="arabicPeriod" startAt="3"/>
              <a:tabLst>
                <a:tab pos="354330" algn="l"/>
              </a:tabLst>
            </a:pP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Order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these </a:t>
            </a:r>
            <a:r>
              <a:rPr sz="1600" dirty="0">
                <a:latin typeface="Arial"/>
                <a:cs typeface="Arial"/>
              </a:rPr>
              <a:t>from the costliest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cheapest. </a:t>
            </a:r>
            <a:r>
              <a:rPr sz="1600" dirty="0">
                <a:latin typeface="Arial"/>
                <a:cs typeface="Arial"/>
              </a:rPr>
              <a:t>Discard those </a:t>
            </a:r>
            <a:r>
              <a:rPr sz="1600" spc="-5" dirty="0">
                <a:latin typeface="Arial"/>
                <a:cs typeface="Arial"/>
              </a:rPr>
              <a:t>with which you </a:t>
            </a:r>
            <a:r>
              <a:rPr sz="1600" dirty="0">
                <a:latin typeface="Arial"/>
                <a:cs typeface="Arial"/>
              </a:rPr>
              <a:t>can </a:t>
            </a:r>
            <a:r>
              <a:rPr sz="1600" spc="-5" dirty="0">
                <a:latin typeface="Arial"/>
                <a:cs typeface="Arial"/>
              </a:rPr>
              <a:t>live</a:t>
            </a:r>
            <a:r>
              <a:rPr sz="1600" spc="-2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with.</a:t>
            </a:r>
            <a:endParaRPr sz="1600">
              <a:latin typeface="Arial"/>
              <a:cs typeface="Arial"/>
            </a:endParaRPr>
          </a:p>
          <a:p>
            <a:pPr marL="353695" marR="160020" indent="-225425">
              <a:lnSpc>
                <a:spcPct val="100000"/>
              </a:lnSpc>
              <a:spcBef>
                <a:spcPts val="1205"/>
              </a:spcBef>
              <a:buClr>
                <a:srgbClr val="333399"/>
              </a:buClr>
              <a:buSzPct val="78125"/>
              <a:buAutoNum type="arabicPeriod" startAt="3"/>
              <a:tabLst>
                <a:tab pos="354330" algn="l"/>
              </a:tabLst>
            </a:pPr>
            <a:r>
              <a:rPr sz="1600" dirty="0">
                <a:latin typeface="Arial"/>
                <a:cs typeface="Arial"/>
              </a:rPr>
              <a:t>Based on </a:t>
            </a:r>
            <a:r>
              <a:rPr sz="1600" spc="-5" dirty="0">
                <a:latin typeface="Arial"/>
                <a:cs typeface="Arial"/>
              </a:rPr>
              <a:t>experience, </a:t>
            </a:r>
            <a:r>
              <a:rPr sz="1600" dirty="0">
                <a:latin typeface="Arial"/>
                <a:cs typeface="Arial"/>
              </a:rPr>
              <a:t>measured </a:t>
            </a:r>
            <a:r>
              <a:rPr sz="1600" spc="-5" dirty="0">
                <a:latin typeface="Arial"/>
                <a:cs typeface="Arial"/>
              </a:rPr>
              <a:t>data, </a:t>
            </a:r>
            <a:r>
              <a:rPr sz="1600" dirty="0">
                <a:latin typeface="Arial"/>
                <a:cs typeface="Arial"/>
              </a:rPr>
              <a:t>intuition, </a:t>
            </a:r>
            <a:r>
              <a:rPr sz="1600" spc="-5" dirty="0">
                <a:latin typeface="Arial"/>
                <a:cs typeface="Arial"/>
              </a:rPr>
              <a:t>and published </a:t>
            </a:r>
            <a:r>
              <a:rPr sz="1600" spc="5" dirty="0">
                <a:latin typeface="Arial"/>
                <a:cs typeface="Arial"/>
              </a:rPr>
              <a:t>statistics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postulate </a:t>
            </a:r>
            <a:r>
              <a:rPr sz="1600" dirty="0">
                <a:latin typeface="Arial"/>
                <a:cs typeface="Arial"/>
              </a:rPr>
              <a:t>the kind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 bugs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causing each </a:t>
            </a:r>
            <a:r>
              <a:rPr sz="1600" spc="10" dirty="0">
                <a:solidFill>
                  <a:srgbClr val="CC0000"/>
                </a:solidFill>
                <a:latin typeface="Arial"/>
                <a:cs typeface="Arial"/>
              </a:rPr>
              <a:t>symptom</a:t>
            </a:r>
            <a:r>
              <a:rPr sz="1600" spc="10" dirty="0">
                <a:latin typeface="Arial"/>
                <a:cs typeface="Arial"/>
              </a:rPr>
              <a:t>. </a:t>
            </a:r>
            <a:r>
              <a:rPr sz="1600" dirty="0">
                <a:latin typeface="Arial"/>
                <a:cs typeface="Arial"/>
              </a:rPr>
              <a:t>This is called </a:t>
            </a:r>
            <a:r>
              <a:rPr sz="1600" spc="-50" dirty="0">
                <a:solidFill>
                  <a:srgbClr val="CC0000"/>
                </a:solidFill>
                <a:latin typeface="Arial"/>
                <a:cs typeface="Arial"/>
              </a:rPr>
              <a:t>„bug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design </a:t>
            </a:r>
            <a:r>
              <a:rPr sz="1600" spc="-125" dirty="0">
                <a:solidFill>
                  <a:srgbClr val="CC0000"/>
                </a:solidFill>
                <a:latin typeface="Arial"/>
                <a:cs typeface="Arial"/>
              </a:rPr>
              <a:t>process‟</a:t>
            </a:r>
            <a:r>
              <a:rPr sz="1600" spc="-125" dirty="0">
                <a:latin typeface="Arial"/>
                <a:cs typeface="Arial"/>
              </a:rPr>
              <a:t>.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bug type </a:t>
            </a:r>
            <a:r>
              <a:rPr sz="1600" dirty="0">
                <a:latin typeface="Arial"/>
                <a:cs typeface="Arial"/>
              </a:rPr>
              <a:t>can cause  </a:t>
            </a:r>
            <a:r>
              <a:rPr sz="1600" spc="5" dirty="0">
                <a:latin typeface="Arial"/>
                <a:cs typeface="Arial"/>
              </a:rPr>
              <a:t>multiple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symptoms.</a:t>
            </a:r>
            <a:endParaRPr sz="1600">
              <a:latin typeface="Arial"/>
              <a:cs typeface="Arial"/>
            </a:endParaRPr>
          </a:p>
          <a:p>
            <a:pPr marL="353695" marR="125095" indent="-225425">
              <a:lnSpc>
                <a:spcPct val="100000"/>
              </a:lnSpc>
              <a:spcBef>
                <a:spcPts val="1200"/>
              </a:spcBef>
              <a:buClr>
                <a:srgbClr val="333399"/>
              </a:buClr>
              <a:buSzPct val="78125"/>
              <a:buAutoNum type="arabicPeriod" startAt="3"/>
              <a:tabLst>
                <a:tab pos="354330" algn="l"/>
              </a:tabLst>
            </a:pP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Order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the causative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bugs </a:t>
            </a:r>
            <a:r>
              <a:rPr sz="1600" spc="-5" dirty="0">
                <a:latin typeface="Arial"/>
                <a:cs typeface="Arial"/>
              </a:rPr>
              <a:t>by decreasing probability </a:t>
            </a:r>
            <a:r>
              <a:rPr sz="1400" i="1" spc="-10" dirty="0">
                <a:latin typeface="Arial"/>
                <a:cs typeface="Arial"/>
              </a:rPr>
              <a:t>(judged by intuition, </a:t>
            </a:r>
            <a:r>
              <a:rPr sz="1400" i="1" spc="-15" dirty="0">
                <a:latin typeface="Arial"/>
                <a:cs typeface="Arial"/>
              </a:rPr>
              <a:t>experience, </a:t>
            </a:r>
            <a:r>
              <a:rPr sz="1400" i="1" spc="-5" dirty="0">
                <a:latin typeface="Arial"/>
                <a:cs typeface="Arial"/>
              </a:rPr>
              <a:t>statistics </a:t>
            </a:r>
            <a:r>
              <a:rPr sz="1400" i="1" spc="-10" dirty="0">
                <a:latin typeface="Arial"/>
                <a:cs typeface="Arial"/>
              </a:rPr>
              <a:t>etc.)</a:t>
            </a:r>
            <a:r>
              <a:rPr sz="1600" spc="-10" dirty="0">
                <a:latin typeface="Arial"/>
                <a:cs typeface="Arial"/>
              </a:rPr>
              <a:t>.  </a:t>
            </a:r>
            <a:r>
              <a:rPr sz="1600" dirty="0">
                <a:latin typeface="Arial"/>
                <a:cs typeface="Arial"/>
              </a:rPr>
              <a:t>Calculate the importance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bug type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41475" y="4399915"/>
            <a:ext cx="3566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369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Importance of bug 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type </a:t>
            </a:r>
            <a:r>
              <a:rPr sz="1600" b="1" spc="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j</a:t>
            </a:r>
            <a:r>
              <a:rPr sz="1800" b="1" spc="4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=	</a:t>
            </a:r>
            <a:r>
              <a:rPr sz="2400" b="1" spc="450" dirty="0">
                <a:solidFill>
                  <a:srgbClr val="333399"/>
                </a:solidFill>
                <a:latin typeface="Trebuchet MS"/>
                <a:cs typeface="Trebuchet MS"/>
              </a:rPr>
              <a:t>∑</a:t>
            </a:r>
            <a:r>
              <a:rPr sz="2400" b="1" spc="-120" dirty="0">
                <a:solidFill>
                  <a:srgbClr val="333399"/>
                </a:solidFill>
                <a:latin typeface="Trebuchet MS"/>
                <a:cs typeface="Trebuchet MS"/>
              </a:rPr>
              <a:t>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C </a:t>
            </a:r>
            <a:r>
              <a:rPr sz="1575" b="1" baseline="-21164" dirty="0">
                <a:solidFill>
                  <a:srgbClr val="333399"/>
                </a:solidFill>
                <a:latin typeface="Arial"/>
                <a:cs typeface="Arial"/>
              </a:rPr>
              <a:t>j k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33746" y="4524883"/>
            <a:ext cx="3752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7" baseline="6944" dirty="0">
                <a:solidFill>
                  <a:srgbClr val="333399"/>
                </a:solidFill>
                <a:latin typeface="Arial"/>
                <a:cs typeface="Arial"/>
              </a:rPr>
              <a:t>P 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j</a:t>
            </a:r>
            <a:r>
              <a:rPr sz="1200" b="1" spc="-1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6622" y="4500498"/>
            <a:ext cx="6305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here</a:t>
            </a:r>
            <a:r>
              <a:rPr sz="1600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8217" y="5037201"/>
            <a:ext cx="377190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7" baseline="6172" dirty="0">
                <a:latin typeface="Arial"/>
                <a:cs typeface="Arial"/>
              </a:rPr>
              <a:t>C</a:t>
            </a:r>
            <a:r>
              <a:rPr sz="2700" spc="-457" baseline="6172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j k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7" baseline="6944" dirty="0">
                <a:latin typeface="Arial"/>
                <a:cs typeface="Arial"/>
              </a:rPr>
              <a:t>P </a:t>
            </a:r>
            <a:r>
              <a:rPr sz="1050" b="1" dirty="0">
                <a:latin typeface="Arial"/>
                <a:cs typeface="Arial"/>
              </a:rPr>
              <a:t>j</a:t>
            </a:r>
            <a:r>
              <a:rPr sz="1050" b="1" spc="-1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k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52369" y="4820539"/>
            <a:ext cx="4246245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296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all k</a:t>
            </a: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70"/>
              </a:spcBef>
            </a:pPr>
            <a:r>
              <a:rPr sz="1600" dirty="0">
                <a:latin typeface="Arial"/>
                <a:cs typeface="Arial"/>
              </a:rPr>
              <a:t>= cost </a:t>
            </a:r>
            <a:r>
              <a:rPr sz="1600" spc="-5" dirty="0">
                <a:latin typeface="Arial"/>
                <a:cs typeface="Arial"/>
              </a:rPr>
              <a:t>due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bug type </a:t>
            </a:r>
            <a:r>
              <a:rPr sz="1600" b="1" dirty="0">
                <a:latin typeface="Arial"/>
                <a:cs typeface="Arial"/>
              </a:rPr>
              <a:t>j </a:t>
            </a:r>
            <a:r>
              <a:rPr sz="1600" dirty="0">
                <a:latin typeface="Arial"/>
                <a:cs typeface="Arial"/>
              </a:rPr>
              <a:t>causing nightmare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latin typeface="Arial"/>
                <a:cs typeface="Arial"/>
              </a:rPr>
              <a:t>= </a:t>
            </a:r>
            <a:r>
              <a:rPr sz="1600" spc="-5" dirty="0">
                <a:latin typeface="Arial"/>
                <a:cs typeface="Arial"/>
              </a:rPr>
              <a:t>probability of bug type </a:t>
            </a:r>
            <a:r>
              <a:rPr sz="1600" b="1" dirty="0">
                <a:latin typeface="Arial"/>
                <a:cs typeface="Arial"/>
              </a:rPr>
              <a:t>j </a:t>
            </a:r>
            <a:r>
              <a:rPr sz="1600" dirty="0">
                <a:latin typeface="Arial"/>
                <a:cs typeface="Arial"/>
              </a:rPr>
              <a:t>causing nightmare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87897" y="5823915"/>
            <a:ext cx="36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baseline="6172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700" b="1" spc="-150" baseline="6172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jk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82639" y="579953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83563" y="5605647"/>
            <a:ext cx="3198495" cy="78359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  <a:tabLst>
                <a:tab pos="2902585" algn="l"/>
              </a:tabLst>
            </a:pPr>
            <a:r>
              <a:rPr sz="1600" b="1" dirty="0">
                <a:latin typeface="Arial"/>
                <a:cs typeface="Arial"/>
              </a:rPr>
              <a:t>( Cost due </a:t>
            </a:r>
            <a:r>
              <a:rPr sz="1600" b="1" spc="-5" dirty="0">
                <a:latin typeface="Arial"/>
                <a:cs typeface="Arial"/>
              </a:rPr>
              <a:t>to </a:t>
            </a:r>
            <a:r>
              <a:rPr sz="1600" b="1" dirty="0">
                <a:latin typeface="Arial"/>
                <a:cs typeface="Arial"/>
              </a:rPr>
              <a:t>all bug</a:t>
            </a:r>
            <a:r>
              <a:rPr sz="1600" b="1" spc="-15" dirty="0">
                <a:latin typeface="Arial"/>
                <a:cs typeface="Arial"/>
              </a:rPr>
              <a:t> types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	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∑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05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all</a:t>
            </a:r>
            <a:r>
              <a:rPr sz="1200" b="1" spc="-10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27320" y="5605647"/>
            <a:ext cx="697230" cy="7835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6985">
              <a:lnSpc>
                <a:spcPct val="133400"/>
              </a:lnSpc>
              <a:spcBef>
                <a:spcPts val="625"/>
              </a:spcBef>
            </a:pP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∑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C </a:t>
            </a:r>
            <a:r>
              <a:rPr sz="1800" b="1" spc="-7" baseline="-11574" dirty="0">
                <a:solidFill>
                  <a:srgbClr val="333399"/>
                </a:solidFill>
                <a:latin typeface="Arial"/>
                <a:cs typeface="Arial"/>
              </a:rPr>
              <a:t>jk  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all</a:t>
            </a:r>
            <a:r>
              <a:rPr sz="12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j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791200"/>
          </a:xfrm>
          <a:custGeom>
            <a:avLst/>
            <a:gdLst/>
            <a:ahLst/>
            <a:cxnLst/>
            <a:rect l="l" t="t" r="r" b="b"/>
            <a:pathLst>
              <a:path w="40004" h="5791200">
                <a:moveTo>
                  <a:pt x="0" y="5791200"/>
                </a:moveTo>
                <a:lnTo>
                  <a:pt x="39687" y="5791200"/>
                </a:lnTo>
                <a:lnTo>
                  <a:pt x="39687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41726" y="196087"/>
            <a:ext cx="3705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Consequences of</a:t>
            </a:r>
            <a:r>
              <a:rPr sz="2800" spc="-85" dirty="0"/>
              <a:t> </a:t>
            </a:r>
            <a:r>
              <a:rPr sz="2800" dirty="0"/>
              <a:t>Bugs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063" y="673608"/>
            <a:ext cx="1496568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3968" y="716025"/>
            <a:ext cx="8625205" cy="4841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3423920" algn="ctr">
              <a:lnSpc>
                <a:spcPct val="100000"/>
              </a:lnSpc>
              <a:spcBef>
                <a:spcPts val="90"/>
              </a:spcBef>
              <a:tabLst>
                <a:tab pos="1649095" algn="l"/>
                <a:tab pos="2557780" algn="l"/>
                <a:tab pos="4539615" algn="l"/>
              </a:tabLst>
            </a:pP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Consequences	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contd</a:t>
            </a:r>
            <a:r>
              <a:rPr sz="14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…	</a:t>
            </a: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When 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to</a:t>
            </a:r>
            <a:r>
              <a:rPr sz="1400" b="1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stop</a:t>
            </a:r>
            <a:r>
              <a:rPr sz="1400" b="1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CC0000"/>
                </a:solidFill>
                <a:latin typeface="Arial"/>
                <a:cs typeface="Arial"/>
              </a:rPr>
              <a:t>Testing	</a:t>
            </a:r>
            <a:r>
              <a:rPr sz="1400" b="1" spc="-15" dirty="0">
                <a:latin typeface="Arial"/>
                <a:cs typeface="Arial"/>
              </a:rPr>
              <a:t>contd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..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469900" indent="-341630">
              <a:lnSpc>
                <a:spcPct val="100000"/>
              </a:lnSpc>
              <a:spcBef>
                <a:spcPts val="5"/>
              </a:spcBef>
              <a:buClr>
                <a:srgbClr val="333399"/>
              </a:buClr>
              <a:buSzPct val="78125"/>
              <a:buAutoNum type="arabicPeriod" startAt="6"/>
              <a:tabLst>
                <a:tab pos="469265" algn="l"/>
                <a:tab pos="469900" algn="l"/>
              </a:tabLst>
            </a:pP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Rank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bug types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order of decreasing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importance.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33399"/>
              </a:buClr>
              <a:buFont typeface="Arial"/>
              <a:buAutoNum type="arabicPeriod" startAt="6"/>
            </a:pPr>
            <a:endParaRPr sz="1650">
              <a:latin typeface="Times New Roman"/>
              <a:cs typeface="Times New Roman"/>
            </a:endParaRPr>
          </a:p>
          <a:p>
            <a:pPr marL="469900" indent="-341630">
              <a:lnSpc>
                <a:spcPct val="100000"/>
              </a:lnSpc>
              <a:spcBef>
                <a:spcPts val="5"/>
              </a:spcBef>
              <a:buClr>
                <a:srgbClr val="333399"/>
              </a:buClr>
              <a:buSzPct val="78125"/>
              <a:buAutoNum type="arabicPeriod" startAt="6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Design</a:t>
            </a:r>
            <a:r>
              <a:rPr sz="16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tests</a:t>
            </a:r>
            <a:r>
              <a:rPr sz="16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&amp;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QA</a:t>
            </a:r>
            <a:r>
              <a:rPr sz="1600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inspection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process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with</a:t>
            </a:r>
            <a:r>
              <a:rPr sz="1600" spc="5" dirty="0">
                <a:latin typeface="Arial"/>
                <a:cs typeface="Arial"/>
              </a:rPr>
              <a:t> most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effective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against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most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important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AutoNum type="arabicPeriod" startAt="6"/>
            </a:pPr>
            <a:endParaRPr sz="1650">
              <a:latin typeface="Times New Roman"/>
              <a:cs typeface="Times New Roman"/>
            </a:endParaRPr>
          </a:p>
          <a:p>
            <a:pPr marL="469900" indent="-341630">
              <a:lnSpc>
                <a:spcPct val="100000"/>
              </a:lnSpc>
              <a:buClr>
                <a:srgbClr val="333399"/>
              </a:buClr>
              <a:buSzPct val="78125"/>
              <a:buAutoNum type="arabicPeriod" startAt="6"/>
              <a:tabLst>
                <a:tab pos="469265" algn="l"/>
                <a:tab pos="469900" algn="l"/>
              </a:tabLst>
            </a:pPr>
            <a:r>
              <a:rPr sz="1600" spc="5" dirty="0">
                <a:latin typeface="Arial"/>
                <a:cs typeface="Arial"/>
              </a:rPr>
              <a:t>If a </a:t>
            </a:r>
            <a:r>
              <a:rPr sz="1600" dirty="0">
                <a:latin typeface="Arial"/>
                <a:cs typeface="Arial"/>
              </a:rPr>
              <a:t>test is passed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spc="-10" dirty="0">
                <a:latin typeface="Arial"/>
                <a:cs typeface="Arial"/>
              </a:rPr>
              <a:t>when </a:t>
            </a:r>
            <a:r>
              <a:rPr sz="1600" dirty="0">
                <a:latin typeface="Arial"/>
                <a:cs typeface="Arial"/>
              </a:rPr>
              <a:t>correction is </a:t>
            </a:r>
            <a:r>
              <a:rPr sz="1600" spc="-5" dirty="0">
                <a:latin typeface="Arial"/>
                <a:cs typeface="Arial"/>
              </a:rPr>
              <a:t>done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failed </a:t>
            </a:r>
            <a:r>
              <a:rPr sz="1600" spc="5" dirty="0">
                <a:latin typeface="Arial"/>
                <a:cs typeface="Arial"/>
              </a:rPr>
              <a:t>test, </a:t>
            </a:r>
            <a:r>
              <a:rPr sz="1600" spc="10" dirty="0">
                <a:latin typeface="Arial"/>
                <a:cs typeface="Arial"/>
              </a:rPr>
              <a:t>some </a:t>
            </a:r>
            <a:r>
              <a:rPr sz="1600" dirty="0">
                <a:latin typeface="Arial"/>
                <a:cs typeface="Arial"/>
              </a:rPr>
              <a:t>nightmares</a:t>
            </a:r>
            <a:r>
              <a:rPr sz="1600" spc="-27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disappear.</a:t>
            </a:r>
            <a:endParaRPr sz="1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testing </a:t>
            </a:r>
            <a:r>
              <a:rPr sz="1600" spc="-5" dirty="0">
                <a:latin typeface="Arial"/>
                <a:cs typeface="Arial"/>
              </a:rPr>
              <a:t>progresses,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revise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probabilities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&amp;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nightmares </a:t>
            </a:r>
            <a:r>
              <a:rPr sz="1600" dirty="0">
                <a:latin typeface="Arial"/>
                <a:cs typeface="Arial"/>
              </a:rPr>
              <a:t>list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spc="-10" dirty="0">
                <a:latin typeface="Arial"/>
                <a:cs typeface="Arial"/>
              </a:rPr>
              <a:t>well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test</a:t>
            </a:r>
            <a:r>
              <a:rPr sz="16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strategy</a:t>
            </a:r>
            <a:r>
              <a:rPr sz="1600" spc="-1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469900" indent="-341630">
              <a:lnSpc>
                <a:spcPct val="100000"/>
              </a:lnSpc>
              <a:spcBef>
                <a:spcPts val="5"/>
              </a:spcBef>
              <a:buClr>
                <a:srgbClr val="333399"/>
              </a:buClr>
              <a:buSzPct val="78125"/>
              <a:buAutoNum type="arabicPeriod" startAt="9"/>
              <a:tabLst>
                <a:tab pos="469265" algn="l"/>
                <a:tab pos="469900" algn="l"/>
              </a:tabLst>
            </a:pPr>
            <a:r>
              <a:rPr sz="1600" dirty="0">
                <a:latin typeface="Arial"/>
                <a:cs typeface="Arial"/>
              </a:rPr>
              <a:t>Stop testing </a:t>
            </a:r>
            <a:r>
              <a:rPr sz="1600" spc="-10" dirty="0">
                <a:latin typeface="Arial"/>
                <a:cs typeface="Arial"/>
              </a:rPr>
              <a:t>when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probability </a:t>
            </a:r>
            <a:r>
              <a:rPr sz="1600" dirty="0">
                <a:latin typeface="Arial"/>
                <a:cs typeface="Arial"/>
              </a:rPr>
              <a:t>(importance </a:t>
            </a:r>
            <a:r>
              <a:rPr sz="1600" spc="5" dirty="0">
                <a:latin typeface="Arial"/>
                <a:cs typeface="Arial"/>
              </a:rPr>
              <a:t>&amp; cost) </a:t>
            </a:r>
            <a:r>
              <a:rPr sz="1600" spc="-5" dirty="0">
                <a:latin typeface="Arial"/>
                <a:cs typeface="Arial"/>
              </a:rPr>
              <a:t>proves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inconsequential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This </a:t>
            </a:r>
            <a:r>
              <a:rPr sz="1600" spc="-5" dirty="0">
                <a:latin typeface="Arial"/>
                <a:cs typeface="Arial"/>
              </a:rPr>
              <a:t>procedure </a:t>
            </a:r>
            <a:r>
              <a:rPr sz="1600" dirty="0">
                <a:latin typeface="Arial"/>
                <a:cs typeface="Arial"/>
              </a:rPr>
              <a:t>could </a:t>
            </a:r>
            <a:r>
              <a:rPr sz="1600" spc="-5" dirty="0">
                <a:latin typeface="Arial"/>
                <a:cs typeface="Arial"/>
              </a:rPr>
              <a:t>be </a:t>
            </a:r>
            <a:r>
              <a:rPr sz="1600" spc="5" dirty="0">
                <a:latin typeface="Arial"/>
                <a:cs typeface="Arial"/>
              </a:rPr>
              <a:t>implemented </a:t>
            </a:r>
            <a:r>
              <a:rPr sz="1600" dirty="0">
                <a:latin typeface="Arial"/>
                <a:cs typeface="Arial"/>
              </a:rPr>
              <a:t>formally in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SDLC.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Important points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Note: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469900" indent="-341630">
              <a:lnSpc>
                <a:spcPct val="100000"/>
              </a:lnSpc>
              <a:buClr>
                <a:srgbClr val="333399"/>
              </a:buClr>
              <a:buSzPct val="78125"/>
              <a:buChar char="•"/>
              <a:tabLst>
                <a:tab pos="469265" algn="l"/>
                <a:tab pos="469900" algn="l"/>
              </a:tabLst>
            </a:pPr>
            <a:r>
              <a:rPr sz="1600" dirty="0">
                <a:latin typeface="Arial"/>
                <a:cs typeface="Arial"/>
              </a:rPr>
              <a:t>Designing a </a:t>
            </a:r>
            <a:r>
              <a:rPr sz="1600" spc="-5" dirty="0">
                <a:latin typeface="Arial"/>
                <a:cs typeface="Arial"/>
              </a:rPr>
              <a:t>reasonable, </a:t>
            </a:r>
            <a:r>
              <a:rPr sz="1600" dirty="0">
                <a:latin typeface="Arial"/>
                <a:cs typeface="Arial"/>
              </a:rPr>
              <a:t>finite #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tests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high </a:t>
            </a:r>
            <a:r>
              <a:rPr sz="1600" spc="-5" dirty="0">
                <a:latin typeface="Arial"/>
                <a:cs typeface="Arial"/>
              </a:rPr>
              <a:t>probability of </a:t>
            </a:r>
            <a:r>
              <a:rPr sz="1600" dirty="0">
                <a:latin typeface="Arial"/>
                <a:cs typeface="Arial"/>
              </a:rPr>
              <a:t>removing the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nightmares.</a:t>
            </a:r>
            <a:endParaRPr sz="1600">
              <a:latin typeface="Arial"/>
              <a:cs typeface="Arial"/>
            </a:endParaRPr>
          </a:p>
          <a:p>
            <a:pPr marL="469900" indent="-341630">
              <a:lnSpc>
                <a:spcPct val="100000"/>
              </a:lnSpc>
              <a:buClr>
                <a:srgbClr val="333399"/>
              </a:buClr>
              <a:buSzPct val="78125"/>
              <a:buChar char="•"/>
              <a:tabLst>
                <a:tab pos="469265" algn="l"/>
                <a:tab pos="469900" algn="l"/>
              </a:tabLst>
            </a:pPr>
            <a:r>
              <a:rPr sz="1600" spc="-40" dirty="0">
                <a:latin typeface="Arial"/>
                <a:cs typeface="Arial"/>
              </a:rPr>
              <a:t>Test </a:t>
            </a:r>
            <a:r>
              <a:rPr sz="1600" dirty="0">
                <a:latin typeface="Arial"/>
                <a:cs typeface="Arial"/>
              </a:rPr>
              <a:t>suites </a:t>
            </a:r>
            <a:r>
              <a:rPr sz="1600" spc="-10" dirty="0">
                <a:latin typeface="Arial"/>
                <a:cs typeface="Arial"/>
              </a:rPr>
              <a:t>wear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out.</a:t>
            </a:r>
            <a:endParaRPr sz="1600">
              <a:latin typeface="Arial"/>
              <a:cs typeface="Arial"/>
            </a:endParaRPr>
          </a:p>
          <a:p>
            <a:pPr marL="866140" lvl="1" indent="-219710">
              <a:lnSpc>
                <a:spcPct val="100000"/>
              </a:lnSpc>
              <a:buClr>
                <a:srgbClr val="333399"/>
              </a:buClr>
              <a:buSzPct val="78125"/>
              <a:buChar char="•"/>
              <a:tabLst>
                <a:tab pos="866140" algn="l"/>
                <a:tab pos="866775" algn="l"/>
              </a:tabLst>
            </a:pPr>
            <a:r>
              <a:rPr sz="1600" spc="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programmers improve programming style, </a:t>
            </a:r>
            <a:r>
              <a:rPr sz="1600" spc="5" dirty="0">
                <a:latin typeface="Arial"/>
                <a:cs typeface="Arial"/>
              </a:rPr>
              <a:t>QA</a:t>
            </a:r>
            <a:r>
              <a:rPr sz="1600" spc="-3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improves.</a:t>
            </a:r>
            <a:endParaRPr sz="1600">
              <a:latin typeface="Arial"/>
              <a:cs typeface="Arial"/>
            </a:endParaRPr>
          </a:p>
          <a:p>
            <a:pPr marL="866140" lvl="1" indent="-219710">
              <a:lnSpc>
                <a:spcPct val="100000"/>
              </a:lnSpc>
              <a:buClr>
                <a:srgbClr val="333399"/>
              </a:buClr>
              <a:buSzPct val="78125"/>
              <a:buChar char="•"/>
              <a:tabLst>
                <a:tab pos="866140" algn="l"/>
                <a:tab pos="866775" algn="l"/>
              </a:tabLst>
            </a:pPr>
            <a:r>
              <a:rPr sz="1600" spc="-5" dirty="0">
                <a:latin typeface="Arial"/>
                <a:cs typeface="Arial"/>
              </a:rPr>
              <a:t>Hence, </a:t>
            </a:r>
            <a:r>
              <a:rPr sz="1600" dirty="0">
                <a:latin typeface="Arial"/>
                <a:cs typeface="Arial"/>
              </a:rPr>
              <a:t>know </a:t>
            </a:r>
            <a:r>
              <a:rPr sz="1600" spc="-5" dirty="0">
                <a:latin typeface="Arial"/>
                <a:cs typeface="Arial"/>
              </a:rPr>
              <a:t>and update </a:t>
            </a:r>
            <a:r>
              <a:rPr sz="1600" dirty="0">
                <a:latin typeface="Arial"/>
                <a:cs typeface="Arial"/>
              </a:rPr>
              <a:t>test suites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required.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3266" y="6278067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6400" y="222313"/>
          <a:ext cx="9163050" cy="601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50"/>
                <a:gridCol w="8997950"/>
                <a:gridCol w="82550"/>
              </a:tblGrid>
              <a:tr h="433705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Taxonomy of </a:t>
                      </a:r>
                      <a:r>
                        <a:rPr sz="2400" spc="-5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Bugs</a:t>
                      </a:r>
                      <a:r>
                        <a:rPr sz="2400" spc="-114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..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CEC9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90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EC9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we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had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seen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586740" indent="-34163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F00FF"/>
                        </a:buClr>
                        <a:buAutoNum type="arabicPeriod"/>
                        <a:tabLst>
                          <a:tab pos="586740" algn="l"/>
                          <a:tab pos="587375" algn="l"/>
                          <a:tab pos="2818765" algn="l"/>
                          <a:tab pos="3022600" algn="l"/>
                        </a:tabLst>
                      </a:pPr>
                      <a:r>
                        <a:rPr sz="1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Importance</a:t>
                      </a:r>
                      <a:r>
                        <a:rPr sz="1800" spc="-8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Bugs	-	</a:t>
                      </a:r>
                      <a:r>
                        <a:rPr sz="1800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statistical </a:t>
                      </a:r>
                      <a:r>
                        <a:rPr sz="1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quantification of</a:t>
                      </a:r>
                      <a:r>
                        <a:rPr sz="1800" spc="-2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86740" indent="-341630">
                        <a:lnSpc>
                          <a:spcPct val="100000"/>
                        </a:lnSpc>
                        <a:buClr>
                          <a:srgbClr val="FF00FF"/>
                        </a:buClr>
                        <a:buAutoNum type="arabicPeriod"/>
                        <a:tabLst>
                          <a:tab pos="586740" algn="l"/>
                          <a:tab pos="587375" algn="l"/>
                          <a:tab pos="3074670" algn="l"/>
                        </a:tabLst>
                      </a:pPr>
                      <a:r>
                        <a:rPr sz="1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Consequences</a:t>
                      </a:r>
                      <a:r>
                        <a:rPr sz="1800" spc="-1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Bugs	- causes, nightmares, to stop</a:t>
                      </a:r>
                      <a:r>
                        <a:rPr sz="1800" spc="-19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AutoNum type="arabicPeriod"/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AutoNum type="arabicPeriod"/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AutoNum type="arabicPeriod"/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Arial"/>
                          <a:cs typeface="Arial"/>
                        </a:rPr>
                        <a:t>We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now see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86740" indent="-34163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F00FF"/>
                        </a:buClr>
                        <a:buAutoNum type="arabicPeriod" startAt="3"/>
                        <a:tabLst>
                          <a:tab pos="586740" algn="l"/>
                          <a:tab pos="587375" algn="l"/>
                          <a:tab pos="3022600" algn="l"/>
                          <a:tab pos="3315335" algn="l"/>
                        </a:tabLst>
                      </a:pPr>
                      <a:r>
                        <a:rPr sz="2000" spc="-2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Taxonomy</a:t>
                      </a:r>
                      <a:r>
                        <a:rPr sz="2000" spc="-6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Bugs	</a:t>
                      </a:r>
                      <a:r>
                        <a:rPr sz="20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-	</a:t>
                      </a:r>
                      <a:r>
                        <a:rPr sz="2000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along </a:t>
                      </a:r>
                      <a:r>
                        <a:rPr sz="2000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2000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some</a:t>
                      </a:r>
                      <a:r>
                        <a:rPr sz="2000" spc="5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remedies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751205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 order to be able to create an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organization‟s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own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Bug Importance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Model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880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 the sake of controlling associated</a:t>
                      </a:r>
                      <a:r>
                        <a:rPr sz="18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costs…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B w="12700">
                      <a:solidFill>
                        <a:srgbClr val="FF6600"/>
                      </a:solidFill>
                      <a:prstDash val="solid"/>
                    </a:lnB>
                    <a:solidFill>
                      <a:srgbClr val="CEC9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791200"/>
          </a:xfrm>
          <a:custGeom>
            <a:avLst/>
            <a:gdLst/>
            <a:ahLst/>
            <a:cxnLst/>
            <a:rect l="l" t="t" r="r" b="b"/>
            <a:pathLst>
              <a:path w="40004" h="5791200">
                <a:moveTo>
                  <a:pt x="0" y="5791200"/>
                </a:moveTo>
                <a:lnTo>
                  <a:pt x="39687" y="5791200"/>
                </a:lnTo>
                <a:lnTo>
                  <a:pt x="39687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3968" y="716025"/>
            <a:ext cx="8610600" cy="19456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529205" algn="l"/>
              </a:tabLst>
            </a:pP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Reference of</a:t>
            </a:r>
            <a:r>
              <a:rPr sz="14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IEEE</a:t>
            </a:r>
            <a:r>
              <a:rPr sz="14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333399"/>
                </a:solidFill>
                <a:latin typeface="Arial"/>
                <a:cs typeface="Arial"/>
              </a:rPr>
              <a:t>Taxonomy:	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IEEE</a:t>
            </a:r>
            <a:r>
              <a:rPr sz="14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87B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buFont typeface="Wingdings"/>
              <a:buChar char=""/>
              <a:tabLst>
                <a:tab pos="292735" algn="l"/>
                <a:tab pos="293370" algn="l"/>
              </a:tabLst>
            </a:pPr>
            <a:r>
              <a:rPr sz="1400" spc="15" dirty="0">
                <a:solidFill>
                  <a:srgbClr val="333399"/>
                </a:solidFill>
                <a:latin typeface="Arial"/>
                <a:cs typeface="Arial"/>
              </a:rPr>
              <a:t>Why </a:t>
            </a:r>
            <a:r>
              <a:rPr sz="1400" spc="-30" dirty="0">
                <a:solidFill>
                  <a:srgbClr val="333399"/>
                </a:solidFill>
                <a:latin typeface="Arial"/>
                <a:cs typeface="Arial"/>
              </a:rPr>
              <a:t>Taxonomy</a:t>
            </a:r>
            <a:r>
              <a:rPr sz="1400" spc="-1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548640">
              <a:lnSpc>
                <a:spcPct val="100000"/>
              </a:lnSpc>
            </a:pPr>
            <a:r>
              <a:rPr sz="1400" spc="-7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study the </a:t>
            </a:r>
            <a:r>
              <a:rPr sz="1400" spc="-15" dirty="0">
                <a:latin typeface="Arial"/>
                <a:cs typeface="Arial"/>
              </a:rPr>
              <a:t>consequences, </a:t>
            </a:r>
            <a:r>
              <a:rPr sz="1400" spc="-10" dirty="0">
                <a:latin typeface="Arial"/>
                <a:cs typeface="Arial"/>
              </a:rPr>
              <a:t>nightmares, </a:t>
            </a:r>
            <a:r>
              <a:rPr sz="1400" spc="-25" dirty="0">
                <a:latin typeface="Arial"/>
                <a:cs typeface="Arial"/>
              </a:rPr>
              <a:t>probability, </a:t>
            </a:r>
            <a:r>
              <a:rPr sz="1400" spc="-10" dirty="0">
                <a:latin typeface="Arial"/>
                <a:cs typeface="Arial"/>
              </a:rPr>
              <a:t>importance, </a:t>
            </a:r>
            <a:r>
              <a:rPr sz="1400" spc="-5" dirty="0">
                <a:latin typeface="Arial"/>
                <a:cs typeface="Arial"/>
              </a:rPr>
              <a:t>impact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the methods of</a:t>
            </a:r>
            <a:r>
              <a:rPr sz="1400" spc="2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prevention</a:t>
            </a:r>
            <a:endParaRPr sz="1400">
              <a:latin typeface="Arial"/>
              <a:cs typeface="Arial"/>
            </a:endParaRPr>
          </a:p>
          <a:p>
            <a:pPr marL="55181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correction.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buFont typeface="Wingdings"/>
              <a:buChar char=""/>
              <a:tabLst>
                <a:tab pos="292735" algn="l"/>
                <a:tab pos="293370" algn="l"/>
              </a:tabLst>
            </a:pP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Adopt known 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taxonomy </a:t>
            </a:r>
            <a:r>
              <a:rPr sz="1400" spc="-5" dirty="0">
                <a:latin typeface="Arial"/>
                <a:cs typeface="Arial"/>
              </a:rPr>
              <a:t>to</a:t>
            </a:r>
            <a:r>
              <a:rPr sz="1400" spc="1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use </a:t>
            </a:r>
            <a:r>
              <a:rPr sz="1400" spc="-5" dirty="0">
                <a:latin typeface="Arial"/>
                <a:cs typeface="Arial"/>
              </a:rPr>
              <a:t>it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a statistical </a:t>
            </a:r>
            <a:r>
              <a:rPr sz="1400" spc="-15" dirty="0">
                <a:latin typeface="Arial"/>
                <a:cs typeface="Arial"/>
              </a:rPr>
              <a:t>framework </a:t>
            </a:r>
            <a:r>
              <a:rPr sz="1400" spc="-10" dirty="0">
                <a:latin typeface="Arial"/>
                <a:cs typeface="Arial"/>
              </a:rPr>
              <a:t>on </a:t>
            </a:r>
            <a:r>
              <a:rPr sz="1400" spc="-15" dirty="0">
                <a:latin typeface="Arial"/>
                <a:cs typeface="Arial"/>
              </a:rPr>
              <a:t>which </a:t>
            </a:r>
            <a:r>
              <a:rPr sz="1400" spc="-25" dirty="0">
                <a:latin typeface="Arial"/>
                <a:cs typeface="Arial"/>
              </a:rPr>
              <a:t>your </a:t>
            </a:r>
            <a:r>
              <a:rPr sz="1400" spc="-10" dirty="0">
                <a:latin typeface="Arial"/>
                <a:cs typeface="Arial"/>
              </a:rPr>
              <a:t>testing strategy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5" dirty="0">
                <a:latin typeface="Arial"/>
                <a:cs typeface="Arial"/>
              </a:rPr>
              <a:t>based.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buFont typeface="Wingdings"/>
              <a:buChar char=""/>
              <a:tabLst>
                <a:tab pos="292735" algn="l"/>
                <a:tab pos="293370" algn="l"/>
              </a:tabLst>
            </a:pPr>
            <a:r>
              <a:rPr sz="1400" spc="-5" dirty="0">
                <a:solidFill>
                  <a:srgbClr val="660066"/>
                </a:solidFill>
                <a:latin typeface="Arial"/>
                <a:cs typeface="Arial"/>
              </a:rPr>
              <a:t>6 main </a:t>
            </a:r>
            <a:r>
              <a:rPr sz="1400" spc="-10" dirty="0">
                <a:solidFill>
                  <a:srgbClr val="660066"/>
                </a:solidFill>
                <a:latin typeface="Arial"/>
                <a:cs typeface="Arial"/>
              </a:rPr>
              <a:t>categories </a:t>
            </a:r>
            <a:r>
              <a:rPr sz="1400" spc="-10" dirty="0">
                <a:latin typeface="Arial"/>
                <a:cs typeface="Arial"/>
              </a:rPr>
              <a:t>with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sub-categories..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91158" y="2879616"/>
          <a:ext cx="7188199" cy="266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2720"/>
                <a:gridCol w="1935479"/>
              </a:tblGrid>
              <a:tr h="358140">
                <a:tc>
                  <a:txBody>
                    <a:bodyPr/>
                    <a:lstStyle/>
                    <a:p>
                      <a:pPr marL="31750">
                        <a:lnSpc>
                          <a:spcPts val="1780"/>
                        </a:lnSpc>
                      </a:pP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1)Requirements, </a:t>
                      </a:r>
                      <a:r>
                        <a:rPr sz="1600" b="1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Features, </a:t>
                      </a: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Functionality</a:t>
                      </a:r>
                      <a:r>
                        <a:rPr sz="1600" b="1" spc="-114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Bugs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784860">
                        <a:lnSpc>
                          <a:spcPts val="1780"/>
                        </a:lnSpc>
                      </a:pP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24.3%</a:t>
                      </a:r>
                      <a:r>
                        <a:rPr sz="1600" b="1" spc="-9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bugs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b="1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2)Structural</a:t>
                      </a:r>
                      <a:r>
                        <a:rPr sz="1600" b="1" spc="-3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Bugs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7848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b="1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25.2%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solidFill>
                      <a:srgbClr val="BADFE2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b="1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3)Data</a:t>
                      </a:r>
                      <a:r>
                        <a:rPr sz="1600" b="1" spc="-2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Bugs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7848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b="1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22.3%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solidFill>
                      <a:srgbClr val="BADFE2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4)Coding</a:t>
                      </a:r>
                      <a:r>
                        <a:rPr sz="1600" b="1" spc="-6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Bugs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7848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9.0%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solidFill>
                      <a:srgbClr val="BADFE2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600" b="1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5)Interface, </a:t>
                      </a: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Integration and </a:t>
                      </a:r>
                      <a:r>
                        <a:rPr sz="1600" b="1" spc="-1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System</a:t>
                      </a:r>
                      <a:r>
                        <a:rPr sz="1600" b="1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Bugs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78486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10.7%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solidFill>
                      <a:srgbClr val="BADFE2"/>
                    </a:solidFill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31750">
                        <a:lnSpc>
                          <a:spcPts val="1839"/>
                        </a:lnSpc>
                        <a:spcBef>
                          <a:spcPts val="875"/>
                        </a:spcBef>
                      </a:pPr>
                      <a:r>
                        <a:rPr sz="1600" b="1" spc="-2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6)Testing </a:t>
                      </a:r>
                      <a:r>
                        <a:rPr sz="1600" b="1" spc="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1600" b="1" spc="-4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Test </a:t>
                      </a: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sz="1600" b="1" spc="3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Bugs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784860">
                        <a:lnSpc>
                          <a:spcPts val="1839"/>
                        </a:lnSpc>
                        <a:spcBef>
                          <a:spcPts val="875"/>
                        </a:spcBef>
                      </a:pPr>
                      <a:r>
                        <a:rPr sz="16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2.8</a:t>
                      </a:r>
                      <a:r>
                        <a:rPr sz="1600" b="1" spc="-5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791200"/>
          </a:xfrm>
          <a:custGeom>
            <a:avLst/>
            <a:gdLst/>
            <a:ahLst/>
            <a:cxnLst/>
            <a:rect l="l" t="t" r="r" b="b"/>
            <a:pathLst>
              <a:path w="40004" h="5791200">
                <a:moveTo>
                  <a:pt x="0" y="5791200"/>
                </a:moveTo>
                <a:lnTo>
                  <a:pt x="39687" y="5791200"/>
                </a:lnTo>
                <a:lnTo>
                  <a:pt x="39687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7232" y="1801367"/>
            <a:ext cx="5501640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3968" y="716025"/>
            <a:ext cx="7325359" cy="5208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529205" algn="l"/>
              </a:tabLst>
            </a:pP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Reference of</a:t>
            </a:r>
            <a:r>
              <a:rPr sz="14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IEEE</a:t>
            </a:r>
            <a:r>
              <a:rPr sz="14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333399"/>
                </a:solidFill>
                <a:latin typeface="Arial"/>
                <a:cs typeface="Arial"/>
              </a:rPr>
              <a:t>Taxonomy:	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IEEE</a:t>
            </a:r>
            <a:r>
              <a:rPr sz="14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87B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buAutoNum type="arabicParenR"/>
              <a:tabLst>
                <a:tab pos="29337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Requirements, </a:t>
            </a: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Features,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Functionality</a:t>
            </a:r>
            <a:r>
              <a:rPr sz="1600" b="1" spc="-10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900CC"/>
              </a:buClr>
              <a:buFont typeface="Arial"/>
              <a:buAutoNum type="arabicParenR"/>
            </a:pPr>
            <a:endParaRPr sz="165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  <a:spcBef>
                <a:spcPts val="5"/>
              </a:spcBef>
              <a:tabLst>
                <a:tab pos="1737995" algn="l"/>
                <a:tab pos="3916045" algn="l"/>
                <a:tab pos="4979670" algn="l"/>
              </a:tabLst>
            </a:pP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3 </a:t>
            </a:r>
            <a:r>
              <a:rPr sz="1400" spc="-20" dirty="0">
                <a:solidFill>
                  <a:srgbClr val="333399"/>
                </a:solidFill>
                <a:latin typeface="Arial"/>
                <a:cs typeface="Arial"/>
              </a:rPr>
              <a:t>types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1400" spc="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r>
              <a:rPr sz="14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:	</a:t>
            </a: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Requirement</a:t>
            </a:r>
            <a:r>
              <a:rPr sz="1400" b="1" spc="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&amp;</a:t>
            </a:r>
            <a:r>
              <a:rPr sz="1400" b="1" spc="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Specs,	Feature, </a:t>
            </a:r>
            <a:r>
              <a:rPr sz="1400" b="1" spc="6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&amp;	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feature interaction</a:t>
            </a:r>
            <a:r>
              <a:rPr sz="1400" b="1" spc="7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A40020"/>
                </a:solidFill>
                <a:latin typeface="Arial"/>
                <a:cs typeface="Arial"/>
              </a:rPr>
              <a:t>bugs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35990" lvl="1" indent="-292735">
              <a:lnSpc>
                <a:spcPct val="100000"/>
              </a:lnSpc>
              <a:buAutoNum type="romanUcPeriod"/>
              <a:tabLst>
                <a:tab pos="935990" algn="l"/>
                <a:tab pos="936625" algn="l"/>
              </a:tabLst>
            </a:pP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Requirements </a:t>
            </a: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1400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Specs.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333399"/>
              </a:buClr>
              <a:buFont typeface="Arial"/>
              <a:buAutoNum type="romanUcPeriod"/>
            </a:pPr>
            <a:endParaRPr sz="1450">
              <a:latin typeface="Times New Roman"/>
              <a:cs typeface="Times New Roman"/>
            </a:endParaRPr>
          </a:p>
          <a:p>
            <a:pPr marL="1390650" lvl="2" indent="-292735">
              <a:lnSpc>
                <a:spcPct val="100000"/>
              </a:lnSpc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sz="1400" spc="-10" dirty="0">
                <a:latin typeface="Arial"/>
                <a:cs typeface="Arial"/>
              </a:rPr>
              <a:t>Incompleteness, ambiguous or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self-contradictory</a:t>
            </a:r>
            <a:endParaRPr sz="1400">
              <a:latin typeface="Arial"/>
              <a:cs typeface="Arial"/>
            </a:endParaRPr>
          </a:p>
          <a:p>
            <a:pPr marL="1390650" lvl="2" indent="-2927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sz="1400" spc="-125" dirty="0">
                <a:latin typeface="Arial"/>
                <a:cs typeface="Arial"/>
              </a:rPr>
              <a:t>Analyst‟s </a:t>
            </a:r>
            <a:r>
              <a:rPr sz="1400" spc="-10" dirty="0">
                <a:latin typeface="Arial"/>
                <a:cs typeface="Arial"/>
              </a:rPr>
              <a:t>assumptions not known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designer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1390650" lvl="2" indent="-292735">
              <a:lnSpc>
                <a:spcPct val="100000"/>
              </a:lnSpc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sz="1400" spc="-5" dirty="0">
                <a:latin typeface="Arial"/>
                <a:cs typeface="Arial"/>
              </a:rPr>
              <a:t>Some </a:t>
            </a:r>
            <a:r>
              <a:rPr sz="1400" spc="-10" dirty="0">
                <a:latin typeface="Arial"/>
                <a:cs typeface="Arial"/>
              </a:rPr>
              <a:t>thing </a:t>
            </a:r>
            <a:r>
              <a:rPr sz="1400" spc="-5" dirty="0">
                <a:latin typeface="Arial"/>
                <a:cs typeface="Arial"/>
              </a:rPr>
              <a:t>may miss </a:t>
            </a:r>
            <a:r>
              <a:rPr sz="1400" spc="-20" dirty="0">
                <a:latin typeface="Arial"/>
                <a:cs typeface="Arial"/>
              </a:rPr>
              <a:t>when </a:t>
            </a:r>
            <a:r>
              <a:rPr sz="1400" spc="-10" dirty="0">
                <a:latin typeface="Arial"/>
                <a:cs typeface="Arial"/>
              </a:rPr>
              <a:t>specs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  <a:p>
            <a:pPr marL="1390650" lvl="2" indent="-2927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sz="1400" spc="-10" dirty="0">
                <a:latin typeface="Arial"/>
                <a:cs typeface="Arial"/>
              </a:rPr>
              <a:t>These </a:t>
            </a:r>
            <a:r>
              <a:rPr sz="1400" spc="-15" dirty="0">
                <a:latin typeface="Arial"/>
                <a:cs typeface="Arial"/>
              </a:rPr>
              <a:t>are expensive: </a:t>
            </a:r>
            <a:r>
              <a:rPr sz="1400" spc="-10" dirty="0">
                <a:latin typeface="Arial"/>
                <a:cs typeface="Arial"/>
              </a:rPr>
              <a:t>introduced early </a:t>
            </a:r>
            <a:r>
              <a:rPr sz="1400" spc="-5" dirty="0">
                <a:latin typeface="Arial"/>
                <a:cs typeface="Arial"/>
              </a:rPr>
              <a:t>in SDLC </a:t>
            </a:r>
            <a:r>
              <a:rPr sz="1400" spc="-10" dirty="0">
                <a:latin typeface="Arial"/>
                <a:cs typeface="Arial"/>
              </a:rPr>
              <a:t>and removed at the</a:t>
            </a:r>
            <a:r>
              <a:rPr sz="1400" spc="3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last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935990" lvl="1" indent="-292735">
              <a:lnSpc>
                <a:spcPct val="100000"/>
              </a:lnSpc>
              <a:buAutoNum type="romanUcPeriod"/>
              <a:tabLst>
                <a:tab pos="935990" algn="l"/>
                <a:tab pos="936625" algn="l"/>
              </a:tabLst>
            </a:pP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Feature</a:t>
            </a:r>
            <a:r>
              <a:rPr sz="14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333399"/>
              </a:buClr>
              <a:buFont typeface="Arial"/>
              <a:buAutoNum type="romanUcPeriod"/>
            </a:pPr>
            <a:endParaRPr sz="1450">
              <a:latin typeface="Times New Roman"/>
              <a:cs typeface="Times New Roman"/>
            </a:endParaRPr>
          </a:p>
          <a:p>
            <a:pPr marL="1390650" lvl="2" indent="-292735">
              <a:lnSpc>
                <a:spcPct val="100000"/>
              </a:lnSpc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sz="1400" spc="-10" dirty="0">
                <a:latin typeface="Arial"/>
                <a:cs typeface="Arial"/>
              </a:rPr>
              <a:t>Specification problems create feature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bugs</a:t>
            </a:r>
            <a:endParaRPr sz="1400">
              <a:latin typeface="Arial"/>
              <a:cs typeface="Arial"/>
            </a:endParaRPr>
          </a:p>
          <a:p>
            <a:pPr marL="1390650" lvl="2" indent="-292735">
              <a:lnSpc>
                <a:spcPct val="100000"/>
              </a:lnSpc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sz="1400" spc="-5" dirty="0">
                <a:latin typeface="Arial"/>
                <a:cs typeface="Arial"/>
              </a:rPr>
              <a:t>Wrong </a:t>
            </a:r>
            <a:r>
              <a:rPr sz="1400" spc="-10" dirty="0">
                <a:latin typeface="Arial"/>
                <a:cs typeface="Arial"/>
              </a:rPr>
              <a:t>feature </a:t>
            </a:r>
            <a:r>
              <a:rPr sz="1400" spc="-15" dirty="0">
                <a:latin typeface="Arial"/>
                <a:cs typeface="Arial"/>
              </a:rPr>
              <a:t>bug has </a:t>
            </a:r>
            <a:r>
              <a:rPr sz="1400" spc="-10" dirty="0">
                <a:latin typeface="Arial"/>
                <a:cs typeface="Arial"/>
              </a:rPr>
              <a:t>design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implications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1390650" lvl="2" indent="-292735">
              <a:lnSpc>
                <a:spcPct val="100000"/>
              </a:lnSpc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sz="1400" spc="-15" dirty="0">
                <a:latin typeface="Arial"/>
                <a:cs typeface="Arial"/>
              </a:rPr>
              <a:t>Missing </a:t>
            </a:r>
            <a:r>
              <a:rPr sz="1400" spc="-10" dirty="0">
                <a:latin typeface="Arial"/>
                <a:cs typeface="Arial"/>
              </a:rPr>
              <a:t>feature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easy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detect &amp;</a:t>
            </a:r>
            <a:r>
              <a:rPr sz="1400" spc="1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correct</a:t>
            </a:r>
            <a:endParaRPr sz="1400">
              <a:latin typeface="Arial"/>
              <a:cs typeface="Arial"/>
            </a:endParaRPr>
          </a:p>
          <a:p>
            <a:pPr marL="1390650" lvl="2" indent="-292735">
              <a:lnSpc>
                <a:spcPct val="100000"/>
              </a:lnSpc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sz="1400" spc="-10" dirty="0">
                <a:latin typeface="Arial"/>
                <a:cs typeface="Arial"/>
              </a:rPr>
              <a:t>Gratuitous enhancements can accumulate bugs, </a:t>
            </a:r>
            <a:r>
              <a:rPr sz="1400" spc="-5" dirty="0">
                <a:latin typeface="Arial"/>
                <a:cs typeface="Arial"/>
              </a:rPr>
              <a:t>if </a:t>
            </a:r>
            <a:r>
              <a:rPr sz="1400" spc="-15" dirty="0">
                <a:latin typeface="Arial"/>
                <a:cs typeface="Arial"/>
              </a:rPr>
              <a:t>they </a:t>
            </a:r>
            <a:r>
              <a:rPr sz="1400" spc="-10" dirty="0">
                <a:latin typeface="Arial"/>
                <a:cs typeface="Arial"/>
              </a:rPr>
              <a:t>increase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complexity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1390650" lvl="2" indent="-292735">
              <a:lnSpc>
                <a:spcPct val="100000"/>
              </a:lnSpc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sz="1400" spc="-5" dirty="0">
                <a:latin typeface="Arial"/>
                <a:cs typeface="Arial"/>
              </a:rPr>
              <a:t>Removing </a:t>
            </a:r>
            <a:r>
              <a:rPr sz="1400" spc="-15" dirty="0">
                <a:latin typeface="Arial"/>
                <a:cs typeface="Arial"/>
              </a:rPr>
              <a:t>features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foster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bugs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791200"/>
          </a:xfrm>
          <a:custGeom>
            <a:avLst/>
            <a:gdLst/>
            <a:ahLst/>
            <a:cxnLst/>
            <a:rect l="l" t="t" r="r" b="b"/>
            <a:pathLst>
              <a:path w="40004" h="5791200">
                <a:moveTo>
                  <a:pt x="0" y="5791200"/>
                </a:moveTo>
                <a:lnTo>
                  <a:pt x="39687" y="5791200"/>
                </a:lnTo>
                <a:lnTo>
                  <a:pt x="39687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6032" y="5763767"/>
            <a:ext cx="5440679" cy="301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3832" y="5977128"/>
            <a:ext cx="2322575" cy="30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3968" y="716026"/>
            <a:ext cx="162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33399"/>
                </a:solidFill>
                <a:latin typeface="Arial"/>
                <a:cs typeface="Arial"/>
              </a:rPr>
              <a:t>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1168" y="716026"/>
            <a:ext cx="830516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0710" algn="l"/>
              </a:tabLst>
            </a:pPr>
            <a:r>
              <a:rPr sz="1200" spc="-5" dirty="0">
                <a:solidFill>
                  <a:srgbClr val="333399"/>
                </a:solidFill>
                <a:latin typeface="Arial"/>
                <a:cs typeface="Arial"/>
              </a:rPr>
              <a:t>Requirements, </a:t>
            </a:r>
            <a:r>
              <a:rPr sz="1200" dirty="0">
                <a:solidFill>
                  <a:srgbClr val="333399"/>
                </a:solidFill>
                <a:latin typeface="Arial"/>
                <a:cs typeface="Arial"/>
              </a:rPr>
              <a:t>Features,</a:t>
            </a:r>
            <a:r>
              <a:rPr sz="1200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99"/>
                </a:solidFill>
                <a:latin typeface="Arial"/>
                <a:cs typeface="Arial"/>
              </a:rPr>
              <a:t>Functionality</a:t>
            </a:r>
            <a:r>
              <a:rPr sz="1200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99"/>
                </a:solidFill>
                <a:latin typeface="Arial"/>
                <a:cs typeface="Arial"/>
              </a:rPr>
              <a:t>Bugs	</a:t>
            </a:r>
            <a:r>
              <a:rPr sz="1200" dirty="0">
                <a:latin typeface="Arial"/>
                <a:cs typeface="Arial"/>
              </a:rPr>
              <a:t>contd..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521970" indent="-457834">
              <a:lnSpc>
                <a:spcPct val="100000"/>
              </a:lnSpc>
              <a:buAutoNum type="romanUcPeriod" startAt="3"/>
              <a:tabLst>
                <a:tab pos="521970" algn="l"/>
                <a:tab pos="522605" algn="l"/>
              </a:tabLst>
            </a:pP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Feature Interaction</a:t>
            </a:r>
            <a:r>
              <a:rPr sz="1400" spc="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33399"/>
              </a:buClr>
              <a:buFont typeface="Arial"/>
              <a:buAutoNum type="romanUcPeriod" startAt="3"/>
            </a:pPr>
            <a:endParaRPr sz="1450">
              <a:latin typeface="Times New Roman"/>
              <a:cs typeface="Times New Roman"/>
            </a:endParaRPr>
          </a:p>
          <a:p>
            <a:pPr marL="747395" lvl="1" indent="-277495">
              <a:lnSpc>
                <a:spcPct val="100000"/>
              </a:lnSpc>
              <a:buFont typeface="Wingdings"/>
              <a:buChar char=""/>
              <a:tabLst>
                <a:tab pos="747395" algn="l"/>
                <a:tab pos="748030" algn="l"/>
              </a:tabLst>
            </a:pPr>
            <a:r>
              <a:rPr sz="1400" spc="-5" dirty="0">
                <a:latin typeface="Arial"/>
                <a:cs typeface="Arial"/>
              </a:rPr>
              <a:t>Arise </a:t>
            </a:r>
            <a:r>
              <a:rPr sz="1400" spc="-15" dirty="0">
                <a:latin typeface="Arial"/>
                <a:cs typeface="Arial"/>
              </a:rPr>
              <a:t>due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unpredictable interactions </a:t>
            </a:r>
            <a:r>
              <a:rPr sz="1400" spc="-15" dirty="0">
                <a:latin typeface="Arial"/>
                <a:cs typeface="Arial"/>
              </a:rPr>
              <a:t>between </a:t>
            </a:r>
            <a:r>
              <a:rPr sz="1400" spc="-10" dirty="0">
                <a:latin typeface="Arial"/>
                <a:cs typeface="Arial"/>
              </a:rPr>
              <a:t>feature </a:t>
            </a:r>
            <a:r>
              <a:rPr sz="1400" spc="-15" dirty="0">
                <a:latin typeface="Arial"/>
                <a:cs typeface="Arial"/>
              </a:rPr>
              <a:t>groups </a:t>
            </a:r>
            <a:r>
              <a:rPr sz="1400" spc="-10" dirty="0">
                <a:latin typeface="Arial"/>
                <a:cs typeface="Arial"/>
              </a:rPr>
              <a:t>or individual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features.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earlier</a:t>
            </a:r>
            <a:endParaRPr sz="1400">
              <a:latin typeface="Arial"/>
              <a:cs typeface="Arial"/>
            </a:endParaRPr>
          </a:p>
          <a:p>
            <a:pPr marL="74739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removed </a:t>
            </a:r>
            <a:r>
              <a:rPr sz="1400" spc="-15" dirty="0">
                <a:latin typeface="Arial"/>
                <a:cs typeface="Arial"/>
              </a:rPr>
              <a:t>the better </a:t>
            </a:r>
            <a:r>
              <a:rPr sz="1400" spc="-10" dirty="0">
                <a:latin typeface="Arial"/>
                <a:cs typeface="Arial"/>
              </a:rPr>
              <a:t>as these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costly </a:t>
            </a:r>
            <a:r>
              <a:rPr sz="1400" spc="-5" dirty="0">
                <a:latin typeface="Arial"/>
                <a:cs typeface="Arial"/>
              </a:rPr>
              <a:t>if </a:t>
            </a:r>
            <a:r>
              <a:rPr sz="1400" spc="-10" dirty="0">
                <a:latin typeface="Arial"/>
                <a:cs typeface="Arial"/>
              </a:rPr>
              <a:t>detected at the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end.</a:t>
            </a:r>
            <a:endParaRPr sz="1400">
              <a:latin typeface="Arial"/>
              <a:cs typeface="Arial"/>
            </a:endParaRPr>
          </a:p>
          <a:p>
            <a:pPr marL="747395" lvl="1" indent="-277495">
              <a:lnSpc>
                <a:spcPct val="100000"/>
              </a:lnSpc>
              <a:buFont typeface="Wingdings"/>
              <a:buChar char=""/>
              <a:tabLst>
                <a:tab pos="747395" algn="l"/>
                <a:tab pos="748030" algn="l"/>
                <a:tab pos="4342765" algn="l"/>
              </a:tabLst>
            </a:pPr>
            <a:r>
              <a:rPr sz="1400" spc="-10" dirty="0">
                <a:latin typeface="Arial"/>
                <a:cs typeface="Arial"/>
              </a:rPr>
              <a:t>Examples: call </a:t>
            </a:r>
            <a:r>
              <a:rPr sz="1400" spc="-15" dirty="0">
                <a:latin typeface="Arial"/>
                <a:cs typeface="Arial"/>
              </a:rPr>
              <a:t>forwarding </a:t>
            </a:r>
            <a:r>
              <a:rPr sz="1400" spc="-10" dirty="0">
                <a:latin typeface="Arial"/>
                <a:cs typeface="Arial"/>
              </a:rPr>
              <a:t>&amp;</a:t>
            </a:r>
            <a:r>
              <a:rPr sz="1400" spc="1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call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waiting.	</a:t>
            </a:r>
            <a:r>
              <a:rPr sz="1400" spc="-15" dirty="0">
                <a:latin typeface="Arial"/>
                <a:cs typeface="Arial"/>
              </a:rPr>
              <a:t>Federal, </a:t>
            </a:r>
            <a:r>
              <a:rPr sz="1400" spc="-10" dirty="0">
                <a:latin typeface="Arial"/>
                <a:cs typeface="Arial"/>
              </a:rPr>
              <a:t>state &amp; local tax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laws.</a:t>
            </a:r>
            <a:endParaRPr sz="1400">
              <a:latin typeface="Arial"/>
              <a:cs typeface="Arial"/>
            </a:endParaRPr>
          </a:p>
          <a:p>
            <a:pPr marL="747395" lvl="1" indent="-27749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747395" algn="l"/>
                <a:tab pos="748030" algn="l"/>
              </a:tabLst>
            </a:pPr>
            <a:r>
              <a:rPr sz="1400" spc="-5" dirty="0">
                <a:latin typeface="Arial"/>
                <a:cs typeface="Arial"/>
              </a:rPr>
              <a:t>No </a:t>
            </a:r>
            <a:r>
              <a:rPr sz="1400" spc="-10" dirty="0">
                <a:latin typeface="Arial"/>
                <a:cs typeface="Arial"/>
              </a:rPr>
              <a:t>magic </a:t>
            </a:r>
            <a:r>
              <a:rPr sz="1400" spc="-30" dirty="0">
                <a:latin typeface="Arial"/>
                <a:cs typeface="Arial"/>
              </a:rPr>
              <a:t>remedy. </a:t>
            </a:r>
            <a:r>
              <a:rPr sz="1400" spc="-10" dirty="0">
                <a:latin typeface="Arial"/>
                <a:cs typeface="Arial"/>
              </a:rPr>
              <a:t>Explicitly state </a:t>
            </a:r>
            <a:r>
              <a:rPr sz="1400" spc="-5" dirty="0">
                <a:latin typeface="Arial"/>
                <a:cs typeface="Arial"/>
              </a:rPr>
              <a:t>&amp; </a:t>
            </a:r>
            <a:r>
              <a:rPr sz="1400" spc="-10" dirty="0">
                <a:latin typeface="Arial"/>
                <a:cs typeface="Arial"/>
              </a:rPr>
              <a:t>test important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combinations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2984" y="2606801"/>
            <a:ext cx="8219440" cy="36531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Remedies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695325" indent="-277495">
              <a:lnSpc>
                <a:spcPct val="100000"/>
              </a:lnSpc>
              <a:buFont typeface="Wingdings"/>
              <a:buChar char=""/>
              <a:tabLst>
                <a:tab pos="695325" algn="l"/>
                <a:tab pos="695960" algn="l"/>
              </a:tabLst>
            </a:pPr>
            <a:r>
              <a:rPr sz="1400" spc="-5" dirty="0">
                <a:latin typeface="Arial"/>
                <a:cs typeface="Arial"/>
              </a:rPr>
              <a:t>Use </a:t>
            </a:r>
            <a:r>
              <a:rPr sz="1400" spc="-10" dirty="0">
                <a:latin typeface="Arial"/>
                <a:cs typeface="Arial"/>
              </a:rPr>
              <a:t>high level formal specification </a:t>
            </a:r>
            <a:r>
              <a:rPr sz="1400" spc="-15" dirty="0">
                <a:latin typeface="Arial"/>
                <a:cs typeface="Arial"/>
              </a:rPr>
              <a:t>languages </a:t>
            </a:r>
            <a:r>
              <a:rPr sz="1400" spc="-5" dirty="0">
                <a:latin typeface="Arial"/>
                <a:cs typeface="Arial"/>
              </a:rPr>
              <a:t>to eliminate </a:t>
            </a:r>
            <a:r>
              <a:rPr sz="1400" spc="-10" dirty="0">
                <a:latin typeface="Arial"/>
                <a:cs typeface="Arial"/>
              </a:rPr>
              <a:t>human-to-human</a:t>
            </a:r>
            <a:r>
              <a:rPr sz="1400" spc="2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communication</a:t>
            </a:r>
            <a:endParaRPr sz="1400">
              <a:latin typeface="Arial"/>
              <a:cs typeface="Arial"/>
            </a:endParaRPr>
          </a:p>
          <a:p>
            <a:pPr marL="695325" indent="-277495">
              <a:lnSpc>
                <a:spcPct val="100000"/>
              </a:lnSpc>
              <a:buFont typeface="Wingdings"/>
              <a:buChar char=""/>
              <a:tabLst>
                <a:tab pos="695325" algn="l"/>
                <a:tab pos="695960" algn="l"/>
              </a:tabLst>
            </a:pPr>
            <a:r>
              <a:rPr sz="1400" spc="-250" dirty="0">
                <a:latin typeface="Arial"/>
                <a:cs typeface="Arial"/>
              </a:rPr>
              <a:t>It‟s </a:t>
            </a:r>
            <a:r>
              <a:rPr sz="1400" spc="-10" dirty="0">
                <a:latin typeface="Arial"/>
                <a:cs typeface="Arial"/>
              </a:rPr>
              <a:t>only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short term </a:t>
            </a:r>
            <a:r>
              <a:rPr sz="1400" spc="-15" dirty="0">
                <a:latin typeface="Arial"/>
                <a:cs typeface="Arial"/>
              </a:rPr>
              <a:t>support </a:t>
            </a:r>
            <a:r>
              <a:rPr sz="1400" spc="-10" dirty="0">
                <a:latin typeface="Arial"/>
                <a:cs typeface="Arial"/>
              </a:rPr>
              <a:t>&amp; </a:t>
            </a:r>
            <a:r>
              <a:rPr sz="1400" spc="-15" dirty="0">
                <a:latin typeface="Arial"/>
                <a:cs typeface="Arial"/>
              </a:rPr>
              <a:t>not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long term</a:t>
            </a:r>
            <a:r>
              <a:rPr sz="1400" spc="1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solution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695325" indent="-277495">
              <a:lnSpc>
                <a:spcPct val="100000"/>
              </a:lnSpc>
              <a:buFont typeface="Wingdings"/>
              <a:buChar char=""/>
              <a:tabLst>
                <a:tab pos="695325" algn="l"/>
                <a:tab pos="695960" algn="l"/>
              </a:tabLst>
            </a:pPr>
            <a:r>
              <a:rPr sz="1400" spc="-10" dirty="0">
                <a:solidFill>
                  <a:srgbClr val="9900CC"/>
                </a:solidFill>
                <a:latin typeface="Arial"/>
                <a:cs typeface="Arial"/>
              </a:rPr>
              <a:t>Short-term</a:t>
            </a:r>
            <a:r>
              <a:rPr sz="1400" spc="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900CC"/>
                </a:solidFill>
                <a:latin typeface="Arial"/>
                <a:cs typeface="Arial"/>
              </a:rPr>
              <a:t>Support:</a:t>
            </a:r>
            <a:endParaRPr sz="1400">
              <a:latin typeface="Arial"/>
              <a:cs typeface="Arial"/>
            </a:endParaRPr>
          </a:p>
          <a:p>
            <a:pPr marL="991235" marR="132715" lvl="1" indent="-179705">
              <a:lnSpc>
                <a:spcPct val="100000"/>
              </a:lnSpc>
              <a:buFont typeface="Wingdings"/>
              <a:buChar char=""/>
              <a:tabLst>
                <a:tab pos="991869" algn="l"/>
              </a:tabLst>
            </a:pPr>
            <a:r>
              <a:rPr sz="1400" spc="-10" dirty="0">
                <a:latin typeface="Arial"/>
                <a:cs typeface="Arial"/>
              </a:rPr>
              <a:t>Specification </a:t>
            </a:r>
            <a:r>
              <a:rPr sz="1400" spc="-15" dirty="0">
                <a:latin typeface="Arial"/>
                <a:cs typeface="Arial"/>
              </a:rPr>
              <a:t>languages </a:t>
            </a:r>
            <a:r>
              <a:rPr sz="1400" spc="-10" dirty="0">
                <a:latin typeface="Arial"/>
                <a:cs typeface="Arial"/>
              </a:rPr>
              <a:t>formalize requirements &amp; </a:t>
            </a:r>
            <a:r>
              <a:rPr sz="1400" spc="-5" dirty="0">
                <a:latin typeface="Arial"/>
                <a:cs typeface="Arial"/>
              </a:rPr>
              <a:t>so </a:t>
            </a:r>
            <a:r>
              <a:rPr sz="1400" spc="-10" dirty="0">
                <a:latin typeface="Arial"/>
                <a:cs typeface="Arial"/>
              </a:rPr>
              <a:t>automatic test </a:t>
            </a:r>
            <a:r>
              <a:rPr sz="1400" spc="-15" dirty="0">
                <a:latin typeface="Arial"/>
                <a:cs typeface="Arial"/>
              </a:rPr>
              <a:t>generation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possible.  </a:t>
            </a:r>
            <a:r>
              <a:rPr sz="1400" spc="-250" dirty="0">
                <a:latin typeface="Arial"/>
                <a:cs typeface="Arial"/>
              </a:rPr>
              <a:t>It‟s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cost-effective.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695325" indent="-277495">
              <a:lnSpc>
                <a:spcPct val="100000"/>
              </a:lnSpc>
              <a:buFont typeface="Wingdings"/>
              <a:buChar char=""/>
              <a:tabLst>
                <a:tab pos="695325" algn="l"/>
                <a:tab pos="695960" algn="l"/>
              </a:tabLst>
            </a:pPr>
            <a:r>
              <a:rPr sz="1400" spc="-15" dirty="0">
                <a:solidFill>
                  <a:srgbClr val="9900CC"/>
                </a:solidFill>
                <a:latin typeface="Arial"/>
                <a:cs typeface="Arial"/>
              </a:rPr>
              <a:t>Long-term</a:t>
            </a:r>
            <a:r>
              <a:rPr sz="1400" spc="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9900CC"/>
                </a:solidFill>
                <a:latin typeface="Arial"/>
                <a:cs typeface="Arial"/>
              </a:rPr>
              <a:t>support</a:t>
            </a:r>
            <a:r>
              <a:rPr sz="1400" spc="-1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991235" marR="5080" lvl="1" indent="-179705">
              <a:lnSpc>
                <a:spcPct val="100000"/>
              </a:lnSpc>
              <a:buFont typeface="Wingdings"/>
              <a:buChar char=""/>
              <a:tabLst>
                <a:tab pos="991869" algn="l"/>
              </a:tabLst>
            </a:pPr>
            <a:r>
              <a:rPr sz="1400" spc="-10" dirty="0">
                <a:latin typeface="Arial"/>
                <a:cs typeface="Arial"/>
              </a:rPr>
              <a:t>Even with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5" dirty="0">
                <a:latin typeface="Arial"/>
                <a:cs typeface="Arial"/>
              </a:rPr>
              <a:t>great </a:t>
            </a:r>
            <a:r>
              <a:rPr sz="1400" spc="-10" dirty="0">
                <a:latin typeface="Arial"/>
                <a:cs typeface="Arial"/>
              </a:rPr>
              <a:t>specification </a:t>
            </a:r>
            <a:r>
              <a:rPr sz="1400" spc="-15" dirty="0">
                <a:latin typeface="Arial"/>
                <a:cs typeface="Arial"/>
              </a:rPr>
              <a:t>language, </a:t>
            </a:r>
            <a:r>
              <a:rPr sz="1400" spc="-10" dirty="0">
                <a:latin typeface="Arial"/>
                <a:cs typeface="Arial"/>
              </a:rPr>
              <a:t>problem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5" dirty="0">
                <a:latin typeface="Arial"/>
                <a:cs typeface="Arial"/>
              </a:rPr>
              <a:t>not </a:t>
            </a:r>
            <a:r>
              <a:rPr sz="1400" spc="-10" dirty="0">
                <a:latin typeface="Arial"/>
                <a:cs typeface="Arial"/>
              </a:rPr>
              <a:t>eliminated, </a:t>
            </a:r>
            <a:r>
              <a:rPr sz="1400" spc="-15" dirty="0">
                <a:latin typeface="Arial"/>
                <a:cs typeface="Arial"/>
              </a:rPr>
              <a:t>but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shifted </a:t>
            </a:r>
            <a:r>
              <a:rPr sz="1400" spc="-5" dirty="0">
                <a:latin typeface="Arial"/>
                <a:cs typeface="Arial"/>
              </a:rPr>
              <a:t>to a </a:t>
            </a:r>
            <a:r>
              <a:rPr sz="1400" spc="-10" dirty="0">
                <a:latin typeface="Arial"/>
                <a:cs typeface="Arial"/>
              </a:rPr>
              <a:t>higher  </a:t>
            </a:r>
            <a:r>
              <a:rPr sz="1400" spc="-5" dirty="0">
                <a:latin typeface="Arial"/>
                <a:cs typeface="Arial"/>
              </a:rPr>
              <a:t>level. Simple </a:t>
            </a:r>
            <a:r>
              <a:rPr sz="1400" spc="-10" dirty="0">
                <a:latin typeface="Arial"/>
                <a:cs typeface="Arial"/>
              </a:rPr>
              <a:t>ambiguities &amp; contradictions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only be removed, leaving </a:t>
            </a:r>
            <a:r>
              <a:rPr sz="1400" spc="-15" dirty="0">
                <a:latin typeface="Arial"/>
                <a:cs typeface="Arial"/>
              </a:rPr>
              <a:t>tougher</a:t>
            </a:r>
            <a:r>
              <a:rPr sz="1400" spc="3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333399"/>
                </a:solidFill>
                <a:latin typeface="Arial"/>
                <a:cs typeface="Arial"/>
              </a:rPr>
              <a:t>Techniques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695325" marR="17145" indent="-277495">
              <a:lnSpc>
                <a:spcPct val="100000"/>
              </a:lnSpc>
              <a:buFont typeface="Wingdings"/>
              <a:buChar char=""/>
              <a:tabLst>
                <a:tab pos="695325" algn="l"/>
                <a:tab pos="695960" algn="l"/>
                <a:tab pos="3058160" algn="l"/>
              </a:tabLst>
            </a:pPr>
            <a:r>
              <a:rPr sz="1400" spc="-15" dirty="0">
                <a:latin typeface="Arial"/>
                <a:cs typeface="Arial"/>
              </a:rPr>
              <a:t>Functional </a:t>
            </a:r>
            <a:r>
              <a:rPr sz="1400" spc="-10" dirty="0">
                <a:latin typeface="Arial"/>
                <a:cs typeface="Arial"/>
              </a:rPr>
              <a:t>test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techniques 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-	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transaction flow testing, </a:t>
            </a:r>
            <a:r>
              <a:rPr sz="1400" b="1" spc="-25" dirty="0">
                <a:solidFill>
                  <a:srgbClr val="A40020"/>
                </a:solidFill>
                <a:latin typeface="Arial"/>
                <a:cs typeface="Arial"/>
              </a:rPr>
              <a:t>syntax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testing, domain testing, </a:t>
            </a: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logic 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testing, and state testing </a:t>
            </a:r>
            <a:r>
              <a:rPr sz="1400" spc="-5" dirty="0">
                <a:latin typeface="Arial"/>
                <a:cs typeface="Arial"/>
              </a:rPr>
              <a:t>- </a:t>
            </a:r>
            <a:r>
              <a:rPr sz="1400" spc="-1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eliminate </a:t>
            </a:r>
            <a:r>
              <a:rPr sz="1400" spc="-10" dirty="0">
                <a:latin typeface="Arial"/>
                <a:cs typeface="Arial"/>
              </a:rPr>
              <a:t>requirements &amp; specifications</a:t>
            </a:r>
            <a:r>
              <a:rPr sz="1400" spc="3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791200"/>
          </a:xfrm>
          <a:custGeom>
            <a:avLst/>
            <a:gdLst/>
            <a:ahLst/>
            <a:cxnLst/>
            <a:rect l="l" t="t" r="r" b="b"/>
            <a:pathLst>
              <a:path w="40004" h="5791200">
                <a:moveTo>
                  <a:pt x="0" y="5791200"/>
                </a:moveTo>
                <a:lnTo>
                  <a:pt x="39687" y="5791200"/>
                </a:lnTo>
                <a:lnTo>
                  <a:pt x="39687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1327" y="5897879"/>
            <a:ext cx="356616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9383" y="5876544"/>
            <a:ext cx="4282440" cy="341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3968" y="712977"/>
            <a:ext cx="4357370" cy="2679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Structural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AutoNum type="arabicPeriod" startAt="2"/>
            </a:pPr>
            <a:endParaRPr sz="1450">
              <a:latin typeface="Times New Roman"/>
              <a:cs typeface="Times New Roman"/>
            </a:endParaRPr>
          </a:p>
          <a:p>
            <a:pPr marL="408305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we </a:t>
            </a:r>
            <a:r>
              <a:rPr sz="1400" spc="-10" dirty="0">
                <a:latin typeface="Arial"/>
                <a:cs typeface="Arial"/>
              </a:rPr>
              <a:t>look at the </a:t>
            </a:r>
            <a:r>
              <a:rPr sz="1400" spc="-5" dirty="0">
                <a:latin typeface="Arial"/>
                <a:cs typeface="Arial"/>
              </a:rPr>
              <a:t>5 </a:t>
            </a:r>
            <a:r>
              <a:rPr sz="1400" spc="-20" dirty="0">
                <a:latin typeface="Arial"/>
                <a:cs typeface="Arial"/>
              </a:rPr>
              <a:t>types, </a:t>
            </a:r>
            <a:r>
              <a:rPr sz="1400" spc="-10" dirty="0">
                <a:latin typeface="Arial"/>
                <a:cs typeface="Arial"/>
              </a:rPr>
              <a:t>their causes </a:t>
            </a:r>
            <a:r>
              <a:rPr sz="1400" spc="-15" dirty="0">
                <a:latin typeface="Arial"/>
                <a:cs typeface="Arial"/>
              </a:rPr>
              <a:t>and</a:t>
            </a:r>
            <a:r>
              <a:rPr sz="1400" spc="2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remedies.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445260" lvl="1" indent="-457200">
              <a:lnSpc>
                <a:spcPct val="100000"/>
              </a:lnSpc>
              <a:buAutoNum type="romanUcPeriod"/>
              <a:tabLst>
                <a:tab pos="1445260" algn="l"/>
                <a:tab pos="1445895" algn="l"/>
              </a:tabLst>
            </a:pP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Control </a:t>
            </a: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&amp;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Sequence</a:t>
            </a:r>
            <a:r>
              <a:rPr sz="1400" b="1" spc="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A40020"/>
                </a:solidFill>
                <a:latin typeface="Arial"/>
                <a:cs typeface="Arial"/>
              </a:rPr>
              <a:t>bugs</a:t>
            </a:r>
            <a:endParaRPr sz="1400">
              <a:latin typeface="Arial"/>
              <a:cs typeface="Arial"/>
            </a:endParaRPr>
          </a:p>
          <a:p>
            <a:pPr marL="1445260" lvl="1" indent="-457200">
              <a:lnSpc>
                <a:spcPct val="100000"/>
              </a:lnSpc>
              <a:buAutoNum type="romanUcPeriod"/>
              <a:tabLst>
                <a:tab pos="1445260" algn="l"/>
                <a:tab pos="1445895" algn="l"/>
              </a:tabLst>
            </a:pP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Logic</a:t>
            </a:r>
            <a:r>
              <a:rPr sz="1400" b="1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Bugs</a:t>
            </a:r>
            <a:endParaRPr sz="1400">
              <a:latin typeface="Arial"/>
              <a:cs typeface="Arial"/>
            </a:endParaRPr>
          </a:p>
          <a:p>
            <a:pPr marL="1445260" lvl="1" indent="-457200">
              <a:lnSpc>
                <a:spcPct val="100000"/>
              </a:lnSpc>
              <a:buAutoNum type="romanUcPeriod"/>
              <a:tabLst>
                <a:tab pos="1445260" algn="l"/>
                <a:tab pos="1445895" algn="l"/>
              </a:tabLst>
            </a:pP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Processing</a:t>
            </a:r>
            <a:r>
              <a:rPr sz="1400" b="1" spc="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A40020"/>
                </a:solidFill>
                <a:latin typeface="Arial"/>
                <a:cs typeface="Arial"/>
              </a:rPr>
              <a:t>bugs</a:t>
            </a:r>
            <a:endParaRPr sz="1400">
              <a:latin typeface="Arial"/>
              <a:cs typeface="Arial"/>
            </a:endParaRPr>
          </a:p>
          <a:p>
            <a:pPr marL="1445260" lvl="1" indent="-457200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1445260" algn="l"/>
                <a:tab pos="1445895" algn="l"/>
              </a:tabLst>
            </a:pP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Initialization</a:t>
            </a:r>
            <a:r>
              <a:rPr sz="1400" b="1" spc="4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bugs</a:t>
            </a:r>
            <a:endParaRPr sz="1400">
              <a:latin typeface="Arial"/>
              <a:cs typeface="Arial"/>
            </a:endParaRPr>
          </a:p>
          <a:p>
            <a:pPr marL="1445260" lvl="1" indent="-457200">
              <a:lnSpc>
                <a:spcPct val="100000"/>
              </a:lnSpc>
              <a:buAutoNum type="romanUcPeriod"/>
              <a:tabLst>
                <a:tab pos="1445260" algn="l"/>
                <a:tab pos="1445895" algn="l"/>
              </a:tabLst>
            </a:pP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Data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flow </a:t>
            </a:r>
            <a:r>
              <a:rPr sz="1400" b="1" spc="-20" dirty="0">
                <a:solidFill>
                  <a:srgbClr val="A40020"/>
                </a:solidFill>
                <a:latin typeface="Arial"/>
                <a:cs typeface="Arial"/>
              </a:rPr>
              <a:t>bugs </a:t>
            </a: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&amp;</a:t>
            </a:r>
            <a:r>
              <a:rPr sz="1400" b="1" spc="9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anomalies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643255">
              <a:lnSpc>
                <a:spcPct val="100000"/>
              </a:lnSpc>
              <a:tabLst>
                <a:tab pos="1101090" algn="l"/>
              </a:tabLst>
            </a:pP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1.	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Control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&amp;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Sequence</a:t>
            </a:r>
            <a:r>
              <a:rPr sz="1600" b="1" spc="-12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r>
              <a:rPr sz="1400" b="1" dirty="0">
                <a:solidFill>
                  <a:srgbClr val="9900CC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89658" y="3582365"/>
            <a:ext cx="10668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333399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333399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6858" y="3582365"/>
            <a:ext cx="698944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Paths </a:t>
            </a: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left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out, 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unreachable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code, spaghetti code, and </a:t>
            </a: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pachinko</a:t>
            </a:r>
            <a:r>
              <a:rPr sz="1400" spc="25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code.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Improper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nesting of loops, 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Incorrect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loop-termination or </a:t>
            </a:r>
            <a:r>
              <a:rPr sz="1400" spc="-5" dirty="0">
                <a:solidFill>
                  <a:srgbClr val="333399"/>
                </a:solidFill>
                <a:latin typeface="Arial"/>
                <a:cs typeface="Arial"/>
              </a:rPr>
              <a:t>look-back,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ill-conceived</a:t>
            </a:r>
            <a:r>
              <a:rPr sz="14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switches.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89658" y="4222826"/>
            <a:ext cx="10668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333399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46858" y="4222826"/>
            <a:ext cx="64839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Missing process steps, duplicated or unnecessary processing, rampaging</a:t>
            </a:r>
            <a:r>
              <a:rPr sz="1400" spc="3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GOTOs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89658" y="4649851"/>
            <a:ext cx="1066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6858" y="4649851"/>
            <a:ext cx="310451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Novice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programmers.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Old </a:t>
            </a:r>
            <a:r>
              <a:rPr sz="1400" spc="-10" dirty="0">
                <a:latin typeface="Arial"/>
                <a:cs typeface="Arial"/>
              </a:rPr>
              <a:t>code (assembly language </a:t>
            </a:r>
            <a:r>
              <a:rPr sz="1400" spc="-5" dirty="0">
                <a:latin typeface="Arial"/>
                <a:cs typeface="Arial"/>
              </a:rPr>
              <a:t>&amp;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Cobol)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9658" y="5290184"/>
            <a:ext cx="203453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Prevention and</a:t>
            </a:r>
            <a:r>
              <a:rPr sz="1400" b="1" u="heavy" spc="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Control: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14935" y="5717235"/>
            <a:ext cx="3676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and</a:t>
            </a:r>
            <a:r>
              <a:rPr sz="1400" spc="-5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89658" y="5717235"/>
            <a:ext cx="4535170" cy="48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indent="-457200">
              <a:lnSpc>
                <a:spcPts val="1675"/>
              </a:lnSpc>
              <a:spcBef>
                <a:spcPts val="9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400" spc="-10" dirty="0">
                <a:latin typeface="Arial"/>
                <a:cs typeface="Arial"/>
              </a:rPr>
              <a:t>Theoretical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treatment</a:t>
            </a:r>
            <a:endParaRPr sz="1400">
              <a:latin typeface="Arial"/>
              <a:cs typeface="Arial"/>
            </a:endParaRPr>
          </a:p>
          <a:p>
            <a:pPr marL="469900" indent="-457200">
              <a:lnSpc>
                <a:spcPts val="1914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600" b="1" dirty="0">
                <a:latin typeface="Arial"/>
                <a:cs typeface="Arial"/>
              </a:rPr>
              <a:t>Unit, </a:t>
            </a:r>
            <a:r>
              <a:rPr sz="1600" b="1" spc="-5" dirty="0">
                <a:latin typeface="Arial"/>
                <a:cs typeface="Arial"/>
              </a:rPr>
              <a:t>structural, </a:t>
            </a:r>
            <a:r>
              <a:rPr sz="1600" b="1" dirty="0">
                <a:latin typeface="Arial"/>
                <a:cs typeface="Arial"/>
              </a:rPr>
              <a:t>path, </a:t>
            </a:r>
            <a:r>
              <a:rPr sz="1600" b="1" spc="5" dirty="0">
                <a:latin typeface="Arial"/>
                <a:cs typeface="Arial"/>
              </a:rPr>
              <a:t>&amp; </a:t>
            </a:r>
            <a:r>
              <a:rPr sz="1600" b="1" dirty="0">
                <a:latin typeface="Arial"/>
                <a:cs typeface="Arial"/>
              </a:rPr>
              <a:t>functional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testing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34200" y="50292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95400" h="533400">
                <a:moveTo>
                  <a:pt x="0" y="533400"/>
                </a:moveTo>
                <a:lnTo>
                  <a:pt x="1295400" y="533400"/>
                </a:lnTo>
                <a:lnTo>
                  <a:pt x="1295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4200" y="50292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95400" h="533400">
                <a:moveTo>
                  <a:pt x="0" y="533400"/>
                </a:moveTo>
                <a:lnTo>
                  <a:pt x="1295400" y="533400"/>
                </a:lnTo>
                <a:lnTo>
                  <a:pt x="1295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9000" y="5257800"/>
            <a:ext cx="836930" cy="0"/>
          </a:xfrm>
          <a:custGeom>
            <a:avLst/>
            <a:gdLst/>
            <a:ahLst/>
            <a:cxnLst/>
            <a:rect l="l" t="t" r="r" b="b"/>
            <a:pathLst>
              <a:path w="836929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39000" y="5410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58100" y="4800600"/>
            <a:ext cx="76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58100" y="5562600"/>
            <a:ext cx="76200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10600" y="5105400"/>
            <a:ext cx="760730" cy="609600"/>
          </a:xfrm>
          <a:custGeom>
            <a:avLst/>
            <a:gdLst/>
            <a:ahLst/>
            <a:cxnLst/>
            <a:rect l="l" t="t" r="r" b="b"/>
            <a:pathLst>
              <a:path w="760729" h="609600">
                <a:moveTo>
                  <a:pt x="380238" y="0"/>
                </a:moveTo>
                <a:lnTo>
                  <a:pt x="0" y="304800"/>
                </a:lnTo>
                <a:lnTo>
                  <a:pt x="380238" y="609600"/>
                </a:lnTo>
                <a:lnTo>
                  <a:pt x="760476" y="304800"/>
                </a:lnTo>
                <a:lnTo>
                  <a:pt x="38023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10600" y="5105400"/>
            <a:ext cx="760730" cy="609600"/>
          </a:xfrm>
          <a:custGeom>
            <a:avLst/>
            <a:gdLst/>
            <a:ahLst/>
            <a:cxnLst/>
            <a:rect l="l" t="t" r="r" b="b"/>
            <a:pathLst>
              <a:path w="760729" h="609600">
                <a:moveTo>
                  <a:pt x="0" y="304800"/>
                </a:moveTo>
                <a:lnTo>
                  <a:pt x="380238" y="0"/>
                </a:lnTo>
                <a:lnTo>
                  <a:pt x="760476" y="304800"/>
                </a:lnTo>
                <a:lnTo>
                  <a:pt x="380238" y="609600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53500" y="57150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53500" y="4876800"/>
            <a:ext cx="76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70948" y="5372100"/>
            <a:ext cx="15405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791200"/>
          </a:xfrm>
          <a:custGeom>
            <a:avLst/>
            <a:gdLst/>
            <a:ahLst/>
            <a:cxnLst/>
            <a:rect l="l" t="t" r="r" b="b"/>
            <a:pathLst>
              <a:path w="40004" h="5791200">
                <a:moveTo>
                  <a:pt x="0" y="5791200"/>
                </a:moveTo>
                <a:lnTo>
                  <a:pt x="39687" y="5791200"/>
                </a:lnTo>
                <a:lnTo>
                  <a:pt x="39687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791200"/>
          </a:xfrm>
          <a:custGeom>
            <a:avLst/>
            <a:gdLst/>
            <a:ahLst/>
            <a:cxnLst/>
            <a:rect l="l" t="t" r="r" b="b"/>
            <a:pathLst>
              <a:path w="9149080" h="5791200">
                <a:moveTo>
                  <a:pt x="0" y="5791200"/>
                </a:moveTo>
                <a:lnTo>
                  <a:pt x="9148699" y="5791200"/>
                </a:lnTo>
                <a:lnTo>
                  <a:pt x="9148699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5535" y="5550408"/>
            <a:ext cx="1252727" cy="301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6544" y="5782055"/>
            <a:ext cx="313944" cy="283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0864" y="5763767"/>
            <a:ext cx="1520952" cy="301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3968" y="712977"/>
            <a:ext cx="263398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2.	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Structural Bugs</a:t>
            </a:r>
            <a:r>
              <a:rPr sz="1600" b="1" spc="4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contd..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643255">
              <a:lnSpc>
                <a:spcPct val="100000"/>
              </a:lnSpc>
              <a:spcBef>
                <a:spcPts val="1295"/>
              </a:spcBef>
              <a:tabLst>
                <a:tab pos="1101090" algn="l"/>
              </a:tabLst>
            </a:pP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II.	Logic</a:t>
            </a:r>
            <a:r>
              <a:rPr sz="1600" b="1" spc="-8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9658" y="1874900"/>
            <a:ext cx="1066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46858" y="1874900"/>
            <a:ext cx="603313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Misunderstanding </a:t>
            </a:r>
            <a:r>
              <a:rPr sz="1400" spc="-10" dirty="0">
                <a:latin typeface="Arial"/>
                <a:cs typeface="Arial"/>
              </a:rPr>
              <a:t>of the semantics of the control structures &amp; logic </a:t>
            </a:r>
            <a:r>
              <a:rPr sz="1400" spc="-15" dirty="0">
                <a:latin typeface="Arial"/>
                <a:cs typeface="Arial"/>
              </a:rPr>
              <a:t>operators  Improper </a:t>
            </a:r>
            <a:r>
              <a:rPr sz="1400" spc="-20" dirty="0">
                <a:latin typeface="Arial"/>
                <a:cs typeface="Arial"/>
              </a:rPr>
              <a:t>layout </a:t>
            </a:r>
            <a:r>
              <a:rPr sz="1400" spc="-10" dirty="0">
                <a:latin typeface="Arial"/>
                <a:cs typeface="Arial"/>
              </a:rPr>
              <a:t>of cases, including </a:t>
            </a:r>
            <a:r>
              <a:rPr sz="1400" spc="-5" dirty="0">
                <a:latin typeface="Arial"/>
                <a:cs typeface="Arial"/>
              </a:rPr>
              <a:t>impossible </a:t>
            </a:r>
            <a:r>
              <a:rPr sz="1400" spc="-10" dirty="0">
                <a:latin typeface="Arial"/>
                <a:cs typeface="Arial"/>
              </a:rPr>
              <a:t>&amp; ignoring necessary</a:t>
            </a:r>
            <a:r>
              <a:rPr sz="1400" spc="3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cases,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89658" y="2515362"/>
            <a:ext cx="1066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46858" y="2515362"/>
            <a:ext cx="688213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Using </a:t>
            </a:r>
            <a:r>
              <a:rPr sz="1400" spc="-5" dirty="0">
                <a:latin typeface="Arial"/>
                <a:cs typeface="Arial"/>
              </a:rPr>
              <a:t>a look-alike </a:t>
            </a:r>
            <a:r>
              <a:rPr sz="1400" spc="-20" dirty="0">
                <a:latin typeface="Arial"/>
                <a:cs typeface="Arial"/>
              </a:rPr>
              <a:t>operator, </a:t>
            </a:r>
            <a:r>
              <a:rPr sz="1400" spc="-10" dirty="0">
                <a:latin typeface="Arial"/>
                <a:cs typeface="Arial"/>
              </a:rPr>
              <a:t>improper </a:t>
            </a:r>
            <a:r>
              <a:rPr sz="1400" spc="-5" dirty="0">
                <a:latin typeface="Arial"/>
                <a:cs typeface="Arial"/>
              </a:rPr>
              <a:t>simplification, </a:t>
            </a:r>
            <a:r>
              <a:rPr sz="1400" spc="-10" dirty="0">
                <a:latin typeface="Arial"/>
                <a:cs typeface="Arial"/>
              </a:rPr>
              <a:t>confusing Ex-OR with </a:t>
            </a:r>
            <a:r>
              <a:rPr sz="1400" spc="-5" dirty="0">
                <a:latin typeface="Arial"/>
                <a:cs typeface="Arial"/>
              </a:rPr>
              <a:t>inclusive OR.  </a:t>
            </a:r>
            <a:r>
              <a:rPr sz="1400" spc="-10" dirty="0">
                <a:latin typeface="Arial"/>
                <a:cs typeface="Arial"/>
              </a:rPr>
              <a:t>Deeply nested conditional statements &amp; using many </a:t>
            </a:r>
            <a:r>
              <a:rPr sz="1400" spc="-5" dirty="0">
                <a:latin typeface="Arial"/>
                <a:cs typeface="Arial"/>
              </a:rPr>
              <a:t>logical </a:t>
            </a:r>
            <a:r>
              <a:rPr sz="1400" spc="-15" dirty="0">
                <a:latin typeface="Arial"/>
                <a:cs typeface="Arial"/>
              </a:rPr>
              <a:t>operations </a:t>
            </a:r>
            <a:r>
              <a:rPr sz="1400" spc="-5" dirty="0">
                <a:latin typeface="Arial"/>
                <a:cs typeface="Arial"/>
              </a:rPr>
              <a:t>in 1</a:t>
            </a:r>
            <a:r>
              <a:rPr sz="1400" spc="3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stmt.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89658" y="3155695"/>
            <a:ext cx="426783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Prevention and</a:t>
            </a:r>
            <a:r>
              <a:rPr sz="1400" b="1" u="heavy" spc="7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Control</a:t>
            </a:r>
            <a:r>
              <a:rPr sz="1400" spc="-10" dirty="0">
                <a:solidFill>
                  <a:srgbClr val="009999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Logic </a:t>
            </a:r>
            <a:r>
              <a:rPr sz="1400" spc="-10" dirty="0">
                <a:latin typeface="Arial"/>
                <a:cs typeface="Arial"/>
              </a:rPr>
              <a:t>testing, careful </a:t>
            </a:r>
            <a:r>
              <a:rPr sz="1400" spc="-5" dirty="0">
                <a:latin typeface="Arial"/>
                <a:cs typeface="Arial"/>
              </a:rPr>
              <a:t>checks, </a:t>
            </a:r>
            <a:r>
              <a:rPr sz="1400" b="1" spc="-15" dirty="0">
                <a:latin typeface="Arial"/>
                <a:cs typeface="Arial"/>
              </a:rPr>
              <a:t>functional</a:t>
            </a:r>
            <a:r>
              <a:rPr sz="1400" b="1" spc="1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4904" y="4006342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00CC"/>
                </a:solidFill>
                <a:latin typeface="Arial"/>
                <a:cs typeface="Arial"/>
              </a:rPr>
              <a:t>III.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2435" y="4006342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00CC"/>
                </a:solidFill>
                <a:latin typeface="Arial"/>
                <a:cs typeface="Arial"/>
              </a:rPr>
              <a:t>Processing</a:t>
            </a:r>
            <a:r>
              <a:rPr sz="1800" b="1" spc="-114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89658" y="4527930"/>
            <a:ext cx="1066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46858" y="4527930"/>
            <a:ext cx="697865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Arithmetic, </a:t>
            </a:r>
            <a:r>
              <a:rPr sz="1400" spc="-10" dirty="0">
                <a:latin typeface="Arial"/>
                <a:cs typeface="Arial"/>
              </a:rPr>
              <a:t>algebraic, mathematical function evaluation, algorithm selection &amp; </a:t>
            </a:r>
            <a:r>
              <a:rPr sz="1400" spc="-15" dirty="0">
                <a:latin typeface="Arial"/>
                <a:cs typeface="Arial"/>
              </a:rPr>
              <a:t>general.  </a:t>
            </a:r>
            <a:r>
              <a:rPr sz="1400" spc="-10" dirty="0">
                <a:latin typeface="Arial"/>
                <a:cs typeface="Arial"/>
              </a:rPr>
              <a:t>processing, data </a:t>
            </a:r>
            <a:r>
              <a:rPr sz="1400" spc="-25" dirty="0">
                <a:latin typeface="Arial"/>
                <a:cs typeface="Arial"/>
              </a:rPr>
              <a:t>type </a:t>
            </a:r>
            <a:r>
              <a:rPr sz="1400" spc="-10" dirty="0">
                <a:latin typeface="Arial"/>
                <a:cs typeface="Arial"/>
              </a:rPr>
              <a:t>conversion, ignoring </a:t>
            </a:r>
            <a:r>
              <a:rPr sz="1400" spc="-20" dirty="0">
                <a:latin typeface="Arial"/>
                <a:cs typeface="Arial"/>
              </a:rPr>
              <a:t>overflow, </a:t>
            </a:r>
            <a:r>
              <a:rPr sz="1400" spc="-10" dirty="0">
                <a:latin typeface="Arial"/>
                <a:cs typeface="Arial"/>
              </a:rPr>
              <a:t>improper use of relational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operators.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89658" y="5168265"/>
            <a:ext cx="488505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Prevention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866140" indent="-283845">
              <a:lnSpc>
                <a:spcPct val="100000"/>
              </a:lnSpc>
              <a:buFont typeface="Wingdings"/>
              <a:buChar char=""/>
              <a:tabLst>
                <a:tab pos="866140" algn="l"/>
                <a:tab pos="866775" algn="l"/>
              </a:tabLst>
            </a:pPr>
            <a:r>
              <a:rPr sz="1400" spc="-10" dirty="0">
                <a:latin typeface="Arial"/>
                <a:cs typeface="Arial"/>
              </a:rPr>
              <a:t>Caught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b="1" spc="-10" dirty="0">
                <a:latin typeface="Arial"/>
                <a:cs typeface="Arial"/>
              </a:rPr>
              <a:t>Unit </a:t>
            </a:r>
            <a:r>
              <a:rPr sz="1400" b="1" spc="-30" dirty="0">
                <a:latin typeface="Arial"/>
                <a:cs typeface="Arial"/>
              </a:rPr>
              <a:t>Testing </a:t>
            </a:r>
            <a:r>
              <a:rPr sz="1400" spc="-5" dirty="0">
                <a:latin typeface="Arial"/>
                <a:cs typeface="Arial"/>
              </a:rPr>
              <a:t>&amp; </a:t>
            </a:r>
            <a:r>
              <a:rPr sz="1400" spc="-10" dirty="0">
                <a:latin typeface="Arial"/>
                <a:cs typeface="Arial"/>
              </a:rPr>
              <a:t>have only localized</a:t>
            </a:r>
            <a:r>
              <a:rPr sz="1400" spc="19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effect</a:t>
            </a:r>
            <a:endParaRPr sz="1400">
              <a:latin typeface="Arial"/>
              <a:cs typeface="Arial"/>
            </a:endParaRPr>
          </a:p>
          <a:p>
            <a:pPr marL="866140" indent="-283845">
              <a:lnSpc>
                <a:spcPct val="100000"/>
              </a:lnSpc>
              <a:buFont typeface="Wingdings"/>
              <a:buChar char=""/>
              <a:tabLst>
                <a:tab pos="866140" algn="l"/>
                <a:tab pos="866775" algn="l"/>
              </a:tabLst>
            </a:pPr>
            <a:r>
              <a:rPr sz="1400" b="1" spc="-10" dirty="0">
                <a:latin typeface="Arial"/>
                <a:cs typeface="Arial"/>
              </a:rPr>
              <a:t>Domain </a:t>
            </a:r>
            <a:r>
              <a:rPr sz="1400" b="1" spc="-15" dirty="0">
                <a:latin typeface="Arial"/>
                <a:cs typeface="Arial"/>
              </a:rPr>
              <a:t>testing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methods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7014" y="6307513"/>
            <a:ext cx="476504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665980" algn="l"/>
              </a:tabLst>
            </a:pPr>
            <a:r>
              <a:rPr sz="1400" spc="-15" dirty="0">
                <a:latin typeface="Arial"/>
                <a:cs typeface="Arial"/>
              </a:rPr>
              <a:t>Le</a:t>
            </a:r>
            <a:r>
              <a:rPr sz="1400" spc="-5" dirty="0">
                <a:latin typeface="Arial"/>
                <a:cs typeface="Arial"/>
              </a:rPr>
              <a:t>ct</a:t>
            </a:r>
            <a:r>
              <a:rPr sz="1400" spc="-15" dirty="0">
                <a:latin typeface="Arial"/>
                <a:cs typeface="Arial"/>
              </a:rPr>
              <a:t>ure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89452" y="196087"/>
            <a:ext cx="30118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Purpose of</a:t>
            </a:r>
            <a:r>
              <a:rPr sz="2800" spc="-105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95300" y="762000"/>
            <a:ext cx="8997950" cy="5943600"/>
          </a:xfrm>
          <a:custGeom>
            <a:avLst/>
            <a:gdLst/>
            <a:ahLst/>
            <a:cxnLst/>
            <a:rect l="l" t="t" r="r" b="b"/>
            <a:pathLst>
              <a:path w="8997950" h="5943600">
                <a:moveTo>
                  <a:pt x="0" y="5943600"/>
                </a:moveTo>
                <a:lnTo>
                  <a:pt x="8997950" y="5943600"/>
                </a:lnTo>
                <a:lnTo>
                  <a:pt x="89979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943600"/>
          </a:xfrm>
          <a:custGeom>
            <a:avLst/>
            <a:gdLst/>
            <a:ahLst/>
            <a:cxnLst/>
            <a:rect l="l" t="t" r="r" b="b"/>
            <a:pathLst>
              <a:path w="8997950" h="5943600">
                <a:moveTo>
                  <a:pt x="0" y="5943600"/>
                </a:moveTo>
                <a:lnTo>
                  <a:pt x="8997950" y="5943600"/>
                </a:lnTo>
                <a:lnTo>
                  <a:pt x="89979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4344" y="792225"/>
            <a:ext cx="8394065" cy="4964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Purpose of testing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contd…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  <a:tabLst>
                <a:tab pos="1991360" algn="l"/>
              </a:tabLst>
            </a:pPr>
            <a:r>
              <a:rPr sz="1600" b="1" dirty="0">
                <a:solidFill>
                  <a:srgbClr val="D50092"/>
                </a:solidFill>
                <a:latin typeface="Arial"/>
                <a:cs typeface="Arial"/>
              </a:rPr>
              <a:t>Phase</a:t>
            </a:r>
            <a:r>
              <a:rPr sz="1600" b="1" spc="-4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D50092"/>
                </a:solidFill>
                <a:latin typeface="Arial"/>
                <a:cs typeface="Arial"/>
              </a:rPr>
              <a:t>1</a:t>
            </a:r>
            <a:r>
              <a:rPr sz="1600" dirty="0">
                <a:latin typeface="Arial"/>
                <a:cs typeface="Arial"/>
              </a:rPr>
              <a:t>: 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says	</a:t>
            </a:r>
            <a:r>
              <a:rPr sz="1600" spc="-25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show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software</a:t>
            </a:r>
            <a:r>
              <a:rPr sz="1600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99"/>
                </a:solidFill>
                <a:latin typeface="Arial"/>
                <a:cs typeface="Arial"/>
              </a:rPr>
              <a:t>works</a:t>
            </a:r>
            <a:endParaRPr sz="1600">
              <a:latin typeface="Arial"/>
              <a:cs typeface="Arial"/>
            </a:endParaRPr>
          </a:p>
          <a:p>
            <a:pPr marL="172847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failed test </a:t>
            </a:r>
            <a:r>
              <a:rPr sz="1600" spc="-10" dirty="0">
                <a:latin typeface="Arial"/>
                <a:cs typeface="Arial"/>
              </a:rPr>
              <a:t>shows </a:t>
            </a:r>
            <a:r>
              <a:rPr sz="1600" spc="-5" dirty="0">
                <a:latin typeface="Arial"/>
                <a:cs typeface="Arial"/>
              </a:rPr>
              <a:t>software does not </a:t>
            </a:r>
            <a:r>
              <a:rPr sz="1600" spc="-10" dirty="0">
                <a:latin typeface="Arial"/>
                <a:cs typeface="Arial"/>
              </a:rPr>
              <a:t>work, </a:t>
            </a:r>
            <a:r>
              <a:rPr sz="1600" spc="-5" dirty="0">
                <a:latin typeface="Arial"/>
                <a:cs typeface="Arial"/>
              </a:rPr>
              <a:t>even </a:t>
            </a:r>
            <a:r>
              <a:rPr sz="1600" dirty="0">
                <a:latin typeface="Arial"/>
                <a:cs typeface="Arial"/>
              </a:rPr>
              <a:t>if </a:t>
            </a:r>
            <a:r>
              <a:rPr sz="1600" spc="5" dirty="0">
                <a:latin typeface="Arial"/>
                <a:cs typeface="Arial"/>
              </a:rPr>
              <a:t>many tests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pass.</a:t>
            </a:r>
            <a:endParaRPr sz="1600">
              <a:latin typeface="Arial"/>
              <a:cs typeface="Arial"/>
            </a:endParaRPr>
          </a:p>
          <a:p>
            <a:pPr marL="172847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1600" dirty="0">
                <a:latin typeface="Arial"/>
                <a:cs typeface="Arial"/>
              </a:rPr>
              <a:t>Objective </a:t>
            </a:r>
            <a:r>
              <a:rPr sz="1600" spc="-5" dirty="0">
                <a:latin typeface="Arial"/>
                <a:cs typeface="Arial"/>
              </a:rPr>
              <a:t>not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achievable.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FF"/>
              </a:buClr>
              <a:buFont typeface="Wingdings"/>
              <a:buChar char="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FF"/>
              </a:buClr>
              <a:buFont typeface="Wingdings"/>
              <a:buChar char=""/>
            </a:pPr>
            <a:endParaRPr sz="19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600" b="1" dirty="0">
                <a:solidFill>
                  <a:srgbClr val="D50092"/>
                </a:solidFill>
                <a:latin typeface="Arial"/>
                <a:cs typeface="Arial"/>
              </a:rPr>
              <a:t>Phase 2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: </a:t>
            </a:r>
            <a:r>
              <a:rPr sz="1600" spc="-5" dirty="0">
                <a:latin typeface="Arial"/>
                <a:cs typeface="Arial"/>
              </a:rPr>
              <a:t>says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Software does not</a:t>
            </a:r>
            <a:r>
              <a:rPr sz="1600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99"/>
                </a:solid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72847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1600" dirty="0">
                <a:latin typeface="Arial"/>
                <a:cs typeface="Arial"/>
              </a:rPr>
              <a:t>One failed test </a:t>
            </a:r>
            <a:r>
              <a:rPr sz="1600" spc="-10" dirty="0">
                <a:latin typeface="Arial"/>
                <a:cs typeface="Arial"/>
              </a:rPr>
              <a:t>proves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that.</a:t>
            </a:r>
            <a:endParaRPr sz="1600">
              <a:latin typeface="Arial"/>
              <a:cs typeface="Arial"/>
            </a:endParaRPr>
          </a:p>
          <a:p>
            <a:pPr marL="172847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1600" spc="-30" dirty="0">
                <a:latin typeface="Arial"/>
                <a:cs typeface="Arial"/>
              </a:rPr>
              <a:t>Tests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be redesigned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test </a:t>
            </a:r>
            <a:r>
              <a:rPr sz="1600" spc="-5" dirty="0">
                <a:latin typeface="Arial"/>
                <a:cs typeface="Arial"/>
              </a:rPr>
              <a:t>corrected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software.</a:t>
            </a:r>
            <a:endParaRPr sz="1600">
              <a:latin typeface="Arial"/>
              <a:cs typeface="Arial"/>
            </a:endParaRPr>
          </a:p>
          <a:p>
            <a:pPr marL="1728470" indent="-34417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SzPct val="50000"/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1600" dirty="0">
                <a:latin typeface="Arial"/>
                <a:cs typeface="Arial"/>
              </a:rPr>
              <a:t>But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dirty="0">
                <a:latin typeface="Arial"/>
                <a:cs typeface="Arial"/>
              </a:rPr>
              <a:t>do </a:t>
            </a:r>
            <a:r>
              <a:rPr sz="1600" spc="-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know </a:t>
            </a:r>
            <a:r>
              <a:rPr sz="1600" spc="-10" dirty="0">
                <a:latin typeface="Arial"/>
                <a:cs typeface="Arial"/>
              </a:rPr>
              <a:t>when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stop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FF"/>
              </a:buClr>
              <a:buFont typeface="Wingdings"/>
              <a:buChar char="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FF"/>
              </a:buClr>
              <a:buFont typeface="Wingdings"/>
              <a:buChar char=""/>
            </a:pPr>
            <a:endParaRPr sz="1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1991360" algn="l"/>
              </a:tabLst>
            </a:pPr>
            <a:r>
              <a:rPr sz="1600" b="1" dirty="0">
                <a:solidFill>
                  <a:srgbClr val="993366"/>
                </a:solidFill>
                <a:latin typeface="Arial"/>
                <a:cs typeface="Arial"/>
              </a:rPr>
              <a:t>Phase</a:t>
            </a:r>
            <a:r>
              <a:rPr sz="1600" b="1" spc="-50" dirty="0">
                <a:solidFill>
                  <a:srgbClr val="99336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3366"/>
                </a:solidFill>
                <a:latin typeface="Arial"/>
                <a:cs typeface="Arial"/>
              </a:rPr>
              <a:t>3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: </a:t>
            </a:r>
            <a:r>
              <a:rPr sz="1600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says	</a:t>
            </a:r>
            <a:r>
              <a:rPr sz="1600" spc="-40" dirty="0">
                <a:solidFill>
                  <a:srgbClr val="333399"/>
                </a:solidFill>
                <a:latin typeface="Arial"/>
                <a:cs typeface="Arial"/>
              </a:rPr>
              <a:t>Test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for Risk</a:t>
            </a:r>
            <a:r>
              <a:rPr sz="1600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Reduction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72847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1600" spc="2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apply </a:t>
            </a:r>
            <a:r>
              <a:rPr sz="1600" dirty="0">
                <a:latin typeface="Arial"/>
                <a:cs typeface="Arial"/>
              </a:rPr>
              <a:t>principles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statistical </a:t>
            </a:r>
            <a:r>
              <a:rPr sz="1600" spc="-5" dirty="0">
                <a:latin typeface="Arial"/>
                <a:cs typeface="Arial"/>
              </a:rPr>
              <a:t>quality</a:t>
            </a:r>
            <a:r>
              <a:rPr sz="1600" spc="-2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control.</a:t>
            </a:r>
            <a:endParaRPr sz="1600">
              <a:latin typeface="Arial"/>
              <a:cs typeface="Arial"/>
            </a:endParaRPr>
          </a:p>
          <a:p>
            <a:pPr marL="172847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1600" dirty="0">
                <a:latin typeface="Arial"/>
                <a:cs typeface="Arial"/>
              </a:rPr>
              <a:t>Our </a:t>
            </a:r>
            <a:r>
              <a:rPr sz="1600" spc="-5" dirty="0">
                <a:latin typeface="Arial"/>
                <a:cs typeface="Arial"/>
              </a:rPr>
              <a:t>perception of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software quality changes </a:t>
            </a:r>
            <a:r>
              <a:rPr sz="1600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when </a:t>
            </a:r>
            <a:r>
              <a:rPr sz="1600" dirty="0">
                <a:latin typeface="Arial"/>
                <a:cs typeface="Arial"/>
              </a:rPr>
              <a:t>a test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passes/fails.</a:t>
            </a:r>
            <a:endParaRPr sz="1600">
              <a:latin typeface="Arial"/>
              <a:cs typeface="Arial"/>
            </a:endParaRPr>
          </a:p>
          <a:p>
            <a:pPr marL="172847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1600" spc="-15" dirty="0">
                <a:latin typeface="Arial"/>
                <a:cs typeface="Arial"/>
              </a:rPr>
              <a:t>Consequently, </a:t>
            </a:r>
            <a:r>
              <a:rPr sz="1600" spc="-5" dirty="0">
                <a:latin typeface="Arial"/>
                <a:cs typeface="Arial"/>
              </a:rPr>
              <a:t>perception of product </a:t>
            </a:r>
            <a:r>
              <a:rPr sz="1600" dirty="0">
                <a:latin typeface="Arial"/>
                <a:cs typeface="Arial"/>
              </a:rPr>
              <a:t>Risk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reduces.</a:t>
            </a:r>
            <a:endParaRPr sz="1600">
              <a:latin typeface="Arial"/>
              <a:cs typeface="Arial"/>
            </a:endParaRPr>
          </a:p>
          <a:p>
            <a:pPr marL="1728470" indent="-34417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SzPct val="50000"/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1600" dirty="0">
                <a:latin typeface="Arial"/>
                <a:cs typeface="Arial"/>
              </a:rPr>
              <a:t>Release the </a:t>
            </a:r>
            <a:r>
              <a:rPr sz="1600" spc="-5" dirty="0">
                <a:latin typeface="Arial"/>
                <a:cs typeface="Arial"/>
              </a:rPr>
              <a:t>product </a:t>
            </a:r>
            <a:r>
              <a:rPr sz="1600" spc="-10" dirty="0">
                <a:latin typeface="Arial"/>
                <a:cs typeface="Arial"/>
              </a:rPr>
              <a:t>when </a:t>
            </a:r>
            <a:r>
              <a:rPr sz="1600" dirty="0">
                <a:latin typeface="Arial"/>
                <a:cs typeface="Arial"/>
              </a:rPr>
              <a:t>the Risk is </a:t>
            </a:r>
            <a:r>
              <a:rPr sz="1600" spc="-5" dirty="0">
                <a:latin typeface="Arial"/>
                <a:cs typeface="Arial"/>
              </a:rPr>
              <a:t>under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predetermined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limit.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791200"/>
          </a:xfrm>
          <a:custGeom>
            <a:avLst/>
            <a:gdLst/>
            <a:ahLst/>
            <a:cxnLst/>
            <a:rect l="l" t="t" r="r" b="b"/>
            <a:pathLst>
              <a:path w="40004" h="5791200">
                <a:moveTo>
                  <a:pt x="0" y="5791200"/>
                </a:moveTo>
                <a:lnTo>
                  <a:pt x="39687" y="5791200"/>
                </a:lnTo>
                <a:lnTo>
                  <a:pt x="39687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3472" y="2837688"/>
            <a:ext cx="2356104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4055" y="3072383"/>
            <a:ext cx="2191512" cy="10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2032" y="5666232"/>
            <a:ext cx="2359151" cy="307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84704" y="5900928"/>
            <a:ext cx="2252472" cy="103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44904" y="716025"/>
            <a:ext cx="2222500" cy="48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0"/>
              </a:spcBef>
              <a:tabLst>
                <a:tab pos="1350010" algn="l"/>
              </a:tabLst>
            </a:pP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Structural</a:t>
            </a:r>
            <a:r>
              <a:rPr sz="1400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33399"/>
                </a:solidFill>
                <a:latin typeface="Arial"/>
                <a:cs typeface="Arial"/>
              </a:rPr>
              <a:t>bugs	</a:t>
            </a:r>
            <a:r>
              <a:rPr sz="1400" spc="-10" dirty="0">
                <a:solidFill>
                  <a:srgbClr val="333399"/>
                </a:solidFill>
                <a:latin typeface="Arial"/>
                <a:cs typeface="Arial"/>
              </a:rPr>
              <a:t>contd..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  <a:tabLst>
                <a:tab pos="469900" algn="l"/>
              </a:tabLst>
            </a:pP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IV.	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Initialization</a:t>
            </a:r>
            <a:r>
              <a:rPr sz="1600" b="1" spc="-114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2435" y="1386967"/>
            <a:ext cx="1066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59635" y="1386967"/>
            <a:ext cx="46075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Forgetting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initialize </a:t>
            </a:r>
            <a:r>
              <a:rPr sz="1400" spc="-20" dirty="0">
                <a:latin typeface="Arial"/>
                <a:cs typeface="Arial"/>
              </a:rPr>
              <a:t>work </a:t>
            </a:r>
            <a:r>
              <a:rPr sz="1400" spc="-10" dirty="0">
                <a:latin typeface="Arial"/>
                <a:cs typeface="Arial"/>
              </a:rPr>
              <a:t>space, registers, or data</a:t>
            </a:r>
            <a:r>
              <a:rPr sz="1400" spc="30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areas.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Wrong </a:t>
            </a:r>
            <a:r>
              <a:rPr sz="1400" spc="-5" dirty="0">
                <a:latin typeface="Arial"/>
                <a:cs typeface="Arial"/>
              </a:rPr>
              <a:t>initial </a:t>
            </a:r>
            <a:r>
              <a:rPr sz="1400" spc="-10" dirty="0">
                <a:latin typeface="Arial"/>
                <a:cs typeface="Arial"/>
              </a:rPr>
              <a:t>value of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loop control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parameter.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2435" y="2027300"/>
            <a:ext cx="10668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59635" y="2027300"/>
            <a:ext cx="397256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Accepting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parameter </a:t>
            </a:r>
            <a:r>
              <a:rPr sz="1400" spc="-15" dirty="0">
                <a:latin typeface="Arial"/>
                <a:cs typeface="Arial"/>
              </a:rPr>
              <a:t>without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validation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check.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Arial"/>
                <a:cs typeface="Arial"/>
              </a:rPr>
              <a:t>Initialize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20" dirty="0">
                <a:latin typeface="Arial"/>
                <a:cs typeface="Arial"/>
              </a:rPr>
              <a:t>wrong </a:t>
            </a:r>
            <a:r>
              <a:rPr sz="1400" spc="-10" dirty="0">
                <a:latin typeface="Arial"/>
                <a:cs typeface="Arial"/>
              </a:rPr>
              <a:t>data </a:t>
            </a:r>
            <a:r>
              <a:rPr sz="1400" spc="-20" dirty="0">
                <a:latin typeface="Arial"/>
                <a:cs typeface="Arial"/>
              </a:rPr>
              <a:t>type </a:t>
            </a:r>
            <a:r>
              <a:rPr sz="1400" spc="-10" dirty="0">
                <a:latin typeface="Arial"/>
                <a:cs typeface="Arial"/>
              </a:rPr>
              <a:t>or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format.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30" dirty="0">
                <a:latin typeface="Arial"/>
                <a:cs typeface="Arial"/>
              </a:rPr>
              <a:t>Very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common.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02435" y="2881071"/>
            <a:ext cx="316547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5844" algn="l"/>
              </a:tabLst>
            </a:pPr>
            <a:r>
              <a:rPr sz="14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	</a:t>
            </a:r>
            <a:r>
              <a:rPr sz="1400" b="1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(prevention </a:t>
            </a:r>
            <a:r>
              <a:rPr sz="14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&amp;</a:t>
            </a:r>
            <a:r>
              <a:rPr sz="1400" b="1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correction)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2435" y="3308095"/>
            <a:ext cx="1066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333399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59635" y="3308095"/>
            <a:ext cx="719455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Programming tools, Explicit declaration &amp; </a:t>
            </a:r>
            <a:r>
              <a:rPr sz="1400" spc="-25" dirty="0">
                <a:latin typeface="Arial"/>
                <a:cs typeface="Arial"/>
              </a:rPr>
              <a:t>type </a:t>
            </a:r>
            <a:r>
              <a:rPr sz="1400" spc="-5" dirty="0">
                <a:latin typeface="Arial"/>
                <a:cs typeface="Arial"/>
              </a:rPr>
              <a:t>checking in </a:t>
            </a:r>
            <a:r>
              <a:rPr sz="1400" spc="-10" dirty="0">
                <a:latin typeface="Arial"/>
                <a:cs typeface="Arial"/>
              </a:rPr>
              <a:t>source </a:t>
            </a:r>
            <a:r>
              <a:rPr sz="1400" spc="-15" dirty="0">
                <a:latin typeface="Arial"/>
                <a:cs typeface="Arial"/>
              </a:rPr>
              <a:t>language,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preprocessors.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Data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flow </a:t>
            </a:r>
            <a:r>
              <a:rPr sz="1400" spc="-10" dirty="0">
                <a:latin typeface="Arial"/>
                <a:cs typeface="Arial"/>
              </a:rPr>
              <a:t>test methods help design of tests and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debugging.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44904" y="3945382"/>
            <a:ext cx="31680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V.	</a:t>
            </a: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Dataflow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&amp;</a:t>
            </a:r>
            <a:r>
              <a:rPr sz="1600" b="1" spc="-12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9900CC"/>
                </a:solidFill>
                <a:latin typeface="Arial"/>
                <a:cs typeface="Arial"/>
              </a:rPr>
              <a:t>Anomalies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02435" y="4406010"/>
            <a:ext cx="1066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59635" y="4406010"/>
            <a:ext cx="267906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Run into an un-initialized variable.  </a:t>
            </a:r>
            <a:r>
              <a:rPr sz="1400" spc="-5" dirty="0">
                <a:latin typeface="Arial"/>
                <a:cs typeface="Arial"/>
              </a:rPr>
              <a:t>Not </a:t>
            </a:r>
            <a:r>
              <a:rPr sz="1400" spc="-10" dirty="0">
                <a:latin typeface="Arial"/>
                <a:cs typeface="Arial"/>
              </a:rPr>
              <a:t>storing </a:t>
            </a:r>
            <a:r>
              <a:rPr sz="1400" spc="-5" dirty="0">
                <a:latin typeface="Arial"/>
                <a:cs typeface="Arial"/>
              </a:rPr>
              <a:t>modified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data.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02435" y="5046345"/>
            <a:ext cx="1066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59635" y="5046345"/>
            <a:ext cx="348869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Re-initialization </a:t>
            </a:r>
            <a:r>
              <a:rPr sz="1400" spc="-15" dirty="0">
                <a:latin typeface="Arial"/>
                <a:cs typeface="Arial"/>
              </a:rPr>
              <a:t>without </a:t>
            </a:r>
            <a:r>
              <a:rPr sz="1400" spc="-10" dirty="0">
                <a:latin typeface="Arial"/>
                <a:cs typeface="Arial"/>
              </a:rPr>
              <a:t>an intermediate use.  Detected </a:t>
            </a:r>
            <a:r>
              <a:rPr sz="1400" spc="-5" dirty="0">
                <a:latin typeface="Arial"/>
                <a:cs typeface="Arial"/>
              </a:rPr>
              <a:t>mainly </a:t>
            </a:r>
            <a:r>
              <a:rPr sz="1400" spc="-10" dirty="0">
                <a:latin typeface="Arial"/>
                <a:cs typeface="Arial"/>
              </a:rPr>
              <a:t>by </a:t>
            </a:r>
            <a:r>
              <a:rPr sz="1400" spc="-15" dirty="0">
                <a:latin typeface="Arial"/>
                <a:cs typeface="Arial"/>
              </a:rPr>
              <a:t>execution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(testing).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02435" y="5711138"/>
            <a:ext cx="5196840" cy="671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 </a:t>
            </a:r>
            <a:r>
              <a:rPr sz="1400" b="1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(prevention </a:t>
            </a:r>
            <a:r>
              <a:rPr sz="14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&amp;</a:t>
            </a:r>
            <a:r>
              <a:rPr sz="1400" b="1" u="heavy" spc="204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correction)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400" b="1" spc="-10" dirty="0">
                <a:latin typeface="Arial"/>
                <a:cs typeface="Arial"/>
              </a:rPr>
              <a:t>Data </a:t>
            </a:r>
            <a:r>
              <a:rPr sz="1400" b="1" spc="-15" dirty="0">
                <a:latin typeface="Arial"/>
                <a:cs typeface="Arial"/>
              </a:rPr>
              <a:t>flow </a:t>
            </a:r>
            <a:r>
              <a:rPr sz="1400" spc="-10" dirty="0">
                <a:latin typeface="Arial"/>
                <a:cs typeface="Arial"/>
              </a:rPr>
              <a:t>testing methods </a:t>
            </a:r>
            <a:r>
              <a:rPr sz="1400" spc="-5" dirty="0">
                <a:latin typeface="Arial"/>
                <a:cs typeface="Arial"/>
              </a:rPr>
              <a:t>&amp; </a:t>
            </a:r>
            <a:r>
              <a:rPr sz="1400" b="1" spc="-5" dirty="0">
                <a:latin typeface="Arial"/>
                <a:cs typeface="Arial"/>
              </a:rPr>
              <a:t>matrix </a:t>
            </a:r>
            <a:r>
              <a:rPr sz="1400" spc="-10" dirty="0">
                <a:latin typeface="Arial"/>
                <a:cs typeface="Arial"/>
              </a:rPr>
              <a:t>based testing</a:t>
            </a:r>
            <a:r>
              <a:rPr sz="1400" spc="1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methods.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3266" y="6278067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562600"/>
          </a:xfrm>
          <a:custGeom>
            <a:avLst/>
            <a:gdLst/>
            <a:ahLst/>
            <a:cxnLst/>
            <a:rect l="l" t="t" r="r" b="b"/>
            <a:pathLst>
              <a:path w="40004" h="5562600">
                <a:moveTo>
                  <a:pt x="0" y="5562600"/>
                </a:moveTo>
                <a:lnTo>
                  <a:pt x="39687" y="5562600"/>
                </a:lnTo>
                <a:lnTo>
                  <a:pt x="39687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562600"/>
          </a:xfrm>
          <a:custGeom>
            <a:avLst/>
            <a:gdLst/>
            <a:ahLst/>
            <a:cxnLst/>
            <a:rect l="l" t="t" r="r" b="b"/>
            <a:pathLst>
              <a:path w="9163050" h="5562600">
                <a:moveTo>
                  <a:pt x="0" y="5562600"/>
                </a:moveTo>
                <a:lnTo>
                  <a:pt x="9163050" y="5562600"/>
                </a:lnTo>
                <a:lnTo>
                  <a:pt x="916305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562600"/>
          </a:xfrm>
          <a:custGeom>
            <a:avLst/>
            <a:gdLst/>
            <a:ahLst/>
            <a:cxnLst/>
            <a:rect l="l" t="t" r="r" b="b"/>
            <a:pathLst>
              <a:path w="9149080" h="5562600">
                <a:moveTo>
                  <a:pt x="0" y="5562600"/>
                </a:moveTo>
                <a:lnTo>
                  <a:pt x="9148699" y="5562600"/>
                </a:lnTo>
                <a:lnTo>
                  <a:pt x="9148699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562600"/>
          </a:xfrm>
          <a:custGeom>
            <a:avLst/>
            <a:gdLst/>
            <a:ahLst/>
            <a:cxnLst/>
            <a:rect l="l" t="t" r="r" b="b"/>
            <a:pathLst>
              <a:path w="9149080" h="5562600">
                <a:moveTo>
                  <a:pt x="0" y="5562600"/>
                </a:moveTo>
                <a:lnTo>
                  <a:pt x="9148699" y="5562600"/>
                </a:lnTo>
                <a:lnTo>
                  <a:pt x="9148699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968" y="896111"/>
            <a:ext cx="435863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4024" y="877824"/>
            <a:ext cx="1283208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3968" y="926414"/>
            <a:ext cx="14865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9265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3.	Data</a:t>
            </a:r>
            <a:r>
              <a:rPr sz="1600" b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1440" y="1386967"/>
            <a:ext cx="45681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Depend on the </a:t>
            </a:r>
            <a:r>
              <a:rPr sz="1400" spc="-20" dirty="0">
                <a:latin typeface="Arial"/>
                <a:cs typeface="Arial"/>
              </a:rPr>
              <a:t>types </a:t>
            </a:r>
            <a:r>
              <a:rPr sz="1400" spc="-10" dirty="0">
                <a:latin typeface="Arial"/>
                <a:cs typeface="Arial"/>
              </a:rPr>
              <a:t>of data or the </a:t>
            </a:r>
            <a:r>
              <a:rPr sz="1400" spc="-15" dirty="0">
                <a:latin typeface="Arial"/>
                <a:cs typeface="Arial"/>
              </a:rPr>
              <a:t>representation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2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data.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2758" y="1386967"/>
            <a:ext cx="21844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There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4 </a:t>
            </a:r>
            <a:r>
              <a:rPr sz="1400" spc="-10" dirty="0">
                <a:latin typeface="Arial"/>
                <a:cs typeface="Arial"/>
              </a:rPr>
              <a:t>sub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categories.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1440" y="2024252"/>
            <a:ext cx="22993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I.	Generic </a:t>
            </a:r>
            <a:r>
              <a:rPr sz="1600" b="1" spc="-5" dirty="0">
                <a:solidFill>
                  <a:srgbClr val="660066"/>
                </a:solidFill>
                <a:latin typeface="Arial"/>
                <a:cs typeface="Arial"/>
              </a:rPr>
              <a:t>Data</a:t>
            </a:r>
            <a:r>
              <a:rPr sz="1600" b="1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1440" y="2725674"/>
            <a:ext cx="18211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1600" b="1" spc="5" dirty="0">
                <a:solidFill>
                  <a:srgbClr val="660066"/>
                </a:solidFill>
                <a:latin typeface="Arial"/>
                <a:cs typeface="Arial"/>
              </a:rPr>
              <a:t>II.	</a:t>
            </a:r>
            <a:r>
              <a:rPr sz="1600" b="1" spc="-10" dirty="0">
                <a:solidFill>
                  <a:srgbClr val="660066"/>
                </a:solidFill>
                <a:latin typeface="Arial"/>
                <a:cs typeface="Arial"/>
              </a:rPr>
              <a:t>Dynamic</a:t>
            </a:r>
            <a:r>
              <a:rPr sz="1600" b="1" spc="-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60066"/>
                </a:solidFill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87349" y="2725674"/>
            <a:ext cx="15494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7680" algn="l"/>
              </a:tabLst>
            </a:pPr>
            <a:r>
              <a:rPr sz="1600" b="1" spc="5" dirty="0">
                <a:solidFill>
                  <a:srgbClr val="660066"/>
                </a:solidFill>
                <a:latin typeface="Arial"/>
                <a:cs typeface="Arial"/>
              </a:rPr>
              <a:t>Vs	</a:t>
            </a: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Static</a:t>
            </a:r>
            <a:r>
              <a:rPr sz="1600" b="1" spc="-9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60066"/>
                </a:solidFill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1440" y="3396488"/>
            <a:ext cx="2571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A40020"/>
                </a:solidFill>
                <a:latin typeface="Arial"/>
                <a:cs typeface="Arial"/>
              </a:rPr>
              <a:t>III.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8971" y="3396488"/>
            <a:ext cx="40570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Information, </a:t>
            </a:r>
            <a:r>
              <a:rPr sz="1600" b="1" spc="-10" dirty="0">
                <a:solidFill>
                  <a:srgbClr val="A40020"/>
                </a:solidFill>
                <a:latin typeface="Arial"/>
                <a:cs typeface="Arial"/>
              </a:rPr>
              <a:t>Parameter,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and Control</a:t>
            </a:r>
            <a:r>
              <a:rPr sz="1600" b="1" spc="-13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1440" y="4097782"/>
            <a:ext cx="48799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IV.	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Contents,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Structure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Attributes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related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43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791200"/>
          </a:xfrm>
          <a:custGeom>
            <a:avLst/>
            <a:gdLst/>
            <a:ahLst/>
            <a:cxnLst/>
            <a:rect l="l" t="t" r="r" b="b"/>
            <a:pathLst>
              <a:path w="40004" h="5791200">
                <a:moveTo>
                  <a:pt x="0" y="5791200"/>
                </a:moveTo>
                <a:lnTo>
                  <a:pt x="39687" y="5791200"/>
                </a:lnTo>
                <a:lnTo>
                  <a:pt x="39687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823" y="664463"/>
            <a:ext cx="1395983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400" y="697991"/>
            <a:ext cx="902208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4560" y="4200144"/>
            <a:ext cx="2709672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2472" y="4471415"/>
            <a:ext cx="2572512" cy="106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3968" y="712977"/>
            <a:ext cx="10287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Data</a:t>
            </a:r>
            <a:r>
              <a:rPr sz="1600" b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8635" y="740410"/>
            <a:ext cx="6781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contd…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1440" y="1597228"/>
            <a:ext cx="8398510" cy="399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0"/>
              </a:spcBef>
              <a:buAutoNum type="romanUcPeriod"/>
              <a:tabLst>
                <a:tab pos="299085" algn="l"/>
                <a:tab pos="299720" algn="l"/>
              </a:tabLst>
            </a:pPr>
            <a:r>
              <a:rPr sz="1600" b="1" u="heavy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Arial"/>
                <a:cs typeface="Arial"/>
              </a:rPr>
              <a:t>Generic </a:t>
            </a:r>
            <a:r>
              <a:rPr sz="1600" b="1" u="heavy" spc="-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Arial"/>
                <a:cs typeface="Arial"/>
              </a:rPr>
              <a:t>Data</a:t>
            </a:r>
            <a:r>
              <a:rPr sz="1600" b="1" u="heavy" spc="-5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60066"/>
              </a:buClr>
              <a:buFont typeface="Arial"/>
              <a:buAutoNum type="romanUcPeriod"/>
            </a:pPr>
            <a:endParaRPr sz="1650">
              <a:latin typeface="Times New Roman"/>
              <a:cs typeface="Times New Roman"/>
            </a:endParaRPr>
          </a:p>
          <a:p>
            <a:pPr marL="689610" lvl="1" indent="-277495">
              <a:lnSpc>
                <a:spcPct val="100000"/>
              </a:lnSpc>
              <a:buFont typeface="Wingdings"/>
              <a:buChar char=""/>
              <a:tabLst>
                <a:tab pos="689610" algn="l"/>
                <a:tab pos="690245" algn="l"/>
              </a:tabLst>
            </a:pPr>
            <a:r>
              <a:rPr sz="1400" spc="-10" dirty="0">
                <a:latin typeface="Arial"/>
                <a:cs typeface="Arial"/>
              </a:rPr>
              <a:t>Due to data object specs., formats, </a:t>
            </a:r>
            <a:r>
              <a:rPr sz="1400" spc="-5" dirty="0">
                <a:latin typeface="Arial"/>
                <a:cs typeface="Arial"/>
              </a:rPr>
              <a:t># </a:t>
            </a:r>
            <a:r>
              <a:rPr sz="1400" spc="-10" dirty="0">
                <a:latin typeface="Arial"/>
                <a:cs typeface="Arial"/>
              </a:rPr>
              <a:t>of objects &amp; their </a:t>
            </a:r>
            <a:r>
              <a:rPr sz="1400" spc="-5" dirty="0">
                <a:latin typeface="Arial"/>
                <a:cs typeface="Arial"/>
              </a:rPr>
              <a:t>initial</a:t>
            </a:r>
            <a:r>
              <a:rPr sz="1400" spc="2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values.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689610" lvl="1" indent="-277495">
              <a:lnSpc>
                <a:spcPct val="100000"/>
              </a:lnSpc>
              <a:buFont typeface="Wingdings"/>
              <a:buChar char=""/>
              <a:tabLst>
                <a:tab pos="689610" algn="l"/>
                <a:tab pos="690245" algn="l"/>
              </a:tabLst>
            </a:pPr>
            <a:r>
              <a:rPr sz="1400" spc="-5" dirty="0">
                <a:latin typeface="Arial"/>
                <a:cs typeface="Arial"/>
              </a:rPr>
              <a:t>Common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much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code, especially as the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code migrates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to</a:t>
            </a:r>
            <a:r>
              <a:rPr sz="1600" spc="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data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689610" lvl="1" indent="-277495">
              <a:lnSpc>
                <a:spcPct val="100000"/>
              </a:lnSpc>
              <a:buFont typeface="Wingdings"/>
              <a:buChar char=""/>
              <a:tabLst>
                <a:tab pos="689610" algn="l"/>
                <a:tab pos="690245" algn="l"/>
              </a:tabLst>
            </a:pPr>
            <a:r>
              <a:rPr sz="1400" spc="-10" dirty="0">
                <a:latin typeface="Arial"/>
                <a:cs typeface="Arial"/>
              </a:rPr>
              <a:t>Data </a:t>
            </a:r>
            <a:r>
              <a:rPr sz="1400" spc="-15" dirty="0">
                <a:latin typeface="Arial"/>
                <a:cs typeface="Arial"/>
              </a:rPr>
              <a:t>bug </a:t>
            </a:r>
            <a:r>
              <a:rPr sz="1400" spc="-10" dirty="0">
                <a:latin typeface="Arial"/>
                <a:cs typeface="Arial"/>
              </a:rPr>
              <a:t>introduces an operative statement </a:t>
            </a:r>
            <a:r>
              <a:rPr sz="1400" spc="-15" dirty="0">
                <a:latin typeface="Arial"/>
                <a:cs typeface="Arial"/>
              </a:rPr>
              <a:t>bug </a:t>
            </a:r>
            <a:r>
              <a:rPr sz="1400" spc="-10" dirty="0">
                <a:latin typeface="Arial"/>
                <a:cs typeface="Arial"/>
              </a:rPr>
              <a:t>&amp;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5" dirty="0">
                <a:latin typeface="Arial"/>
                <a:cs typeface="Arial"/>
              </a:rPr>
              <a:t>harder </a:t>
            </a:r>
            <a:r>
              <a:rPr sz="1400" spc="-5" dirty="0">
                <a:latin typeface="Arial"/>
                <a:cs typeface="Arial"/>
              </a:rPr>
              <a:t>to</a:t>
            </a:r>
            <a:r>
              <a:rPr sz="1400" spc="2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find.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689610" lvl="1" indent="-277495">
              <a:lnSpc>
                <a:spcPct val="100000"/>
              </a:lnSpc>
              <a:buFont typeface="Wingdings"/>
              <a:buChar char=""/>
              <a:tabLst>
                <a:tab pos="689610" algn="l"/>
                <a:tab pos="690245" algn="l"/>
                <a:tab pos="4018915" algn="l"/>
                <a:tab pos="4262755" algn="l"/>
              </a:tabLst>
            </a:pPr>
            <a:r>
              <a:rPr sz="1400" spc="-15" dirty="0">
                <a:latin typeface="Arial"/>
                <a:cs typeface="Arial"/>
              </a:rPr>
              <a:t>Generalized </a:t>
            </a:r>
            <a:r>
              <a:rPr sz="1400" spc="-10" dirty="0">
                <a:latin typeface="Arial"/>
                <a:cs typeface="Arial"/>
              </a:rPr>
              <a:t>components</a:t>
            </a:r>
            <a:r>
              <a:rPr sz="1400" spc="1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with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reusability	</a:t>
            </a:r>
            <a:r>
              <a:rPr sz="1400" spc="-5" dirty="0">
                <a:latin typeface="Arial"/>
                <a:cs typeface="Arial"/>
              </a:rPr>
              <a:t>–	</a:t>
            </a:r>
            <a:r>
              <a:rPr sz="1400" spc="-20" dirty="0">
                <a:latin typeface="Arial"/>
                <a:cs typeface="Arial"/>
              </a:rPr>
              <a:t>when </a:t>
            </a:r>
            <a:r>
              <a:rPr sz="1400" spc="-10" dirty="0">
                <a:latin typeface="Arial"/>
                <a:cs typeface="Arial"/>
              </a:rPr>
              <a:t>customized </a:t>
            </a:r>
            <a:r>
              <a:rPr sz="1400" spc="-15" dirty="0">
                <a:latin typeface="Arial"/>
                <a:cs typeface="Arial"/>
              </a:rPr>
              <a:t>from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large parametric data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68961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specific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installation.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 (prevention </a:t>
            </a:r>
            <a:r>
              <a:rPr sz="1600" b="1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&amp;</a:t>
            </a:r>
            <a:r>
              <a:rPr sz="1600" b="1" u="heavy" spc="-14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correction)</a:t>
            </a:r>
            <a:r>
              <a:rPr sz="1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689610" lvl="1" indent="-277495">
              <a:lnSpc>
                <a:spcPct val="100000"/>
              </a:lnSpc>
              <a:buFont typeface="Wingdings"/>
              <a:buChar char=""/>
              <a:tabLst>
                <a:tab pos="689610" algn="l"/>
                <a:tab pos="690245" algn="l"/>
              </a:tabLst>
            </a:pPr>
            <a:r>
              <a:rPr sz="1400" spc="-10" dirty="0">
                <a:latin typeface="Arial"/>
                <a:cs typeface="Arial"/>
              </a:rPr>
              <a:t>Using control tables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lieu of code facilitates </a:t>
            </a:r>
            <a:r>
              <a:rPr sz="1400" spc="-15" dirty="0">
                <a:latin typeface="Arial"/>
                <a:cs typeface="Arial"/>
              </a:rPr>
              <a:t>software </a:t>
            </a:r>
            <a:r>
              <a:rPr sz="1400" spc="-5" dirty="0">
                <a:latin typeface="Arial"/>
                <a:cs typeface="Arial"/>
              </a:rPr>
              <a:t>to</a:t>
            </a:r>
            <a:r>
              <a:rPr sz="1400" spc="2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handle </a:t>
            </a:r>
            <a:r>
              <a:rPr sz="1400" spc="-10" dirty="0">
                <a:latin typeface="Arial"/>
                <a:cs typeface="Arial"/>
              </a:rPr>
              <a:t>many transaction </a:t>
            </a:r>
            <a:r>
              <a:rPr sz="1400" spc="-20" dirty="0">
                <a:latin typeface="Arial"/>
                <a:cs typeface="Arial"/>
              </a:rPr>
              <a:t>types </a:t>
            </a:r>
            <a:r>
              <a:rPr sz="1400" spc="-10" dirty="0">
                <a:latin typeface="Arial"/>
                <a:cs typeface="Arial"/>
              </a:rPr>
              <a:t>with </a:t>
            </a:r>
            <a:r>
              <a:rPr sz="1400" spc="-15" dirty="0">
                <a:latin typeface="Arial"/>
                <a:cs typeface="Arial"/>
              </a:rPr>
              <a:t>fewer</a:t>
            </a:r>
            <a:endParaRPr sz="1400">
              <a:latin typeface="Arial"/>
              <a:cs typeface="Arial"/>
            </a:endParaRPr>
          </a:p>
          <a:p>
            <a:pPr marL="68961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data bugs. Control tables have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hidden programming language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database.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689610" lvl="1" indent="-277495">
              <a:lnSpc>
                <a:spcPct val="100000"/>
              </a:lnSpc>
              <a:buFont typeface="Wingdings"/>
              <a:buChar char=""/>
              <a:tabLst>
                <a:tab pos="689610" algn="l"/>
                <a:tab pos="690245" algn="l"/>
              </a:tabLst>
            </a:pPr>
            <a:r>
              <a:rPr sz="1400" spc="-10" dirty="0">
                <a:latin typeface="Arial"/>
                <a:cs typeface="Arial"/>
              </a:rPr>
              <a:t>Caution </a:t>
            </a:r>
            <a:r>
              <a:rPr sz="1400" spc="-5" dirty="0">
                <a:latin typeface="Arial"/>
                <a:cs typeface="Arial"/>
              </a:rPr>
              <a:t>- </a:t>
            </a:r>
            <a:r>
              <a:rPr sz="1400" spc="-155" dirty="0">
                <a:latin typeface="Arial"/>
                <a:cs typeface="Arial"/>
              </a:rPr>
              <a:t>there‟s </a:t>
            </a:r>
            <a:r>
              <a:rPr sz="1400" spc="-10" dirty="0">
                <a:latin typeface="Arial"/>
                <a:cs typeface="Arial"/>
              </a:rPr>
              <a:t>no compiler for the </a:t>
            </a:r>
            <a:r>
              <a:rPr sz="1400" spc="-15" dirty="0">
                <a:latin typeface="Arial"/>
                <a:cs typeface="Arial"/>
              </a:rPr>
              <a:t>hidden </a:t>
            </a:r>
            <a:r>
              <a:rPr sz="1400" spc="-10" dirty="0">
                <a:latin typeface="Arial"/>
                <a:cs typeface="Arial"/>
              </a:rPr>
              <a:t>control </a:t>
            </a:r>
            <a:r>
              <a:rPr sz="1400" spc="-15" dirty="0">
                <a:latin typeface="Arial"/>
                <a:cs typeface="Arial"/>
              </a:rPr>
              <a:t>language </a:t>
            </a:r>
            <a:r>
              <a:rPr sz="1400" spc="-10" dirty="0">
                <a:latin typeface="Arial"/>
                <a:cs typeface="Arial"/>
              </a:rPr>
              <a:t>in data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tables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762000"/>
            <a:ext cx="9372600" cy="5715000"/>
          </a:xfrm>
          <a:custGeom>
            <a:avLst/>
            <a:gdLst/>
            <a:ahLst/>
            <a:cxnLst/>
            <a:rect l="l" t="t" r="r" b="b"/>
            <a:pathLst>
              <a:path w="9372600" h="5715000">
                <a:moveTo>
                  <a:pt x="0" y="5715000"/>
                </a:moveTo>
                <a:lnTo>
                  <a:pt x="9372600" y="5715000"/>
                </a:lnTo>
                <a:lnTo>
                  <a:pt x="9372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762000"/>
            <a:ext cx="9372600" cy="5715000"/>
          </a:xfrm>
          <a:custGeom>
            <a:avLst/>
            <a:gdLst/>
            <a:ahLst/>
            <a:cxnLst/>
            <a:rect l="l" t="t" r="r" b="b"/>
            <a:pathLst>
              <a:path w="9372600" h="5715000">
                <a:moveTo>
                  <a:pt x="0" y="5715000"/>
                </a:moveTo>
                <a:lnTo>
                  <a:pt x="9372600" y="5715000"/>
                </a:lnTo>
                <a:lnTo>
                  <a:pt x="9372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228663"/>
            <a:ext cx="9372600" cy="411480"/>
          </a:xfrm>
          <a:prstGeom prst="rect">
            <a:avLst/>
          </a:prstGeom>
          <a:solidFill>
            <a:srgbClr val="CEC9D3"/>
          </a:solidFill>
          <a:ln w="12700">
            <a:solidFill>
              <a:srgbClr val="FF66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497455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Taxonomy </a:t>
            </a:r>
            <a:r>
              <a:rPr dirty="0"/>
              <a:t>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5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1466088" y="1417319"/>
            <a:ext cx="2462784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2303" y="1417319"/>
            <a:ext cx="2130552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66712" y="1433512"/>
          <a:ext cx="9220200" cy="4681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100"/>
                <a:gridCol w="4610100"/>
              </a:tblGrid>
              <a:tr h="365760">
                <a:tc>
                  <a:txBody>
                    <a:bodyPr/>
                    <a:lstStyle/>
                    <a:p>
                      <a:pPr marL="12465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Dynamic </a:t>
                      </a:r>
                      <a:r>
                        <a:rPr sz="18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800" b="1" spc="3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Bugs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22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Static Data</a:t>
                      </a:r>
                      <a:r>
                        <a:rPr sz="1800" b="1" spc="-7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Bugs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Transitory.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Difficult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catch.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Fixed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form &amp;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content.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Due to an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error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 a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shared storage object</a:t>
                      </a:r>
                      <a:r>
                        <a:rPr sz="14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initialization.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Appear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source code or data base, directly or</a:t>
                      </a:r>
                      <a:r>
                        <a:rPr sz="14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indirectly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Due to unclean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leftover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garbage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 a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shared</a:t>
                      </a:r>
                      <a:r>
                        <a:rPr sz="14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resource.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Software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produce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object code creates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static</a:t>
                      </a:r>
                      <a:r>
                        <a:rPr sz="14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data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table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bugs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possible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Examples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Examples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73088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Generic &amp;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shared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variable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434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u="sng" spc="-30" dirty="0">
                          <a:solidFill>
                            <a:srgbClr val="660066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Arial"/>
                          <a:cs typeface="Arial"/>
                        </a:rPr>
                        <a:t>Telecom </a:t>
                      </a:r>
                      <a:r>
                        <a:rPr sz="1400" u="sng" spc="-15" dirty="0">
                          <a:solidFill>
                            <a:srgbClr val="660066"/>
                          </a:solidFill>
                          <a:uFill>
                            <a:solidFill>
                              <a:srgbClr val="660066"/>
                            </a:solidFill>
                          </a:uFill>
                          <a:latin typeface="Arial"/>
                          <a:cs typeface="Arial"/>
                        </a:rPr>
                        <a:t>system software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: generic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parameters,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generic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large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program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site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adapter program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set  parameter values, build data declarations</a:t>
                      </a:r>
                      <a:r>
                        <a:rPr sz="14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etc.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Shared data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structure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340995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u="sng" spc="-10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Postprocessor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: to install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software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packages. Data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is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initialized at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run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time –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with configuration handled by  tables.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13284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Prevention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Data validation, unit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testing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Prevention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6680" marR="2473960">
                        <a:lnSpc>
                          <a:spcPct val="1201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Compile time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processing  Source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language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features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25195" y="773430"/>
            <a:ext cx="35750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  <a:tab pos="2037714" algn="l"/>
                <a:tab pos="2513330" algn="l"/>
              </a:tabLst>
            </a:pP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II.	</a:t>
            </a:r>
            <a:r>
              <a:rPr sz="1600" b="1" spc="-10" dirty="0">
                <a:solidFill>
                  <a:srgbClr val="660066"/>
                </a:solidFill>
                <a:latin typeface="Arial"/>
                <a:cs typeface="Arial"/>
              </a:rPr>
              <a:t>Dynamic</a:t>
            </a:r>
            <a:r>
              <a:rPr sz="1600" b="1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60066"/>
                </a:solidFill>
                <a:latin typeface="Arial"/>
                <a:cs typeface="Arial"/>
              </a:rPr>
              <a:t>Data	</a:t>
            </a:r>
            <a:r>
              <a:rPr sz="1600" b="1" spc="5" dirty="0">
                <a:solidFill>
                  <a:srgbClr val="660066"/>
                </a:solidFill>
                <a:latin typeface="Arial"/>
                <a:cs typeface="Arial"/>
              </a:rPr>
              <a:t>Vs	</a:t>
            </a: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Static</a:t>
            </a:r>
            <a:r>
              <a:rPr sz="1600" b="1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60066"/>
                </a:solidFill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943600"/>
          </a:xfrm>
          <a:custGeom>
            <a:avLst/>
            <a:gdLst/>
            <a:ahLst/>
            <a:cxnLst/>
            <a:rect l="l" t="t" r="r" b="b"/>
            <a:pathLst>
              <a:path w="40004" h="5943600">
                <a:moveTo>
                  <a:pt x="0" y="5943600"/>
                </a:moveTo>
                <a:lnTo>
                  <a:pt x="39687" y="5943600"/>
                </a:lnTo>
                <a:lnTo>
                  <a:pt x="39687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20" y="2819400"/>
            <a:ext cx="423671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9488" y="2798064"/>
            <a:ext cx="1475232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5311" y="3069335"/>
            <a:ext cx="1280160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5920" y="3063239"/>
            <a:ext cx="423671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9488" y="3041904"/>
            <a:ext cx="1277112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5311" y="3313176"/>
            <a:ext cx="1082039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5920" y="3307079"/>
            <a:ext cx="423671" cy="32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99488" y="3285744"/>
            <a:ext cx="1005839" cy="341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5311" y="3557015"/>
            <a:ext cx="810768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6776" y="3742944"/>
            <a:ext cx="789432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2600" y="4014215"/>
            <a:ext cx="594360" cy="106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6776" y="5084064"/>
            <a:ext cx="2356104" cy="341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70376" y="5084064"/>
            <a:ext cx="2709672" cy="3413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600" y="5355335"/>
            <a:ext cx="2161031" cy="106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8288" y="5355335"/>
            <a:ext cx="2572512" cy="106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3968" y="716026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33399"/>
                </a:solidFill>
                <a:latin typeface="Arial"/>
                <a:cs typeface="Arial"/>
              </a:rPr>
              <a:t>Data</a:t>
            </a:r>
            <a:r>
              <a:rPr sz="1200" spc="-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92122" y="716026"/>
            <a:ext cx="485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con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06194" y="1109599"/>
            <a:ext cx="2571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III.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63395" y="1109599"/>
            <a:ext cx="40570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Information,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Parameter,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and Control</a:t>
            </a:r>
            <a:r>
              <a:rPr sz="1600" b="1" spc="-1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54251" y="1569796"/>
            <a:ext cx="7631430" cy="4263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Static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15" dirty="0">
                <a:latin typeface="Arial"/>
                <a:cs typeface="Arial"/>
              </a:rPr>
              <a:t>dynamic </a:t>
            </a:r>
            <a:r>
              <a:rPr sz="1400" spc="-10" dirty="0">
                <a:latin typeface="Arial"/>
                <a:cs typeface="Arial"/>
              </a:rPr>
              <a:t>data can serve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5" dirty="0">
                <a:latin typeface="Arial"/>
                <a:cs typeface="Arial"/>
              </a:rPr>
              <a:t>any </a:t>
            </a:r>
            <a:r>
              <a:rPr sz="1400" spc="-10" dirty="0">
                <a:latin typeface="Arial"/>
                <a:cs typeface="Arial"/>
              </a:rPr>
              <a:t>of the three </a:t>
            </a:r>
            <a:r>
              <a:rPr sz="1400" spc="-5" dirty="0">
                <a:latin typeface="Arial"/>
                <a:cs typeface="Arial"/>
              </a:rPr>
              <a:t>forms. </a:t>
            </a: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is a </a:t>
            </a:r>
            <a:r>
              <a:rPr sz="1400" spc="-10" dirty="0">
                <a:latin typeface="Arial"/>
                <a:cs typeface="Arial"/>
              </a:rPr>
              <a:t>matter of</a:t>
            </a:r>
            <a:r>
              <a:rPr sz="1400" spc="3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perspective.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What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information can be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data parameter or control data else </a:t>
            </a:r>
            <a:r>
              <a:rPr sz="1400" spc="-20" dirty="0">
                <a:latin typeface="Arial"/>
                <a:cs typeface="Arial"/>
              </a:rPr>
              <a:t>where </a:t>
            </a:r>
            <a:r>
              <a:rPr sz="1400" spc="-5" dirty="0">
                <a:latin typeface="Arial"/>
                <a:cs typeface="Arial"/>
              </a:rPr>
              <a:t>in a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program.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57090" algn="l"/>
              </a:tabLst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Examples: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name, hash code, function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using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these.	A variable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5" dirty="0">
                <a:latin typeface="Arial"/>
                <a:cs typeface="Arial"/>
              </a:rPr>
              <a:t>different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contexts.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375285" indent="-3625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75285" algn="l"/>
                <a:tab pos="375920" algn="l"/>
              </a:tabLst>
            </a:pP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Information: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dynamic, </a:t>
            </a:r>
            <a:r>
              <a:rPr sz="1400" spc="-10" dirty="0">
                <a:latin typeface="Arial"/>
                <a:cs typeface="Arial"/>
              </a:rPr>
              <a:t>local </a:t>
            </a:r>
            <a:r>
              <a:rPr sz="1400" spc="-5" dirty="0">
                <a:latin typeface="Arial"/>
                <a:cs typeface="Arial"/>
              </a:rPr>
              <a:t>to a </a:t>
            </a:r>
            <a:r>
              <a:rPr sz="1400" spc="-10" dirty="0">
                <a:latin typeface="Arial"/>
                <a:cs typeface="Arial"/>
              </a:rPr>
              <a:t>single transaction or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task.</a:t>
            </a:r>
            <a:endParaRPr sz="1400">
              <a:latin typeface="Arial"/>
              <a:cs typeface="Arial"/>
            </a:endParaRPr>
          </a:p>
          <a:p>
            <a:pPr marL="375285" indent="-362585">
              <a:lnSpc>
                <a:spcPct val="100000"/>
              </a:lnSpc>
              <a:buFont typeface="Wingdings"/>
              <a:buChar char=""/>
              <a:tabLst>
                <a:tab pos="375285" algn="l"/>
                <a:tab pos="375920" algn="l"/>
              </a:tabLst>
            </a:pPr>
            <a:r>
              <a:rPr sz="1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Parameter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spc="-10" dirty="0">
                <a:latin typeface="Arial"/>
                <a:cs typeface="Arial"/>
              </a:rPr>
              <a:t>parameters passed </a:t>
            </a:r>
            <a:r>
              <a:rPr sz="1400" spc="-5" dirty="0">
                <a:latin typeface="Arial"/>
                <a:cs typeface="Arial"/>
              </a:rPr>
              <a:t>to a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call.</a:t>
            </a:r>
            <a:endParaRPr sz="1400">
              <a:latin typeface="Arial"/>
              <a:cs typeface="Arial"/>
            </a:endParaRPr>
          </a:p>
          <a:p>
            <a:pPr marL="375285" indent="-362585">
              <a:lnSpc>
                <a:spcPct val="100000"/>
              </a:lnSpc>
              <a:buFont typeface="Wingdings"/>
              <a:buChar char=""/>
              <a:tabLst>
                <a:tab pos="375285" algn="l"/>
                <a:tab pos="375920" algn="l"/>
              </a:tabLst>
            </a:pP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Control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10" dirty="0">
                <a:latin typeface="Arial"/>
                <a:cs typeface="Arial"/>
              </a:rPr>
              <a:t>data used </a:t>
            </a:r>
            <a:r>
              <a:rPr sz="1400" spc="-5" dirty="0">
                <a:latin typeface="Arial"/>
                <a:cs typeface="Arial"/>
              </a:rPr>
              <a:t>in a </a:t>
            </a:r>
            <a:r>
              <a:rPr sz="1400" spc="-10" dirty="0">
                <a:latin typeface="Arial"/>
                <a:cs typeface="Arial"/>
              </a:rPr>
              <a:t>control structure for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decision.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dirty="0">
                <a:solidFill>
                  <a:srgbClr val="9900CC"/>
                </a:solidFill>
                <a:uFill>
                  <a:solidFill>
                    <a:srgbClr val="9900CC"/>
                  </a:solidFill>
                </a:u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375285" indent="-362585">
              <a:lnSpc>
                <a:spcPct val="100000"/>
              </a:lnSpc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1400" spc="-10" dirty="0">
                <a:latin typeface="Arial"/>
                <a:cs typeface="Arial"/>
              </a:rPr>
              <a:t>Usually </a:t>
            </a:r>
            <a:r>
              <a:rPr sz="1400" spc="-5" dirty="0">
                <a:latin typeface="Arial"/>
                <a:cs typeface="Arial"/>
              </a:rPr>
              <a:t>simple </a:t>
            </a:r>
            <a:r>
              <a:rPr sz="1400" spc="-15" dirty="0">
                <a:latin typeface="Arial"/>
                <a:cs typeface="Arial"/>
              </a:rPr>
              <a:t>bugs and </a:t>
            </a:r>
            <a:r>
              <a:rPr sz="1400" spc="-10" dirty="0">
                <a:latin typeface="Arial"/>
                <a:cs typeface="Arial"/>
              </a:rPr>
              <a:t>easy </a:t>
            </a:r>
            <a:r>
              <a:rPr sz="1400" spc="-5" dirty="0">
                <a:latin typeface="Arial"/>
                <a:cs typeface="Arial"/>
              </a:rPr>
              <a:t>to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catch.</a:t>
            </a:r>
            <a:endParaRPr sz="1400">
              <a:latin typeface="Arial"/>
              <a:cs typeface="Arial"/>
            </a:endParaRPr>
          </a:p>
          <a:p>
            <a:pPr marL="375285" marR="5080" indent="-362585">
              <a:lnSpc>
                <a:spcPct val="100000"/>
              </a:lnSpc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1400" spc="5" dirty="0">
                <a:latin typeface="Arial"/>
                <a:cs typeface="Arial"/>
              </a:rPr>
              <a:t>When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subroutine </a:t>
            </a:r>
            <a:r>
              <a:rPr sz="1400" spc="-15" dirty="0">
                <a:latin typeface="Arial"/>
                <a:cs typeface="Arial"/>
              </a:rPr>
              <a:t>(with good </a:t>
            </a:r>
            <a:r>
              <a:rPr sz="1400" spc="-10" dirty="0">
                <a:latin typeface="Arial"/>
                <a:cs typeface="Arial"/>
              </a:rPr>
              <a:t>data validation </a:t>
            </a:r>
            <a:r>
              <a:rPr sz="1400" spc="-15" dirty="0">
                <a:latin typeface="Arial"/>
                <a:cs typeface="Arial"/>
              </a:rPr>
              <a:t>code)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modified, forgetting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update </a:t>
            </a:r>
            <a:r>
              <a:rPr sz="1400" spc="-10" dirty="0">
                <a:latin typeface="Arial"/>
                <a:cs typeface="Arial"/>
              </a:rPr>
              <a:t>the data  validation code, results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these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u="heavy" spc="-5" dirty="0">
                <a:solidFill>
                  <a:srgbClr val="9900CC"/>
                </a:solidFill>
                <a:uFill>
                  <a:solidFill>
                    <a:srgbClr val="9900CC"/>
                  </a:solidFill>
                </a:uFill>
                <a:latin typeface="Arial"/>
                <a:cs typeface="Arial"/>
              </a:rPr>
              <a:t>Preventive </a:t>
            </a:r>
            <a:r>
              <a:rPr sz="1600" b="1" u="heavy" dirty="0">
                <a:solidFill>
                  <a:srgbClr val="9900CC"/>
                </a:solidFill>
                <a:uFill>
                  <a:solidFill>
                    <a:srgbClr val="9900CC"/>
                  </a:solidFill>
                </a:uFill>
                <a:latin typeface="Arial"/>
                <a:cs typeface="Arial"/>
              </a:rPr>
              <a:t>Measures</a:t>
            </a:r>
            <a:r>
              <a:rPr sz="16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(prevention </a:t>
            </a:r>
            <a:r>
              <a:rPr sz="1600" b="1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&amp;</a:t>
            </a:r>
            <a:r>
              <a:rPr sz="1600" b="1" u="heavy" spc="-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correction)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375285" indent="-362585">
              <a:lnSpc>
                <a:spcPct val="100000"/>
              </a:lnSpc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1400" spc="-10" dirty="0">
                <a:latin typeface="Arial"/>
                <a:cs typeface="Arial"/>
              </a:rPr>
              <a:t>Proper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Data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validation</a:t>
            </a:r>
            <a:r>
              <a:rPr sz="1400" b="1" spc="1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code.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943600"/>
          </a:xfrm>
          <a:custGeom>
            <a:avLst/>
            <a:gdLst/>
            <a:ahLst/>
            <a:cxnLst/>
            <a:rect l="l" t="t" r="r" b="b"/>
            <a:pathLst>
              <a:path w="40004" h="5943600">
                <a:moveTo>
                  <a:pt x="0" y="5943600"/>
                </a:moveTo>
                <a:lnTo>
                  <a:pt x="39687" y="5943600"/>
                </a:lnTo>
                <a:lnTo>
                  <a:pt x="39687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20" y="1539239"/>
            <a:ext cx="423671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3288" y="1517903"/>
            <a:ext cx="1161288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9111" y="1789176"/>
            <a:ext cx="966215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5920" y="1783079"/>
            <a:ext cx="423671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3288" y="1761744"/>
            <a:ext cx="1185672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9111" y="2033016"/>
            <a:ext cx="990600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5920" y="2240279"/>
            <a:ext cx="423671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3288" y="2218944"/>
            <a:ext cx="1231391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9111" y="2490216"/>
            <a:ext cx="1036319" cy="106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6776" y="2676144"/>
            <a:ext cx="789432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2600" y="2947416"/>
            <a:ext cx="594360" cy="106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6776" y="4443984"/>
            <a:ext cx="2356104" cy="341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70376" y="4443984"/>
            <a:ext cx="2709672" cy="341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600" y="4715255"/>
            <a:ext cx="2161031" cy="106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8288" y="4715255"/>
            <a:ext cx="2572512" cy="106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0967" y="4940808"/>
            <a:ext cx="1499615" cy="3017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1552" y="5175503"/>
            <a:ext cx="1335024" cy="1036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3968" y="716026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33399"/>
                </a:solidFill>
                <a:latin typeface="Arial"/>
                <a:cs typeface="Arial"/>
              </a:rPr>
              <a:t>Data</a:t>
            </a:r>
            <a:r>
              <a:rPr sz="1200" spc="-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92122" y="716026"/>
            <a:ext cx="485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con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66442" y="4741164"/>
            <a:ext cx="2075814" cy="0"/>
          </a:xfrm>
          <a:custGeom>
            <a:avLst/>
            <a:gdLst/>
            <a:ahLst/>
            <a:cxnLst/>
            <a:rect l="l" t="t" r="r" b="b"/>
            <a:pathLst>
              <a:path w="2075814">
                <a:moveTo>
                  <a:pt x="0" y="0"/>
                </a:moveTo>
                <a:lnTo>
                  <a:pt x="2075687" y="0"/>
                </a:lnTo>
              </a:path>
            </a:pathLst>
          </a:custGeom>
          <a:ln w="21336">
            <a:solidFill>
              <a:srgbClr val="99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42130" y="4741164"/>
            <a:ext cx="2487295" cy="0"/>
          </a:xfrm>
          <a:custGeom>
            <a:avLst/>
            <a:gdLst/>
            <a:ahLst/>
            <a:cxnLst/>
            <a:rect l="l" t="t" r="r" b="b"/>
            <a:pathLst>
              <a:path w="2487295">
                <a:moveTo>
                  <a:pt x="0" y="0"/>
                </a:moveTo>
                <a:lnTo>
                  <a:pt x="2487168" y="0"/>
                </a:lnTo>
              </a:path>
            </a:pathLst>
          </a:custGeom>
          <a:ln w="21336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5395" y="5199888"/>
            <a:ext cx="1249680" cy="0"/>
          </a:xfrm>
          <a:custGeom>
            <a:avLst/>
            <a:gdLst/>
            <a:ahLst/>
            <a:cxnLst/>
            <a:rect l="l" t="t" r="r" b="b"/>
            <a:pathLst>
              <a:path w="1249679">
                <a:moveTo>
                  <a:pt x="0" y="0"/>
                </a:moveTo>
                <a:lnTo>
                  <a:pt x="1249679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06194" y="1109599"/>
            <a:ext cx="7886065" cy="4967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4805" indent="-332105">
              <a:lnSpc>
                <a:spcPct val="100000"/>
              </a:lnSpc>
              <a:spcBef>
                <a:spcPts val="105"/>
              </a:spcBef>
              <a:buAutoNum type="romanUcPeriod" startAt="4"/>
              <a:tabLst>
                <a:tab pos="34544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Contents,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Structure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Attributes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related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33399"/>
              </a:buClr>
              <a:buFont typeface="Arial"/>
              <a:buAutoNum type="romanUcPeriod" startAt="4"/>
            </a:pPr>
            <a:endParaRPr sz="1450">
              <a:latin typeface="Times New Roman"/>
              <a:cs typeface="Times New Roman"/>
            </a:endParaRPr>
          </a:p>
          <a:p>
            <a:pPr marL="746760" lvl="1" indent="-286385">
              <a:lnSpc>
                <a:spcPct val="100000"/>
              </a:lnSpc>
              <a:buFont typeface="Wingdings"/>
              <a:buChar char=""/>
              <a:tabLst>
                <a:tab pos="747395" algn="l"/>
              </a:tabLst>
            </a:pPr>
            <a:r>
              <a:rPr sz="1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Contents</a:t>
            </a:r>
            <a:r>
              <a:rPr sz="1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:</a:t>
            </a: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15" dirty="0">
                <a:latin typeface="Arial"/>
                <a:cs typeface="Arial"/>
              </a:rPr>
              <a:t>pure </a:t>
            </a:r>
            <a:r>
              <a:rPr sz="1400" spc="-10" dirty="0">
                <a:latin typeface="Arial"/>
                <a:cs typeface="Arial"/>
              </a:rPr>
              <a:t>bit pattern </a:t>
            </a:r>
            <a:r>
              <a:rPr sz="1400" spc="-5" dirty="0">
                <a:latin typeface="Arial"/>
                <a:cs typeface="Arial"/>
              </a:rPr>
              <a:t>&amp; </a:t>
            </a:r>
            <a:r>
              <a:rPr sz="1400" spc="-15" dirty="0">
                <a:latin typeface="Arial"/>
                <a:cs typeface="Arial"/>
              </a:rPr>
              <a:t>bugs </a:t>
            </a:r>
            <a:r>
              <a:rPr sz="1400" spc="-10" dirty="0">
                <a:latin typeface="Arial"/>
                <a:cs typeface="Arial"/>
              </a:rPr>
              <a:t>are due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misinterpretation or corruption of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it.</a:t>
            </a:r>
            <a:endParaRPr sz="1400">
              <a:latin typeface="Arial"/>
              <a:cs typeface="Arial"/>
            </a:endParaRPr>
          </a:p>
          <a:p>
            <a:pPr marL="746760" marR="492759" lvl="1" indent="-286385">
              <a:lnSpc>
                <a:spcPct val="100000"/>
              </a:lnSpc>
              <a:buFont typeface="Wingdings"/>
              <a:buChar char=""/>
              <a:tabLst>
                <a:tab pos="747395" algn="l"/>
              </a:tabLst>
            </a:pP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Structure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10" dirty="0">
                <a:latin typeface="Arial"/>
                <a:cs typeface="Arial"/>
              </a:rPr>
              <a:t>Size, </a:t>
            </a:r>
            <a:r>
              <a:rPr sz="1400" spc="-15" dirty="0">
                <a:latin typeface="Arial"/>
                <a:cs typeface="Arial"/>
              </a:rPr>
              <a:t>shape </a:t>
            </a:r>
            <a:r>
              <a:rPr sz="1400" spc="-10" dirty="0">
                <a:latin typeface="Arial"/>
                <a:cs typeface="Arial"/>
              </a:rPr>
              <a:t>&amp; alignment of data object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30" dirty="0">
                <a:latin typeface="Arial"/>
                <a:cs typeface="Arial"/>
              </a:rPr>
              <a:t>memory. </a:t>
            </a:r>
            <a:r>
              <a:rPr sz="1400" spc="-10" dirty="0">
                <a:latin typeface="Arial"/>
                <a:cs typeface="Arial"/>
              </a:rPr>
              <a:t>A structure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have  substructures.</a:t>
            </a:r>
            <a:endParaRPr sz="1400">
              <a:latin typeface="Arial"/>
              <a:cs typeface="Arial"/>
            </a:endParaRPr>
          </a:p>
          <a:p>
            <a:pPr marL="746760" lvl="1" indent="-2863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747395" algn="l"/>
              </a:tabLst>
            </a:pPr>
            <a:r>
              <a:rPr sz="1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Attributes</a:t>
            </a:r>
            <a:r>
              <a:rPr sz="1400" spc="-10" dirty="0">
                <a:latin typeface="Arial"/>
                <a:cs typeface="Arial"/>
              </a:rPr>
              <a:t>: Semantics associated with the contents (e.g. </a:t>
            </a:r>
            <a:r>
              <a:rPr sz="1400" spc="-20" dirty="0">
                <a:latin typeface="Arial"/>
                <a:cs typeface="Arial"/>
              </a:rPr>
              <a:t>integer, </a:t>
            </a:r>
            <a:r>
              <a:rPr sz="1400" spc="-10" dirty="0">
                <a:latin typeface="Arial"/>
                <a:cs typeface="Arial"/>
              </a:rPr>
              <a:t>string,</a:t>
            </a:r>
            <a:r>
              <a:rPr sz="1400" spc="3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subroutine).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460375">
              <a:lnSpc>
                <a:spcPct val="100000"/>
              </a:lnSpc>
            </a:pPr>
            <a:r>
              <a:rPr sz="1600" b="1" u="heavy" dirty="0">
                <a:solidFill>
                  <a:srgbClr val="9900CC"/>
                </a:solidFill>
                <a:uFill>
                  <a:solidFill>
                    <a:srgbClr val="9900CC"/>
                  </a:solidFill>
                </a:u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746760" indent="-286385">
              <a:lnSpc>
                <a:spcPct val="100000"/>
              </a:lnSpc>
              <a:buFont typeface="Wingdings"/>
              <a:buChar char=""/>
              <a:tabLst>
                <a:tab pos="746760" algn="l"/>
                <a:tab pos="747395" algn="l"/>
              </a:tabLst>
            </a:pPr>
            <a:r>
              <a:rPr sz="1400" spc="-10" dirty="0">
                <a:latin typeface="Arial"/>
                <a:cs typeface="Arial"/>
              </a:rPr>
              <a:t>Severity &amp; subtlety increases </a:t>
            </a:r>
            <a:r>
              <a:rPr sz="1400" spc="-15" dirty="0">
                <a:latin typeface="Arial"/>
                <a:cs typeface="Arial"/>
              </a:rPr>
              <a:t>from </a:t>
            </a:r>
            <a:r>
              <a:rPr sz="1400" spc="-10" dirty="0">
                <a:latin typeface="Arial"/>
                <a:cs typeface="Arial"/>
              </a:rPr>
              <a:t>contents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attributes as </a:t>
            </a:r>
            <a:r>
              <a:rPr sz="1400" spc="-15" dirty="0">
                <a:latin typeface="Arial"/>
                <a:cs typeface="Arial"/>
              </a:rPr>
              <a:t>they get </a:t>
            </a:r>
            <a:r>
              <a:rPr sz="1400" spc="-5" dirty="0">
                <a:latin typeface="Arial"/>
                <a:cs typeface="Arial"/>
              </a:rPr>
              <a:t>less</a:t>
            </a:r>
            <a:r>
              <a:rPr sz="1400" spc="3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formal.</a:t>
            </a:r>
            <a:endParaRPr sz="1400">
              <a:latin typeface="Arial"/>
              <a:cs typeface="Arial"/>
            </a:endParaRPr>
          </a:p>
          <a:p>
            <a:pPr marL="746760" marR="5080" indent="-286385">
              <a:lnSpc>
                <a:spcPct val="100000"/>
              </a:lnSpc>
              <a:buFont typeface="Wingdings"/>
              <a:buChar char=""/>
              <a:tabLst>
                <a:tab pos="746760" algn="l"/>
                <a:tab pos="747395" algn="l"/>
              </a:tabLst>
            </a:pPr>
            <a:r>
              <a:rPr sz="1400" spc="-10" dirty="0">
                <a:latin typeface="Arial"/>
                <a:cs typeface="Arial"/>
              </a:rPr>
              <a:t>Structural </a:t>
            </a:r>
            <a:r>
              <a:rPr sz="1400" spc="-15" dirty="0">
                <a:latin typeface="Arial"/>
                <a:cs typeface="Arial"/>
              </a:rPr>
              <a:t>bugs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15" dirty="0">
                <a:latin typeface="Arial"/>
                <a:cs typeface="Arial"/>
              </a:rPr>
              <a:t>due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20" dirty="0">
                <a:latin typeface="Arial"/>
                <a:cs typeface="Arial"/>
              </a:rPr>
              <a:t>wrong </a:t>
            </a:r>
            <a:r>
              <a:rPr sz="1400" spc="-10" dirty="0">
                <a:latin typeface="Arial"/>
                <a:cs typeface="Arial"/>
              </a:rPr>
              <a:t>declaration or </a:t>
            </a:r>
            <a:r>
              <a:rPr sz="1400" spc="-20" dirty="0">
                <a:latin typeface="Arial"/>
                <a:cs typeface="Arial"/>
              </a:rPr>
              <a:t>when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spc="-10" dirty="0">
                <a:latin typeface="Arial"/>
                <a:cs typeface="Arial"/>
              </a:rPr>
              <a:t>contents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interpreted by  </a:t>
            </a:r>
            <a:r>
              <a:rPr sz="1400" spc="-5" dirty="0">
                <a:latin typeface="Arial"/>
                <a:cs typeface="Arial"/>
              </a:rPr>
              <a:t>multiple </a:t>
            </a:r>
            <a:r>
              <a:rPr sz="1400" spc="-10" dirty="0">
                <a:latin typeface="Arial"/>
                <a:cs typeface="Arial"/>
              </a:rPr>
              <a:t>structures differently </a:t>
            </a:r>
            <a:r>
              <a:rPr sz="1400" spc="-15" dirty="0">
                <a:latin typeface="Arial"/>
                <a:cs typeface="Arial"/>
              </a:rPr>
              <a:t>(different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mapping).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746760" indent="-286385">
              <a:lnSpc>
                <a:spcPct val="100000"/>
              </a:lnSpc>
              <a:buFont typeface="Wingdings"/>
              <a:buChar char=""/>
              <a:tabLst>
                <a:tab pos="746760" algn="l"/>
                <a:tab pos="747395" algn="l"/>
              </a:tabLst>
            </a:pPr>
            <a:r>
              <a:rPr sz="1400" spc="-10" dirty="0">
                <a:latin typeface="Arial"/>
                <a:cs typeface="Arial"/>
              </a:rPr>
              <a:t>Attribute </a:t>
            </a:r>
            <a:r>
              <a:rPr sz="1400" spc="-15" dirty="0">
                <a:latin typeface="Arial"/>
                <a:cs typeface="Arial"/>
              </a:rPr>
              <a:t>bugs are due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misinterpretation of data </a:t>
            </a:r>
            <a:r>
              <a:rPr sz="1400" spc="-20" dirty="0">
                <a:latin typeface="Arial"/>
                <a:cs typeface="Arial"/>
              </a:rPr>
              <a:t>type, </a:t>
            </a:r>
            <a:r>
              <a:rPr sz="1400" spc="-15" dirty="0">
                <a:latin typeface="Arial"/>
                <a:cs typeface="Arial"/>
              </a:rPr>
              <a:t>probably </a:t>
            </a:r>
            <a:r>
              <a:rPr sz="1400" spc="-10" dirty="0">
                <a:latin typeface="Arial"/>
                <a:cs typeface="Arial"/>
              </a:rPr>
              <a:t>at an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interface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460375">
              <a:lnSpc>
                <a:spcPct val="100000"/>
              </a:lnSpc>
            </a:pP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Preventive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Measures </a:t>
            </a:r>
            <a:r>
              <a:rPr sz="1600" b="1" spc="-5" dirty="0">
                <a:solidFill>
                  <a:srgbClr val="009999"/>
                </a:solidFill>
                <a:latin typeface="Arial"/>
                <a:cs typeface="Arial"/>
              </a:rPr>
              <a:t>(prevention </a:t>
            </a:r>
            <a:r>
              <a:rPr sz="1600" b="1" spc="5" dirty="0">
                <a:solidFill>
                  <a:srgbClr val="009999"/>
                </a:solidFill>
                <a:latin typeface="Arial"/>
                <a:cs typeface="Arial"/>
              </a:rPr>
              <a:t>&amp;</a:t>
            </a:r>
            <a:r>
              <a:rPr sz="1600" b="1" spc="-9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9999"/>
                </a:solidFill>
                <a:latin typeface="Arial"/>
                <a:cs typeface="Arial"/>
              </a:rPr>
              <a:t>correction)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746760" indent="-286385">
              <a:lnSpc>
                <a:spcPct val="100000"/>
              </a:lnSpc>
              <a:buFont typeface="Wingdings"/>
              <a:buChar char=""/>
              <a:tabLst>
                <a:tab pos="746760" algn="l"/>
                <a:tab pos="747395" algn="l"/>
              </a:tabLst>
            </a:pPr>
            <a:r>
              <a:rPr sz="1400" spc="-10" dirty="0">
                <a:latin typeface="Arial"/>
                <a:cs typeface="Arial"/>
              </a:rPr>
              <a:t>Good source lang. documentation &amp; coding </a:t>
            </a:r>
            <a:r>
              <a:rPr sz="1400" spc="-15" dirty="0">
                <a:latin typeface="Arial"/>
                <a:cs typeface="Arial"/>
              </a:rPr>
              <a:t>style </a:t>
            </a:r>
            <a:r>
              <a:rPr sz="1400" spc="-5" dirty="0">
                <a:latin typeface="Arial"/>
                <a:cs typeface="Arial"/>
              </a:rPr>
              <a:t>(incl. </a:t>
            </a:r>
            <a:r>
              <a:rPr sz="1400" b="1" spc="-15" dirty="0">
                <a:latin typeface="Arial"/>
                <a:cs typeface="Arial"/>
              </a:rPr>
              <a:t>data</a:t>
            </a:r>
            <a:r>
              <a:rPr sz="1400" b="1" spc="29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dictionary</a:t>
            </a:r>
            <a:r>
              <a:rPr sz="1400" spc="-15" dirty="0">
                <a:latin typeface="Arial"/>
                <a:cs typeface="Arial"/>
              </a:rPr>
              <a:t>).</a:t>
            </a:r>
            <a:endParaRPr sz="1400">
              <a:latin typeface="Arial"/>
              <a:cs typeface="Arial"/>
            </a:endParaRPr>
          </a:p>
          <a:p>
            <a:pPr marL="746760" indent="-286385">
              <a:lnSpc>
                <a:spcPct val="100000"/>
              </a:lnSpc>
              <a:buFont typeface="Wingdings"/>
              <a:buChar char=""/>
              <a:tabLst>
                <a:tab pos="746760" algn="l"/>
                <a:tab pos="747395" algn="l"/>
              </a:tabLst>
            </a:pPr>
            <a:r>
              <a:rPr sz="1400" spc="-10" dirty="0">
                <a:latin typeface="Arial"/>
                <a:cs typeface="Arial"/>
              </a:rPr>
              <a:t>Data structures be globally administered.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Local data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migrates to</a:t>
            </a:r>
            <a:r>
              <a:rPr sz="1400" b="1" u="heavy" spc="3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global</a:t>
            </a:r>
            <a:r>
              <a:rPr sz="1400" spc="-1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746760" indent="-286385">
              <a:lnSpc>
                <a:spcPct val="100000"/>
              </a:lnSpc>
              <a:buFont typeface="Wingdings"/>
              <a:buChar char=""/>
              <a:tabLst>
                <a:tab pos="746760" algn="l"/>
                <a:tab pos="747395" algn="l"/>
              </a:tabLst>
            </a:pPr>
            <a:r>
              <a:rPr sz="1400" spc="-10" dirty="0">
                <a:latin typeface="Arial"/>
                <a:cs typeface="Arial"/>
              </a:rPr>
              <a:t>Strongly </a:t>
            </a:r>
            <a:r>
              <a:rPr sz="1400" spc="-20" dirty="0">
                <a:latin typeface="Arial"/>
                <a:cs typeface="Arial"/>
              </a:rPr>
              <a:t>typed </a:t>
            </a:r>
            <a:r>
              <a:rPr sz="1400" spc="-15" dirty="0">
                <a:latin typeface="Arial"/>
                <a:cs typeface="Arial"/>
              </a:rPr>
              <a:t>languages prevent </a:t>
            </a:r>
            <a:r>
              <a:rPr sz="1400" spc="-10" dirty="0">
                <a:latin typeface="Arial"/>
                <a:cs typeface="Arial"/>
              </a:rPr>
              <a:t>mixed manipulation of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data.</a:t>
            </a:r>
            <a:endParaRPr sz="1400">
              <a:latin typeface="Arial"/>
              <a:cs typeface="Arial"/>
            </a:endParaRPr>
          </a:p>
          <a:p>
            <a:pPr marL="746760" indent="-286385">
              <a:lnSpc>
                <a:spcPct val="100000"/>
              </a:lnSpc>
              <a:buFont typeface="Wingdings"/>
              <a:buChar char=""/>
              <a:tabLst>
                <a:tab pos="746760" algn="l"/>
                <a:tab pos="747395" algn="l"/>
              </a:tabLst>
            </a:pPr>
            <a:r>
              <a:rPr sz="1400" spc="-20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an assembly lang. program, use field-access macros &amp; </a:t>
            </a:r>
            <a:r>
              <a:rPr sz="1400" spc="-15" dirty="0">
                <a:latin typeface="Arial"/>
                <a:cs typeface="Arial"/>
              </a:rPr>
              <a:t>not </a:t>
            </a:r>
            <a:r>
              <a:rPr sz="1400" spc="-10" dirty="0">
                <a:latin typeface="Arial"/>
                <a:cs typeface="Arial"/>
              </a:rPr>
              <a:t>directly accessing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any </a:t>
            </a:r>
            <a:r>
              <a:rPr sz="1400" spc="-5" dirty="0">
                <a:latin typeface="Arial"/>
                <a:cs typeface="Arial"/>
              </a:rPr>
              <a:t>field.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3266" y="6278067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638800"/>
          </a:xfrm>
          <a:custGeom>
            <a:avLst/>
            <a:gdLst/>
            <a:ahLst/>
            <a:cxnLst/>
            <a:rect l="l" t="t" r="r" b="b"/>
            <a:pathLst>
              <a:path w="40004" h="5638800">
                <a:moveTo>
                  <a:pt x="0" y="5638800"/>
                </a:moveTo>
                <a:lnTo>
                  <a:pt x="39687" y="5638800"/>
                </a:lnTo>
                <a:lnTo>
                  <a:pt x="39687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638800"/>
          </a:xfrm>
          <a:custGeom>
            <a:avLst/>
            <a:gdLst/>
            <a:ahLst/>
            <a:cxnLst/>
            <a:rect l="l" t="t" r="r" b="b"/>
            <a:pathLst>
              <a:path w="9163050" h="5638800">
                <a:moveTo>
                  <a:pt x="0" y="5638800"/>
                </a:moveTo>
                <a:lnTo>
                  <a:pt x="9163050" y="5638800"/>
                </a:lnTo>
                <a:lnTo>
                  <a:pt x="916305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638800"/>
          </a:xfrm>
          <a:custGeom>
            <a:avLst/>
            <a:gdLst/>
            <a:ahLst/>
            <a:cxnLst/>
            <a:rect l="l" t="t" r="r" b="b"/>
            <a:pathLst>
              <a:path w="9149080" h="5638800">
                <a:moveTo>
                  <a:pt x="0" y="5638800"/>
                </a:moveTo>
                <a:lnTo>
                  <a:pt x="9148699" y="5638800"/>
                </a:lnTo>
                <a:lnTo>
                  <a:pt x="9148699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638800"/>
          </a:xfrm>
          <a:custGeom>
            <a:avLst/>
            <a:gdLst/>
            <a:ahLst/>
            <a:cxnLst/>
            <a:rect l="l" t="t" r="r" b="b"/>
            <a:pathLst>
              <a:path w="9149080" h="5638800">
                <a:moveTo>
                  <a:pt x="0" y="5638800"/>
                </a:moveTo>
                <a:lnTo>
                  <a:pt x="9148699" y="5638800"/>
                </a:lnTo>
                <a:lnTo>
                  <a:pt x="9148699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727" y="673608"/>
            <a:ext cx="490728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83" y="655319"/>
            <a:ext cx="1737360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3968" y="712978"/>
            <a:ext cx="8494395" cy="417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Coding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33399"/>
              </a:buClr>
              <a:buFont typeface="Arial"/>
              <a:buAutoNum type="arabicPeriod" startAt="4"/>
            </a:pPr>
            <a:endParaRPr sz="2900">
              <a:latin typeface="Times New Roman"/>
              <a:cs typeface="Times New Roman"/>
            </a:endParaRPr>
          </a:p>
          <a:p>
            <a:pPr marL="1494155" lvl="1" indent="-34163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494155" algn="l"/>
                <a:tab pos="1494790" algn="l"/>
              </a:tabLst>
            </a:pPr>
            <a:r>
              <a:rPr sz="1400" b="1" spc="-15" dirty="0">
                <a:solidFill>
                  <a:srgbClr val="990099"/>
                </a:solidFill>
                <a:latin typeface="Arial"/>
                <a:cs typeface="Arial"/>
              </a:rPr>
              <a:t>Coding </a:t>
            </a:r>
            <a:r>
              <a:rPr sz="1400" b="1" spc="-10" dirty="0">
                <a:solidFill>
                  <a:srgbClr val="990099"/>
                </a:solidFill>
                <a:latin typeface="Arial"/>
                <a:cs typeface="Arial"/>
              </a:rPr>
              <a:t>errors </a:t>
            </a:r>
            <a:r>
              <a:rPr sz="1400" spc="-10" dirty="0">
                <a:latin typeface="Arial"/>
                <a:cs typeface="Arial"/>
              </a:rPr>
              <a:t>create other </a:t>
            </a:r>
            <a:r>
              <a:rPr sz="1400" spc="-5" dirty="0">
                <a:latin typeface="Arial"/>
                <a:cs typeface="Arial"/>
              </a:rPr>
              <a:t>kinds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494155" lvl="1" indent="-341630">
              <a:lnSpc>
                <a:spcPct val="100000"/>
              </a:lnSpc>
              <a:buFont typeface="Wingdings"/>
              <a:buChar char=""/>
              <a:tabLst>
                <a:tab pos="1494155" algn="l"/>
                <a:tab pos="1494790" algn="l"/>
              </a:tabLst>
            </a:pPr>
            <a:r>
              <a:rPr sz="1400" b="1" spc="-20" dirty="0">
                <a:solidFill>
                  <a:srgbClr val="9900CC"/>
                </a:solidFill>
                <a:latin typeface="Arial"/>
                <a:cs typeface="Arial"/>
              </a:rPr>
              <a:t>Syntax </a:t>
            </a: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errors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removed </a:t>
            </a:r>
            <a:r>
              <a:rPr sz="1400" spc="-20" dirty="0">
                <a:latin typeface="Arial"/>
                <a:cs typeface="Arial"/>
              </a:rPr>
              <a:t>when </a:t>
            </a:r>
            <a:r>
              <a:rPr sz="1400" spc="-10" dirty="0">
                <a:latin typeface="Arial"/>
                <a:cs typeface="Arial"/>
              </a:rPr>
              <a:t>compiler </a:t>
            </a:r>
            <a:r>
              <a:rPr sz="1400" spc="-5" dirty="0">
                <a:latin typeface="Arial"/>
                <a:cs typeface="Arial"/>
              </a:rPr>
              <a:t>checks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syntax.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1494155" lvl="1" indent="-34163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494155" algn="l"/>
                <a:tab pos="1494790" algn="l"/>
              </a:tabLst>
            </a:pP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Coding</a:t>
            </a:r>
            <a:r>
              <a:rPr sz="1400" b="1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errors</a:t>
            </a:r>
            <a:endParaRPr sz="14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typographical, </a:t>
            </a:r>
            <a:r>
              <a:rPr sz="1400" spc="-10" dirty="0">
                <a:latin typeface="Arial"/>
                <a:cs typeface="Arial"/>
              </a:rPr>
              <a:t>misunderstanding of </a:t>
            </a:r>
            <a:r>
              <a:rPr sz="1400" spc="-15" dirty="0">
                <a:latin typeface="Arial"/>
                <a:cs typeface="Arial"/>
              </a:rPr>
              <a:t>operators </a:t>
            </a:r>
            <a:r>
              <a:rPr sz="1400" spc="-10" dirty="0">
                <a:latin typeface="Arial"/>
                <a:cs typeface="Arial"/>
              </a:rPr>
              <a:t>or statements or could be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just </a:t>
            </a:r>
            <a:r>
              <a:rPr sz="1400" spc="-25" dirty="0">
                <a:latin typeface="Arial"/>
                <a:cs typeface="Arial"/>
              </a:rPr>
              <a:t>arbitrary.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494155" lvl="1" indent="-34163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494155" algn="l"/>
                <a:tab pos="1494790" algn="l"/>
              </a:tabLst>
            </a:pP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Documentation</a:t>
            </a:r>
            <a:r>
              <a:rPr sz="1400" b="1" spc="4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963420" lvl="2" indent="-344170">
              <a:lnSpc>
                <a:spcPct val="100000"/>
              </a:lnSpc>
              <a:buFont typeface="Wingdings"/>
              <a:buChar char=""/>
              <a:tabLst>
                <a:tab pos="1963420" algn="l"/>
                <a:tab pos="1964055" algn="l"/>
              </a:tabLst>
            </a:pPr>
            <a:r>
              <a:rPr sz="1400" spc="-15" dirty="0">
                <a:latin typeface="Arial"/>
                <a:cs typeface="Arial"/>
              </a:rPr>
              <a:t>Erroneous </a:t>
            </a:r>
            <a:r>
              <a:rPr sz="1400" spc="-5" dirty="0">
                <a:latin typeface="Arial"/>
                <a:cs typeface="Arial"/>
              </a:rPr>
              <a:t>comments </a:t>
            </a:r>
            <a:r>
              <a:rPr sz="1400" spc="-10" dirty="0">
                <a:latin typeface="Arial"/>
                <a:cs typeface="Arial"/>
              </a:rPr>
              <a:t>could lead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incorrect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maintenance.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963420" lvl="2" indent="-344170">
              <a:lnSpc>
                <a:spcPct val="100000"/>
              </a:lnSpc>
              <a:buFont typeface="Wingdings"/>
              <a:buChar char=""/>
              <a:tabLst>
                <a:tab pos="1963420" algn="l"/>
                <a:tab pos="1964055" algn="l"/>
              </a:tabLst>
            </a:pPr>
            <a:r>
              <a:rPr sz="1400" spc="-30" dirty="0">
                <a:latin typeface="Arial"/>
                <a:cs typeface="Arial"/>
              </a:rPr>
              <a:t>Testing </a:t>
            </a:r>
            <a:r>
              <a:rPr sz="1400" spc="-10" dirty="0">
                <a:latin typeface="Arial"/>
                <a:cs typeface="Arial"/>
              </a:rPr>
              <a:t>techniques </a:t>
            </a:r>
            <a:r>
              <a:rPr sz="1400" spc="-15" dirty="0">
                <a:latin typeface="Arial"/>
                <a:cs typeface="Arial"/>
              </a:rPr>
              <a:t>cannot </a:t>
            </a:r>
            <a:r>
              <a:rPr sz="1400" spc="-5" dirty="0">
                <a:latin typeface="Arial"/>
                <a:cs typeface="Arial"/>
              </a:rPr>
              <a:t>eliminate </a:t>
            </a:r>
            <a:r>
              <a:rPr sz="1400" spc="-10" dirty="0">
                <a:latin typeface="Arial"/>
                <a:cs typeface="Arial"/>
              </a:rPr>
              <a:t>documentation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963420" lvl="2" indent="-344170">
              <a:lnSpc>
                <a:spcPct val="100000"/>
              </a:lnSpc>
              <a:buFont typeface="Wingdings"/>
              <a:buChar char=""/>
              <a:tabLst>
                <a:tab pos="1963420" algn="l"/>
                <a:tab pos="1964055" algn="l"/>
              </a:tabLst>
            </a:pPr>
            <a:r>
              <a:rPr sz="1400" b="1" spc="-15" dirty="0">
                <a:solidFill>
                  <a:srgbClr val="9900CC"/>
                </a:solidFill>
                <a:latin typeface="Arial"/>
                <a:cs typeface="Arial"/>
              </a:rPr>
              <a:t>Solution</a:t>
            </a:r>
            <a:r>
              <a:rPr sz="1400" spc="-1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96342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Arial"/>
                <a:cs typeface="Arial"/>
              </a:rPr>
              <a:t>Inspections, </a:t>
            </a:r>
            <a:r>
              <a:rPr sz="1400" spc="-5" dirty="0">
                <a:latin typeface="Arial"/>
                <a:cs typeface="Arial"/>
              </a:rPr>
              <a:t>QA, </a:t>
            </a:r>
            <a:r>
              <a:rPr sz="1400" spc="-10" dirty="0">
                <a:latin typeface="Arial"/>
                <a:cs typeface="Arial"/>
              </a:rPr>
              <a:t>automated data dictionaries &amp; specification</a:t>
            </a:r>
            <a:r>
              <a:rPr sz="1400" spc="25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systems.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867400"/>
          </a:xfrm>
          <a:custGeom>
            <a:avLst/>
            <a:gdLst/>
            <a:ahLst/>
            <a:cxnLst/>
            <a:rect l="l" t="t" r="r" b="b"/>
            <a:pathLst>
              <a:path w="40004" h="5867400">
                <a:moveTo>
                  <a:pt x="0" y="5867400"/>
                </a:moveTo>
                <a:lnTo>
                  <a:pt x="39687" y="5867400"/>
                </a:lnTo>
                <a:lnTo>
                  <a:pt x="39687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727" y="673608"/>
            <a:ext cx="490728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008" y="655319"/>
            <a:ext cx="4684776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5064" y="1597152"/>
            <a:ext cx="445007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7295" y="1578863"/>
            <a:ext cx="2097024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55064" y="2084832"/>
            <a:ext cx="445007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7295" y="2066544"/>
            <a:ext cx="2029968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5064" y="2572511"/>
            <a:ext cx="445007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7295" y="2554223"/>
            <a:ext cx="3014472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5064" y="3060192"/>
            <a:ext cx="445007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7295" y="3041904"/>
            <a:ext cx="2584704" cy="341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5064" y="3547871"/>
            <a:ext cx="445007" cy="3230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7295" y="3529584"/>
            <a:ext cx="2901696" cy="341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5064" y="4035552"/>
            <a:ext cx="445007" cy="323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7295" y="4017264"/>
            <a:ext cx="2761487" cy="341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5064" y="4523232"/>
            <a:ext cx="445007" cy="3230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87295" y="4504944"/>
            <a:ext cx="3057144" cy="3413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5064" y="5010911"/>
            <a:ext cx="445007" cy="323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7295" y="4992623"/>
            <a:ext cx="1926335" cy="3413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55064" y="5498591"/>
            <a:ext cx="445007" cy="3230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7295" y="5480303"/>
            <a:ext cx="1545335" cy="3413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13968" y="712978"/>
            <a:ext cx="4732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5.	Interface, Integration and 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Systems</a:t>
            </a:r>
            <a:r>
              <a:rPr sz="18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06194" y="1204087"/>
            <a:ext cx="3600450" cy="4598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There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9 </a:t>
            </a:r>
            <a:r>
              <a:rPr sz="1400" spc="-20" dirty="0">
                <a:latin typeface="Arial"/>
                <a:cs typeface="Arial"/>
              </a:rPr>
              <a:t>types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bugs </a:t>
            </a:r>
            <a:r>
              <a:rPr sz="1400" spc="-10" dirty="0">
                <a:latin typeface="Arial"/>
                <a:cs typeface="Arial"/>
              </a:rPr>
              <a:t>of this</a:t>
            </a:r>
            <a:r>
              <a:rPr sz="1400" spc="1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type.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810895" indent="-340995">
              <a:lnSpc>
                <a:spcPct val="100000"/>
              </a:lnSpc>
              <a:buAutoNum type="arabicParenR"/>
              <a:tabLst>
                <a:tab pos="810895" algn="l"/>
                <a:tab pos="811530" algn="l"/>
              </a:tabLst>
            </a:pP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External</a:t>
            </a:r>
            <a:r>
              <a:rPr sz="1600" b="1" spc="-3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Interfaces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900CC"/>
              </a:buClr>
              <a:buFont typeface="Arial"/>
              <a:buAutoNum type="arabicParenR"/>
            </a:pPr>
            <a:endParaRPr sz="1650">
              <a:latin typeface="Times New Roman"/>
              <a:cs typeface="Times New Roman"/>
            </a:endParaRPr>
          </a:p>
          <a:p>
            <a:pPr marL="810895" indent="-340995">
              <a:lnSpc>
                <a:spcPct val="100000"/>
              </a:lnSpc>
              <a:buAutoNum type="arabicParenR"/>
              <a:tabLst>
                <a:tab pos="810895" algn="l"/>
                <a:tab pos="81153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Internal</a:t>
            </a:r>
            <a:r>
              <a:rPr sz="1600" b="1" spc="-3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Interfaces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900CC"/>
              </a:buClr>
              <a:buFont typeface="Arial"/>
              <a:buAutoNum type="arabicParenR"/>
            </a:pPr>
            <a:endParaRPr sz="1650">
              <a:latin typeface="Times New Roman"/>
              <a:cs typeface="Times New Roman"/>
            </a:endParaRPr>
          </a:p>
          <a:p>
            <a:pPr marL="810895" indent="-340995">
              <a:lnSpc>
                <a:spcPct val="100000"/>
              </a:lnSpc>
              <a:buAutoNum type="arabicParenR"/>
              <a:tabLst>
                <a:tab pos="810895" algn="l"/>
                <a:tab pos="81153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Hardware </a:t>
            </a:r>
            <a:r>
              <a:rPr sz="1600" b="1" spc="-10" dirty="0">
                <a:solidFill>
                  <a:srgbClr val="9900CC"/>
                </a:solidFill>
                <a:latin typeface="Arial"/>
                <a:cs typeface="Arial"/>
              </a:rPr>
              <a:t>Architecture</a:t>
            </a:r>
            <a:r>
              <a:rPr sz="1600" b="1" spc="-9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900CC"/>
              </a:buClr>
              <a:buFont typeface="Arial"/>
              <a:buAutoNum type="arabicParenR"/>
            </a:pPr>
            <a:endParaRPr sz="1650">
              <a:latin typeface="Times New Roman"/>
              <a:cs typeface="Times New Roman"/>
            </a:endParaRPr>
          </a:p>
          <a:p>
            <a:pPr marL="810895" indent="-340995">
              <a:lnSpc>
                <a:spcPct val="100000"/>
              </a:lnSpc>
              <a:buAutoNum type="arabicParenR"/>
              <a:tabLst>
                <a:tab pos="810895" algn="l"/>
                <a:tab pos="81153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Operating </a:t>
            </a:r>
            <a:r>
              <a:rPr sz="1600" b="1" spc="-15" dirty="0">
                <a:solidFill>
                  <a:srgbClr val="9900CC"/>
                </a:solidFill>
                <a:latin typeface="Arial"/>
                <a:cs typeface="Arial"/>
              </a:rPr>
              <a:t>System</a:t>
            </a:r>
            <a:r>
              <a:rPr sz="1600" b="1" spc="1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900CC"/>
              </a:buClr>
              <a:buFont typeface="Arial"/>
              <a:buAutoNum type="arabicParenR"/>
            </a:pPr>
            <a:endParaRPr sz="1650">
              <a:latin typeface="Times New Roman"/>
              <a:cs typeface="Times New Roman"/>
            </a:endParaRPr>
          </a:p>
          <a:p>
            <a:pPr marL="810895" indent="-340995">
              <a:lnSpc>
                <a:spcPct val="100000"/>
              </a:lnSpc>
              <a:buAutoNum type="arabicParenR"/>
              <a:tabLst>
                <a:tab pos="810895" algn="l"/>
                <a:tab pos="81153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Software architecture</a:t>
            </a:r>
            <a:r>
              <a:rPr sz="1600" b="1" spc="-10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00CC"/>
              </a:buClr>
              <a:buFont typeface="Arial"/>
              <a:buAutoNum type="arabicParenR"/>
            </a:pPr>
            <a:endParaRPr sz="1650">
              <a:latin typeface="Times New Roman"/>
              <a:cs typeface="Times New Roman"/>
            </a:endParaRPr>
          </a:p>
          <a:p>
            <a:pPr marL="810895" indent="-340995">
              <a:lnSpc>
                <a:spcPct val="100000"/>
              </a:lnSpc>
              <a:buAutoNum type="arabicParenR"/>
              <a:tabLst>
                <a:tab pos="810895" algn="l"/>
                <a:tab pos="81153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Control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&amp;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Sequence</a:t>
            </a:r>
            <a:r>
              <a:rPr sz="1600" b="1" spc="-1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900CC"/>
              </a:buClr>
              <a:buFont typeface="Arial"/>
              <a:buAutoNum type="arabicParenR"/>
            </a:pPr>
            <a:endParaRPr sz="1650">
              <a:latin typeface="Times New Roman"/>
              <a:cs typeface="Times New Roman"/>
            </a:endParaRPr>
          </a:p>
          <a:p>
            <a:pPr marL="810895" indent="-34099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810895" algn="l"/>
                <a:tab pos="81153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Resource management</a:t>
            </a:r>
            <a:r>
              <a:rPr sz="1600" b="1" spc="-14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00CC"/>
              </a:buClr>
              <a:buFont typeface="Arial"/>
              <a:buAutoNum type="arabicParenR"/>
            </a:pPr>
            <a:endParaRPr sz="1650">
              <a:latin typeface="Times New Roman"/>
              <a:cs typeface="Times New Roman"/>
            </a:endParaRPr>
          </a:p>
          <a:p>
            <a:pPr marL="810895" indent="-34099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810895" algn="l"/>
                <a:tab pos="81153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Integration</a:t>
            </a:r>
            <a:r>
              <a:rPr sz="1600" b="1" spc="-4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00CC"/>
              </a:buClr>
              <a:buFont typeface="Arial"/>
              <a:buAutoNum type="arabicParenR"/>
            </a:pPr>
            <a:endParaRPr sz="1650">
              <a:latin typeface="Times New Roman"/>
              <a:cs typeface="Times New Roman"/>
            </a:endParaRPr>
          </a:p>
          <a:p>
            <a:pPr marL="810895" indent="-34099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810895" algn="l"/>
                <a:tab pos="811530" algn="l"/>
              </a:tabLst>
            </a:pPr>
            <a:r>
              <a:rPr sz="1600" b="1" spc="-15" dirty="0">
                <a:solidFill>
                  <a:srgbClr val="9900CC"/>
                </a:solidFill>
                <a:latin typeface="Arial"/>
                <a:cs typeface="Arial"/>
              </a:rPr>
              <a:t>System</a:t>
            </a:r>
            <a:r>
              <a:rPr sz="1600" b="1" spc="3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94476" y="2743200"/>
            <a:ext cx="2745105" cy="2438400"/>
          </a:xfrm>
          <a:custGeom>
            <a:avLst/>
            <a:gdLst/>
            <a:ahLst/>
            <a:cxnLst/>
            <a:rect l="l" t="t" r="r" b="b"/>
            <a:pathLst>
              <a:path w="2745104" h="2438400">
                <a:moveTo>
                  <a:pt x="0" y="1219200"/>
                </a:moveTo>
                <a:lnTo>
                  <a:pt x="946" y="1173491"/>
                </a:lnTo>
                <a:lnTo>
                  <a:pt x="3764" y="1128208"/>
                </a:lnTo>
                <a:lnTo>
                  <a:pt x="8419" y="1083379"/>
                </a:lnTo>
                <a:lnTo>
                  <a:pt x="14879" y="1039033"/>
                </a:lnTo>
                <a:lnTo>
                  <a:pt x="23111" y="995200"/>
                </a:lnTo>
                <a:lnTo>
                  <a:pt x="33081" y="951910"/>
                </a:lnTo>
                <a:lnTo>
                  <a:pt x="44757" y="909192"/>
                </a:lnTo>
                <a:lnTo>
                  <a:pt x="58104" y="867075"/>
                </a:lnTo>
                <a:lnTo>
                  <a:pt x="73090" y="825589"/>
                </a:lnTo>
                <a:lnTo>
                  <a:pt x="89682" y="784764"/>
                </a:lnTo>
                <a:lnTo>
                  <a:pt x="107846" y="744628"/>
                </a:lnTo>
                <a:lnTo>
                  <a:pt x="127550" y="705212"/>
                </a:lnTo>
                <a:lnTo>
                  <a:pt x="148760" y="666544"/>
                </a:lnTo>
                <a:lnTo>
                  <a:pt x="171443" y="628655"/>
                </a:lnTo>
                <a:lnTo>
                  <a:pt x="195566" y="591573"/>
                </a:lnTo>
                <a:lnTo>
                  <a:pt x="221095" y="555329"/>
                </a:lnTo>
                <a:lnTo>
                  <a:pt x="247998" y="519951"/>
                </a:lnTo>
                <a:lnTo>
                  <a:pt x="276241" y="485469"/>
                </a:lnTo>
                <a:lnTo>
                  <a:pt x="305792" y="451913"/>
                </a:lnTo>
                <a:lnTo>
                  <a:pt x="336616" y="419311"/>
                </a:lnTo>
                <a:lnTo>
                  <a:pt x="368682" y="387695"/>
                </a:lnTo>
                <a:lnTo>
                  <a:pt x="401955" y="357092"/>
                </a:lnTo>
                <a:lnTo>
                  <a:pt x="436402" y="327532"/>
                </a:lnTo>
                <a:lnTo>
                  <a:pt x="471991" y="299046"/>
                </a:lnTo>
                <a:lnTo>
                  <a:pt x="508688" y="271662"/>
                </a:lnTo>
                <a:lnTo>
                  <a:pt x="546459" y="245409"/>
                </a:lnTo>
                <a:lnTo>
                  <a:pt x="585273" y="220318"/>
                </a:lnTo>
                <a:lnTo>
                  <a:pt x="625095" y="196418"/>
                </a:lnTo>
                <a:lnTo>
                  <a:pt x="665893" y="173738"/>
                </a:lnTo>
                <a:lnTo>
                  <a:pt x="707633" y="152308"/>
                </a:lnTo>
                <a:lnTo>
                  <a:pt x="750283" y="132156"/>
                </a:lnTo>
                <a:lnTo>
                  <a:pt x="793808" y="113314"/>
                </a:lnTo>
                <a:lnTo>
                  <a:pt x="838176" y="95809"/>
                </a:lnTo>
                <a:lnTo>
                  <a:pt x="883353" y="79672"/>
                </a:lnTo>
                <a:lnTo>
                  <a:pt x="929307" y="64932"/>
                </a:lnTo>
                <a:lnTo>
                  <a:pt x="976005" y="51619"/>
                </a:lnTo>
                <a:lnTo>
                  <a:pt x="1023412" y="39761"/>
                </a:lnTo>
                <a:lnTo>
                  <a:pt x="1071497" y="29389"/>
                </a:lnTo>
                <a:lnTo>
                  <a:pt x="1120225" y="20532"/>
                </a:lnTo>
                <a:lnTo>
                  <a:pt x="1169564" y="13219"/>
                </a:lnTo>
                <a:lnTo>
                  <a:pt x="1219480" y="7479"/>
                </a:lnTo>
                <a:lnTo>
                  <a:pt x="1269940" y="3344"/>
                </a:lnTo>
                <a:lnTo>
                  <a:pt x="1320912" y="840"/>
                </a:lnTo>
                <a:lnTo>
                  <a:pt x="1372362" y="0"/>
                </a:lnTo>
                <a:lnTo>
                  <a:pt x="1423811" y="840"/>
                </a:lnTo>
                <a:lnTo>
                  <a:pt x="1474783" y="3344"/>
                </a:lnTo>
                <a:lnTo>
                  <a:pt x="1525243" y="7479"/>
                </a:lnTo>
                <a:lnTo>
                  <a:pt x="1575159" y="13219"/>
                </a:lnTo>
                <a:lnTo>
                  <a:pt x="1624498" y="20532"/>
                </a:lnTo>
                <a:lnTo>
                  <a:pt x="1673226" y="29389"/>
                </a:lnTo>
                <a:lnTo>
                  <a:pt x="1721311" y="39761"/>
                </a:lnTo>
                <a:lnTo>
                  <a:pt x="1768718" y="51619"/>
                </a:lnTo>
                <a:lnTo>
                  <a:pt x="1815416" y="64932"/>
                </a:lnTo>
                <a:lnTo>
                  <a:pt x="1861370" y="79672"/>
                </a:lnTo>
                <a:lnTo>
                  <a:pt x="1906547" y="95809"/>
                </a:lnTo>
                <a:lnTo>
                  <a:pt x="1950915" y="113314"/>
                </a:lnTo>
                <a:lnTo>
                  <a:pt x="1994440" y="132156"/>
                </a:lnTo>
                <a:lnTo>
                  <a:pt x="2037090" y="152308"/>
                </a:lnTo>
                <a:lnTo>
                  <a:pt x="2078830" y="173738"/>
                </a:lnTo>
                <a:lnTo>
                  <a:pt x="2119628" y="196418"/>
                </a:lnTo>
                <a:lnTo>
                  <a:pt x="2159450" y="220318"/>
                </a:lnTo>
                <a:lnTo>
                  <a:pt x="2198264" y="245409"/>
                </a:lnTo>
                <a:lnTo>
                  <a:pt x="2236035" y="271662"/>
                </a:lnTo>
                <a:lnTo>
                  <a:pt x="2272732" y="299046"/>
                </a:lnTo>
                <a:lnTo>
                  <a:pt x="2308321" y="327532"/>
                </a:lnTo>
                <a:lnTo>
                  <a:pt x="2342768" y="357092"/>
                </a:lnTo>
                <a:lnTo>
                  <a:pt x="2376041" y="387695"/>
                </a:lnTo>
                <a:lnTo>
                  <a:pt x="2408107" y="419311"/>
                </a:lnTo>
                <a:lnTo>
                  <a:pt x="2438931" y="451913"/>
                </a:lnTo>
                <a:lnTo>
                  <a:pt x="2468482" y="485469"/>
                </a:lnTo>
                <a:lnTo>
                  <a:pt x="2496725" y="519951"/>
                </a:lnTo>
                <a:lnTo>
                  <a:pt x="2523628" y="555329"/>
                </a:lnTo>
                <a:lnTo>
                  <a:pt x="2549157" y="591573"/>
                </a:lnTo>
                <a:lnTo>
                  <a:pt x="2573280" y="628655"/>
                </a:lnTo>
                <a:lnTo>
                  <a:pt x="2595963" y="666544"/>
                </a:lnTo>
                <a:lnTo>
                  <a:pt x="2617173" y="705212"/>
                </a:lnTo>
                <a:lnTo>
                  <a:pt x="2636877" y="744628"/>
                </a:lnTo>
                <a:lnTo>
                  <a:pt x="2655041" y="784764"/>
                </a:lnTo>
                <a:lnTo>
                  <a:pt x="2671633" y="825589"/>
                </a:lnTo>
                <a:lnTo>
                  <a:pt x="2686619" y="867075"/>
                </a:lnTo>
                <a:lnTo>
                  <a:pt x="2699966" y="909192"/>
                </a:lnTo>
                <a:lnTo>
                  <a:pt x="2711642" y="951910"/>
                </a:lnTo>
                <a:lnTo>
                  <a:pt x="2721612" y="995200"/>
                </a:lnTo>
                <a:lnTo>
                  <a:pt x="2729844" y="1039033"/>
                </a:lnTo>
                <a:lnTo>
                  <a:pt x="2736304" y="1083379"/>
                </a:lnTo>
                <a:lnTo>
                  <a:pt x="2740959" y="1128208"/>
                </a:lnTo>
                <a:lnTo>
                  <a:pt x="2743777" y="1173491"/>
                </a:lnTo>
                <a:lnTo>
                  <a:pt x="2744724" y="1219200"/>
                </a:lnTo>
                <a:lnTo>
                  <a:pt x="2743777" y="1264908"/>
                </a:lnTo>
                <a:lnTo>
                  <a:pt x="2740959" y="1310191"/>
                </a:lnTo>
                <a:lnTo>
                  <a:pt x="2736304" y="1355020"/>
                </a:lnTo>
                <a:lnTo>
                  <a:pt x="2729844" y="1399366"/>
                </a:lnTo>
                <a:lnTo>
                  <a:pt x="2721612" y="1443199"/>
                </a:lnTo>
                <a:lnTo>
                  <a:pt x="2711642" y="1486489"/>
                </a:lnTo>
                <a:lnTo>
                  <a:pt x="2699966" y="1529207"/>
                </a:lnTo>
                <a:lnTo>
                  <a:pt x="2686619" y="1571324"/>
                </a:lnTo>
                <a:lnTo>
                  <a:pt x="2671633" y="1612810"/>
                </a:lnTo>
                <a:lnTo>
                  <a:pt x="2655041" y="1653635"/>
                </a:lnTo>
                <a:lnTo>
                  <a:pt x="2636877" y="1693771"/>
                </a:lnTo>
                <a:lnTo>
                  <a:pt x="2617173" y="1733187"/>
                </a:lnTo>
                <a:lnTo>
                  <a:pt x="2595963" y="1771855"/>
                </a:lnTo>
                <a:lnTo>
                  <a:pt x="2573280" y="1809744"/>
                </a:lnTo>
                <a:lnTo>
                  <a:pt x="2549157" y="1846826"/>
                </a:lnTo>
                <a:lnTo>
                  <a:pt x="2523628" y="1883070"/>
                </a:lnTo>
                <a:lnTo>
                  <a:pt x="2496725" y="1918448"/>
                </a:lnTo>
                <a:lnTo>
                  <a:pt x="2468482" y="1952930"/>
                </a:lnTo>
                <a:lnTo>
                  <a:pt x="2438931" y="1986486"/>
                </a:lnTo>
                <a:lnTo>
                  <a:pt x="2408107" y="2019088"/>
                </a:lnTo>
                <a:lnTo>
                  <a:pt x="2376041" y="2050704"/>
                </a:lnTo>
                <a:lnTo>
                  <a:pt x="2342769" y="2081307"/>
                </a:lnTo>
                <a:lnTo>
                  <a:pt x="2308321" y="2110867"/>
                </a:lnTo>
                <a:lnTo>
                  <a:pt x="2272732" y="2139353"/>
                </a:lnTo>
                <a:lnTo>
                  <a:pt x="2236035" y="2166737"/>
                </a:lnTo>
                <a:lnTo>
                  <a:pt x="2198264" y="2192990"/>
                </a:lnTo>
                <a:lnTo>
                  <a:pt x="2159450" y="2218081"/>
                </a:lnTo>
                <a:lnTo>
                  <a:pt x="2119628" y="2241981"/>
                </a:lnTo>
                <a:lnTo>
                  <a:pt x="2078830" y="2264661"/>
                </a:lnTo>
                <a:lnTo>
                  <a:pt x="2037090" y="2286091"/>
                </a:lnTo>
                <a:lnTo>
                  <a:pt x="1994440" y="2306243"/>
                </a:lnTo>
                <a:lnTo>
                  <a:pt x="1950915" y="2325085"/>
                </a:lnTo>
                <a:lnTo>
                  <a:pt x="1906547" y="2342590"/>
                </a:lnTo>
                <a:lnTo>
                  <a:pt x="1861370" y="2358727"/>
                </a:lnTo>
                <a:lnTo>
                  <a:pt x="1815416" y="2373467"/>
                </a:lnTo>
                <a:lnTo>
                  <a:pt x="1768718" y="2386780"/>
                </a:lnTo>
                <a:lnTo>
                  <a:pt x="1721311" y="2398638"/>
                </a:lnTo>
                <a:lnTo>
                  <a:pt x="1673226" y="2409010"/>
                </a:lnTo>
                <a:lnTo>
                  <a:pt x="1624498" y="2417867"/>
                </a:lnTo>
                <a:lnTo>
                  <a:pt x="1575159" y="2425180"/>
                </a:lnTo>
                <a:lnTo>
                  <a:pt x="1525243" y="2430920"/>
                </a:lnTo>
                <a:lnTo>
                  <a:pt x="1474783" y="2435055"/>
                </a:lnTo>
                <a:lnTo>
                  <a:pt x="1423811" y="2437559"/>
                </a:lnTo>
                <a:lnTo>
                  <a:pt x="1372362" y="2438400"/>
                </a:lnTo>
                <a:lnTo>
                  <a:pt x="1320912" y="2437559"/>
                </a:lnTo>
                <a:lnTo>
                  <a:pt x="1269940" y="2435055"/>
                </a:lnTo>
                <a:lnTo>
                  <a:pt x="1219480" y="2430920"/>
                </a:lnTo>
                <a:lnTo>
                  <a:pt x="1169564" y="2425180"/>
                </a:lnTo>
                <a:lnTo>
                  <a:pt x="1120225" y="2417867"/>
                </a:lnTo>
                <a:lnTo>
                  <a:pt x="1071497" y="2409010"/>
                </a:lnTo>
                <a:lnTo>
                  <a:pt x="1023412" y="2398638"/>
                </a:lnTo>
                <a:lnTo>
                  <a:pt x="976005" y="2386780"/>
                </a:lnTo>
                <a:lnTo>
                  <a:pt x="929307" y="2373467"/>
                </a:lnTo>
                <a:lnTo>
                  <a:pt x="883353" y="2358727"/>
                </a:lnTo>
                <a:lnTo>
                  <a:pt x="838176" y="2342590"/>
                </a:lnTo>
                <a:lnTo>
                  <a:pt x="793808" y="2325085"/>
                </a:lnTo>
                <a:lnTo>
                  <a:pt x="750283" y="2306243"/>
                </a:lnTo>
                <a:lnTo>
                  <a:pt x="707633" y="2286091"/>
                </a:lnTo>
                <a:lnTo>
                  <a:pt x="665893" y="2264661"/>
                </a:lnTo>
                <a:lnTo>
                  <a:pt x="625095" y="2241981"/>
                </a:lnTo>
                <a:lnTo>
                  <a:pt x="585273" y="2218081"/>
                </a:lnTo>
                <a:lnTo>
                  <a:pt x="546459" y="2192990"/>
                </a:lnTo>
                <a:lnTo>
                  <a:pt x="508688" y="2166737"/>
                </a:lnTo>
                <a:lnTo>
                  <a:pt x="471991" y="2139353"/>
                </a:lnTo>
                <a:lnTo>
                  <a:pt x="436402" y="2110867"/>
                </a:lnTo>
                <a:lnTo>
                  <a:pt x="401955" y="2081307"/>
                </a:lnTo>
                <a:lnTo>
                  <a:pt x="368682" y="2050704"/>
                </a:lnTo>
                <a:lnTo>
                  <a:pt x="336616" y="2019088"/>
                </a:lnTo>
                <a:lnTo>
                  <a:pt x="305792" y="1986486"/>
                </a:lnTo>
                <a:lnTo>
                  <a:pt x="276241" y="1952930"/>
                </a:lnTo>
                <a:lnTo>
                  <a:pt x="247998" y="1918448"/>
                </a:lnTo>
                <a:lnTo>
                  <a:pt x="221095" y="1883070"/>
                </a:lnTo>
                <a:lnTo>
                  <a:pt x="195566" y="1846826"/>
                </a:lnTo>
                <a:lnTo>
                  <a:pt x="171443" y="1809744"/>
                </a:lnTo>
                <a:lnTo>
                  <a:pt x="148760" y="1771855"/>
                </a:lnTo>
                <a:lnTo>
                  <a:pt x="127550" y="1733187"/>
                </a:lnTo>
                <a:lnTo>
                  <a:pt x="107846" y="1693771"/>
                </a:lnTo>
                <a:lnTo>
                  <a:pt x="89682" y="1653635"/>
                </a:lnTo>
                <a:lnTo>
                  <a:pt x="73090" y="1612810"/>
                </a:lnTo>
                <a:lnTo>
                  <a:pt x="58104" y="1571324"/>
                </a:lnTo>
                <a:lnTo>
                  <a:pt x="44757" y="1529207"/>
                </a:lnTo>
                <a:lnTo>
                  <a:pt x="33081" y="1486489"/>
                </a:lnTo>
                <a:lnTo>
                  <a:pt x="23111" y="1443199"/>
                </a:lnTo>
                <a:lnTo>
                  <a:pt x="14879" y="1399366"/>
                </a:lnTo>
                <a:lnTo>
                  <a:pt x="8419" y="1355020"/>
                </a:lnTo>
                <a:lnTo>
                  <a:pt x="3764" y="1310191"/>
                </a:lnTo>
                <a:lnTo>
                  <a:pt x="946" y="1264908"/>
                </a:lnTo>
                <a:lnTo>
                  <a:pt x="0" y="1219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58000" y="3352800"/>
            <a:ext cx="1295400" cy="1066800"/>
          </a:xfrm>
          <a:custGeom>
            <a:avLst/>
            <a:gdLst/>
            <a:ahLst/>
            <a:cxnLst/>
            <a:rect l="l" t="t" r="r" b="b"/>
            <a:pathLst>
              <a:path w="1295400" h="1066800">
                <a:moveTo>
                  <a:pt x="0" y="533400"/>
                </a:moveTo>
                <a:lnTo>
                  <a:pt x="2146" y="489645"/>
                </a:lnTo>
                <a:lnTo>
                  <a:pt x="8476" y="446867"/>
                </a:lnTo>
                <a:lnTo>
                  <a:pt x="18821" y="405201"/>
                </a:lnTo>
                <a:lnTo>
                  <a:pt x="33015" y="364784"/>
                </a:lnTo>
                <a:lnTo>
                  <a:pt x="50893" y="325754"/>
                </a:lnTo>
                <a:lnTo>
                  <a:pt x="72286" y="288249"/>
                </a:lnTo>
                <a:lnTo>
                  <a:pt x="97029" y="252404"/>
                </a:lnTo>
                <a:lnTo>
                  <a:pt x="124955" y="218358"/>
                </a:lnTo>
                <a:lnTo>
                  <a:pt x="155898" y="186248"/>
                </a:lnTo>
                <a:lnTo>
                  <a:pt x="189690" y="156210"/>
                </a:lnTo>
                <a:lnTo>
                  <a:pt x="226165" y="128381"/>
                </a:lnTo>
                <a:lnTo>
                  <a:pt x="265157" y="102900"/>
                </a:lnTo>
                <a:lnTo>
                  <a:pt x="306499" y="79903"/>
                </a:lnTo>
                <a:lnTo>
                  <a:pt x="350025" y="59527"/>
                </a:lnTo>
                <a:lnTo>
                  <a:pt x="395567" y="41910"/>
                </a:lnTo>
                <a:lnTo>
                  <a:pt x="442959" y="27188"/>
                </a:lnTo>
                <a:lnTo>
                  <a:pt x="492035" y="15499"/>
                </a:lnTo>
                <a:lnTo>
                  <a:pt x="542628" y="6979"/>
                </a:lnTo>
                <a:lnTo>
                  <a:pt x="594572" y="1767"/>
                </a:lnTo>
                <a:lnTo>
                  <a:pt x="647700" y="0"/>
                </a:lnTo>
                <a:lnTo>
                  <a:pt x="700827" y="1767"/>
                </a:lnTo>
                <a:lnTo>
                  <a:pt x="752771" y="6979"/>
                </a:lnTo>
                <a:lnTo>
                  <a:pt x="803364" y="15499"/>
                </a:lnTo>
                <a:lnTo>
                  <a:pt x="852440" y="27188"/>
                </a:lnTo>
                <a:lnTo>
                  <a:pt x="899832" y="41909"/>
                </a:lnTo>
                <a:lnTo>
                  <a:pt x="945374" y="59527"/>
                </a:lnTo>
                <a:lnTo>
                  <a:pt x="988900" y="79903"/>
                </a:lnTo>
                <a:lnTo>
                  <a:pt x="1030242" y="102900"/>
                </a:lnTo>
                <a:lnTo>
                  <a:pt x="1069234" y="128381"/>
                </a:lnTo>
                <a:lnTo>
                  <a:pt x="1105709" y="156209"/>
                </a:lnTo>
                <a:lnTo>
                  <a:pt x="1139501" y="186248"/>
                </a:lnTo>
                <a:lnTo>
                  <a:pt x="1170444" y="218358"/>
                </a:lnTo>
                <a:lnTo>
                  <a:pt x="1198370" y="252404"/>
                </a:lnTo>
                <a:lnTo>
                  <a:pt x="1223113" y="288249"/>
                </a:lnTo>
                <a:lnTo>
                  <a:pt x="1244506" y="325754"/>
                </a:lnTo>
                <a:lnTo>
                  <a:pt x="1262384" y="364784"/>
                </a:lnTo>
                <a:lnTo>
                  <a:pt x="1276578" y="405201"/>
                </a:lnTo>
                <a:lnTo>
                  <a:pt x="1286923" y="446867"/>
                </a:lnTo>
                <a:lnTo>
                  <a:pt x="1293253" y="489645"/>
                </a:lnTo>
                <a:lnTo>
                  <a:pt x="1295400" y="533400"/>
                </a:lnTo>
                <a:lnTo>
                  <a:pt x="1293253" y="577154"/>
                </a:lnTo>
                <a:lnTo>
                  <a:pt x="1286923" y="619932"/>
                </a:lnTo>
                <a:lnTo>
                  <a:pt x="1276578" y="661598"/>
                </a:lnTo>
                <a:lnTo>
                  <a:pt x="1262384" y="702015"/>
                </a:lnTo>
                <a:lnTo>
                  <a:pt x="1244506" y="741045"/>
                </a:lnTo>
                <a:lnTo>
                  <a:pt x="1223113" y="778550"/>
                </a:lnTo>
                <a:lnTo>
                  <a:pt x="1198370" y="814395"/>
                </a:lnTo>
                <a:lnTo>
                  <a:pt x="1170444" y="848441"/>
                </a:lnTo>
                <a:lnTo>
                  <a:pt x="1139501" y="880551"/>
                </a:lnTo>
                <a:lnTo>
                  <a:pt x="1105709" y="910590"/>
                </a:lnTo>
                <a:lnTo>
                  <a:pt x="1069234" y="938418"/>
                </a:lnTo>
                <a:lnTo>
                  <a:pt x="1030242" y="963899"/>
                </a:lnTo>
                <a:lnTo>
                  <a:pt x="988900" y="986896"/>
                </a:lnTo>
                <a:lnTo>
                  <a:pt x="945374" y="1007272"/>
                </a:lnTo>
                <a:lnTo>
                  <a:pt x="899832" y="1024890"/>
                </a:lnTo>
                <a:lnTo>
                  <a:pt x="852440" y="1039611"/>
                </a:lnTo>
                <a:lnTo>
                  <a:pt x="803364" y="1051300"/>
                </a:lnTo>
                <a:lnTo>
                  <a:pt x="752771" y="1059820"/>
                </a:lnTo>
                <a:lnTo>
                  <a:pt x="700827" y="1065032"/>
                </a:lnTo>
                <a:lnTo>
                  <a:pt x="647700" y="1066800"/>
                </a:lnTo>
                <a:lnTo>
                  <a:pt x="594572" y="1065032"/>
                </a:lnTo>
                <a:lnTo>
                  <a:pt x="542628" y="1059820"/>
                </a:lnTo>
                <a:lnTo>
                  <a:pt x="492035" y="1051300"/>
                </a:lnTo>
                <a:lnTo>
                  <a:pt x="442959" y="1039611"/>
                </a:lnTo>
                <a:lnTo>
                  <a:pt x="395567" y="1024889"/>
                </a:lnTo>
                <a:lnTo>
                  <a:pt x="350025" y="1007272"/>
                </a:lnTo>
                <a:lnTo>
                  <a:pt x="306499" y="986896"/>
                </a:lnTo>
                <a:lnTo>
                  <a:pt x="265157" y="963899"/>
                </a:lnTo>
                <a:lnTo>
                  <a:pt x="226165" y="938418"/>
                </a:lnTo>
                <a:lnTo>
                  <a:pt x="189690" y="910589"/>
                </a:lnTo>
                <a:lnTo>
                  <a:pt x="155898" y="880551"/>
                </a:lnTo>
                <a:lnTo>
                  <a:pt x="124955" y="848441"/>
                </a:lnTo>
                <a:lnTo>
                  <a:pt x="97029" y="814395"/>
                </a:lnTo>
                <a:lnTo>
                  <a:pt x="72286" y="778550"/>
                </a:lnTo>
                <a:lnTo>
                  <a:pt x="50893" y="741044"/>
                </a:lnTo>
                <a:lnTo>
                  <a:pt x="33015" y="702015"/>
                </a:lnTo>
                <a:lnTo>
                  <a:pt x="18821" y="661598"/>
                </a:lnTo>
                <a:lnTo>
                  <a:pt x="8476" y="619932"/>
                </a:lnTo>
                <a:lnTo>
                  <a:pt x="2146" y="577154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56450" y="3805173"/>
            <a:ext cx="701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A40020"/>
                </a:solidFill>
                <a:latin typeface="Arial"/>
                <a:cs typeface="Arial"/>
              </a:rPr>
              <a:t>h</a:t>
            </a:r>
            <a:r>
              <a:rPr sz="1200" b="1" spc="-5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1200" b="1" spc="-20" dirty="0">
                <a:solidFill>
                  <a:srgbClr val="A40020"/>
                </a:solidFill>
                <a:latin typeface="Arial"/>
                <a:cs typeface="Arial"/>
              </a:rPr>
              <a:t>r</a:t>
            </a:r>
            <a:r>
              <a:rPr sz="1200" b="1" spc="5" dirty="0">
                <a:solidFill>
                  <a:srgbClr val="A40020"/>
                </a:solidFill>
                <a:latin typeface="Arial"/>
                <a:cs typeface="Arial"/>
              </a:rPr>
              <a:t>d</a:t>
            </a:r>
            <a:r>
              <a:rPr sz="1200" b="1" spc="-5" dirty="0">
                <a:solidFill>
                  <a:srgbClr val="A40020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1200" b="1" spc="-20" dirty="0">
                <a:solidFill>
                  <a:srgbClr val="A40020"/>
                </a:solidFill>
                <a:latin typeface="Arial"/>
                <a:cs typeface="Arial"/>
              </a:rPr>
              <a:t>r</a:t>
            </a:r>
            <a:r>
              <a:rPr sz="1200" b="1" spc="-5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01153" y="4704715"/>
            <a:ext cx="546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spc="-20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spc="-5" dirty="0">
                <a:latin typeface="Arial"/>
                <a:cs typeface="Arial"/>
              </a:rPr>
              <a:t>e</a:t>
            </a:r>
            <a:r>
              <a:rPr sz="1200" b="1" spc="-20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10298" y="4552315"/>
            <a:ext cx="369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A40020"/>
                </a:solidFill>
                <a:latin typeface="Arial"/>
                <a:cs typeface="Arial"/>
              </a:rPr>
              <a:t>O.</a:t>
            </a:r>
            <a:r>
              <a:rPr sz="1200" b="1" spc="-9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A40020"/>
                </a:solidFill>
                <a:latin typeface="Arial"/>
                <a:cs typeface="Arial"/>
              </a:rPr>
              <a:t>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08676" y="1600200"/>
            <a:ext cx="4041775" cy="4648200"/>
          </a:xfrm>
          <a:custGeom>
            <a:avLst/>
            <a:gdLst/>
            <a:ahLst/>
            <a:cxnLst/>
            <a:rect l="l" t="t" r="r" b="b"/>
            <a:pathLst>
              <a:path w="4041775" h="4648200">
                <a:moveTo>
                  <a:pt x="0" y="2324100"/>
                </a:moveTo>
                <a:lnTo>
                  <a:pt x="493" y="2272197"/>
                </a:lnTo>
                <a:lnTo>
                  <a:pt x="1968" y="2220573"/>
                </a:lnTo>
                <a:lnTo>
                  <a:pt x="4414" y="2169239"/>
                </a:lnTo>
                <a:lnTo>
                  <a:pt x="7821" y="2118207"/>
                </a:lnTo>
                <a:lnTo>
                  <a:pt x="12177" y="2067488"/>
                </a:lnTo>
                <a:lnTo>
                  <a:pt x="17474" y="2017094"/>
                </a:lnTo>
                <a:lnTo>
                  <a:pt x="23700" y="1967038"/>
                </a:lnTo>
                <a:lnTo>
                  <a:pt x="30846" y="1917331"/>
                </a:lnTo>
                <a:lnTo>
                  <a:pt x="38901" y="1867984"/>
                </a:lnTo>
                <a:lnTo>
                  <a:pt x="47854" y="1819010"/>
                </a:lnTo>
                <a:lnTo>
                  <a:pt x="57697" y="1770421"/>
                </a:lnTo>
                <a:lnTo>
                  <a:pt x="68418" y="1722228"/>
                </a:lnTo>
                <a:lnTo>
                  <a:pt x="80007" y="1674442"/>
                </a:lnTo>
                <a:lnTo>
                  <a:pt x="92454" y="1627077"/>
                </a:lnTo>
                <a:lnTo>
                  <a:pt x="105748" y="1580143"/>
                </a:lnTo>
                <a:lnTo>
                  <a:pt x="119880" y="1533653"/>
                </a:lnTo>
                <a:lnTo>
                  <a:pt x="134839" y="1487618"/>
                </a:lnTo>
                <a:lnTo>
                  <a:pt x="150614" y="1442050"/>
                </a:lnTo>
                <a:lnTo>
                  <a:pt x="167196" y="1396961"/>
                </a:lnTo>
                <a:lnTo>
                  <a:pt x="184575" y="1352362"/>
                </a:lnTo>
                <a:lnTo>
                  <a:pt x="202739" y="1308266"/>
                </a:lnTo>
                <a:lnTo>
                  <a:pt x="221679" y="1264685"/>
                </a:lnTo>
                <a:lnTo>
                  <a:pt x="241384" y="1221629"/>
                </a:lnTo>
                <a:lnTo>
                  <a:pt x="261845" y="1179111"/>
                </a:lnTo>
                <a:lnTo>
                  <a:pt x="283051" y="1137144"/>
                </a:lnTo>
                <a:lnTo>
                  <a:pt x="304991" y="1095737"/>
                </a:lnTo>
                <a:lnTo>
                  <a:pt x="327655" y="1054904"/>
                </a:lnTo>
                <a:lnTo>
                  <a:pt x="351034" y="1014656"/>
                </a:lnTo>
                <a:lnTo>
                  <a:pt x="375117" y="975005"/>
                </a:lnTo>
                <a:lnTo>
                  <a:pt x="399893" y="935963"/>
                </a:lnTo>
                <a:lnTo>
                  <a:pt x="425352" y="897541"/>
                </a:lnTo>
                <a:lnTo>
                  <a:pt x="451485" y="859752"/>
                </a:lnTo>
                <a:lnTo>
                  <a:pt x="478280" y="822606"/>
                </a:lnTo>
                <a:lnTo>
                  <a:pt x="505727" y="786117"/>
                </a:lnTo>
                <a:lnTo>
                  <a:pt x="533817" y="750296"/>
                </a:lnTo>
                <a:lnTo>
                  <a:pt x="562539" y="715154"/>
                </a:lnTo>
                <a:lnTo>
                  <a:pt x="591883" y="680704"/>
                </a:lnTo>
                <a:lnTo>
                  <a:pt x="621838" y="646956"/>
                </a:lnTo>
                <a:lnTo>
                  <a:pt x="652394" y="613924"/>
                </a:lnTo>
                <a:lnTo>
                  <a:pt x="683541" y="581619"/>
                </a:lnTo>
                <a:lnTo>
                  <a:pt x="715269" y="550052"/>
                </a:lnTo>
                <a:lnTo>
                  <a:pt x="747567" y="519236"/>
                </a:lnTo>
                <a:lnTo>
                  <a:pt x="780426" y="489182"/>
                </a:lnTo>
                <a:lnTo>
                  <a:pt x="813834" y="459902"/>
                </a:lnTo>
                <a:lnTo>
                  <a:pt x="847781" y="431408"/>
                </a:lnTo>
                <a:lnTo>
                  <a:pt x="882258" y="403711"/>
                </a:lnTo>
                <a:lnTo>
                  <a:pt x="917254" y="376824"/>
                </a:lnTo>
                <a:lnTo>
                  <a:pt x="952759" y="350758"/>
                </a:lnTo>
                <a:lnTo>
                  <a:pt x="988762" y="325526"/>
                </a:lnTo>
                <a:lnTo>
                  <a:pt x="1025254" y="301138"/>
                </a:lnTo>
                <a:lnTo>
                  <a:pt x="1062223" y="277607"/>
                </a:lnTo>
                <a:lnTo>
                  <a:pt x="1099660" y="254944"/>
                </a:lnTo>
                <a:lnTo>
                  <a:pt x="1137555" y="233162"/>
                </a:lnTo>
                <a:lnTo>
                  <a:pt x="1175897" y="212272"/>
                </a:lnTo>
                <a:lnTo>
                  <a:pt x="1214675" y="192286"/>
                </a:lnTo>
                <a:lnTo>
                  <a:pt x="1253880" y="173215"/>
                </a:lnTo>
                <a:lnTo>
                  <a:pt x="1293502" y="155073"/>
                </a:lnTo>
                <a:lnTo>
                  <a:pt x="1333530" y="137869"/>
                </a:lnTo>
                <a:lnTo>
                  <a:pt x="1373953" y="121617"/>
                </a:lnTo>
                <a:lnTo>
                  <a:pt x="1414762" y="106327"/>
                </a:lnTo>
                <a:lnTo>
                  <a:pt x="1455947" y="92013"/>
                </a:lnTo>
                <a:lnTo>
                  <a:pt x="1497496" y="78685"/>
                </a:lnTo>
                <a:lnTo>
                  <a:pt x="1539400" y="66355"/>
                </a:lnTo>
                <a:lnTo>
                  <a:pt x="1581649" y="55036"/>
                </a:lnTo>
                <a:lnTo>
                  <a:pt x="1624232" y="44738"/>
                </a:lnTo>
                <a:lnTo>
                  <a:pt x="1667139" y="35474"/>
                </a:lnTo>
                <a:lnTo>
                  <a:pt x="1710359" y="27256"/>
                </a:lnTo>
                <a:lnTo>
                  <a:pt x="1753883" y="20096"/>
                </a:lnTo>
                <a:lnTo>
                  <a:pt x="1797700" y="14004"/>
                </a:lnTo>
                <a:lnTo>
                  <a:pt x="1841800" y="8994"/>
                </a:lnTo>
                <a:lnTo>
                  <a:pt x="1886173" y="5077"/>
                </a:lnTo>
                <a:lnTo>
                  <a:pt x="1930808" y="2264"/>
                </a:lnTo>
                <a:lnTo>
                  <a:pt x="1975695" y="568"/>
                </a:lnTo>
                <a:lnTo>
                  <a:pt x="2020824" y="0"/>
                </a:lnTo>
                <a:lnTo>
                  <a:pt x="2065952" y="568"/>
                </a:lnTo>
                <a:lnTo>
                  <a:pt x="2110840" y="2264"/>
                </a:lnTo>
                <a:lnTo>
                  <a:pt x="2155475" y="5077"/>
                </a:lnTo>
                <a:lnTo>
                  <a:pt x="2199848" y="8994"/>
                </a:lnTo>
                <a:lnTo>
                  <a:pt x="2243949" y="14004"/>
                </a:lnTo>
                <a:lnTo>
                  <a:pt x="2287766" y="20096"/>
                </a:lnTo>
                <a:lnTo>
                  <a:pt x="2331291" y="27256"/>
                </a:lnTo>
                <a:lnTo>
                  <a:pt x="2374512" y="35474"/>
                </a:lnTo>
                <a:lnTo>
                  <a:pt x="2417420" y="44738"/>
                </a:lnTo>
                <a:lnTo>
                  <a:pt x="2460004" y="55036"/>
                </a:lnTo>
                <a:lnTo>
                  <a:pt x="2502254" y="66355"/>
                </a:lnTo>
                <a:lnTo>
                  <a:pt x="2544160" y="78685"/>
                </a:lnTo>
                <a:lnTo>
                  <a:pt x="2585711" y="92013"/>
                </a:lnTo>
                <a:lnTo>
                  <a:pt x="2626897" y="106327"/>
                </a:lnTo>
                <a:lnTo>
                  <a:pt x="2667707" y="121617"/>
                </a:lnTo>
                <a:lnTo>
                  <a:pt x="2708132" y="137869"/>
                </a:lnTo>
                <a:lnTo>
                  <a:pt x="2748162" y="155073"/>
                </a:lnTo>
                <a:lnTo>
                  <a:pt x="2787785" y="173215"/>
                </a:lnTo>
                <a:lnTo>
                  <a:pt x="2826993" y="192286"/>
                </a:lnTo>
                <a:lnTo>
                  <a:pt x="2865773" y="212272"/>
                </a:lnTo>
                <a:lnTo>
                  <a:pt x="2904117" y="233162"/>
                </a:lnTo>
                <a:lnTo>
                  <a:pt x="2942014" y="254944"/>
                </a:lnTo>
                <a:lnTo>
                  <a:pt x="2979453" y="277607"/>
                </a:lnTo>
                <a:lnTo>
                  <a:pt x="3016425" y="301138"/>
                </a:lnTo>
                <a:lnTo>
                  <a:pt x="3052918" y="325526"/>
                </a:lnTo>
                <a:lnTo>
                  <a:pt x="3088924" y="350758"/>
                </a:lnTo>
                <a:lnTo>
                  <a:pt x="3124431" y="376824"/>
                </a:lnTo>
                <a:lnTo>
                  <a:pt x="3159429" y="403711"/>
                </a:lnTo>
                <a:lnTo>
                  <a:pt x="3193909" y="431408"/>
                </a:lnTo>
                <a:lnTo>
                  <a:pt x="3227859" y="459902"/>
                </a:lnTo>
                <a:lnTo>
                  <a:pt x="3261270" y="489182"/>
                </a:lnTo>
                <a:lnTo>
                  <a:pt x="3294130" y="519236"/>
                </a:lnTo>
                <a:lnTo>
                  <a:pt x="3326431" y="550052"/>
                </a:lnTo>
                <a:lnTo>
                  <a:pt x="3358161" y="581619"/>
                </a:lnTo>
                <a:lnTo>
                  <a:pt x="3389311" y="613924"/>
                </a:lnTo>
                <a:lnTo>
                  <a:pt x="3419870" y="646956"/>
                </a:lnTo>
                <a:lnTo>
                  <a:pt x="3449828" y="680704"/>
                </a:lnTo>
                <a:lnTo>
                  <a:pt x="3479174" y="715154"/>
                </a:lnTo>
                <a:lnTo>
                  <a:pt x="3507898" y="750296"/>
                </a:lnTo>
                <a:lnTo>
                  <a:pt x="3535991" y="786117"/>
                </a:lnTo>
                <a:lnTo>
                  <a:pt x="3563441" y="822606"/>
                </a:lnTo>
                <a:lnTo>
                  <a:pt x="3590239" y="859752"/>
                </a:lnTo>
                <a:lnTo>
                  <a:pt x="3616374" y="897541"/>
                </a:lnTo>
                <a:lnTo>
                  <a:pt x="3641836" y="935963"/>
                </a:lnTo>
                <a:lnTo>
                  <a:pt x="3666614" y="975005"/>
                </a:lnTo>
                <a:lnTo>
                  <a:pt x="3690699" y="1014656"/>
                </a:lnTo>
                <a:lnTo>
                  <a:pt x="3714080" y="1054904"/>
                </a:lnTo>
                <a:lnTo>
                  <a:pt x="3736747" y="1095737"/>
                </a:lnTo>
                <a:lnTo>
                  <a:pt x="3758690" y="1137144"/>
                </a:lnTo>
                <a:lnTo>
                  <a:pt x="3779898" y="1179111"/>
                </a:lnTo>
                <a:lnTo>
                  <a:pt x="3800360" y="1221629"/>
                </a:lnTo>
                <a:lnTo>
                  <a:pt x="3820068" y="1264685"/>
                </a:lnTo>
                <a:lnTo>
                  <a:pt x="3839010" y="1308266"/>
                </a:lnTo>
                <a:lnTo>
                  <a:pt x="3857177" y="1352362"/>
                </a:lnTo>
                <a:lnTo>
                  <a:pt x="3874557" y="1396961"/>
                </a:lnTo>
                <a:lnTo>
                  <a:pt x="3891141" y="1442050"/>
                </a:lnTo>
                <a:lnTo>
                  <a:pt x="3906918" y="1487618"/>
                </a:lnTo>
                <a:lnTo>
                  <a:pt x="3921879" y="1533653"/>
                </a:lnTo>
                <a:lnTo>
                  <a:pt x="3936012" y="1580143"/>
                </a:lnTo>
                <a:lnTo>
                  <a:pt x="3949308" y="1627077"/>
                </a:lnTo>
                <a:lnTo>
                  <a:pt x="3961757" y="1674442"/>
                </a:lnTo>
                <a:lnTo>
                  <a:pt x="3973347" y="1722228"/>
                </a:lnTo>
                <a:lnTo>
                  <a:pt x="3984069" y="1770421"/>
                </a:lnTo>
                <a:lnTo>
                  <a:pt x="3993913" y="1819010"/>
                </a:lnTo>
                <a:lnTo>
                  <a:pt x="4002868" y="1867984"/>
                </a:lnTo>
                <a:lnTo>
                  <a:pt x="4010924" y="1917331"/>
                </a:lnTo>
                <a:lnTo>
                  <a:pt x="4018071" y="1967038"/>
                </a:lnTo>
                <a:lnTo>
                  <a:pt x="4024298" y="2017094"/>
                </a:lnTo>
                <a:lnTo>
                  <a:pt x="4029595" y="2067488"/>
                </a:lnTo>
                <a:lnTo>
                  <a:pt x="4033952" y="2118207"/>
                </a:lnTo>
                <a:lnTo>
                  <a:pt x="4037359" y="2169239"/>
                </a:lnTo>
                <a:lnTo>
                  <a:pt x="4039805" y="2220573"/>
                </a:lnTo>
                <a:lnTo>
                  <a:pt x="4041280" y="2272197"/>
                </a:lnTo>
                <a:lnTo>
                  <a:pt x="4041775" y="2324100"/>
                </a:lnTo>
                <a:lnTo>
                  <a:pt x="4041280" y="2376002"/>
                </a:lnTo>
                <a:lnTo>
                  <a:pt x="4039805" y="2427626"/>
                </a:lnTo>
                <a:lnTo>
                  <a:pt x="4037359" y="2478960"/>
                </a:lnTo>
                <a:lnTo>
                  <a:pt x="4033952" y="2529992"/>
                </a:lnTo>
                <a:lnTo>
                  <a:pt x="4029595" y="2580711"/>
                </a:lnTo>
                <a:lnTo>
                  <a:pt x="4024298" y="2631105"/>
                </a:lnTo>
                <a:lnTo>
                  <a:pt x="4018071" y="2681161"/>
                </a:lnTo>
                <a:lnTo>
                  <a:pt x="4010924" y="2730868"/>
                </a:lnTo>
                <a:lnTo>
                  <a:pt x="4002868" y="2780215"/>
                </a:lnTo>
                <a:lnTo>
                  <a:pt x="3993913" y="2829189"/>
                </a:lnTo>
                <a:lnTo>
                  <a:pt x="3984069" y="2877778"/>
                </a:lnTo>
                <a:lnTo>
                  <a:pt x="3973347" y="2925971"/>
                </a:lnTo>
                <a:lnTo>
                  <a:pt x="3961757" y="2973757"/>
                </a:lnTo>
                <a:lnTo>
                  <a:pt x="3949308" y="3021122"/>
                </a:lnTo>
                <a:lnTo>
                  <a:pt x="3936012" y="3068056"/>
                </a:lnTo>
                <a:lnTo>
                  <a:pt x="3921879" y="3114546"/>
                </a:lnTo>
                <a:lnTo>
                  <a:pt x="3906918" y="3160581"/>
                </a:lnTo>
                <a:lnTo>
                  <a:pt x="3891141" y="3206149"/>
                </a:lnTo>
                <a:lnTo>
                  <a:pt x="3874557" y="3251238"/>
                </a:lnTo>
                <a:lnTo>
                  <a:pt x="3857177" y="3295837"/>
                </a:lnTo>
                <a:lnTo>
                  <a:pt x="3839010" y="3339933"/>
                </a:lnTo>
                <a:lnTo>
                  <a:pt x="3820068" y="3383514"/>
                </a:lnTo>
                <a:lnTo>
                  <a:pt x="3800360" y="3426570"/>
                </a:lnTo>
                <a:lnTo>
                  <a:pt x="3779898" y="3469088"/>
                </a:lnTo>
                <a:lnTo>
                  <a:pt x="3758690" y="3511055"/>
                </a:lnTo>
                <a:lnTo>
                  <a:pt x="3736747" y="3552462"/>
                </a:lnTo>
                <a:lnTo>
                  <a:pt x="3714080" y="3593295"/>
                </a:lnTo>
                <a:lnTo>
                  <a:pt x="3690699" y="3633543"/>
                </a:lnTo>
                <a:lnTo>
                  <a:pt x="3666614" y="3673194"/>
                </a:lnTo>
                <a:lnTo>
                  <a:pt x="3641836" y="3712236"/>
                </a:lnTo>
                <a:lnTo>
                  <a:pt x="3616374" y="3750658"/>
                </a:lnTo>
                <a:lnTo>
                  <a:pt x="3590239" y="3788447"/>
                </a:lnTo>
                <a:lnTo>
                  <a:pt x="3563441" y="3825593"/>
                </a:lnTo>
                <a:lnTo>
                  <a:pt x="3535991" y="3862082"/>
                </a:lnTo>
                <a:lnTo>
                  <a:pt x="3507898" y="3897903"/>
                </a:lnTo>
                <a:lnTo>
                  <a:pt x="3479174" y="3933045"/>
                </a:lnTo>
                <a:lnTo>
                  <a:pt x="3449828" y="3967495"/>
                </a:lnTo>
                <a:lnTo>
                  <a:pt x="3419870" y="4001243"/>
                </a:lnTo>
                <a:lnTo>
                  <a:pt x="3389311" y="4034275"/>
                </a:lnTo>
                <a:lnTo>
                  <a:pt x="3358161" y="4066580"/>
                </a:lnTo>
                <a:lnTo>
                  <a:pt x="3326431" y="4098147"/>
                </a:lnTo>
                <a:lnTo>
                  <a:pt x="3294130" y="4128963"/>
                </a:lnTo>
                <a:lnTo>
                  <a:pt x="3261270" y="4159017"/>
                </a:lnTo>
                <a:lnTo>
                  <a:pt x="3227859" y="4188297"/>
                </a:lnTo>
                <a:lnTo>
                  <a:pt x="3193909" y="4216791"/>
                </a:lnTo>
                <a:lnTo>
                  <a:pt x="3159429" y="4244488"/>
                </a:lnTo>
                <a:lnTo>
                  <a:pt x="3124431" y="4271375"/>
                </a:lnTo>
                <a:lnTo>
                  <a:pt x="3088924" y="4297441"/>
                </a:lnTo>
                <a:lnTo>
                  <a:pt x="3052918" y="4322673"/>
                </a:lnTo>
                <a:lnTo>
                  <a:pt x="3016425" y="4347061"/>
                </a:lnTo>
                <a:lnTo>
                  <a:pt x="2979453" y="4370592"/>
                </a:lnTo>
                <a:lnTo>
                  <a:pt x="2942014" y="4393255"/>
                </a:lnTo>
                <a:lnTo>
                  <a:pt x="2904117" y="4415037"/>
                </a:lnTo>
                <a:lnTo>
                  <a:pt x="2865773" y="4435927"/>
                </a:lnTo>
                <a:lnTo>
                  <a:pt x="2826993" y="4455913"/>
                </a:lnTo>
                <a:lnTo>
                  <a:pt x="2787785" y="4474984"/>
                </a:lnTo>
                <a:lnTo>
                  <a:pt x="2748162" y="4493126"/>
                </a:lnTo>
                <a:lnTo>
                  <a:pt x="2708132" y="4510330"/>
                </a:lnTo>
                <a:lnTo>
                  <a:pt x="2667707" y="4526582"/>
                </a:lnTo>
                <a:lnTo>
                  <a:pt x="2626897" y="4541872"/>
                </a:lnTo>
                <a:lnTo>
                  <a:pt x="2585711" y="4556186"/>
                </a:lnTo>
                <a:lnTo>
                  <a:pt x="2544160" y="4569514"/>
                </a:lnTo>
                <a:lnTo>
                  <a:pt x="2502254" y="4581844"/>
                </a:lnTo>
                <a:lnTo>
                  <a:pt x="2460004" y="4593163"/>
                </a:lnTo>
                <a:lnTo>
                  <a:pt x="2417420" y="4603461"/>
                </a:lnTo>
                <a:lnTo>
                  <a:pt x="2374512" y="4612725"/>
                </a:lnTo>
                <a:lnTo>
                  <a:pt x="2331291" y="4620943"/>
                </a:lnTo>
                <a:lnTo>
                  <a:pt x="2287766" y="4628103"/>
                </a:lnTo>
                <a:lnTo>
                  <a:pt x="2243949" y="4634195"/>
                </a:lnTo>
                <a:lnTo>
                  <a:pt x="2199848" y="4639205"/>
                </a:lnTo>
                <a:lnTo>
                  <a:pt x="2155475" y="4643122"/>
                </a:lnTo>
                <a:lnTo>
                  <a:pt x="2110840" y="4645935"/>
                </a:lnTo>
                <a:lnTo>
                  <a:pt x="2065952" y="4647631"/>
                </a:lnTo>
                <a:lnTo>
                  <a:pt x="2020824" y="4648200"/>
                </a:lnTo>
                <a:lnTo>
                  <a:pt x="1975695" y="4647631"/>
                </a:lnTo>
                <a:lnTo>
                  <a:pt x="1930808" y="4645935"/>
                </a:lnTo>
                <a:lnTo>
                  <a:pt x="1886173" y="4643122"/>
                </a:lnTo>
                <a:lnTo>
                  <a:pt x="1841800" y="4639205"/>
                </a:lnTo>
                <a:lnTo>
                  <a:pt x="1797700" y="4634195"/>
                </a:lnTo>
                <a:lnTo>
                  <a:pt x="1753883" y="4628103"/>
                </a:lnTo>
                <a:lnTo>
                  <a:pt x="1710359" y="4620943"/>
                </a:lnTo>
                <a:lnTo>
                  <a:pt x="1667139" y="4612725"/>
                </a:lnTo>
                <a:lnTo>
                  <a:pt x="1624232" y="4603461"/>
                </a:lnTo>
                <a:lnTo>
                  <a:pt x="1581649" y="4593163"/>
                </a:lnTo>
                <a:lnTo>
                  <a:pt x="1539400" y="4581844"/>
                </a:lnTo>
                <a:lnTo>
                  <a:pt x="1497496" y="4569514"/>
                </a:lnTo>
                <a:lnTo>
                  <a:pt x="1455947" y="4556186"/>
                </a:lnTo>
                <a:lnTo>
                  <a:pt x="1414762" y="4541872"/>
                </a:lnTo>
                <a:lnTo>
                  <a:pt x="1373953" y="4526582"/>
                </a:lnTo>
                <a:lnTo>
                  <a:pt x="1333530" y="4510330"/>
                </a:lnTo>
                <a:lnTo>
                  <a:pt x="1293502" y="4493126"/>
                </a:lnTo>
                <a:lnTo>
                  <a:pt x="1253880" y="4474984"/>
                </a:lnTo>
                <a:lnTo>
                  <a:pt x="1214675" y="4455913"/>
                </a:lnTo>
                <a:lnTo>
                  <a:pt x="1175897" y="4435927"/>
                </a:lnTo>
                <a:lnTo>
                  <a:pt x="1137555" y="4415037"/>
                </a:lnTo>
                <a:lnTo>
                  <a:pt x="1099660" y="4393255"/>
                </a:lnTo>
                <a:lnTo>
                  <a:pt x="1062223" y="4370592"/>
                </a:lnTo>
                <a:lnTo>
                  <a:pt x="1025254" y="4347061"/>
                </a:lnTo>
                <a:lnTo>
                  <a:pt x="988762" y="4322673"/>
                </a:lnTo>
                <a:lnTo>
                  <a:pt x="952759" y="4297441"/>
                </a:lnTo>
                <a:lnTo>
                  <a:pt x="917254" y="4271375"/>
                </a:lnTo>
                <a:lnTo>
                  <a:pt x="882258" y="4244488"/>
                </a:lnTo>
                <a:lnTo>
                  <a:pt x="847781" y="4216791"/>
                </a:lnTo>
                <a:lnTo>
                  <a:pt x="813834" y="4188297"/>
                </a:lnTo>
                <a:lnTo>
                  <a:pt x="780426" y="4159017"/>
                </a:lnTo>
                <a:lnTo>
                  <a:pt x="747567" y="4128963"/>
                </a:lnTo>
                <a:lnTo>
                  <a:pt x="715269" y="4098147"/>
                </a:lnTo>
                <a:lnTo>
                  <a:pt x="683541" y="4066580"/>
                </a:lnTo>
                <a:lnTo>
                  <a:pt x="652394" y="4034275"/>
                </a:lnTo>
                <a:lnTo>
                  <a:pt x="621838" y="4001243"/>
                </a:lnTo>
                <a:lnTo>
                  <a:pt x="591883" y="3967495"/>
                </a:lnTo>
                <a:lnTo>
                  <a:pt x="562539" y="3933045"/>
                </a:lnTo>
                <a:lnTo>
                  <a:pt x="533817" y="3897903"/>
                </a:lnTo>
                <a:lnTo>
                  <a:pt x="505727" y="3862082"/>
                </a:lnTo>
                <a:lnTo>
                  <a:pt x="478280" y="3825593"/>
                </a:lnTo>
                <a:lnTo>
                  <a:pt x="451485" y="3788447"/>
                </a:lnTo>
                <a:lnTo>
                  <a:pt x="425352" y="3750658"/>
                </a:lnTo>
                <a:lnTo>
                  <a:pt x="399893" y="3712236"/>
                </a:lnTo>
                <a:lnTo>
                  <a:pt x="375117" y="3673194"/>
                </a:lnTo>
                <a:lnTo>
                  <a:pt x="351034" y="3633543"/>
                </a:lnTo>
                <a:lnTo>
                  <a:pt x="327655" y="3593295"/>
                </a:lnTo>
                <a:lnTo>
                  <a:pt x="304991" y="3552462"/>
                </a:lnTo>
                <a:lnTo>
                  <a:pt x="283051" y="3511055"/>
                </a:lnTo>
                <a:lnTo>
                  <a:pt x="261845" y="3469088"/>
                </a:lnTo>
                <a:lnTo>
                  <a:pt x="241384" y="3426570"/>
                </a:lnTo>
                <a:lnTo>
                  <a:pt x="221679" y="3383514"/>
                </a:lnTo>
                <a:lnTo>
                  <a:pt x="202739" y="3339933"/>
                </a:lnTo>
                <a:lnTo>
                  <a:pt x="184575" y="3295837"/>
                </a:lnTo>
                <a:lnTo>
                  <a:pt x="167196" y="3251238"/>
                </a:lnTo>
                <a:lnTo>
                  <a:pt x="150614" y="3206149"/>
                </a:lnTo>
                <a:lnTo>
                  <a:pt x="134839" y="3160581"/>
                </a:lnTo>
                <a:lnTo>
                  <a:pt x="119880" y="3114546"/>
                </a:lnTo>
                <a:lnTo>
                  <a:pt x="105748" y="3068056"/>
                </a:lnTo>
                <a:lnTo>
                  <a:pt x="92454" y="3021122"/>
                </a:lnTo>
                <a:lnTo>
                  <a:pt x="80007" y="2973757"/>
                </a:lnTo>
                <a:lnTo>
                  <a:pt x="68418" y="2925971"/>
                </a:lnTo>
                <a:lnTo>
                  <a:pt x="57697" y="2877778"/>
                </a:lnTo>
                <a:lnTo>
                  <a:pt x="47854" y="2829189"/>
                </a:lnTo>
                <a:lnTo>
                  <a:pt x="38901" y="2780215"/>
                </a:lnTo>
                <a:lnTo>
                  <a:pt x="30846" y="2730868"/>
                </a:lnTo>
                <a:lnTo>
                  <a:pt x="23700" y="2681161"/>
                </a:lnTo>
                <a:lnTo>
                  <a:pt x="17474" y="2631105"/>
                </a:lnTo>
                <a:lnTo>
                  <a:pt x="12177" y="2580711"/>
                </a:lnTo>
                <a:lnTo>
                  <a:pt x="7821" y="2529992"/>
                </a:lnTo>
                <a:lnTo>
                  <a:pt x="4414" y="2478960"/>
                </a:lnTo>
                <a:lnTo>
                  <a:pt x="1968" y="2427626"/>
                </a:lnTo>
                <a:lnTo>
                  <a:pt x="493" y="2376002"/>
                </a:lnTo>
                <a:lnTo>
                  <a:pt x="0" y="2324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694423" y="5347792"/>
            <a:ext cx="8591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200" b="1" spc="5" dirty="0">
                <a:solidFill>
                  <a:srgbClr val="333399"/>
                </a:solidFill>
                <a:latin typeface="Arial"/>
                <a:cs typeface="Arial"/>
              </a:rPr>
              <a:t>pp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li</a:t>
            </a:r>
            <a:r>
              <a:rPr sz="1200" b="1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200" b="1" spc="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1200" b="1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software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315200" y="2057400"/>
            <a:ext cx="1219200" cy="381000"/>
          </a:xfrm>
          <a:custGeom>
            <a:avLst/>
            <a:gdLst/>
            <a:ahLst/>
            <a:cxnLst/>
            <a:rect l="l" t="t" r="r" b="b"/>
            <a:pathLst>
              <a:path w="1219200" h="381000">
                <a:moveTo>
                  <a:pt x="0" y="381000"/>
                </a:moveTo>
                <a:lnTo>
                  <a:pt x="1219200" y="381000"/>
                </a:lnTo>
                <a:lnTo>
                  <a:pt x="1219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315200" y="2057400"/>
            <a:ext cx="1219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955"/>
              </a:spcBef>
            </a:pPr>
            <a:r>
              <a:rPr sz="1200" b="1" spc="-5" dirty="0">
                <a:latin typeface="Arial"/>
                <a:cs typeface="Arial"/>
              </a:rPr>
              <a:t>component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094476" y="2286000"/>
            <a:ext cx="1068705" cy="381000"/>
          </a:xfrm>
          <a:custGeom>
            <a:avLst/>
            <a:gdLst/>
            <a:ahLst/>
            <a:cxnLst/>
            <a:rect l="l" t="t" r="r" b="b"/>
            <a:pathLst>
              <a:path w="1068704" h="381000">
                <a:moveTo>
                  <a:pt x="0" y="381000"/>
                </a:moveTo>
                <a:lnTo>
                  <a:pt x="1068387" y="381000"/>
                </a:lnTo>
                <a:lnTo>
                  <a:pt x="1068387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094476" y="2286000"/>
            <a:ext cx="1068705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955"/>
              </a:spcBef>
            </a:pPr>
            <a:r>
              <a:rPr sz="1200" b="1" spc="-5" dirty="0">
                <a:latin typeface="Arial"/>
                <a:cs typeface="Arial"/>
              </a:rPr>
              <a:t>component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62800" y="2362200"/>
            <a:ext cx="152400" cy="76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80831" y="1161288"/>
            <a:ext cx="563879" cy="2438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062976" y="1143063"/>
            <a:ext cx="776605" cy="284480"/>
          </a:xfrm>
          <a:prstGeom prst="rect">
            <a:avLst/>
          </a:prstGeom>
          <a:ln w="12700">
            <a:solidFill>
              <a:srgbClr val="00008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30"/>
              </a:spcBef>
            </a:pPr>
            <a:r>
              <a:rPr sz="1200" b="1" dirty="0">
                <a:solidFill>
                  <a:srgbClr val="A40020"/>
                </a:solidFill>
                <a:latin typeface="Arial"/>
                <a:cs typeface="Arial"/>
              </a:rPr>
              <a:t>User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34100" y="1633537"/>
            <a:ext cx="733425" cy="284480"/>
          </a:xfrm>
          <a:prstGeom prst="rect">
            <a:avLst/>
          </a:prstGeom>
          <a:solidFill>
            <a:srgbClr val="BADFE2"/>
          </a:solidFill>
          <a:ln w="12700">
            <a:solidFill>
              <a:srgbClr val="333399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35"/>
              </a:spcBef>
            </a:pPr>
            <a:r>
              <a:rPr sz="1200" b="1" spc="-5" dirty="0">
                <a:latin typeface="Arial"/>
                <a:cs typeface="Arial"/>
              </a:rPr>
              <a:t>System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324600" y="3429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24600" y="3429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8400" y="4038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8400" y="4038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40423" y="37338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6350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19800" y="36195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43600" y="381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46443" y="255460"/>
                </a:moveTo>
                <a:lnTo>
                  <a:pt x="224027" y="277875"/>
                </a:lnTo>
                <a:lnTo>
                  <a:pt x="304800" y="304800"/>
                </a:lnTo>
                <a:lnTo>
                  <a:pt x="291338" y="264413"/>
                </a:lnTo>
                <a:lnTo>
                  <a:pt x="255397" y="264413"/>
                </a:lnTo>
                <a:lnTo>
                  <a:pt x="246443" y="255460"/>
                </a:lnTo>
                <a:close/>
              </a:path>
              <a:path w="304800" h="304800">
                <a:moveTo>
                  <a:pt x="255460" y="246443"/>
                </a:moveTo>
                <a:lnTo>
                  <a:pt x="246443" y="255460"/>
                </a:lnTo>
                <a:lnTo>
                  <a:pt x="255397" y="264413"/>
                </a:lnTo>
                <a:lnTo>
                  <a:pt x="264413" y="255397"/>
                </a:lnTo>
                <a:lnTo>
                  <a:pt x="255460" y="246443"/>
                </a:lnTo>
                <a:close/>
              </a:path>
              <a:path w="304800" h="304800">
                <a:moveTo>
                  <a:pt x="277875" y="224027"/>
                </a:moveTo>
                <a:lnTo>
                  <a:pt x="255460" y="246443"/>
                </a:lnTo>
                <a:lnTo>
                  <a:pt x="264413" y="255397"/>
                </a:lnTo>
                <a:lnTo>
                  <a:pt x="255397" y="264413"/>
                </a:lnTo>
                <a:lnTo>
                  <a:pt x="291338" y="264413"/>
                </a:lnTo>
                <a:lnTo>
                  <a:pt x="277875" y="224027"/>
                </a:lnTo>
                <a:close/>
              </a:path>
              <a:path w="304800" h="304800">
                <a:moveTo>
                  <a:pt x="58356" y="49339"/>
                </a:moveTo>
                <a:lnTo>
                  <a:pt x="49339" y="58356"/>
                </a:lnTo>
                <a:lnTo>
                  <a:pt x="246443" y="255460"/>
                </a:lnTo>
                <a:lnTo>
                  <a:pt x="255460" y="246443"/>
                </a:lnTo>
                <a:lnTo>
                  <a:pt x="58356" y="49339"/>
                </a:lnTo>
                <a:close/>
              </a:path>
              <a:path w="304800" h="304800">
                <a:moveTo>
                  <a:pt x="0" y="0"/>
                </a:moveTo>
                <a:lnTo>
                  <a:pt x="26924" y="80772"/>
                </a:lnTo>
                <a:lnTo>
                  <a:pt x="49339" y="58356"/>
                </a:lnTo>
                <a:lnTo>
                  <a:pt x="40386" y="49402"/>
                </a:lnTo>
                <a:lnTo>
                  <a:pt x="49402" y="40386"/>
                </a:lnTo>
                <a:lnTo>
                  <a:pt x="67310" y="40386"/>
                </a:lnTo>
                <a:lnTo>
                  <a:pt x="80772" y="26924"/>
                </a:lnTo>
                <a:lnTo>
                  <a:pt x="0" y="0"/>
                </a:lnTo>
                <a:close/>
              </a:path>
              <a:path w="304800" h="304800">
                <a:moveTo>
                  <a:pt x="49402" y="40386"/>
                </a:moveTo>
                <a:lnTo>
                  <a:pt x="40386" y="49402"/>
                </a:lnTo>
                <a:lnTo>
                  <a:pt x="49339" y="58356"/>
                </a:lnTo>
                <a:lnTo>
                  <a:pt x="58356" y="49339"/>
                </a:lnTo>
                <a:lnTo>
                  <a:pt x="49402" y="40386"/>
                </a:lnTo>
                <a:close/>
              </a:path>
              <a:path w="304800" h="304800">
                <a:moveTo>
                  <a:pt x="67310" y="40386"/>
                </a:moveTo>
                <a:lnTo>
                  <a:pt x="49402" y="40386"/>
                </a:lnTo>
                <a:lnTo>
                  <a:pt x="58356" y="49339"/>
                </a:lnTo>
                <a:lnTo>
                  <a:pt x="67310" y="40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867400"/>
          </a:xfrm>
          <a:custGeom>
            <a:avLst/>
            <a:gdLst/>
            <a:ahLst/>
            <a:cxnLst/>
            <a:rect l="l" t="t" r="r" b="b"/>
            <a:pathLst>
              <a:path w="40004" h="5867400">
                <a:moveTo>
                  <a:pt x="0" y="5867400"/>
                </a:moveTo>
                <a:lnTo>
                  <a:pt x="39687" y="5867400"/>
                </a:lnTo>
                <a:lnTo>
                  <a:pt x="39687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968" y="707136"/>
            <a:ext cx="435863" cy="329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1247" y="688848"/>
            <a:ext cx="4166616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8720" y="722376"/>
            <a:ext cx="822960" cy="313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255" y="1170432"/>
            <a:ext cx="445007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0536" y="1152144"/>
            <a:ext cx="2097024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5255" y="3121151"/>
            <a:ext cx="445007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0536" y="3102864"/>
            <a:ext cx="2029967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5255" y="5105400"/>
            <a:ext cx="423672" cy="320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0536" y="5084064"/>
            <a:ext cx="3724655" cy="3413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6360" y="5355335"/>
            <a:ext cx="3529584" cy="1066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01844" y="764794"/>
            <a:ext cx="5994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3968" y="737362"/>
            <a:ext cx="4255135" cy="734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AutoNum type="arabicPeriod" startAt="5"/>
              <a:tabLst>
                <a:tab pos="356870" algn="l"/>
                <a:tab pos="357505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Interface,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Integration and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Systems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99"/>
              </a:buClr>
              <a:buFont typeface="Arial"/>
              <a:buAutoNum type="arabicPeriod" startAt="5"/>
            </a:pPr>
            <a:endParaRPr sz="1500">
              <a:latin typeface="Times New Roman"/>
              <a:cs typeface="Times New Roman"/>
            </a:endParaRPr>
          </a:p>
          <a:p>
            <a:pPr marL="756285" lvl="1" indent="-34480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756285" algn="l"/>
                <a:tab pos="756920" algn="l"/>
              </a:tabLst>
            </a:pP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External</a:t>
            </a:r>
            <a:r>
              <a:rPr sz="1600" b="1" spc="-3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Interfaces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29603" y="6264870"/>
            <a:ext cx="265874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5" dirty="0">
                <a:latin typeface="Arial"/>
                <a:cs typeface="Arial"/>
              </a:rPr>
              <a:t>s to </a:t>
            </a:r>
            <a:r>
              <a:rPr sz="1400" spc="-10" dirty="0">
                <a:latin typeface="Arial"/>
                <a:cs typeface="Arial"/>
              </a:rPr>
              <a:t>test all internal interfaces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with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3256" y="1661541"/>
            <a:ext cx="8337550" cy="4812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9605" indent="-344170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649605" algn="l"/>
                <a:tab pos="650240" algn="l"/>
              </a:tabLst>
            </a:pPr>
            <a:r>
              <a:rPr sz="1400" spc="-20" dirty="0">
                <a:latin typeface="Arial"/>
                <a:cs typeface="Arial"/>
              </a:rPr>
              <a:t>Means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communicate with the </a:t>
            </a:r>
            <a:r>
              <a:rPr sz="1400" spc="-15" dirty="0">
                <a:latin typeface="Arial"/>
                <a:cs typeface="Arial"/>
              </a:rPr>
              <a:t>world: </a:t>
            </a:r>
            <a:r>
              <a:rPr sz="1400" spc="-10" dirty="0">
                <a:latin typeface="Arial"/>
                <a:cs typeface="Arial"/>
              </a:rPr>
              <a:t>drivers, sensors, input </a:t>
            </a:r>
            <a:r>
              <a:rPr sz="1400" spc="-5" dirty="0">
                <a:latin typeface="Arial"/>
                <a:cs typeface="Arial"/>
              </a:rPr>
              <a:t>terminals, communication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lines.</a:t>
            </a:r>
            <a:endParaRPr sz="1400">
              <a:latin typeface="Arial"/>
              <a:cs typeface="Arial"/>
            </a:endParaRPr>
          </a:p>
          <a:p>
            <a:pPr marL="649605" indent="-344170">
              <a:lnSpc>
                <a:spcPct val="100000"/>
              </a:lnSpc>
              <a:buFont typeface="Wingdings"/>
              <a:buChar char=""/>
              <a:tabLst>
                <a:tab pos="649605" algn="l"/>
                <a:tab pos="650240" algn="l"/>
              </a:tabLst>
            </a:pPr>
            <a:r>
              <a:rPr sz="1400" spc="-10" dirty="0">
                <a:latin typeface="Arial"/>
                <a:cs typeface="Arial"/>
              </a:rPr>
              <a:t>Primary design criterion should be 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robustness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649605" marR="5080" indent="-344170">
              <a:lnSpc>
                <a:spcPct val="100000"/>
              </a:lnSpc>
              <a:buFont typeface="Wingdings"/>
              <a:buChar char=""/>
              <a:tabLst>
                <a:tab pos="649605" algn="l"/>
                <a:tab pos="650240" algn="l"/>
              </a:tabLst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Bugs</a:t>
            </a:r>
            <a:r>
              <a:rPr sz="1400" spc="-1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invalid timing, </a:t>
            </a:r>
            <a:r>
              <a:rPr sz="1400" spc="-15" dirty="0">
                <a:latin typeface="Arial"/>
                <a:cs typeface="Arial"/>
              </a:rPr>
              <a:t>sequence </a:t>
            </a:r>
            <a:r>
              <a:rPr sz="1400" spc="-10" dirty="0">
                <a:latin typeface="Arial"/>
                <a:cs typeface="Arial"/>
              </a:rPr>
              <a:t>assumptions related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external </a:t>
            </a:r>
            <a:r>
              <a:rPr sz="1400" spc="-10" dirty="0">
                <a:latin typeface="Arial"/>
                <a:cs typeface="Arial"/>
              </a:rPr>
              <a:t>signals, misunderstanding </a:t>
            </a:r>
            <a:r>
              <a:rPr sz="1400" spc="-15" dirty="0">
                <a:latin typeface="Arial"/>
                <a:cs typeface="Arial"/>
              </a:rPr>
              <a:t>external  </a:t>
            </a:r>
            <a:r>
              <a:rPr sz="1400" spc="-10" dirty="0">
                <a:latin typeface="Arial"/>
                <a:cs typeface="Arial"/>
              </a:rPr>
              <a:t>formats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no </a:t>
            </a:r>
            <a:r>
              <a:rPr sz="1400" spc="-15" dirty="0">
                <a:latin typeface="Arial"/>
                <a:cs typeface="Arial"/>
              </a:rPr>
              <a:t>robust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coding.</a:t>
            </a:r>
            <a:endParaRPr sz="1400">
              <a:latin typeface="Arial"/>
              <a:cs typeface="Arial"/>
            </a:endParaRPr>
          </a:p>
          <a:p>
            <a:pPr marL="649605" indent="-344170">
              <a:lnSpc>
                <a:spcPct val="100000"/>
              </a:lnSpc>
              <a:buFont typeface="Wingdings"/>
              <a:buChar char=""/>
              <a:tabLst>
                <a:tab pos="649605" algn="l"/>
                <a:tab pos="650240" algn="l"/>
              </a:tabLst>
            </a:pP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Domain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testing, </a:t>
            </a: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syntax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testing &amp; state testing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suited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testing </a:t>
            </a:r>
            <a:r>
              <a:rPr sz="1400" spc="-15" dirty="0">
                <a:latin typeface="Arial"/>
                <a:cs typeface="Arial"/>
              </a:rPr>
              <a:t>external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interfaces.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356870" algn="l"/>
                <a:tab pos="357505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Internal</a:t>
            </a:r>
            <a:r>
              <a:rPr sz="1600" b="1" spc="-3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Interfaces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900CC"/>
              </a:buClr>
              <a:buFont typeface="Arial"/>
              <a:buAutoNum type="arabicParenR" startAt="2"/>
            </a:pPr>
            <a:endParaRPr sz="1650">
              <a:latin typeface="Times New Roman"/>
              <a:cs typeface="Times New Roman"/>
            </a:endParaRPr>
          </a:p>
          <a:p>
            <a:pPr marL="649605" lvl="1" indent="-344170">
              <a:lnSpc>
                <a:spcPct val="100000"/>
              </a:lnSpc>
              <a:buFont typeface="Wingdings"/>
              <a:buChar char=""/>
              <a:tabLst>
                <a:tab pos="649605" algn="l"/>
                <a:tab pos="650240" algn="l"/>
              </a:tabLst>
            </a:pPr>
            <a:r>
              <a:rPr sz="1400" spc="-20" dirty="0">
                <a:latin typeface="Arial"/>
                <a:cs typeface="Arial"/>
              </a:rPr>
              <a:t>Must </a:t>
            </a:r>
            <a:r>
              <a:rPr sz="1400" spc="-15" dirty="0">
                <a:latin typeface="Arial"/>
                <a:cs typeface="Arial"/>
              </a:rPr>
              <a:t>adapt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the external</a:t>
            </a:r>
            <a:r>
              <a:rPr sz="1400" spc="1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interface.</a:t>
            </a:r>
            <a:endParaRPr sz="1400">
              <a:latin typeface="Arial"/>
              <a:cs typeface="Arial"/>
            </a:endParaRPr>
          </a:p>
          <a:p>
            <a:pPr marL="649605" lvl="1" indent="-344170">
              <a:lnSpc>
                <a:spcPct val="100000"/>
              </a:lnSpc>
              <a:buFont typeface="Wingdings"/>
              <a:buChar char=""/>
              <a:tabLst>
                <a:tab pos="649605" algn="l"/>
                <a:tab pos="650240" algn="l"/>
              </a:tabLst>
            </a:pPr>
            <a:r>
              <a:rPr sz="1400" spc="-5" dirty="0">
                <a:latin typeface="Arial"/>
                <a:cs typeface="Arial"/>
              </a:rPr>
              <a:t>Have </a:t>
            </a:r>
            <a:r>
              <a:rPr sz="1400" spc="-15" dirty="0">
                <a:latin typeface="Arial"/>
                <a:cs typeface="Arial"/>
              </a:rPr>
              <a:t>bugs </a:t>
            </a:r>
            <a:r>
              <a:rPr sz="1400" spc="-5" dirty="0">
                <a:latin typeface="Arial"/>
                <a:cs typeface="Arial"/>
              </a:rPr>
              <a:t>similar to </a:t>
            </a:r>
            <a:r>
              <a:rPr sz="1400" spc="-15" dirty="0">
                <a:latin typeface="Arial"/>
                <a:cs typeface="Arial"/>
              </a:rPr>
              <a:t>external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interface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649605" lvl="1" indent="-344170">
              <a:lnSpc>
                <a:spcPct val="100000"/>
              </a:lnSpc>
              <a:buFont typeface="Wingdings"/>
              <a:buChar char=""/>
              <a:tabLst>
                <a:tab pos="649605" algn="l"/>
                <a:tab pos="650240" algn="l"/>
              </a:tabLst>
            </a:pPr>
            <a:r>
              <a:rPr sz="1400" spc="-10" dirty="0">
                <a:latin typeface="Arial"/>
                <a:cs typeface="Arial"/>
              </a:rPr>
              <a:t>Bugs </a:t>
            </a:r>
            <a:r>
              <a:rPr sz="1400" spc="-15" dirty="0">
                <a:latin typeface="Arial"/>
                <a:cs typeface="Arial"/>
              </a:rPr>
              <a:t>from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improper</a:t>
            </a:r>
            <a:endParaRPr sz="1400">
              <a:latin typeface="Arial"/>
              <a:cs typeface="Arial"/>
            </a:endParaRPr>
          </a:p>
          <a:p>
            <a:pPr marL="1103630" marR="403225" lvl="2" indent="-340995">
              <a:lnSpc>
                <a:spcPct val="100000"/>
              </a:lnSpc>
              <a:buFont typeface="Wingdings"/>
              <a:buChar char=""/>
              <a:tabLst>
                <a:tab pos="1103630" algn="l"/>
                <a:tab pos="1104265" algn="l"/>
              </a:tabLst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Protocol design</a:t>
            </a:r>
            <a:r>
              <a:rPr sz="1400" spc="-10" dirty="0">
                <a:latin typeface="Arial"/>
                <a:cs typeface="Arial"/>
              </a:rPr>
              <a:t>, input-output formats, protection against </a:t>
            </a:r>
            <a:r>
              <a:rPr sz="1400" spc="-15" dirty="0">
                <a:latin typeface="Arial"/>
                <a:cs typeface="Arial"/>
              </a:rPr>
              <a:t>corrupted </a:t>
            </a:r>
            <a:r>
              <a:rPr sz="1400" spc="-10" dirty="0">
                <a:latin typeface="Arial"/>
                <a:cs typeface="Arial"/>
              </a:rPr>
              <a:t>data, subroutine call  </a:t>
            </a:r>
            <a:r>
              <a:rPr sz="1400" spc="-15" dirty="0">
                <a:latin typeface="Arial"/>
                <a:cs typeface="Arial"/>
              </a:rPr>
              <a:t>sequence,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call-parameters.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6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 </a:t>
            </a: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(prevention </a:t>
            </a:r>
            <a:r>
              <a:rPr sz="1600" b="1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&amp;</a:t>
            </a:r>
            <a:r>
              <a:rPr sz="1600" b="1" u="heavy" spc="-8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correction)</a:t>
            </a:r>
            <a:r>
              <a:rPr sz="140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999"/>
              </a:buClr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649605" lvl="1" indent="-344170">
              <a:lnSpc>
                <a:spcPct val="100000"/>
              </a:lnSpc>
              <a:buFont typeface="Wingdings"/>
              <a:buChar char=""/>
              <a:tabLst>
                <a:tab pos="649605" algn="l"/>
                <a:tab pos="650240" algn="l"/>
              </a:tabLst>
            </a:pPr>
            <a:r>
              <a:rPr sz="1400" spc="-40" dirty="0">
                <a:latin typeface="Arial"/>
                <a:cs typeface="Arial"/>
              </a:rPr>
              <a:t>Test </a:t>
            </a:r>
            <a:r>
              <a:rPr sz="1400" spc="-10" dirty="0">
                <a:latin typeface="Arial"/>
                <a:cs typeface="Arial"/>
              </a:rPr>
              <a:t>methods of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domain testing </a:t>
            </a:r>
            <a:r>
              <a:rPr sz="1400" spc="-5" dirty="0">
                <a:latin typeface="Arial"/>
                <a:cs typeface="Arial"/>
              </a:rPr>
              <a:t>&amp; </a:t>
            </a:r>
            <a:r>
              <a:rPr sz="1400" spc="-20" dirty="0">
                <a:solidFill>
                  <a:srgbClr val="A40020"/>
                </a:solidFill>
                <a:latin typeface="Arial"/>
                <a:cs typeface="Arial"/>
              </a:rPr>
              <a:t>syntax</a:t>
            </a:r>
            <a:r>
              <a:rPr sz="1400" spc="17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testing.</a:t>
            </a:r>
            <a:endParaRPr sz="1400">
              <a:latin typeface="Arial"/>
              <a:cs typeface="Arial"/>
            </a:endParaRPr>
          </a:p>
          <a:p>
            <a:pPr marL="649605" marR="436880" lvl="1" indent="-344170">
              <a:lnSpc>
                <a:spcPct val="100000"/>
              </a:lnSpc>
              <a:buFont typeface="Wingdings"/>
              <a:buChar char=""/>
              <a:tabLst>
                <a:tab pos="649605" algn="l"/>
                <a:tab pos="650240" algn="l"/>
              </a:tabLst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Good design &amp; </a:t>
            </a: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standards</a:t>
            </a:r>
            <a:r>
              <a:rPr sz="1400" spc="-15" dirty="0">
                <a:latin typeface="Arial"/>
                <a:cs typeface="Arial"/>
              </a:rPr>
              <a:t>: good trade </a:t>
            </a:r>
            <a:r>
              <a:rPr sz="1400" spc="-20" dirty="0">
                <a:latin typeface="Arial"/>
                <a:cs typeface="Arial"/>
              </a:rPr>
              <a:t>off </a:t>
            </a:r>
            <a:r>
              <a:rPr sz="1400" spc="-15" dirty="0">
                <a:latin typeface="Arial"/>
                <a:cs typeface="Arial"/>
              </a:rPr>
              <a:t>between </a:t>
            </a:r>
            <a:r>
              <a:rPr sz="1400" spc="-5" dirty="0">
                <a:latin typeface="Arial"/>
                <a:cs typeface="Arial"/>
              </a:rPr>
              <a:t># </a:t>
            </a:r>
            <a:r>
              <a:rPr sz="1400" spc="-10" dirty="0">
                <a:latin typeface="Arial"/>
                <a:cs typeface="Arial"/>
              </a:rPr>
              <a:t>of internal interfaces &amp; complexity of the  interface.</a:t>
            </a:r>
            <a:endParaRPr sz="1400">
              <a:latin typeface="Arial"/>
              <a:cs typeface="Arial"/>
            </a:endParaRPr>
          </a:p>
          <a:p>
            <a:pPr marL="649605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49605" algn="l"/>
                <a:tab pos="650240" algn="l"/>
                <a:tab pos="5325110" algn="l"/>
              </a:tabLst>
            </a:pPr>
            <a:r>
              <a:rPr sz="1400" spc="-10" dirty="0">
                <a:latin typeface="Arial"/>
                <a:cs typeface="Arial"/>
              </a:rPr>
              <a:t>Good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integration</a:t>
            </a:r>
            <a:r>
              <a:rPr sz="1400" spc="7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testing</a:t>
            </a:r>
            <a:r>
              <a:rPr sz="1400" spc="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	</a:t>
            </a:r>
            <a:r>
              <a:rPr sz="1400" spc="-15" dirty="0">
                <a:latin typeface="Arial"/>
                <a:cs typeface="Arial"/>
              </a:rPr>
              <a:t>external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world.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867400"/>
          </a:xfrm>
          <a:custGeom>
            <a:avLst/>
            <a:gdLst/>
            <a:ahLst/>
            <a:cxnLst/>
            <a:rect l="l" t="t" r="r" b="b"/>
            <a:pathLst>
              <a:path w="40004" h="5867400">
                <a:moveTo>
                  <a:pt x="0" y="5867400"/>
                </a:moveTo>
                <a:lnTo>
                  <a:pt x="39687" y="5867400"/>
                </a:lnTo>
                <a:lnTo>
                  <a:pt x="39687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943600"/>
          </a:xfrm>
          <a:custGeom>
            <a:avLst/>
            <a:gdLst/>
            <a:ahLst/>
            <a:cxnLst/>
            <a:rect l="l" t="t" r="r" b="b"/>
            <a:pathLst>
              <a:path w="9149080" h="5943600">
                <a:moveTo>
                  <a:pt x="0" y="5943600"/>
                </a:moveTo>
                <a:lnTo>
                  <a:pt x="9148699" y="5943600"/>
                </a:lnTo>
                <a:lnTo>
                  <a:pt x="9148699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255" y="1109472"/>
            <a:ext cx="445007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0536" y="1091183"/>
            <a:ext cx="3084576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863" y="2423160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3144" y="2401823"/>
            <a:ext cx="2767584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8967" y="2673095"/>
            <a:ext cx="2572511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7863" y="4587240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3144" y="4565903"/>
            <a:ext cx="3724655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8967" y="4837176"/>
            <a:ext cx="3529583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3968" y="716025"/>
            <a:ext cx="8569960" cy="5879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10254" algn="l"/>
              </a:tabLst>
            </a:pPr>
            <a:r>
              <a:rPr sz="1400" spc="-15" dirty="0">
                <a:latin typeface="Arial"/>
                <a:cs typeface="Arial"/>
              </a:rPr>
              <a:t>Interface, Integration  and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Systems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	contd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756285" indent="-344805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756285" algn="l"/>
                <a:tab pos="75692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Hardware </a:t>
            </a:r>
            <a:r>
              <a:rPr sz="1600" b="1" spc="-10" dirty="0">
                <a:solidFill>
                  <a:srgbClr val="9900CC"/>
                </a:solidFill>
                <a:latin typeface="Arial"/>
                <a:cs typeface="Arial"/>
              </a:rPr>
              <a:t>Architecture</a:t>
            </a:r>
            <a:r>
              <a:rPr sz="1600" b="1" spc="-7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00CC"/>
              </a:buClr>
              <a:buFont typeface="Arial"/>
              <a:buAutoNum type="arabicParenR" startAt="3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400" spc="-5" dirty="0">
                <a:latin typeface="Arial"/>
                <a:cs typeface="Arial"/>
              </a:rPr>
              <a:t>A s/w </a:t>
            </a:r>
            <a:r>
              <a:rPr sz="1400" spc="-10" dirty="0">
                <a:latin typeface="Arial"/>
                <a:cs typeface="Arial"/>
              </a:rPr>
              <a:t>programmer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not see the h/w </a:t>
            </a:r>
            <a:r>
              <a:rPr sz="1400" spc="-20" dirty="0">
                <a:latin typeface="Arial"/>
                <a:cs typeface="Arial"/>
              </a:rPr>
              <a:t>layer </a:t>
            </a:r>
            <a:r>
              <a:rPr sz="1400" spc="-5" dirty="0">
                <a:latin typeface="Arial"/>
                <a:cs typeface="Arial"/>
              </a:rPr>
              <a:t>/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architecture.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400" spc="-5" dirty="0">
                <a:latin typeface="Arial"/>
                <a:cs typeface="Arial"/>
              </a:rPr>
              <a:t>S/w </a:t>
            </a:r>
            <a:r>
              <a:rPr sz="1400" spc="-15" dirty="0">
                <a:latin typeface="Arial"/>
                <a:cs typeface="Arial"/>
              </a:rPr>
              <a:t>bugs </a:t>
            </a:r>
            <a:r>
              <a:rPr sz="1400" spc="-10" dirty="0">
                <a:latin typeface="Arial"/>
                <a:cs typeface="Arial"/>
              </a:rPr>
              <a:t>originating </a:t>
            </a:r>
            <a:r>
              <a:rPr sz="1400" spc="-15" dirty="0">
                <a:latin typeface="Arial"/>
                <a:cs typeface="Arial"/>
              </a:rPr>
              <a:t>from hardware </a:t>
            </a:r>
            <a:r>
              <a:rPr sz="1400" spc="-10" dirty="0">
                <a:latin typeface="Arial"/>
                <a:cs typeface="Arial"/>
              </a:rPr>
              <a:t>architecture </a:t>
            </a:r>
            <a:r>
              <a:rPr sz="1400" spc="-15" dirty="0">
                <a:latin typeface="Arial"/>
                <a:cs typeface="Arial"/>
              </a:rPr>
              <a:t>are due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misunderstanding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how </a:t>
            </a:r>
            <a:r>
              <a:rPr sz="1400" spc="-10" dirty="0">
                <a:latin typeface="Arial"/>
                <a:cs typeface="Arial"/>
              </a:rPr>
              <a:t>h/w works.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Bugs are due </a:t>
            </a:r>
            <a:r>
              <a:rPr sz="1600" b="1" u="heavy" spc="-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to </a:t>
            </a: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errors</a:t>
            </a:r>
            <a:r>
              <a:rPr sz="1600" b="1" u="heavy" spc="-7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in: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10" dirty="0">
                <a:latin typeface="Arial"/>
                <a:cs typeface="Arial"/>
              </a:rPr>
              <a:t>Paging mechanism, </a:t>
            </a:r>
            <a:r>
              <a:rPr sz="1400" spc="-15" dirty="0">
                <a:latin typeface="Arial"/>
                <a:cs typeface="Arial"/>
              </a:rPr>
              <a:t>address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generation</a:t>
            </a:r>
            <a:endParaRPr sz="1400">
              <a:latin typeface="Arial"/>
              <a:cs typeface="Arial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15" dirty="0">
                <a:latin typeface="Arial"/>
                <a:cs typeface="Arial"/>
              </a:rPr>
              <a:t>I/O </a:t>
            </a:r>
            <a:r>
              <a:rPr sz="1400" spc="-10" dirty="0">
                <a:latin typeface="Arial"/>
                <a:cs typeface="Arial"/>
              </a:rPr>
              <a:t>device instructions, device status code, device</a:t>
            </a:r>
            <a:r>
              <a:rPr sz="1400" spc="2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protocol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438910" lvl="2" indent="-27686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10" dirty="0">
                <a:latin typeface="Arial"/>
                <a:cs typeface="Arial"/>
              </a:rPr>
              <a:t>Expecting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device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respond </a:t>
            </a:r>
            <a:r>
              <a:rPr sz="1400" spc="-10" dirty="0">
                <a:latin typeface="Arial"/>
                <a:cs typeface="Arial"/>
              </a:rPr>
              <a:t>too </a:t>
            </a:r>
            <a:r>
              <a:rPr sz="1400" spc="-25" dirty="0">
                <a:latin typeface="Arial"/>
                <a:cs typeface="Arial"/>
              </a:rPr>
              <a:t>quickly,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wait </a:t>
            </a:r>
            <a:r>
              <a:rPr sz="1400" spc="-10" dirty="0">
                <a:latin typeface="Arial"/>
                <a:cs typeface="Arial"/>
              </a:rPr>
              <a:t>for too long for response,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assuming a</a:t>
            </a:r>
            <a:endParaRPr sz="1400">
              <a:latin typeface="Arial"/>
              <a:cs typeface="Arial"/>
            </a:endParaRPr>
          </a:p>
          <a:p>
            <a:pPr marL="143891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device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initialized, interrupt </a:t>
            </a:r>
            <a:r>
              <a:rPr sz="1400" spc="-15" dirty="0">
                <a:latin typeface="Arial"/>
                <a:cs typeface="Arial"/>
              </a:rPr>
              <a:t>handling, I/O </a:t>
            </a:r>
            <a:r>
              <a:rPr sz="1400" spc="-10" dirty="0">
                <a:latin typeface="Arial"/>
                <a:cs typeface="Arial"/>
              </a:rPr>
              <a:t>device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address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5" dirty="0">
                <a:latin typeface="Arial"/>
                <a:cs typeface="Arial"/>
              </a:rPr>
              <a:t>H/W </a:t>
            </a:r>
            <a:r>
              <a:rPr sz="1400" spc="-10" dirty="0">
                <a:latin typeface="Arial"/>
                <a:cs typeface="Arial"/>
              </a:rPr>
              <a:t>simultaneity assumption, </a:t>
            </a:r>
            <a:r>
              <a:rPr sz="1400" spc="-5" dirty="0">
                <a:latin typeface="Arial"/>
                <a:cs typeface="Arial"/>
              </a:rPr>
              <a:t>H/W </a:t>
            </a:r>
            <a:r>
              <a:rPr sz="1400" spc="-10" dirty="0">
                <a:latin typeface="Arial"/>
                <a:cs typeface="Arial"/>
              </a:rPr>
              <a:t>race condition ignored, device data format </a:t>
            </a:r>
            <a:r>
              <a:rPr sz="1400" spc="-15" dirty="0">
                <a:latin typeface="Arial"/>
                <a:cs typeface="Arial"/>
              </a:rPr>
              <a:t>error</a:t>
            </a:r>
            <a:r>
              <a:rPr sz="1400" spc="3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etc..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 </a:t>
            </a: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(prevention </a:t>
            </a:r>
            <a:r>
              <a:rPr sz="1600" b="1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&amp;</a:t>
            </a:r>
            <a:r>
              <a:rPr sz="1600" b="1" u="heavy" spc="-8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correction)</a:t>
            </a:r>
            <a:r>
              <a:rPr sz="140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10" dirty="0">
                <a:latin typeface="Arial"/>
                <a:cs typeface="Arial"/>
              </a:rPr>
              <a:t>Good </a:t>
            </a:r>
            <a:r>
              <a:rPr sz="1400" spc="-15" dirty="0">
                <a:latin typeface="Arial"/>
                <a:cs typeface="Arial"/>
              </a:rPr>
              <a:t>software </a:t>
            </a:r>
            <a:r>
              <a:rPr sz="1400" spc="-10" dirty="0">
                <a:latin typeface="Arial"/>
                <a:cs typeface="Arial"/>
              </a:rPr>
              <a:t>programming &amp;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Testing.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10" dirty="0">
                <a:latin typeface="Arial"/>
                <a:cs typeface="Arial"/>
              </a:rPr>
              <a:t>Centralization of </a:t>
            </a:r>
            <a:r>
              <a:rPr sz="1400" spc="-5" dirty="0">
                <a:latin typeface="Arial"/>
                <a:cs typeface="Arial"/>
              </a:rPr>
              <a:t>H/W </a:t>
            </a:r>
            <a:r>
              <a:rPr sz="1400" spc="-10" dirty="0">
                <a:latin typeface="Arial"/>
                <a:cs typeface="Arial"/>
              </a:rPr>
              <a:t>interface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software.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20" dirty="0">
                <a:latin typeface="Arial"/>
                <a:cs typeface="Arial"/>
              </a:rPr>
              <a:t>Nowadays </a:t>
            </a:r>
            <a:r>
              <a:rPr sz="1400" spc="-15" dirty="0">
                <a:latin typeface="Arial"/>
                <a:cs typeface="Arial"/>
              </a:rPr>
              <a:t>hardware has </a:t>
            </a:r>
            <a:r>
              <a:rPr sz="1400" spc="-10" dirty="0">
                <a:latin typeface="Arial"/>
                <a:cs typeface="Arial"/>
              </a:rPr>
              <a:t>special test modes &amp; test instructions </a:t>
            </a:r>
            <a:r>
              <a:rPr sz="1400" spc="-5" dirty="0">
                <a:latin typeface="Arial"/>
                <a:cs typeface="Arial"/>
              </a:rPr>
              <a:t>to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 the H/W function.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5" dirty="0">
                <a:latin typeface="Arial"/>
                <a:cs typeface="Arial"/>
              </a:rPr>
              <a:t>An </a:t>
            </a:r>
            <a:r>
              <a:rPr sz="1400" spc="-10" dirty="0">
                <a:latin typeface="Arial"/>
                <a:cs typeface="Arial"/>
              </a:rPr>
              <a:t>elaborate H/W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89362" y="6387065"/>
            <a:ext cx="211264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0" dirty="0">
                <a:latin typeface="Arial"/>
                <a:cs typeface="Arial"/>
              </a:rPr>
              <a:t>imulator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also be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used.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7014" y="6307513"/>
            <a:ext cx="476504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665980" algn="l"/>
              </a:tabLst>
            </a:pPr>
            <a:r>
              <a:rPr sz="1400" spc="-15" dirty="0">
                <a:latin typeface="Arial"/>
                <a:cs typeface="Arial"/>
              </a:rPr>
              <a:t>Le</a:t>
            </a:r>
            <a:r>
              <a:rPr sz="1400" spc="-5" dirty="0">
                <a:latin typeface="Arial"/>
                <a:cs typeface="Arial"/>
              </a:rPr>
              <a:t>ct</a:t>
            </a:r>
            <a:r>
              <a:rPr sz="1400" spc="-15" dirty="0">
                <a:latin typeface="Arial"/>
                <a:cs typeface="Arial"/>
              </a:rPr>
              <a:t>ure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89452" y="196087"/>
            <a:ext cx="30118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Purpose of</a:t>
            </a:r>
            <a:r>
              <a:rPr sz="2800" spc="-105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762000"/>
            <a:ext cx="8997950" cy="5715000"/>
          </a:xfrm>
          <a:custGeom>
            <a:avLst/>
            <a:gdLst/>
            <a:ahLst/>
            <a:cxnLst/>
            <a:rect l="l" t="t" r="r" b="b"/>
            <a:pathLst>
              <a:path w="8997950" h="5715000">
                <a:moveTo>
                  <a:pt x="0" y="5715000"/>
                </a:moveTo>
                <a:lnTo>
                  <a:pt x="8997950" y="5715000"/>
                </a:lnTo>
                <a:lnTo>
                  <a:pt x="89979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8288" y="789254"/>
            <a:ext cx="2879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5 Phases in </a:t>
            </a:r>
            <a:r>
              <a:rPr sz="1800" spc="-150" dirty="0">
                <a:solidFill>
                  <a:srgbClr val="660066"/>
                </a:solidFill>
                <a:latin typeface="Arial"/>
                <a:cs typeface="Arial"/>
              </a:rPr>
              <a:t>tester‟s</a:t>
            </a:r>
            <a:r>
              <a:rPr sz="1800" spc="-1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thinking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6126" y="813943"/>
            <a:ext cx="11131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continued…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5917" y="1826132"/>
            <a:ext cx="7578725" cy="124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4155" marR="5080" indent="-148209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D50092"/>
                </a:solidFill>
                <a:latin typeface="Arial"/>
                <a:cs typeface="Arial"/>
              </a:rPr>
              <a:t>Phase 4</a:t>
            </a:r>
            <a:r>
              <a:rPr sz="1600" dirty="0">
                <a:latin typeface="Arial"/>
                <a:cs typeface="Arial"/>
              </a:rPr>
              <a:t>: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state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mind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regarding </a:t>
            </a:r>
            <a:r>
              <a:rPr sz="1600" spc="10" dirty="0">
                <a:solidFill>
                  <a:srgbClr val="333399"/>
                </a:solidFill>
                <a:latin typeface="Arial"/>
                <a:cs typeface="Arial"/>
              </a:rPr>
              <a:t>“What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testing can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do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cannot do. </a:t>
            </a:r>
            <a:r>
              <a:rPr sz="1600" spc="10" dirty="0">
                <a:solidFill>
                  <a:srgbClr val="333399"/>
                </a:solidFill>
                <a:latin typeface="Arial"/>
                <a:cs typeface="Arial"/>
              </a:rPr>
              <a:t>What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makes 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software testable”.</a:t>
            </a:r>
            <a:endParaRPr sz="1600">
              <a:latin typeface="Arial"/>
              <a:cs typeface="Arial"/>
            </a:endParaRPr>
          </a:p>
          <a:p>
            <a:pPr marL="927100" indent="-34417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SzPct val="50000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1600" dirty="0">
                <a:latin typeface="Arial"/>
                <a:cs typeface="Arial"/>
              </a:rPr>
              <a:t>Applying this </a:t>
            </a:r>
            <a:r>
              <a:rPr sz="1600" spc="-5" dirty="0">
                <a:latin typeface="Arial"/>
                <a:cs typeface="Arial"/>
              </a:rPr>
              <a:t>knowledge reduces </a:t>
            </a:r>
            <a:r>
              <a:rPr sz="1600" dirty="0">
                <a:latin typeface="Arial"/>
                <a:cs typeface="Arial"/>
              </a:rPr>
              <a:t>amount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testing.</a:t>
            </a:r>
            <a:endParaRPr sz="1600">
              <a:latin typeface="Arial"/>
              <a:cs typeface="Arial"/>
            </a:endParaRPr>
          </a:p>
          <a:p>
            <a:pPr marL="92710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1600" spc="-20" dirty="0">
                <a:latin typeface="Arial"/>
                <a:cs typeface="Arial"/>
              </a:rPr>
              <a:t>Testable </a:t>
            </a:r>
            <a:r>
              <a:rPr sz="1600" spc="-5" dirty="0">
                <a:latin typeface="Arial"/>
                <a:cs typeface="Arial"/>
              </a:rPr>
              <a:t>software reduces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effort</a:t>
            </a:r>
            <a:endParaRPr sz="1600">
              <a:latin typeface="Arial"/>
              <a:cs typeface="Arial"/>
            </a:endParaRPr>
          </a:p>
          <a:p>
            <a:pPr marL="92710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1600" spc="-20" dirty="0">
                <a:latin typeface="Arial"/>
                <a:cs typeface="Arial"/>
              </a:rPr>
              <a:t>Testable </a:t>
            </a:r>
            <a:r>
              <a:rPr sz="1600" spc="-5" dirty="0">
                <a:latin typeface="Arial"/>
                <a:cs typeface="Arial"/>
              </a:rPr>
              <a:t>software has </a:t>
            </a:r>
            <a:r>
              <a:rPr sz="1600" dirty="0">
                <a:latin typeface="Arial"/>
                <a:cs typeface="Arial"/>
              </a:rPr>
              <a:t>less </a:t>
            </a:r>
            <a:r>
              <a:rPr sz="1600" spc="-5" dirty="0">
                <a:latin typeface="Arial"/>
                <a:cs typeface="Arial"/>
              </a:rPr>
              <a:t>bugs </a:t>
            </a:r>
            <a:r>
              <a:rPr sz="1600" dirty="0">
                <a:latin typeface="Arial"/>
                <a:cs typeface="Arial"/>
              </a:rPr>
              <a:t>than the code </a:t>
            </a:r>
            <a:r>
              <a:rPr sz="1600" spc="-5" dirty="0">
                <a:latin typeface="Arial"/>
                <a:cs typeface="Arial"/>
              </a:rPr>
              <a:t>hard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5917" y="3777741"/>
            <a:ext cx="793305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D50092"/>
                </a:solidFill>
                <a:latin typeface="Arial"/>
                <a:cs typeface="Arial"/>
              </a:rPr>
              <a:t>Cumulative goal of all 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these</a:t>
            </a:r>
            <a:r>
              <a:rPr sz="1600" b="1" spc="-9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D50092"/>
                </a:solidFill>
                <a:latin typeface="Arial"/>
                <a:cs typeface="Arial"/>
              </a:rPr>
              <a:t>phases</a:t>
            </a:r>
            <a:r>
              <a:rPr sz="1600" dirty="0">
                <a:solidFill>
                  <a:srgbClr val="D50092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92710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1600" dirty="0">
                <a:latin typeface="Arial"/>
                <a:cs typeface="Arial"/>
              </a:rPr>
              <a:t>Cumulative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spc="-10" dirty="0">
                <a:latin typeface="Arial"/>
                <a:cs typeface="Arial"/>
              </a:rPr>
              <a:t>complementary. </a:t>
            </a:r>
            <a:r>
              <a:rPr sz="1600" dirty="0">
                <a:latin typeface="Arial"/>
                <a:cs typeface="Arial"/>
              </a:rPr>
              <a:t>One </a:t>
            </a:r>
            <a:r>
              <a:rPr sz="1600" spc="-5" dirty="0">
                <a:latin typeface="Arial"/>
                <a:cs typeface="Arial"/>
              </a:rPr>
              <a:t>leads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other.</a:t>
            </a:r>
            <a:endParaRPr sz="1600">
              <a:latin typeface="Arial"/>
              <a:cs typeface="Arial"/>
            </a:endParaRPr>
          </a:p>
          <a:p>
            <a:pPr marL="927100" indent="-34417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SzPct val="50000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1600" dirty="0">
                <a:latin typeface="Arial"/>
                <a:cs typeface="Arial"/>
              </a:rPr>
              <a:t>Phase2 </a:t>
            </a:r>
            <a:r>
              <a:rPr sz="1600" spc="5" dirty="0">
                <a:latin typeface="Arial"/>
                <a:cs typeface="Arial"/>
              </a:rPr>
              <a:t>tests </a:t>
            </a:r>
            <a:r>
              <a:rPr sz="1600" spc="-5" dirty="0">
                <a:latin typeface="Arial"/>
                <a:cs typeface="Arial"/>
              </a:rPr>
              <a:t>alone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show </a:t>
            </a:r>
            <a:r>
              <a:rPr sz="1600" spc="-5" dirty="0">
                <a:latin typeface="Arial"/>
                <a:cs typeface="Arial"/>
              </a:rPr>
              <a:t>software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works</a:t>
            </a:r>
            <a:endParaRPr sz="1600">
              <a:latin typeface="Arial"/>
              <a:cs typeface="Arial"/>
            </a:endParaRPr>
          </a:p>
          <a:p>
            <a:pPr marL="927100" marR="508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1600" dirty="0">
                <a:latin typeface="Arial"/>
                <a:cs typeface="Arial"/>
              </a:rPr>
              <a:t>Use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statistical methods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test design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achieve good </a:t>
            </a:r>
            <a:r>
              <a:rPr sz="1600" dirty="0">
                <a:latin typeface="Arial"/>
                <a:cs typeface="Arial"/>
              </a:rPr>
              <a:t>testing </a:t>
            </a:r>
            <a:r>
              <a:rPr sz="1600" spc="-5" dirty="0">
                <a:latin typeface="Arial"/>
                <a:cs typeface="Arial"/>
              </a:rPr>
              <a:t>at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acceptable  risks.</a:t>
            </a:r>
            <a:endParaRPr sz="1600">
              <a:latin typeface="Arial"/>
              <a:cs typeface="Arial"/>
            </a:endParaRPr>
          </a:p>
          <a:p>
            <a:pPr marL="927100" indent="-344170">
              <a:lnSpc>
                <a:spcPct val="100000"/>
              </a:lnSpc>
              <a:buClr>
                <a:srgbClr val="FF00FF"/>
              </a:buClr>
              <a:buSzPct val="50000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1600" spc="-5" dirty="0">
                <a:latin typeface="Arial"/>
                <a:cs typeface="Arial"/>
              </a:rPr>
              <a:t>Most </a:t>
            </a:r>
            <a:r>
              <a:rPr sz="1600" dirty="0">
                <a:latin typeface="Arial"/>
                <a:cs typeface="Arial"/>
              </a:rPr>
              <a:t>testable </a:t>
            </a:r>
            <a:r>
              <a:rPr sz="1600" spc="-5" dirty="0">
                <a:latin typeface="Arial"/>
                <a:cs typeface="Arial"/>
              </a:rPr>
              <a:t>software </a:t>
            </a:r>
            <a:r>
              <a:rPr sz="1600" spc="5" dirty="0">
                <a:latin typeface="Arial"/>
                <a:cs typeface="Arial"/>
              </a:rPr>
              <a:t>must </a:t>
            </a:r>
            <a:r>
              <a:rPr sz="1600" spc="-5" dirty="0">
                <a:latin typeface="Arial"/>
                <a:cs typeface="Arial"/>
              </a:rPr>
              <a:t>be debugged, </a:t>
            </a:r>
            <a:r>
              <a:rPr sz="1600" spc="5" dirty="0">
                <a:latin typeface="Arial"/>
                <a:cs typeface="Arial"/>
              </a:rPr>
              <a:t>must </a:t>
            </a:r>
            <a:r>
              <a:rPr sz="1600" spc="-10" dirty="0">
                <a:latin typeface="Arial"/>
                <a:cs typeface="Arial"/>
              </a:rPr>
              <a:t>work, </a:t>
            </a:r>
            <a:r>
              <a:rPr sz="1600" spc="5" dirty="0">
                <a:latin typeface="Arial"/>
                <a:cs typeface="Arial"/>
              </a:rPr>
              <a:t>must </a:t>
            </a:r>
            <a:r>
              <a:rPr sz="1600" spc="-5" dirty="0">
                <a:latin typeface="Arial"/>
                <a:cs typeface="Arial"/>
              </a:rPr>
              <a:t>be hard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break.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51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867400"/>
          </a:xfrm>
          <a:custGeom>
            <a:avLst/>
            <a:gdLst/>
            <a:ahLst/>
            <a:cxnLst/>
            <a:rect l="l" t="t" r="r" b="b"/>
            <a:pathLst>
              <a:path w="40004" h="5867400">
                <a:moveTo>
                  <a:pt x="0" y="5867400"/>
                </a:moveTo>
                <a:lnTo>
                  <a:pt x="39687" y="5867400"/>
                </a:lnTo>
                <a:lnTo>
                  <a:pt x="39687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255" y="1109472"/>
            <a:ext cx="445007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0536" y="1091183"/>
            <a:ext cx="2654808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863" y="1569719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3144" y="1548383"/>
            <a:ext cx="978407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8967" y="1819655"/>
            <a:ext cx="783336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7863" y="3733800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3144" y="3712464"/>
            <a:ext cx="3782567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8967" y="3983735"/>
            <a:ext cx="3587496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3968" y="716025"/>
            <a:ext cx="7489825" cy="5026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10254" algn="l"/>
              </a:tabLst>
            </a:pPr>
            <a:r>
              <a:rPr sz="1400" spc="-15" dirty="0">
                <a:latin typeface="Arial"/>
                <a:cs typeface="Arial"/>
              </a:rPr>
              <a:t>Interface, Integration  and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Systems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	contd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756285" indent="-344805">
              <a:lnSpc>
                <a:spcPct val="100000"/>
              </a:lnSpc>
              <a:spcBef>
                <a:spcPts val="5"/>
              </a:spcBef>
              <a:buAutoNum type="arabicParenR" startAt="4"/>
              <a:tabLst>
                <a:tab pos="756285" algn="l"/>
                <a:tab pos="75692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Operating </a:t>
            </a:r>
            <a:r>
              <a:rPr sz="1600" b="1" spc="-15" dirty="0">
                <a:solidFill>
                  <a:srgbClr val="9900CC"/>
                </a:solidFill>
                <a:latin typeface="Arial"/>
                <a:cs typeface="Arial"/>
              </a:rPr>
              <a:t>System</a:t>
            </a:r>
            <a:r>
              <a:rPr sz="1600" b="1" spc="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900CC"/>
              </a:buClr>
              <a:buFont typeface="Arial"/>
              <a:buAutoNum type="arabicParenR" startAt="4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Due</a:t>
            </a:r>
            <a:r>
              <a:rPr sz="1600" b="1" u="heavy" spc="-5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to: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2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5" dirty="0">
                <a:latin typeface="Arial"/>
                <a:cs typeface="Arial"/>
              </a:rPr>
              <a:t>Misunderstanding </a:t>
            </a:r>
            <a:r>
              <a:rPr sz="1400" spc="-10" dirty="0">
                <a:latin typeface="Arial"/>
                <a:cs typeface="Arial"/>
              </a:rPr>
              <a:t>of H/W architecture &amp; interface by the </a:t>
            </a:r>
            <a:r>
              <a:rPr sz="1400" spc="-5" dirty="0">
                <a:latin typeface="Arial"/>
                <a:cs typeface="Arial"/>
              </a:rPr>
              <a:t>O.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5" dirty="0">
                <a:latin typeface="Arial"/>
                <a:cs typeface="Arial"/>
              </a:rPr>
              <a:t>Not </a:t>
            </a:r>
            <a:r>
              <a:rPr sz="1400" spc="-15" dirty="0">
                <a:latin typeface="Arial"/>
                <a:cs typeface="Arial"/>
              </a:rPr>
              <a:t>handling </a:t>
            </a:r>
            <a:r>
              <a:rPr sz="1400" spc="-10" dirty="0">
                <a:latin typeface="Arial"/>
                <a:cs typeface="Arial"/>
              </a:rPr>
              <a:t>of all H/W issues by the </a:t>
            </a:r>
            <a:r>
              <a:rPr sz="1400" spc="-5" dirty="0">
                <a:latin typeface="Arial"/>
                <a:cs typeface="Arial"/>
              </a:rPr>
              <a:t>O.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0" dirty="0">
                <a:latin typeface="Arial"/>
                <a:cs typeface="Arial"/>
              </a:rPr>
              <a:t>Bugs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O. </a:t>
            </a:r>
            <a:r>
              <a:rPr sz="1400" spc="-5" dirty="0">
                <a:latin typeface="Arial"/>
                <a:cs typeface="Arial"/>
              </a:rPr>
              <a:t>S. itself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some </a:t>
            </a:r>
            <a:r>
              <a:rPr sz="1400" spc="-10" dirty="0">
                <a:latin typeface="Arial"/>
                <a:cs typeface="Arial"/>
              </a:rPr>
              <a:t>corrections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leave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quirks.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0" dirty="0">
                <a:latin typeface="Arial"/>
                <a:cs typeface="Arial"/>
              </a:rPr>
              <a:t>Bugs &amp; </a:t>
            </a:r>
            <a:r>
              <a:rPr sz="1400" spc="-5" dirty="0">
                <a:latin typeface="Arial"/>
                <a:cs typeface="Arial"/>
              </a:rPr>
              <a:t>limitations in O. S. may </a:t>
            </a:r>
            <a:r>
              <a:rPr sz="1400" spc="-10" dirty="0">
                <a:latin typeface="Arial"/>
                <a:cs typeface="Arial"/>
              </a:rPr>
              <a:t>be buried </a:t>
            </a:r>
            <a:r>
              <a:rPr sz="1400" spc="-5" dirty="0">
                <a:latin typeface="Arial"/>
                <a:cs typeface="Arial"/>
              </a:rPr>
              <a:t>some </a:t>
            </a:r>
            <a:r>
              <a:rPr sz="1400" spc="-20" dirty="0">
                <a:latin typeface="Arial"/>
                <a:cs typeface="Arial"/>
              </a:rPr>
              <a:t>where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1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documentation.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 </a:t>
            </a: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(prevention </a:t>
            </a:r>
            <a:r>
              <a:rPr sz="1600" b="1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&amp;</a:t>
            </a:r>
            <a:r>
              <a:rPr sz="1600" b="1" u="heavy" spc="-7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correction)</a:t>
            </a:r>
            <a:r>
              <a:rPr sz="140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5" dirty="0">
                <a:latin typeface="Arial"/>
                <a:cs typeface="Arial"/>
              </a:rPr>
              <a:t>Same </a:t>
            </a:r>
            <a:r>
              <a:rPr sz="1400" spc="-10" dirty="0">
                <a:latin typeface="Arial"/>
                <a:cs typeface="Arial"/>
              </a:rPr>
              <a:t>as those for </a:t>
            </a:r>
            <a:r>
              <a:rPr sz="1400" spc="-5" dirty="0">
                <a:latin typeface="Arial"/>
                <a:cs typeface="Arial"/>
              </a:rPr>
              <a:t>H/W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5" dirty="0">
                <a:latin typeface="Arial"/>
                <a:cs typeface="Arial"/>
              </a:rPr>
              <a:t>Use O. S. </a:t>
            </a:r>
            <a:r>
              <a:rPr sz="1400" spc="-15" dirty="0">
                <a:latin typeface="Arial"/>
                <a:cs typeface="Arial"/>
              </a:rPr>
              <a:t>system </a:t>
            </a:r>
            <a:r>
              <a:rPr sz="1400" spc="-10" dirty="0">
                <a:latin typeface="Arial"/>
                <a:cs typeface="Arial"/>
              </a:rPr>
              <a:t>interface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specialists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5" dirty="0">
                <a:latin typeface="Arial"/>
                <a:cs typeface="Arial"/>
              </a:rPr>
              <a:t>Use </a:t>
            </a:r>
            <a:r>
              <a:rPr sz="1400" spc="-10" dirty="0">
                <a:latin typeface="Arial"/>
                <a:cs typeface="Arial"/>
              </a:rPr>
              <a:t>explicit interface modules or macros for all O.S.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calls.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above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localize </a:t>
            </a:r>
            <a:r>
              <a:rPr sz="1400" spc="-15" dirty="0">
                <a:latin typeface="Arial"/>
                <a:cs typeface="Arial"/>
              </a:rPr>
              <a:t>bugs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make </a:t>
            </a:r>
            <a:r>
              <a:rPr sz="1400" spc="-10" dirty="0">
                <a:latin typeface="Arial"/>
                <a:cs typeface="Arial"/>
              </a:rPr>
              <a:t>testing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simpler.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867400"/>
          </a:xfrm>
          <a:custGeom>
            <a:avLst/>
            <a:gdLst/>
            <a:ahLst/>
            <a:cxnLst/>
            <a:rect l="l" t="t" r="r" b="b"/>
            <a:pathLst>
              <a:path w="40004" h="5867400">
                <a:moveTo>
                  <a:pt x="0" y="5867400"/>
                </a:moveTo>
                <a:lnTo>
                  <a:pt x="39687" y="5867400"/>
                </a:lnTo>
                <a:lnTo>
                  <a:pt x="39687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255" y="1109472"/>
            <a:ext cx="445007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0536" y="1091183"/>
            <a:ext cx="3020567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863" y="2209800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3144" y="2188464"/>
            <a:ext cx="978407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8967" y="2459735"/>
            <a:ext cx="783336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7863" y="4373879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3144" y="4352544"/>
            <a:ext cx="1243583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8967" y="4623815"/>
            <a:ext cx="1048512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7863" y="5257800"/>
            <a:ext cx="423672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3144" y="5236464"/>
            <a:ext cx="1853183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8967" y="5507735"/>
            <a:ext cx="1658111" cy="106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3968" y="716025"/>
            <a:ext cx="8591550" cy="5269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10254" algn="l"/>
              </a:tabLst>
            </a:pPr>
            <a:r>
              <a:rPr sz="1400" spc="-15" dirty="0">
                <a:latin typeface="Arial"/>
                <a:cs typeface="Arial"/>
              </a:rPr>
              <a:t>Interface, Integration  and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Systems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	contd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756285" indent="-344805">
              <a:lnSpc>
                <a:spcPct val="100000"/>
              </a:lnSpc>
              <a:spcBef>
                <a:spcPts val="5"/>
              </a:spcBef>
              <a:buAutoNum type="arabicParenR" startAt="5"/>
              <a:tabLst>
                <a:tab pos="756285" algn="l"/>
                <a:tab pos="756920" algn="l"/>
                <a:tab pos="3719829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Software</a:t>
            </a:r>
            <a:r>
              <a:rPr sz="1600" b="1" spc="-11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9900CC"/>
                </a:solidFill>
                <a:latin typeface="Arial"/>
                <a:cs typeface="Arial"/>
              </a:rPr>
              <a:t>Architecture</a:t>
            </a:r>
            <a:r>
              <a:rPr sz="1600" b="1" spc="9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Bugs:	</a:t>
            </a:r>
            <a:r>
              <a:rPr sz="1600" spc="-5" dirty="0">
                <a:solidFill>
                  <a:srgbClr val="9900CC"/>
                </a:solidFill>
                <a:latin typeface="Arial"/>
                <a:cs typeface="Arial"/>
              </a:rPr>
              <a:t>(called</a:t>
            </a:r>
            <a:r>
              <a:rPr sz="1600" spc="-2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9900CC"/>
                </a:solidFill>
                <a:latin typeface="Arial"/>
                <a:cs typeface="Arial"/>
              </a:rPr>
              <a:t>Interactive)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00CC"/>
              </a:buClr>
              <a:buFont typeface="Arial"/>
              <a:buAutoNum type="arabicParenR" startAt="5"/>
            </a:pPr>
            <a:endParaRPr sz="1450">
              <a:latin typeface="Times New Roman"/>
              <a:cs typeface="Times New Roman"/>
            </a:endParaRPr>
          </a:p>
          <a:p>
            <a:pPr marL="104902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subroutines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pass thru unit and integration tests </a:t>
            </a:r>
            <a:r>
              <a:rPr sz="1400" spc="-15" dirty="0">
                <a:latin typeface="Arial"/>
                <a:cs typeface="Arial"/>
              </a:rPr>
              <a:t>without </a:t>
            </a:r>
            <a:r>
              <a:rPr sz="1400" spc="-10" dirty="0">
                <a:latin typeface="Arial"/>
                <a:cs typeface="Arial"/>
              </a:rPr>
              <a:t>detection of these bugs. </a:t>
            </a:r>
            <a:r>
              <a:rPr sz="1400" spc="-15" dirty="0">
                <a:latin typeface="Arial"/>
                <a:cs typeface="Arial"/>
              </a:rPr>
              <a:t>Depend </a:t>
            </a:r>
            <a:r>
              <a:rPr sz="1400" spc="-10" dirty="0"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104902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15" dirty="0">
                <a:latin typeface="Arial"/>
                <a:cs typeface="Arial"/>
              </a:rPr>
              <a:t>Load, </a:t>
            </a:r>
            <a:r>
              <a:rPr sz="1400" spc="-20" dirty="0">
                <a:latin typeface="Arial"/>
                <a:cs typeface="Arial"/>
              </a:rPr>
              <a:t>when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20" dirty="0">
                <a:latin typeface="Arial"/>
                <a:cs typeface="Arial"/>
              </a:rPr>
              <a:t>system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stressed. These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most </a:t>
            </a:r>
            <a:r>
              <a:rPr sz="1400" spc="-10" dirty="0">
                <a:latin typeface="Arial"/>
                <a:cs typeface="Arial"/>
              </a:rPr>
              <a:t>difficult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find </a:t>
            </a:r>
            <a:r>
              <a:rPr sz="1400" spc="-15" dirty="0">
                <a:latin typeface="Arial"/>
                <a:cs typeface="Arial"/>
              </a:rPr>
              <a:t>and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correct.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Due</a:t>
            </a:r>
            <a:r>
              <a:rPr sz="1600" b="1" u="heavy" spc="-5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to: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  <a:tab pos="4694555" algn="l"/>
                <a:tab pos="5078095" algn="l"/>
              </a:tabLst>
            </a:pPr>
            <a:r>
              <a:rPr sz="1400" spc="-10" dirty="0">
                <a:latin typeface="Arial"/>
                <a:cs typeface="Arial"/>
              </a:rPr>
              <a:t>Assumption </a:t>
            </a:r>
            <a:r>
              <a:rPr sz="1400" spc="-15" dirty="0">
                <a:latin typeface="Arial"/>
                <a:cs typeface="Arial"/>
              </a:rPr>
              <a:t>that </a:t>
            </a:r>
            <a:r>
              <a:rPr sz="1400" spc="-10" dirty="0">
                <a:latin typeface="Arial"/>
                <a:cs typeface="Arial"/>
              </a:rPr>
              <a:t>there </a:t>
            </a:r>
            <a:r>
              <a:rPr sz="1400" spc="-15" dirty="0">
                <a:latin typeface="Arial"/>
                <a:cs typeface="Arial"/>
              </a:rPr>
              <a:t>are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interrupts,	</a:t>
            </a:r>
            <a:r>
              <a:rPr sz="1400" spc="-35" dirty="0">
                <a:latin typeface="Arial"/>
                <a:cs typeface="Arial"/>
              </a:rPr>
              <a:t>Or,	</a:t>
            </a:r>
            <a:r>
              <a:rPr sz="1400" spc="-15" dirty="0">
                <a:latin typeface="Arial"/>
                <a:cs typeface="Arial"/>
              </a:rPr>
              <a:t>Failure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block or unblock an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interrupt.</a:t>
            </a:r>
            <a:endParaRPr sz="1400">
              <a:latin typeface="Arial"/>
              <a:cs typeface="Arial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5" dirty="0">
                <a:latin typeface="Arial"/>
                <a:cs typeface="Arial"/>
              </a:rPr>
              <a:t>Assumption </a:t>
            </a:r>
            <a:r>
              <a:rPr sz="1400" spc="-10" dirty="0">
                <a:latin typeface="Arial"/>
                <a:cs typeface="Arial"/>
              </a:rPr>
              <a:t>that code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5" dirty="0">
                <a:latin typeface="Arial"/>
                <a:cs typeface="Arial"/>
              </a:rPr>
              <a:t>re-entrant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15" dirty="0">
                <a:latin typeface="Arial"/>
                <a:cs typeface="Arial"/>
              </a:rPr>
              <a:t>not</a:t>
            </a:r>
            <a:r>
              <a:rPr sz="1400" spc="1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re-entrant.</a:t>
            </a:r>
            <a:endParaRPr sz="1400">
              <a:latin typeface="Arial"/>
              <a:cs typeface="Arial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15" dirty="0">
                <a:latin typeface="Arial"/>
                <a:cs typeface="Arial"/>
              </a:rPr>
              <a:t>Bypassing </a:t>
            </a:r>
            <a:r>
              <a:rPr sz="1400" spc="-10" dirty="0">
                <a:latin typeface="Arial"/>
                <a:cs typeface="Arial"/>
              </a:rPr>
              <a:t>data </a:t>
            </a:r>
            <a:r>
              <a:rPr sz="1400" spc="-5" dirty="0">
                <a:latin typeface="Arial"/>
                <a:cs typeface="Arial"/>
              </a:rPr>
              <a:t>interlocks,  </a:t>
            </a:r>
            <a:r>
              <a:rPr sz="1400" spc="-35" dirty="0">
                <a:latin typeface="Arial"/>
                <a:cs typeface="Arial"/>
              </a:rPr>
              <a:t>Or, </a:t>
            </a:r>
            <a:r>
              <a:rPr sz="1400" spc="-15" dirty="0">
                <a:latin typeface="Arial"/>
                <a:cs typeface="Arial"/>
              </a:rPr>
              <a:t>Failure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open </a:t>
            </a:r>
            <a:r>
              <a:rPr sz="1400" spc="-10" dirty="0">
                <a:latin typeface="Arial"/>
                <a:cs typeface="Arial"/>
              </a:rPr>
              <a:t>an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interlock.</a:t>
            </a:r>
            <a:endParaRPr sz="1400">
              <a:latin typeface="Arial"/>
              <a:cs typeface="Arial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10" dirty="0">
                <a:latin typeface="Arial"/>
                <a:cs typeface="Arial"/>
              </a:rPr>
              <a:t>Assumption </a:t>
            </a:r>
            <a:r>
              <a:rPr sz="1400" spc="-15" dirty="0">
                <a:latin typeface="Arial"/>
                <a:cs typeface="Arial"/>
              </a:rPr>
              <a:t>that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called routine </a:t>
            </a:r>
            <a:r>
              <a:rPr sz="1400" spc="-5" dirty="0">
                <a:latin typeface="Arial"/>
                <a:cs typeface="Arial"/>
              </a:rPr>
              <a:t>is memory </a:t>
            </a:r>
            <a:r>
              <a:rPr sz="1400" spc="-10" dirty="0">
                <a:latin typeface="Arial"/>
                <a:cs typeface="Arial"/>
              </a:rPr>
              <a:t>resident or</a:t>
            </a:r>
            <a:r>
              <a:rPr sz="1400" spc="1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not.</a:t>
            </a:r>
            <a:endParaRPr sz="1400">
              <a:latin typeface="Arial"/>
              <a:cs typeface="Arial"/>
            </a:endParaRPr>
          </a:p>
          <a:p>
            <a:pPr marL="1438910" lvl="2" indent="-27686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5" dirty="0">
                <a:latin typeface="Arial"/>
                <a:cs typeface="Arial"/>
              </a:rPr>
              <a:t>Assumption </a:t>
            </a:r>
            <a:r>
              <a:rPr sz="1400" spc="-10" dirty="0">
                <a:latin typeface="Arial"/>
                <a:cs typeface="Arial"/>
              </a:rPr>
              <a:t>that the registers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the memory are initialized, </a:t>
            </a:r>
            <a:r>
              <a:rPr sz="1400" spc="-35" dirty="0">
                <a:latin typeface="Arial"/>
                <a:cs typeface="Arial"/>
              </a:rPr>
              <a:t>Or, </a:t>
            </a:r>
            <a:r>
              <a:rPr sz="1400" spc="-10" dirty="0">
                <a:latin typeface="Arial"/>
                <a:cs typeface="Arial"/>
              </a:rPr>
              <a:t>that their content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did not</a:t>
            </a:r>
            <a:endParaRPr sz="1400">
              <a:latin typeface="Arial"/>
              <a:cs typeface="Arial"/>
            </a:endParaRPr>
          </a:p>
          <a:p>
            <a:pPr marL="143891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change.</a:t>
            </a:r>
            <a:endParaRPr sz="1400">
              <a:latin typeface="Arial"/>
              <a:cs typeface="Arial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10" dirty="0">
                <a:latin typeface="Arial"/>
                <a:cs typeface="Arial"/>
              </a:rPr>
              <a:t>Local setting of global parameters &amp; Global setting of local</a:t>
            </a:r>
            <a:r>
              <a:rPr sz="1400" spc="2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parameters.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</a:t>
            </a:r>
            <a:r>
              <a:rPr sz="1400" spc="-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438910" lvl="2" indent="-27686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Good design for </a:t>
            </a: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software</a:t>
            </a:r>
            <a:r>
              <a:rPr sz="1400" spc="10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architecture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spc="-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Test</a:t>
            </a: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Techniques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438910" lvl="2" indent="-276860">
              <a:lnSpc>
                <a:spcPct val="100000"/>
              </a:lnSpc>
              <a:buFont typeface="Wingdings"/>
              <a:buChar char=""/>
              <a:tabLst>
                <a:tab pos="1438910" algn="l"/>
                <a:tab pos="1439545" algn="l"/>
              </a:tabLst>
            </a:pPr>
            <a:r>
              <a:rPr sz="1400" spc="-5" dirty="0">
                <a:latin typeface="Arial"/>
                <a:cs typeface="Arial"/>
              </a:rPr>
              <a:t>All </a:t>
            </a:r>
            <a:r>
              <a:rPr sz="1400" spc="-10" dirty="0">
                <a:latin typeface="Arial"/>
                <a:cs typeface="Arial"/>
              </a:rPr>
              <a:t>test techniques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useful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detecting these bugs, </a:t>
            </a: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Stress 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tests </a:t>
            </a:r>
            <a:r>
              <a:rPr sz="1400" spc="-5" dirty="0">
                <a:latin typeface="Arial"/>
                <a:cs typeface="Arial"/>
              </a:rPr>
              <a:t>in</a:t>
            </a:r>
            <a:r>
              <a:rPr sz="1400" spc="3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particular.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53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867400"/>
          </a:xfrm>
          <a:custGeom>
            <a:avLst/>
            <a:gdLst/>
            <a:ahLst/>
            <a:cxnLst/>
            <a:rect l="l" t="t" r="r" b="b"/>
            <a:pathLst>
              <a:path w="40004" h="5867400">
                <a:moveTo>
                  <a:pt x="0" y="5867400"/>
                </a:moveTo>
                <a:lnTo>
                  <a:pt x="39687" y="5867400"/>
                </a:lnTo>
                <a:lnTo>
                  <a:pt x="39687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255" y="1109472"/>
            <a:ext cx="445007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0536" y="1091183"/>
            <a:ext cx="2852928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863" y="1569719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3144" y="1548383"/>
            <a:ext cx="978407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8967" y="1819655"/>
            <a:ext cx="783336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7863" y="3733800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3144" y="3712464"/>
            <a:ext cx="1243583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8967" y="3983735"/>
            <a:ext cx="1048512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7863" y="5684520"/>
            <a:ext cx="423672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3144" y="5663184"/>
            <a:ext cx="1853183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8967" y="5934455"/>
            <a:ext cx="1658111" cy="106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3968" y="716025"/>
            <a:ext cx="8683625" cy="5269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10254" algn="l"/>
              </a:tabLst>
            </a:pPr>
            <a:r>
              <a:rPr sz="1400" spc="-15" dirty="0">
                <a:latin typeface="Arial"/>
                <a:cs typeface="Arial"/>
              </a:rPr>
              <a:t>Interface, Integration  and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Systems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	contd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756285" indent="-344805">
              <a:lnSpc>
                <a:spcPct val="100000"/>
              </a:lnSpc>
              <a:spcBef>
                <a:spcPts val="5"/>
              </a:spcBef>
              <a:buAutoNum type="arabicParenR" startAt="6"/>
              <a:tabLst>
                <a:tab pos="756285" algn="l"/>
                <a:tab pos="75692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Control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&amp;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Sequence</a:t>
            </a:r>
            <a:r>
              <a:rPr sz="1600" b="1" spc="-11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900CC"/>
              </a:buClr>
              <a:buFont typeface="Arial"/>
              <a:buAutoNum type="arabicParenR" startAt="6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Due</a:t>
            </a:r>
            <a:r>
              <a:rPr sz="1600" b="1" u="heavy" spc="-5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to: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2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20" dirty="0">
                <a:latin typeface="Arial"/>
                <a:cs typeface="Arial"/>
              </a:rPr>
              <a:t>Ignored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timing</a:t>
            </a:r>
            <a:endParaRPr sz="1400">
              <a:latin typeface="Arial"/>
              <a:cs typeface="Arial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5" dirty="0">
                <a:latin typeface="Arial"/>
                <a:cs typeface="Arial"/>
              </a:rPr>
              <a:t>Assumption </a:t>
            </a:r>
            <a:r>
              <a:rPr sz="1400" spc="-10" dirty="0">
                <a:latin typeface="Arial"/>
                <a:cs typeface="Arial"/>
              </a:rPr>
              <a:t>that events occur </a:t>
            </a:r>
            <a:r>
              <a:rPr sz="1400" spc="-5" dirty="0">
                <a:latin typeface="Arial"/>
                <a:cs typeface="Arial"/>
              </a:rPr>
              <a:t>in a </a:t>
            </a:r>
            <a:r>
              <a:rPr sz="1400" spc="-10" dirty="0">
                <a:latin typeface="Arial"/>
                <a:cs typeface="Arial"/>
              </a:rPr>
              <a:t>specified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sequence.</a:t>
            </a:r>
            <a:endParaRPr sz="1400">
              <a:latin typeface="Arial"/>
              <a:cs typeface="Arial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0" dirty="0">
                <a:latin typeface="Arial"/>
                <a:cs typeface="Arial"/>
              </a:rPr>
              <a:t>Starting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process </a:t>
            </a:r>
            <a:r>
              <a:rPr sz="1400" spc="-15" dirty="0">
                <a:latin typeface="Arial"/>
                <a:cs typeface="Arial"/>
              </a:rPr>
              <a:t>before </a:t>
            </a:r>
            <a:r>
              <a:rPr sz="1400" spc="-5" dirty="0">
                <a:latin typeface="Arial"/>
                <a:cs typeface="Arial"/>
              </a:rPr>
              <a:t>its </a:t>
            </a:r>
            <a:r>
              <a:rPr sz="1400" spc="-10" dirty="0">
                <a:latin typeface="Arial"/>
                <a:cs typeface="Arial"/>
              </a:rPr>
              <a:t>prerequisites </a:t>
            </a:r>
            <a:r>
              <a:rPr sz="1400" spc="-15" dirty="0">
                <a:latin typeface="Arial"/>
                <a:cs typeface="Arial"/>
              </a:rPr>
              <a:t>are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5" dirty="0">
                <a:latin typeface="Arial"/>
                <a:cs typeface="Arial"/>
              </a:rPr>
              <a:t>Waiting </a:t>
            </a:r>
            <a:r>
              <a:rPr sz="1400" spc="-10" dirty="0">
                <a:latin typeface="Arial"/>
                <a:cs typeface="Arial"/>
              </a:rPr>
              <a:t>for an </a:t>
            </a:r>
            <a:r>
              <a:rPr sz="1400" spc="-5" dirty="0">
                <a:latin typeface="Arial"/>
                <a:cs typeface="Arial"/>
              </a:rPr>
              <a:t>impossible </a:t>
            </a:r>
            <a:r>
              <a:rPr sz="1400" spc="-10" dirty="0">
                <a:latin typeface="Arial"/>
                <a:cs typeface="Arial"/>
              </a:rPr>
              <a:t>combination of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prerequisites.</a:t>
            </a:r>
            <a:endParaRPr sz="1400">
              <a:latin typeface="Arial"/>
              <a:cs typeface="Arial"/>
            </a:endParaRPr>
          </a:p>
          <a:p>
            <a:pPr marL="1506220" lvl="2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0" dirty="0">
                <a:latin typeface="Arial"/>
                <a:cs typeface="Arial"/>
              </a:rPr>
              <a:t>Not recognizing </a:t>
            </a:r>
            <a:r>
              <a:rPr sz="1400" spc="-15" dirty="0">
                <a:latin typeface="Arial"/>
                <a:cs typeface="Arial"/>
              </a:rPr>
              <a:t>when </a:t>
            </a:r>
            <a:r>
              <a:rPr sz="1400" spc="-10" dirty="0">
                <a:latin typeface="Arial"/>
                <a:cs typeface="Arial"/>
              </a:rPr>
              <a:t>prerequisites are</a:t>
            </a:r>
            <a:r>
              <a:rPr sz="1400" spc="1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5" dirty="0">
                <a:latin typeface="Arial"/>
                <a:cs typeface="Arial"/>
              </a:rPr>
              <a:t>Specifying </a:t>
            </a:r>
            <a:r>
              <a:rPr sz="1400" spc="-20" dirty="0">
                <a:latin typeface="Arial"/>
                <a:cs typeface="Arial"/>
              </a:rPr>
              <a:t>wrong </a:t>
            </a:r>
            <a:r>
              <a:rPr sz="1400" spc="-25" dirty="0">
                <a:latin typeface="Arial"/>
                <a:cs typeface="Arial"/>
              </a:rPr>
              <a:t>priority, </a:t>
            </a:r>
            <a:r>
              <a:rPr sz="1400" spc="-15" dirty="0">
                <a:latin typeface="Arial"/>
                <a:cs typeface="Arial"/>
              </a:rPr>
              <a:t>Program </a:t>
            </a:r>
            <a:r>
              <a:rPr sz="1400" spc="-10" dirty="0">
                <a:latin typeface="Arial"/>
                <a:cs typeface="Arial"/>
              </a:rPr>
              <a:t>state or processing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level.</a:t>
            </a:r>
            <a:endParaRPr sz="1400">
              <a:latin typeface="Arial"/>
              <a:cs typeface="Arial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5" dirty="0">
                <a:latin typeface="Arial"/>
                <a:cs typeface="Arial"/>
              </a:rPr>
              <a:t>Missing, wrong, redundant,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15" dirty="0">
                <a:latin typeface="Arial"/>
                <a:cs typeface="Arial"/>
              </a:rPr>
              <a:t>superfluous </a:t>
            </a:r>
            <a:r>
              <a:rPr sz="1400" spc="-10" dirty="0">
                <a:latin typeface="Arial"/>
                <a:cs typeface="Arial"/>
              </a:rPr>
              <a:t>process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steps.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</a:t>
            </a:r>
            <a:r>
              <a:rPr sz="1400" spc="-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0" dirty="0">
                <a:latin typeface="Arial"/>
                <a:cs typeface="Arial"/>
              </a:rPr>
              <a:t>Good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design.</a:t>
            </a:r>
            <a:endParaRPr sz="1400">
              <a:latin typeface="Arial"/>
              <a:cs typeface="Arial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0" dirty="0">
                <a:latin typeface="Arial"/>
                <a:cs typeface="Arial"/>
              </a:rPr>
              <a:t>highly structured </a:t>
            </a:r>
            <a:r>
              <a:rPr sz="1400" spc="-15" dirty="0">
                <a:latin typeface="Arial"/>
                <a:cs typeface="Arial"/>
              </a:rPr>
              <a:t>sequence </a:t>
            </a:r>
            <a:r>
              <a:rPr sz="1400" spc="-10" dirty="0">
                <a:latin typeface="Arial"/>
                <a:cs typeface="Arial"/>
              </a:rPr>
              <a:t>control 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useful</a:t>
            </a:r>
            <a:endParaRPr sz="1400">
              <a:latin typeface="Arial"/>
              <a:cs typeface="Arial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0" dirty="0">
                <a:latin typeface="Arial"/>
                <a:cs typeface="Arial"/>
              </a:rPr>
              <a:t>Specialized internal </a:t>
            </a:r>
            <a:r>
              <a:rPr sz="1400" spc="-15" dirty="0">
                <a:latin typeface="Arial"/>
                <a:cs typeface="Arial"/>
              </a:rPr>
              <a:t>sequence-control </a:t>
            </a:r>
            <a:r>
              <a:rPr sz="1400" spc="-10" dirty="0">
                <a:latin typeface="Arial"/>
                <a:cs typeface="Arial"/>
              </a:rPr>
              <a:t>mechanisms such as an internal </a:t>
            </a:r>
            <a:r>
              <a:rPr sz="1400" spc="-5" dirty="0">
                <a:latin typeface="Arial"/>
                <a:cs typeface="Arial"/>
              </a:rPr>
              <a:t>job </a:t>
            </a:r>
            <a:r>
              <a:rPr sz="1400" spc="-10" dirty="0">
                <a:latin typeface="Arial"/>
                <a:cs typeface="Arial"/>
              </a:rPr>
              <a:t>control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language</a:t>
            </a:r>
            <a:endParaRPr sz="1400">
              <a:latin typeface="Arial"/>
              <a:cs typeface="Arial"/>
            </a:endParaRPr>
          </a:p>
          <a:p>
            <a:pPr marL="150622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–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useful.</a:t>
            </a:r>
            <a:endParaRPr sz="1400">
              <a:latin typeface="Arial"/>
              <a:cs typeface="Arial"/>
            </a:endParaRPr>
          </a:p>
          <a:p>
            <a:pPr marL="1506220" marR="4318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  <a:tab pos="3503295" algn="l"/>
                <a:tab pos="3707765" algn="l"/>
              </a:tabLst>
            </a:pPr>
            <a:r>
              <a:rPr sz="1400" spc="-10" dirty="0">
                <a:latin typeface="Arial"/>
                <a:cs typeface="Arial"/>
              </a:rPr>
              <a:t>Storage of </a:t>
            </a:r>
            <a:r>
              <a:rPr sz="1400" spc="-15" dirty="0">
                <a:latin typeface="Arial"/>
                <a:cs typeface="Arial"/>
              </a:rPr>
              <a:t>Sequence </a:t>
            </a:r>
            <a:r>
              <a:rPr sz="1400" spc="-10" dirty="0">
                <a:latin typeface="Arial"/>
                <a:cs typeface="Arial"/>
              </a:rPr>
              <a:t>steps &amp; prerequisites </a:t>
            </a:r>
            <a:r>
              <a:rPr sz="1400" spc="-5" dirty="0">
                <a:latin typeface="Arial"/>
                <a:cs typeface="Arial"/>
              </a:rPr>
              <a:t>in a </a:t>
            </a:r>
            <a:r>
              <a:rPr sz="1400" spc="-10" dirty="0">
                <a:latin typeface="Arial"/>
                <a:cs typeface="Arial"/>
              </a:rPr>
              <a:t>table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interpretive processing by control  processor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or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dispatcher	</a:t>
            </a:r>
            <a:r>
              <a:rPr sz="1400" spc="-5" dirty="0">
                <a:latin typeface="Arial"/>
                <a:cs typeface="Arial"/>
              </a:rPr>
              <a:t>-	</a:t>
            </a:r>
            <a:r>
              <a:rPr sz="1400" spc="-10" dirty="0">
                <a:latin typeface="Arial"/>
                <a:cs typeface="Arial"/>
              </a:rPr>
              <a:t>easier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test &amp;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correct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spc="-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Test</a:t>
            </a: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Techniques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3395" y="6174435"/>
            <a:ext cx="188277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400" spc="-10" dirty="0">
                <a:latin typeface="Arial"/>
                <a:cs typeface="Arial"/>
              </a:rPr>
              <a:t>Path testing as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app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32326" y="6203910"/>
            <a:ext cx="263334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5" dirty="0">
                <a:latin typeface="Arial"/>
                <a:cs typeface="Arial"/>
              </a:rPr>
              <a:t>lied to </a:t>
            </a:r>
            <a:r>
              <a:rPr sz="1400" spc="-15" dirty="0">
                <a:latin typeface="Arial"/>
                <a:cs typeface="Arial"/>
              </a:rPr>
              <a:t>Transaction </a:t>
            </a:r>
            <a:r>
              <a:rPr sz="1400" spc="-10" dirty="0">
                <a:latin typeface="Arial"/>
                <a:cs typeface="Arial"/>
              </a:rPr>
              <a:t>Flow </a:t>
            </a:r>
            <a:r>
              <a:rPr sz="1400" spc="-15" dirty="0">
                <a:latin typeface="Arial"/>
                <a:cs typeface="Arial"/>
              </a:rPr>
              <a:t>graphs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01990" y="6174435"/>
            <a:ext cx="72707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3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2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iv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54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867400"/>
          </a:xfrm>
          <a:custGeom>
            <a:avLst/>
            <a:gdLst/>
            <a:ahLst/>
            <a:cxnLst/>
            <a:rect l="l" t="t" r="r" b="b"/>
            <a:pathLst>
              <a:path w="40004" h="5867400">
                <a:moveTo>
                  <a:pt x="0" y="5867400"/>
                </a:moveTo>
                <a:lnTo>
                  <a:pt x="39687" y="5867400"/>
                </a:lnTo>
                <a:lnTo>
                  <a:pt x="39687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255" y="1109472"/>
            <a:ext cx="445007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0536" y="1091183"/>
            <a:ext cx="3560064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863" y="1783079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3144" y="1761744"/>
            <a:ext cx="978407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8967" y="2033016"/>
            <a:ext cx="783336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7863" y="3733800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3144" y="3712464"/>
            <a:ext cx="1243583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8967" y="3983735"/>
            <a:ext cx="1048512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7863" y="5471159"/>
            <a:ext cx="423672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3144" y="5449823"/>
            <a:ext cx="1853183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8967" y="5721096"/>
            <a:ext cx="1658111" cy="106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99998" y="1386967"/>
            <a:ext cx="15132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External: </a:t>
            </a:r>
            <a:r>
              <a:rPr sz="1400" spc="-10" dirty="0">
                <a:latin typeface="Arial"/>
                <a:cs typeface="Arial"/>
              </a:rPr>
              <a:t>discs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968" y="716025"/>
            <a:ext cx="5516245" cy="1365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10254" algn="l"/>
              </a:tabLst>
            </a:pPr>
            <a:r>
              <a:rPr sz="1400" spc="-15" dirty="0">
                <a:latin typeface="Arial"/>
                <a:cs typeface="Arial"/>
              </a:rPr>
              <a:t>Interface, Integration  and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Systems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	contd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756285" indent="-344805">
              <a:lnSpc>
                <a:spcPct val="100000"/>
              </a:lnSpc>
              <a:spcBef>
                <a:spcPts val="5"/>
              </a:spcBef>
              <a:buAutoNum type="arabicParenR" startAt="7"/>
              <a:tabLst>
                <a:tab pos="756285" algn="l"/>
                <a:tab pos="75692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Resource Management</a:t>
            </a:r>
            <a:r>
              <a:rPr sz="1600" b="1" spc="-1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Problems:</a:t>
            </a:r>
            <a:endParaRPr sz="1600">
              <a:latin typeface="Arial"/>
              <a:cs typeface="Arial"/>
            </a:endParaRPr>
          </a:p>
          <a:p>
            <a:pPr marL="1049020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Resources: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Internal: Memory buffers, queue </a:t>
            </a:r>
            <a:r>
              <a:rPr sz="1400" spc="-5" dirty="0">
                <a:latin typeface="Arial"/>
                <a:cs typeface="Arial"/>
              </a:rPr>
              <a:t>blocks</a:t>
            </a:r>
            <a:r>
              <a:rPr sz="1400" spc="3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Due</a:t>
            </a:r>
            <a:r>
              <a:rPr sz="1600" b="1" u="heavy" spc="-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to: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06194" y="2271217"/>
            <a:ext cx="8112759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4069" indent="-34417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814069" algn="l"/>
                <a:tab pos="814705" algn="l"/>
              </a:tabLst>
            </a:pPr>
            <a:r>
              <a:rPr sz="1400" dirty="0">
                <a:solidFill>
                  <a:srgbClr val="A40020"/>
                </a:solidFill>
                <a:latin typeface="Arial"/>
                <a:cs typeface="Arial"/>
              </a:rPr>
              <a:t>Wrong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resource used </a:t>
            </a: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(when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several resources have </a:t>
            </a: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similar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structure or </a:t>
            </a: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different </a:t>
            </a: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kinds</a:t>
            </a:r>
            <a:r>
              <a:rPr sz="1400" spc="28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</a:pP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resources </a:t>
            </a: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same</a:t>
            </a:r>
            <a:r>
              <a:rPr sz="1400" spc="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pool).</a:t>
            </a:r>
            <a:endParaRPr sz="1400">
              <a:latin typeface="Arial"/>
              <a:cs typeface="Arial"/>
            </a:endParaRPr>
          </a:p>
          <a:p>
            <a:pPr marL="814069" indent="-344170">
              <a:lnSpc>
                <a:spcPct val="100000"/>
              </a:lnSpc>
              <a:buFont typeface="Wingdings"/>
              <a:buChar char=""/>
              <a:tabLst>
                <a:tab pos="814069" algn="l"/>
                <a:tab pos="814705" algn="l"/>
              </a:tabLst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Resource </a:t>
            </a: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already </a:t>
            </a: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use, or</a:t>
            </a:r>
            <a:r>
              <a:rPr sz="1400" spc="9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deadlock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814069" marR="53975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14069" algn="l"/>
                <a:tab pos="814705" algn="l"/>
              </a:tabLst>
            </a:pPr>
            <a:r>
              <a:rPr sz="1400" spc="-10" dirty="0">
                <a:latin typeface="Arial"/>
                <a:cs typeface="Arial"/>
              </a:rPr>
              <a:t>Resource </a:t>
            </a:r>
            <a:r>
              <a:rPr sz="1400" spc="-15" dirty="0">
                <a:latin typeface="Arial"/>
                <a:cs typeface="Arial"/>
              </a:rPr>
              <a:t>not returned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the right pool, </a:t>
            </a:r>
            <a:r>
              <a:rPr sz="1400" spc="-15" dirty="0">
                <a:latin typeface="Arial"/>
                <a:cs typeface="Arial"/>
              </a:rPr>
              <a:t>Failure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return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5" dirty="0">
                <a:latin typeface="Arial"/>
                <a:cs typeface="Arial"/>
              </a:rPr>
              <a:t>resource. </a:t>
            </a:r>
            <a:r>
              <a:rPr sz="1400" spc="-10" dirty="0">
                <a:latin typeface="Arial"/>
                <a:cs typeface="Arial"/>
              </a:rPr>
              <a:t>Resource use forbidden 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caller.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</a:t>
            </a:r>
            <a:r>
              <a:rPr sz="1400" spc="-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999"/>
              </a:buClr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14069" algn="l"/>
                <a:tab pos="814705" algn="l"/>
              </a:tabLst>
            </a:pP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Design</a:t>
            </a:r>
            <a:r>
              <a:rPr sz="1400" spc="-15" dirty="0">
                <a:latin typeface="Arial"/>
                <a:cs typeface="Arial"/>
              </a:rPr>
              <a:t>: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keeping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resource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structure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simple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with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fewest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kinds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resources,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fewest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pools,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no private </a:t>
            </a:r>
            <a:r>
              <a:rPr sz="1400" spc="-15" dirty="0">
                <a:latin typeface="Arial"/>
                <a:cs typeface="Arial"/>
              </a:rPr>
              <a:t>resource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mgmt.</a:t>
            </a:r>
            <a:endParaRPr sz="1400">
              <a:latin typeface="Arial"/>
              <a:cs typeface="Arial"/>
            </a:endParaRPr>
          </a:p>
          <a:p>
            <a:pPr marL="814069" lvl="1" indent="-344170">
              <a:lnSpc>
                <a:spcPct val="100000"/>
              </a:lnSpc>
              <a:buFont typeface="Wingdings"/>
              <a:buChar char=""/>
              <a:tabLst>
                <a:tab pos="814069" algn="l"/>
                <a:tab pos="814705" algn="l"/>
              </a:tabLst>
            </a:pPr>
            <a:r>
              <a:rPr sz="1400" spc="-10" dirty="0">
                <a:latin typeface="Arial"/>
                <a:cs typeface="Arial"/>
              </a:rPr>
              <a:t>Designing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complicated </a:t>
            </a:r>
            <a:r>
              <a:rPr sz="1400" spc="-15" dirty="0">
                <a:latin typeface="Arial"/>
                <a:cs typeface="Arial"/>
              </a:rPr>
              <a:t>resource </a:t>
            </a:r>
            <a:r>
              <a:rPr sz="1400" spc="-10" dirty="0">
                <a:latin typeface="Arial"/>
                <a:cs typeface="Arial"/>
              </a:rPr>
              <a:t>structure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5" dirty="0">
                <a:latin typeface="Arial"/>
                <a:cs typeface="Arial"/>
              </a:rPr>
              <a:t>handle </a:t>
            </a:r>
            <a:r>
              <a:rPr sz="1400" spc="-10" dirty="0">
                <a:latin typeface="Arial"/>
                <a:cs typeface="Arial"/>
              </a:rPr>
              <a:t>all </a:t>
            </a:r>
            <a:r>
              <a:rPr sz="1400" spc="-5" dirty="0">
                <a:latin typeface="Arial"/>
                <a:cs typeface="Arial"/>
              </a:rPr>
              <a:t>kinds </a:t>
            </a:r>
            <a:r>
              <a:rPr sz="1400" spc="-10" dirty="0">
                <a:latin typeface="Arial"/>
                <a:cs typeface="Arial"/>
              </a:rPr>
              <a:t>of transactions </a:t>
            </a:r>
            <a:r>
              <a:rPr sz="1400" spc="-5" dirty="0">
                <a:latin typeface="Arial"/>
                <a:cs typeface="Arial"/>
              </a:rPr>
              <a:t>to</a:t>
            </a:r>
            <a:r>
              <a:rPr sz="1400" spc="3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save</a:t>
            </a:r>
            <a:endParaRPr sz="14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memory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not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right.</a:t>
            </a:r>
            <a:endParaRPr sz="1400">
              <a:latin typeface="Arial"/>
              <a:cs typeface="Arial"/>
            </a:endParaRPr>
          </a:p>
          <a:p>
            <a:pPr marL="814069" lvl="1" indent="-344170">
              <a:lnSpc>
                <a:spcPct val="100000"/>
              </a:lnSpc>
              <a:buFont typeface="Wingdings"/>
              <a:buChar char=""/>
              <a:tabLst>
                <a:tab pos="814069" algn="l"/>
                <a:tab pos="814705" algn="l"/>
              </a:tabLst>
            </a:pPr>
            <a:r>
              <a:rPr sz="1400" spc="-10" dirty="0">
                <a:latin typeface="Arial"/>
                <a:cs typeface="Arial"/>
              </a:rPr>
              <a:t>Centralize management of all </a:t>
            </a:r>
            <a:r>
              <a:rPr sz="1400" spc="-15" dirty="0">
                <a:latin typeface="Arial"/>
                <a:cs typeface="Arial"/>
              </a:rPr>
              <a:t>resource </a:t>
            </a:r>
            <a:r>
              <a:rPr sz="1400" spc="-10" dirty="0">
                <a:latin typeface="Arial"/>
                <a:cs typeface="Arial"/>
              </a:rPr>
              <a:t>pools thru managers, subroutines, macros</a:t>
            </a:r>
            <a:r>
              <a:rPr sz="1400" spc="3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600" b="1" u="heavy" spc="-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Test</a:t>
            </a: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Techniques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999"/>
              </a:buClr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14069" algn="l"/>
                <a:tab pos="814705" algn="l"/>
              </a:tabLst>
            </a:pPr>
            <a:r>
              <a:rPr sz="1400" spc="-10" dirty="0">
                <a:latin typeface="Arial"/>
                <a:cs typeface="Arial"/>
              </a:rPr>
              <a:t>Path testing, transaction flow testing, data-flow testing &amp; stress</a:t>
            </a:r>
            <a:r>
              <a:rPr sz="1400" spc="2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867400"/>
          </a:xfrm>
          <a:custGeom>
            <a:avLst/>
            <a:gdLst/>
            <a:ahLst/>
            <a:cxnLst/>
            <a:rect l="l" t="t" r="r" b="b"/>
            <a:pathLst>
              <a:path w="40004" h="5867400">
                <a:moveTo>
                  <a:pt x="0" y="5867400"/>
                </a:moveTo>
                <a:lnTo>
                  <a:pt x="39687" y="5867400"/>
                </a:lnTo>
                <a:lnTo>
                  <a:pt x="39687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255" y="1109472"/>
            <a:ext cx="445007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0536" y="1091183"/>
            <a:ext cx="1965960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863" y="1996439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3144" y="1975104"/>
            <a:ext cx="978407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8967" y="2246376"/>
            <a:ext cx="783336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7863" y="3520440"/>
            <a:ext cx="423672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3144" y="3499103"/>
            <a:ext cx="1243583" cy="341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8967" y="3770376"/>
            <a:ext cx="1048512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7863" y="4404359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3144" y="4383023"/>
            <a:ext cx="1853183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8967" y="4654296"/>
            <a:ext cx="1658111" cy="106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3968" y="716025"/>
            <a:ext cx="8420735" cy="2647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10254" algn="l"/>
              </a:tabLst>
            </a:pPr>
            <a:r>
              <a:rPr sz="1400" spc="-15" dirty="0">
                <a:latin typeface="Arial"/>
                <a:cs typeface="Arial"/>
              </a:rPr>
              <a:t>Interface, Integration  and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Systems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	contd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756285" indent="-344805">
              <a:lnSpc>
                <a:spcPct val="100000"/>
              </a:lnSpc>
              <a:spcBef>
                <a:spcPts val="5"/>
              </a:spcBef>
              <a:buAutoNum type="arabicParenR" startAt="8"/>
              <a:tabLst>
                <a:tab pos="756285" algn="l"/>
                <a:tab pos="756920" algn="l"/>
              </a:tabLst>
            </a:pP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Integration</a:t>
            </a:r>
            <a:r>
              <a:rPr sz="1600" b="1" spc="-4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00CC"/>
              </a:buClr>
              <a:buFont typeface="Arial"/>
              <a:buAutoNum type="arabicParenR" startAt="8"/>
            </a:pPr>
            <a:endParaRPr sz="1450">
              <a:latin typeface="Times New Roman"/>
              <a:cs typeface="Times New Roman"/>
            </a:endParaRPr>
          </a:p>
          <a:p>
            <a:pPr marL="116205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Are detected </a:t>
            </a:r>
            <a:r>
              <a:rPr sz="1400" spc="-5" dirty="0">
                <a:latin typeface="Arial"/>
                <a:cs typeface="Arial"/>
              </a:rPr>
              <a:t>late in </a:t>
            </a:r>
            <a:r>
              <a:rPr sz="1400" spc="-10" dirty="0">
                <a:latin typeface="Arial"/>
                <a:cs typeface="Arial"/>
              </a:rPr>
              <a:t>the SDLC and cause several components and hence are very</a:t>
            </a:r>
            <a:r>
              <a:rPr sz="1400" spc="31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costly.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049020" lvl="1" indent="-344170">
              <a:lnSpc>
                <a:spcPct val="100000"/>
              </a:lnSpc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Due</a:t>
            </a:r>
            <a:r>
              <a:rPr sz="1600" b="1" u="heavy" spc="-5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to: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A40020"/>
              </a:buClr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Inconsistencies or </a:t>
            </a: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incompatibilities </a:t>
            </a: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between</a:t>
            </a:r>
            <a:r>
              <a:rPr sz="1400" spc="19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components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506220" marR="5080" lvl="2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  <a:tab pos="3975100" algn="l"/>
              </a:tabLst>
            </a:pPr>
            <a:r>
              <a:rPr sz="1400" spc="-10" dirty="0">
                <a:latin typeface="Arial"/>
                <a:cs typeface="Arial"/>
              </a:rPr>
              <a:t>Error </a:t>
            </a:r>
            <a:r>
              <a:rPr sz="1400" spc="-5" dirty="0">
                <a:latin typeface="Arial"/>
                <a:cs typeface="Arial"/>
              </a:rPr>
              <a:t>in a </a:t>
            </a:r>
            <a:r>
              <a:rPr sz="1400" spc="-10" dirty="0">
                <a:latin typeface="Arial"/>
                <a:cs typeface="Arial"/>
              </a:rPr>
              <a:t>method used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directly or indirectly transfer data </a:t>
            </a:r>
            <a:r>
              <a:rPr sz="1400" spc="-15" dirty="0">
                <a:latin typeface="Arial"/>
                <a:cs typeface="Arial"/>
              </a:rPr>
              <a:t>between </a:t>
            </a:r>
            <a:r>
              <a:rPr sz="1400" spc="-10" dirty="0">
                <a:latin typeface="Arial"/>
                <a:cs typeface="Arial"/>
              </a:rPr>
              <a:t>components. </a:t>
            </a:r>
            <a:r>
              <a:rPr sz="1400" spc="-5" dirty="0">
                <a:latin typeface="Arial"/>
                <a:cs typeface="Arial"/>
              </a:rPr>
              <a:t>Some  </a:t>
            </a:r>
            <a:r>
              <a:rPr sz="1400" spc="-10" dirty="0">
                <a:latin typeface="Arial"/>
                <a:cs typeface="Arial"/>
              </a:rPr>
              <a:t>communication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methods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are:	data structures, </a:t>
            </a:r>
            <a:r>
              <a:rPr sz="1400" spc="-5" dirty="0">
                <a:latin typeface="Arial"/>
                <a:cs typeface="Arial"/>
              </a:rPr>
              <a:t>call </a:t>
            </a:r>
            <a:r>
              <a:rPr sz="1400" spc="-10" dirty="0">
                <a:latin typeface="Arial"/>
                <a:cs typeface="Arial"/>
              </a:rPr>
              <a:t>sequences, registers, semaphores,  </a:t>
            </a:r>
            <a:r>
              <a:rPr sz="1400" spc="-5" dirty="0">
                <a:latin typeface="Arial"/>
                <a:cs typeface="Arial"/>
              </a:rPr>
              <a:t>communication links, </a:t>
            </a:r>
            <a:r>
              <a:rPr sz="1400" spc="-10" dirty="0">
                <a:latin typeface="Arial"/>
                <a:cs typeface="Arial"/>
              </a:rPr>
              <a:t>protocols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etc..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1570" y="4009389"/>
            <a:ext cx="2362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5" dirty="0">
                <a:solidFill>
                  <a:srgbClr val="CC0000"/>
                </a:solidFill>
                <a:latin typeface="Arial"/>
                <a:cs typeface="Arial"/>
              </a:rPr>
              <a:t>***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06194" y="3548837"/>
            <a:ext cx="3596004" cy="1155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6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</a:t>
            </a:r>
            <a:r>
              <a:rPr sz="140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999"/>
              </a:buClr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buFont typeface="Wingdings"/>
              <a:buChar char=""/>
              <a:tabLst>
                <a:tab pos="814069" algn="l"/>
                <a:tab pos="814705" algn="l"/>
              </a:tabLst>
            </a:pPr>
            <a:r>
              <a:rPr sz="1400" spc="-5" dirty="0">
                <a:latin typeface="Arial"/>
                <a:cs typeface="Arial"/>
              </a:rPr>
              <a:t>Employ </a:t>
            </a: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good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integration</a:t>
            </a:r>
            <a:r>
              <a:rPr sz="1400" spc="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strategies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600" b="1" u="heavy" spc="-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Test</a:t>
            </a: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Techniques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63395" y="4893640"/>
            <a:ext cx="765492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400" spc="-10" dirty="0">
                <a:latin typeface="Arial"/>
                <a:cs typeface="Arial"/>
              </a:rPr>
              <a:t>Those aimed at interfaces,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domain testing, </a:t>
            </a: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syntax</a:t>
            </a:r>
            <a:r>
              <a:rPr sz="1400" spc="10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testing, and data flow </a:t>
            </a:r>
            <a:r>
              <a:rPr sz="1400" spc="-10" dirty="0">
                <a:latin typeface="Arial"/>
                <a:cs typeface="Arial"/>
              </a:rPr>
              <a:t>testing </a:t>
            </a:r>
            <a:r>
              <a:rPr sz="1400" spc="-15" dirty="0">
                <a:latin typeface="Arial"/>
                <a:cs typeface="Arial"/>
              </a:rPr>
              <a:t>when </a:t>
            </a:r>
            <a:r>
              <a:rPr sz="1400" spc="-10" dirty="0">
                <a:latin typeface="Arial"/>
                <a:cs typeface="Arial"/>
              </a:rPr>
              <a:t>applied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across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components.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56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867400"/>
          </a:xfrm>
          <a:custGeom>
            <a:avLst/>
            <a:gdLst/>
            <a:ahLst/>
            <a:cxnLst/>
            <a:rect l="l" t="t" r="r" b="b"/>
            <a:pathLst>
              <a:path w="40004" h="5867400">
                <a:moveTo>
                  <a:pt x="0" y="5867400"/>
                </a:moveTo>
                <a:lnTo>
                  <a:pt x="39687" y="5867400"/>
                </a:lnTo>
                <a:lnTo>
                  <a:pt x="39687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255" y="1109472"/>
            <a:ext cx="445007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0536" y="1091183"/>
            <a:ext cx="1636776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863" y="1996439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3144" y="1975104"/>
            <a:ext cx="978407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8967" y="2246376"/>
            <a:ext cx="783336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7863" y="3307079"/>
            <a:ext cx="423672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3144" y="3285744"/>
            <a:ext cx="1313688" cy="341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8967" y="3557015"/>
            <a:ext cx="1118616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7863" y="4191000"/>
            <a:ext cx="42367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3144" y="4169664"/>
            <a:ext cx="1853183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8967" y="4440935"/>
            <a:ext cx="1658111" cy="106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3968" y="716025"/>
            <a:ext cx="8813800" cy="4629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10254" algn="l"/>
              </a:tabLst>
            </a:pPr>
            <a:r>
              <a:rPr sz="1400" spc="-15" dirty="0">
                <a:latin typeface="Arial"/>
                <a:cs typeface="Arial"/>
              </a:rPr>
              <a:t>Interface, Integration  and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Systems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	contd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756285" indent="-344805">
              <a:lnSpc>
                <a:spcPct val="100000"/>
              </a:lnSpc>
              <a:spcBef>
                <a:spcPts val="5"/>
              </a:spcBef>
              <a:buAutoNum type="arabicParenR" startAt="9"/>
              <a:tabLst>
                <a:tab pos="756285" algn="l"/>
                <a:tab pos="756920" algn="l"/>
              </a:tabLst>
            </a:pPr>
            <a:r>
              <a:rPr sz="1600" b="1" spc="-15" dirty="0">
                <a:solidFill>
                  <a:srgbClr val="9900CC"/>
                </a:solidFill>
                <a:latin typeface="Arial"/>
                <a:cs typeface="Arial"/>
              </a:rPr>
              <a:t>System</a:t>
            </a:r>
            <a:r>
              <a:rPr sz="1600" b="1" spc="3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Bugs: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00CC"/>
              </a:buClr>
              <a:buFont typeface="Arial"/>
              <a:buAutoNum type="arabicParenR" startAt="9"/>
            </a:pPr>
            <a:endParaRPr sz="1450">
              <a:latin typeface="Times New Roman"/>
              <a:cs typeface="Times New Roman"/>
            </a:endParaRPr>
          </a:p>
          <a:p>
            <a:pPr marL="1506220" lvl="1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5" dirty="0">
                <a:latin typeface="Arial"/>
                <a:cs typeface="Arial"/>
              </a:rPr>
              <a:t>Infrequent, </a:t>
            </a:r>
            <a:r>
              <a:rPr sz="1400" spc="-10" dirty="0">
                <a:latin typeface="Arial"/>
                <a:cs typeface="Arial"/>
              </a:rPr>
              <a:t>but are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costly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049020" indent="-344170">
              <a:lnSpc>
                <a:spcPct val="100000"/>
              </a:lnSpc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Due</a:t>
            </a:r>
            <a:r>
              <a:rPr sz="1600" b="1" u="heavy" spc="-5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to: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marR="5080" lvl="1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0" dirty="0">
                <a:latin typeface="Arial"/>
                <a:cs typeface="Arial"/>
              </a:rPr>
              <a:t>Bugs </a:t>
            </a:r>
            <a:r>
              <a:rPr sz="1400" spc="-15" dirty="0">
                <a:latin typeface="Arial"/>
                <a:cs typeface="Arial"/>
              </a:rPr>
              <a:t>not </a:t>
            </a:r>
            <a:r>
              <a:rPr sz="1400" spc="-10" dirty="0">
                <a:latin typeface="Arial"/>
                <a:cs typeface="Arial"/>
              </a:rPr>
              <a:t>ascribed </a:t>
            </a:r>
            <a:r>
              <a:rPr sz="1400" spc="-5" dirty="0">
                <a:latin typeface="Arial"/>
                <a:cs typeface="Arial"/>
              </a:rPr>
              <a:t>to a </a:t>
            </a:r>
            <a:r>
              <a:rPr sz="1400" spc="-10" dirty="0">
                <a:latin typeface="Arial"/>
                <a:cs typeface="Arial"/>
              </a:rPr>
              <a:t>particular component, </a:t>
            </a:r>
            <a:r>
              <a:rPr sz="1400" spc="-15" dirty="0">
                <a:latin typeface="Arial"/>
                <a:cs typeface="Arial"/>
              </a:rPr>
              <a:t>but </a:t>
            </a:r>
            <a:r>
              <a:rPr sz="1400" spc="-10" dirty="0">
                <a:latin typeface="Arial"/>
                <a:cs typeface="Arial"/>
              </a:rPr>
              <a:t>result </a:t>
            </a:r>
            <a:r>
              <a:rPr sz="1400" spc="-15" dirty="0">
                <a:latin typeface="Arial"/>
                <a:cs typeface="Arial"/>
              </a:rPr>
              <a:t>from the </a:t>
            </a:r>
            <a:r>
              <a:rPr sz="1400" spc="-10" dirty="0">
                <a:latin typeface="Arial"/>
                <a:cs typeface="Arial"/>
              </a:rPr>
              <a:t>totality of interactions among  many components such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as:</a:t>
            </a:r>
            <a:endParaRPr sz="14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programs, data, </a:t>
            </a:r>
            <a:r>
              <a:rPr sz="1400" spc="-15" dirty="0">
                <a:latin typeface="Arial"/>
                <a:cs typeface="Arial"/>
              </a:rPr>
              <a:t>hardware, </a:t>
            </a:r>
            <a:r>
              <a:rPr sz="1400" spc="-5" dirty="0">
                <a:latin typeface="Arial"/>
                <a:cs typeface="Arial"/>
              </a:rPr>
              <a:t>&amp;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O.S.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049020" indent="-344170">
              <a:lnSpc>
                <a:spcPct val="100000"/>
              </a:lnSpc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Remedies:</a:t>
            </a:r>
            <a:endParaRPr sz="1600">
              <a:latin typeface="Arial"/>
              <a:cs typeface="Arial"/>
            </a:endParaRPr>
          </a:p>
          <a:p>
            <a:pPr marL="1506220" lvl="1" indent="-344170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0" dirty="0">
                <a:latin typeface="Arial"/>
                <a:cs typeface="Arial"/>
              </a:rPr>
              <a:t>Thorough testing at all levels and the test techniques mentioned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below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Wingdings"/>
              <a:buChar char=""/>
            </a:pPr>
            <a:endParaRPr sz="15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1400">
              <a:latin typeface="Times New Roman"/>
              <a:cs typeface="Times New Roman"/>
            </a:endParaRPr>
          </a:p>
          <a:p>
            <a:pPr marL="1049020" indent="-344170">
              <a:lnSpc>
                <a:spcPct val="100000"/>
              </a:lnSpc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spc="-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Test</a:t>
            </a: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Techniques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1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15" dirty="0">
                <a:latin typeface="Arial"/>
                <a:cs typeface="Arial"/>
              </a:rPr>
              <a:t>Transaction-flow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506220" lvl="1" indent="-344170">
              <a:lnSpc>
                <a:spcPct val="100000"/>
              </a:lnSpc>
              <a:buFont typeface="Wingdings"/>
              <a:buChar char=""/>
              <a:tabLst>
                <a:tab pos="1506220" algn="l"/>
                <a:tab pos="1506855" algn="l"/>
              </a:tabLst>
            </a:pPr>
            <a:r>
              <a:rPr sz="1400" spc="-5" dirty="0">
                <a:latin typeface="Arial"/>
                <a:cs typeface="Arial"/>
              </a:rPr>
              <a:t>All kinds </a:t>
            </a:r>
            <a:r>
              <a:rPr sz="1400" spc="-10" dirty="0">
                <a:latin typeface="Arial"/>
                <a:cs typeface="Arial"/>
              </a:rPr>
              <a:t>of tests at all levels as </a:t>
            </a:r>
            <a:r>
              <a:rPr sz="1400" spc="-15" dirty="0">
                <a:latin typeface="Arial"/>
                <a:cs typeface="Arial"/>
              </a:rPr>
              <a:t>well </a:t>
            </a:r>
            <a:r>
              <a:rPr sz="1400" spc="-10" dirty="0">
                <a:latin typeface="Arial"/>
                <a:cs typeface="Arial"/>
              </a:rPr>
              <a:t>as integration tests </a:t>
            </a:r>
            <a:r>
              <a:rPr sz="1400" spc="-5" dirty="0">
                <a:latin typeface="Arial"/>
                <a:cs typeface="Arial"/>
              </a:rPr>
              <a:t>- </a:t>
            </a:r>
            <a:r>
              <a:rPr sz="1400" spc="-15" dirty="0">
                <a:latin typeface="Arial"/>
                <a:cs typeface="Arial"/>
              </a:rPr>
              <a:t>are</a:t>
            </a:r>
            <a:r>
              <a:rPr sz="1400" spc="2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useful.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3266" y="6278067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57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638800"/>
          </a:xfrm>
          <a:custGeom>
            <a:avLst/>
            <a:gdLst/>
            <a:ahLst/>
            <a:cxnLst/>
            <a:rect l="l" t="t" r="r" b="b"/>
            <a:pathLst>
              <a:path w="40004" h="5638800">
                <a:moveTo>
                  <a:pt x="0" y="5638800"/>
                </a:moveTo>
                <a:lnTo>
                  <a:pt x="39687" y="5638800"/>
                </a:lnTo>
                <a:lnTo>
                  <a:pt x="39687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638800"/>
          </a:xfrm>
          <a:custGeom>
            <a:avLst/>
            <a:gdLst/>
            <a:ahLst/>
            <a:cxnLst/>
            <a:rect l="l" t="t" r="r" b="b"/>
            <a:pathLst>
              <a:path w="9163050" h="5638800">
                <a:moveTo>
                  <a:pt x="0" y="5638800"/>
                </a:moveTo>
                <a:lnTo>
                  <a:pt x="9163050" y="5638800"/>
                </a:lnTo>
                <a:lnTo>
                  <a:pt x="916305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638800"/>
          </a:xfrm>
          <a:custGeom>
            <a:avLst/>
            <a:gdLst/>
            <a:ahLst/>
            <a:cxnLst/>
            <a:rect l="l" t="t" r="r" b="b"/>
            <a:pathLst>
              <a:path w="9149080" h="5638800">
                <a:moveTo>
                  <a:pt x="0" y="5638800"/>
                </a:moveTo>
                <a:lnTo>
                  <a:pt x="9148699" y="5638800"/>
                </a:lnTo>
                <a:lnTo>
                  <a:pt x="9148699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638800"/>
          </a:xfrm>
          <a:custGeom>
            <a:avLst/>
            <a:gdLst/>
            <a:ahLst/>
            <a:cxnLst/>
            <a:rect l="l" t="t" r="r" b="b"/>
            <a:pathLst>
              <a:path w="9149080" h="5638800">
                <a:moveTo>
                  <a:pt x="0" y="5638800"/>
                </a:moveTo>
                <a:lnTo>
                  <a:pt x="9148699" y="5638800"/>
                </a:lnTo>
                <a:lnTo>
                  <a:pt x="9148699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727" y="673608"/>
            <a:ext cx="490728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83" y="655319"/>
            <a:ext cx="3316224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5255" y="2023872"/>
            <a:ext cx="445007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3311" y="2005583"/>
            <a:ext cx="2414016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9136" y="2276855"/>
            <a:ext cx="2218943" cy="106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3968" y="712978"/>
            <a:ext cx="8743950" cy="438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469265" algn="l"/>
                <a:tab pos="469900" algn="l"/>
              </a:tabLst>
            </a:pP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1800" b="1" spc="-35" dirty="0">
                <a:solidFill>
                  <a:srgbClr val="333399"/>
                </a:solidFill>
                <a:latin typeface="Arial"/>
                <a:cs typeface="Arial"/>
              </a:rPr>
              <a:t>Test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Design</a:t>
            </a:r>
            <a:r>
              <a:rPr sz="18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Bugs</a:t>
            </a:r>
            <a:endParaRPr sz="1800">
              <a:latin typeface="Arial"/>
              <a:cs typeface="Arial"/>
            </a:endParaRPr>
          </a:p>
          <a:p>
            <a:pPr marL="704850">
              <a:lnSpc>
                <a:spcPct val="100000"/>
              </a:lnSpc>
              <a:spcBef>
                <a:spcPts val="1695"/>
              </a:spcBef>
            </a:pPr>
            <a:r>
              <a:rPr sz="1400" spc="-10" dirty="0">
                <a:latin typeface="Arial"/>
                <a:cs typeface="Arial"/>
              </a:rPr>
              <a:t>Bugs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30" dirty="0">
                <a:latin typeface="Arial"/>
                <a:cs typeface="Arial"/>
              </a:rPr>
              <a:t>Testing </a:t>
            </a:r>
            <a:r>
              <a:rPr sz="1400" spc="-10" dirty="0">
                <a:latin typeface="Arial"/>
                <a:cs typeface="Arial"/>
              </a:rPr>
              <a:t>(scripts or process) </a:t>
            </a:r>
            <a:r>
              <a:rPr sz="1400" spc="-15" dirty="0">
                <a:latin typeface="Arial"/>
                <a:cs typeface="Arial"/>
              </a:rPr>
              <a:t>are not software</a:t>
            </a:r>
            <a:r>
              <a:rPr sz="1400" spc="2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704850">
              <a:lnSpc>
                <a:spcPct val="100000"/>
              </a:lnSpc>
            </a:pPr>
            <a:r>
              <a:rPr sz="1400" spc="-250" dirty="0">
                <a:latin typeface="Arial"/>
                <a:cs typeface="Arial"/>
              </a:rPr>
              <a:t>It‟s </a:t>
            </a:r>
            <a:r>
              <a:rPr sz="1400" spc="-10" dirty="0">
                <a:latin typeface="Arial"/>
                <a:cs typeface="Arial"/>
              </a:rPr>
              <a:t>difficult &amp; takes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spc="-10" dirty="0">
                <a:latin typeface="Arial"/>
                <a:cs typeface="Arial"/>
              </a:rPr>
              <a:t>to identify </a:t>
            </a:r>
            <a:r>
              <a:rPr sz="1400" spc="-5" dirty="0">
                <a:latin typeface="Arial"/>
                <a:cs typeface="Arial"/>
              </a:rPr>
              <a:t>if a </a:t>
            </a:r>
            <a:r>
              <a:rPr sz="1400" spc="-15" dirty="0">
                <a:latin typeface="Arial"/>
                <a:cs typeface="Arial"/>
              </a:rPr>
              <a:t>bug </a:t>
            </a:r>
            <a:r>
              <a:rPr sz="1400" spc="-10" dirty="0">
                <a:latin typeface="Arial"/>
                <a:cs typeface="Arial"/>
              </a:rPr>
              <a:t>is </a:t>
            </a:r>
            <a:r>
              <a:rPr sz="1400" spc="-15" dirty="0">
                <a:latin typeface="Arial"/>
                <a:cs typeface="Arial"/>
              </a:rPr>
              <a:t>from the software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15" dirty="0">
                <a:latin typeface="Arial"/>
                <a:cs typeface="Arial"/>
              </a:rPr>
              <a:t>from </a:t>
            </a:r>
            <a:r>
              <a:rPr sz="1400" spc="-10" dirty="0">
                <a:latin typeface="Arial"/>
                <a:cs typeface="Arial"/>
              </a:rPr>
              <a:t>the test script/procedure.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869315" lvl="1" indent="-457834">
              <a:lnSpc>
                <a:spcPct val="100000"/>
              </a:lnSpc>
              <a:buClr>
                <a:srgbClr val="009999"/>
              </a:buClr>
              <a:buAutoNum type="arabicParenR"/>
              <a:tabLst>
                <a:tab pos="869315" algn="l"/>
                <a:tab pos="869950" algn="l"/>
              </a:tabLst>
            </a:pP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Bugs could be </a:t>
            </a:r>
            <a:r>
              <a:rPr sz="1600" b="1" u="heavy" spc="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due</a:t>
            </a:r>
            <a:r>
              <a:rPr sz="1600" b="1" u="heavy" spc="-10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to: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9999"/>
              </a:buClr>
              <a:buFont typeface="Arial"/>
              <a:buAutoNum type="arabicParenR"/>
            </a:pPr>
            <a:endParaRPr sz="1450">
              <a:latin typeface="Times New Roman"/>
              <a:cs typeface="Times New Roman"/>
            </a:endParaRPr>
          </a:p>
          <a:p>
            <a:pPr marL="1162050" lvl="2" indent="-457200">
              <a:lnSpc>
                <a:spcPct val="100000"/>
              </a:lnSpc>
              <a:buFont typeface="Wingdings"/>
              <a:buChar char=""/>
              <a:tabLst>
                <a:tab pos="1162050" algn="l"/>
                <a:tab pos="1162685" algn="l"/>
              </a:tabLst>
            </a:pPr>
            <a:r>
              <a:rPr sz="1400" spc="-35" dirty="0">
                <a:latin typeface="Arial"/>
                <a:cs typeface="Arial"/>
              </a:rPr>
              <a:t>Tests </a:t>
            </a:r>
            <a:r>
              <a:rPr sz="1400" spc="-15" dirty="0">
                <a:latin typeface="Arial"/>
                <a:cs typeface="Arial"/>
              </a:rPr>
              <a:t>require </a:t>
            </a:r>
            <a:r>
              <a:rPr sz="1400" spc="-10" dirty="0">
                <a:latin typeface="Arial"/>
                <a:cs typeface="Arial"/>
              </a:rPr>
              <a:t>code that uses complicated scenarios &amp; databases,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be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executed.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162050" lvl="2" indent="-457200">
              <a:lnSpc>
                <a:spcPct val="100000"/>
              </a:lnSpc>
              <a:buFont typeface="Wingdings"/>
              <a:buChar char=""/>
              <a:tabLst>
                <a:tab pos="1162050" algn="l"/>
                <a:tab pos="1162685" algn="l"/>
              </a:tabLst>
            </a:pPr>
            <a:r>
              <a:rPr sz="1400" spc="-10" dirty="0">
                <a:latin typeface="Arial"/>
                <a:cs typeface="Arial"/>
              </a:rPr>
              <a:t>Though </a:t>
            </a:r>
            <a:r>
              <a:rPr sz="1400" spc="-15" dirty="0">
                <a:latin typeface="Arial"/>
                <a:cs typeface="Arial"/>
              </a:rPr>
              <a:t>an independent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functional testing provides an un-biased point of </a:t>
            </a:r>
            <a:r>
              <a:rPr sz="1400" spc="-25" dirty="0">
                <a:latin typeface="Arial"/>
                <a:cs typeface="Arial"/>
              </a:rPr>
              <a:t>view, </a:t>
            </a:r>
            <a:r>
              <a:rPr sz="1400" spc="-10" dirty="0">
                <a:latin typeface="Arial"/>
                <a:cs typeface="Arial"/>
              </a:rPr>
              <a:t>this </a:t>
            </a:r>
            <a:r>
              <a:rPr sz="1400" spc="-5" dirty="0">
                <a:latin typeface="Arial"/>
                <a:cs typeface="Arial"/>
              </a:rPr>
              <a:t>lack </a:t>
            </a:r>
            <a:r>
              <a:rPr sz="1400" spc="-10" dirty="0">
                <a:latin typeface="Arial"/>
                <a:cs typeface="Arial"/>
              </a:rPr>
              <a:t>of bias</a:t>
            </a:r>
            <a:endParaRPr sz="1400">
              <a:latin typeface="Arial"/>
              <a:cs typeface="Arial"/>
            </a:endParaRPr>
          </a:p>
          <a:p>
            <a:pPr marL="116205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lead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an 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incorrect </a:t>
            </a: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interpretation of the</a:t>
            </a:r>
            <a:r>
              <a:rPr sz="1400" b="1" spc="1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specs</a:t>
            </a:r>
            <a:r>
              <a:rPr sz="1400" spc="-1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162050" lvl="2" indent="-457200">
              <a:lnSpc>
                <a:spcPct val="100000"/>
              </a:lnSpc>
              <a:buClr>
                <a:srgbClr val="9900CC"/>
              </a:buClr>
              <a:buFont typeface="Wingdings"/>
              <a:buChar char=""/>
              <a:tabLst>
                <a:tab pos="1162050" algn="l"/>
                <a:tab pos="1162685" algn="l"/>
              </a:tabLst>
            </a:pPr>
            <a:r>
              <a:rPr sz="1400" b="1" spc="-40" dirty="0">
                <a:latin typeface="Arial"/>
                <a:cs typeface="Arial"/>
              </a:rPr>
              <a:t>Test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Criteria</a:t>
            </a:r>
            <a:endParaRPr sz="1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Char char=""/>
            </a:pPr>
            <a:endParaRPr sz="1450">
              <a:latin typeface="Times New Roman"/>
              <a:cs typeface="Times New Roman"/>
            </a:endParaRPr>
          </a:p>
          <a:p>
            <a:pPr marL="1393190" lvl="3" indent="-231140">
              <a:lnSpc>
                <a:spcPct val="100000"/>
              </a:lnSpc>
              <a:buFont typeface="Wingdings"/>
              <a:buChar char=""/>
              <a:tabLst>
                <a:tab pos="1393825" algn="l"/>
              </a:tabLst>
            </a:pPr>
            <a:r>
              <a:rPr sz="1400" spc="-30" dirty="0">
                <a:latin typeface="Arial"/>
                <a:cs typeface="Arial"/>
              </a:rPr>
              <a:t>Testing </a:t>
            </a:r>
            <a:r>
              <a:rPr sz="1400" spc="-10" dirty="0">
                <a:latin typeface="Arial"/>
                <a:cs typeface="Arial"/>
              </a:rPr>
              <a:t>process is correct, </a:t>
            </a:r>
            <a:r>
              <a:rPr sz="1400" spc="-15" dirty="0">
                <a:latin typeface="Arial"/>
                <a:cs typeface="Arial"/>
              </a:rPr>
              <a:t>but </a:t>
            </a:r>
            <a:r>
              <a:rPr sz="1400" spc="-10" dirty="0">
                <a:latin typeface="Arial"/>
                <a:cs typeface="Arial"/>
              </a:rPr>
              <a:t>the criterion for judging </a:t>
            </a:r>
            <a:r>
              <a:rPr sz="1400" spc="-114" dirty="0">
                <a:latin typeface="Arial"/>
                <a:cs typeface="Arial"/>
              </a:rPr>
              <a:t>software‟s </a:t>
            </a:r>
            <a:r>
              <a:rPr sz="1400" spc="-15" dirty="0">
                <a:latin typeface="Arial"/>
                <a:cs typeface="Arial"/>
              </a:rPr>
              <a:t>response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tests is</a:t>
            </a:r>
            <a:r>
              <a:rPr sz="1400" spc="3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incorrect</a:t>
            </a:r>
            <a:endParaRPr sz="1400">
              <a:latin typeface="Arial"/>
              <a:cs typeface="Arial"/>
            </a:endParaRPr>
          </a:p>
          <a:p>
            <a:pPr marL="139319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impossible.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393190" lvl="3" indent="-23114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393825" algn="l"/>
              </a:tabLst>
            </a:pPr>
            <a:r>
              <a:rPr sz="1400" spc="-2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criterion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quantitative </a:t>
            </a:r>
            <a:r>
              <a:rPr sz="1400" spc="-15" dirty="0">
                <a:latin typeface="Arial"/>
                <a:cs typeface="Arial"/>
              </a:rPr>
              <a:t>(throughput </a:t>
            </a:r>
            <a:r>
              <a:rPr sz="1400" spc="-10" dirty="0">
                <a:latin typeface="Arial"/>
                <a:cs typeface="Arial"/>
              </a:rPr>
              <a:t>or processing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time), </a:t>
            </a:r>
            <a:r>
              <a:rPr sz="1400" spc="-10" dirty="0">
                <a:latin typeface="Arial"/>
                <a:cs typeface="Arial"/>
              </a:rPr>
              <a:t>the measurement test can </a:t>
            </a:r>
            <a:r>
              <a:rPr sz="1400" spc="-15" dirty="0">
                <a:latin typeface="Arial"/>
                <a:cs typeface="Arial"/>
              </a:rPr>
              <a:t>perturb</a:t>
            </a:r>
            <a:endParaRPr sz="1400">
              <a:latin typeface="Arial"/>
              <a:cs typeface="Arial"/>
            </a:endParaRPr>
          </a:p>
          <a:p>
            <a:pPr marL="13931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the actual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value.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3266" y="6278067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58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638800"/>
          </a:xfrm>
          <a:custGeom>
            <a:avLst/>
            <a:gdLst/>
            <a:ahLst/>
            <a:cxnLst/>
            <a:rect l="l" t="t" r="r" b="b"/>
            <a:pathLst>
              <a:path w="40004" h="5638800">
                <a:moveTo>
                  <a:pt x="0" y="5638800"/>
                </a:moveTo>
                <a:lnTo>
                  <a:pt x="39687" y="5638800"/>
                </a:lnTo>
                <a:lnTo>
                  <a:pt x="39687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638800"/>
          </a:xfrm>
          <a:custGeom>
            <a:avLst/>
            <a:gdLst/>
            <a:ahLst/>
            <a:cxnLst/>
            <a:rect l="l" t="t" r="r" b="b"/>
            <a:pathLst>
              <a:path w="9163050" h="5638800">
                <a:moveTo>
                  <a:pt x="0" y="5638800"/>
                </a:moveTo>
                <a:lnTo>
                  <a:pt x="9163050" y="5638800"/>
                </a:lnTo>
                <a:lnTo>
                  <a:pt x="916305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638800"/>
          </a:xfrm>
          <a:custGeom>
            <a:avLst/>
            <a:gdLst/>
            <a:ahLst/>
            <a:cxnLst/>
            <a:rect l="l" t="t" r="r" b="b"/>
            <a:pathLst>
              <a:path w="9149080" h="5638800">
                <a:moveTo>
                  <a:pt x="0" y="5638800"/>
                </a:moveTo>
                <a:lnTo>
                  <a:pt x="9148699" y="5638800"/>
                </a:lnTo>
                <a:lnTo>
                  <a:pt x="9148699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638800"/>
          </a:xfrm>
          <a:custGeom>
            <a:avLst/>
            <a:gdLst/>
            <a:ahLst/>
            <a:cxnLst/>
            <a:rect l="l" t="t" r="r" b="b"/>
            <a:pathLst>
              <a:path w="9149080" h="5638800">
                <a:moveTo>
                  <a:pt x="0" y="5638800"/>
                </a:moveTo>
                <a:lnTo>
                  <a:pt x="9148699" y="5638800"/>
                </a:lnTo>
                <a:lnTo>
                  <a:pt x="9148699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063" y="673608"/>
            <a:ext cx="3520440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5088" y="1264919"/>
            <a:ext cx="423672" cy="32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3144" y="1243583"/>
            <a:ext cx="1243583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8967" y="1514855"/>
            <a:ext cx="1048512" cy="106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3968" y="716025"/>
            <a:ext cx="8486775" cy="5056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29535" algn="l"/>
              </a:tabLst>
            </a:pP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1400" b="1" spc="-40" dirty="0">
                <a:solidFill>
                  <a:srgbClr val="333399"/>
                </a:solidFill>
                <a:latin typeface="Arial"/>
                <a:cs typeface="Arial"/>
              </a:rPr>
              <a:t>Test</a:t>
            </a:r>
            <a:r>
              <a:rPr sz="1400" b="1" spc="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Design</a:t>
            </a:r>
            <a:r>
              <a:rPr sz="14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Bugs	</a:t>
            </a: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contd…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049020" indent="-457200">
              <a:lnSpc>
                <a:spcPct val="100000"/>
              </a:lnSpc>
              <a:spcBef>
                <a:spcPts val="1150"/>
              </a:spcBef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sz="16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Remedies</a:t>
            </a:r>
            <a:r>
              <a:rPr sz="1400" spc="-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9999"/>
              </a:buClr>
              <a:buFont typeface="Wingdings"/>
              <a:buChar char=""/>
            </a:pPr>
            <a:endParaRPr sz="1800">
              <a:latin typeface="Times New Roman"/>
              <a:cs typeface="Times New Roman"/>
            </a:endParaRPr>
          </a:p>
          <a:p>
            <a:pPr marL="1372235" lvl="1" indent="-210185">
              <a:lnSpc>
                <a:spcPct val="100000"/>
              </a:lnSpc>
              <a:spcBef>
                <a:spcPts val="1295"/>
              </a:spcBef>
              <a:buSzPct val="87500"/>
              <a:buAutoNum type="arabicPeriod"/>
              <a:tabLst>
                <a:tab pos="1372870" algn="l"/>
              </a:tabLst>
            </a:pPr>
            <a:r>
              <a:rPr sz="1600" b="1" spc="-40" dirty="0">
                <a:solidFill>
                  <a:srgbClr val="660066"/>
                </a:solidFill>
                <a:latin typeface="Arial"/>
                <a:cs typeface="Arial"/>
              </a:rPr>
              <a:t>Test</a:t>
            </a:r>
            <a:r>
              <a:rPr sz="1600" b="1" spc="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Debugging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660066"/>
              </a:buClr>
              <a:buFont typeface="Arial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1400" spc="-30" dirty="0">
                <a:latin typeface="Arial"/>
                <a:cs typeface="Arial"/>
              </a:rPr>
              <a:t>Testing </a:t>
            </a:r>
            <a:r>
              <a:rPr sz="1400" spc="-10" dirty="0">
                <a:latin typeface="Arial"/>
                <a:cs typeface="Arial"/>
              </a:rPr>
              <a:t>&amp; Debugging </a:t>
            </a:r>
            <a:r>
              <a:rPr sz="1400" spc="-5" dirty="0">
                <a:latin typeface="Arial"/>
                <a:cs typeface="Arial"/>
              </a:rPr>
              <a:t>tests, </a:t>
            </a:r>
            <a:r>
              <a:rPr sz="1400" spc="-10" dirty="0">
                <a:latin typeface="Arial"/>
                <a:cs typeface="Arial"/>
              </a:rPr>
              <a:t>test scripts etc. </a:t>
            </a:r>
            <a:r>
              <a:rPr sz="1400" spc="-5" dirty="0">
                <a:latin typeface="Arial"/>
                <a:cs typeface="Arial"/>
              </a:rPr>
              <a:t>Simpler </a:t>
            </a:r>
            <a:r>
              <a:rPr sz="1400" spc="-20" dirty="0">
                <a:latin typeface="Arial"/>
                <a:cs typeface="Arial"/>
              </a:rPr>
              <a:t>when </a:t>
            </a:r>
            <a:r>
              <a:rPr sz="1400" spc="-10" dirty="0">
                <a:latin typeface="Arial"/>
                <a:cs typeface="Arial"/>
              </a:rPr>
              <a:t>tests have localized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affect.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356995" lvl="1" indent="-194945">
              <a:lnSpc>
                <a:spcPct val="100000"/>
              </a:lnSpc>
              <a:spcBef>
                <a:spcPts val="5"/>
              </a:spcBef>
              <a:buSzPct val="87500"/>
              <a:buAutoNum type="arabicPeriod" startAt="2"/>
              <a:tabLst>
                <a:tab pos="1357630" algn="l"/>
              </a:tabLst>
            </a:pPr>
            <a:r>
              <a:rPr sz="1600" b="1" spc="-40" dirty="0">
                <a:solidFill>
                  <a:srgbClr val="660066"/>
                </a:solidFill>
                <a:latin typeface="Arial"/>
                <a:cs typeface="Arial"/>
              </a:rPr>
              <a:t>Test </a:t>
            </a: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Quality</a:t>
            </a:r>
            <a:r>
              <a:rPr sz="1600" b="1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60066"/>
                </a:solidFill>
                <a:latin typeface="Arial"/>
                <a:cs typeface="Arial"/>
              </a:rPr>
              <a:t>Assurance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660066"/>
              </a:buClr>
              <a:buFont typeface="Arial"/>
              <a:buAutoNum type="arabicPeriod" startAt="2"/>
            </a:pPr>
            <a:endParaRPr sz="145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1400" spc="-7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monitor quality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5" dirty="0">
                <a:latin typeface="Arial"/>
                <a:cs typeface="Arial"/>
              </a:rPr>
              <a:t>independent </a:t>
            </a:r>
            <a:r>
              <a:rPr sz="1400" spc="-10" dirty="0">
                <a:latin typeface="Arial"/>
                <a:cs typeface="Arial"/>
              </a:rPr>
              <a:t>testing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test</a:t>
            </a:r>
            <a:r>
              <a:rPr sz="1400" spc="2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design.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356995" lvl="1" indent="-194945">
              <a:lnSpc>
                <a:spcPct val="100000"/>
              </a:lnSpc>
              <a:buSzPct val="87500"/>
              <a:buAutoNum type="arabicPeriod" startAt="3"/>
              <a:tabLst>
                <a:tab pos="1357630" algn="l"/>
              </a:tabLst>
            </a:pPr>
            <a:r>
              <a:rPr sz="1600" b="1" spc="-40" dirty="0">
                <a:solidFill>
                  <a:srgbClr val="660066"/>
                </a:solidFill>
                <a:latin typeface="Arial"/>
                <a:cs typeface="Arial"/>
              </a:rPr>
              <a:t>Test </a:t>
            </a: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Execution</a:t>
            </a:r>
            <a:r>
              <a:rPr sz="1600" b="1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60066"/>
                </a:solidFill>
                <a:latin typeface="Arial"/>
                <a:cs typeface="Arial"/>
              </a:rPr>
              <a:t>Automation: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660066"/>
              </a:buClr>
              <a:buFont typeface="Arial"/>
              <a:buAutoNum type="arabicPeriod" startAt="3"/>
            </a:pPr>
            <a:endParaRPr sz="145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1400" spc="-40" dirty="0">
                <a:latin typeface="Arial"/>
                <a:cs typeface="Arial"/>
              </a:rPr>
              <a:t>Test </a:t>
            </a:r>
            <a:r>
              <a:rPr sz="1400" spc="-15" dirty="0">
                <a:latin typeface="Arial"/>
                <a:cs typeface="Arial"/>
              </a:rPr>
              <a:t>execution bugs </a:t>
            </a:r>
            <a:r>
              <a:rPr sz="1400" spc="-10" dirty="0">
                <a:latin typeface="Arial"/>
                <a:cs typeface="Arial"/>
              </a:rPr>
              <a:t>are eliminated by test </a:t>
            </a:r>
            <a:r>
              <a:rPr sz="1400" spc="-15" dirty="0">
                <a:latin typeface="Arial"/>
                <a:cs typeface="Arial"/>
              </a:rPr>
              <a:t>execution </a:t>
            </a:r>
            <a:r>
              <a:rPr sz="1400" spc="-10" dirty="0">
                <a:latin typeface="Arial"/>
                <a:cs typeface="Arial"/>
              </a:rPr>
              <a:t>automation tools</a:t>
            </a:r>
            <a:r>
              <a:rPr sz="1400" spc="3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&amp;</a:t>
            </a:r>
            <a:endParaRPr sz="14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not </a:t>
            </a:r>
            <a:r>
              <a:rPr sz="1400" spc="-10" dirty="0">
                <a:latin typeface="Arial"/>
                <a:cs typeface="Arial"/>
              </a:rPr>
              <a:t>using manual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372235" lvl="1" indent="-210185">
              <a:lnSpc>
                <a:spcPct val="100000"/>
              </a:lnSpc>
              <a:buSzPct val="87500"/>
              <a:buAutoNum type="arabicPeriod" startAt="4"/>
              <a:tabLst>
                <a:tab pos="1372870" algn="l"/>
              </a:tabLst>
            </a:pPr>
            <a:r>
              <a:rPr sz="1600" b="1" spc="-40" dirty="0">
                <a:solidFill>
                  <a:srgbClr val="660066"/>
                </a:solidFill>
                <a:latin typeface="Arial"/>
                <a:cs typeface="Arial"/>
              </a:rPr>
              <a:t>Test </a:t>
            </a: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Design</a:t>
            </a:r>
            <a:r>
              <a:rPr sz="1600" b="1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60066"/>
                </a:solidFill>
                <a:latin typeface="Arial"/>
                <a:cs typeface="Arial"/>
              </a:rPr>
              <a:t>Automation: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1400" spc="-45" dirty="0">
                <a:latin typeface="Arial"/>
                <a:cs typeface="Arial"/>
              </a:rPr>
              <a:t>Test </a:t>
            </a:r>
            <a:r>
              <a:rPr sz="1400" spc="-10" dirty="0">
                <a:latin typeface="Arial"/>
                <a:cs typeface="Arial"/>
              </a:rPr>
              <a:t>design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automated </a:t>
            </a:r>
            <a:r>
              <a:rPr sz="1400" dirty="0">
                <a:latin typeface="Arial"/>
                <a:cs typeface="Arial"/>
              </a:rPr>
              <a:t>like </a:t>
            </a:r>
            <a:r>
              <a:rPr sz="1400" spc="-10" dirty="0">
                <a:latin typeface="Arial"/>
                <a:cs typeface="Arial"/>
              </a:rPr>
              <a:t>automation of </a:t>
            </a:r>
            <a:r>
              <a:rPr sz="1400" spc="-15" dirty="0">
                <a:latin typeface="Arial"/>
                <a:cs typeface="Arial"/>
              </a:rPr>
              <a:t>software</a:t>
            </a:r>
            <a:r>
              <a:rPr sz="1400" spc="1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development.</a:t>
            </a:r>
            <a:endParaRPr sz="14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given productivity rate, </a:t>
            </a: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-15" dirty="0">
                <a:latin typeface="Arial"/>
                <a:cs typeface="Arial"/>
              </a:rPr>
              <a:t>reduces </a:t>
            </a:r>
            <a:r>
              <a:rPr sz="1400" spc="-10" dirty="0">
                <a:latin typeface="Arial"/>
                <a:cs typeface="Arial"/>
              </a:rPr>
              <a:t>bug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count.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59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867400"/>
          </a:xfrm>
          <a:custGeom>
            <a:avLst/>
            <a:gdLst/>
            <a:ahLst/>
            <a:cxnLst/>
            <a:rect l="l" t="t" r="r" b="b"/>
            <a:pathLst>
              <a:path w="40004" h="5867400">
                <a:moveTo>
                  <a:pt x="0" y="5867400"/>
                </a:moveTo>
                <a:lnTo>
                  <a:pt x="39687" y="5867400"/>
                </a:lnTo>
                <a:lnTo>
                  <a:pt x="39687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/>
              <a:t>Taxonomy of </a:t>
            </a:r>
            <a:r>
              <a:rPr spc="-5" dirty="0"/>
              <a:t>Bugs </a:t>
            </a:r>
            <a:r>
              <a:rPr dirty="0"/>
              <a:t>.. </a:t>
            </a:r>
            <a:r>
              <a:rPr sz="2000" spc="-10" dirty="0"/>
              <a:t>and</a:t>
            </a:r>
            <a:r>
              <a:rPr sz="2000" spc="-110" dirty="0"/>
              <a:t> </a:t>
            </a:r>
            <a:r>
              <a:rPr sz="2000" spc="-5" dirty="0"/>
              <a:t>remedies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583" y="655319"/>
            <a:ext cx="2785872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3968" y="712978"/>
            <a:ext cx="8518525" cy="286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word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1800" b="1" spc="-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productivity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70485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At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15" dirty="0">
                <a:latin typeface="Arial"/>
                <a:cs typeface="Arial"/>
              </a:rPr>
              <a:t>end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long study on </a:t>
            </a:r>
            <a:r>
              <a:rPr sz="1400" spc="-30" dirty="0">
                <a:latin typeface="Arial"/>
                <a:cs typeface="Arial"/>
              </a:rPr>
              <a:t>taxonomy, </a:t>
            </a:r>
            <a:r>
              <a:rPr sz="1400" spc="-20" dirty="0">
                <a:latin typeface="Arial"/>
                <a:cs typeface="Arial"/>
              </a:rPr>
              <a:t>we </a:t>
            </a:r>
            <a:r>
              <a:rPr sz="1400" spc="-10" dirty="0">
                <a:latin typeface="Arial"/>
                <a:cs typeface="Arial"/>
              </a:rPr>
              <a:t>could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say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16205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Good design </a:t>
            </a: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inhibits </a:t>
            </a:r>
            <a:r>
              <a:rPr sz="1400" spc="-15" dirty="0">
                <a:latin typeface="Arial"/>
                <a:cs typeface="Arial"/>
              </a:rPr>
              <a:t>bugs and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easy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test. The </a:t>
            </a:r>
            <a:r>
              <a:rPr sz="1400" spc="-20" dirty="0">
                <a:latin typeface="Arial"/>
                <a:cs typeface="Arial"/>
              </a:rPr>
              <a:t>two </a:t>
            </a:r>
            <a:r>
              <a:rPr sz="1400" spc="-10" dirty="0">
                <a:latin typeface="Arial"/>
                <a:cs typeface="Arial"/>
              </a:rPr>
              <a:t>factors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multiplicative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results </a:t>
            </a:r>
            <a:r>
              <a:rPr sz="1400" spc="-5" dirty="0"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116205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high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productivity.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16205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Good test works best on </a:t>
            </a:r>
            <a:r>
              <a:rPr sz="1400" spc="-15" dirty="0">
                <a:latin typeface="Arial"/>
                <a:cs typeface="Arial"/>
              </a:rPr>
              <a:t>good </a:t>
            </a:r>
            <a:r>
              <a:rPr sz="1400" spc="-10" dirty="0">
                <a:latin typeface="Arial"/>
                <a:cs typeface="Arial"/>
              </a:rPr>
              <a:t>code and </a:t>
            </a:r>
            <a:r>
              <a:rPr sz="1400" spc="-15" dirty="0">
                <a:latin typeface="Arial"/>
                <a:cs typeface="Arial"/>
              </a:rPr>
              <a:t>good</a:t>
            </a:r>
            <a:r>
              <a:rPr sz="1400" spc="1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design.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16205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Good test </a:t>
            </a:r>
            <a:r>
              <a:rPr sz="1400" spc="-15" dirty="0">
                <a:latin typeface="Arial"/>
                <a:cs typeface="Arial"/>
              </a:rPr>
              <a:t>cannot </a:t>
            </a:r>
            <a:r>
              <a:rPr sz="1400" spc="-1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magic on badly designed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software.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203835"/>
          </a:xfrm>
          <a:custGeom>
            <a:avLst/>
            <a:gdLst/>
            <a:ahLst/>
            <a:cxnLst/>
            <a:rect l="l" t="t" r="r" b="b"/>
            <a:pathLst>
              <a:path w="9906000" h="203835">
                <a:moveTo>
                  <a:pt x="0" y="203413"/>
                </a:moveTo>
                <a:lnTo>
                  <a:pt x="9906000" y="203413"/>
                </a:lnTo>
                <a:lnTo>
                  <a:pt x="9906000" y="0"/>
                </a:lnTo>
                <a:lnTo>
                  <a:pt x="0" y="0"/>
                </a:lnTo>
                <a:lnTo>
                  <a:pt x="0" y="203413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769435"/>
            <a:ext cx="9906000" cy="88900"/>
          </a:xfrm>
          <a:custGeom>
            <a:avLst/>
            <a:gdLst/>
            <a:ahLst/>
            <a:cxnLst/>
            <a:rect l="l" t="t" r="r" b="b"/>
            <a:pathLst>
              <a:path w="9906000" h="88900">
                <a:moveTo>
                  <a:pt x="0" y="88564"/>
                </a:moveTo>
                <a:lnTo>
                  <a:pt x="9906000" y="88564"/>
                </a:lnTo>
                <a:lnTo>
                  <a:pt x="9906000" y="0"/>
                </a:lnTo>
                <a:lnTo>
                  <a:pt x="0" y="0"/>
                </a:lnTo>
                <a:lnTo>
                  <a:pt x="0" y="88564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03413"/>
            <a:ext cx="9906000" cy="6566534"/>
          </a:xfrm>
          <a:custGeom>
            <a:avLst/>
            <a:gdLst/>
            <a:ahLst/>
            <a:cxnLst/>
            <a:rect l="l" t="t" r="r" b="b"/>
            <a:pathLst>
              <a:path w="9906000" h="6566534">
                <a:moveTo>
                  <a:pt x="0" y="0"/>
                </a:moveTo>
                <a:lnTo>
                  <a:pt x="0" y="6566021"/>
                </a:lnTo>
                <a:lnTo>
                  <a:pt x="9906000" y="6566021"/>
                </a:lnTo>
                <a:lnTo>
                  <a:pt x="990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03413"/>
            <a:ext cx="9906000" cy="6566534"/>
          </a:xfrm>
          <a:custGeom>
            <a:avLst/>
            <a:gdLst/>
            <a:ahLst/>
            <a:cxnLst/>
            <a:rect l="l" t="t" r="r" b="b"/>
            <a:pathLst>
              <a:path w="9906000" h="6566534">
                <a:moveTo>
                  <a:pt x="0" y="0"/>
                </a:moveTo>
                <a:lnTo>
                  <a:pt x="0" y="6566021"/>
                </a:lnTo>
                <a:lnTo>
                  <a:pt x="9906000" y="6566021"/>
                </a:lnTo>
                <a:lnTo>
                  <a:pt x="9906000" y="0"/>
                </a:lnTo>
                <a:lnTo>
                  <a:pt x="0" y="0"/>
                </a:lnTo>
              </a:path>
            </a:pathLst>
          </a:custGeom>
          <a:ln w="10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8795" y="443636"/>
            <a:ext cx="8530590" cy="2733040"/>
          </a:xfrm>
          <a:custGeom>
            <a:avLst/>
            <a:gdLst/>
            <a:ahLst/>
            <a:cxnLst/>
            <a:rect l="l" t="t" r="r" b="b"/>
            <a:pathLst>
              <a:path w="8530590" h="2733040">
                <a:moveTo>
                  <a:pt x="0" y="2732455"/>
                </a:moveTo>
                <a:lnTo>
                  <a:pt x="8530154" y="2732455"/>
                </a:lnTo>
                <a:lnTo>
                  <a:pt x="8530154" y="0"/>
                </a:lnTo>
                <a:lnTo>
                  <a:pt x="0" y="0"/>
                </a:lnTo>
                <a:lnTo>
                  <a:pt x="0" y="273245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4251" y="448700"/>
            <a:ext cx="8519795" cy="0"/>
          </a:xfrm>
          <a:custGeom>
            <a:avLst/>
            <a:gdLst/>
            <a:ahLst/>
            <a:cxnLst/>
            <a:rect l="l" t="t" r="r" b="b"/>
            <a:pathLst>
              <a:path w="8519795">
                <a:moveTo>
                  <a:pt x="0" y="0"/>
                </a:moveTo>
                <a:lnTo>
                  <a:pt x="8519316" y="0"/>
                </a:lnTo>
              </a:path>
            </a:pathLst>
          </a:custGeom>
          <a:ln w="999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34478" y="448700"/>
            <a:ext cx="0" cy="2722880"/>
          </a:xfrm>
          <a:custGeom>
            <a:avLst/>
            <a:gdLst/>
            <a:ahLst/>
            <a:cxnLst/>
            <a:rect l="l" t="t" r="r" b="b"/>
            <a:pathLst>
              <a:path h="2722880">
                <a:moveTo>
                  <a:pt x="0" y="0"/>
                </a:moveTo>
                <a:lnTo>
                  <a:pt x="0" y="2722461"/>
                </a:lnTo>
              </a:path>
            </a:pathLst>
          </a:custGeom>
          <a:ln w="1091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5162" y="3181155"/>
            <a:ext cx="8519795" cy="0"/>
          </a:xfrm>
          <a:custGeom>
            <a:avLst/>
            <a:gdLst/>
            <a:ahLst/>
            <a:cxnLst/>
            <a:rect l="l" t="t" r="r" b="b"/>
            <a:pathLst>
              <a:path w="8519795">
                <a:moveTo>
                  <a:pt x="8519316" y="0"/>
                </a:moveTo>
                <a:lnTo>
                  <a:pt x="0" y="0"/>
                </a:lnTo>
              </a:path>
            </a:pathLst>
          </a:custGeom>
          <a:ln w="999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4251" y="458694"/>
            <a:ext cx="0" cy="2722880"/>
          </a:xfrm>
          <a:custGeom>
            <a:avLst/>
            <a:gdLst/>
            <a:ahLst/>
            <a:cxnLst/>
            <a:rect l="l" t="t" r="r" b="b"/>
            <a:pathLst>
              <a:path h="2722880">
                <a:moveTo>
                  <a:pt x="0" y="2722461"/>
                </a:moveTo>
                <a:lnTo>
                  <a:pt x="0" y="0"/>
                </a:lnTo>
              </a:path>
            </a:pathLst>
          </a:custGeom>
          <a:ln w="1091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8806" y="2440574"/>
            <a:ext cx="87630" cy="735965"/>
          </a:xfrm>
          <a:custGeom>
            <a:avLst/>
            <a:gdLst/>
            <a:ahLst/>
            <a:cxnLst/>
            <a:rect l="l" t="t" r="r" b="b"/>
            <a:pathLst>
              <a:path w="87630" h="735964">
                <a:moveTo>
                  <a:pt x="87287" y="735517"/>
                </a:moveTo>
                <a:lnTo>
                  <a:pt x="87287" y="0"/>
                </a:lnTo>
                <a:lnTo>
                  <a:pt x="0" y="0"/>
                </a:lnTo>
                <a:lnTo>
                  <a:pt x="0" y="735517"/>
                </a:lnTo>
                <a:lnTo>
                  <a:pt x="87287" y="735517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806" y="2440574"/>
            <a:ext cx="87630" cy="735965"/>
          </a:xfrm>
          <a:custGeom>
            <a:avLst/>
            <a:gdLst/>
            <a:ahLst/>
            <a:cxnLst/>
            <a:rect l="l" t="t" r="r" b="b"/>
            <a:pathLst>
              <a:path w="87630" h="735964">
                <a:moveTo>
                  <a:pt x="87287" y="735517"/>
                </a:moveTo>
                <a:lnTo>
                  <a:pt x="87287" y="0"/>
                </a:lnTo>
                <a:lnTo>
                  <a:pt x="0" y="0"/>
                </a:lnTo>
                <a:lnTo>
                  <a:pt x="0" y="735517"/>
                </a:lnTo>
                <a:lnTo>
                  <a:pt x="87287" y="735517"/>
                </a:lnTo>
              </a:path>
            </a:pathLst>
          </a:custGeom>
          <a:ln w="10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5566" y="2821025"/>
            <a:ext cx="87630" cy="355600"/>
          </a:xfrm>
          <a:custGeom>
            <a:avLst/>
            <a:gdLst/>
            <a:ahLst/>
            <a:cxnLst/>
            <a:rect l="l" t="t" r="r" b="b"/>
            <a:pathLst>
              <a:path w="87630" h="355600">
                <a:moveTo>
                  <a:pt x="87287" y="355065"/>
                </a:moveTo>
                <a:lnTo>
                  <a:pt x="87287" y="0"/>
                </a:lnTo>
                <a:lnTo>
                  <a:pt x="0" y="0"/>
                </a:lnTo>
                <a:lnTo>
                  <a:pt x="0" y="355065"/>
                </a:lnTo>
                <a:lnTo>
                  <a:pt x="87287" y="355065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5566" y="2821025"/>
            <a:ext cx="87630" cy="355600"/>
          </a:xfrm>
          <a:custGeom>
            <a:avLst/>
            <a:gdLst/>
            <a:ahLst/>
            <a:cxnLst/>
            <a:rect l="l" t="t" r="r" b="b"/>
            <a:pathLst>
              <a:path w="87630" h="355600">
                <a:moveTo>
                  <a:pt x="87287" y="355065"/>
                </a:moveTo>
                <a:lnTo>
                  <a:pt x="87287" y="0"/>
                </a:lnTo>
                <a:lnTo>
                  <a:pt x="0" y="0"/>
                </a:lnTo>
                <a:lnTo>
                  <a:pt x="0" y="355065"/>
                </a:lnTo>
                <a:lnTo>
                  <a:pt x="87287" y="355065"/>
                </a:lnTo>
              </a:path>
            </a:pathLst>
          </a:custGeom>
          <a:ln w="10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1962" y="3101200"/>
            <a:ext cx="76835" cy="74930"/>
          </a:xfrm>
          <a:custGeom>
            <a:avLst/>
            <a:gdLst/>
            <a:ahLst/>
            <a:cxnLst/>
            <a:rect l="l" t="t" r="r" b="b"/>
            <a:pathLst>
              <a:path w="76834" h="74930">
                <a:moveTo>
                  <a:pt x="76376" y="74890"/>
                </a:moveTo>
                <a:lnTo>
                  <a:pt x="76376" y="0"/>
                </a:lnTo>
                <a:lnTo>
                  <a:pt x="0" y="0"/>
                </a:lnTo>
                <a:lnTo>
                  <a:pt x="0" y="74890"/>
                </a:lnTo>
                <a:lnTo>
                  <a:pt x="76376" y="7489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1962" y="3101200"/>
            <a:ext cx="76835" cy="74930"/>
          </a:xfrm>
          <a:custGeom>
            <a:avLst/>
            <a:gdLst/>
            <a:ahLst/>
            <a:cxnLst/>
            <a:rect l="l" t="t" r="r" b="b"/>
            <a:pathLst>
              <a:path w="76834" h="74930">
                <a:moveTo>
                  <a:pt x="76376" y="74890"/>
                </a:moveTo>
                <a:lnTo>
                  <a:pt x="76376" y="0"/>
                </a:lnTo>
                <a:lnTo>
                  <a:pt x="0" y="0"/>
                </a:lnTo>
                <a:lnTo>
                  <a:pt x="0" y="74890"/>
                </a:lnTo>
                <a:lnTo>
                  <a:pt x="76376" y="74890"/>
                </a:lnTo>
              </a:path>
            </a:pathLst>
          </a:custGeom>
          <a:ln w="104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7884" y="3051228"/>
            <a:ext cx="87630" cy="125095"/>
          </a:xfrm>
          <a:custGeom>
            <a:avLst/>
            <a:gdLst/>
            <a:ahLst/>
            <a:cxnLst/>
            <a:rect l="l" t="t" r="r" b="b"/>
            <a:pathLst>
              <a:path w="87630" h="125094">
                <a:moveTo>
                  <a:pt x="87287" y="124862"/>
                </a:moveTo>
                <a:lnTo>
                  <a:pt x="87287" y="0"/>
                </a:lnTo>
                <a:lnTo>
                  <a:pt x="0" y="0"/>
                </a:lnTo>
                <a:lnTo>
                  <a:pt x="0" y="124862"/>
                </a:lnTo>
                <a:lnTo>
                  <a:pt x="87287" y="124862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7884" y="3051229"/>
            <a:ext cx="87630" cy="125095"/>
          </a:xfrm>
          <a:custGeom>
            <a:avLst/>
            <a:gdLst/>
            <a:ahLst/>
            <a:cxnLst/>
            <a:rect l="l" t="t" r="r" b="b"/>
            <a:pathLst>
              <a:path w="87630" h="125094">
                <a:moveTo>
                  <a:pt x="87287" y="124862"/>
                </a:moveTo>
                <a:lnTo>
                  <a:pt x="87287" y="0"/>
                </a:lnTo>
                <a:lnTo>
                  <a:pt x="0" y="0"/>
                </a:lnTo>
                <a:lnTo>
                  <a:pt x="0" y="124862"/>
                </a:lnTo>
                <a:lnTo>
                  <a:pt x="87287" y="124862"/>
                </a:lnTo>
              </a:path>
            </a:pathLst>
          </a:custGeom>
          <a:ln w="10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34281" y="3173626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287" y="0"/>
                </a:lnTo>
              </a:path>
            </a:pathLst>
          </a:custGeom>
          <a:ln w="4930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28825" y="3173626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98" y="0"/>
                </a:lnTo>
              </a:path>
            </a:pathLst>
          </a:custGeom>
          <a:ln w="1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0968" y="3031240"/>
            <a:ext cx="87630" cy="145415"/>
          </a:xfrm>
          <a:custGeom>
            <a:avLst/>
            <a:gdLst/>
            <a:ahLst/>
            <a:cxnLst/>
            <a:rect l="l" t="t" r="r" b="b"/>
            <a:pathLst>
              <a:path w="87630" h="145414">
                <a:moveTo>
                  <a:pt x="87287" y="144851"/>
                </a:moveTo>
                <a:lnTo>
                  <a:pt x="87287" y="0"/>
                </a:lnTo>
                <a:lnTo>
                  <a:pt x="0" y="0"/>
                </a:lnTo>
                <a:lnTo>
                  <a:pt x="0" y="144851"/>
                </a:lnTo>
                <a:lnTo>
                  <a:pt x="87287" y="144851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0968" y="3031240"/>
            <a:ext cx="87630" cy="145415"/>
          </a:xfrm>
          <a:custGeom>
            <a:avLst/>
            <a:gdLst/>
            <a:ahLst/>
            <a:cxnLst/>
            <a:rect l="l" t="t" r="r" b="b"/>
            <a:pathLst>
              <a:path w="87630" h="145414">
                <a:moveTo>
                  <a:pt x="87287" y="144851"/>
                </a:moveTo>
                <a:lnTo>
                  <a:pt x="87287" y="0"/>
                </a:lnTo>
                <a:lnTo>
                  <a:pt x="0" y="0"/>
                </a:lnTo>
                <a:lnTo>
                  <a:pt x="0" y="144851"/>
                </a:lnTo>
                <a:lnTo>
                  <a:pt x="87287" y="144851"/>
                </a:lnTo>
              </a:path>
            </a:pathLst>
          </a:custGeom>
          <a:ln w="106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65735" y="1709987"/>
            <a:ext cx="0" cy="1466215"/>
          </a:xfrm>
          <a:custGeom>
            <a:avLst/>
            <a:gdLst/>
            <a:ahLst/>
            <a:cxnLst/>
            <a:rect l="l" t="t" r="r" b="b"/>
            <a:pathLst>
              <a:path h="1466214">
                <a:moveTo>
                  <a:pt x="0" y="0"/>
                </a:moveTo>
                <a:lnTo>
                  <a:pt x="0" y="1466104"/>
                </a:lnTo>
              </a:path>
            </a:pathLst>
          </a:custGeom>
          <a:ln w="76740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27365" y="1709987"/>
            <a:ext cx="76835" cy="1466215"/>
          </a:xfrm>
          <a:custGeom>
            <a:avLst/>
            <a:gdLst/>
            <a:ahLst/>
            <a:cxnLst/>
            <a:rect l="l" t="t" r="r" b="b"/>
            <a:pathLst>
              <a:path w="76835" h="1466214">
                <a:moveTo>
                  <a:pt x="76740" y="1466104"/>
                </a:moveTo>
                <a:lnTo>
                  <a:pt x="76740" y="0"/>
                </a:lnTo>
                <a:lnTo>
                  <a:pt x="0" y="0"/>
                </a:lnTo>
                <a:lnTo>
                  <a:pt x="0" y="1466104"/>
                </a:lnTo>
                <a:lnTo>
                  <a:pt x="76740" y="1466104"/>
                </a:lnTo>
              </a:path>
            </a:pathLst>
          </a:custGeom>
          <a:ln w="10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13287" y="2930963"/>
            <a:ext cx="87630" cy="245745"/>
          </a:xfrm>
          <a:custGeom>
            <a:avLst/>
            <a:gdLst/>
            <a:ahLst/>
            <a:cxnLst/>
            <a:rect l="l" t="t" r="r" b="b"/>
            <a:pathLst>
              <a:path w="87630" h="245744">
                <a:moveTo>
                  <a:pt x="87287" y="245127"/>
                </a:moveTo>
                <a:lnTo>
                  <a:pt x="87287" y="0"/>
                </a:lnTo>
                <a:lnTo>
                  <a:pt x="0" y="0"/>
                </a:lnTo>
                <a:lnTo>
                  <a:pt x="0" y="245127"/>
                </a:lnTo>
                <a:lnTo>
                  <a:pt x="87287" y="245127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13287" y="2930963"/>
            <a:ext cx="87630" cy="245745"/>
          </a:xfrm>
          <a:custGeom>
            <a:avLst/>
            <a:gdLst/>
            <a:ahLst/>
            <a:cxnLst/>
            <a:rect l="l" t="t" r="r" b="b"/>
            <a:pathLst>
              <a:path w="87630" h="245744">
                <a:moveTo>
                  <a:pt x="87287" y="245127"/>
                </a:moveTo>
                <a:lnTo>
                  <a:pt x="87287" y="0"/>
                </a:lnTo>
                <a:lnTo>
                  <a:pt x="0" y="0"/>
                </a:lnTo>
                <a:lnTo>
                  <a:pt x="0" y="245127"/>
                </a:lnTo>
                <a:lnTo>
                  <a:pt x="87287" y="245127"/>
                </a:lnTo>
              </a:path>
            </a:pathLst>
          </a:custGeom>
          <a:ln w="10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09683" y="3051228"/>
            <a:ext cx="88265" cy="125095"/>
          </a:xfrm>
          <a:custGeom>
            <a:avLst/>
            <a:gdLst/>
            <a:ahLst/>
            <a:cxnLst/>
            <a:rect l="l" t="t" r="r" b="b"/>
            <a:pathLst>
              <a:path w="88264" h="125094">
                <a:moveTo>
                  <a:pt x="87651" y="124862"/>
                </a:moveTo>
                <a:lnTo>
                  <a:pt x="87651" y="0"/>
                </a:lnTo>
                <a:lnTo>
                  <a:pt x="0" y="0"/>
                </a:lnTo>
                <a:lnTo>
                  <a:pt x="0" y="124862"/>
                </a:lnTo>
                <a:lnTo>
                  <a:pt x="87651" y="124862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09683" y="3051229"/>
            <a:ext cx="88265" cy="125095"/>
          </a:xfrm>
          <a:custGeom>
            <a:avLst/>
            <a:gdLst/>
            <a:ahLst/>
            <a:cxnLst/>
            <a:rect l="l" t="t" r="r" b="b"/>
            <a:pathLst>
              <a:path w="88264" h="125094">
                <a:moveTo>
                  <a:pt x="87651" y="124862"/>
                </a:moveTo>
                <a:lnTo>
                  <a:pt x="87651" y="0"/>
                </a:lnTo>
                <a:lnTo>
                  <a:pt x="0" y="0"/>
                </a:lnTo>
                <a:lnTo>
                  <a:pt x="0" y="124862"/>
                </a:lnTo>
                <a:lnTo>
                  <a:pt x="87651" y="124862"/>
                </a:lnTo>
              </a:path>
            </a:pathLst>
          </a:custGeom>
          <a:ln w="10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06371" y="3071217"/>
            <a:ext cx="87630" cy="105410"/>
          </a:xfrm>
          <a:custGeom>
            <a:avLst/>
            <a:gdLst/>
            <a:ahLst/>
            <a:cxnLst/>
            <a:rect l="l" t="t" r="r" b="b"/>
            <a:pathLst>
              <a:path w="87630" h="105410">
                <a:moveTo>
                  <a:pt x="87287" y="104873"/>
                </a:moveTo>
                <a:lnTo>
                  <a:pt x="87287" y="0"/>
                </a:lnTo>
                <a:lnTo>
                  <a:pt x="0" y="0"/>
                </a:lnTo>
                <a:lnTo>
                  <a:pt x="0" y="104873"/>
                </a:lnTo>
                <a:lnTo>
                  <a:pt x="87287" y="104873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06371" y="3071217"/>
            <a:ext cx="87630" cy="105410"/>
          </a:xfrm>
          <a:custGeom>
            <a:avLst/>
            <a:gdLst/>
            <a:ahLst/>
            <a:cxnLst/>
            <a:rect l="l" t="t" r="r" b="b"/>
            <a:pathLst>
              <a:path w="87630" h="105410">
                <a:moveTo>
                  <a:pt x="87287" y="104873"/>
                </a:moveTo>
                <a:lnTo>
                  <a:pt x="87287" y="0"/>
                </a:lnTo>
                <a:lnTo>
                  <a:pt x="0" y="0"/>
                </a:lnTo>
                <a:lnTo>
                  <a:pt x="0" y="104873"/>
                </a:lnTo>
                <a:lnTo>
                  <a:pt x="87287" y="104873"/>
                </a:lnTo>
              </a:path>
            </a:pathLst>
          </a:custGeom>
          <a:ln w="105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41392" y="2740737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0"/>
                </a:moveTo>
                <a:lnTo>
                  <a:pt x="0" y="435353"/>
                </a:lnTo>
              </a:path>
            </a:pathLst>
          </a:custGeom>
          <a:ln w="76376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03203" y="2740737"/>
            <a:ext cx="76835" cy="435609"/>
          </a:xfrm>
          <a:custGeom>
            <a:avLst/>
            <a:gdLst/>
            <a:ahLst/>
            <a:cxnLst/>
            <a:rect l="l" t="t" r="r" b="b"/>
            <a:pathLst>
              <a:path w="76835" h="435610">
                <a:moveTo>
                  <a:pt x="76376" y="435353"/>
                </a:moveTo>
                <a:lnTo>
                  <a:pt x="76376" y="0"/>
                </a:lnTo>
                <a:lnTo>
                  <a:pt x="0" y="0"/>
                </a:lnTo>
                <a:lnTo>
                  <a:pt x="0" y="435353"/>
                </a:lnTo>
                <a:lnTo>
                  <a:pt x="76376" y="435353"/>
                </a:lnTo>
              </a:path>
            </a:pathLst>
          </a:custGeom>
          <a:ln w="10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88689" y="2700760"/>
            <a:ext cx="87630" cy="475615"/>
          </a:xfrm>
          <a:custGeom>
            <a:avLst/>
            <a:gdLst/>
            <a:ahLst/>
            <a:cxnLst/>
            <a:rect l="l" t="t" r="r" b="b"/>
            <a:pathLst>
              <a:path w="87630" h="475614">
                <a:moveTo>
                  <a:pt x="87287" y="475331"/>
                </a:moveTo>
                <a:lnTo>
                  <a:pt x="87287" y="0"/>
                </a:lnTo>
                <a:lnTo>
                  <a:pt x="0" y="0"/>
                </a:lnTo>
                <a:lnTo>
                  <a:pt x="0" y="475331"/>
                </a:lnTo>
                <a:lnTo>
                  <a:pt x="87287" y="475331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88689" y="2700760"/>
            <a:ext cx="87630" cy="475615"/>
          </a:xfrm>
          <a:custGeom>
            <a:avLst/>
            <a:gdLst/>
            <a:ahLst/>
            <a:cxnLst/>
            <a:rect l="l" t="t" r="r" b="b"/>
            <a:pathLst>
              <a:path w="87630" h="475614">
                <a:moveTo>
                  <a:pt x="87287" y="475331"/>
                </a:moveTo>
                <a:lnTo>
                  <a:pt x="87287" y="0"/>
                </a:lnTo>
                <a:lnTo>
                  <a:pt x="0" y="0"/>
                </a:lnTo>
                <a:lnTo>
                  <a:pt x="0" y="475331"/>
                </a:lnTo>
                <a:lnTo>
                  <a:pt x="87287" y="475331"/>
                </a:lnTo>
              </a:path>
            </a:pathLst>
          </a:custGeom>
          <a:ln w="10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85376" y="3153637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87" y="0"/>
                </a:lnTo>
              </a:path>
            </a:pathLst>
          </a:custGeom>
          <a:ln w="44907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85376" y="3131183"/>
            <a:ext cx="87630" cy="45085"/>
          </a:xfrm>
          <a:custGeom>
            <a:avLst/>
            <a:gdLst/>
            <a:ahLst/>
            <a:cxnLst/>
            <a:rect l="l" t="t" r="r" b="b"/>
            <a:pathLst>
              <a:path w="87629" h="45085">
                <a:moveTo>
                  <a:pt x="87287" y="44907"/>
                </a:moveTo>
                <a:lnTo>
                  <a:pt x="87287" y="0"/>
                </a:lnTo>
                <a:lnTo>
                  <a:pt x="0" y="0"/>
                </a:lnTo>
                <a:lnTo>
                  <a:pt x="0" y="44907"/>
                </a:lnTo>
                <a:lnTo>
                  <a:pt x="87287" y="44907"/>
                </a:lnTo>
              </a:path>
            </a:pathLst>
          </a:custGeom>
          <a:ln w="10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81773" y="3161166"/>
            <a:ext cx="87630" cy="15240"/>
          </a:xfrm>
          <a:custGeom>
            <a:avLst/>
            <a:gdLst/>
            <a:ahLst/>
            <a:cxnLst/>
            <a:rect l="l" t="t" r="r" b="b"/>
            <a:pathLst>
              <a:path w="87629" h="15239">
                <a:moveTo>
                  <a:pt x="0" y="14924"/>
                </a:moveTo>
                <a:lnTo>
                  <a:pt x="87287" y="14924"/>
                </a:lnTo>
                <a:lnTo>
                  <a:pt x="87287" y="0"/>
                </a:lnTo>
                <a:lnTo>
                  <a:pt x="0" y="0"/>
                </a:lnTo>
                <a:lnTo>
                  <a:pt x="0" y="14924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76318" y="3156169"/>
            <a:ext cx="98425" cy="25400"/>
          </a:xfrm>
          <a:custGeom>
            <a:avLst/>
            <a:gdLst/>
            <a:ahLst/>
            <a:cxnLst/>
            <a:rect l="l" t="t" r="r" b="b"/>
            <a:pathLst>
              <a:path w="98425" h="25400">
                <a:moveTo>
                  <a:pt x="0" y="24919"/>
                </a:moveTo>
                <a:lnTo>
                  <a:pt x="98198" y="24919"/>
                </a:lnTo>
                <a:lnTo>
                  <a:pt x="98198" y="0"/>
                </a:lnTo>
                <a:lnTo>
                  <a:pt x="0" y="0"/>
                </a:lnTo>
                <a:lnTo>
                  <a:pt x="0" y="24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16794" y="889117"/>
            <a:ext cx="0" cy="2287270"/>
          </a:xfrm>
          <a:custGeom>
            <a:avLst/>
            <a:gdLst/>
            <a:ahLst/>
            <a:cxnLst/>
            <a:rect l="l" t="t" r="r" b="b"/>
            <a:pathLst>
              <a:path h="2287270">
                <a:moveTo>
                  <a:pt x="0" y="0"/>
                </a:moveTo>
                <a:lnTo>
                  <a:pt x="0" y="2286973"/>
                </a:lnTo>
              </a:path>
            </a:pathLst>
          </a:custGeom>
          <a:ln w="76376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78606" y="889117"/>
            <a:ext cx="76835" cy="2287270"/>
          </a:xfrm>
          <a:custGeom>
            <a:avLst/>
            <a:gdLst/>
            <a:ahLst/>
            <a:cxnLst/>
            <a:rect l="l" t="t" r="r" b="b"/>
            <a:pathLst>
              <a:path w="76835" h="2287270">
                <a:moveTo>
                  <a:pt x="76376" y="2286973"/>
                </a:moveTo>
                <a:lnTo>
                  <a:pt x="76376" y="0"/>
                </a:lnTo>
                <a:lnTo>
                  <a:pt x="0" y="0"/>
                </a:lnTo>
                <a:lnTo>
                  <a:pt x="0" y="2286973"/>
                </a:lnTo>
                <a:lnTo>
                  <a:pt x="76376" y="2286973"/>
                </a:lnTo>
              </a:path>
            </a:pathLst>
          </a:custGeom>
          <a:ln w="10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64092" y="2020145"/>
            <a:ext cx="87630" cy="1156335"/>
          </a:xfrm>
          <a:custGeom>
            <a:avLst/>
            <a:gdLst/>
            <a:ahLst/>
            <a:cxnLst/>
            <a:rect l="l" t="t" r="r" b="b"/>
            <a:pathLst>
              <a:path w="87629" h="1156335">
                <a:moveTo>
                  <a:pt x="87287" y="1155946"/>
                </a:moveTo>
                <a:lnTo>
                  <a:pt x="87287" y="0"/>
                </a:lnTo>
                <a:lnTo>
                  <a:pt x="0" y="0"/>
                </a:lnTo>
                <a:lnTo>
                  <a:pt x="0" y="1155946"/>
                </a:lnTo>
                <a:lnTo>
                  <a:pt x="87287" y="1155946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64092" y="2020145"/>
            <a:ext cx="87630" cy="1156335"/>
          </a:xfrm>
          <a:custGeom>
            <a:avLst/>
            <a:gdLst/>
            <a:ahLst/>
            <a:cxnLst/>
            <a:rect l="l" t="t" r="r" b="b"/>
            <a:pathLst>
              <a:path w="87629" h="1156335">
                <a:moveTo>
                  <a:pt x="87287" y="1155946"/>
                </a:moveTo>
                <a:lnTo>
                  <a:pt x="87287" y="0"/>
                </a:lnTo>
                <a:lnTo>
                  <a:pt x="0" y="0"/>
                </a:lnTo>
                <a:lnTo>
                  <a:pt x="0" y="1155946"/>
                </a:lnTo>
                <a:lnTo>
                  <a:pt x="87287" y="1155946"/>
                </a:lnTo>
              </a:path>
            </a:pathLst>
          </a:custGeom>
          <a:ln w="10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60779" y="2050128"/>
            <a:ext cx="87630" cy="1126490"/>
          </a:xfrm>
          <a:custGeom>
            <a:avLst/>
            <a:gdLst/>
            <a:ahLst/>
            <a:cxnLst/>
            <a:rect l="l" t="t" r="r" b="b"/>
            <a:pathLst>
              <a:path w="87629" h="1126489">
                <a:moveTo>
                  <a:pt x="87287" y="1125963"/>
                </a:moveTo>
                <a:lnTo>
                  <a:pt x="87287" y="0"/>
                </a:lnTo>
                <a:lnTo>
                  <a:pt x="0" y="0"/>
                </a:lnTo>
                <a:lnTo>
                  <a:pt x="0" y="1125963"/>
                </a:lnTo>
                <a:lnTo>
                  <a:pt x="87287" y="1125963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60779" y="2050128"/>
            <a:ext cx="87630" cy="1126490"/>
          </a:xfrm>
          <a:custGeom>
            <a:avLst/>
            <a:gdLst/>
            <a:ahLst/>
            <a:cxnLst/>
            <a:rect l="l" t="t" r="r" b="b"/>
            <a:pathLst>
              <a:path w="87629" h="1126489">
                <a:moveTo>
                  <a:pt x="87287" y="1125963"/>
                </a:moveTo>
                <a:lnTo>
                  <a:pt x="87287" y="0"/>
                </a:lnTo>
                <a:lnTo>
                  <a:pt x="0" y="0"/>
                </a:lnTo>
                <a:lnTo>
                  <a:pt x="0" y="1125963"/>
                </a:lnTo>
                <a:lnTo>
                  <a:pt x="87287" y="1125963"/>
                </a:lnTo>
              </a:path>
            </a:pathLst>
          </a:custGeom>
          <a:ln w="10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57176" y="1139243"/>
            <a:ext cx="88265" cy="2037080"/>
          </a:xfrm>
          <a:custGeom>
            <a:avLst/>
            <a:gdLst/>
            <a:ahLst/>
            <a:cxnLst/>
            <a:rect l="l" t="t" r="r" b="b"/>
            <a:pathLst>
              <a:path w="88264" h="2037080">
                <a:moveTo>
                  <a:pt x="87651" y="2036848"/>
                </a:moveTo>
                <a:lnTo>
                  <a:pt x="87651" y="0"/>
                </a:lnTo>
                <a:lnTo>
                  <a:pt x="0" y="0"/>
                </a:lnTo>
                <a:lnTo>
                  <a:pt x="0" y="2036848"/>
                </a:lnTo>
                <a:lnTo>
                  <a:pt x="87651" y="2036848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57176" y="1139243"/>
            <a:ext cx="88265" cy="2037080"/>
          </a:xfrm>
          <a:custGeom>
            <a:avLst/>
            <a:gdLst/>
            <a:ahLst/>
            <a:cxnLst/>
            <a:rect l="l" t="t" r="r" b="b"/>
            <a:pathLst>
              <a:path w="88264" h="2037080">
                <a:moveTo>
                  <a:pt x="87651" y="2036848"/>
                </a:moveTo>
                <a:lnTo>
                  <a:pt x="87651" y="0"/>
                </a:lnTo>
                <a:lnTo>
                  <a:pt x="0" y="0"/>
                </a:lnTo>
                <a:lnTo>
                  <a:pt x="0" y="2036848"/>
                </a:lnTo>
                <a:lnTo>
                  <a:pt x="87651" y="2036848"/>
                </a:lnTo>
              </a:path>
            </a:pathLst>
          </a:custGeom>
          <a:ln w="10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92197" y="2170393"/>
            <a:ext cx="0" cy="1005840"/>
          </a:xfrm>
          <a:custGeom>
            <a:avLst/>
            <a:gdLst/>
            <a:ahLst/>
            <a:cxnLst/>
            <a:rect l="l" t="t" r="r" b="b"/>
            <a:pathLst>
              <a:path h="1005839">
                <a:moveTo>
                  <a:pt x="0" y="0"/>
                </a:moveTo>
                <a:lnTo>
                  <a:pt x="0" y="1005698"/>
                </a:lnTo>
              </a:path>
            </a:pathLst>
          </a:custGeom>
          <a:ln w="76376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54009" y="2170393"/>
            <a:ext cx="76835" cy="1005840"/>
          </a:xfrm>
          <a:custGeom>
            <a:avLst/>
            <a:gdLst/>
            <a:ahLst/>
            <a:cxnLst/>
            <a:rect l="l" t="t" r="r" b="b"/>
            <a:pathLst>
              <a:path w="76835" h="1005839">
                <a:moveTo>
                  <a:pt x="76376" y="1005698"/>
                </a:moveTo>
                <a:lnTo>
                  <a:pt x="76376" y="0"/>
                </a:lnTo>
                <a:lnTo>
                  <a:pt x="0" y="0"/>
                </a:lnTo>
                <a:lnTo>
                  <a:pt x="0" y="1005698"/>
                </a:lnTo>
                <a:lnTo>
                  <a:pt x="76376" y="1005698"/>
                </a:lnTo>
              </a:path>
            </a:pathLst>
          </a:custGeom>
          <a:ln w="10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39494" y="2150404"/>
            <a:ext cx="88265" cy="1026160"/>
          </a:xfrm>
          <a:custGeom>
            <a:avLst/>
            <a:gdLst/>
            <a:ahLst/>
            <a:cxnLst/>
            <a:rect l="l" t="t" r="r" b="b"/>
            <a:pathLst>
              <a:path w="88264" h="1026160">
                <a:moveTo>
                  <a:pt x="87651" y="1025686"/>
                </a:moveTo>
                <a:lnTo>
                  <a:pt x="87651" y="0"/>
                </a:lnTo>
                <a:lnTo>
                  <a:pt x="0" y="0"/>
                </a:lnTo>
                <a:lnTo>
                  <a:pt x="0" y="1025686"/>
                </a:lnTo>
                <a:lnTo>
                  <a:pt x="87651" y="1025686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39494" y="2150404"/>
            <a:ext cx="88265" cy="1026160"/>
          </a:xfrm>
          <a:custGeom>
            <a:avLst/>
            <a:gdLst/>
            <a:ahLst/>
            <a:cxnLst/>
            <a:rect l="l" t="t" r="r" b="b"/>
            <a:pathLst>
              <a:path w="88264" h="1026160">
                <a:moveTo>
                  <a:pt x="87651" y="1025686"/>
                </a:moveTo>
                <a:lnTo>
                  <a:pt x="87651" y="0"/>
                </a:lnTo>
                <a:lnTo>
                  <a:pt x="0" y="0"/>
                </a:lnTo>
                <a:lnTo>
                  <a:pt x="0" y="1025686"/>
                </a:lnTo>
                <a:lnTo>
                  <a:pt x="87651" y="1025686"/>
                </a:lnTo>
              </a:path>
            </a:pathLst>
          </a:custGeom>
          <a:ln w="10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36181" y="2280331"/>
            <a:ext cx="87630" cy="895985"/>
          </a:xfrm>
          <a:custGeom>
            <a:avLst/>
            <a:gdLst/>
            <a:ahLst/>
            <a:cxnLst/>
            <a:rect l="l" t="t" r="r" b="b"/>
            <a:pathLst>
              <a:path w="87629" h="895985">
                <a:moveTo>
                  <a:pt x="87287" y="895760"/>
                </a:moveTo>
                <a:lnTo>
                  <a:pt x="87287" y="0"/>
                </a:lnTo>
                <a:lnTo>
                  <a:pt x="0" y="0"/>
                </a:lnTo>
                <a:lnTo>
                  <a:pt x="0" y="895760"/>
                </a:lnTo>
                <a:lnTo>
                  <a:pt x="87287" y="89576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36181" y="2280331"/>
            <a:ext cx="87630" cy="895985"/>
          </a:xfrm>
          <a:custGeom>
            <a:avLst/>
            <a:gdLst/>
            <a:ahLst/>
            <a:cxnLst/>
            <a:rect l="l" t="t" r="r" b="b"/>
            <a:pathLst>
              <a:path w="87629" h="895985">
                <a:moveTo>
                  <a:pt x="87287" y="895760"/>
                </a:moveTo>
                <a:lnTo>
                  <a:pt x="87287" y="0"/>
                </a:lnTo>
                <a:lnTo>
                  <a:pt x="0" y="0"/>
                </a:lnTo>
                <a:lnTo>
                  <a:pt x="0" y="895760"/>
                </a:lnTo>
                <a:lnTo>
                  <a:pt x="87287" y="895760"/>
                </a:lnTo>
              </a:path>
            </a:pathLst>
          </a:custGeom>
          <a:ln w="10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32869" y="3001257"/>
            <a:ext cx="87630" cy="175260"/>
          </a:xfrm>
          <a:custGeom>
            <a:avLst/>
            <a:gdLst/>
            <a:ahLst/>
            <a:cxnLst/>
            <a:rect l="l" t="t" r="r" b="b"/>
            <a:pathLst>
              <a:path w="87629" h="175260">
                <a:moveTo>
                  <a:pt x="87287" y="174834"/>
                </a:moveTo>
                <a:lnTo>
                  <a:pt x="87287" y="0"/>
                </a:lnTo>
                <a:lnTo>
                  <a:pt x="0" y="0"/>
                </a:lnTo>
                <a:lnTo>
                  <a:pt x="0" y="174834"/>
                </a:lnTo>
                <a:lnTo>
                  <a:pt x="87287" y="174834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32869" y="3001257"/>
            <a:ext cx="87630" cy="175260"/>
          </a:xfrm>
          <a:custGeom>
            <a:avLst/>
            <a:gdLst/>
            <a:ahLst/>
            <a:cxnLst/>
            <a:rect l="l" t="t" r="r" b="b"/>
            <a:pathLst>
              <a:path w="87629" h="175260">
                <a:moveTo>
                  <a:pt x="87287" y="174834"/>
                </a:moveTo>
                <a:lnTo>
                  <a:pt x="87287" y="0"/>
                </a:lnTo>
                <a:lnTo>
                  <a:pt x="0" y="0"/>
                </a:lnTo>
                <a:lnTo>
                  <a:pt x="0" y="174834"/>
                </a:lnTo>
                <a:lnTo>
                  <a:pt x="87287" y="174834"/>
                </a:lnTo>
              </a:path>
            </a:pathLst>
          </a:custGeom>
          <a:ln w="10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7454" y="3001257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4834"/>
                </a:lnTo>
              </a:path>
            </a:pathLst>
          </a:custGeom>
          <a:ln w="76376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29266" y="3001257"/>
            <a:ext cx="76835" cy="175260"/>
          </a:xfrm>
          <a:custGeom>
            <a:avLst/>
            <a:gdLst/>
            <a:ahLst/>
            <a:cxnLst/>
            <a:rect l="l" t="t" r="r" b="b"/>
            <a:pathLst>
              <a:path w="76835" h="175260">
                <a:moveTo>
                  <a:pt x="76376" y="174834"/>
                </a:moveTo>
                <a:lnTo>
                  <a:pt x="76376" y="0"/>
                </a:lnTo>
                <a:lnTo>
                  <a:pt x="0" y="0"/>
                </a:lnTo>
                <a:lnTo>
                  <a:pt x="0" y="174834"/>
                </a:lnTo>
                <a:lnTo>
                  <a:pt x="76376" y="174834"/>
                </a:lnTo>
              </a:path>
            </a:pathLst>
          </a:custGeom>
          <a:ln w="10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15188" y="2640794"/>
            <a:ext cx="87630" cy="535305"/>
          </a:xfrm>
          <a:custGeom>
            <a:avLst/>
            <a:gdLst/>
            <a:ahLst/>
            <a:cxnLst/>
            <a:rect l="l" t="t" r="r" b="b"/>
            <a:pathLst>
              <a:path w="87629" h="535305">
                <a:moveTo>
                  <a:pt x="87287" y="535297"/>
                </a:moveTo>
                <a:lnTo>
                  <a:pt x="87287" y="0"/>
                </a:lnTo>
                <a:lnTo>
                  <a:pt x="0" y="0"/>
                </a:lnTo>
                <a:lnTo>
                  <a:pt x="0" y="535297"/>
                </a:lnTo>
                <a:lnTo>
                  <a:pt x="87287" y="535297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15188" y="2640794"/>
            <a:ext cx="87630" cy="535305"/>
          </a:xfrm>
          <a:custGeom>
            <a:avLst/>
            <a:gdLst/>
            <a:ahLst/>
            <a:cxnLst/>
            <a:rect l="l" t="t" r="r" b="b"/>
            <a:pathLst>
              <a:path w="87629" h="535305">
                <a:moveTo>
                  <a:pt x="87287" y="535297"/>
                </a:moveTo>
                <a:lnTo>
                  <a:pt x="87287" y="0"/>
                </a:lnTo>
                <a:lnTo>
                  <a:pt x="0" y="0"/>
                </a:lnTo>
                <a:lnTo>
                  <a:pt x="0" y="535297"/>
                </a:lnTo>
                <a:lnTo>
                  <a:pt x="87287" y="535297"/>
                </a:lnTo>
              </a:path>
            </a:pathLst>
          </a:custGeom>
          <a:ln w="108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08417" y="2360619"/>
            <a:ext cx="87630" cy="815975"/>
          </a:xfrm>
          <a:custGeom>
            <a:avLst/>
            <a:gdLst/>
            <a:ahLst/>
            <a:cxnLst/>
            <a:rect l="l" t="t" r="r" b="b"/>
            <a:pathLst>
              <a:path w="87629" h="815975">
                <a:moveTo>
                  <a:pt x="87287" y="815472"/>
                </a:moveTo>
                <a:lnTo>
                  <a:pt x="87287" y="0"/>
                </a:lnTo>
                <a:lnTo>
                  <a:pt x="0" y="0"/>
                </a:lnTo>
                <a:lnTo>
                  <a:pt x="0" y="815472"/>
                </a:lnTo>
                <a:lnTo>
                  <a:pt x="87287" y="815472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08417" y="2360619"/>
            <a:ext cx="87630" cy="815975"/>
          </a:xfrm>
          <a:custGeom>
            <a:avLst/>
            <a:gdLst/>
            <a:ahLst/>
            <a:cxnLst/>
            <a:rect l="l" t="t" r="r" b="b"/>
            <a:pathLst>
              <a:path w="87629" h="815975">
                <a:moveTo>
                  <a:pt x="87287" y="815472"/>
                </a:moveTo>
                <a:lnTo>
                  <a:pt x="87287" y="0"/>
                </a:lnTo>
                <a:lnTo>
                  <a:pt x="0" y="0"/>
                </a:lnTo>
                <a:lnTo>
                  <a:pt x="0" y="815472"/>
                </a:lnTo>
                <a:lnTo>
                  <a:pt x="87287" y="815472"/>
                </a:lnTo>
              </a:path>
            </a:pathLst>
          </a:custGeom>
          <a:ln w="10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43184" y="2700760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331"/>
                </a:lnTo>
              </a:path>
            </a:pathLst>
          </a:custGeom>
          <a:ln w="76740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04813" y="2700760"/>
            <a:ext cx="76835" cy="475615"/>
          </a:xfrm>
          <a:custGeom>
            <a:avLst/>
            <a:gdLst/>
            <a:ahLst/>
            <a:cxnLst/>
            <a:rect l="l" t="t" r="r" b="b"/>
            <a:pathLst>
              <a:path w="76835" h="475614">
                <a:moveTo>
                  <a:pt x="76740" y="475331"/>
                </a:moveTo>
                <a:lnTo>
                  <a:pt x="76740" y="0"/>
                </a:lnTo>
                <a:lnTo>
                  <a:pt x="0" y="0"/>
                </a:lnTo>
                <a:lnTo>
                  <a:pt x="0" y="475331"/>
                </a:lnTo>
                <a:lnTo>
                  <a:pt x="76740" y="475331"/>
                </a:lnTo>
              </a:path>
            </a:pathLst>
          </a:custGeom>
          <a:ln w="108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90590" y="2890986"/>
            <a:ext cx="87630" cy="285115"/>
          </a:xfrm>
          <a:custGeom>
            <a:avLst/>
            <a:gdLst/>
            <a:ahLst/>
            <a:cxnLst/>
            <a:rect l="l" t="t" r="r" b="b"/>
            <a:pathLst>
              <a:path w="87629" h="285114">
                <a:moveTo>
                  <a:pt x="87287" y="285105"/>
                </a:moveTo>
                <a:lnTo>
                  <a:pt x="87287" y="0"/>
                </a:lnTo>
                <a:lnTo>
                  <a:pt x="0" y="0"/>
                </a:lnTo>
                <a:lnTo>
                  <a:pt x="0" y="285105"/>
                </a:lnTo>
                <a:lnTo>
                  <a:pt x="87287" y="285105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90590" y="2890986"/>
            <a:ext cx="87630" cy="285115"/>
          </a:xfrm>
          <a:custGeom>
            <a:avLst/>
            <a:gdLst/>
            <a:ahLst/>
            <a:cxnLst/>
            <a:rect l="l" t="t" r="r" b="b"/>
            <a:pathLst>
              <a:path w="87629" h="285114">
                <a:moveTo>
                  <a:pt x="87287" y="285105"/>
                </a:moveTo>
                <a:lnTo>
                  <a:pt x="87287" y="0"/>
                </a:lnTo>
                <a:lnTo>
                  <a:pt x="0" y="0"/>
                </a:lnTo>
                <a:lnTo>
                  <a:pt x="0" y="285105"/>
                </a:lnTo>
                <a:lnTo>
                  <a:pt x="87287" y="285105"/>
                </a:lnTo>
              </a:path>
            </a:pathLst>
          </a:custGeom>
          <a:ln w="10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86986" y="3153637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651" y="0"/>
                </a:lnTo>
              </a:path>
            </a:pathLst>
          </a:custGeom>
          <a:ln w="44907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86986" y="3131183"/>
            <a:ext cx="88265" cy="45085"/>
          </a:xfrm>
          <a:custGeom>
            <a:avLst/>
            <a:gdLst/>
            <a:ahLst/>
            <a:cxnLst/>
            <a:rect l="l" t="t" r="r" b="b"/>
            <a:pathLst>
              <a:path w="88264" h="45085">
                <a:moveTo>
                  <a:pt x="87651" y="44907"/>
                </a:moveTo>
                <a:lnTo>
                  <a:pt x="87651" y="0"/>
                </a:lnTo>
                <a:lnTo>
                  <a:pt x="0" y="0"/>
                </a:lnTo>
                <a:lnTo>
                  <a:pt x="0" y="44907"/>
                </a:lnTo>
                <a:lnTo>
                  <a:pt x="87651" y="44907"/>
                </a:lnTo>
              </a:path>
            </a:pathLst>
          </a:custGeom>
          <a:ln w="10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83819" y="3021245"/>
            <a:ext cx="87630" cy="154940"/>
          </a:xfrm>
          <a:custGeom>
            <a:avLst/>
            <a:gdLst/>
            <a:ahLst/>
            <a:cxnLst/>
            <a:rect l="l" t="t" r="r" b="b"/>
            <a:pathLst>
              <a:path w="87629" h="154939">
                <a:moveTo>
                  <a:pt x="87287" y="154845"/>
                </a:moveTo>
                <a:lnTo>
                  <a:pt x="87287" y="0"/>
                </a:lnTo>
                <a:lnTo>
                  <a:pt x="0" y="0"/>
                </a:lnTo>
                <a:lnTo>
                  <a:pt x="0" y="154845"/>
                </a:lnTo>
                <a:lnTo>
                  <a:pt x="87287" y="154845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83819" y="3021246"/>
            <a:ext cx="87630" cy="154940"/>
          </a:xfrm>
          <a:custGeom>
            <a:avLst/>
            <a:gdLst/>
            <a:ahLst/>
            <a:cxnLst/>
            <a:rect l="l" t="t" r="r" b="b"/>
            <a:pathLst>
              <a:path w="87629" h="154939">
                <a:moveTo>
                  <a:pt x="87287" y="154845"/>
                </a:moveTo>
                <a:lnTo>
                  <a:pt x="87287" y="0"/>
                </a:lnTo>
                <a:lnTo>
                  <a:pt x="0" y="0"/>
                </a:lnTo>
                <a:lnTo>
                  <a:pt x="0" y="154845"/>
                </a:lnTo>
                <a:lnTo>
                  <a:pt x="87287" y="154845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80216" y="3151172"/>
            <a:ext cx="76835" cy="25400"/>
          </a:xfrm>
          <a:custGeom>
            <a:avLst/>
            <a:gdLst/>
            <a:ahLst/>
            <a:cxnLst/>
            <a:rect l="l" t="t" r="r" b="b"/>
            <a:pathLst>
              <a:path w="76834" h="25400">
                <a:moveTo>
                  <a:pt x="76740" y="24919"/>
                </a:moveTo>
                <a:lnTo>
                  <a:pt x="76740" y="0"/>
                </a:lnTo>
                <a:lnTo>
                  <a:pt x="0" y="0"/>
                </a:lnTo>
                <a:lnTo>
                  <a:pt x="0" y="24919"/>
                </a:lnTo>
                <a:lnTo>
                  <a:pt x="76740" y="24919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80216" y="3151172"/>
            <a:ext cx="76835" cy="25400"/>
          </a:xfrm>
          <a:custGeom>
            <a:avLst/>
            <a:gdLst/>
            <a:ahLst/>
            <a:cxnLst/>
            <a:rect l="l" t="t" r="r" b="b"/>
            <a:pathLst>
              <a:path w="76834" h="25400">
                <a:moveTo>
                  <a:pt x="76740" y="24919"/>
                </a:moveTo>
                <a:lnTo>
                  <a:pt x="76740" y="0"/>
                </a:lnTo>
                <a:lnTo>
                  <a:pt x="0" y="0"/>
                </a:lnTo>
                <a:lnTo>
                  <a:pt x="0" y="24919"/>
                </a:lnTo>
                <a:lnTo>
                  <a:pt x="76740" y="24919"/>
                </a:lnTo>
              </a:path>
            </a:pathLst>
          </a:custGeom>
          <a:ln w="10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65993" y="313864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87" y="0"/>
                </a:lnTo>
              </a:path>
            </a:pathLst>
          </a:custGeom>
          <a:ln w="74890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65992" y="3101200"/>
            <a:ext cx="87630" cy="74930"/>
          </a:xfrm>
          <a:custGeom>
            <a:avLst/>
            <a:gdLst/>
            <a:ahLst/>
            <a:cxnLst/>
            <a:rect l="l" t="t" r="r" b="b"/>
            <a:pathLst>
              <a:path w="87629" h="74930">
                <a:moveTo>
                  <a:pt x="87287" y="74890"/>
                </a:moveTo>
                <a:lnTo>
                  <a:pt x="87287" y="0"/>
                </a:lnTo>
                <a:lnTo>
                  <a:pt x="0" y="0"/>
                </a:lnTo>
                <a:lnTo>
                  <a:pt x="0" y="74890"/>
                </a:lnTo>
                <a:lnTo>
                  <a:pt x="87287" y="74890"/>
                </a:lnTo>
              </a:path>
            </a:pathLst>
          </a:custGeom>
          <a:ln w="10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59077" y="3158634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87" y="0"/>
                </a:lnTo>
              </a:path>
            </a:pathLst>
          </a:custGeom>
          <a:ln w="34913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59077" y="3141178"/>
            <a:ext cx="87630" cy="34925"/>
          </a:xfrm>
          <a:custGeom>
            <a:avLst/>
            <a:gdLst/>
            <a:ahLst/>
            <a:cxnLst/>
            <a:rect l="l" t="t" r="r" b="b"/>
            <a:pathLst>
              <a:path w="87629" h="34925">
                <a:moveTo>
                  <a:pt x="87287" y="34913"/>
                </a:moveTo>
                <a:lnTo>
                  <a:pt x="87287" y="0"/>
                </a:lnTo>
                <a:lnTo>
                  <a:pt x="0" y="0"/>
                </a:lnTo>
                <a:lnTo>
                  <a:pt x="0" y="34913"/>
                </a:lnTo>
                <a:lnTo>
                  <a:pt x="87287" y="34913"/>
                </a:lnTo>
              </a:path>
            </a:pathLst>
          </a:custGeom>
          <a:ln w="101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55910" y="3171161"/>
            <a:ext cx="76835" cy="5080"/>
          </a:xfrm>
          <a:custGeom>
            <a:avLst/>
            <a:gdLst/>
            <a:ahLst/>
            <a:cxnLst/>
            <a:rect l="l" t="t" r="r" b="b"/>
            <a:pathLst>
              <a:path w="76834" h="5080">
                <a:moveTo>
                  <a:pt x="76376" y="4930"/>
                </a:moveTo>
                <a:lnTo>
                  <a:pt x="76376" y="0"/>
                </a:lnTo>
                <a:lnTo>
                  <a:pt x="0" y="0"/>
                </a:lnTo>
                <a:lnTo>
                  <a:pt x="0" y="4930"/>
                </a:lnTo>
                <a:lnTo>
                  <a:pt x="76376" y="493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50454" y="317362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87" y="0"/>
                </a:lnTo>
              </a:path>
            </a:pathLst>
          </a:custGeom>
          <a:ln w="1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38228" y="317362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87" y="0"/>
                </a:lnTo>
              </a:path>
            </a:pathLst>
          </a:custGeom>
          <a:ln w="4930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32773" y="3173626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98" y="0"/>
                </a:lnTo>
              </a:path>
            </a:pathLst>
          </a:custGeom>
          <a:ln w="1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34625" y="2930963"/>
            <a:ext cx="88265" cy="245745"/>
          </a:xfrm>
          <a:custGeom>
            <a:avLst/>
            <a:gdLst/>
            <a:ahLst/>
            <a:cxnLst/>
            <a:rect l="l" t="t" r="r" b="b"/>
            <a:pathLst>
              <a:path w="88265" h="245744">
                <a:moveTo>
                  <a:pt x="87651" y="245127"/>
                </a:moveTo>
                <a:lnTo>
                  <a:pt x="87651" y="0"/>
                </a:lnTo>
                <a:lnTo>
                  <a:pt x="0" y="0"/>
                </a:lnTo>
                <a:lnTo>
                  <a:pt x="0" y="245127"/>
                </a:lnTo>
                <a:lnTo>
                  <a:pt x="87651" y="245127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34625" y="2930963"/>
            <a:ext cx="88265" cy="245745"/>
          </a:xfrm>
          <a:custGeom>
            <a:avLst/>
            <a:gdLst/>
            <a:ahLst/>
            <a:cxnLst/>
            <a:rect l="l" t="t" r="r" b="b"/>
            <a:pathLst>
              <a:path w="88265" h="245744">
                <a:moveTo>
                  <a:pt x="87651" y="245127"/>
                </a:moveTo>
                <a:lnTo>
                  <a:pt x="87651" y="0"/>
                </a:lnTo>
                <a:lnTo>
                  <a:pt x="0" y="0"/>
                </a:lnTo>
                <a:lnTo>
                  <a:pt x="0" y="245127"/>
                </a:lnTo>
                <a:lnTo>
                  <a:pt x="87651" y="245127"/>
                </a:lnTo>
              </a:path>
            </a:pathLst>
          </a:custGeom>
          <a:ln w="10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31312" y="3171161"/>
            <a:ext cx="76835" cy="5080"/>
          </a:xfrm>
          <a:custGeom>
            <a:avLst/>
            <a:gdLst/>
            <a:ahLst/>
            <a:cxnLst/>
            <a:rect l="l" t="t" r="r" b="b"/>
            <a:pathLst>
              <a:path w="76834" h="5080">
                <a:moveTo>
                  <a:pt x="76376" y="4930"/>
                </a:moveTo>
                <a:lnTo>
                  <a:pt x="76376" y="0"/>
                </a:lnTo>
                <a:lnTo>
                  <a:pt x="0" y="0"/>
                </a:lnTo>
                <a:lnTo>
                  <a:pt x="0" y="4930"/>
                </a:lnTo>
                <a:lnTo>
                  <a:pt x="76376" y="493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25856" y="317362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87" y="0"/>
                </a:lnTo>
              </a:path>
            </a:pathLst>
          </a:custGeom>
          <a:ln w="1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16797" y="2980935"/>
            <a:ext cx="88265" cy="195580"/>
          </a:xfrm>
          <a:custGeom>
            <a:avLst/>
            <a:gdLst/>
            <a:ahLst/>
            <a:cxnLst/>
            <a:rect l="l" t="t" r="r" b="b"/>
            <a:pathLst>
              <a:path w="88265" h="195580">
                <a:moveTo>
                  <a:pt x="87651" y="195156"/>
                </a:moveTo>
                <a:lnTo>
                  <a:pt x="87651" y="0"/>
                </a:lnTo>
                <a:lnTo>
                  <a:pt x="0" y="0"/>
                </a:lnTo>
                <a:lnTo>
                  <a:pt x="0" y="195156"/>
                </a:lnTo>
                <a:lnTo>
                  <a:pt x="87651" y="195156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16797" y="2980935"/>
            <a:ext cx="88265" cy="195580"/>
          </a:xfrm>
          <a:custGeom>
            <a:avLst/>
            <a:gdLst/>
            <a:ahLst/>
            <a:cxnLst/>
            <a:rect l="l" t="t" r="r" b="b"/>
            <a:pathLst>
              <a:path w="88265" h="195580">
                <a:moveTo>
                  <a:pt x="87651" y="195156"/>
                </a:moveTo>
                <a:lnTo>
                  <a:pt x="87651" y="0"/>
                </a:lnTo>
                <a:lnTo>
                  <a:pt x="0" y="0"/>
                </a:lnTo>
                <a:lnTo>
                  <a:pt x="0" y="195156"/>
                </a:lnTo>
                <a:lnTo>
                  <a:pt x="87651" y="195156"/>
                </a:lnTo>
              </a:path>
            </a:pathLst>
          </a:custGeom>
          <a:ln w="107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713630" y="317362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87" y="0"/>
                </a:lnTo>
              </a:path>
            </a:pathLst>
          </a:custGeom>
          <a:ln w="4930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708175" y="3173626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98" y="0"/>
                </a:lnTo>
              </a:path>
            </a:pathLst>
          </a:custGeom>
          <a:ln w="14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10318" y="3158634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87" y="0"/>
                </a:lnTo>
              </a:path>
            </a:pathLst>
          </a:custGeom>
          <a:ln w="34913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10318" y="3141178"/>
            <a:ext cx="87630" cy="34925"/>
          </a:xfrm>
          <a:custGeom>
            <a:avLst/>
            <a:gdLst/>
            <a:ahLst/>
            <a:cxnLst/>
            <a:rect l="l" t="t" r="r" b="b"/>
            <a:pathLst>
              <a:path w="87629" h="34925">
                <a:moveTo>
                  <a:pt x="87287" y="34913"/>
                </a:moveTo>
                <a:lnTo>
                  <a:pt x="87287" y="0"/>
                </a:lnTo>
                <a:lnTo>
                  <a:pt x="0" y="0"/>
                </a:lnTo>
                <a:lnTo>
                  <a:pt x="0" y="34913"/>
                </a:lnTo>
                <a:lnTo>
                  <a:pt x="87287" y="34913"/>
                </a:lnTo>
              </a:path>
            </a:pathLst>
          </a:custGeom>
          <a:ln w="101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92636" y="2761059"/>
            <a:ext cx="87630" cy="415290"/>
          </a:xfrm>
          <a:custGeom>
            <a:avLst/>
            <a:gdLst/>
            <a:ahLst/>
            <a:cxnLst/>
            <a:rect l="l" t="t" r="r" b="b"/>
            <a:pathLst>
              <a:path w="87629" h="415289">
                <a:moveTo>
                  <a:pt x="87287" y="415031"/>
                </a:moveTo>
                <a:lnTo>
                  <a:pt x="87287" y="0"/>
                </a:lnTo>
                <a:lnTo>
                  <a:pt x="0" y="0"/>
                </a:lnTo>
                <a:lnTo>
                  <a:pt x="0" y="415031"/>
                </a:lnTo>
                <a:lnTo>
                  <a:pt x="87287" y="415031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92636" y="2761059"/>
            <a:ext cx="87630" cy="415290"/>
          </a:xfrm>
          <a:custGeom>
            <a:avLst/>
            <a:gdLst/>
            <a:ahLst/>
            <a:cxnLst/>
            <a:rect l="l" t="t" r="r" b="b"/>
            <a:pathLst>
              <a:path w="87629" h="415289">
                <a:moveTo>
                  <a:pt x="87287" y="415031"/>
                </a:moveTo>
                <a:lnTo>
                  <a:pt x="87287" y="0"/>
                </a:lnTo>
                <a:lnTo>
                  <a:pt x="0" y="0"/>
                </a:lnTo>
                <a:lnTo>
                  <a:pt x="0" y="415031"/>
                </a:lnTo>
                <a:lnTo>
                  <a:pt x="87287" y="415031"/>
                </a:lnTo>
              </a:path>
            </a:pathLst>
          </a:custGeom>
          <a:ln w="10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04251" y="448700"/>
            <a:ext cx="0" cy="2722880"/>
          </a:xfrm>
          <a:custGeom>
            <a:avLst/>
            <a:gdLst/>
            <a:ahLst/>
            <a:cxnLst/>
            <a:rect l="l" t="t" r="r" b="b"/>
            <a:pathLst>
              <a:path h="2722880">
                <a:moveTo>
                  <a:pt x="0" y="0"/>
                </a:moveTo>
                <a:lnTo>
                  <a:pt x="0" y="2722461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0607" y="3181155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732" y="0"/>
                </a:lnTo>
              </a:path>
            </a:pathLst>
          </a:custGeom>
          <a:ln w="9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0607" y="2730743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732" y="0"/>
                </a:lnTo>
              </a:path>
            </a:pathLst>
          </a:custGeom>
          <a:ln w="9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0607" y="2270337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732" y="0"/>
                </a:lnTo>
              </a:path>
            </a:pathLst>
          </a:custGeom>
          <a:ln w="9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0607" y="1819925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732" y="0"/>
                </a:lnTo>
              </a:path>
            </a:pathLst>
          </a:custGeom>
          <a:ln w="9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0607" y="135951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732" y="0"/>
                </a:lnTo>
              </a:path>
            </a:pathLst>
          </a:custGeom>
          <a:ln w="9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0607" y="909106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732" y="0"/>
                </a:lnTo>
              </a:path>
            </a:pathLst>
          </a:custGeom>
          <a:ln w="9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0607" y="448700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732" y="0"/>
                </a:lnTo>
              </a:path>
            </a:pathLst>
          </a:custGeom>
          <a:ln w="9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04251" y="3181155"/>
            <a:ext cx="8519795" cy="0"/>
          </a:xfrm>
          <a:custGeom>
            <a:avLst/>
            <a:gdLst/>
            <a:ahLst/>
            <a:cxnLst/>
            <a:rect l="l" t="t" r="r" b="b"/>
            <a:pathLst>
              <a:path w="8519795">
                <a:moveTo>
                  <a:pt x="0" y="0"/>
                </a:moveTo>
                <a:lnTo>
                  <a:pt x="8519316" y="0"/>
                </a:lnTo>
              </a:path>
            </a:pathLst>
          </a:custGeom>
          <a:ln w="9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04251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00575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297408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82893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79726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76414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72810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58732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55129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51816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48212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034134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30531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27219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24052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09537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06224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02621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99454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84939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81627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78024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74711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60196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57029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53862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50259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36035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32432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29265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25661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11438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07835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04522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01355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86840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883673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080070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276757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462243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59076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855472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052159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237645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434478" y="3191149"/>
            <a:ext cx="0" cy="30480"/>
          </a:xfrm>
          <a:custGeom>
            <a:avLst/>
            <a:gdLst/>
            <a:ahLst/>
            <a:cxnLst/>
            <a:rect l="l" t="t" r="r" b="b"/>
            <a:pathLst>
              <a:path h="30480">
                <a:moveTo>
                  <a:pt x="0" y="30249"/>
                </a:moveTo>
                <a:lnTo>
                  <a:pt x="0" y="0"/>
                </a:lnTo>
              </a:path>
            </a:pathLst>
          </a:custGeom>
          <a:ln w="10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471117" y="341053"/>
            <a:ext cx="328930" cy="2926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70" dirty="0">
                <a:latin typeface="Arial"/>
                <a:cs typeface="Arial"/>
              </a:rPr>
              <a:t>30</a:t>
            </a:r>
            <a:r>
              <a:rPr sz="1100" spc="30" dirty="0">
                <a:latin typeface="Arial"/>
                <a:cs typeface="Arial"/>
              </a:rPr>
              <a:t>.</a:t>
            </a:r>
            <a:r>
              <a:rPr sz="1100" spc="5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1100" spc="70" dirty="0">
                <a:latin typeface="Arial"/>
                <a:cs typeface="Arial"/>
              </a:rPr>
              <a:t>25</a:t>
            </a:r>
            <a:r>
              <a:rPr sz="1100" spc="30" dirty="0">
                <a:latin typeface="Arial"/>
                <a:cs typeface="Arial"/>
              </a:rPr>
              <a:t>.</a:t>
            </a:r>
            <a:r>
              <a:rPr sz="1100" spc="5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44"/>
              </a:spcBef>
            </a:pPr>
            <a:r>
              <a:rPr sz="1100" spc="70" dirty="0">
                <a:latin typeface="Arial"/>
                <a:cs typeface="Arial"/>
              </a:rPr>
              <a:t>20</a:t>
            </a:r>
            <a:r>
              <a:rPr sz="1100" spc="30" dirty="0">
                <a:latin typeface="Arial"/>
                <a:cs typeface="Arial"/>
              </a:rPr>
              <a:t>.</a:t>
            </a:r>
            <a:r>
              <a:rPr sz="1100" spc="5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1100" spc="70" dirty="0">
                <a:latin typeface="Arial"/>
                <a:cs typeface="Arial"/>
              </a:rPr>
              <a:t>15</a:t>
            </a:r>
            <a:r>
              <a:rPr sz="1100" spc="30" dirty="0">
                <a:latin typeface="Arial"/>
                <a:cs typeface="Arial"/>
              </a:rPr>
              <a:t>.</a:t>
            </a:r>
            <a:r>
              <a:rPr sz="1100" spc="5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44"/>
              </a:spcBef>
            </a:pPr>
            <a:r>
              <a:rPr sz="1100" spc="70" dirty="0">
                <a:latin typeface="Arial"/>
                <a:cs typeface="Arial"/>
              </a:rPr>
              <a:t>10</a:t>
            </a:r>
            <a:r>
              <a:rPr sz="1100" spc="30" dirty="0">
                <a:latin typeface="Arial"/>
                <a:cs typeface="Arial"/>
              </a:rPr>
              <a:t>.</a:t>
            </a:r>
            <a:r>
              <a:rPr sz="1100" spc="5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6995" algn="ctr">
              <a:lnSpc>
                <a:spcPct val="100000"/>
              </a:lnSpc>
              <a:spcBef>
                <a:spcPts val="925"/>
              </a:spcBef>
            </a:pPr>
            <a:r>
              <a:rPr sz="1100" spc="70" dirty="0">
                <a:latin typeface="Arial"/>
                <a:cs typeface="Arial"/>
              </a:rPr>
              <a:t>5</a:t>
            </a:r>
            <a:r>
              <a:rPr sz="1100" spc="30" dirty="0">
                <a:latin typeface="Arial"/>
                <a:cs typeface="Arial"/>
              </a:rPr>
              <a:t>.</a:t>
            </a:r>
            <a:r>
              <a:rPr sz="1100" spc="5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6995" algn="ctr">
              <a:lnSpc>
                <a:spcPct val="100000"/>
              </a:lnSpc>
              <a:spcBef>
                <a:spcPts val="850"/>
              </a:spcBef>
            </a:pPr>
            <a:r>
              <a:rPr sz="1100" spc="70" dirty="0">
                <a:latin typeface="Arial"/>
                <a:cs typeface="Arial"/>
              </a:rPr>
              <a:t>0</a:t>
            </a:r>
            <a:r>
              <a:rPr sz="1100" spc="30" dirty="0">
                <a:latin typeface="Arial"/>
                <a:cs typeface="Arial"/>
              </a:rPr>
              <a:t>.</a:t>
            </a:r>
            <a:r>
              <a:rPr sz="1100" spc="5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 rot="19080000">
            <a:off x="192611" y="3566687"/>
            <a:ext cx="79559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Require</a:t>
            </a:r>
            <a:r>
              <a:rPr sz="1500" spc="-22" baseline="2777" dirty="0">
                <a:latin typeface="Arial"/>
                <a:cs typeface="Arial"/>
              </a:rPr>
              <a:t>ments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 rot="19080000">
            <a:off x="-69528" y="3752634"/>
            <a:ext cx="130786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Require</a:t>
            </a:r>
            <a:r>
              <a:rPr sz="1500" spc="-22" baseline="2777" dirty="0">
                <a:latin typeface="Arial"/>
                <a:cs typeface="Arial"/>
              </a:rPr>
              <a:t>ments</a:t>
            </a:r>
            <a:r>
              <a:rPr sz="1500" spc="-112" baseline="2777" dirty="0">
                <a:latin typeface="Arial"/>
                <a:cs typeface="Arial"/>
              </a:rPr>
              <a:t> </a:t>
            </a:r>
            <a:r>
              <a:rPr sz="1500" spc="-15" baseline="2777" dirty="0">
                <a:latin typeface="Arial"/>
                <a:cs typeface="Arial"/>
              </a:rPr>
              <a:t>incorre</a:t>
            </a:r>
            <a:r>
              <a:rPr sz="1500" spc="-15" baseline="5555" dirty="0">
                <a:latin typeface="Arial"/>
                <a:cs typeface="Arial"/>
              </a:rPr>
              <a:t>ct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 rot="19080000">
            <a:off x="270576" y="3693974"/>
            <a:ext cx="11272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Require</a:t>
            </a:r>
            <a:r>
              <a:rPr sz="1500" spc="-22" baseline="2777" dirty="0">
                <a:latin typeface="Arial"/>
                <a:cs typeface="Arial"/>
              </a:rPr>
              <a:t>ments</a:t>
            </a:r>
            <a:r>
              <a:rPr sz="1500" spc="-127" baseline="2777" dirty="0">
                <a:latin typeface="Arial"/>
                <a:cs typeface="Arial"/>
              </a:rPr>
              <a:t> </a:t>
            </a:r>
            <a:r>
              <a:rPr sz="1500" spc="-15" baseline="2777" dirty="0">
                <a:latin typeface="Arial"/>
                <a:cs typeface="Arial"/>
              </a:rPr>
              <a:t>Logic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 rot="19080000">
            <a:off x="7656" y="3880979"/>
            <a:ext cx="163746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Require</a:t>
            </a:r>
            <a:r>
              <a:rPr sz="1500" spc="-22" baseline="2777" dirty="0">
                <a:latin typeface="Arial"/>
                <a:cs typeface="Arial"/>
              </a:rPr>
              <a:t>ments,</a:t>
            </a:r>
            <a:r>
              <a:rPr sz="1500" spc="-135" baseline="2777" dirty="0">
                <a:latin typeface="Arial"/>
                <a:cs typeface="Arial"/>
              </a:rPr>
              <a:t> </a:t>
            </a:r>
            <a:r>
              <a:rPr sz="1500" spc="-15" baseline="2777" dirty="0">
                <a:latin typeface="Arial"/>
                <a:cs typeface="Arial"/>
              </a:rPr>
              <a:t>comp</a:t>
            </a:r>
            <a:r>
              <a:rPr sz="1500" spc="-15" baseline="5555" dirty="0">
                <a:latin typeface="Arial"/>
                <a:cs typeface="Arial"/>
              </a:rPr>
              <a:t>leteness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 rot="19080000">
            <a:off x="238996" y="3855801"/>
            <a:ext cx="162354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0" dirty="0">
                <a:latin typeface="Arial"/>
                <a:cs typeface="Arial"/>
              </a:rPr>
              <a:t>Presen</a:t>
            </a:r>
            <a:r>
              <a:rPr sz="1500" spc="-30" baseline="2777" dirty="0">
                <a:latin typeface="Arial"/>
                <a:cs typeface="Arial"/>
              </a:rPr>
              <a:t>tation,</a:t>
            </a:r>
            <a:r>
              <a:rPr sz="1500" spc="30" baseline="2777" dirty="0">
                <a:latin typeface="Arial"/>
                <a:cs typeface="Arial"/>
              </a:rPr>
              <a:t> </a:t>
            </a:r>
            <a:r>
              <a:rPr sz="1500" spc="-30" baseline="2777" dirty="0">
                <a:latin typeface="Arial"/>
                <a:cs typeface="Arial"/>
              </a:rPr>
              <a:t>Docume</a:t>
            </a:r>
            <a:r>
              <a:rPr sz="1500" spc="-30" baseline="5555" dirty="0">
                <a:latin typeface="Arial"/>
                <a:cs typeface="Arial"/>
              </a:rPr>
              <a:t>ntation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 rot="19080000">
            <a:off x="681811" y="3766755"/>
            <a:ext cx="132493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Require</a:t>
            </a:r>
            <a:r>
              <a:rPr sz="1500" spc="-22" baseline="2777" dirty="0">
                <a:latin typeface="Arial"/>
                <a:cs typeface="Arial"/>
              </a:rPr>
              <a:t>ments</a:t>
            </a:r>
            <a:r>
              <a:rPr sz="1500" spc="-104" baseline="2777" dirty="0">
                <a:latin typeface="Arial"/>
                <a:cs typeface="Arial"/>
              </a:rPr>
              <a:t> </a:t>
            </a:r>
            <a:r>
              <a:rPr sz="1500" spc="-30" baseline="2777" dirty="0">
                <a:latin typeface="Arial"/>
                <a:cs typeface="Arial"/>
              </a:rPr>
              <a:t>Chan</a:t>
            </a:r>
            <a:r>
              <a:rPr sz="1500" spc="-30" baseline="5555" dirty="0">
                <a:latin typeface="Arial"/>
                <a:cs typeface="Arial"/>
              </a:rPr>
              <a:t>ges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 rot="19080000">
            <a:off x="859267" y="3745750"/>
            <a:ext cx="138689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0" dirty="0">
                <a:latin typeface="Arial"/>
                <a:cs typeface="Arial"/>
              </a:rPr>
              <a:t>Feature </a:t>
            </a:r>
            <a:r>
              <a:rPr sz="1500" spc="-37" baseline="2777" dirty="0">
                <a:latin typeface="Arial"/>
                <a:cs typeface="Arial"/>
              </a:rPr>
              <a:t>and</a:t>
            </a:r>
            <a:r>
              <a:rPr sz="1500" spc="-75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function</a:t>
            </a:r>
            <a:r>
              <a:rPr sz="1500" spc="-22" baseline="5555" dirty="0">
                <a:latin typeface="Arial"/>
                <a:cs typeface="Arial"/>
              </a:rPr>
              <a:t>ality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 rot="19080000">
            <a:off x="881205" y="3829300"/>
            <a:ext cx="155391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feature</a:t>
            </a:r>
            <a:r>
              <a:rPr sz="1500" spc="-22" baseline="2777" dirty="0">
                <a:latin typeface="Arial"/>
                <a:cs typeface="Arial"/>
              </a:rPr>
              <a:t>/function</a:t>
            </a:r>
            <a:r>
              <a:rPr sz="1500" spc="-67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corre</a:t>
            </a:r>
            <a:r>
              <a:rPr sz="1500" spc="-22" baseline="5555" dirty="0">
                <a:latin typeface="Arial"/>
                <a:cs typeface="Arial"/>
              </a:rPr>
              <a:t>ctness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 rot="19080000">
            <a:off x="1373835" y="3715670"/>
            <a:ext cx="121057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0" dirty="0">
                <a:latin typeface="Arial"/>
                <a:cs typeface="Arial"/>
              </a:rPr>
              <a:t>feature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completeness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 rot="19080000">
            <a:off x="1162697" y="3884000"/>
            <a:ext cx="165836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function</a:t>
            </a:r>
            <a:r>
              <a:rPr sz="1500" spc="-22" baseline="2777" dirty="0">
                <a:latin typeface="Arial"/>
                <a:cs typeface="Arial"/>
              </a:rPr>
              <a:t>al </a:t>
            </a:r>
            <a:r>
              <a:rPr sz="1500" spc="-37" baseline="2777" dirty="0">
                <a:latin typeface="Arial"/>
                <a:cs typeface="Arial"/>
              </a:rPr>
              <a:t>case</a:t>
            </a:r>
            <a:r>
              <a:rPr sz="1500" spc="-52" baseline="2777" dirty="0">
                <a:latin typeface="Arial"/>
                <a:cs typeface="Arial"/>
              </a:rPr>
              <a:t> </a:t>
            </a:r>
            <a:r>
              <a:rPr sz="1500" spc="-15" baseline="2777" dirty="0">
                <a:latin typeface="Arial"/>
                <a:cs typeface="Arial"/>
              </a:rPr>
              <a:t>comp</a:t>
            </a:r>
            <a:r>
              <a:rPr sz="1500" spc="-15" baseline="5555" dirty="0">
                <a:latin typeface="Arial"/>
                <a:cs typeface="Arial"/>
              </a:rPr>
              <a:t>leteness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 rot="19080000">
            <a:off x="2163970" y="3550820"/>
            <a:ext cx="75487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Domain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bugs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 rot="19080000">
            <a:off x="1408474" y="3951774"/>
            <a:ext cx="178375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0" dirty="0">
                <a:latin typeface="Arial"/>
                <a:cs typeface="Arial"/>
              </a:rPr>
              <a:t>User me</a:t>
            </a:r>
            <a:r>
              <a:rPr sz="1500" spc="-30" baseline="2777" dirty="0">
                <a:latin typeface="Arial"/>
                <a:cs typeface="Arial"/>
              </a:rPr>
              <a:t>ssages </a:t>
            </a:r>
            <a:r>
              <a:rPr sz="1500" spc="-37" baseline="2777" dirty="0">
                <a:latin typeface="Arial"/>
                <a:cs typeface="Arial"/>
              </a:rPr>
              <a:t>and</a:t>
            </a:r>
            <a:r>
              <a:rPr sz="1500" spc="60" baseline="2777" dirty="0">
                <a:latin typeface="Arial"/>
                <a:cs typeface="Arial"/>
              </a:rPr>
              <a:t> </a:t>
            </a:r>
            <a:r>
              <a:rPr sz="1500" spc="-22" baseline="5555" dirty="0">
                <a:latin typeface="Arial"/>
                <a:cs typeface="Arial"/>
              </a:rPr>
              <a:t>diagnostics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 rot="19080000">
            <a:off x="1663136" y="3910307"/>
            <a:ext cx="175841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0" dirty="0">
                <a:latin typeface="Arial"/>
                <a:cs typeface="Arial"/>
              </a:rPr>
              <a:t>excepti</a:t>
            </a:r>
            <a:r>
              <a:rPr sz="1500" spc="-15" baseline="2777" dirty="0">
                <a:latin typeface="Arial"/>
                <a:cs typeface="Arial"/>
              </a:rPr>
              <a:t>on </a:t>
            </a:r>
            <a:r>
              <a:rPr sz="1500" spc="-30" baseline="2777" dirty="0">
                <a:latin typeface="Arial"/>
                <a:cs typeface="Arial"/>
              </a:rPr>
              <a:t>condition</a:t>
            </a:r>
            <a:r>
              <a:rPr sz="1500" spc="-89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mi</a:t>
            </a:r>
            <a:r>
              <a:rPr sz="1500" spc="-22" baseline="5555" dirty="0">
                <a:latin typeface="Arial"/>
                <a:cs typeface="Arial"/>
              </a:rPr>
              <a:t>shandled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 rot="19080000">
            <a:off x="2382863" y="3696359"/>
            <a:ext cx="117900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0" dirty="0">
                <a:latin typeface="Arial"/>
                <a:cs typeface="Arial"/>
              </a:rPr>
              <a:t>other fu</a:t>
            </a:r>
            <a:r>
              <a:rPr sz="1500" spc="-30" baseline="2777" dirty="0">
                <a:latin typeface="Arial"/>
                <a:cs typeface="Arial"/>
              </a:rPr>
              <a:t>nctional</a:t>
            </a:r>
            <a:r>
              <a:rPr sz="1500" spc="-37" baseline="2777" dirty="0">
                <a:latin typeface="Arial"/>
                <a:cs typeface="Arial"/>
              </a:rPr>
              <a:t> </a:t>
            </a:r>
            <a:r>
              <a:rPr sz="1500" spc="7" baseline="2777" dirty="0">
                <a:latin typeface="Arial"/>
                <a:cs typeface="Arial"/>
              </a:rPr>
              <a:t>bugs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 rot="19080000">
            <a:off x="2848610" y="3581959"/>
            <a:ext cx="86839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0" dirty="0">
                <a:latin typeface="Arial"/>
                <a:cs typeface="Arial"/>
              </a:rPr>
              <a:t>Structu</a:t>
            </a:r>
            <a:r>
              <a:rPr sz="1500" spc="-15" baseline="2777" dirty="0">
                <a:latin typeface="Arial"/>
                <a:cs typeface="Arial"/>
              </a:rPr>
              <a:t>ral</a:t>
            </a:r>
            <a:r>
              <a:rPr sz="1500" spc="-112" baseline="2777" dirty="0">
                <a:latin typeface="Arial"/>
                <a:cs typeface="Arial"/>
              </a:rPr>
              <a:t> </a:t>
            </a:r>
            <a:r>
              <a:rPr sz="1500" spc="-30" baseline="2777" dirty="0">
                <a:latin typeface="Arial"/>
                <a:cs typeface="Arial"/>
              </a:rPr>
              <a:t>Bugs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 rot="19080000">
            <a:off x="2420671" y="3837041"/>
            <a:ext cx="156087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0" dirty="0">
                <a:latin typeface="Arial"/>
                <a:cs typeface="Arial"/>
              </a:rPr>
              <a:t>control </a:t>
            </a:r>
            <a:r>
              <a:rPr sz="1500" spc="-15" baseline="2777" dirty="0">
                <a:latin typeface="Arial"/>
                <a:cs typeface="Arial"/>
              </a:rPr>
              <a:t>flow </a:t>
            </a:r>
            <a:r>
              <a:rPr sz="1500" spc="-37" baseline="2777" dirty="0">
                <a:latin typeface="Arial"/>
                <a:cs typeface="Arial"/>
              </a:rPr>
              <a:t>and</a:t>
            </a:r>
            <a:r>
              <a:rPr sz="1500" spc="-67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seq</a:t>
            </a:r>
            <a:r>
              <a:rPr sz="1500" spc="-22" baseline="5555" dirty="0">
                <a:latin typeface="Arial"/>
                <a:cs typeface="Arial"/>
              </a:rPr>
              <a:t>uencing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 rot="19080000">
            <a:off x="3447711" y="3507590"/>
            <a:ext cx="61758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10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7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ss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500" spc="-112" baseline="2777" dirty="0">
                <a:latin typeface="Arial"/>
                <a:cs typeface="Arial"/>
              </a:rPr>
              <a:t>n</a:t>
            </a:r>
            <a:r>
              <a:rPr sz="1500" spc="-7" baseline="2777" dirty="0">
                <a:latin typeface="Arial"/>
                <a:cs typeface="Arial"/>
              </a:rPr>
              <a:t>g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 rot="19080000">
            <a:off x="3954176" y="3370393"/>
            <a:ext cx="29799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5" dirty="0">
                <a:latin typeface="Arial"/>
                <a:cs typeface="Arial"/>
              </a:rPr>
              <a:t>D</a:t>
            </a:r>
            <a:r>
              <a:rPr sz="1000" spc="-75" dirty="0">
                <a:latin typeface="Arial"/>
                <a:cs typeface="Arial"/>
              </a:rPr>
              <a:t>a</a:t>
            </a:r>
            <a:r>
              <a:rPr sz="1000" spc="35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 rot="19080000">
            <a:off x="3010152" y="3827047"/>
            <a:ext cx="156087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0" dirty="0">
                <a:latin typeface="Arial"/>
                <a:cs typeface="Arial"/>
              </a:rPr>
              <a:t>data </a:t>
            </a:r>
            <a:r>
              <a:rPr sz="1000" spc="-20" dirty="0">
                <a:latin typeface="Arial"/>
                <a:cs typeface="Arial"/>
              </a:rPr>
              <a:t>de</a:t>
            </a:r>
            <a:r>
              <a:rPr sz="1500" spc="-30" baseline="2777" dirty="0">
                <a:latin typeface="Arial"/>
                <a:cs typeface="Arial"/>
              </a:rPr>
              <a:t>finition </a:t>
            </a:r>
            <a:r>
              <a:rPr sz="1500" spc="7" baseline="2777" dirty="0">
                <a:latin typeface="Arial"/>
                <a:cs typeface="Arial"/>
              </a:rPr>
              <a:t>and</a:t>
            </a:r>
            <a:r>
              <a:rPr sz="1500" spc="-127" baseline="2777" dirty="0">
                <a:latin typeface="Arial"/>
                <a:cs typeface="Arial"/>
              </a:rPr>
              <a:t> </a:t>
            </a:r>
            <a:r>
              <a:rPr sz="1500" spc="-15" baseline="2777" dirty="0">
                <a:latin typeface="Arial"/>
                <a:cs typeface="Arial"/>
              </a:rPr>
              <a:t>st</a:t>
            </a:r>
            <a:r>
              <a:rPr sz="1500" spc="-15" baseline="5555" dirty="0">
                <a:latin typeface="Arial"/>
                <a:cs typeface="Arial"/>
              </a:rPr>
              <a:t>ructure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 rot="19080000">
            <a:off x="3299422" y="3799352"/>
            <a:ext cx="143622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0" dirty="0">
                <a:latin typeface="Arial"/>
                <a:cs typeface="Arial"/>
              </a:rPr>
              <a:t>data </a:t>
            </a:r>
            <a:r>
              <a:rPr sz="1000" spc="-15" dirty="0">
                <a:latin typeface="Arial"/>
                <a:cs typeface="Arial"/>
              </a:rPr>
              <a:t>acce</a:t>
            </a:r>
            <a:r>
              <a:rPr sz="1500" spc="-22" baseline="2777" dirty="0">
                <a:latin typeface="Arial"/>
                <a:cs typeface="Arial"/>
              </a:rPr>
              <a:t>ss </a:t>
            </a:r>
            <a:r>
              <a:rPr sz="1500" spc="7" baseline="2777" dirty="0">
                <a:latin typeface="Arial"/>
                <a:cs typeface="Arial"/>
              </a:rPr>
              <a:t>and</a:t>
            </a:r>
            <a:r>
              <a:rPr sz="1500" spc="-165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han</a:t>
            </a:r>
            <a:r>
              <a:rPr sz="1500" spc="-22" baseline="5555" dirty="0">
                <a:latin typeface="Arial"/>
                <a:cs typeface="Arial"/>
              </a:rPr>
              <a:t>dling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 rot="19080000">
            <a:off x="3520795" y="3786464"/>
            <a:ext cx="141535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0" dirty="0">
                <a:latin typeface="Arial"/>
                <a:cs typeface="Arial"/>
              </a:rPr>
              <a:t>Impleme</a:t>
            </a:r>
            <a:r>
              <a:rPr sz="1500" spc="-30" baseline="2777" dirty="0">
                <a:latin typeface="Arial"/>
                <a:cs typeface="Arial"/>
              </a:rPr>
              <a:t>ntation </a:t>
            </a:r>
            <a:r>
              <a:rPr sz="1500" spc="-15" baseline="2777" dirty="0">
                <a:latin typeface="Arial"/>
                <a:cs typeface="Arial"/>
              </a:rPr>
              <a:t>&amp;</a:t>
            </a:r>
            <a:r>
              <a:rPr sz="1500" spc="15" baseline="2777" dirty="0">
                <a:latin typeface="Arial"/>
                <a:cs typeface="Arial"/>
              </a:rPr>
              <a:t> </a:t>
            </a:r>
            <a:r>
              <a:rPr sz="1500" spc="-37" baseline="2777" dirty="0">
                <a:latin typeface="Arial"/>
                <a:cs typeface="Arial"/>
              </a:rPr>
              <a:t>Co</a:t>
            </a:r>
            <a:r>
              <a:rPr sz="1500" spc="-37" baseline="5555" dirty="0">
                <a:latin typeface="Arial"/>
                <a:cs typeface="Arial"/>
              </a:rPr>
              <a:t>ding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 rot="19080000">
            <a:off x="3829368" y="3731668"/>
            <a:ext cx="1310397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5" dirty="0">
                <a:latin typeface="Arial"/>
                <a:cs typeface="Arial"/>
              </a:rPr>
              <a:t>Coding </a:t>
            </a:r>
            <a:r>
              <a:rPr sz="1500" spc="-15" baseline="2777" dirty="0">
                <a:latin typeface="Arial"/>
                <a:cs typeface="Arial"/>
              </a:rPr>
              <a:t>&amp;</a:t>
            </a:r>
            <a:r>
              <a:rPr sz="1500" spc="22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typographi</a:t>
            </a:r>
            <a:r>
              <a:rPr sz="1500" spc="-22" baseline="5555" dirty="0">
                <a:latin typeface="Arial"/>
                <a:cs typeface="Arial"/>
              </a:rPr>
              <a:t>cal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 rot="19080000">
            <a:off x="3682878" y="3866947"/>
            <a:ext cx="167925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0" dirty="0">
                <a:latin typeface="Arial"/>
                <a:cs typeface="Arial"/>
              </a:rPr>
              <a:t>Style </a:t>
            </a:r>
            <a:r>
              <a:rPr sz="1000" spc="-25" dirty="0">
                <a:latin typeface="Arial"/>
                <a:cs typeface="Arial"/>
              </a:rPr>
              <a:t>a</a:t>
            </a:r>
            <a:r>
              <a:rPr sz="1500" spc="-37" baseline="2777" dirty="0">
                <a:latin typeface="Arial"/>
                <a:cs typeface="Arial"/>
              </a:rPr>
              <a:t>nd </a:t>
            </a:r>
            <a:r>
              <a:rPr sz="1500" spc="-22" baseline="2777" dirty="0">
                <a:latin typeface="Arial"/>
                <a:cs typeface="Arial"/>
              </a:rPr>
              <a:t>standards</a:t>
            </a:r>
            <a:r>
              <a:rPr sz="1500" spc="-97" baseline="2777" dirty="0">
                <a:latin typeface="Arial"/>
                <a:cs typeface="Arial"/>
              </a:rPr>
              <a:t> </a:t>
            </a:r>
            <a:r>
              <a:rPr sz="1500" spc="-15" baseline="5555" dirty="0">
                <a:latin typeface="Arial"/>
                <a:cs typeface="Arial"/>
              </a:rPr>
              <a:t>violations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 rot="19080000">
            <a:off x="4597990" y="3586637"/>
            <a:ext cx="85457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0" dirty="0">
                <a:latin typeface="Arial"/>
                <a:cs typeface="Arial"/>
              </a:rPr>
              <a:t>Docume</a:t>
            </a:r>
            <a:r>
              <a:rPr sz="1500" spc="-30" baseline="2777" dirty="0">
                <a:latin typeface="Arial"/>
                <a:cs typeface="Arial"/>
              </a:rPr>
              <a:t>ntation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 rot="19080000">
            <a:off x="5221364" y="3403828"/>
            <a:ext cx="39899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50" dirty="0">
                <a:latin typeface="Arial"/>
                <a:cs typeface="Arial"/>
              </a:rPr>
              <a:t>O</a:t>
            </a:r>
            <a:r>
              <a:rPr sz="1000" spc="35" dirty="0">
                <a:latin typeface="Arial"/>
                <a:cs typeface="Arial"/>
              </a:rPr>
              <a:t>t</a:t>
            </a:r>
            <a:r>
              <a:rPr sz="1000" spc="-75" dirty="0">
                <a:latin typeface="Arial"/>
                <a:cs typeface="Arial"/>
              </a:rPr>
              <a:t>h</a:t>
            </a:r>
            <a:r>
              <a:rPr sz="1000" spc="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 rot="19080000">
            <a:off x="5229387" y="3481263"/>
            <a:ext cx="60702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45" dirty="0">
                <a:latin typeface="Arial"/>
                <a:cs typeface="Arial"/>
              </a:rPr>
              <a:t>I</a:t>
            </a:r>
            <a:r>
              <a:rPr sz="1000" spc="10" dirty="0">
                <a:latin typeface="Arial"/>
                <a:cs typeface="Arial"/>
              </a:rPr>
              <a:t>n</a:t>
            </a:r>
            <a:r>
              <a:rPr sz="1000" spc="-45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eg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75" dirty="0">
                <a:latin typeface="Arial"/>
                <a:cs typeface="Arial"/>
              </a:rPr>
              <a:t>a</a:t>
            </a:r>
            <a:r>
              <a:rPr sz="1500" spc="52" baseline="2777" dirty="0">
                <a:latin typeface="Arial"/>
                <a:cs typeface="Arial"/>
              </a:rPr>
              <a:t>t</a:t>
            </a:r>
            <a:r>
              <a:rPr sz="1500" spc="-104" baseline="2777" dirty="0">
                <a:latin typeface="Arial"/>
                <a:cs typeface="Arial"/>
              </a:rPr>
              <a:t>i</a:t>
            </a:r>
            <a:r>
              <a:rPr sz="1500" spc="15" baseline="2777" dirty="0">
                <a:latin typeface="Arial"/>
                <a:cs typeface="Arial"/>
              </a:rPr>
              <a:t>o</a:t>
            </a:r>
            <a:r>
              <a:rPr sz="1500" spc="-7" baseline="2777" dirty="0">
                <a:latin typeface="Arial"/>
                <a:cs typeface="Arial"/>
              </a:rPr>
              <a:t>n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 rot="19080000">
            <a:off x="5047184" y="3632536"/>
            <a:ext cx="101311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0" dirty="0">
                <a:latin typeface="Arial"/>
                <a:cs typeface="Arial"/>
              </a:rPr>
              <a:t>Interna</a:t>
            </a:r>
            <a:r>
              <a:rPr sz="1500" spc="-30" baseline="2777" dirty="0">
                <a:latin typeface="Arial"/>
                <a:cs typeface="Arial"/>
              </a:rPr>
              <a:t>l</a:t>
            </a:r>
            <a:r>
              <a:rPr sz="1500" spc="-67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Interfaces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 rot="19080000">
            <a:off x="4192032" y="4046230"/>
            <a:ext cx="221404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0" dirty="0">
                <a:latin typeface="Arial"/>
                <a:cs typeface="Arial"/>
              </a:rPr>
              <a:t>Externa</a:t>
            </a:r>
            <a:r>
              <a:rPr sz="1500" spc="-30" baseline="2777" dirty="0">
                <a:latin typeface="Arial"/>
                <a:cs typeface="Arial"/>
              </a:rPr>
              <a:t>l </a:t>
            </a:r>
            <a:r>
              <a:rPr sz="1500" spc="-22" baseline="2777" dirty="0">
                <a:latin typeface="Arial"/>
                <a:cs typeface="Arial"/>
              </a:rPr>
              <a:t>Interfaces, </a:t>
            </a:r>
            <a:r>
              <a:rPr sz="1500" spc="-22" baseline="5555" dirty="0">
                <a:latin typeface="Arial"/>
                <a:cs typeface="Arial"/>
              </a:rPr>
              <a:t>Timing,</a:t>
            </a:r>
            <a:r>
              <a:rPr sz="1500" spc="-52" baseline="5555" dirty="0">
                <a:latin typeface="Arial"/>
                <a:cs typeface="Arial"/>
              </a:rPr>
              <a:t> </a:t>
            </a:r>
            <a:r>
              <a:rPr sz="1500" spc="-15" baseline="5555" dirty="0">
                <a:latin typeface="Arial"/>
                <a:cs typeface="Arial"/>
              </a:rPr>
              <a:t>Throu</a:t>
            </a:r>
            <a:r>
              <a:rPr sz="1500" spc="-15" baseline="8333" dirty="0">
                <a:latin typeface="Arial"/>
                <a:cs typeface="Arial"/>
              </a:rPr>
              <a:t>ghput</a:t>
            </a:r>
            <a:endParaRPr sz="1500" baseline="8333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 rot="19080000">
            <a:off x="5503208" y="3604846"/>
            <a:ext cx="94762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0" dirty="0">
                <a:latin typeface="Arial"/>
                <a:cs typeface="Arial"/>
              </a:rPr>
              <a:t>Other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I</a:t>
            </a:r>
            <a:r>
              <a:rPr sz="1500" spc="-30" baseline="2777" dirty="0">
                <a:latin typeface="Arial"/>
                <a:cs typeface="Arial"/>
              </a:rPr>
              <a:t>ntegration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 rot="19080000">
            <a:off x="5056802" y="3850957"/>
            <a:ext cx="169635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System, </a:t>
            </a:r>
            <a:r>
              <a:rPr sz="1500" spc="-30" baseline="2777" dirty="0">
                <a:latin typeface="Arial"/>
                <a:cs typeface="Arial"/>
              </a:rPr>
              <a:t>Software </a:t>
            </a:r>
            <a:r>
              <a:rPr sz="1500" spc="-15" baseline="2777" dirty="0">
                <a:latin typeface="Arial"/>
                <a:cs typeface="Arial"/>
              </a:rPr>
              <a:t>Arc</a:t>
            </a:r>
            <a:r>
              <a:rPr sz="1500" spc="-15" baseline="5555" dirty="0">
                <a:latin typeface="Arial"/>
                <a:cs typeface="Arial"/>
              </a:rPr>
              <a:t>hitecture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 rot="19080000">
            <a:off x="5885510" y="3604803"/>
            <a:ext cx="94762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5" dirty="0">
                <a:latin typeface="Arial"/>
                <a:cs typeface="Arial"/>
              </a:rPr>
              <a:t>O/S </a:t>
            </a:r>
            <a:r>
              <a:rPr sz="1000" spc="-20" dirty="0">
                <a:latin typeface="Arial"/>
                <a:cs typeface="Arial"/>
              </a:rPr>
              <a:t>ca</a:t>
            </a:r>
            <a:r>
              <a:rPr sz="1500" spc="-30" baseline="2777" dirty="0">
                <a:latin typeface="Arial"/>
                <a:cs typeface="Arial"/>
              </a:rPr>
              <a:t>ll </a:t>
            </a:r>
            <a:r>
              <a:rPr sz="1500" spc="7" baseline="2777" dirty="0">
                <a:latin typeface="Arial"/>
                <a:cs typeface="Arial"/>
              </a:rPr>
              <a:t>and</a:t>
            </a:r>
            <a:r>
              <a:rPr sz="1500" spc="-195" baseline="2777" dirty="0">
                <a:latin typeface="Arial"/>
                <a:cs typeface="Arial"/>
              </a:rPr>
              <a:t> </a:t>
            </a:r>
            <a:r>
              <a:rPr sz="1500" spc="-44" baseline="2777" dirty="0">
                <a:latin typeface="Arial"/>
                <a:cs typeface="Arial"/>
              </a:rPr>
              <a:t>Use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 rot="19080000">
            <a:off x="5863007" y="3686792"/>
            <a:ext cx="12074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0" dirty="0">
                <a:latin typeface="Arial"/>
                <a:cs typeface="Arial"/>
              </a:rPr>
              <a:t>Softwa</a:t>
            </a:r>
            <a:r>
              <a:rPr sz="1500" spc="-15" baseline="2777" dirty="0">
                <a:latin typeface="Arial"/>
                <a:cs typeface="Arial"/>
              </a:rPr>
              <a:t>re</a:t>
            </a:r>
            <a:r>
              <a:rPr sz="1500" spc="-112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Architecture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 rot="19080000">
            <a:off x="5736284" y="3805316"/>
            <a:ext cx="159505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0" dirty="0">
                <a:latin typeface="Arial"/>
                <a:cs typeface="Arial"/>
              </a:rPr>
              <a:t>Recove</a:t>
            </a:r>
            <a:r>
              <a:rPr sz="1500" spc="-15" baseline="2777" dirty="0">
                <a:latin typeface="Arial"/>
                <a:cs typeface="Arial"/>
              </a:rPr>
              <a:t>ry </a:t>
            </a:r>
            <a:r>
              <a:rPr sz="1500" spc="-37" baseline="2777" dirty="0">
                <a:latin typeface="Arial"/>
                <a:cs typeface="Arial"/>
              </a:rPr>
              <a:t>and</a:t>
            </a:r>
            <a:r>
              <a:rPr sz="1500" spc="-157" baseline="2777" dirty="0">
                <a:latin typeface="Arial"/>
                <a:cs typeface="Arial"/>
              </a:rPr>
              <a:t> </a:t>
            </a:r>
            <a:r>
              <a:rPr sz="1500" spc="-15" baseline="2777" dirty="0">
                <a:latin typeface="Arial"/>
                <a:cs typeface="Arial"/>
              </a:rPr>
              <a:t>Accou</a:t>
            </a:r>
            <a:r>
              <a:rPr sz="1500" spc="-15" baseline="5555" dirty="0">
                <a:latin typeface="Arial"/>
                <a:cs typeface="Arial"/>
              </a:rPr>
              <a:t>ntability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 rot="19080000">
            <a:off x="6655959" y="3538601"/>
            <a:ext cx="73109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45" dirty="0">
                <a:latin typeface="Arial"/>
                <a:cs typeface="Arial"/>
              </a:rPr>
              <a:t>f</a:t>
            </a:r>
            <a:r>
              <a:rPr sz="1000" spc="10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rm</a:t>
            </a:r>
            <a:r>
              <a:rPr sz="1000" spc="-75" dirty="0">
                <a:latin typeface="Arial"/>
                <a:cs typeface="Arial"/>
              </a:rPr>
              <a:t>a</a:t>
            </a:r>
            <a:r>
              <a:rPr sz="1500" spc="15" baseline="2777" dirty="0">
                <a:latin typeface="Arial"/>
                <a:cs typeface="Arial"/>
              </a:rPr>
              <a:t>n</a:t>
            </a:r>
            <a:r>
              <a:rPr sz="1500" spc="-7" baseline="2777" dirty="0">
                <a:latin typeface="Arial"/>
                <a:cs typeface="Arial"/>
              </a:rPr>
              <a:t>ce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 rot="19080000">
            <a:off x="5946821" y="3896143"/>
            <a:ext cx="174131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Incorre</a:t>
            </a:r>
            <a:r>
              <a:rPr sz="1500" spc="-22" baseline="2777" dirty="0">
                <a:latin typeface="Arial"/>
                <a:cs typeface="Arial"/>
              </a:rPr>
              <a:t>ct </a:t>
            </a:r>
            <a:r>
              <a:rPr sz="1500" spc="-15" baseline="2777" dirty="0">
                <a:latin typeface="Arial"/>
                <a:cs typeface="Arial"/>
              </a:rPr>
              <a:t>diagnosis,</a:t>
            </a:r>
            <a:r>
              <a:rPr sz="1500" spc="-127" baseline="2777" dirty="0">
                <a:latin typeface="Arial"/>
                <a:cs typeface="Arial"/>
              </a:rPr>
              <a:t> </a:t>
            </a:r>
            <a:r>
              <a:rPr sz="1500" spc="-22" baseline="5555" dirty="0">
                <a:latin typeface="Arial"/>
                <a:cs typeface="Arial"/>
              </a:rPr>
              <a:t>Exceptions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 rot="19080000">
            <a:off x="6729383" y="3654505"/>
            <a:ext cx="109633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Partitio</a:t>
            </a:r>
            <a:r>
              <a:rPr sz="1500" spc="-22" baseline="2777" dirty="0">
                <a:latin typeface="Arial"/>
                <a:cs typeface="Arial"/>
              </a:rPr>
              <a:t>ns,</a:t>
            </a:r>
            <a:r>
              <a:rPr sz="1500" spc="-52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Overlays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 rot="19080000">
            <a:off x="6835728" y="3688068"/>
            <a:ext cx="120362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Sysgen</a:t>
            </a:r>
            <a:r>
              <a:rPr sz="1500" spc="-22" baseline="2777" dirty="0">
                <a:latin typeface="Arial"/>
                <a:cs typeface="Arial"/>
              </a:rPr>
              <a:t>,</a:t>
            </a:r>
            <a:r>
              <a:rPr sz="1500" spc="-52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Environmen</a:t>
            </a:r>
            <a:r>
              <a:rPr sz="1500" spc="-22" baseline="5555" dirty="0">
                <a:latin typeface="Arial"/>
                <a:cs typeface="Arial"/>
              </a:rPr>
              <a:t>t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 rot="19080000">
            <a:off x="6636586" y="3848827"/>
            <a:ext cx="164379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Test </a:t>
            </a:r>
            <a:r>
              <a:rPr sz="1000" spc="-20" dirty="0">
                <a:latin typeface="Arial"/>
                <a:cs typeface="Arial"/>
              </a:rPr>
              <a:t>De</a:t>
            </a:r>
            <a:r>
              <a:rPr sz="1500" spc="-30" baseline="2777" dirty="0">
                <a:latin typeface="Arial"/>
                <a:cs typeface="Arial"/>
              </a:rPr>
              <a:t>finition </a:t>
            </a:r>
            <a:r>
              <a:rPr sz="1500" spc="-37" baseline="2777" dirty="0">
                <a:latin typeface="Arial"/>
                <a:cs typeface="Arial"/>
              </a:rPr>
              <a:t>and</a:t>
            </a:r>
            <a:r>
              <a:rPr sz="1500" spc="-52" baseline="2777" dirty="0">
                <a:latin typeface="Arial"/>
                <a:cs typeface="Arial"/>
              </a:rPr>
              <a:t> </a:t>
            </a:r>
            <a:r>
              <a:rPr sz="1500" spc="-7" baseline="2777" dirty="0">
                <a:latin typeface="Arial"/>
                <a:cs typeface="Arial"/>
              </a:rPr>
              <a:t>Ex</a:t>
            </a:r>
            <a:r>
              <a:rPr sz="1500" spc="-7" baseline="5555" dirty="0">
                <a:latin typeface="Arial"/>
                <a:cs typeface="Arial"/>
              </a:rPr>
              <a:t>ecution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 rot="19080000">
            <a:off x="7377769" y="3642997"/>
            <a:ext cx="98225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Test </a:t>
            </a:r>
            <a:r>
              <a:rPr sz="1000" spc="-25" dirty="0">
                <a:latin typeface="Arial"/>
                <a:cs typeface="Arial"/>
              </a:rPr>
              <a:t>De</a:t>
            </a:r>
            <a:r>
              <a:rPr sz="1500" spc="-37" baseline="2777" dirty="0">
                <a:latin typeface="Arial"/>
                <a:cs typeface="Arial"/>
              </a:rPr>
              <a:t>sign</a:t>
            </a:r>
            <a:r>
              <a:rPr sz="1500" spc="-75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bugs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 rot="19080000">
            <a:off x="7454627" y="3676921"/>
            <a:ext cx="11480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Test Ex</a:t>
            </a:r>
            <a:r>
              <a:rPr sz="1500" spc="-22" baseline="2777" dirty="0">
                <a:latin typeface="Arial"/>
                <a:cs typeface="Arial"/>
              </a:rPr>
              <a:t>ecution</a:t>
            </a:r>
            <a:r>
              <a:rPr sz="1500" spc="-75" baseline="2777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bugs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 rot="19080000">
            <a:off x="7373264" y="3798204"/>
            <a:ext cx="1439387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Test Do</a:t>
            </a:r>
            <a:r>
              <a:rPr sz="1500" spc="-22" baseline="2777" dirty="0">
                <a:latin typeface="Arial"/>
                <a:cs typeface="Arial"/>
              </a:rPr>
              <a:t>cumentation</a:t>
            </a:r>
            <a:r>
              <a:rPr sz="1500" spc="-82" baseline="2777" dirty="0">
                <a:latin typeface="Arial"/>
                <a:cs typeface="Arial"/>
              </a:rPr>
              <a:t> </a:t>
            </a:r>
            <a:r>
              <a:rPr sz="1500" spc="-22" baseline="5555" dirty="0">
                <a:latin typeface="Arial"/>
                <a:cs typeface="Arial"/>
              </a:rPr>
              <a:t>bugs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 rot="19080000">
            <a:off x="7598204" y="3795775"/>
            <a:ext cx="138752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Test </a:t>
            </a:r>
            <a:r>
              <a:rPr sz="1000" spc="-25" dirty="0">
                <a:latin typeface="Arial"/>
                <a:cs typeface="Arial"/>
              </a:rPr>
              <a:t>ca</a:t>
            </a:r>
            <a:r>
              <a:rPr sz="1500" spc="-37" baseline="2777" dirty="0">
                <a:latin typeface="Arial"/>
                <a:cs typeface="Arial"/>
              </a:rPr>
              <a:t>se </a:t>
            </a:r>
            <a:r>
              <a:rPr sz="1500" spc="-22" baseline="2777" dirty="0">
                <a:latin typeface="Arial"/>
                <a:cs typeface="Arial"/>
              </a:rPr>
              <a:t>Complete</a:t>
            </a:r>
            <a:r>
              <a:rPr sz="1500" spc="-22" baseline="5555" dirty="0">
                <a:latin typeface="Arial"/>
                <a:cs typeface="Arial"/>
              </a:rPr>
              <a:t>ness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 rot="19080000">
            <a:off x="8085275" y="3658034"/>
            <a:ext cx="108624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0" dirty="0">
                <a:latin typeface="Arial"/>
                <a:cs typeface="Arial"/>
              </a:rPr>
              <a:t>Other 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500" spc="-15" baseline="2777" dirty="0">
                <a:latin typeface="Arial"/>
                <a:cs typeface="Arial"/>
              </a:rPr>
              <a:t>esting</a:t>
            </a:r>
            <a:r>
              <a:rPr sz="1500" spc="-157" baseline="2777" dirty="0">
                <a:latin typeface="Arial"/>
                <a:cs typeface="Arial"/>
              </a:rPr>
              <a:t> </a:t>
            </a:r>
            <a:r>
              <a:rPr sz="1500" spc="-30" baseline="2777" dirty="0">
                <a:latin typeface="Arial"/>
                <a:cs typeface="Arial"/>
              </a:rPr>
              <a:t>Bugs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 rot="19080000">
            <a:off x="8318890" y="3639514"/>
            <a:ext cx="105092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15" dirty="0">
                <a:latin typeface="Arial"/>
                <a:cs typeface="Arial"/>
              </a:rPr>
              <a:t>Other,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500" spc="-22" baseline="2777" dirty="0">
                <a:latin typeface="Arial"/>
                <a:cs typeface="Arial"/>
              </a:rPr>
              <a:t>Unspecified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839920" y="4975100"/>
            <a:ext cx="63500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40" dirty="0">
                <a:latin typeface="Arial"/>
                <a:cs typeface="Arial"/>
              </a:rPr>
              <a:t>A</a:t>
            </a:r>
            <a:r>
              <a:rPr sz="1250" b="1" spc="75" dirty="0">
                <a:latin typeface="Arial"/>
                <a:cs typeface="Arial"/>
              </a:rPr>
              <a:t>c</a:t>
            </a:r>
            <a:r>
              <a:rPr sz="1250" b="1" spc="10" dirty="0">
                <a:latin typeface="Arial"/>
                <a:cs typeface="Arial"/>
              </a:rPr>
              <a:t>t</a:t>
            </a:r>
            <a:r>
              <a:rPr sz="1250" b="1" spc="-5" dirty="0">
                <a:latin typeface="Arial"/>
                <a:cs typeface="Arial"/>
              </a:rPr>
              <a:t>i</a:t>
            </a:r>
            <a:r>
              <a:rPr sz="1250" b="1" spc="75" dirty="0">
                <a:latin typeface="Arial"/>
                <a:cs typeface="Arial"/>
              </a:rPr>
              <a:t>v</a:t>
            </a:r>
            <a:r>
              <a:rPr sz="1250" b="1" spc="-5" dirty="0">
                <a:latin typeface="Arial"/>
                <a:cs typeface="Arial"/>
              </a:rPr>
              <a:t>i</a:t>
            </a:r>
            <a:r>
              <a:rPr sz="1250" b="1" spc="10" dirty="0">
                <a:latin typeface="Arial"/>
                <a:cs typeface="Arial"/>
              </a:rPr>
              <a:t>t</a:t>
            </a:r>
            <a:r>
              <a:rPr sz="1250" b="1" spc="70" dirty="0"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6880" y="1136470"/>
            <a:ext cx="220979" cy="13322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350" b="1" spc="-45" dirty="0">
                <a:latin typeface="Arial"/>
                <a:cs typeface="Arial"/>
              </a:rPr>
              <a:t>Bugs</a:t>
            </a:r>
            <a:r>
              <a:rPr sz="1350" b="1" spc="-90" dirty="0">
                <a:latin typeface="Arial"/>
                <a:cs typeface="Arial"/>
              </a:rPr>
              <a:t> </a:t>
            </a:r>
            <a:r>
              <a:rPr sz="1350" b="1" spc="-50" dirty="0">
                <a:latin typeface="Arial"/>
                <a:cs typeface="Arial"/>
              </a:rPr>
              <a:t>percentage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0" y="6769435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9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0" y="203413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9906000" y="0"/>
                </a:moveTo>
                <a:lnTo>
                  <a:pt x="0" y="0"/>
                </a:lnTo>
              </a:path>
            </a:pathLst>
          </a:custGeom>
          <a:ln w="9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 txBox="1"/>
          <p:nvPr/>
        </p:nvSpPr>
        <p:spPr>
          <a:xfrm>
            <a:off x="823671" y="6119876"/>
            <a:ext cx="13449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Source: </a:t>
            </a:r>
            <a:r>
              <a:rPr sz="1050" b="1" dirty="0">
                <a:latin typeface="Arial"/>
                <a:cs typeface="Arial"/>
              </a:rPr>
              <a:t>Boris </a:t>
            </a:r>
            <a:r>
              <a:rPr sz="1050" b="1" spc="-5" dirty="0">
                <a:latin typeface="Arial"/>
                <a:cs typeface="Arial"/>
              </a:rPr>
              <a:t>Beizer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7014" y="6307513"/>
            <a:ext cx="476504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665980" algn="l"/>
              </a:tabLst>
            </a:pPr>
            <a:r>
              <a:rPr sz="1400" spc="-15" dirty="0">
                <a:latin typeface="Arial"/>
                <a:cs typeface="Arial"/>
              </a:rPr>
              <a:t>Le</a:t>
            </a:r>
            <a:r>
              <a:rPr sz="1400" spc="-5" dirty="0">
                <a:latin typeface="Arial"/>
                <a:cs typeface="Arial"/>
              </a:rPr>
              <a:t>ct</a:t>
            </a:r>
            <a:r>
              <a:rPr sz="1400" spc="-15" dirty="0">
                <a:latin typeface="Arial"/>
                <a:cs typeface="Arial"/>
              </a:rPr>
              <a:t>ure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74637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74637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89452" y="242062"/>
            <a:ext cx="30118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Purpose of</a:t>
            </a:r>
            <a:r>
              <a:rPr sz="2800" spc="-105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95300" y="685800"/>
            <a:ext cx="8997950" cy="5867400"/>
          </a:xfrm>
          <a:custGeom>
            <a:avLst/>
            <a:gdLst/>
            <a:ahLst/>
            <a:cxnLst/>
            <a:rect l="l" t="t" r="r" b="b"/>
            <a:pathLst>
              <a:path w="8997950" h="5867400">
                <a:moveTo>
                  <a:pt x="0" y="5867400"/>
                </a:moveTo>
                <a:lnTo>
                  <a:pt x="8997950" y="5867400"/>
                </a:lnTo>
                <a:lnTo>
                  <a:pt x="89979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685800"/>
            <a:ext cx="8997950" cy="5867400"/>
          </a:xfrm>
          <a:custGeom>
            <a:avLst/>
            <a:gdLst/>
            <a:ahLst/>
            <a:cxnLst/>
            <a:rect l="l" t="t" r="r" b="b"/>
            <a:pathLst>
              <a:path w="8997950" h="5867400">
                <a:moveTo>
                  <a:pt x="0" y="5867400"/>
                </a:moveTo>
                <a:lnTo>
                  <a:pt x="8997950" y="5867400"/>
                </a:lnTo>
                <a:lnTo>
                  <a:pt x="89979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" y="1222247"/>
            <a:ext cx="490727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59" y="1203960"/>
            <a:ext cx="2551176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9176" y="4352544"/>
            <a:ext cx="1978152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4416" y="712978"/>
            <a:ext cx="8662670" cy="396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purpose of testing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contd..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lr>
                <a:srgbClr val="FF00FF"/>
              </a:buClr>
              <a:buAutoNum type="arabicPeriod" startAt="5"/>
              <a:tabLst>
                <a:tab pos="356870" algn="l"/>
                <a:tab pos="357505" algn="l"/>
              </a:tabLst>
            </a:pP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18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Inspection</a:t>
            </a:r>
            <a:endParaRPr sz="1800">
              <a:latin typeface="Arial"/>
              <a:cs typeface="Arial"/>
            </a:endParaRPr>
          </a:p>
          <a:p>
            <a:pPr marL="1155700" lvl="1" indent="-341630">
              <a:lnSpc>
                <a:spcPct val="100000"/>
              </a:lnSpc>
              <a:spcBef>
                <a:spcPts val="1450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1155700" algn="l"/>
                <a:tab pos="1156335" algn="l"/>
              </a:tabLst>
            </a:pP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Inspection is also called static</a:t>
            </a:r>
            <a:r>
              <a:rPr sz="1600" spc="-2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testing.</a:t>
            </a:r>
            <a:endParaRPr sz="1600">
              <a:latin typeface="Arial"/>
              <a:cs typeface="Arial"/>
            </a:endParaRPr>
          </a:p>
          <a:p>
            <a:pPr marL="1155700" lvl="1" indent="-34163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1155700" algn="l"/>
                <a:tab pos="1156335" algn="l"/>
              </a:tabLst>
            </a:pP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Methods and Purposes of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testing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inspection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are different, but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the objective is</a:t>
            </a:r>
            <a:r>
              <a:rPr sz="1600" spc="-1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</a:pP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catch &amp;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prevent different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kinds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16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 marL="1155700" lvl="1" indent="-34163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1155700" algn="l"/>
                <a:tab pos="1156335" algn="l"/>
              </a:tabLst>
            </a:pPr>
            <a:r>
              <a:rPr sz="1600" spc="-85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1600" spc="-10" dirty="0">
                <a:solidFill>
                  <a:srgbClr val="336600"/>
                </a:solidFill>
                <a:latin typeface="Arial"/>
                <a:cs typeface="Arial"/>
              </a:rPr>
              <a:t>prevent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catch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most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bugs, </a:t>
            </a:r>
            <a:r>
              <a:rPr sz="1600" spc="-15" dirty="0">
                <a:solidFill>
                  <a:srgbClr val="336600"/>
                </a:solidFill>
                <a:latin typeface="Arial"/>
                <a:cs typeface="Arial"/>
              </a:rPr>
              <a:t>we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must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"/>
            </a:pPr>
            <a:endParaRPr sz="1650">
              <a:latin typeface="Times New Roman"/>
              <a:cs typeface="Times New Roman"/>
            </a:endParaRPr>
          </a:p>
          <a:p>
            <a:pPr marL="2186305" lvl="2" indent="-34417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2186305" algn="l"/>
                <a:tab pos="2186940" algn="l"/>
              </a:tabLst>
            </a:pP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Review</a:t>
            </a:r>
            <a:endParaRPr sz="1600">
              <a:latin typeface="Arial"/>
              <a:cs typeface="Arial"/>
            </a:endParaRPr>
          </a:p>
          <a:p>
            <a:pPr marL="2186305" lvl="2" indent="-34417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2186305" algn="l"/>
                <a:tab pos="2186940" algn="l"/>
              </a:tabLst>
            </a:pP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Inspect</a:t>
            </a:r>
            <a:r>
              <a:rPr sz="1600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&amp;</a:t>
            </a:r>
            <a:endParaRPr sz="1600">
              <a:latin typeface="Arial"/>
              <a:cs typeface="Arial"/>
            </a:endParaRPr>
          </a:p>
          <a:p>
            <a:pPr marL="2186305" lvl="2" indent="-34417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2186305" algn="l"/>
                <a:tab pos="2186940" algn="l"/>
              </a:tabLst>
            </a:pP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Read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code</a:t>
            </a:r>
            <a:endParaRPr sz="16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"/>
            </a:pPr>
            <a:endParaRPr sz="1650">
              <a:latin typeface="Times New Roman"/>
              <a:cs typeface="Times New Roman"/>
            </a:endParaRPr>
          </a:p>
          <a:p>
            <a:pPr marL="2186305" lvl="2" indent="-344170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2186305" algn="l"/>
                <a:tab pos="2186940" algn="l"/>
              </a:tabLst>
            </a:pP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Do walkthroughs on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code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384935">
              <a:lnSpc>
                <a:spcPct val="100000"/>
              </a:lnSpc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then do</a:t>
            </a:r>
            <a:r>
              <a:rPr sz="16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0005" cy="5867400"/>
          </a:xfrm>
          <a:custGeom>
            <a:avLst/>
            <a:gdLst/>
            <a:ahLst/>
            <a:cxnLst/>
            <a:rect l="l" t="t" r="r" b="b"/>
            <a:pathLst>
              <a:path w="40004" h="5867400">
                <a:moveTo>
                  <a:pt x="0" y="5867400"/>
                </a:moveTo>
                <a:lnTo>
                  <a:pt x="39687" y="5867400"/>
                </a:lnTo>
                <a:lnTo>
                  <a:pt x="39687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69411" y="263144"/>
            <a:ext cx="3644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/>
              <a:t>Questions </a:t>
            </a:r>
            <a:r>
              <a:rPr sz="2000" dirty="0"/>
              <a:t>from </a:t>
            </a:r>
            <a:r>
              <a:rPr sz="2000" spc="-10" dirty="0"/>
              <a:t>Previous</a:t>
            </a:r>
            <a:r>
              <a:rPr sz="2000" spc="-25" dirty="0"/>
              <a:t> </a:t>
            </a:r>
            <a:r>
              <a:rPr sz="2000" dirty="0"/>
              <a:t>Exams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3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3968" y="853262"/>
            <a:ext cx="8325484" cy="557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Q. </a:t>
            </a:r>
            <a:r>
              <a:rPr sz="1400" spc="-5" dirty="0">
                <a:latin typeface="Arial"/>
                <a:cs typeface="Arial"/>
              </a:rPr>
              <a:t>Give </a:t>
            </a:r>
            <a:r>
              <a:rPr sz="1400" spc="-10" dirty="0">
                <a:latin typeface="Arial"/>
                <a:cs typeface="Arial"/>
              </a:rPr>
              <a:t>Differences </a:t>
            </a:r>
            <a:r>
              <a:rPr sz="1400" spc="-15" dirty="0">
                <a:latin typeface="Arial"/>
                <a:cs typeface="Arial"/>
              </a:rPr>
              <a:t>between </a:t>
            </a:r>
            <a:r>
              <a:rPr sz="1400" spc="-10" dirty="0">
                <a:latin typeface="Arial"/>
                <a:cs typeface="Arial"/>
              </a:rPr>
              <a:t>functional and structural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Ans: </a:t>
            </a:r>
            <a:r>
              <a:rPr sz="1400" spc="-5" dirty="0">
                <a:latin typeface="Arial"/>
                <a:cs typeface="Arial"/>
              </a:rPr>
              <a:t>Dichotomies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6870" algn="l"/>
              </a:tabLst>
            </a:pPr>
            <a:r>
              <a:rPr sz="1400" spc="-10" dirty="0">
                <a:latin typeface="Arial"/>
                <a:cs typeface="Arial"/>
              </a:rPr>
              <a:t>Q.	Differentiate </a:t>
            </a:r>
            <a:r>
              <a:rPr sz="1400" spc="-15" dirty="0">
                <a:latin typeface="Arial"/>
                <a:cs typeface="Arial"/>
              </a:rPr>
              <a:t>between </a:t>
            </a:r>
            <a:r>
              <a:rPr sz="1400" spc="-10" dirty="0">
                <a:latin typeface="Arial"/>
                <a:cs typeface="Arial"/>
              </a:rPr>
              <a:t>function and</a:t>
            </a:r>
            <a:r>
              <a:rPr sz="1400" spc="1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structure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Ans: Dichotomies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6870" algn="l"/>
              </a:tabLst>
            </a:pPr>
            <a:r>
              <a:rPr sz="1400" spc="-10" dirty="0">
                <a:latin typeface="Arial"/>
                <a:cs typeface="Arial"/>
              </a:rPr>
              <a:t>Q.	Specify on which factors the importance of </a:t>
            </a:r>
            <a:r>
              <a:rPr sz="1400" spc="-15" dirty="0">
                <a:latin typeface="Arial"/>
                <a:cs typeface="Arial"/>
              </a:rPr>
              <a:t>bugs depends. </a:t>
            </a:r>
            <a:r>
              <a:rPr sz="1400" spc="-5" dirty="0">
                <a:latin typeface="Arial"/>
                <a:cs typeface="Arial"/>
              </a:rPr>
              <a:t>Give </a:t>
            </a:r>
            <a:r>
              <a:rPr sz="1400" spc="-10" dirty="0">
                <a:latin typeface="Arial"/>
                <a:cs typeface="Arial"/>
              </a:rPr>
              <a:t>the metric for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Ans: </a:t>
            </a:r>
            <a:r>
              <a:rPr sz="1400" spc="-15" dirty="0">
                <a:latin typeface="Arial"/>
                <a:cs typeface="Arial"/>
              </a:rPr>
              <a:t>Importance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bugs </a:t>
            </a:r>
            <a:r>
              <a:rPr sz="1400" spc="-10" dirty="0">
                <a:latin typeface="Arial"/>
                <a:cs typeface="Arial"/>
              </a:rPr>
              <a:t>as discussed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chapter</a:t>
            </a:r>
            <a:r>
              <a:rPr sz="1400" spc="2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400" spc="-10" dirty="0">
                <a:latin typeface="Arial"/>
                <a:cs typeface="Arial"/>
              </a:rPr>
              <a:t>Q.	Briefly </a:t>
            </a:r>
            <a:r>
              <a:rPr sz="1400" spc="-15" dirty="0">
                <a:latin typeface="Arial"/>
                <a:cs typeface="Arial"/>
              </a:rPr>
              <a:t>explain </a:t>
            </a:r>
            <a:r>
              <a:rPr sz="1400" spc="-10" dirty="0">
                <a:latin typeface="Arial"/>
                <a:cs typeface="Arial"/>
              </a:rPr>
              <a:t>various </a:t>
            </a:r>
            <a:r>
              <a:rPr sz="1400" spc="-15" dirty="0">
                <a:latin typeface="Arial"/>
                <a:cs typeface="Arial"/>
              </a:rPr>
              <a:t>consequences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bugs.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Ans: </a:t>
            </a:r>
            <a:r>
              <a:rPr sz="1400" spc="-15" dirty="0">
                <a:latin typeface="Arial"/>
                <a:cs typeface="Arial"/>
              </a:rPr>
              <a:t>consequences </a:t>
            </a:r>
            <a:r>
              <a:rPr sz="1400" spc="-10" dirty="0">
                <a:latin typeface="Arial"/>
                <a:cs typeface="Arial"/>
              </a:rPr>
              <a:t>as seen </a:t>
            </a:r>
            <a:r>
              <a:rPr sz="1400" spc="-15" dirty="0">
                <a:latin typeface="Arial"/>
                <a:cs typeface="Arial"/>
              </a:rPr>
              <a:t>from the </a:t>
            </a:r>
            <a:r>
              <a:rPr sz="1400" spc="-10" dirty="0">
                <a:latin typeface="Arial"/>
                <a:cs typeface="Arial"/>
              </a:rPr>
              <a:t>user point of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400" spc="-10" dirty="0">
                <a:latin typeface="Arial"/>
                <a:cs typeface="Arial"/>
              </a:rPr>
              <a:t>Q.	</a:t>
            </a:r>
            <a:r>
              <a:rPr sz="1400" spc="5" dirty="0">
                <a:latin typeface="Arial"/>
                <a:cs typeface="Arial"/>
              </a:rPr>
              <a:t>What </a:t>
            </a:r>
            <a:r>
              <a:rPr sz="1400" spc="-15" dirty="0">
                <a:latin typeface="Arial"/>
                <a:cs typeface="Arial"/>
              </a:rPr>
              <a:t>are different </a:t>
            </a:r>
            <a:r>
              <a:rPr sz="1400" spc="-20" dirty="0">
                <a:latin typeface="Arial"/>
                <a:cs typeface="Arial"/>
              </a:rPr>
              <a:t>types </a:t>
            </a:r>
            <a:r>
              <a:rPr sz="1400" spc="-10" dirty="0">
                <a:latin typeface="Arial"/>
                <a:cs typeface="Arial"/>
              </a:rPr>
              <a:t>of testing? Explain them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briefly.</a:t>
            </a:r>
            <a:endParaRPr sz="1400">
              <a:latin typeface="Arial"/>
              <a:cs typeface="Arial"/>
            </a:endParaRPr>
          </a:p>
          <a:p>
            <a:pPr marL="356870" marR="889000" indent="-34480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Ans: levels of testing as mentioned </a:t>
            </a:r>
            <a:r>
              <a:rPr sz="1400" spc="-5" dirty="0">
                <a:latin typeface="Arial"/>
                <a:cs typeface="Arial"/>
              </a:rPr>
              <a:t>in a </a:t>
            </a:r>
            <a:r>
              <a:rPr sz="1400" spc="-10" dirty="0">
                <a:latin typeface="Arial"/>
                <a:cs typeface="Arial"/>
              </a:rPr>
              <a:t>model for testing: unit, component, integration, </a:t>
            </a:r>
            <a:r>
              <a:rPr sz="1400" spc="-15" dirty="0">
                <a:latin typeface="Arial"/>
                <a:cs typeface="Arial"/>
              </a:rPr>
              <a:t>system.  </a:t>
            </a:r>
            <a:r>
              <a:rPr sz="1400" spc="-10" dirty="0">
                <a:latin typeface="Arial"/>
                <a:cs typeface="Arial"/>
              </a:rPr>
              <a:t>(possibly could </a:t>
            </a:r>
            <a:r>
              <a:rPr sz="1400" spc="-15" dirty="0">
                <a:latin typeface="Arial"/>
                <a:cs typeface="Arial"/>
              </a:rPr>
              <a:t>add </a:t>
            </a:r>
            <a:r>
              <a:rPr sz="1400" spc="-10" dirty="0">
                <a:latin typeface="Arial"/>
                <a:cs typeface="Arial"/>
              </a:rPr>
              <a:t>… functional &amp;</a:t>
            </a:r>
            <a:r>
              <a:rPr sz="1400" spc="1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structural)..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400" spc="-10" dirty="0">
                <a:latin typeface="Arial"/>
                <a:cs typeface="Arial"/>
              </a:rPr>
              <a:t>Q.	</a:t>
            </a:r>
            <a:r>
              <a:rPr sz="1400" spc="-5" dirty="0">
                <a:latin typeface="Arial"/>
                <a:cs typeface="Arial"/>
              </a:rPr>
              <a:t>Give </a:t>
            </a:r>
            <a:r>
              <a:rPr sz="1400" spc="-10" dirty="0">
                <a:latin typeface="Arial"/>
                <a:cs typeface="Arial"/>
              </a:rPr>
              <a:t>brief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explanation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white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box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&amp;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black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box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and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give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differences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between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them.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Ans: </a:t>
            </a:r>
            <a:r>
              <a:rPr sz="1400" spc="-5" dirty="0">
                <a:latin typeface="Arial"/>
                <a:cs typeface="Arial"/>
              </a:rPr>
              <a:t>same </a:t>
            </a:r>
            <a:r>
              <a:rPr sz="1400" spc="-15" dirty="0">
                <a:latin typeface="Arial"/>
                <a:cs typeface="Arial"/>
              </a:rPr>
              <a:t>as </a:t>
            </a:r>
            <a:r>
              <a:rPr sz="1400" spc="-10" dirty="0">
                <a:latin typeface="Arial"/>
                <a:cs typeface="Arial"/>
              </a:rPr>
              <a:t>for dichotomies </a:t>
            </a:r>
            <a:r>
              <a:rPr sz="1400" spc="-5" dirty="0">
                <a:latin typeface="Arial"/>
                <a:cs typeface="Arial"/>
              </a:rPr>
              <a:t>2 : </a:t>
            </a:r>
            <a:r>
              <a:rPr sz="1400" spc="-10" dirty="0">
                <a:latin typeface="Arial"/>
                <a:cs typeface="Arial"/>
              </a:rPr>
              <a:t>function </a:t>
            </a:r>
            <a:r>
              <a:rPr sz="1400" spc="-5" dirty="0">
                <a:latin typeface="Arial"/>
                <a:cs typeface="Arial"/>
              </a:rPr>
              <a:t>vs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structure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6870" algn="l"/>
              </a:tabLst>
            </a:pPr>
            <a:r>
              <a:rPr sz="1400" spc="-10" dirty="0">
                <a:latin typeface="Arial"/>
                <a:cs typeface="Arial"/>
              </a:rPr>
              <a:t>Q.	</a:t>
            </a:r>
            <a:r>
              <a:rPr sz="1400" spc="5" dirty="0">
                <a:latin typeface="Arial"/>
                <a:cs typeface="Arial"/>
              </a:rPr>
              <a:t>What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15" dirty="0">
                <a:latin typeface="Arial"/>
                <a:cs typeface="Arial"/>
              </a:rPr>
              <a:t>differences between </a:t>
            </a:r>
            <a:r>
              <a:rPr sz="1400" spc="-5" dirty="0">
                <a:latin typeface="Arial"/>
                <a:cs typeface="Arial"/>
              </a:rPr>
              <a:t>static </a:t>
            </a:r>
            <a:r>
              <a:rPr sz="1400" spc="-10" dirty="0">
                <a:latin typeface="Arial"/>
                <a:cs typeface="Arial"/>
              </a:rPr>
              <a:t>data </a:t>
            </a:r>
            <a:r>
              <a:rPr sz="1400" spc="-15" dirty="0">
                <a:latin typeface="Arial"/>
                <a:cs typeface="Arial"/>
              </a:rPr>
              <a:t>and dynamic</a:t>
            </a:r>
            <a:r>
              <a:rPr sz="1400" spc="2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data?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Ans: </a:t>
            </a:r>
            <a:r>
              <a:rPr sz="1400" spc="5" dirty="0">
                <a:latin typeface="Arial"/>
                <a:cs typeface="Arial"/>
              </a:rPr>
              <a:t>2</a:t>
            </a:r>
            <a:r>
              <a:rPr sz="1350" spc="7" baseline="27777" dirty="0">
                <a:latin typeface="Arial"/>
                <a:cs typeface="Arial"/>
              </a:rPr>
              <a:t>nd </a:t>
            </a:r>
            <a:r>
              <a:rPr sz="1400" spc="-10" dirty="0">
                <a:latin typeface="Arial"/>
                <a:cs typeface="Arial"/>
              </a:rPr>
              <a:t>point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Data </a:t>
            </a:r>
            <a:r>
              <a:rPr sz="1400" spc="-15" dirty="0">
                <a:latin typeface="Arial"/>
                <a:cs typeface="Arial"/>
              </a:rPr>
              <a:t>bugs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5" dirty="0">
                <a:latin typeface="Arial"/>
                <a:cs typeface="Arial"/>
              </a:rPr>
              <a:t>taxonomy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bugs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6870" algn="l"/>
              </a:tabLst>
            </a:pPr>
            <a:r>
              <a:rPr sz="1400" spc="-10" dirty="0">
                <a:latin typeface="Arial"/>
                <a:cs typeface="Arial"/>
              </a:rPr>
              <a:t>Q.	</a:t>
            </a:r>
            <a:r>
              <a:rPr sz="1400" spc="5" dirty="0">
                <a:latin typeface="Arial"/>
                <a:cs typeface="Arial"/>
              </a:rPr>
              <a:t>What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the principles of test case design?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Explain.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Ans: Dichotomies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6870" algn="l"/>
              </a:tabLst>
            </a:pPr>
            <a:r>
              <a:rPr sz="1400" spc="-10" dirty="0">
                <a:latin typeface="Arial"/>
                <a:cs typeface="Arial"/>
              </a:rPr>
              <a:t>Q.	</a:t>
            </a:r>
            <a:r>
              <a:rPr sz="1400" spc="5" dirty="0">
                <a:latin typeface="Arial"/>
                <a:cs typeface="Arial"/>
              </a:rPr>
              <a:t>What </a:t>
            </a:r>
            <a:r>
              <a:rPr sz="1400" spc="-15" dirty="0">
                <a:latin typeface="Arial"/>
                <a:cs typeface="Arial"/>
              </a:rPr>
              <a:t>are </a:t>
            </a:r>
            <a:r>
              <a:rPr sz="1400" spc="-10" dirty="0">
                <a:latin typeface="Arial"/>
                <a:cs typeface="Arial"/>
              </a:rPr>
              <a:t>the remedies for test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bugs?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Ans: </a:t>
            </a:r>
            <a:r>
              <a:rPr sz="1400" dirty="0">
                <a:latin typeface="Arial"/>
                <a:cs typeface="Arial"/>
              </a:rPr>
              <a:t>6</a:t>
            </a:r>
            <a:r>
              <a:rPr sz="1350" baseline="27777" dirty="0">
                <a:latin typeface="Arial"/>
                <a:cs typeface="Arial"/>
              </a:rPr>
              <a:t>th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last </a:t>
            </a:r>
            <a:r>
              <a:rPr sz="1400" spc="-10" dirty="0">
                <a:latin typeface="Arial"/>
                <a:cs typeface="Arial"/>
              </a:rPr>
              <a:t>point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5" dirty="0">
                <a:latin typeface="Arial"/>
                <a:cs typeface="Arial"/>
              </a:rPr>
              <a:t>taxonomy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9944" y="6219150"/>
            <a:ext cx="13785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0" dirty="0">
                <a:latin typeface="Arial"/>
                <a:cs typeface="Arial"/>
              </a:rPr>
              <a:t>bugs..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Remedies.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959" y="1222247"/>
            <a:ext cx="2151888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495" y="1456944"/>
            <a:ext cx="1987295" cy="10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6135" y="2889504"/>
            <a:ext cx="1761743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719" y="5839967"/>
            <a:ext cx="1889760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2340" y="712978"/>
            <a:ext cx="8601710" cy="444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00CC"/>
                </a:solidFill>
                <a:latin typeface="Arial"/>
                <a:cs typeface="Arial"/>
              </a:rPr>
              <a:t>Introduction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ts val="1675"/>
              </a:lnSpc>
            </a:pPr>
            <a:r>
              <a:rPr sz="14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Path </a:t>
            </a:r>
            <a:r>
              <a:rPr sz="1400" b="1" u="heavy" spc="-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Testing</a:t>
            </a:r>
            <a:r>
              <a:rPr sz="1400" b="1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Definition</a:t>
            </a:r>
            <a:endParaRPr sz="1400">
              <a:latin typeface="Arial"/>
              <a:cs typeface="Arial"/>
            </a:endParaRPr>
          </a:p>
          <a:p>
            <a:pPr marL="927100">
              <a:lnSpc>
                <a:spcPts val="1914"/>
              </a:lnSpc>
            </a:pP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family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structural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techniques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 judiciously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selecting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set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paths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through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programs.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534035" indent="-177165">
              <a:lnSpc>
                <a:spcPct val="100000"/>
              </a:lnSpc>
              <a:buFont typeface="Wingdings"/>
              <a:buChar char=""/>
              <a:tabLst>
                <a:tab pos="534670" algn="l"/>
              </a:tabLst>
            </a:pP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Goal</a:t>
            </a:r>
            <a:r>
              <a:rPr sz="1600" b="1" u="heavy" dirty="0"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: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Pick </a:t>
            </a:r>
            <a:r>
              <a:rPr sz="1600" spc="-5" dirty="0">
                <a:latin typeface="Arial"/>
                <a:cs typeface="Arial"/>
              </a:rPr>
              <a:t>enough paths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assure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spc="-10" dirty="0">
                <a:latin typeface="Arial"/>
                <a:cs typeface="Arial"/>
              </a:rPr>
              <a:t>every </a:t>
            </a:r>
            <a:r>
              <a:rPr sz="1600" dirty="0">
                <a:latin typeface="Arial"/>
                <a:cs typeface="Arial"/>
              </a:rPr>
              <a:t>source statement is </a:t>
            </a:r>
            <a:r>
              <a:rPr sz="1600" spc="-5" dirty="0">
                <a:latin typeface="Arial"/>
                <a:cs typeface="Arial"/>
              </a:rPr>
              <a:t>executed at </a:t>
            </a:r>
            <a:r>
              <a:rPr sz="1600" dirty="0">
                <a:latin typeface="Arial"/>
                <a:cs typeface="Arial"/>
              </a:rPr>
              <a:t>least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once.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C0000"/>
              </a:buClr>
              <a:buFont typeface="Wingdings"/>
              <a:buChar char=""/>
            </a:pPr>
            <a:endParaRPr sz="1650">
              <a:latin typeface="Times New Roman"/>
              <a:cs typeface="Times New Roman"/>
            </a:endParaRPr>
          </a:p>
          <a:p>
            <a:pPr marL="588645" indent="-231775">
              <a:lnSpc>
                <a:spcPct val="100000"/>
              </a:lnSpc>
              <a:spcBef>
                <a:spcPts val="5"/>
              </a:spcBef>
              <a:buClr>
                <a:srgbClr val="CC0000"/>
              </a:buClr>
              <a:buFont typeface="Wingdings"/>
              <a:buChar char=""/>
              <a:tabLst>
                <a:tab pos="589280" algn="l"/>
              </a:tabLst>
            </a:pPr>
            <a:r>
              <a:rPr sz="1600" spc="5" dirty="0">
                <a:latin typeface="Arial"/>
                <a:cs typeface="Arial"/>
              </a:rPr>
              <a:t>It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measure </a:t>
            </a:r>
            <a:r>
              <a:rPr sz="1600" spc="-5" dirty="0">
                <a:latin typeface="Arial"/>
                <a:cs typeface="Arial"/>
              </a:rPr>
              <a:t>of thoroughness of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code</a:t>
            </a:r>
            <a:r>
              <a:rPr sz="1600" b="1" spc="-7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coverage.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C0000"/>
              </a:buClr>
              <a:buFont typeface="Wingdings"/>
              <a:buChar char=""/>
            </a:pPr>
            <a:endParaRPr sz="1650">
              <a:latin typeface="Times New Roman"/>
              <a:cs typeface="Times New Roman"/>
            </a:endParaRPr>
          </a:p>
          <a:p>
            <a:pPr marL="534035" indent="-177165">
              <a:lnSpc>
                <a:spcPct val="100000"/>
              </a:lnSpc>
              <a:buClr>
                <a:srgbClr val="CC0000"/>
              </a:buClr>
              <a:buFont typeface="Wingdings"/>
              <a:buChar char=""/>
              <a:tabLst>
                <a:tab pos="534670" algn="l"/>
              </a:tabLst>
            </a:pPr>
            <a:r>
              <a:rPr sz="1600" spc="5" dirty="0">
                <a:latin typeface="Arial"/>
                <a:cs typeface="Arial"/>
              </a:rPr>
              <a:t>It </a:t>
            </a:r>
            <a:r>
              <a:rPr sz="1600" dirty="0">
                <a:latin typeface="Arial"/>
                <a:cs typeface="Arial"/>
              </a:rPr>
              <a:t>is used </a:t>
            </a:r>
            <a:r>
              <a:rPr sz="1600" spc="5" dirty="0">
                <a:latin typeface="Arial"/>
                <a:cs typeface="Arial"/>
              </a:rPr>
              <a:t>most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unit </a:t>
            </a:r>
            <a:r>
              <a:rPr sz="1600" dirty="0">
                <a:latin typeface="Arial"/>
                <a:cs typeface="Arial"/>
              </a:rPr>
              <a:t>testing </a:t>
            </a:r>
            <a:r>
              <a:rPr sz="1600" spc="-5" dirty="0">
                <a:latin typeface="Arial"/>
                <a:cs typeface="Arial"/>
              </a:rPr>
              <a:t>on new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software.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0000"/>
              </a:buClr>
              <a:buFont typeface="Wingdings"/>
              <a:buChar char=""/>
            </a:pPr>
            <a:endParaRPr sz="1650">
              <a:latin typeface="Times New Roman"/>
              <a:cs typeface="Times New Roman"/>
            </a:endParaRPr>
          </a:p>
          <a:p>
            <a:pPr marL="588645" indent="-231775">
              <a:lnSpc>
                <a:spcPct val="100000"/>
              </a:lnSpc>
              <a:buClr>
                <a:srgbClr val="CC0000"/>
              </a:buClr>
              <a:buFont typeface="Wingdings"/>
              <a:buChar char=""/>
              <a:tabLst>
                <a:tab pos="589280" algn="l"/>
              </a:tabLst>
            </a:pPr>
            <a:r>
              <a:rPr sz="1600" spc="5" dirty="0">
                <a:latin typeface="Arial"/>
                <a:cs typeface="Arial"/>
              </a:rPr>
              <a:t>Its </a:t>
            </a:r>
            <a:r>
              <a:rPr sz="1600" spc="-5" dirty="0">
                <a:latin typeface="Arial"/>
                <a:cs typeface="Arial"/>
              </a:rPr>
              <a:t>effectiveness reduces as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software </a:t>
            </a:r>
            <a:r>
              <a:rPr sz="1600" dirty="0">
                <a:latin typeface="Arial"/>
                <a:cs typeface="Arial"/>
              </a:rPr>
              <a:t>size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increases.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0000"/>
              </a:buClr>
              <a:buFont typeface="Wingdings"/>
              <a:buChar char=""/>
            </a:pPr>
            <a:endParaRPr sz="1650">
              <a:latin typeface="Times New Roman"/>
              <a:cs typeface="Times New Roman"/>
            </a:endParaRPr>
          </a:p>
          <a:p>
            <a:pPr marL="588645" indent="-231775">
              <a:lnSpc>
                <a:spcPct val="100000"/>
              </a:lnSpc>
              <a:buClr>
                <a:srgbClr val="CC0000"/>
              </a:buClr>
              <a:buFont typeface="Wingdings"/>
              <a:buChar char=""/>
              <a:tabLst>
                <a:tab pos="589280" algn="l"/>
              </a:tabLst>
            </a:pPr>
            <a:r>
              <a:rPr sz="1600" spc="25" dirty="0">
                <a:latin typeface="Arial"/>
                <a:cs typeface="Arial"/>
              </a:rPr>
              <a:t>We </a:t>
            </a:r>
            <a:r>
              <a:rPr sz="1600" dirty="0">
                <a:latin typeface="Arial"/>
                <a:cs typeface="Arial"/>
              </a:rPr>
              <a:t>use Path testing </a:t>
            </a:r>
            <a:r>
              <a:rPr sz="1600" spc="-5" dirty="0">
                <a:latin typeface="Arial"/>
                <a:cs typeface="Arial"/>
              </a:rPr>
              <a:t>techniques</a:t>
            </a:r>
            <a:r>
              <a:rPr sz="1600" spc="-24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indirectly.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0000"/>
              </a:buClr>
              <a:buFont typeface="Wingdings"/>
              <a:buChar char=""/>
            </a:pPr>
            <a:endParaRPr sz="1650">
              <a:latin typeface="Times New Roman"/>
              <a:cs typeface="Times New Roman"/>
            </a:endParaRPr>
          </a:p>
          <a:p>
            <a:pPr marL="588645" indent="-231775">
              <a:lnSpc>
                <a:spcPct val="100000"/>
              </a:lnSpc>
              <a:buClr>
                <a:srgbClr val="CC0000"/>
              </a:buClr>
              <a:buFont typeface="Wingdings"/>
              <a:buChar char=""/>
              <a:tabLst>
                <a:tab pos="589280" algn="l"/>
              </a:tabLst>
            </a:pPr>
            <a:r>
              <a:rPr sz="1600" spc="5" dirty="0">
                <a:latin typeface="Arial"/>
                <a:cs typeface="Arial"/>
              </a:rPr>
              <a:t>Path </a:t>
            </a:r>
            <a:r>
              <a:rPr sz="1600" dirty="0">
                <a:latin typeface="Arial"/>
                <a:cs typeface="Arial"/>
              </a:rPr>
              <a:t>testing concepts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used </a:t>
            </a:r>
            <a:r>
              <a:rPr sz="1600" b="1" spc="5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b="1" dirty="0">
                <a:latin typeface="Arial"/>
                <a:cs typeface="Arial"/>
              </a:rPr>
              <a:t>along </a:t>
            </a:r>
            <a:r>
              <a:rPr sz="1600" spc="-5" dirty="0">
                <a:latin typeface="Arial"/>
                <a:cs typeface="Arial"/>
              </a:rPr>
              <a:t>with other </a:t>
            </a:r>
            <a:r>
              <a:rPr sz="1600" dirty="0">
                <a:latin typeface="Arial"/>
                <a:cs typeface="Arial"/>
              </a:rPr>
              <a:t>testing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techniques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2340" y="5866587"/>
            <a:ext cx="7590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Code Coverage: </a:t>
            </a:r>
            <a:r>
              <a:rPr sz="1600" spc="-5" dirty="0">
                <a:latin typeface="Arial"/>
                <a:cs typeface="Arial"/>
              </a:rPr>
              <a:t>During unit </a:t>
            </a:r>
            <a:r>
              <a:rPr sz="1600" dirty="0">
                <a:latin typeface="Arial"/>
                <a:cs typeface="Arial"/>
              </a:rPr>
              <a:t>testing: # </a:t>
            </a:r>
            <a:r>
              <a:rPr sz="1600" spc="10" dirty="0">
                <a:latin typeface="Arial"/>
                <a:cs typeface="Arial"/>
              </a:rPr>
              <a:t>stmts </a:t>
            </a:r>
            <a:r>
              <a:rPr sz="1600" spc="-5" dirty="0">
                <a:latin typeface="Arial"/>
                <a:cs typeface="Arial"/>
              </a:rPr>
              <a:t>executed at </a:t>
            </a:r>
            <a:r>
              <a:rPr sz="1600" dirty="0">
                <a:latin typeface="Arial"/>
                <a:cs typeface="Arial"/>
              </a:rPr>
              <a:t>least once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600" dirty="0">
                <a:latin typeface="Arial"/>
                <a:cs typeface="Arial"/>
              </a:rPr>
              <a:t>total #</a:t>
            </a:r>
            <a:r>
              <a:rPr sz="1600" spc="-26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stmts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8431" y="655319"/>
            <a:ext cx="2484120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2340" y="712978"/>
            <a:ext cx="8849995" cy="4723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Path 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r>
              <a:rPr sz="18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contd..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Assumptions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34035" indent="-177165">
              <a:lnSpc>
                <a:spcPct val="100000"/>
              </a:lnSpc>
              <a:buChar char="•"/>
              <a:tabLst>
                <a:tab pos="534670" algn="l"/>
              </a:tabLst>
            </a:pPr>
            <a:r>
              <a:rPr sz="1600" spc="-5" dirty="0">
                <a:latin typeface="Arial"/>
                <a:cs typeface="Arial"/>
              </a:rPr>
              <a:t>Software </a:t>
            </a:r>
            <a:r>
              <a:rPr sz="1600" dirty="0">
                <a:latin typeface="Arial"/>
                <a:cs typeface="Arial"/>
              </a:rPr>
              <a:t>takes a </a:t>
            </a:r>
            <a:r>
              <a:rPr sz="1600" spc="-5" dirty="0">
                <a:latin typeface="Arial"/>
                <a:cs typeface="Arial"/>
              </a:rPr>
              <a:t>different </a:t>
            </a:r>
            <a:r>
              <a:rPr sz="1600" dirty="0">
                <a:latin typeface="Arial"/>
                <a:cs typeface="Arial"/>
              </a:rPr>
              <a:t>path than </a:t>
            </a:r>
            <a:r>
              <a:rPr sz="1600" spc="-5" dirty="0">
                <a:latin typeface="Arial"/>
                <a:cs typeface="Arial"/>
              </a:rPr>
              <a:t>intended due </a:t>
            </a:r>
            <a:r>
              <a:rPr sz="1600" spc="5" dirty="0">
                <a:latin typeface="Arial"/>
                <a:cs typeface="Arial"/>
              </a:rPr>
              <a:t>to some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error.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534035" indent="-177165">
              <a:lnSpc>
                <a:spcPct val="100000"/>
              </a:lnSpc>
              <a:buChar char="•"/>
              <a:tabLst>
                <a:tab pos="534670" algn="l"/>
              </a:tabLst>
            </a:pPr>
            <a:r>
              <a:rPr sz="1600" dirty="0">
                <a:latin typeface="Arial"/>
                <a:cs typeface="Arial"/>
              </a:rPr>
              <a:t>Specifications </a:t>
            </a:r>
            <a:r>
              <a:rPr sz="1600" spc="-5" dirty="0">
                <a:latin typeface="Arial"/>
                <a:cs typeface="Arial"/>
              </a:rPr>
              <a:t>are correct and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achievable.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534035" indent="-177165">
              <a:lnSpc>
                <a:spcPct val="100000"/>
              </a:lnSpc>
              <a:buChar char="•"/>
              <a:tabLst>
                <a:tab pos="534670" algn="l"/>
              </a:tabLst>
            </a:pPr>
            <a:r>
              <a:rPr sz="1600" dirty="0">
                <a:latin typeface="Arial"/>
                <a:cs typeface="Arial"/>
              </a:rPr>
              <a:t>Processing </a:t>
            </a:r>
            <a:r>
              <a:rPr sz="1600" spc="-5" dirty="0">
                <a:latin typeface="Arial"/>
                <a:cs typeface="Arial"/>
              </a:rPr>
              <a:t>bugs are only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control </a:t>
            </a:r>
            <a:r>
              <a:rPr sz="1600" dirty="0">
                <a:latin typeface="Arial"/>
                <a:cs typeface="Arial"/>
              </a:rPr>
              <a:t>flow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statements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534035" indent="-177165">
              <a:lnSpc>
                <a:spcPct val="100000"/>
              </a:lnSpc>
              <a:buChar char="•"/>
              <a:tabLst>
                <a:tab pos="534670" algn="l"/>
              </a:tabLst>
            </a:pPr>
            <a:r>
              <a:rPr sz="1600" dirty="0">
                <a:latin typeface="Arial"/>
                <a:cs typeface="Arial"/>
              </a:rPr>
              <a:t>Data definition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access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correct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Observations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534035" indent="-177165">
              <a:lnSpc>
                <a:spcPct val="100000"/>
              </a:lnSpc>
              <a:buChar char="•"/>
              <a:tabLst>
                <a:tab pos="534670" algn="l"/>
              </a:tabLst>
            </a:pPr>
            <a:r>
              <a:rPr sz="1600" dirty="0">
                <a:latin typeface="Arial"/>
                <a:cs typeface="Arial"/>
              </a:rPr>
              <a:t>Structured programming </a:t>
            </a:r>
            <a:r>
              <a:rPr sz="1600" spc="-5" dirty="0">
                <a:latin typeface="Arial"/>
                <a:cs typeface="Arial"/>
              </a:rPr>
              <a:t>languages need </a:t>
            </a:r>
            <a:r>
              <a:rPr sz="1600" dirty="0">
                <a:latin typeface="Arial"/>
                <a:cs typeface="Arial"/>
              </a:rPr>
              <a:t>less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path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534035" indent="-177165">
              <a:lnSpc>
                <a:spcPct val="100000"/>
              </a:lnSpc>
              <a:buChar char="•"/>
              <a:tabLst>
                <a:tab pos="534670" algn="l"/>
              </a:tabLst>
            </a:pPr>
            <a:r>
              <a:rPr sz="1600" dirty="0">
                <a:latin typeface="Arial"/>
                <a:cs typeface="Arial"/>
              </a:rPr>
              <a:t>Assembly </a:t>
            </a:r>
            <a:r>
              <a:rPr sz="1600" spc="-5" dirty="0">
                <a:latin typeface="Arial"/>
                <a:cs typeface="Arial"/>
              </a:rPr>
              <a:t>language, Cobol, Fortran, </a:t>
            </a:r>
            <a:r>
              <a:rPr sz="1600" dirty="0">
                <a:latin typeface="Arial"/>
                <a:cs typeface="Arial"/>
              </a:rPr>
              <a:t>Basic </a:t>
            </a:r>
            <a:r>
              <a:rPr sz="1600" spc="5" dirty="0">
                <a:latin typeface="Arial"/>
                <a:cs typeface="Arial"/>
              </a:rPr>
              <a:t>&amp; similar </a:t>
            </a:r>
            <a:r>
              <a:rPr sz="1600" spc="-5" dirty="0">
                <a:latin typeface="Arial"/>
                <a:cs typeface="Arial"/>
              </a:rPr>
              <a:t>languages </a:t>
            </a:r>
            <a:r>
              <a:rPr sz="1600" spc="5" dirty="0">
                <a:latin typeface="Arial"/>
                <a:cs typeface="Arial"/>
              </a:rPr>
              <a:t>make </a:t>
            </a:r>
            <a:r>
              <a:rPr sz="1600" dirty="0">
                <a:latin typeface="Arial"/>
                <a:cs typeface="Arial"/>
              </a:rPr>
              <a:t>path testing</a:t>
            </a:r>
            <a:r>
              <a:rPr sz="1600" spc="-24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necessary.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7159" y="664463"/>
            <a:ext cx="2179319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27175" y="712977"/>
            <a:ext cx="744220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889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Control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Flow</a:t>
            </a:r>
            <a:r>
              <a:rPr sz="16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Graph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simplified, abstract, </a:t>
            </a:r>
            <a:r>
              <a:rPr sz="1600" spc="-5" dirty="0">
                <a:latin typeface="Arial"/>
                <a:cs typeface="Arial"/>
              </a:rPr>
              <a:t>and graphical representation of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program’s control </a:t>
            </a:r>
            <a:r>
              <a:rPr sz="1600" dirty="0">
                <a:latin typeface="Arial"/>
                <a:cs typeface="Arial"/>
              </a:rPr>
              <a:t>structure  using </a:t>
            </a:r>
            <a:r>
              <a:rPr sz="1600" spc="-5" dirty="0">
                <a:latin typeface="Arial"/>
                <a:cs typeface="Arial"/>
              </a:rPr>
              <a:t>process </a:t>
            </a:r>
            <a:r>
              <a:rPr sz="1600" dirty="0">
                <a:latin typeface="Arial"/>
                <a:cs typeface="Arial"/>
              </a:rPr>
              <a:t>blocks, decisions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junctions.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55900" y="2362200"/>
            <a:ext cx="1143000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0" y="381000"/>
                </a:moveTo>
                <a:lnTo>
                  <a:pt x="1143000" y="381000"/>
                </a:lnTo>
                <a:lnTo>
                  <a:pt x="1143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55900" y="2362200"/>
            <a:ext cx="11430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955"/>
              </a:spcBef>
            </a:pPr>
            <a:r>
              <a:rPr sz="1200" b="1" spc="-5" dirty="0">
                <a:latin typeface="Arial"/>
                <a:cs typeface="Arial"/>
              </a:rPr>
              <a:t>Do Process</a:t>
            </a:r>
            <a:r>
              <a:rPr sz="1200" b="1" spc="-114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98700" y="24765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8900" y="24765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7244" y="2450972"/>
            <a:ext cx="1072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Process</a:t>
            </a:r>
            <a:r>
              <a:rPr sz="1200" b="1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Block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0366" y="2417826"/>
            <a:ext cx="746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si</a:t>
            </a:r>
            <a:r>
              <a:rPr sz="1200" b="1" spc="10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1200" b="1" spc="-1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0046" y="3561029"/>
            <a:ext cx="7442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J</a:t>
            </a:r>
            <a:r>
              <a:rPr sz="1200" b="1" spc="-15" dirty="0">
                <a:solidFill>
                  <a:srgbClr val="CC0000"/>
                </a:solidFill>
                <a:latin typeface="Arial"/>
                <a:cs typeface="Arial"/>
              </a:rPr>
              <a:t>un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200" b="1" spc="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200" b="1" spc="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1200" b="1" spc="-1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2264" y="5009769"/>
            <a:ext cx="1163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Case</a:t>
            </a:r>
            <a:r>
              <a:rPr sz="1200" b="1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C0000"/>
                </a:solidFill>
                <a:latin typeface="Arial"/>
                <a:cs typeface="Arial"/>
              </a:rPr>
              <a:t>Statement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58000" y="2133600"/>
            <a:ext cx="1066800" cy="914400"/>
          </a:xfrm>
          <a:custGeom>
            <a:avLst/>
            <a:gdLst/>
            <a:ahLst/>
            <a:cxnLst/>
            <a:rect l="l" t="t" r="r" b="b"/>
            <a:pathLst>
              <a:path w="1066800" h="914400">
                <a:moveTo>
                  <a:pt x="533400" y="0"/>
                </a:moveTo>
                <a:lnTo>
                  <a:pt x="0" y="457200"/>
                </a:lnTo>
                <a:lnTo>
                  <a:pt x="533400" y="914400"/>
                </a:lnTo>
                <a:lnTo>
                  <a:pt x="1066800" y="457200"/>
                </a:lnTo>
                <a:lnTo>
                  <a:pt x="5334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58000" y="2133600"/>
            <a:ext cx="1066800" cy="914400"/>
          </a:xfrm>
          <a:custGeom>
            <a:avLst/>
            <a:gdLst/>
            <a:ahLst/>
            <a:cxnLst/>
            <a:rect l="l" t="t" r="r" b="b"/>
            <a:pathLst>
              <a:path w="1066800" h="914400">
                <a:moveTo>
                  <a:pt x="0" y="457200"/>
                </a:moveTo>
                <a:lnTo>
                  <a:pt x="533400" y="0"/>
                </a:lnTo>
                <a:lnTo>
                  <a:pt x="1066800" y="457200"/>
                </a:lnTo>
                <a:lnTo>
                  <a:pt x="533400" y="91440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20890" y="2417826"/>
            <a:ext cx="54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0645" algn="ctr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IF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A </a:t>
            </a:r>
            <a:r>
              <a:rPr sz="1200" b="1" dirty="0">
                <a:latin typeface="Arial"/>
                <a:cs typeface="Arial"/>
              </a:rPr>
              <a:t>=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spc="-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53300" y="18288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4800" y="25527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53300" y="30480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13878" y="2298572"/>
            <a:ext cx="105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NO: ELSE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48753" y="3180079"/>
            <a:ext cx="1149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YES: </a:t>
            </a:r>
            <a:r>
              <a:rPr sz="1200" b="1" dirty="0">
                <a:latin typeface="Arial"/>
                <a:cs typeface="Arial"/>
              </a:rPr>
              <a:t>THEN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74900" y="35052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74900" y="35052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49144" y="3614369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94100" y="35052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4100" y="35052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768597" y="3614369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17700" y="36957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90598" y="3423539"/>
            <a:ext cx="384810" cy="234315"/>
          </a:xfrm>
          <a:custGeom>
            <a:avLst/>
            <a:gdLst/>
            <a:ahLst/>
            <a:cxnLst/>
            <a:rect l="l" t="t" r="r" b="b"/>
            <a:pathLst>
              <a:path w="384810" h="234314">
                <a:moveTo>
                  <a:pt x="315699" y="200316"/>
                </a:moveTo>
                <a:lnTo>
                  <a:pt x="299338" y="227584"/>
                </a:lnTo>
                <a:lnTo>
                  <a:pt x="384301" y="234061"/>
                </a:lnTo>
                <a:lnTo>
                  <a:pt x="367015" y="206883"/>
                </a:lnTo>
                <a:lnTo>
                  <a:pt x="326644" y="206883"/>
                </a:lnTo>
                <a:lnTo>
                  <a:pt x="315699" y="200316"/>
                </a:lnTo>
                <a:close/>
              </a:path>
              <a:path w="384810" h="234314">
                <a:moveTo>
                  <a:pt x="322233" y="189426"/>
                </a:moveTo>
                <a:lnTo>
                  <a:pt x="315699" y="200316"/>
                </a:lnTo>
                <a:lnTo>
                  <a:pt x="326644" y="206883"/>
                </a:lnTo>
                <a:lnTo>
                  <a:pt x="333120" y="195961"/>
                </a:lnTo>
                <a:lnTo>
                  <a:pt x="322233" y="189426"/>
                </a:lnTo>
                <a:close/>
              </a:path>
              <a:path w="384810" h="234314">
                <a:moveTo>
                  <a:pt x="338581" y="162178"/>
                </a:moveTo>
                <a:lnTo>
                  <a:pt x="322233" y="189426"/>
                </a:lnTo>
                <a:lnTo>
                  <a:pt x="333120" y="195961"/>
                </a:lnTo>
                <a:lnTo>
                  <a:pt x="326644" y="206883"/>
                </a:lnTo>
                <a:lnTo>
                  <a:pt x="367015" y="206883"/>
                </a:lnTo>
                <a:lnTo>
                  <a:pt x="338581" y="162178"/>
                </a:lnTo>
                <a:close/>
              </a:path>
              <a:path w="384810" h="234314">
                <a:moveTo>
                  <a:pt x="6603" y="0"/>
                </a:moveTo>
                <a:lnTo>
                  <a:pt x="0" y="10922"/>
                </a:lnTo>
                <a:lnTo>
                  <a:pt x="315699" y="200316"/>
                </a:lnTo>
                <a:lnTo>
                  <a:pt x="322233" y="189426"/>
                </a:lnTo>
                <a:lnTo>
                  <a:pt x="6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32100" y="36957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51300" y="36957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34867" y="3797934"/>
            <a:ext cx="459740" cy="170815"/>
          </a:xfrm>
          <a:custGeom>
            <a:avLst/>
            <a:gdLst/>
            <a:ahLst/>
            <a:cxnLst/>
            <a:rect l="l" t="t" r="r" b="b"/>
            <a:pathLst>
              <a:path w="459739" h="170814">
                <a:moveTo>
                  <a:pt x="384978" y="30169"/>
                </a:moveTo>
                <a:lnTo>
                  <a:pt x="0" y="158495"/>
                </a:lnTo>
                <a:lnTo>
                  <a:pt x="4063" y="170433"/>
                </a:lnTo>
                <a:lnTo>
                  <a:pt x="388997" y="42205"/>
                </a:lnTo>
                <a:lnTo>
                  <a:pt x="384978" y="30169"/>
                </a:lnTo>
                <a:close/>
              </a:path>
              <a:path w="459739" h="170814">
                <a:moveTo>
                  <a:pt x="445134" y="26162"/>
                </a:moveTo>
                <a:lnTo>
                  <a:pt x="397002" y="26162"/>
                </a:lnTo>
                <a:lnTo>
                  <a:pt x="400939" y="38226"/>
                </a:lnTo>
                <a:lnTo>
                  <a:pt x="388997" y="42205"/>
                </a:lnTo>
                <a:lnTo>
                  <a:pt x="399033" y="72262"/>
                </a:lnTo>
                <a:lnTo>
                  <a:pt x="445134" y="26162"/>
                </a:lnTo>
                <a:close/>
              </a:path>
              <a:path w="459739" h="170814">
                <a:moveTo>
                  <a:pt x="397002" y="26162"/>
                </a:moveTo>
                <a:lnTo>
                  <a:pt x="384978" y="30169"/>
                </a:lnTo>
                <a:lnTo>
                  <a:pt x="388997" y="42205"/>
                </a:lnTo>
                <a:lnTo>
                  <a:pt x="400939" y="38226"/>
                </a:lnTo>
                <a:lnTo>
                  <a:pt x="397002" y="26162"/>
                </a:lnTo>
                <a:close/>
              </a:path>
              <a:path w="459739" h="170814">
                <a:moveTo>
                  <a:pt x="374904" y="0"/>
                </a:moveTo>
                <a:lnTo>
                  <a:pt x="384978" y="30169"/>
                </a:lnTo>
                <a:lnTo>
                  <a:pt x="397002" y="26162"/>
                </a:lnTo>
                <a:lnTo>
                  <a:pt x="445134" y="26162"/>
                </a:lnTo>
                <a:lnTo>
                  <a:pt x="459231" y="12064"/>
                </a:lnTo>
                <a:lnTo>
                  <a:pt x="374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53200" y="4419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53200" y="4419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72400" y="4419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72400" y="4419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96000" y="46101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10400" y="46101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29600" y="46101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9370" y="4051757"/>
            <a:ext cx="7073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CASE-OF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315200" y="464820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72400" y="49530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72400" y="49530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948421" y="506310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315200" y="51435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9600" y="51435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72400" y="57912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1"/>
                </a:lnTo>
                <a:lnTo>
                  <a:pt x="128073" y="19363"/>
                </a:lnTo>
                <a:lnTo>
                  <a:pt x="85628" y="41851"/>
                </a:lnTo>
                <a:lnTo>
                  <a:pt x="50225" y="71353"/>
                </a:lnTo>
                <a:lnTo>
                  <a:pt x="23237" y="106724"/>
                </a:lnTo>
                <a:lnTo>
                  <a:pt x="6038" y="146821"/>
                </a:lnTo>
                <a:lnTo>
                  <a:pt x="0" y="190500"/>
                </a:lnTo>
                <a:lnTo>
                  <a:pt x="6038" y="234178"/>
                </a:lnTo>
                <a:lnTo>
                  <a:pt x="23237" y="274275"/>
                </a:lnTo>
                <a:lnTo>
                  <a:pt x="50225" y="309646"/>
                </a:lnTo>
                <a:lnTo>
                  <a:pt x="85628" y="339148"/>
                </a:lnTo>
                <a:lnTo>
                  <a:pt x="128073" y="361636"/>
                </a:lnTo>
                <a:lnTo>
                  <a:pt x="176188" y="375968"/>
                </a:lnTo>
                <a:lnTo>
                  <a:pt x="228600" y="381000"/>
                </a:lnTo>
                <a:lnTo>
                  <a:pt x="281011" y="375968"/>
                </a:lnTo>
                <a:lnTo>
                  <a:pt x="329126" y="361636"/>
                </a:lnTo>
                <a:lnTo>
                  <a:pt x="371571" y="339148"/>
                </a:lnTo>
                <a:lnTo>
                  <a:pt x="406974" y="309646"/>
                </a:lnTo>
                <a:lnTo>
                  <a:pt x="433962" y="274275"/>
                </a:lnTo>
                <a:lnTo>
                  <a:pt x="451161" y="234178"/>
                </a:lnTo>
                <a:lnTo>
                  <a:pt x="457200" y="190500"/>
                </a:lnTo>
                <a:lnTo>
                  <a:pt x="451161" y="146821"/>
                </a:lnTo>
                <a:lnTo>
                  <a:pt x="433962" y="106724"/>
                </a:lnTo>
                <a:lnTo>
                  <a:pt x="406974" y="71353"/>
                </a:lnTo>
                <a:lnTo>
                  <a:pt x="371571" y="41851"/>
                </a:lnTo>
                <a:lnTo>
                  <a:pt x="329126" y="19363"/>
                </a:lnTo>
                <a:lnTo>
                  <a:pt x="281011" y="5031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72400" y="57912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21"/>
                </a:lnTo>
                <a:lnTo>
                  <a:pt x="23237" y="106724"/>
                </a:lnTo>
                <a:lnTo>
                  <a:pt x="50225" y="71353"/>
                </a:lnTo>
                <a:lnTo>
                  <a:pt x="85628" y="41851"/>
                </a:lnTo>
                <a:lnTo>
                  <a:pt x="128073" y="19363"/>
                </a:lnTo>
                <a:lnTo>
                  <a:pt x="176188" y="5031"/>
                </a:lnTo>
                <a:lnTo>
                  <a:pt x="228600" y="0"/>
                </a:lnTo>
                <a:lnTo>
                  <a:pt x="281011" y="5031"/>
                </a:lnTo>
                <a:lnTo>
                  <a:pt x="329126" y="19363"/>
                </a:lnTo>
                <a:lnTo>
                  <a:pt x="371571" y="41851"/>
                </a:lnTo>
                <a:lnTo>
                  <a:pt x="406974" y="71353"/>
                </a:lnTo>
                <a:lnTo>
                  <a:pt x="433962" y="106724"/>
                </a:lnTo>
                <a:lnTo>
                  <a:pt x="451161" y="146821"/>
                </a:lnTo>
                <a:lnTo>
                  <a:pt x="457200" y="190500"/>
                </a:lnTo>
                <a:lnTo>
                  <a:pt x="451161" y="234178"/>
                </a:lnTo>
                <a:lnTo>
                  <a:pt x="433962" y="274275"/>
                </a:lnTo>
                <a:lnTo>
                  <a:pt x="406974" y="309646"/>
                </a:lnTo>
                <a:lnTo>
                  <a:pt x="371571" y="339148"/>
                </a:lnTo>
                <a:lnTo>
                  <a:pt x="329126" y="361636"/>
                </a:lnTo>
                <a:lnTo>
                  <a:pt x="281011" y="375968"/>
                </a:lnTo>
                <a:lnTo>
                  <a:pt x="228600" y="381000"/>
                </a:lnTo>
                <a:lnTo>
                  <a:pt x="176188" y="375968"/>
                </a:lnTo>
                <a:lnTo>
                  <a:pt x="128073" y="361636"/>
                </a:lnTo>
                <a:lnTo>
                  <a:pt x="85628" y="339148"/>
                </a:lnTo>
                <a:lnTo>
                  <a:pt x="50225" y="309646"/>
                </a:lnTo>
                <a:lnTo>
                  <a:pt x="23237" y="274275"/>
                </a:lnTo>
                <a:lnTo>
                  <a:pt x="6038" y="234178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936230" y="5901638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315200" y="59817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29600" y="59817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948421" y="4300854"/>
            <a:ext cx="1165225" cy="7651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280"/>
              </a:spcBef>
            </a:pPr>
            <a:r>
              <a:rPr sz="1200" b="1" spc="-15" dirty="0">
                <a:latin typeface="Arial"/>
                <a:cs typeface="Arial"/>
              </a:rPr>
              <a:t>CASE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603885">
              <a:lnSpc>
                <a:spcPct val="100000"/>
              </a:lnSpc>
              <a:spcBef>
                <a:spcPts val="1140"/>
              </a:spcBef>
            </a:pPr>
            <a:r>
              <a:rPr sz="1200" b="1" spc="-10" dirty="0">
                <a:latin typeface="Arial"/>
                <a:cs typeface="Arial"/>
              </a:rPr>
              <a:t>CASE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463533" y="5695899"/>
            <a:ext cx="598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CASE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956816" y="5894387"/>
            <a:ext cx="2368296" cy="296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044700" y="5957722"/>
            <a:ext cx="21666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Control </a:t>
            </a:r>
            <a:r>
              <a:rPr sz="1200" b="1" dirty="0">
                <a:latin typeface="Arial"/>
                <a:cs typeface="Arial"/>
              </a:rPr>
              <a:t>Flow Graph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Elements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536" y="655319"/>
            <a:ext cx="3605784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444" y="712978"/>
            <a:ext cx="8649970" cy="566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Control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Flow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Graph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Elements: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Process</a:t>
            </a:r>
            <a:r>
              <a:rPr sz="1600" spc="-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Block: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 marR="262255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sequence of program </a:t>
            </a:r>
            <a:r>
              <a:rPr sz="1600" dirty="0">
                <a:latin typeface="Arial"/>
                <a:cs typeface="Arial"/>
              </a:rPr>
              <a:t>statements </a:t>
            </a:r>
            <a:r>
              <a:rPr sz="1600" spc="-5" dirty="0">
                <a:latin typeface="Arial"/>
                <a:cs typeface="Arial"/>
              </a:rPr>
              <a:t>uninterrupted by </a:t>
            </a:r>
            <a:r>
              <a:rPr sz="1600" dirty="0">
                <a:latin typeface="Arial"/>
                <a:cs typeface="Arial"/>
              </a:rPr>
              <a:t>decisions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dirty="0">
                <a:latin typeface="Arial"/>
                <a:cs typeface="Arial"/>
              </a:rPr>
              <a:t>junctions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single  </a:t>
            </a:r>
            <a:r>
              <a:rPr sz="1600" spc="-5" dirty="0">
                <a:latin typeface="Arial"/>
                <a:cs typeface="Arial"/>
              </a:rPr>
              <a:t>entry and </a:t>
            </a:r>
            <a:r>
              <a:rPr sz="1600" dirty="0">
                <a:latin typeface="Arial"/>
                <a:cs typeface="Arial"/>
              </a:rPr>
              <a:t>single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exit.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Junction: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point </a:t>
            </a:r>
            <a:r>
              <a:rPr sz="1600" dirty="0">
                <a:latin typeface="Arial"/>
                <a:cs typeface="Arial"/>
              </a:rPr>
              <a:t>in the </a:t>
            </a:r>
            <a:r>
              <a:rPr sz="1600" spc="-5" dirty="0">
                <a:latin typeface="Arial"/>
                <a:cs typeface="Arial"/>
              </a:rPr>
              <a:t>program </a:t>
            </a:r>
            <a:r>
              <a:rPr sz="1600" spc="-10" dirty="0">
                <a:latin typeface="Arial"/>
                <a:cs typeface="Arial"/>
              </a:rPr>
              <a:t>where </a:t>
            </a:r>
            <a:r>
              <a:rPr sz="1600" dirty="0">
                <a:latin typeface="Arial"/>
                <a:cs typeface="Arial"/>
              </a:rPr>
              <a:t>control flow can merge (into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node of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graph)</a:t>
            </a:r>
            <a:endParaRPr sz="1600">
              <a:latin typeface="Arial"/>
              <a:cs typeface="Arial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dirty="0">
                <a:latin typeface="Arial"/>
                <a:cs typeface="Arial"/>
              </a:rPr>
              <a:t>Examples: </a:t>
            </a:r>
            <a:r>
              <a:rPr sz="1600" spc="-5" dirty="0">
                <a:latin typeface="Arial"/>
                <a:cs typeface="Arial"/>
              </a:rPr>
              <a:t>target of GOTO, </a:t>
            </a:r>
            <a:r>
              <a:rPr sz="1600" spc="5" dirty="0">
                <a:latin typeface="Arial"/>
                <a:cs typeface="Arial"/>
              </a:rPr>
              <a:t>Jump,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Continue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Decisions: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program point at which </a:t>
            </a:r>
            <a:r>
              <a:rPr sz="1600" dirty="0">
                <a:latin typeface="Arial"/>
                <a:cs typeface="Arial"/>
              </a:rPr>
              <a:t>the control flow can </a:t>
            </a:r>
            <a:r>
              <a:rPr sz="1600" spc="-5" dirty="0">
                <a:latin typeface="Arial"/>
                <a:cs typeface="Arial"/>
              </a:rPr>
              <a:t>diverge </a:t>
            </a:r>
            <a:r>
              <a:rPr sz="1600" i="1" spc="-5" dirty="0">
                <a:latin typeface="Arial"/>
                <a:cs typeface="Arial"/>
              </a:rPr>
              <a:t>(based </a:t>
            </a:r>
            <a:r>
              <a:rPr sz="1600" i="1" dirty="0">
                <a:latin typeface="Arial"/>
                <a:cs typeface="Arial"/>
              </a:rPr>
              <a:t>on evaluation </a:t>
            </a:r>
            <a:r>
              <a:rPr sz="1600" i="1" spc="-5" dirty="0">
                <a:latin typeface="Arial"/>
                <a:cs typeface="Arial"/>
              </a:rPr>
              <a:t>of </a:t>
            </a:r>
            <a:r>
              <a:rPr sz="1600" i="1" spc="5" dirty="0">
                <a:latin typeface="Arial"/>
                <a:cs typeface="Arial"/>
              </a:rPr>
              <a:t>a</a:t>
            </a:r>
            <a:r>
              <a:rPr sz="1600" i="1" spc="-1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condition)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  <a:tab pos="2729230" algn="l"/>
              </a:tabLst>
            </a:pPr>
            <a:r>
              <a:rPr sz="1600" dirty="0">
                <a:latin typeface="Arial"/>
                <a:cs typeface="Arial"/>
              </a:rPr>
              <a:t>Examples: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IF</a:t>
            </a:r>
            <a:r>
              <a:rPr sz="1600" spc="45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stmt.	</a:t>
            </a:r>
            <a:r>
              <a:rPr sz="1600" spc="-5" dirty="0">
                <a:latin typeface="Arial"/>
                <a:cs typeface="Arial"/>
              </a:rPr>
              <a:t>Conditional branch and </a:t>
            </a:r>
            <a:r>
              <a:rPr sz="1600" spc="5" dirty="0">
                <a:latin typeface="Arial"/>
                <a:cs typeface="Arial"/>
              </a:rPr>
              <a:t>Jump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instruction.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Case</a:t>
            </a:r>
            <a:r>
              <a:rPr sz="16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Statements: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Multi-way branch or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decision.</a:t>
            </a:r>
            <a:endParaRPr sz="1600">
              <a:latin typeface="Arial"/>
              <a:cs typeface="Arial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dirty="0">
                <a:latin typeface="Arial"/>
                <a:cs typeface="Arial"/>
              </a:rPr>
              <a:t>Examples: </a:t>
            </a:r>
            <a:r>
              <a:rPr sz="1600" spc="5" dirty="0">
                <a:latin typeface="Arial"/>
                <a:cs typeface="Arial"/>
              </a:rPr>
              <a:t>In </a:t>
            </a:r>
            <a:r>
              <a:rPr sz="1600" dirty="0">
                <a:latin typeface="Arial"/>
                <a:cs typeface="Arial"/>
              </a:rPr>
              <a:t>assembly </a:t>
            </a:r>
            <a:r>
              <a:rPr sz="1600" spc="-5" dirty="0">
                <a:latin typeface="Arial"/>
                <a:cs typeface="Arial"/>
              </a:rPr>
              <a:t>language: </a:t>
            </a:r>
            <a:r>
              <a:rPr sz="1600" spc="5" dirty="0">
                <a:latin typeface="Arial"/>
                <a:cs typeface="Arial"/>
              </a:rPr>
              <a:t>jump </a:t>
            </a:r>
            <a:r>
              <a:rPr sz="1600" spc="-5" dirty="0">
                <a:latin typeface="Arial"/>
                <a:cs typeface="Arial"/>
              </a:rPr>
              <a:t>addresses </a:t>
            </a:r>
            <a:r>
              <a:rPr sz="1600" dirty="0">
                <a:latin typeface="Arial"/>
                <a:cs typeface="Arial"/>
              </a:rPr>
              <a:t>table, Multiple GOTOs,</a:t>
            </a:r>
            <a:r>
              <a:rPr sz="1600" spc="-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Case/Switch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dirty="0">
                <a:latin typeface="Arial"/>
                <a:cs typeface="Arial"/>
              </a:rPr>
              <a:t>For test design, Case statement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decision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similar.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74637"/>
            <a:ext cx="8991600" cy="411480"/>
          </a:xfrm>
          <a:custGeom>
            <a:avLst/>
            <a:gdLst/>
            <a:ahLst/>
            <a:cxnLst/>
            <a:rect l="l" t="t" r="r" b="b"/>
            <a:pathLst>
              <a:path w="8991600" h="411480">
                <a:moveTo>
                  <a:pt x="0" y="411162"/>
                </a:moveTo>
                <a:lnTo>
                  <a:pt x="8991600" y="411162"/>
                </a:lnTo>
                <a:lnTo>
                  <a:pt x="899160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4637"/>
            <a:ext cx="8991600" cy="411480"/>
          </a:xfrm>
          <a:custGeom>
            <a:avLst/>
            <a:gdLst/>
            <a:ahLst/>
            <a:cxnLst/>
            <a:rect l="l" t="t" r="r" b="b"/>
            <a:pathLst>
              <a:path w="8991600" h="411480">
                <a:moveTo>
                  <a:pt x="0" y="411162"/>
                </a:moveTo>
                <a:lnTo>
                  <a:pt x="8991600" y="411162"/>
                </a:lnTo>
                <a:lnTo>
                  <a:pt x="899160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7976" y="275590"/>
            <a:ext cx="520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850" y="685800"/>
            <a:ext cx="8997950" cy="5867400"/>
          </a:xfrm>
          <a:custGeom>
            <a:avLst/>
            <a:gdLst/>
            <a:ahLst/>
            <a:cxnLst/>
            <a:rect l="l" t="t" r="r" b="b"/>
            <a:pathLst>
              <a:path w="8997950" h="5867400">
                <a:moveTo>
                  <a:pt x="0" y="5867400"/>
                </a:moveTo>
                <a:lnTo>
                  <a:pt x="8997950" y="5867400"/>
                </a:lnTo>
                <a:lnTo>
                  <a:pt x="89979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8997950" cy="5867400"/>
          </a:xfrm>
          <a:custGeom>
            <a:avLst/>
            <a:gdLst/>
            <a:ahLst/>
            <a:cxnLst/>
            <a:rect l="l" t="t" r="r" b="b"/>
            <a:pathLst>
              <a:path w="8997950" h="5867400">
                <a:moveTo>
                  <a:pt x="0" y="5867400"/>
                </a:moveTo>
                <a:lnTo>
                  <a:pt x="8997950" y="5867400"/>
                </a:lnTo>
                <a:lnTo>
                  <a:pt x="89979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6560" y="746759"/>
            <a:ext cx="4163567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91688" y="803528"/>
            <a:ext cx="38690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Control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Flow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Graph Vs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Flow</a:t>
            </a:r>
            <a:r>
              <a:rPr sz="18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Charts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73133" y="359409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L1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23912" y="1357312"/>
          <a:ext cx="8382000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/>
                <a:gridCol w="4191000"/>
              </a:tblGrid>
              <a:tr h="381000">
                <a:tc>
                  <a:txBody>
                    <a:bodyPr/>
                    <a:lstStyle/>
                    <a:p>
                      <a:pPr marL="10452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Control </a:t>
                      </a: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Flow</a:t>
                      </a:r>
                      <a:r>
                        <a:rPr sz="1800" b="1" spc="-5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Graph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Flow</a:t>
                      </a:r>
                      <a:r>
                        <a:rPr sz="1800" b="1" spc="-3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Chart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Compact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representation of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program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Usually a multi-page</a:t>
                      </a:r>
                      <a:r>
                        <a:rPr sz="16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description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105410" marR="1339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Focuses </a:t>
                      </a:r>
                      <a:r>
                        <a:rPr sz="1600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160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Inputs, Outputs, </a:t>
                      </a:r>
                      <a:r>
                        <a:rPr sz="1600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60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13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control  </a:t>
                      </a:r>
                      <a:r>
                        <a:rPr sz="160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flow into </a:t>
                      </a:r>
                      <a:r>
                        <a:rPr sz="1600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and out of </a:t>
                      </a:r>
                      <a:r>
                        <a:rPr sz="160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7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block.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Focuses </a:t>
                      </a:r>
                      <a:r>
                        <a:rPr sz="1600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160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600" spc="-5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process </a:t>
                      </a:r>
                      <a:r>
                        <a:rPr sz="160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steps</a:t>
                      </a:r>
                      <a:r>
                        <a:rPr sz="1600" spc="-12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9900CC"/>
                          </a:solidFill>
                          <a:latin typeface="Arial"/>
                          <a:cs typeface="Arial"/>
                        </a:rPr>
                        <a:t>inside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Inside details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process block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6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not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shown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Every part of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 process block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drawn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7" name="object 7"/>
          <p:cNvSpPr/>
          <p:nvPr/>
        </p:nvSpPr>
        <p:spPr>
          <a:xfrm>
            <a:off x="228600" y="685800"/>
            <a:ext cx="9448800" cy="5867400"/>
          </a:xfrm>
          <a:custGeom>
            <a:avLst/>
            <a:gdLst/>
            <a:ahLst/>
            <a:cxnLst/>
            <a:rect l="l" t="t" r="r" b="b"/>
            <a:pathLst>
              <a:path w="9448800" h="5867400">
                <a:moveTo>
                  <a:pt x="0" y="5867400"/>
                </a:moveTo>
                <a:lnTo>
                  <a:pt x="9448800" y="5867400"/>
                </a:lnTo>
                <a:lnTo>
                  <a:pt x="94488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685800"/>
            <a:ext cx="9448800" cy="5867400"/>
          </a:xfrm>
          <a:custGeom>
            <a:avLst/>
            <a:gdLst/>
            <a:ahLst/>
            <a:cxnLst/>
            <a:rect l="l" t="t" r="r" b="b"/>
            <a:pathLst>
              <a:path w="9448800" h="5867400">
                <a:moveTo>
                  <a:pt x="0" y="5867400"/>
                </a:moveTo>
                <a:lnTo>
                  <a:pt x="9448800" y="5867400"/>
                </a:lnTo>
                <a:lnTo>
                  <a:pt x="94488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17735" y="282905"/>
            <a:ext cx="1936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4183" y="655319"/>
            <a:ext cx="5474208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4520" y="2645664"/>
            <a:ext cx="902207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7416" y="2645664"/>
            <a:ext cx="813816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4980" y="712978"/>
            <a:ext cx="7071995" cy="225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6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Creation of Control Flow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Graph from a</a:t>
            </a:r>
            <a:r>
              <a:rPr sz="18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244475" indent="-231775">
              <a:lnSpc>
                <a:spcPct val="100000"/>
              </a:lnSpc>
              <a:buClr>
                <a:srgbClr val="000000"/>
              </a:buClr>
              <a:buChar char="•"/>
              <a:tabLst>
                <a:tab pos="244475" algn="l"/>
                <a:tab pos="245110" algn="l"/>
              </a:tabLst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One statement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one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element translation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get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a Classical Flow</a:t>
            </a:r>
            <a:r>
              <a:rPr sz="1600" spc="-2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chart</a:t>
            </a:r>
            <a:endParaRPr sz="1600">
              <a:latin typeface="Arial"/>
              <a:cs typeface="Arial"/>
            </a:endParaRPr>
          </a:p>
          <a:p>
            <a:pPr marL="232410" indent="-219710">
              <a:lnSpc>
                <a:spcPct val="100000"/>
              </a:lnSpc>
              <a:spcBef>
                <a:spcPts val="5"/>
              </a:spcBef>
              <a:buChar char="•"/>
              <a:tabLst>
                <a:tab pos="231775" algn="l"/>
                <a:tab pos="233045" algn="l"/>
              </a:tabLst>
            </a:pPr>
            <a:r>
              <a:rPr sz="1600" dirty="0">
                <a:latin typeface="Arial"/>
                <a:cs typeface="Arial"/>
              </a:rPr>
              <a:t>Add </a:t>
            </a:r>
            <a:r>
              <a:rPr sz="1600" spc="-5" dirty="0">
                <a:latin typeface="Arial"/>
                <a:cs typeface="Arial"/>
              </a:rPr>
              <a:t>additional </a:t>
            </a:r>
            <a:r>
              <a:rPr sz="1600" dirty="0">
                <a:latin typeface="Arial"/>
                <a:cs typeface="Arial"/>
              </a:rPr>
              <a:t>labels as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needed</a:t>
            </a:r>
            <a:endParaRPr sz="16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buChar char="•"/>
              <a:tabLst>
                <a:tab pos="244475" algn="l"/>
                <a:tab pos="245110" algn="l"/>
              </a:tabLst>
            </a:pPr>
            <a:r>
              <a:rPr sz="1600" spc="-10" dirty="0">
                <a:latin typeface="Arial"/>
                <a:cs typeface="Arial"/>
              </a:rPr>
              <a:t>Merge </a:t>
            </a:r>
            <a:r>
              <a:rPr sz="1600" spc="-5" dirty="0">
                <a:latin typeface="Arial"/>
                <a:cs typeface="Arial"/>
              </a:rPr>
              <a:t>process</a:t>
            </a:r>
            <a:r>
              <a:rPr sz="1600" dirty="0">
                <a:latin typeface="Arial"/>
                <a:cs typeface="Arial"/>
              </a:rPr>
              <a:t> steps</a:t>
            </a:r>
            <a:endParaRPr sz="1600">
              <a:latin typeface="Arial"/>
              <a:cs typeface="Arial"/>
            </a:endParaRPr>
          </a:p>
          <a:p>
            <a:pPr marL="232410" indent="-219710">
              <a:lnSpc>
                <a:spcPct val="100000"/>
              </a:lnSpc>
              <a:buChar char="•"/>
              <a:tabLst>
                <a:tab pos="231775" algn="l"/>
                <a:tab pos="23304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process box </a:t>
            </a:r>
            <a:r>
              <a:rPr sz="1600" dirty="0">
                <a:latin typeface="Arial"/>
                <a:cs typeface="Arial"/>
              </a:rPr>
              <a:t>is implied </a:t>
            </a:r>
            <a:r>
              <a:rPr sz="1600" spc="-5" dirty="0">
                <a:latin typeface="Arial"/>
                <a:cs typeface="Arial"/>
              </a:rPr>
              <a:t>on </a:t>
            </a:r>
            <a:r>
              <a:rPr sz="1600" spc="-10" dirty="0">
                <a:latin typeface="Arial"/>
                <a:cs typeface="Arial"/>
              </a:rPr>
              <a:t>every </a:t>
            </a:r>
            <a:r>
              <a:rPr sz="1600" dirty="0">
                <a:latin typeface="Arial"/>
                <a:cs typeface="Arial"/>
              </a:rPr>
              <a:t>junction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decision</a:t>
            </a:r>
            <a:endParaRPr sz="16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buChar char="•"/>
              <a:tabLst>
                <a:tab pos="244475" algn="l"/>
                <a:tab pos="245110" algn="l"/>
              </a:tabLst>
            </a:pPr>
            <a:r>
              <a:rPr sz="1600" dirty="0">
                <a:latin typeface="Arial"/>
                <a:cs typeface="Arial"/>
              </a:rPr>
              <a:t>Remove </a:t>
            </a:r>
            <a:r>
              <a:rPr sz="1600" spc="-5" dirty="0">
                <a:latin typeface="Arial"/>
                <a:cs typeface="Arial"/>
              </a:rPr>
              <a:t>External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Labels</a:t>
            </a:r>
            <a:endParaRPr sz="16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buChar char="•"/>
              <a:tabLst>
                <a:tab pos="244475" algn="l"/>
                <a:tab pos="245110" algn="l"/>
              </a:tabLst>
            </a:pPr>
            <a:r>
              <a:rPr sz="1600" spc="-5" dirty="0">
                <a:latin typeface="Arial"/>
                <a:cs typeface="Arial"/>
              </a:rPr>
              <a:t>Represent </a:t>
            </a:r>
            <a:r>
              <a:rPr sz="1600" dirty="0">
                <a:latin typeface="Arial"/>
                <a:cs typeface="Arial"/>
              </a:rPr>
              <a:t>the contents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elements </a:t>
            </a:r>
            <a:r>
              <a:rPr sz="1600" spc="-5" dirty="0">
                <a:latin typeface="Arial"/>
                <a:cs typeface="Arial"/>
              </a:rPr>
              <a:t>by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numbers.</a:t>
            </a:r>
            <a:endParaRPr sz="16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buChar char="•"/>
              <a:tabLst>
                <a:tab pos="244475" algn="l"/>
                <a:tab pos="245110" algn="l"/>
              </a:tabLst>
            </a:pPr>
            <a:r>
              <a:rPr sz="1600" spc="2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have now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Nodes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Links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980" y="3426967"/>
            <a:ext cx="2635885" cy="2466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2930" marR="10033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INPUT </a:t>
            </a:r>
            <a:r>
              <a:rPr sz="1600" spc="-20" dirty="0">
                <a:latin typeface="Arial"/>
                <a:cs typeface="Arial"/>
              </a:rPr>
              <a:t>X,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Y  Z := X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Y  V := X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582930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solidFill>
                  <a:srgbClr val="9900CC"/>
                </a:solidFill>
                <a:latin typeface="Arial"/>
                <a:cs typeface="Arial"/>
              </a:rPr>
              <a:t>IF </a:t>
            </a:r>
            <a:r>
              <a:rPr sz="1600" spc="5" dirty="0">
                <a:latin typeface="Arial"/>
                <a:cs typeface="Arial"/>
              </a:rPr>
              <a:t>Z &gt;= 0 </a:t>
            </a:r>
            <a:r>
              <a:rPr sz="1600" spc="-5" dirty="0">
                <a:solidFill>
                  <a:srgbClr val="9900CC"/>
                </a:solidFill>
                <a:latin typeface="Arial"/>
                <a:cs typeface="Arial"/>
              </a:rPr>
              <a:t>GOTO</a:t>
            </a:r>
            <a:r>
              <a:rPr sz="1600" spc="-1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SAM</a:t>
            </a:r>
            <a:endParaRPr sz="1600">
              <a:latin typeface="Arial"/>
              <a:cs typeface="Arial"/>
            </a:endParaRPr>
          </a:p>
          <a:p>
            <a:pPr marL="12700" marR="1144270">
              <a:lnSpc>
                <a:spcPct val="100000"/>
              </a:lnSpc>
            </a:pP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JOE</a:t>
            </a:r>
            <a:r>
              <a:rPr sz="1600" spc="5" dirty="0">
                <a:latin typeface="Arial"/>
                <a:cs typeface="Arial"/>
              </a:rPr>
              <a:t>: Z := Z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V 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SAM</a:t>
            </a:r>
            <a:r>
              <a:rPr sz="1600" dirty="0">
                <a:latin typeface="Arial"/>
                <a:cs typeface="Arial"/>
              </a:rPr>
              <a:t>: </a:t>
            </a:r>
            <a:r>
              <a:rPr sz="1600" spc="5" dirty="0">
                <a:latin typeface="Arial"/>
                <a:cs typeface="Arial"/>
              </a:rPr>
              <a:t>Z := Z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582930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solidFill>
                  <a:srgbClr val="9900CC"/>
                </a:solidFill>
                <a:latin typeface="Arial"/>
                <a:cs typeface="Arial"/>
              </a:rPr>
              <a:t>FOR </a:t>
            </a:r>
            <a:r>
              <a:rPr sz="1600" spc="5" dirty="0">
                <a:latin typeface="Arial"/>
                <a:cs typeface="Arial"/>
              </a:rPr>
              <a:t>N = 0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582930" marR="121158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Z := Z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  </a:t>
            </a:r>
            <a:r>
              <a:rPr sz="1600" spc="-10" dirty="0">
                <a:solidFill>
                  <a:srgbClr val="9900CC"/>
                </a:solidFill>
                <a:latin typeface="Arial"/>
                <a:cs typeface="Arial"/>
              </a:rPr>
              <a:t>NEXT </a:t>
            </a:r>
            <a:r>
              <a:rPr sz="1600" spc="5" dirty="0">
                <a:latin typeface="Arial"/>
                <a:cs typeface="Arial"/>
              </a:rPr>
              <a:t>N  </a:t>
            </a: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END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0000" y="34290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914400" y="381000"/>
                </a:lnTo>
                <a:lnTo>
                  <a:pt x="914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10000" y="3429000"/>
            <a:ext cx="9144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960"/>
              </a:spcBef>
            </a:pPr>
            <a:r>
              <a:rPr sz="1200" b="1" spc="-10" dirty="0">
                <a:latin typeface="Arial"/>
                <a:cs typeface="Arial"/>
              </a:rPr>
              <a:t>INPUT </a:t>
            </a:r>
            <a:r>
              <a:rPr sz="1200" b="1" spc="-5" dirty="0">
                <a:latin typeface="Arial"/>
                <a:cs typeface="Arial"/>
              </a:rPr>
              <a:t>X,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81400" y="3543300"/>
            <a:ext cx="228600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4400" y="3543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00" y="3200400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457200" y="0"/>
                </a:moveTo>
                <a:lnTo>
                  <a:pt x="0" y="381000"/>
                </a:lnTo>
                <a:lnTo>
                  <a:pt x="457200" y="762000"/>
                </a:lnTo>
                <a:lnTo>
                  <a:pt x="914400" y="381000"/>
                </a:lnTo>
                <a:lnTo>
                  <a:pt x="4572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00" y="3200400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457200" y="0"/>
                </a:lnTo>
                <a:lnTo>
                  <a:pt x="914400" y="381000"/>
                </a:lnTo>
                <a:lnTo>
                  <a:pt x="4572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81035" y="3500373"/>
            <a:ext cx="600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Z </a:t>
            </a:r>
            <a:r>
              <a:rPr sz="1200" b="1" spc="-5" dirty="0">
                <a:latin typeface="Arial"/>
                <a:cs typeface="Arial"/>
              </a:rPr>
              <a:t>&gt;= 0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34400" y="3543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39100" y="3962400"/>
            <a:ext cx="762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5400" y="34290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05400" y="34290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960"/>
              </a:spcBef>
            </a:pPr>
            <a:r>
              <a:rPr sz="1200" b="1" dirty="0">
                <a:latin typeface="Arial"/>
                <a:cs typeface="Arial"/>
              </a:rPr>
              <a:t>Z := X +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43600" y="3543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34290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00800" y="34290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60"/>
              </a:spcBef>
            </a:pPr>
            <a:r>
              <a:rPr sz="1200" b="1" dirty="0">
                <a:latin typeface="Arial"/>
                <a:cs typeface="Arial"/>
              </a:rPr>
              <a:t>V := X -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39000" y="3543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05600" y="42672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705600" y="42672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965"/>
              </a:spcBef>
            </a:pPr>
            <a:r>
              <a:rPr sz="1200" b="1" dirty="0">
                <a:latin typeface="Arial"/>
                <a:cs typeface="Arial"/>
              </a:rPr>
              <a:t>Z := Z -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10600" y="41910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610600" y="41910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965"/>
              </a:spcBef>
            </a:pPr>
            <a:r>
              <a:rPr sz="1200" b="1" dirty="0">
                <a:latin typeface="Arial"/>
                <a:cs typeface="Arial"/>
              </a:rPr>
              <a:t>Z := Z +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105900" y="38100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5800" y="43815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04800" h="76200">
                <a:moveTo>
                  <a:pt x="3048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72400" y="4191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72400" y="4191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864856" y="4338954"/>
            <a:ext cx="360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200" b="1" spc="-3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915400" y="34290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15400" y="34290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981947" y="3538169"/>
            <a:ext cx="3314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JOE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543800" y="4381500"/>
            <a:ext cx="2286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523858" y="3213353"/>
            <a:ext cx="253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638800" y="42672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638800" y="42672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65"/>
              </a:spcBef>
            </a:pPr>
            <a:r>
              <a:rPr sz="1200" b="1" spc="-5" dirty="0">
                <a:latin typeface="Arial"/>
                <a:cs typeface="Arial"/>
              </a:rPr>
              <a:t>N </a:t>
            </a:r>
            <a:r>
              <a:rPr sz="1200" b="1" dirty="0">
                <a:latin typeface="Arial"/>
                <a:cs typeface="Arial"/>
              </a:rPr>
              <a:t>:=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477000" y="4381500"/>
            <a:ext cx="2286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10200" y="4381500"/>
            <a:ext cx="2286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10000" y="42672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810000" y="42672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965"/>
              </a:spcBef>
            </a:pPr>
            <a:r>
              <a:rPr sz="1200" b="1" dirty="0">
                <a:latin typeface="Arial"/>
                <a:cs typeface="Arial"/>
              </a:rPr>
              <a:t>Z := Z -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876800" y="4191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4" y="66960"/>
                </a:lnTo>
                <a:lnTo>
                  <a:pt x="45541" y="100793"/>
                </a:lnTo>
                <a:lnTo>
                  <a:pt x="20954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5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76800" y="4191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4" y="139624"/>
                </a:lnTo>
                <a:lnTo>
                  <a:pt x="45541" y="100793"/>
                </a:lnTo>
                <a:lnTo>
                  <a:pt x="78104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5" y="317575"/>
                </a:lnTo>
                <a:lnTo>
                  <a:pt x="487858" y="356406"/>
                </a:lnTo>
                <a:lnTo>
                  <a:pt x="455295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16551" y="4338954"/>
            <a:ext cx="459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OOP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648200" y="4381500"/>
            <a:ext cx="2286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44577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04800" h="76200">
                <a:moveTo>
                  <a:pt x="3048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67100" y="4495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48000" y="48768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0"/>
                </a:moveTo>
                <a:lnTo>
                  <a:pt x="0" y="342900"/>
                </a:lnTo>
                <a:lnTo>
                  <a:pt x="457200" y="685800"/>
                </a:lnTo>
                <a:lnTo>
                  <a:pt x="914400" y="342900"/>
                </a:lnTo>
                <a:lnTo>
                  <a:pt x="4572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48000" y="48768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0" y="342900"/>
                </a:moveTo>
                <a:lnTo>
                  <a:pt x="457200" y="0"/>
                </a:lnTo>
                <a:lnTo>
                  <a:pt x="914400" y="342900"/>
                </a:lnTo>
                <a:lnTo>
                  <a:pt x="457200" y="6858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234944" y="5139308"/>
            <a:ext cx="545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 </a:t>
            </a:r>
            <a:r>
              <a:rPr sz="1200" b="1" dirty="0">
                <a:latin typeface="Arial"/>
                <a:cs typeface="Arial"/>
              </a:rPr>
              <a:t>= V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962400" y="52197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67300" y="46482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1000"/>
                </a:lnTo>
                <a:lnTo>
                  <a:pt x="44450" y="381000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271009" y="5009769"/>
            <a:ext cx="253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467100" y="5562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813809" y="5695899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YES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876800" y="5638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4"/>
                </a:lnTo>
                <a:lnTo>
                  <a:pt x="117574" y="39041"/>
                </a:lnTo>
                <a:lnTo>
                  <a:pt x="78104" y="66955"/>
                </a:lnTo>
                <a:lnTo>
                  <a:pt x="45541" y="100788"/>
                </a:lnTo>
                <a:lnTo>
                  <a:pt x="20954" y="139619"/>
                </a:lnTo>
                <a:lnTo>
                  <a:pt x="5417" y="182529"/>
                </a:lnTo>
                <a:lnTo>
                  <a:pt x="0" y="228600"/>
                </a:lnTo>
                <a:lnTo>
                  <a:pt x="5417" y="274670"/>
                </a:lnTo>
                <a:lnTo>
                  <a:pt x="20954" y="317580"/>
                </a:lnTo>
                <a:lnTo>
                  <a:pt x="45541" y="356411"/>
                </a:lnTo>
                <a:lnTo>
                  <a:pt x="78104" y="390244"/>
                </a:lnTo>
                <a:lnTo>
                  <a:pt x="117574" y="418158"/>
                </a:lnTo>
                <a:lnTo>
                  <a:pt x="162877" y="439235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5"/>
                </a:lnTo>
                <a:lnTo>
                  <a:pt x="415825" y="418158"/>
                </a:lnTo>
                <a:lnTo>
                  <a:pt x="455295" y="390244"/>
                </a:lnTo>
                <a:lnTo>
                  <a:pt x="487858" y="356411"/>
                </a:lnTo>
                <a:lnTo>
                  <a:pt x="512445" y="317580"/>
                </a:lnTo>
                <a:lnTo>
                  <a:pt x="527982" y="274670"/>
                </a:lnTo>
                <a:lnTo>
                  <a:pt x="533400" y="228600"/>
                </a:lnTo>
                <a:lnTo>
                  <a:pt x="527982" y="182529"/>
                </a:lnTo>
                <a:lnTo>
                  <a:pt x="512445" y="139619"/>
                </a:lnTo>
                <a:lnTo>
                  <a:pt x="487858" y="100788"/>
                </a:lnTo>
                <a:lnTo>
                  <a:pt x="455295" y="66955"/>
                </a:lnTo>
                <a:lnTo>
                  <a:pt x="415825" y="39041"/>
                </a:lnTo>
                <a:lnTo>
                  <a:pt x="370522" y="17964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76800" y="5638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29"/>
                </a:lnTo>
                <a:lnTo>
                  <a:pt x="20954" y="139619"/>
                </a:lnTo>
                <a:lnTo>
                  <a:pt x="45541" y="100788"/>
                </a:lnTo>
                <a:lnTo>
                  <a:pt x="78104" y="66955"/>
                </a:lnTo>
                <a:lnTo>
                  <a:pt x="117574" y="39041"/>
                </a:lnTo>
                <a:lnTo>
                  <a:pt x="162877" y="17964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4"/>
                </a:lnTo>
                <a:lnTo>
                  <a:pt x="415825" y="39041"/>
                </a:lnTo>
                <a:lnTo>
                  <a:pt x="455295" y="66955"/>
                </a:lnTo>
                <a:lnTo>
                  <a:pt x="487858" y="100788"/>
                </a:lnTo>
                <a:lnTo>
                  <a:pt x="512445" y="139619"/>
                </a:lnTo>
                <a:lnTo>
                  <a:pt x="527982" y="182529"/>
                </a:lnTo>
                <a:lnTo>
                  <a:pt x="533400" y="228600"/>
                </a:lnTo>
                <a:lnTo>
                  <a:pt x="527982" y="274670"/>
                </a:lnTo>
                <a:lnTo>
                  <a:pt x="512445" y="317580"/>
                </a:lnTo>
                <a:lnTo>
                  <a:pt x="487858" y="356411"/>
                </a:lnTo>
                <a:lnTo>
                  <a:pt x="455295" y="390244"/>
                </a:lnTo>
                <a:lnTo>
                  <a:pt x="415825" y="418158"/>
                </a:lnTo>
                <a:lnTo>
                  <a:pt x="370522" y="439235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5"/>
                </a:lnTo>
                <a:lnTo>
                  <a:pt x="117574" y="418158"/>
                </a:lnTo>
                <a:lnTo>
                  <a:pt x="78104" y="390244"/>
                </a:lnTo>
                <a:lnTo>
                  <a:pt x="45541" y="356411"/>
                </a:lnTo>
                <a:lnTo>
                  <a:pt x="20954" y="317580"/>
                </a:lnTo>
                <a:lnTo>
                  <a:pt x="5417" y="27467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974463" y="5787338"/>
            <a:ext cx="346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505200" y="59055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1295400" y="0"/>
                </a:moveTo>
                <a:lnTo>
                  <a:pt x="1295400" y="76200"/>
                </a:lnTo>
                <a:lnTo>
                  <a:pt x="1358900" y="44450"/>
                </a:lnTo>
                <a:lnTo>
                  <a:pt x="1308100" y="44450"/>
                </a:lnTo>
                <a:lnTo>
                  <a:pt x="1308100" y="31750"/>
                </a:lnTo>
                <a:lnTo>
                  <a:pt x="1358900" y="31750"/>
                </a:lnTo>
                <a:lnTo>
                  <a:pt x="1295400" y="0"/>
                </a:lnTo>
                <a:close/>
              </a:path>
              <a:path w="1371600" h="76200">
                <a:moveTo>
                  <a:pt x="1295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1371600" h="76200">
                <a:moveTo>
                  <a:pt x="13589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58900" y="44450"/>
                </a:lnTo>
                <a:lnTo>
                  <a:pt x="1371600" y="38100"/>
                </a:lnTo>
                <a:lnTo>
                  <a:pt x="1358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543800" y="5715000"/>
            <a:ext cx="1849755" cy="284480"/>
          </a:xfrm>
          <a:prstGeom prst="rect">
            <a:avLst/>
          </a:prstGeom>
          <a:solidFill>
            <a:srgbClr val="BADFE2"/>
          </a:solidFill>
          <a:ln w="12700">
            <a:solidFill>
              <a:srgbClr val="FF00FF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50"/>
              </a:spcBef>
            </a:pP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One </a:t>
            </a: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to </a:t>
            </a: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One </a:t>
            </a:r>
            <a:r>
              <a:rPr sz="1200" b="1" spc="5" dirty="0">
                <a:solidFill>
                  <a:srgbClr val="CC0000"/>
                </a:solidFill>
                <a:latin typeface="Arial"/>
                <a:cs typeface="Arial"/>
              </a:rPr>
              <a:t>Flow</a:t>
            </a:r>
            <a:r>
              <a:rPr sz="120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Chart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648200" y="50292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648200" y="50292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965"/>
              </a:spcBef>
            </a:pPr>
            <a:r>
              <a:rPr sz="1200" b="1" spc="-5" dirty="0">
                <a:latin typeface="Arial"/>
                <a:cs typeface="Arial"/>
              </a:rPr>
              <a:t>N </a:t>
            </a:r>
            <a:r>
              <a:rPr sz="1200" b="1" dirty="0">
                <a:latin typeface="Arial"/>
                <a:cs typeface="Arial"/>
              </a:rPr>
              <a:t>:=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N+1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7" name="object 7"/>
          <p:cNvSpPr/>
          <p:nvPr/>
        </p:nvSpPr>
        <p:spPr>
          <a:xfrm>
            <a:off x="228600" y="685800"/>
            <a:ext cx="9448800" cy="5867400"/>
          </a:xfrm>
          <a:custGeom>
            <a:avLst/>
            <a:gdLst/>
            <a:ahLst/>
            <a:cxnLst/>
            <a:rect l="l" t="t" r="r" b="b"/>
            <a:pathLst>
              <a:path w="9448800" h="5867400">
                <a:moveTo>
                  <a:pt x="0" y="5867400"/>
                </a:moveTo>
                <a:lnTo>
                  <a:pt x="9448800" y="5867400"/>
                </a:lnTo>
                <a:lnTo>
                  <a:pt x="94488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685800"/>
            <a:ext cx="9448800" cy="5867400"/>
          </a:xfrm>
          <a:custGeom>
            <a:avLst/>
            <a:gdLst/>
            <a:ahLst/>
            <a:cxnLst/>
            <a:rect l="l" t="t" r="r" b="b"/>
            <a:pathLst>
              <a:path w="9448800" h="5867400">
                <a:moveTo>
                  <a:pt x="0" y="5867400"/>
                </a:moveTo>
                <a:lnTo>
                  <a:pt x="9448800" y="5867400"/>
                </a:lnTo>
                <a:lnTo>
                  <a:pt x="94488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17735" y="282905"/>
            <a:ext cx="1936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10383" y="655319"/>
            <a:ext cx="5474208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4520" y="2645664"/>
            <a:ext cx="902207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7416" y="2645664"/>
            <a:ext cx="813816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4980" y="712978"/>
            <a:ext cx="7148195" cy="225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8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Creation of Control Flow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Graph from a</a:t>
            </a:r>
            <a:r>
              <a:rPr sz="18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244475" indent="-231775">
              <a:lnSpc>
                <a:spcPct val="100000"/>
              </a:lnSpc>
              <a:buChar char="•"/>
              <a:tabLst>
                <a:tab pos="244475" algn="l"/>
                <a:tab pos="245110" algn="l"/>
              </a:tabLst>
            </a:pPr>
            <a:r>
              <a:rPr sz="1600" dirty="0">
                <a:latin typeface="Arial"/>
                <a:cs typeface="Arial"/>
              </a:rPr>
              <a:t>One statement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one </a:t>
            </a:r>
            <a:r>
              <a:rPr sz="1600" dirty="0">
                <a:latin typeface="Arial"/>
                <a:cs typeface="Arial"/>
              </a:rPr>
              <a:t>element translation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get </a:t>
            </a:r>
            <a:r>
              <a:rPr sz="1600" dirty="0">
                <a:latin typeface="Arial"/>
                <a:cs typeface="Arial"/>
              </a:rPr>
              <a:t>a Classical Flow</a:t>
            </a:r>
            <a:r>
              <a:rPr sz="1600" spc="-2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chart</a:t>
            </a:r>
            <a:endParaRPr sz="1600">
              <a:latin typeface="Arial"/>
              <a:cs typeface="Arial"/>
            </a:endParaRPr>
          </a:p>
          <a:p>
            <a:pPr marL="232410" indent="-219710">
              <a:lnSpc>
                <a:spcPct val="100000"/>
              </a:lnSpc>
              <a:spcBef>
                <a:spcPts val="5"/>
              </a:spcBef>
              <a:buChar char="•"/>
              <a:tabLst>
                <a:tab pos="231775" algn="l"/>
                <a:tab pos="233045" algn="l"/>
              </a:tabLst>
            </a:pPr>
            <a:r>
              <a:rPr sz="1600" dirty="0">
                <a:latin typeface="Arial"/>
                <a:cs typeface="Arial"/>
              </a:rPr>
              <a:t>Add </a:t>
            </a:r>
            <a:r>
              <a:rPr sz="1600" spc="-5" dirty="0">
                <a:latin typeface="Arial"/>
                <a:cs typeface="Arial"/>
              </a:rPr>
              <a:t>additional </a:t>
            </a:r>
            <a:r>
              <a:rPr sz="1600" dirty="0">
                <a:latin typeface="Arial"/>
                <a:cs typeface="Arial"/>
              </a:rPr>
              <a:t>labels as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needed</a:t>
            </a:r>
            <a:endParaRPr sz="16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buClr>
                <a:srgbClr val="000000"/>
              </a:buClr>
              <a:buChar char="•"/>
              <a:tabLst>
                <a:tab pos="244475" algn="l"/>
                <a:tab pos="245110" algn="l"/>
              </a:tabLst>
            </a:pP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Merge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process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 steps</a:t>
            </a:r>
            <a:endParaRPr sz="1600">
              <a:latin typeface="Arial"/>
              <a:cs typeface="Arial"/>
            </a:endParaRPr>
          </a:p>
          <a:p>
            <a:pPr marL="232410" indent="-219710">
              <a:lnSpc>
                <a:spcPct val="100000"/>
              </a:lnSpc>
              <a:buChar char="•"/>
              <a:tabLst>
                <a:tab pos="231775" algn="l"/>
                <a:tab pos="23304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process box </a:t>
            </a:r>
            <a:r>
              <a:rPr sz="1600" dirty="0">
                <a:latin typeface="Arial"/>
                <a:cs typeface="Arial"/>
              </a:rPr>
              <a:t>is implied </a:t>
            </a:r>
            <a:r>
              <a:rPr sz="1600" spc="-5" dirty="0">
                <a:latin typeface="Arial"/>
                <a:cs typeface="Arial"/>
              </a:rPr>
              <a:t>on </a:t>
            </a:r>
            <a:r>
              <a:rPr sz="1600" spc="-10" dirty="0">
                <a:latin typeface="Arial"/>
                <a:cs typeface="Arial"/>
              </a:rPr>
              <a:t>every </a:t>
            </a:r>
            <a:r>
              <a:rPr sz="1600" dirty="0">
                <a:latin typeface="Arial"/>
                <a:cs typeface="Arial"/>
              </a:rPr>
              <a:t>junction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decision</a:t>
            </a:r>
            <a:endParaRPr sz="16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buChar char="•"/>
              <a:tabLst>
                <a:tab pos="244475" algn="l"/>
                <a:tab pos="245110" algn="l"/>
              </a:tabLst>
            </a:pPr>
            <a:r>
              <a:rPr sz="1600" dirty="0">
                <a:latin typeface="Arial"/>
                <a:cs typeface="Arial"/>
              </a:rPr>
              <a:t>Remove </a:t>
            </a:r>
            <a:r>
              <a:rPr sz="1600" spc="-5" dirty="0">
                <a:latin typeface="Arial"/>
                <a:cs typeface="Arial"/>
              </a:rPr>
              <a:t>External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Labels</a:t>
            </a:r>
            <a:endParaRPr sz="16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buChar char="•"/>
              <a:tabLst>
                <a:tab pos="244475" algn="l"/>
                <a:tab pos="245110" algn="l"/>
              </a:tabLst>
            </a:pPr>
            <a:r>
              <a:rPr sz="1600" spc="-5" dirty="0">
                <a:latin typeface="Arial"/>
                <a:cs typeface="Arial"/>
              </a:rPr>
              <a:t>Represent </a:t>
            </a:r>
            <a:r>
              <a:rPr sz="1600" dirty="0">
                <a:latin typeface="Arial"/>
                <a:cs typeface="Arial"/>
              </a:rPr>
              <a:t>the contents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elements </a:t>
            </a:r>
            <a:r>
              <a:rPr sz="1600" spc="-5" dirty="0">
                <a:latin typeface="Arial"/>
                <a:cs typeface="Arial"/>
              </a:rPr>
              <a:t>by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numbers.</a:t>
            </a:r>
            <a:endParaRPr sz="16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buChar char="•"/>
              <a:tabLst>
                <a:tab pos="244475" algn="l"/>
                <a:tab pos="245110" algn="l"/>
              </a:tabLst>
            </a:pPr>
            <a:r>
              <a:rPr sz="1600" spc="2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have now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Nodes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Links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5260" y="3426967"/>
            <a:ext cx="106743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INPUT </a:t>
            </a:r>
            <a:r>
              <a:rPr sz="1600" spc="-20" dirty="0">
                <a:latin typeface="Arial"/>
                <a:cs typeface="Arial"/>
              </a:rPr>
              <a:t>X,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Y  Z := X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Y  V := X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980" y="4158818"/>
            <a:ext cx="2635885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8293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9900CC"/>
                </a:solidFill>
                <a:latin typeface="Arial"/>
                <a:cs typeface="Arial"/>
              </a:rPr>
              <a:t>IF </a:t>
            </a:r>
            <a:r>
              <a:rPr sz="1600" spc="5" dirty="0">
                <a:latin typeface="Arial"/>
                <a:cs typeface="Arial"/>
              </a:rPr>
              <a:t>Z &gt;= 0 </a:t>
            </a:r>
            <a:r>
              <a:rPr sz="1600" spc="-5" dirty="0">
                <a:solidFill>
                  <a:srgbClr val="9900CC"/>
                </a:solidFill>
                <a:latin typeface="Arial"/>
                <a:cs typeface="Arial"/>
              </a:rPr>
              <a:t>GOTO</a:t>
            </a:r>
            <a:r>
              <a:rPr sz="1600" spc="-1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SAM</a:t>
            </a:r>
            <a:endParaRPr sz="1600">
              <a:latin typeface="Arial"/>
              <a:cs typeface="Arial"/>
            </a:endParaRPr>
          </a:p>
          <a:p>
            <a:pPr marL="12700" marR="1144270">
              <a:lnSpc>
                <a:spcPct val="100000"/>
              </a:lnSpc>
            </a:pP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JOE</a:t>
            </a:r>
            <a:r>
              <a:rPr sz="1600" spc="5" dirty="0">
                <a:latin typeface="Arial"/>
                <a:cs typeface="Arial"/>
              </a:rPr>
              <a:t>: Z := Z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V 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SAM</a:t>
            </a:r>
            <a:r>
              <a:rPr sz="1600" dirty="0">
                <a:latin typeface="Arial"/>
                <a:cs typeface="Arial"/>
              </a:rPr>
              <a:t>: </a:t>
            </a:r>
            <a:r>
              <a:rPr sz="1600" spc="5" dirty="0">
                <a:latin typeface="Arial"/>
                <a:cs typeface="Arial"/>
              </a:rPr>
              <a:t>Z := Z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582930">
              <a:lnSpc>
                <a:spcPct val="100000"/>
              </a:lnSpc>
            </a:pPr>
            <a:r>
              <a:rPr sz="1600" spc="5" dirty="0">
                <a:solidFill>
                  <a:srgbClr val="9900CC"/>
                </a:solidFill>
                <a:latin typeface="Arial"/>
                <a:cs typeface="Arial"/>
              </a:rPr>
              <a:t>FOR </a:t>
            </a:r>
            <a:r>
              <a:rPr sz="1600" spc="5" dirty="0">
                <a:latin typeface="Arial"/>
                <a:cs typeface="Arial"/>
              </a:rPr>
              <a:t>N = 0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582930" marR="121158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Z := Z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  </a:t>
            </a:r>
            <a:r>
              <a:rPr sz="1600" spc="-10" dirty="0">
                <a:solidFill>
                  <a:srgbClr val="9900CC"/>
                </a:solidFill>
                <a:latin typeface="Arial"/>
                <a:cs typeface="Arial"/>
              </a:rPr>
              <a:t>NEXT </a:t>
            </a:r>
            <a:r>
              <a:rPr sz="1600" spc="5" dirty="0">
                <a:latin typeface="Arial"/>
                <a:cs typeface="Arial"/>
              </a:rPr>
              <a:t>N  </a:t>
            </a: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END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34200" y="5943600"/>
            <a:ext cx="2343150" cy="346075"/>
          </a:xfrm>
          <a:prstGeom prst="rect">
            <a:avLst/>
          </a:prstGeom>
          <a:solidFill>
            <a:srgbClr val="BADFE2"/>
          </a:solidFill>
          <a:ln w="12700">
            <a:solidFill>
              <a:srgbClr val="FF00FF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6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Simplified </a:t>
            </a:r>
            <a:r>
              <a:rPr sz="1600" b="1" spc="5" dirty="0">
                <a:solidFill>
                  <a:srgbClr val="CC0000"/>
                </a:solidFill>
                <a:latin typeface="Arial"/>
                <a:cs typeface="Arial"/>
              </a:rPr>
              <a:t>Flow</a:t>
            </a:r>
            <a:r>
              <a:rPr sz="1600" b="1" spc="-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Graph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00" y="3200400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457200" y="0"/>
                </a:moveTo>
                <a:lnTo>
                  <a:pt x="0" y="381000"/>
                </a:lnTo>
                <a:lnTo>
                  <a:pt x="457200" y="762000"/>
                </a:lnTo>
                <a:lnTo>
                  <a:pt x="914400" y="381000"/>
                </a:lnTo>
                <a:lnTo>
                  <a:pt x="4572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00" y="3200400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457200" y="0"/>
                </a:lnTo>
                <a:lnTo>
                  <a:pt x="914400" y="381000"/>
                </a:lnTo>
                <a:lnTo>
                  <a:pt x="4572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781035" y="3500373"/>
            <a:ext cx="600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Z </a:t>
            </a:r>
            <a:r>
              <a:rPr sz="1200" b="1" spc="-5" dirty="0">
                <a:latin typeface="Arial"/>
                <a:cs typeface="Arial"/>
              </a:rPr>
              <a:t>&gt;= 0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34400" y="3543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39100" y="3962400"/>
            <a:ext cx="762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9800" y="3543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34290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00800" y="34290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60"/>
              </a:spcBef>
            </a:pPr>
            <a:r>
              <a:rPr sz="1200" b="1" spc="-10" dirty="0">
                <a:latin typeface="Arial"/>
                <a:cs typeface="Arial"/>
              </a:rPr>
              <a:t>P1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39000" y="3543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5600" y="42672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705600" y="42672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65"/>
              </a:spcBef>
            </a:pPr>
            <a:r>
              <a:rPr sz="1200" b="1" spc="-15" dirty="0">
                <a:latin typeface="Arial"/>
                <a:cs typeface="Arial"/>
              </a:rPr>
              <a:t>P3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610600" y="41910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610600" y="41910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65"/>
              </a:spcBef>
            </a:pPr>
            <a:r>
              <a:rPr sz="1200" b="1" spc="-10" dirty="0">
                <a:latin typeface="Arial"/>
                <a:cs typeface="Arial"/>
              </a:rPr>
              <a:t>P2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105900" y="38100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05800" y="43815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04800" h="76200">
                <a:moveTo>
                  <a:pt x="3048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2400" y="4191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2400" y="4191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64856" y="4338954"/>
            <a:ext cx="360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200" b="1" spc="-3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915400" y="34290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600" y="0"/>
                </a:moveTo>
                <a:lnTo>
                  <a:pt x="176188" y="5034"/>
                </a:lnTo>
                <a:lnTo>
                  <a:pt x="128073" y="19372"/>
                </a:lnTo>
                <a:lnTo>
                  <a:pt x="85628" y="41867"/>
                </a:lnTo>
                <a:lnTo>
                  <a:pt x="50225" y="71374"/>
                </a:lnTo>
                <a:lnTo>
                  <a:pt x="23237" y="106746"/>
                </a:lnTo>
                <a:lnTo>
                  <a:pt x="6038" y="146837"/>
                </a:lnTo>
                <a:lnTo>
                  <a:pt x="0" y="190500"/>
                </a:lnTo>
                <a:lnTo>
                  <a:pt x="6038" y="234162"/>
                </a:lnTo>
                <a:lnTo>
                  <a:pt x="23237" y="274253"/>
                </a:lnTo>
                <a:lnTo>
                  <a:pt x="50225" y="309625"/>
                </a:lnTo>
                <a:lnTo>
                  <a:pt x="85628" y="339132"/>
                </a:lnTo>
                <a:lnTo>
                  <a:pt x="128073" y="361627"/>
                </a:lnTo>
                <a:lnTo>
                  <a:pt x="176188" y="375965"/>
                </a:lnTo>
                <a:lnTo>
                  <a:pt x="228600" y="381000"/>
                </a:lnTo>
                <a:lnTo>
                  <a:pt x="281011" y="375965"/>
                </a:lnTo>
                <a:lnTo>
                  <a:pt x="329126" y="361627"/>
                </a:lnTo>
                <a:lnTo>
                  <a:pt x="371571" y="339132"/>
                </a:lnTo>
                <a:lnTo>
                  <a:pt x="406974" y="309625"/>
                </a:lnTo>
                <a:lnTo>
                  <a:pt x="433962" y="274253"/>
                </a:lnTo>
                <a:lnTo>
                  <a:pt x="451161" y="234162"/>
                </a:lnTo>
                <a:lnTo>
                  <a:pt x="457200" y="190500"/>
                </a:lnTo>
                <a:lnTo>
                  <a:pt x="451161" y="146837"/>
                </a:lnTo>
                <a:lnTo>
                  <a:pt x="433962" y="106746"/>
                </a:lnTo>
                <a:lnTo>
                  <a:pt x="406974" y="71374"/>
                </a:lnTo>
                <a:lnTo>
                  <a:pt x="371571" y="41867"/>
                </a:lnTo>
                <a:lnTo>
                  <a:pt x="329126" y="19372"/>
                </a:lnTo>
                <a:lnTo>
                  <a:pt x="281011" y="503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15400" y="34290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  <a:lnTo>
                  <a:pt x="281011" y="5034"/>
                </a:lnTo>
                <a:lnTo>
                  <a:pt x="329126" y="19372"/>
                </a:lnTo>
                <a:lnTo>
                  <a:pt x="371571" y="41867"/>
                </a:lnTo>
                <a:lnTo>
                  <a:pt x="406974" y="71374"/>
                </a:lnTo>
                <a:lnTo>
                  <a:pt x="433962" y="106746"/>
                </a:lnTo>
                <a:lnTo>
                  <a:pt x="451161" y="146837"/>
                </a:lnTo>
                <a:lnTo>
                  <a:pt x="457200" y="190500"/>
                </a:lnTo>
                <a:lnTo>
                  <a:pt x="451161" y="234162"/>
                </a:lnTo>
                <a:lnTo>
                  <a:pt x="433962" y="274253"/>
                </a:lnTo>
                <a:lnTo>
                  <a:pt x="406974" y="309625"/>
                </a:lnTo>
                <a:lnTo>
                  <a:pt x="371571" y="339132"/>
                </a:lnTo>
                <a:lnTo>
                  <a:pt x="329126" y="361627"/>
                </a:lnTo>
                <a:lnTo>
                  <a:pt x="281011" y="375965"/>
                </a:lnTo>
                <a:lnTo>
                  <a:pt x="228600" y="381000"/>
                </a:lnTo>
                <a:lnTo>
                  <a:pt x="176188" y="375965"/>
                </a:lnTo>
                <a:lnTo>
                  <a:pt x="128073" y="361627"/>
                </a:lnTo>
                <a:lnTo>
                  <a:pt x="85628" y="339132"/>
                </a:lnTo>
                <a:lnTo>
                  <a:pt x="50225" y="309625"/>
                </a:lnTo>
                <a:lnTo>
                  <a:pt x="23237" y="274253"/>
                </a:lnTo>
                <a:lnTo>
                  <a:pt x="6038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981947" y="3538169"/>
            <a:ext cx="3314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JOE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543800" y="4381500"/>
            <a:ext cx="2286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23858" y="3213353"/>
            <a:ext cx="253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10200" y="4381500"/>
            <a:ext cx="1295400" cy="76200"/>
          </a:xfrm>
          <a:custGeom>
            <a:avLst/>
            <a:gdLst/>
            <a:ahLst/>
            <a:cxnLst/>
            <a:rect l="l" t="t" r="r" b="b"/>
            <a:pathLst>
              <a:path w="12954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2954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295400" h="76200">
                <a:moveTo>
                  <a:pt x="12954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10000" y="42672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810000" y="42672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65"/>
              </a:spcBef>
            </a:pPr>
            <a:r>
              <a:rPr sz="1200" b="1" spc="-15" dirty="0">
                <a:latin typeface="Arial"/>
                <a:cs typeface="Arial"/>
              </a:rPr>
              <a:t>P4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876800" y="4191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4" y="66960"/>
                </a:lnTo>
                <a:lnTo>
                  <a:pt x="45541" y="100793"/>
                </a:lnTo>
                <a:lnTo>
                  <a:pt x="20954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5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76800" y="4191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4" y="139624"/>
                </a:lnTo>
                <a:lnTo>
                  <a:pt x="45541" y="100793"/>
                </a:lnTo>
                <a:lnTo>
                  <a:pt x="78104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5" y="317575"/>
                </a:lnTo>
                <a:lnTo>
                  <a:pt x="487858" y="356406"/>
                </a:lnTo>
                <a:lnTo>
                  <a:pt x="455295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916551" y="4338954"/>
            <a:ext cx="459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OOP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648200" y="4381500"/>
            <a:ext cx="2286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44577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048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04800" h="76200">
                <a:moveTo>
                  <a:pt x="3048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67100" y="4495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8000" y="48768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0"/>
                </a:moveTo>
                <a:lnTo>
                  <a:pt x="0" y="342900"/>
                </a:lnTo>
                <a:lnTo>
                  <a:pt x="457200" y="685800"/>
                </a:lnTo>
                <a:lnTo>
                  <a:pt x="914400" y="342900"/>
                </a:lnTo>
                <a:lnTo>
                  <a:pt x="4572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48000" y="48768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0" y="342900"/>
                </a:moveTo>
                <a:lnTo>
                  <a:pt x="457200" y="0"/>
                </a:lnTo>
                <a:lnTo>
                  <a:pt x="914400" y="342900"/>
                </a:lnTo>
                <a:lnTo>
                  <a:pt x="457200" y="6858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234944" y="5139308"/>
            <a:ext cx="545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 </a:t>
            </a:r>
            <a:r>
              <a:rPr sz="1200" b="1" dirty="0">
                <a:latin typeface="Arial"/>
                <a:cs typeface="Arial"/>
              </a:rPr>
              <a:t>= V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962400" y="52197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67300" y="46482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1000"/>
                </a:lnTo>
                <a:lnTo>
                  <a:pt x="44450" y="381000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271009" y="5009769"/>
            <a:ext cx="253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467100" y="5562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813809" y="5695899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YES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876800" y="5638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4"/>
                </a:lnTo>
                <a:lnTo>
                  <a:pt x="117574" y="39041"/>
                </a:lnTo>
                <a:lnTo>
                  <a:pt x="78104" y="66955"/>
                </a:lnTo>
                <a:lnTo>
                  <a:pt x="45541" y="100788"/>
                </a:lnTo>
                <a:lnTo>
                  <a:pt x="20954" y="139619"/>
                </a:lnTo>
                <a:lnTo>
                  <a:pt x="5417" y="182529"/>
                </a:lnTo>
                <a:lnTo>
                  <a:pt x="0" y="228600"/>
                </a:lnTo>
                <a:lnTo>
                  <a:pt x="5417" y="274670"/>
                </a:lnTo>
                <a:lnTo>
                  <a:pt x="20954" y="317580"/>
                </a:lnTo>
                <a:lnTo>
                  <a:pt x="45541" y="356411"/>
                </a:lnTo>
                <a:lnTo>
                  <a:pt x="78104" y="390244"/>
                </a:lnTo>
                <a:lnTo>
                  <a:pt x="117574" y="418158"/>
                </a:lnTo>
                <a:lnTo>
                  <a:pt x="162877" y="439235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5"/>
                </a:lnTo>
                <a:lnTo>
                  <a:pt x="415825" y="418158"/>
                </a:lnTo>
                <a:lnTo>
                  <a:pt x="455295" y="390244"/>
                </a:lnTo>
                <a:lnTo>
                  <a:pt x="487858" y="356411"/>
                </a:lnTo>
                <a:lnTo>
                  <a:pt x="512445" y="317580"/>
                </a:lnTo>
                <a:lnTo>
                  <a:pt x="527982" y="274670"/>
                </a:lnTo>
                <a:lnTo>
                  <a:pt x="533400" y="228600"/>
                </a:lnTo>
                <a:lnTo>
                  <a:pt x="527982" y="182529"/>
                </a:lnTo>
                <a:lnTo>
                  <a:pt x="512445" y="139619"/>
                </a:lnTo>
                <a:lnTo>
                  <a:pt x="487858" y="100788"/>
                </a:lnTo>
                <a:lnTo>
                  <a:pt x="455295" y="66955"/>
                </a:lnTo>
                <a:lnTo>
                  <a:pt x="415825" y="39041"/>
                </a:lnTo>
                <a:lnTo>
                  <a:pt x="370522" y="17964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76800" y="5638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29"/>
                </a:lnTo>
                <a:lnTo>
                  <a:pt x="20954" y="139619"/>
                </a:lnTo>
                <a:lnTo>
                  <a:pt x="45541" y="100788"/>
                </a:lnTo>
                <a:lnTo>
                  <a:pt x="78104" y="66955"/>
                </a:lnTo>
                <a:lnTo>
                  <a:pt x="117574" y="39041"/>
                </a:lnTo>
                <a:lnTo>
                  <a:pt x="162877" y="17964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4"/>
                </a:lnTo>
                <a:lnTo>
                  <a:pt x="415825" y="39041"/>
                </a:lnTo>
                <a:lnTo>
                  <a:pt x="455295" y="66955"/>
                </a:lnTo>
                <a:lnTo>
                  <a:pt x="487858" y="100788"/>
                </a:lnTo>
                <a:lnTo>
                  <a:pt x="512445" y="139619"/>
                </a:lnTo>
                <a:lnTo>
                  <a:pt x="527982" y="182529"/>
                </a:lnTo>
                <a:lnTo>
                  <a:pt x="533400" y="228600"/>
                </a:lnTo>
                <a:lnTo>
                  <a:pt x="527982" y="274670"/>
                </a:lnTo>
                <a:lnTo>
                  <a:pt x="512445" y="317580"/>
                </a:lnTo>
                <a:lnTo>
                  <a:pt x="487858" y="356411"/>
                </a:lnTo>
                <a:lnTo>
                  <a:pt x="455295" y="390244"/>
                </a:lnTo>
                <a:lnTo>
                  <a:pt x="415825" y="418158"/>
                </a:lnTo>
                <a:lnTo>
                  <a:pt x="370522" y="439235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5"/>
                </a:lnTo>
                <a:lnTo>
                  <a:pt x="117574" y="418158"/>
                </a:lnTo>
                <a:lnTo>
                  <a:pt x="78104" y="390244"/>
                </a:lnTo>
                <a:lnTo>
                  <a:pt x="45541" y="356411"/>
                </a:lnTo>
                <a:lnTo>
                  <a:pt x="20954" y="317580"/>
                </a:lnTo>
                <a:lnTo>
                  <a:pt x="5417" y="27467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974463" y="5787338"/>
            <a:ext cx="346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505200" y="59055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1295400" y="0"/>
                </a:moveTo>
                <a:lnTo>
                  <a:pt x="1295400" y="76200"/>
                </a:lnTo>
                <a:lnTo>
                  <a:pt x="1358900" y="44450"/>
                </a:lnTo>
                <a:lnTo>
                  <a:pt x="1308100" y="44450"/>
                </a:lnTo>
                <a:lnTo>
                  <a:pt x="1308100" y="31750"/>
                </a:lnTo>
                <a:lnTo>
                  <a:pt x="1358900" y="31750"/>
                </a:lnTo>
                <a:lnTo>
                  <a:pt x="1295400" y="0"/>
                </a:lnTo>
                <a:close/>
              </a:path>
              <a:path w="1371600" h="76200">
                <a:moveTo>
                  <a:pt x="1295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1371600" h="76200">
                <a:moveTo>
                  <a:pt x="13589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58900" y="44450"/>
                </a:lnTo>
                <a:lnTo>
                  <a:pt x="1371600" y="38100"/>
                </a:lnTo>
                <a:lnTo>
                  <a:pt x="1358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24400" y="50292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724400" y="5029200"/>
            <a:ext cx="8382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65"/>
              </a:spcBef>
            </a:pPr>
            <a:r>
              <a:rPr sz="1200" b="1" spc="-15" dirty="0">
                <a:latin typeface="Arial"/>
                <a:cs typeface="Arial"/>
              </a:rPr>
              <a:t>P5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352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6377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10" dirty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274637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74637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8870" y="275590"/>
            <a:ext cx="520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7" name="object 7"/>
          <p:cNvSpPr/>
          <p:nvPr/>
        </p:nvSpPr>
        <p:spPr>
          <a:xfrm>
            <a:off x="381000" y="685800"/>
            <a:ext cx="9220200" cy="5867400"/>
          </a:xfrm>
          <a:custGeom>
            <a:avLst/>
            <a:gdLst/>
            <a:ahLst/>
            <a:cxnLst/>
            <a:rect l="l" t="t" r="r" b="b"/>
            <a:pathLst>
              <a:path w="9220200" h="5867400">
                <a:moveTo>
                  <a:pt x="0" y="5867400"/>
                </a:moveTo>
                <a:lnTo>
                  <a:pt x="9220200" y="5867400"/>
                </a:lnTo>
                <a:lnTo>
                  <a:pt x="92202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685800"/>
            <a:ext cx="9220200" cy="5867400"/>
          </a:xfrm>
          <a:custGeom>
            <a:avLst/>
            <a:gdLst/>
            <a:ahLst/>
            <a:cxnLst/>
            <a:rect l="l" t="t" r="r" b="b"/>
            <a:pathLst>
              <a:path w="9220200" h="5867400">
                <a:moveTo>
                  <a:pt x="0" y="5867400"/>
                </a:moveTo>
                <a:lnTo>
                  <a:pt x="9220200" y="5867400"/>
                </a:lnTo>
                <a:lnTo>
                  <a:pt x="92202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38983" y="655319"/>
            <a:ext cx="5474208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03120" y="2645664"/>
            <a:ext cx="902207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6016" y="2645664"/>
            <a:ext cx="813816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3884" y="712978"/>
            <a:ext cx="7148195" cy="225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8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Creation of Control Flow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Graph from a</a:t>
            </a:r>
            <a:r>
              <a:rPr sz="18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buChar char="•"/>
              <a:tabLst>
                <a:tab pos="243840" algn="l"/>
                <a:tab pos="244475" algn="l"/>
              </a:tabLst>
            </a:pPr>
            <a:r>
              <a:rPr sz="1600" dirty="0">
                <a:latin typeface="Arial"/>
                <a:cs typeface="Arial"/>
              </a:rPr>
              <a:t>One statement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one </a:t>
            </a:r>
            <a:r>
              <a:rPr sz="1600" dirty="0">
                <a:latin typeface="Arial"/>
                <a:cs typeface="Arial"/>
              </a:rPr>
              <a:t>element translation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get </a:t>
            </a:r>
            <a:r>
              <a:rPr sz="1600" dirty="0">
                <a:latin typeface="Arial"/>
                <a:cs typeface="Arial"/>
              </a:rPr>
              <a:t>a Classical Flow</a:t>
            </a:r>
            <a:r>
              <a:rPr sz="1600" spc="-2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chart</a:t>
            </a:r>
            <a:endParaRPr sz="1600">
              <a:latin typeface="Arial"/>
              <a:cs typeface="Arial"/>
            </a:endParaRPr>
          </a:p>
          <a:p>
            <a:pPr marL="231775" indent="-219075">
              <a:lnSpc>
                <a:spcPct val="100000"/>
              </a:lnSpc>
              <a:spcBef>
                <a:spcPts val="5"/>
              </a:spcBef>
              <a:buChar char="•"/>
              <a:tabLst>
                <a:tab pos="231775" algn="l"/>
                <a:tab pos="232410" algn="l"/>
              </a:tabLst>
            </a:pPr>
            <a:r>
              <a:rPr sz="1600" dirty="0">
                <a:latin typeface="Arial"/>
                <a:cs typeface="Arial"/>
              </a:rPr>
              <a:t>Add </a:t>
            </a:r>
            <a:r>
              <a:rPr sz="1600" spc="-5" dirty="0">
                <a:latin typeface="Arial"/>
                <a:cs typeface="Arial"/>
              </a:rPr>
              <a:t>additional </a:t>
            </a:r>
            <a:r>
              <a:rPr sz="1600" dirty="0">
                <a:latin typeface="Arial"/>
                <a:cs typeface="Arial"/>
              </a:rPr>
              <a:t>labels as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needed</a:t>
            </a: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har char="•"/>
              <a:tabLst>
                <a:tab pos="243840" algn="l"/>
                <a:tab pos="244475" algn="l"/>
              </a:tabLst>
            </a:pPr>
            <a:r>
              <a:rPr sz="1600" spc="-10" dirty="0">
                <a:latin typeface="Arial"/>
                <a:cs typeface="Arial"/>
              </a:rPr>
              <a:t>Merge </a:t>
            </a:r>
            <a:r>
              <a:rPr sz="1600" spc="-5" dirty="0">
                <a:latin typeface="Arial"/>
                <a:cs typeface="Arial"/>
              </a:rPr>
              <a:t>process</a:t>
            </a:r>
            <a:r>
              <a:rPr sz="1600" dirty="0">
                <a:latin typeface="Arial"/>
                <a:cs typeface="Arial"/>
              </a:rPr>
              <a:t> steps</a:t>
            </a:r>
            <a:endParaRPr sz="1600">
              <a:latin typeface="Arial"/>
              <a:cs typeface="Arial"/>
            </a:endParaRPr>
          </a:p>
          <a:p>
            <a:pPr marL="231775" indent="-219075">
              <a:lnSpc>
                <a:spcPct val="100000"/>
              </a:lnSpc>
              <a:buChar char="•"/>
              <a:tabLst>
                <a:tab pos="231775" algn="l"/>
                <a:tab pos="232410" algn="l"/>
              </a:tabLst>
            </a:pP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process box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is implied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on 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every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junction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sz="1600" spc="-22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decision</a:t>
            </a: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har char="•"/>
              <a:tabLst>
                <a:tab pos="243840" algn="l"/>
                <a:tab pos="244475" algn="l"/>
              </a:tabLst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Remove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External</a:t>
            </a:r>
            <a:r>
              <a:rPr sz="16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Labels</a:t>
            </a: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har char="•"/>
              <a:tabLst>
                <a:tab pos="243840" algn="l"/>
                <a:tab pos="244475" algn="l"/>
              </a:tabLst>
            </a:pP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Represent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the contents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elements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by</a:t>
            </a:r>
            <a:r>
              <a:rPr sz="1600" spc="-9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numbers.</a:t>
            </a: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har char="•"/>
              <a:tabLst>
                <a:tab pos="243840" algn="l"/>
                <a:tab pos="244475" algn="l"/>
              </a:tabLst>
            </a:pPr>
            <a:r>
              <a:rPr sz="1600" spc="2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have now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Nodes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Links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884" y="3426967"/>
            <a:ext cx="2635885" cy="2466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2295" marR="10033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INPUT </a:t>
            </a:r>
            <a:r>
              <a:rPr sz="1600" spc="-20" dirty="0">
                <a:latin typeface="Arial"/>
                <a:cs typeface="Arial"/>
              </a:rPr>
              <a:t>X,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Y  Z := X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Y  V := X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582295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solidFill>
                  <a:srgbClr val="9900CC"/>
                </a:solidFill>
                <a:latin typeface="Arial"/>
                <a:cs typeface="Arial"/>
              </a:rPr>
              <a:t>IF </a:t>
            </a:r>
            <a:r>
              <a:rPr sz="1600" spc="5" dirty="0">
                <a:latin typeface="Arial"/>
                <a:cs typeface="Arial"/>
              </a:rPr>
              <a:t>Z &gt;= 0 </a:t>
            </a:r>
            <a:r>
              <a:rPr sz="1600" spc="-5" dirty="0">
                <a:solidFill>
                  <a:srgbClr val="9900CC"/>
                </a:solidFill>
                <a:latin typeface="Arial"/>
                <a:cs typeface="Arial"/>
              </a:rPr>
              <a:t>GOTO</a:t>
            </a:r>
            <a:r>
              <a:rPr sz="1600" spc="-12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SAM</a:t>
            </a:r>
            <a:endParaRPr sz="1600">
              <a:latin typeface="Arial"/>
              <a:cs typeface="Arial"/>
            </a:endParaRPr>
          </a:p>
          <a:p>
            <a:pPr marL="12700" marR="1144270">
              <a:lnSpc>
                <a:spcPct val="100000"/>
              </a:lnSpc>
            </a:pPr>
            <a:r>
              <a:rPr sz="1600" spc="5" dirty="0">
                <a:solidFill>
                  <a:srgbClr val="660066"/>
                </a:solidFill>
                <a:latin typeface="Arial"/>
                <a:cs typeface="Arial"/>
              </a:rPr>
              <a:t>JOE</a:t>
            </a:r>
            <a:r>
              <a:rPr sz="1600" spc="5" dirty="0">
                <a:latin typeface="Arial"/>
                <a:cs typeface="Arial"/>
              </a:rPr>
              <a:t>: Z := Z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V 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SAM</a:t>
            </a:r>
            <a:r>
              <a:rPr sz="1600" dirty="0">
                <a:latin typeface="Arial"/>
                <a:cs typeface="Arial"/>
              </a:rPr>
              <a:t>: </a:t>
            </a:r>
            <a:r>
              <a:rPr sz="1600" spc="5" dirty="0">
                <a:latin typeface="Arial"/>
                <a:cs typeface="Arial"/>
              </a:rPr>
              <a:t>Z := Z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582295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solidFill>
                  <a:srgbClr val="9900CC"/>
                </a:solidFill>
                <a:latin typeface="Arial"/>
                <a:cs typeface="Arial"/>
              </a:rPr>
              <a:t>FOR </a:t>
            </a:r>
            <a:r>
              <a:rPr sz="1600" spc="5" dirty="0">
                <a:latin typeface="Arial"/>
                <a:cs typeface="Arial"/>
              </a:rPr>
              <a:t>N = 0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582295" marR="121158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Z := Z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  </a:t>
            </a:r>
            <a:r>
              <a:rPr sz="1600" spc="-10" dirty="0">
                <a:solidFill>
                  <a:srgbClr val="9900CC"/>
                </a:solidFill>
                <a:latin typeface="Arial"/>
                <a:cs typeface="Arial"/>
              </a:rPr>
              <a:t>NEXT </a:t>
            </a:r>
            <a:r>
              <a:rPr sz="1600" spc="5" dirty="0">
                <a:latin typeface="Arial"/>
                <a:cs typeface="Arial"/>
              </a:rPr>
              <a:t>N  </a:t>
            </a: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END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4200" y="5943600"/>
            <a:ext cx="2343150" cy="346075"/>
          </a:xfrm>
          <a:prstGeom prst="rect">
            <a:avLst/>
          </a:prstGeom>
          <a:solidFill>
            <a:srgbClr val="BADFE2"/>
          </a:solidFill>
          <a:ln w="12700">
            <a:solidFill>
              <a:srgbClr val="FF00FF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6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Simplified </a:t>
            </a:r>
            <a:r>
              <a:rPr sz="1600" b="1" spc="5" dirty="0">
                <a:solidFill>
                  <a:srgbClr val="CC0000"/>
                </a:solidFill>
                <a:latin typeface="Arial"/>
                <a:cs typeface="Arial"/>
              </a:rPr>
              <a:t>Flow</a:t>
            </a:r>
            <a:r>
              <a:rPr sz="1600" b="1" spc="-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Graph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0" y="3771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8600" y="3581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4" y="66960"/>
                </a:lnTo>
                <a:lnTo>
                  <a:pt x="45541" y="100793"/>
                </a:lnTo>
                <a:lnTo>
                  <a:pt x="20954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5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8600" y="3581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4" y="139624"/>
                </a:lnTo>
                <a:lnTo>
                  <a:pt x="45541" y="100793"/>
                </a:lnTo>
                <a:lnTo>
                  <a:pt x="78104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5" y="317575"/>
                </a:lnTo>
                <a:lnTo>
                  <a:pt x="487858" y="356406"/>
                </a:lnTo>
                <a:lnTo>
                  <a:pt x="455295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52086" y="3728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86400" y="3771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3000" y="3581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4" y="66960"/>
                </a:lnTo>
                <a:lnTo>
                  <a:pt x="45541" y="100793"/>
                </a:lnTo>
                <a:lnTo>
                  <a:pt x="20954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5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53000" y="3581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4" y="139624"/>
                </a:lnTo>
                <a:lnTo>
                  <a:pt x="45541" y="100793"/>
                </a:lnTo>
                <a:lnTo>
                  <a:pt x="78104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5" y="317575"/>
                </a:lnTo>
                <a:lnTo>
                  <a:pt x="487858" y="356406"/>
                </a:lnTo>
                <a:lnTo>
                  <a:pt x="455295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66740" y="3728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67400" y="3581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4" y="66960"/>
                </a:lnTo>
                <a:lnTo>
                  <a:pt x="45541" y="100793"/>
                </a:lnTo>
                <a:lnTo>
                  <a:pt x="20954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5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7400" y="3581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4" y="139624"/>
                </a:lnTo>
                <a:lnTo>
                  <a:pt x="45541" y="100793"/>
                </a:lnTo>
                <a:lnTo>
                  <a:pt x="78104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5" y="317575"/>
                </a:lnTo>
                <a:lnTo>
                  <a:pt x="487858" y="356406"/>
                </a:lnTo>
                <a:lnTo>
                  <a:pt x="455295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081140" y="3728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58000" y="3581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58000" y="3581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72121" y="3728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57800" y="3352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57800" y="335280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24700" y="3352800"/>
            <a:ext cx="762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00800" y="37719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91400" y="3771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2400" y="3581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72400" y="3581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986776" y="3728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62900" y="4038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72400" y="4419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72400" y="4419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97368" y="4529328"/>
            <a:ext cx="310896" cy="243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986776" y="456755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9999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305800" y="4610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15400" y="37338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05800" y="36957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0" y="4610100"/>
            <a:ext cx="2286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86800" y="4419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86800" y="4419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901430" y="456755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11626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0" dirty="0">
                <a:latin typeface="Arial"/>
                <a:cs typeface="Arial"/>
              </a:rPr>
              <a:t>ref boris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762000"/>
            <a:ext cx="9163050" cy="5486400"/>
          </a:xfrm>
          <a:custGeom>
            <a:avLst/>
            <a:gdLst/>
            <a:ahLst/>
            <a:cxnLst/>
            <a:rect l="l" t="t" r="r" b="b"/>
            <a:pathLst>
              <a:path w="9163050" h="5486400">
                <a:moveTo>
                  <a:pt x="0" y="5486400"/>
                </a:moveTo>
                <a:lnTo>
                  <a:pt x="9163050" y="5486400"/>
                </a:lnTo>
                <a:lnTo>
                  <a:pt x="916305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762000"/>
            <a:ext cx="9163050" cy="5486400"/>
          </a:xfrm>
          <a:custGeom>
            <a:avLst/>
            <a:gdLst/>
            <a:ahLst/>
            <a:cxnLst/>
            <a:rect l="l" t="t" r="r" b="b"/>
            <a:pathLst>
              <a:path w="9163050" h="5486400">
                <a:moveTo>
                  <a:pt x="0" y="5486400"/>
                </a:moveTo>
                <a:lnTo>
                  <a:pt x="9163050" y="5486400"/>
                </a:lnTo>
                <a:lnTo>
                  <a:pt x="916305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44" y="758774"/>
            <a:ext cx="54159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Linked List Notation of a Control Flow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Graph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372" y="2804871"/>
            <a:ext cx="6597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660066"/>
                </a:solidFill>
                <a:latin typeface="Arial"/>
                <a:cs typeface="Arial"/>
              </a:rPr>
              <a:t>No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660066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9693" y="2804871"/>
            <a:ext cx="33064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660066"/>
                </a:solidFill>
                <a:latin typeface="Arial"/>
                <a:cs typeface="Arial"/>
              </a:rPr>
              <a:t>Processing, </a:t>
            </a:r>
            <a:r>
              <a:rPr sz="2000" b="1" spc="-5" dirty="0">
                <a:solidFill>
                  <a:srgbClr val="660066"/>
                </a:solidFill>
                <a:latin typeface="Arial"/>
                <a:cs typeface="Arial"/>
              </a:rPr>
              <a:t>label,</a:t>
            </a:r>
            <a:r>
              <a:rPr sz="2000" b="1" spc="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660066"/>
                </a:solidFill>
                <a:latin typeface="Arial"/>
                <a:cs typeface="Arial"/>
              </a:rPr>
              <a:t>Decision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4988" y="2804871"/>
            <a:ext cx="12966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sz="2000" b="1" spc="-15" dirty="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660066"/>
                </a:solidFill>
                <a:latin typeface="Arial"/>
                <a:cs typeface="Arial"/>
              </a:rPr>
              <a:t>x</a:t>
            </a:r>
            <a:r>
              <a:rPr sz="2000" b="1" spc="25" dirty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660066"/>
                </a:solidFill>
                <a:latin typeface="Arial"/>
                <a:cs typeface="Arial"/>
              </a:rPr>
              <a:t>No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660066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79322" y="3468410"/>
          <a:ext cx="8573770" cy="3050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690"/>
                <a:gridCol w="6837680"/>
                <a:gridCol w="1422400"/>
              </a:tblGrid>
              <a:tr h="247650">
                <a:tc>
                  <a:txBody>
                    <a:bodyPr/>
                    <a:lstStyle/>
                    <a:p>
                      <a:pPr marL="31750">
                        <a:lnSpc>
                          <a:spcPts val="1775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775"/>
                        </a:lnSpc>
                        <a:tabLst>
                          <a:tab pos="4250690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BEGIN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; INPUT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X,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Y;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:= X+Y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;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:=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X-Y)	: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215130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( Z &gt;= 0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?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)	: 4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(TRUE)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2297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 3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(FALSE)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4203700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(JOE: 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Z := Z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+ V)	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192904" algn="l"/>
                        </a:tabLst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(SAM: 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:=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Z –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V; N</a:t>
                      </a:r>
                      <a:r>
                        <a:rPr sz="16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:=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0)	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4250690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(LOOP; Z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:=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-1)	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196715" algn="l"/>
                          <a:tab pos="4665345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(N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?)	: 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7	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(FALSE)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2297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END</a:t>
                      </a:r>
                      <a:r>
                        <a:rPr sz="1600" b="1" spc="434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(TRUE)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9099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4208145" algn="l"/>
                        </a:tabLst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(N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:= N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1)	: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159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81000" y="2286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2286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57120" y="290829"/>
            <a:ext cx="520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0" y="1943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86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4" y="66960"/>
                </a:lnTo>
                <a:lnTo>
                  <a:pt x="45541" y="100793"/>
                </a:lnTo>
                <a:lnTo>
                  <a:pt x="20954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5" y="390239"/>
                </a:lnTo>
                <a:lnTo>
                  <a:pt x="487858" y="356406"/>
                </a:lnTo>
                <a:lnTo>
                  <a:pt x="512445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86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4" y="139624"/>
                </a:lnTo>
                <a:lnTo>
                  <a:pt x="45541" y="100793"/>
                </a:lnTo>
                <a:lnTo>
                  <a:pt x="78104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5" y="317575"/>
                </a:lnTo>
                <a:lnTo>
                  <a:pt x="487858" y="356406"/>
                </a:lnTo>
                <a:lnTo>
                  <a:pt x="455295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52086" y="189928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86400" y="1943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30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4" y="66960"/>
                </a:lnTo>
                <a:lnTo>
                  <a:pt x="45541" y="100793"/>
                </a:lnTo>
                <a:lnTo>
                  <a:pt x="20954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5" y="390239"/>
                </a:lnTo>
                <a:lnTo>
                  <a:pt x="487858" y="356406"/>
                </a:lnTo>
                <a:lnTo>
                  <a:pt x="512445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530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4" y="139624"/>
                </a:lnTo>
                <a:lnTo>
                  <a:pt x="45541" y="100793"/>
                </a:lnTo>
                <a:lnTo>
                  <a:pt x="78104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5" y="317575"/>
                </a:lnTo>
                <a:lnTo>
                  <a:pt x="487858" y="356406"/>
                </a:lnTo>
                <a:lnTo>
                  <a:pt x="455295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66740" y="189928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674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4" y="66960"/>
                </a:lnTo>
                <a:lnTo>
                  <a:pt x="45541" y="100793"/>
                </a:lnTo>
                <a:lnTo>
                  <a:pt x="20954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5" y="390239"/>
                </a:lnTo>
                <a:lnTo>
                  <a:pt x="487858" y="356406"/>
                </a:lnTo>
                <a:lnTo>
                  <a:pt x="512445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674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4" y="139624"/>
                </a:lnTo>
                <a:lnTo>
                  <a:pt x="45541" y="100793"/>
                </a:lnTo>
                <a:lnTo>
                  <a:pt x="78104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5" y="317575"/>
                </a:lnTo>
                <a:lnTo>
                  <a:pt x="487858" y="356406"/>
                </a:lnTo>
                <a:lnTo>
                  <a:pt x="455295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81140" y="189928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580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580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72121" y="189928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57800" y="1524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57800" y="152400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24700" y="1524000"/>
            <a:ext cx="762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0800" y="19431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1400" y="1943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24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24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986776" y="189928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962900" y="2209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72400" y="2590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72400" y="2590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97368" y="2700527"/>
            <a:ext cx="310896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986776" y="273786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9999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05800" y="2781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15400" y="19050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05800" y="18669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43800" y="2781300"/>
            <a:ext cx="2286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86800" y="2590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86800" y="25908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901430" y="273786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7014" y="6307513"/>
            <a:ext cx="476504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665980" algn="l"/>
              </a:tabLst>
            </a:pPr>
            <a:r>
              <a:rPr sz="1400" spc="-15" dirty="0">
                <a:latin typeface="Arial"/>
                <a:cs typeface="Arial"/>
              </a:rPr>
              <a:t>Le</a:t>
            </a:r>
            <a:r>
              <a:rPr sz="1400" spc="-5" dirty="0">
                <a:latin typeface="Arial"/>
                <a:cs typeface="Arial"/>
              </a:rPr>
              <a:t>ct</a:t>
            </a:r>
            <a:r>
              <a:rPr sz="1400" spc="-15" dirty="0">
                <a:latin typeface="Arial"/>
                <a:cs typeface="Arial"/>
              </a:rPr>
              <a:t>ure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74637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74637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89452" y="242062"/>
            <a:ext cx="30118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Purpose of</a:t>
            </a:r>
            <a:r>
              <a:rPr sz="2800" spc="-105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95300" y="685800"/>
            <a:ext cx="8997950" cy="5867400"/>
          </a:xfrm>
          <a:custGeom>
            <a:avLst/>
            <a:gdLst/>
            <a:ahLst/>
            <a:cxnLst/>
            <a:rect l="l" t="t" r="r" b="b"/>
            <a:pathLst>
              <a:path w="8997950" h="5867400">
                <a:moveTo>
                  <a:pt x="0" y="5867400"/>
                </a:moveTo>
                <a:lnTo>
                  <a:pt x="8997950" y="5867400"/>
                </a:lnTo>
                <a:lnTo>
                  <a:pt x="89979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685800"/>
            <a:ext cx="8997950" cy="5867400"/>
          </a:xfrm>
          <a:custGeom>
            <a:avLst/>
            <a:gdLst/>
            <a:ahLst/>
            <a:cxnLst/>
            <a:rect l="l" t="t" r="r" b="b"/>
            <a:pathLst>
              <a:path w="8997950" h="5867400">
                <a:moveTo>
                  <a:pt x="0" y="5867400"/>
                </a:moveTo>
                <a:lnTo>
                  <a:pt x="8997950" y="5867400"/>
                </a:lnTo>
                <a:lnTo>
                  <a:pt x="89979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576" y="664463"/>
            <a:ext cx="1197864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4416" y="712977"/>
            <a:ext cx="7988300" cy="5577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Further…</a:t>
            </a:r>
            <a:endParaRPr sz="16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1445"/>
              </a:spcBef>
            </a:pPr>
            <a:r>
              <a:rPr sz="1600" b="1" u="heavy" spc="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Some </a:t>
            </a: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important</a:t>
            </a:r>
            <a:r>
              <a:rPr sz="1600" b="1" u="heavy" spc="-10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points:</a:t>
            </a:r>
            <a:endParaRPr sz="16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1450"/>
              </a:spcBef>
              <a:tabLst>
                <a:tab pos="1841500" algn="l"/>
              </a:tabLst>
            </a:pPr>
            <a:r>
              <a:rPr sz="1400" b="1" u="heavy" spc="-40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</a:rPr>
              <a:t>Test</a:t>
            </a:r>
            <a:r>
              <a:rPr sz="1400" b="1" u="heavy" spc="-5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</a:rPr>
              <a:t>Design</a:t>
            </a:r>
            <a:r>
              <a:rPr sz="1400" b="1" spc="-10" dirty="0">
                <a:solidFill>
                  <a:srgbClr val="336600"/>
                </a:solidFill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After testing </a:t>
            </a:r>
            <a:r>
              <a:rPr sz="1400" spc="-5" dirty="0">
                <a:latin typeface="Arial"/>
                <a:cs typeface="Arial"/>
              </a:rPr>
              <a:t>&amp; </a:t>
            </a:r>
            <a:r>
              <a:rPr sz="1400" spc="-10" dirty="0">
                <a:latin typeface="Arial"/>
                <a:cs typeface="Arial"/>
              </a:rPr>
              <a:t>corrections, Redesign tests </a:t>
            </a:r>
            <a:r>
              <a:rPr sz="1400" spc="-5" dirty="0">
                <a:latin typeface="Arial"/>
                <a:cs typeface="Arial"/>
              </a:rPr>
              <a:t>&amp; </a:t>
            </a:r>
            <a:r>
              <a:rPr sz="1400" spc="-10" dirty="0">
                <a:latin typeface="Arial"/>
                <a:cs typeface="Arial"/>
              </a:rPr>
              <a:t>test the redesigned</a:t>
            </a:r>
            <a:r>
              <a:rPr sz="1400" spc="2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</a:pPr>
            <a:r>
              <a:rPr sz="1400" b="1" u="heavy" spc="-1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Bug</a:t>
            </a:r>
            <a:r>
              <a:rPr sz="1400" b="1" u="heavy" spc="-2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Prevention</a:t>
            </a:r>
            <a:endParaRPr sz="1400">
              <a:latin typeface="Arial"/>
              <a:cs typeface="Arial"/>
            </a:endParaRPr>
          </a:p>
          <a:p>
            <a:pPr marL="1384935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Arial"/>
                <a:cs typeface="Arial"/>
              </a:rPr>
              <a:t>Mix </a:t>
            </a:r>
            <a:r>
              <a:rPr sz="1400" spc="-10" dirty="0">
                <a:latin typeface="Arial"/>
                <a:cs typeface="Arial"/>
              </a:rPr>
              <a:t>of various </a:t>
            </a:r>
            <a:r>
              <a:rPr sz="1400" spc="-15" dirty="0">
                <a:latin typeface="Arial"/>
                <a:cs typeface="Arial"/>
              </a:rPr>
              <a:t>approaches, depending </a:t>
            </a:r>
            <a:r>
              <a:rPr sz="1400" spc="-10" dirty="0">
                <a:latin typeface="Arial"/>
                <a:cs typeface="Arial"/>
              </a:rPr>
              <a:t>on</a:t>
            </a:r>
            <a:r>
              <a:rPr sz="1400" spc="2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factors</a:t>
            </a:r>
            <a:endParaRPr sz="1400">
              <a:latin typeface="Arial"/>
              <a:cs typeface="Arial"/>
            </a:endParaRPr>
          </a:p>
          <a:p>
            <a:pPr marL="1936114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culture, development environment, application, project </a:t>
            </a:r>
            <a:r>
              <a:rPr sz="1400" spc="-15" dirty="0">
                <a:latin typeface="Arial"/>
                <a:cs typeface="Arial"/>
              </a:rPr>
              <a:t>size, </a:t>
            </a:r>
            <a:r>
              <a:rPr sz="1400" spc="-30" dirty="0">
                <a:latin typeface="Arial"/>
                <a:cs typeface="Arial"/>
              </a:rPr>
              <a:t>history,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language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Inspection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Methods</a:t>
            </a:r>
            <a:endParaRPr sz="1400">
              <a:latin typeface="Arial"/>
              <a:cs typeface="Arial"/>
            </a:endParaRPr>
          </a:p>
          <a:p>
            <a:pPr marL="241300" marR="6605270">
              <a:lnSpc>
                <a:spcPts val="3360"/>
              </a:lnSpc>
              <a:spcBef>
                <a:spcPts val="390"/>
              </a:spcBef>
            </a:pPr>
            <a:r>
              <a:rPr sz="1400" spc="-10" dirty="0">
                <a:latin typeface="Arial"/>
                <a:cs typeface="Arial"/>
              </a:rPr>
              <a:t>Design </a:t>
            </a:r>
            <a:r>
              <a:rPr sz="1400" spc="-15" dirty="0">
                <a:latin typeface="Arial"/>
                <a:cs typeface="Arial"/>
              </a:rPr>
              <a:t>Style  </a:t>
            </a:r>
            <a:r>
              <a:rPr sz="1400" spc="-5" dirty="0">
                <a:latin typeface="Arial"/>
                <a:cs typeface="Arial"/>
              </a:rPr>
              <a:t>Static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295"/>
              </a:spcBef>
            </a:pPr>
            <a:r>
              <a:rPr sz="1400" spc="-15" dirty="0">
                <a:latin typeface="Arial"/>
                <a:cs typeface="Arial"/>
              </a:rPr>
              <a:t>Languages </a:t>
            </a:r>
            <a:r>
              <a:rPr sz="1400" spc="-5" dirty="0">
                <a:latin typeface="Arial"/>
                <a:cs typeface="Arial"/>
              </a:rPr>
              <a:t>– </a:t>
            </a:r>
            <a:r>
              <a:rPr sz="1400" spc="-10" dirty="0">
                <a:latin typeface="Arial"/>
                <a:cs typeface="Arial"/>
              </a:rPr>
              <a:t>having strong </a:t>
            </a:r>
            <a:r>
              <a:rPr sz="1400" spc="-15" dirty="0">
                <a:latin typeface="Arial"/>
                <a:cs typeface="Arial"/>
              </a:rPr>
              <a:t>syntax, </a:t>
            </a:r>
            <a:r>
              <a:rPr sz="1400" spc="-10" dirty="0">
                <a:latin typeface="Arial"/>
                <a:cs typeface="Arial"/>
              </a:rPr>
              <a:t>path verification </a:t>
            </a:r>
            <a:r>
              <a:rPr sz="1400" spc="-5" dirty="0">
                <a:latin typeface="Arial"/>
                <a:cs typeface="Arial"/>
              </a:rPr>
              <a:t>&amp; </a:t>
            </a:r>
            <a:r>
              <a:rPr sz="1400" spc="-15" dirty="0">
                <a:latin typeface="Arial"/>
                <a:cs typeface="Arial"/>
              </a:rPr>
              <a:t>other</a:t>
            </a:r>
            <a:r>
              <a:rPr sz="1400" spc="3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Design methodologies &amp; development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Its better </a:t>
            </a:r>
            <a:r>
              <a:rPr sz="1400" spc="-5" dirty="0">
                <a:latin typeface="Arial"/>
                <a:cs typeface="Arial"/>
              </a:rPr>
              <a:t>to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know:</a:t>
            </a:r>
            <a:endParaRPr sz="1400">
              <a:latin typeface="Arial"/>
              <a:cs typeface="Arial"/>
            </a:endParaRPr>
          </a:p>
          <a:p>
            <a:pPr marL="927100" marR="5600700">
              <a:lnSpc>
                <a:spcPct val="200000"/>
              </a:lnSpc>
            </a:pPr>
            <a:r>
              <a:rPr sz="1400" spc="-5" dirty="0">
                <a:latin typeface="Arial"/>
                <a:cs typeface="Arial"/>
              </a:rPr>
              <a:t>Pesticide </a:t>
            </a:r>
            <a:r>
              <a:rPr sz="1400" spc="-15" dirty="0">
                <a:latin typeface="Arial"/>
                <a:cs typeface="Arial"/>
              </a:rPr>
              <a:t>paradox  </a:t>
            </a:r>
            <a:r>
              <a:rPr sz="1400" spc="-10" dirty="0">
                <a:latin typeface="Arial"/>
                <a:cs typeface="Arial"/>
              </a:rPr>
              <a:t>Complexity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Barrier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444" y="712978"/>
            <a:ext cx="8257540" cy="2497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325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Path 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r>
              <a:rPr sz="1800" b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Concepts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1.	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Path </a:t>
            </a:r>
            <a:r>
              <a:rPr sz="1600" dirty="0">
                <a:latin typeface="Arial"/>
                <a:cs typeface="Arial"/>
              </a:rPr>
              <a:t>is a </a:t>
            </a:r>
            <a:r>
              <a:rPr sz="1600" spc="-5" dirty="0">
                <a:latin typeface="Arial"/>
                <a:cs typeface="Arial"/>
              </a:rPr>
              <a:t>sequence of </a:t>
            </a:r>
            <a:r>
              <a:rPr sz="1600" dirty="0">
                <a:latin typeface="Arial"/>
                <a:cs typeface="Arial"/>
              </a:rPr>
              <a:t>statements starting </a:t>
            </a:r>
            <a:r>
              <a:rPr sz="1600" spc="-5" dirty="0">
                <a:latin typeface="Arial"/>
                <a:cs typeface="Arial"/>
              </a:rPr>
              <a:t>at an </a:t>
            </a:r>
            <a:r>
              <a:rPr sz="1600" spc="-25" dirty="0">
                <a:latin typeface="Arial"/>
                <a:cs typeface="Arial"/>
              </a:rPr>
              <a:t>entry, </a:t>
            </a:r>
            <a:r>
              <a:rPr sz="1600" dirty="0">
                <a:latin typeface="Arial"/>
                <a:cs typeface="Arial"/>
              </a:rPr>
              <a:t>junction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dirty="0">
                <a:latin typeface="Arial"/>
                <a:cs typeface="Arial"/>
              </a:rPr>
              <a:t>decision </a:t>
            </a:r>
            <a:r>
              <a:rPr sz="1600" spc="-5" dirty="0">
                <a:latin typeface="Arial"/>
                <a:cs typeface="Arial"/>
              </a:rPr>
              <a:t>and ending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</a:t>
            </a:r>
            <a:endParaRPr sz="16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Arial"/>
                <a:cs typeface="Arial"/>
              </a:rPr>
              <a:t>another,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dirty="0">
                <a:latin typeface="Arial"/>
                <a:cs typeface="Arial"/>
              </a:rPr>
              <a:t>possibly the </a:t>
            </a:r>
            <a:r>
              <a:rPr sz="1600" spc="10" dirty="0">
                <a:latin typeface="Arial"/>
                <a:cs typeface="Arial"/>
              </a:rPr>
              <a:t>same </a:t>
            </a:r>
            <a:r>
              <a:rPr sz="1600" dirty="0">
                <a:latin typeface="Arial"/>
                <a:cs typeface="Arial"/>
              </a:rPr>
              <a:t>junction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dirty="0">
                <a:latin typeface="Arial"/>
                <a:cs typeface="Arial"/>
              </a:rPr>
              <a:t>decision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dirty="0">
                <a:latin typeface="Arial"/>
                <a:cs typeface="Arial"/>
              </a:rPr>
              <a:t>an </a:t>
            </a:r>
            <a:r>
              <a:rPr sz="1600" spc="-10" dirty="0">
                <a:latin typeface="Arial"/>
                <a:cs typeface="Arial"/>
              </a:rPr>
              <a:t>exit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point.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600" b="1" spc="5" dirty="0">
                <a:solidFill>
                  <a:srgbClr val="CC0000"/>
                </a:solidFill>
                <a:latin typeface="Arial"/>
                <a:cs typeface="Arial"/>
              </a:rPr>
              <a:t>Link </a:t>
            </a:r>
            <a:r>
              <a:rPr sz="1600" dirty="0">
                <a:latin typeface="Arial"/>
                <a:cs typeface="Arial"/>
              </a:rPr>
              <a:t>is a single </a:t>
            </a:r>
            <a:r>
              <a:rPr sz="1600" spc="-5" dirty="0">
                <a:latin typeface="Arial"/>
                <a:cs typeface="Arial"/>
              </a:rPr>
              <a:t>process </a:t>
            </a:r>
            <a:r>
              <a:rPr sz="1600" spc="5" dirty="0">
                <a:latin typeface="Arial"/>
                <a:cs typeface="Arial"/>
              </a:rPr>
              <a:t>(</a:t>
            </a:r>
            <a:r>
              <a:rPr sz="1600" i="1" spc="5" dirty="0">
                <a:latin typeface="Arial"/>
                <a:cs typeface="Arial"/>
              </a:rPr>
              <a:t>block</a:t>
            </a:r>
            <a:r>
              <a:rPr sz="1600" spc="5" dirty="0">
                <a:latin typeface="Arial"/>
                <a:cs typeface="Arial"/>
              </a:rPr>
              <a:t>)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between two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nodes.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Node </a:t>
            </a:r>
            <a:r>
              <a:rPr sz="1600" dirty="0">
                <a:latin typeface="Arial"/>
                <a:cs typeface="Arial"/>
              </a:rPr>
              <a:t>is a junction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decision.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Segment</a:t>
            </a:r>
            <a:r>
              <a:rPr sz="1600" b="1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sequence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links.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path </a:t>
            </a:r>
            <a:r>
              <a:rPr sz="1600" spc="5" dirty="0">
                <a:latin typeface="Arial"/>
                <a:cs typeface="Arial"/>
              </a:rPr>
              <a:t>consists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many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segments.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6868" y="3426967"/>
            <a:ext cx="73945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Path segment </a:t>
            </a:r>
            <a:r>
              <a:rPr sz="1600" dirty="0">
                <a:latin typeface="Arial"/>
                <a:cs typeface="Arial"/>
              </a:rPr>
              <a:t>is a succession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consecutive links </a:t>
            </a:r>
            <a:r>
              <a:rPr sz="1600" spc="-5" dirty="0">
                <a:latin typeface="Arial"/>
                <a:cs typeface="Arial"/>
              </a:rPr>
              <a:t>that belongs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5" dirty="0">
                <a:latin typeface="Arial"/>
                <a:cs typeface="Arial"/>
              </a:rPr>
              <a:t>same</a:t>
            </a:r>
            <a:r>
              <a:rPr sz="1600" spc="-2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path.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7271" y="3426967"/>
            <a:ext cx="6146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(3,4,5)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6868" y="3914902"/>
            <a:ext cx="754189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Length of a path </a:t>
            </a:r>
            <a:r>
              <a:rPr sz="1600" dirty="0">
                <a:latin typeface="Arial"/>
                <a:cs typeface="Arial"/>
              </a:rPr>
              <a:t>is measured </a:t>
            </a:r>
            <a:r>
              <a:rPr sz="1600" spc="-5" dirty="0">
                <a:latin typeface="Arial"/>
                <a:cs typeface="Arial"/>
              </a:rPr>
              <a:t>by </a:t>
            </a:r>
            <a:r>
              <a:rPr sz="1600" dirty="0">
                <a:latin typeface="Arial"/>
                <a:cs typeface="Arial"/>
              </a:rPr>
              <a:t>#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links in the path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dirty="0">
                <a:latin typeface="Arial"/>
                <a:cs typeface="Arial"/>
              </a:rPr>
              <a:t># </a:t>
            </a:r>
            <a:r>
              <a:rPr sz="1600" spc="-5" dirty="0">
                <a:latin typeface="Arial"/>
                <a:cs typeface="Arial"/>
              </a:rPr>
              <a:t>of nodes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traversed.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376670" algn="l"/>
              </a:tabLst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Name of a path </a:t>
            </a:r>
            <a:r>
              <a:rPr sz="1600" dirty="0">
                <a:latin typeface="Arial"/>
                <a:cs typeface="Arial"/>
              </a:rPr>
              <a:t>is the set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names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nodes along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path.	</a:t>
            </a:r>
            <a:r>
              <a:rPr sz="1600" dirty="0">
                <a:latin typeface="Arial"/>
                <a:cs typeface="Arial"/>
              </a:rPr>
              <a:t>(1,2,3 </a:t>
            </a:r>
            <a:r>
              <a:rPr sz="1600" spc="-5" dirty="0">
                <a:latin typeface="Arial"/>
                <a:cs typeface="Arial"/>
              </a:rPr>
              <a:t>4,5,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6)</a:t>
            </a:r>
            <a:endParaRPr sz="1600">
              <a:latin typeface="Arial"/>
              <a:cs typeface="Arial"/>
            </a:endParaRPr>
          </a:p>
          <a:p>
            <a:pPr marL="3326765">
              <a:lnSpc>
                <a:spcPct val="100000"/>
              </a:lnSpc>
              <a:tabLst>
                <a:tab pos="5488305" algn="l"/>
              </a:tabLst>
            </a:pPr>
            <a:r>
              <a:rPr sz="1600" spc="-5" dirty="0">
                <a:latin typeface="Arial"/>
                <a:cs typeface="Arial"/>
              </a:rPr>
              <a:t>(1,2,3,4,  </a:t>
            </a:r>
            <a:r>
              <a:rPr sz="1600" dirty="0">
                <a:latin typeface="Arial"/>
                <a:cs typeface="Arial"/>
              </a:rPr>
              <a:t>5,6,7, 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5,6,7,	</a:t>
            </a:r>
            <a:r>
              <a:rPr sz="1600" spc="-5" dirty="0">
                <a:latin typeface="Arial"/>
                <a:cs typeface="Arial"/>
              </a:rPr>
              <a:t>5,6)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Path-Testing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Path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an “entry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exit” </a:t>
            </a:r>
            <a:r>
              <a:rPr sz="1600" dirty="0">
                <a:latin typeface="Arial"/>
                <a:cs typeface="Arial"/>
              </a:rPr>
              <a:t>path </a:t>
            </a:r>
            <a:r>
              <a:rPr sz="1600" spc="-5" dirty="0">
                <a:latin typeface="Arial"/>
                <a:cs typeface="Arial"/>
              </a:rPr>
              <a:t>through </a:t>
            </a:r>
            <a:r>
              <a:rPr sz="1600" dirty="0">
                <a:latin typeface="Arial"/>
                <a:cs typeface="Arial"/>
              </a:rPr>
              <a:t>a processing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block.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400800"/>
            <a:ext cx="9163050" cy="76200"/>
          </a:xfrm>
          <a:custGeom>
            <a:avLst/>
            <a:gdLst/>
            <a:ahLst/>
            <a:cxnLst/>
            <a:rect l="l" t="t" r="r" b="b"/>
            <a:pathLst>
              <a:path w="9163050" h="76200">
                <a:moveTo>
                  <a:pt x="0" y="76200"/>
                </a:moveTo>
                <a:lnTo>
                  <a:pt x="9163050" y="76200"/>
                </a:lnTo>
                <a:lnTo>
                  <a:pt x="91630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381000" y="685800"/>
            <a:ext cx="9220200" cy="5715000"/>
          </a:xfrm>
          <a:custGeom>
            <a:avLst/>
            <a:gdLst/>
            <a:ahLst/>
            <a:cxnLst/>
            <a:rect l="l" t="t" r="r" b="b"/>
            <a:pathLst>
              <a:path w="9220200" h="5715000">
                <a:moveTo>
                  <a:pt x="0" y="5715000"/>
                </a:moveTo>
                <a:lnTo>
                  <a:pt x="9220200" y="5715000"/>
                </a:lnTo>
                <a:lnTo>
                  <a:pt x="9220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85800"/>
            <a:ext cx="9220200" cy="5715000"/>
          </a:xfrm>
          <a:custGeom>
            <a:avLst/>
            <a:gdLst/>
            <a:ahLst/>
            <a:cxnLst/>
            <a:rect l="l" t="t" r="r" b="b"/>
            <a:pathLst>
              <a:path w="9220200" h="5715000">
                <a:moveTo>
                  <a:pt x="0" y="5715000"/>
                </a:moveTo>
                <a:lnTo>
                  <a:pt x="9220200" y="5715000"/>
                </a:lnTo>
                <a:lnTo>
                  <a:pt x="9220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0044" y="716025"/>
            <a:ext cx="6125845" cy="2981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6075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Path </a:t>
            </a: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r>
              <a:rPr sz="14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Concepts..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2.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Entry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/ Exit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for a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routines, process blocks and</a:t>
            </a:r>
            <a:r>
              <a:rPr sz="1800" b="1" spc="-1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CC0000"/>
                </a:solidFill>
                <a:latin typeface="Arial"/>
                <a:cs typeface="Arial"/>
              </a:rPr>
              <a:t>nodes</a:t>
            </a:r>
            <a:r>
              <a:rPr sz="1800" spc="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b="1" spc="5" dirty="0">
                <a:solidFill>
                  <a:srgbClr val="660066"/>
                </a:solidFill>
                <a:latin typeface="Arial"/>
                <a:cs typeface="Arial"/>
              </a:rPr>
              <a:t>Single </a:t>
            </a:r>
            <a:r>
              <a:rPr sz="1600" b="1" spc="-5" dirty="0">
                <a:solidFill>
                  <a:srgbClr val="660066"/>
                </a:solidFill>
                <a:latin typeface="Arial"/>
                <a:cs typeface="Arial"/>
              </a:rPr>
              <a:t>entry </a:t>
            </a: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and single </a:t>
            </a:r>
            <a:r>
              <a:rPr sz="1600" b="1" spc="-5" dirty="0">
                <a:solidFill>
                  <a:srgbClr val="660066"/>
                </a:solidFill>
                <a:latin typeface="Arial"/>
                <a:cs typeface="Arial"/>
              </a:rPr>
              <a:t>exit </a:t>
            </a:r>
            <a:r>
              <a:rPr sz="1600" spc="-5" dirty="0">
                <a:latin typeface="Arial"/>
                <a:cs typeface="Arial"/>
              </a:rPr>
              <a:t>routines are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preferable.</a:t>
            </a:r>
            <a:endParaRPr sz="1600">
              <a:latin typeface="Arial"/>
              <a:cs typeface="Arial"/>
            </a:endParaRPr>
          </a:p>
          <a:p>
            <a:pPr marL="926465" marR="2287270">
              <a:lnSpc>
                <a:spcPct val="200100"/>
              </a:lnSpc>
            </a:pPr>
            <a:r>
              <a:rPr sz="1600" spc="-5" dirty="0">
                <a:latin typeface="Arial"/>
                <a:cs typeface="Arial"/>
              </a:rPr>
              <a:t>Called well-formed </a:t>
            </a:r>
            <a:r>
              <a:rPr sz="1600" dirty="0">
                <a:latin typeface="Arial"/>
                <a:cs typeface="Arial"/>
              </a:rPr>
              <a:t>routines.  Formal basis for testing </a:t>
            </a:r>
            <a:r>
              <a:rPr sz="1600" spc="-5" dirty="0">
                <a:latin typeface="Arial"/>
                <a:cs typeface="Arial"/>
              </a:rPr>
              <a:t>exists.  </a:t>
            </a:r>
            <a:r>
              <a:rPr sz="1600" spc="-35" dirty="0">
                <a:latin typeface="Arial"/>
                <a:cs typeface="Arial"/>
              </a:rPr>
              <a:t>Tools </a:t>
            </a:r>
            <a:r>
              <a:rPr sz="1600" dirty="0">
                <a:latin typeface="Arial"/>
                <a:cs typeface="Arial"/>
              </a:rPr>
              <a:t>could </a:t>
            </a:r>
            <a:r>
              <a:rPr sz="1600" spc="-5" dirty="0">
                <a:latin typeface="Arial"/>
                <a:cs typeface="Arial"/>
              </a:rPr>
              <a:t>generate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7" name="object 7"/>
          <p:cNvSpPr/>
          <p:nvPr/>
        </p:nvSpPr>
        <p:spPr>
          <a:xfrm>
            <a:off x="381000" y="685800"/>
            <a:ext cx="9220200" cy="6019800"/>
          </a:xfrm>
          <a:custGeom>
            <a:avLst/>
            <a:gdLst/>
            <a:ahLst/>
            <a:cxnLst/>
            <a:rect l="l" t="t" r="r" b="b"/>
            <a:pathLst>
              <a:path w="9220200" h="6019800">
                <a:moveTo>
                  <a:pt x="0" y="6019800"/>
                </a:moveTo>
                <a:lnTo>
                  <a:pt x="9220200" y="6019800"/>
                </a:lnTo>
                <a:lnTo>
                  <a:pt x="92202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685800"/>
            <a:ext cx="9220200" cy="6019800"/>
          </a:xfrm>
          <a:custGeom>
            <a:avLst/>
            <a:gdLst/>
            <a:ahLst/>
            <a:cxnLst/>
            <a:rect l="l" t="t" r="r" b="b"/>
            <a:pathLst>
              <a:path w="9220200" h="6019800">
                <a:moveTo>
                  <a:pt x="0" y="6019800"/>
                </a:moveTo>
                <a:lnTo>
                  <a:pt x="9220200" y="6019800"/>
                </a:lnTo>
                <a:lnTo>
                  <a:pt x="92202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6556" y="716026"/>
            <a:ext cx="7270750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517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Path </a:t>
            </a:r>
            <a:r>
              <a:rPr sz="1200" b="1" spc="-15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r>
              <a:rPr sz="12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Concepts..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Multi-entry / Multi-exit </a:t>
            </a:r>
            <a:r>
              <a:rPr sz="1600" dirty="0">
                <a:latin typeface="Arial"/>
                <a:cs typeface="Arial"/>
              </a:rPr>
              <a:t>routines:</a:t>
            </a:r>
            <a:r>
              <a:rPr sz="1600" spc="3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(ill-formed)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636905" indent="-231140">
              <a:lnSpc>
                <a:spcPct val="100000"/>
              </a:lnSpc>
              <a:buChar char="•"/>
              <a:tabLst>
                <a:tab pos="636905" algn="l"/>
                <a:tab pos="637540" algn="l"/>
                <a:tab pos="2574925" algn="l"/>
              </a:tabLst>
            </a:pP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spc="-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CC0000"/>
                </a:solidFill>
                <a:latin typeface="Arial"/>
                <a:cs typeface="Arial"/>
              </a:rPr>
              <a:t>Weak</a:t>
            </a:r>
            <a:r>
              <a:rPr sz="16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approach</a:t>
            </a:r>
            <a:r>
              <a:rPr sz="1600" spc="-5" dirty="0">
                <a:latin typeface="Arial"/>
                <a:cs typeface="Arial"/>
              </a:rPr>
              <a:t>:	Hence, convert </a:t>
            </a:r>
            <a:r>
              <a:rPr sz="1600" dirty="0">
                <a:latin typeface="Arial"/>
                <a:cs typeface="Arial"/>
              </a:rPr>
              <a:t>it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single-entry / </a:t>
            </a:r>
            <a:r>
              <a:rPr sz="1600" spc="-5" dirty="0">
                <a:latin typeface="Arial"/>
                <a:cs typeface="Arial"/>
              </a:rPr>
              <a:t>single-exit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routine.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C0000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36905" indent="-231140">
              <a:lnSpc>
                <a:spcPct val="100000"/>
              </a:lnSpc>
              <a:spcBef>
                <a:spcPts val="5"/>
              </a:spcBef>
              <a:buChar char="•"/>
              <a:tabLst>
                <a:tab pos="636905" algn="l"/>
                <a:tab pos="637540" algn="l"/>
              </a:tabLst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Integration</a:t>
            </a:r>
            <a:r>
              <a:rPr sz="16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issues</a:t>
            </a:r>
            <a:r>
              <a:rPr sz="1600" spc="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92075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Large </a:t>
            </a:r>
            <a:r>
              <a:rPr sz="1600" dirty="0">
                <a:latin typeface="Arial"/>
                <a:cs typeface="Arial"/>
              </a:rPr>
              <a:t># </a:t>
            </a:r>
            <a:r>
              <a:rPr sz="1600" spc="-5" dirty="0">
                <a:latin typeface="Arial"/>
                <a:cs typeface="Arial"/>
              </a:rPr>
              <a:t>of inter-process </a:t>
            </a:r>
            <a:r>
              <a:rPr sz="1600" dirty="0">
                <a:latin typeface="Arial"/>
                <a:cs typeface="Arial"/>
              </a:rPr>
              <a:t>interfaces. </a:t>
            </a:r>
            <a:r>
              <a:rPr sz="1600" spc="-5" dirty="0">
                <a:latin typeface="Arial"/>
                <a:cs typeface="Arial"/>
              </a:rPr>
              <a:t>Creates problem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Integration.</a:t>
            </a:r>
            <a:endParaRPr sz="1600">
              <a:latin typeface="Arial"/>
              <a:cs typeface="Arial"/>
            </a:endParaRPr>
          </a:p>
          <a:p>
            <a:pPr marL="92392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More </a:t>
            </a:r>
            <a:r>
              <a:rPr sz="1600" spc="5" dirty="0">
                <a:latin typeface="Arial"/>
                <a:cs typeface="Arial"/>
              </a:rPr>
              <a:t># </a:t>
            </a:r>
            <a:r>
              <a:rPr sz="1600" dirty="0">
                <a:latin typeface="Arial"/>
                <a:cs typeface="Arial"/>
              </a:rPr>
              <a:t>test cases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also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formal treatment is </a:t>
            </a:r>
            <a:r>
              <a:rPr sz="1600" spc="5" dirty="0">
                <a:latin typeface="Arial"/>
                <a:cs typeface="Arial"/>
              </a:rPr>
              <a:t>more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difficult.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9748" y="5500522"/>
            <a:ext cx="3750310" cy="1002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110"/>
              </a:spcBef>
              <a:buChar char="•"/>
              <a:tabLst>
                <a:tab pos="243840" algn="l"/>
                <a:tab pos="244475" algn="l"/>
              </a:tabLst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Theoretical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tools based</a:t>
            </a:r>
            <a:r>
              <a:rPr sz="1600" spc="-1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issues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C0000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588645" lvl="1" indent="-231775">
              <a:lnSpc>
                <a:spcPct val="100000"/>
              </a:lnSpc>
              <a:buChar char="•"/>
              <a:tabLst>
                <a:tab pos="588645" algn="l"/>
                <a:tab pos="589280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good </a:t>
            </a:r>
            <a:r>
              <a:rPr sz="1600" dirty="0">
                <a:latin typeface="Arial"/>
                <a:cs typeface="Arial"/>
              </a:rPr>
              <a:t>formal basis </a:t>
            </a:r>
            <a:r>
              <a:rPr sz="1600" spc="-5" dirty="0">
                <a:latin typeface="Arial"/>
                <a:cs typeface="Arial"/>
              </a:rPr>
              <a:t>does not</a:t>
            </a:r>
            <a:r>
              <a:rPr sz="1600" spc="-2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exist.</a:t>
            </a:r>
            <a:endParaRPr sz="1600">
              <a:latin typeface="Arial"/>
              <a:cs typeface="Arial"/>
            </a:endParaRPr>
          </a:p>
          <a:p>
            <a:pPr marL="588645" lvl="1" indent="-231775">
              <a:lnSpc>
                <a:spcPct val="100000"/>
              </a:lnSpc>
              <a:spcBef>
                <a:spcPts val="5"/>
              </a:spcBef>
              <a:buChar char="•"/>
              <a:tabLst>
                <a:tab pos="588645" algn="l"/>
                <a:tab pos="589280" algn="l"/>
              </a:tabLst>
            </a:pPr>
            <a:r>
              <a:rPr sz="1600" spc="-35" dirty="0">
                <a:latin typeface="Arial"/>
                <a:cs typeface="Arial"/>
              </a:rPr>
              <a:t>Tools </a:t>
            </a:r>
            <a:r>
              <a:rPr sz="1600" spc="5" dirty="0">
                <a:latin typeface="Arial"/>
                <a:cs typeface="Arial"/>
              </a:rPr>
              <a:t>may </a:t>
            </a:r>
            <a:r>
              <a:rPr sz="1600" dirty="0">
                <a:latin typeface="Arial"/>
                <a:cs typeface="Arial"/>
              </a:rPr>
              <a:t>fail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6696" y="6264420"/>
            <a:ext cx="24009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sz="1600" spc="-5" dirty="0">
                <a:latin typeface="Arial"/>
                <a:cs typeface="Arial"/>
              </a:rPr>
              <a:t>erate </a:t>
            </a:r>
            <a:r>
              <a:rPr sz="1600" dirty="0">
                <a:latin typeface="Arial"/>
                <a:cs typeface="Arial"/>
              </a:rPr>
              <a:t>important test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5600" y="3352800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0" y="1828800"/>
                </a:moveTo>
                <a:lnTo>
                  <a:pt x="762000" y="1828800"/>
                </a:lnTo>
                <a:lnTo>
                  <a:pt x="7620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95600" y="3352800"/>
            <a:ext cx="762000" cy="1828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14300" marR="102235" indent="54610" algn="just">
              <a:lnSpc>
                <a:spcPct val="100000"/>
              </a:lnSpc>
              <a:spcBef>
                <a:spcPts val="1210"/>
              </a:spcBef>
            </a:pPr>
            <a:r>
              <a:rPr sz="1400" spc="-10" dirty="0">
                <a:latin typeface="Arial"/>
                <a:cs typeface="Arial"/>
              </a:rPr>
              <a:t>Multi-  entry  </a:t>
            </a:r>
            <a:r>
              <a:rPr sz="1400" spc="-15" dirty="0">
                <a:latin typeface="Arial"/>
                <a:cs typeface="Arial"/>
              </a:rPr>
              <a:t>rou</a:t>
            </a:r>
            <a:r>
              <a:rPr sz="1400" spc="-5" dirty="0">
                <a:latin typeface="Arial"/>
                <a:cs typeface="Arial"/>
              </a:rPr>
              <a:t>ti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53200" y="3352800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0" y="1828800"/>
                </a:moveTo>
                <a:lnTo>
                  <a:pt x="762000" y="1828800"/>
                </a:lnTo>
                <a:lnTo>
                  <a:pt x="7620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53200" y="3352800"/>
            <a:ext cx="762000" cy="1828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81915" marR="64769" indent="-3175" algn="ctr">
              <a:lnSpc>
                <a:spcPct val="100000"/>
              </a:lnSpc>
              <a:spcBef>
                <a:spcPts val="1210"/>
              </a:spcBef>
            </a:pPr>
            <a:r>
              <a:rPr sz="1400" spc="-15" dirty="0">
                <a:latin typeface="Arial"/>
                <a:cs typeface="Arial"/>
              </a:rPr>
              <a:t>Multi-  </a:t>
            </a:r>
            <a:r>
              <a:rPr sz="1400" spc="-10" dirty="0">
                <a:latin typeface="Arial"/>
                <a:cs typeface="Arial"/>
              </a:rPr>
              <a:t>Exit  Ro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spc="-5" dirty="0">
                <a:latin typeface="Arial"/>
                <a:cs typeface="Arial"/>
              </a:rPr>
              <a:t>ti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57600" y="4152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03873" y="41529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15200" y="3695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15200" y="4305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5200" y="4914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80223" y="3417823"/>
            <a:ext cx="1281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5" dirty="0">
                <a:solidFill>
                  <a:srgbClr val="333399"/>
                </a:solidFill>
                <a:latin typeface="Arial"/>
                <a:cs typeface="Arial"/>
              </a:rPr>
              <a:t>Valid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only for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96098" y="4024376"/>
            <a:ext cx="12471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Valid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x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or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2878" y="4634229"/>
            <a:ext cx="12985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5" dirty="0">
                <a:solidFill>
                  <a:srgbClr val="333399"/>
                </a:solidFill>
                <a:latin typeface="Arial"/>
                <a:cs typeface="Arial"/>
              </a:rPr>
              <a:t>Valid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only for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38064" y="3871976"/>
            <a:ext cx="11537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Called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by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x,</a:t>
            </a:r>
            <a:r>
              <a:rPr sz="14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46273" y="3738498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46273" y="4348098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46273" y="4957698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22044" y="3460445"/>
            <a:ext cx="1631314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333399"/>
                </a:solidFill>
                <a:latin typeface="Arial"/>
                <a:cs typeface="Arial"/>
              </a:rPr>
              <a:t>Valid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caller </a:t>
            </a: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A,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90319" y="4067301"/>
            <a:ext cx="14058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5" dirty="0">
                <a:solidFill>
                  <a:srgbClr val="333399"/>
                </a:solidFill>
                <a:latin typeface="Arial"/>
                <a:cs typeface="Arial"/>
              </a:rPr>
              <a:t>Valid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for caller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 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2044" y="4677283"/>
            <a:ext cx="163766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5" dirty="0">
                <a:solidFill>
                  <a:srgbClr val="333399"/>
                </a:solidFill>
                <a:latin typeface="Arial"/>
                <a:cs typeface="Arial"/>
              </a:rPr>
              <a:t>Valid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for caller 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B,</a:t>
            </a:r>
            <a:r>
              <a:rPr sz="14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7" name="object 7"/>
          <p:cNvSpPr/>
          <p:nvPr/>
        </p:nvSpPr>
        <p:spPr>
          <a:xfrm>
            <a:off x="381000" y="685800"/>
            <a:ext cx="9220200" cy="5791200"/>
          </a:xfrm>
          <a:custGeom>
            <a:avLst/>
            <a:gdLst/>
            <a:ahLst/>
            <a:cxnLst/>
            <a:rect l="l" t="t" r="r" b="b"/>
            <a:pathLst>
              <a:path w="9220200" h="5791200">
                <a:moveTo>
                  <a:pt x="0" y="5791200"/>
                </a:moveTo>
                <a:lnTo>
                  <a:pt x="9220200" y="5791200"/>
                </a:lnTo>
                <a:lnTo>
                  <a:pt x="92202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685800"/>
            <a:ext cx="9220200" cy="5791200"/>
          </a:xfrm>
          <a:custGeom>
            <a:avLst/>
            <a:gdLst/>
            <a:ahLst/>
            <a:cxnLst/>
            <a:rect l="l" t="t" r="r" b="b"/>
            <a:pathLst>
              <a:path w="9220200" h="5791200">
                <a:moveTo>
                  <a:pt x="0" y="5791200"/>
                </a:moveTo>
                <a:lnTo>
                  <a:pt x="9220200" y="5791200"/>
                </a:lnTo>
                <a:lnTo>
                  <a:pt x="92202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43705" y="716025"/>
            <a:ext cx="26473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059939" algn="l"/>
              </a:tabLst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at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est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14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ce</a:t>
            </a: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400" b="1" spc="-2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044" y="1140079"/>
            <a:ext cx="62839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660033"/>
                </a:solidFill>
                <a:latin typeface="Arial"/>
                <a:cs typeface="Arial"/>
              </a:rPr>
              <a:t>Convert a multi-entry / </a:t>
            </a:r>
            <a:r>
              <a:rPr sz="1600" b="1" spc="-5" dirty="0">
                <a:solidFill>
                  <a:srgbClr val="660033"/>
                </a:solidFill>
                <a:latin typeface="Arial"/>
                <a:cs typeface="Arial"/>
              </a:rPr>
              <a:t>exit </a:t>
            </a:r>
            <a:r>
              <a:rPr sz="1600" b="1" dirty="0">
                <a:solidFill>
                  <a:srgbClr val="660033"/>
                </a:solidFill>
                <a:latin typeface="Arial"/>
                <a:cs typeface="Arial"/>
              </a:rPr>
              <a:t>routine </a:t>
            </a:r>
            <a:r>
              <a:rPr sz="1600" b="1" spc="-5" dirty="0">
                <a:solidFill>
                  <a:srgbClr val="660033"/>
                </a:solidFill>
                <a:latin typeface="Arial"/>
                <a:cs typeface="Arial"/>
              </a:rPr>
              <a:t>to </a:t>
            </a:r>
            <a:r>
              <a:rPr sz="1600" b="1" dirty="0">
                <a:solidFill>
                  <a:srgbClr val="660033"/>
                </a:solidFill>
                <a:latin typeface="Arial"/>
                <a:cs typeface="Arial"/>
              </a:rPr>
              <a:t>a single </a:t>
            </a:r>
            <a:r>
              <a:rPr sz="1600" b="1" spc="-5" dirty="0">
                <a:solidFill>
                  <a:srgbClr val="660033"/>
                </a:solidFill>
                <a:latin typeface="Arial"/>
                <a:cs typeface="Arial"/>
              </a:rPr>
              <a:t>entry </a:t>
            </a:r>
            <a:r>
              <a:rPr sz="1600" b="1" dirty="0">
                <a:solidFill>
                  <a:srgbClr val="660033"/>
                </a:solidFill>
                <a:latin typeface="Arial"/>
                <a:cs typeface="Arial"/>
              </a:rPr>
              <a:t>/ </a:t>
            </a:r>
            <a:r>
              <a:rPr sz="1600" b="1" spc="-5" dirty="0">
                <a:solidFill>
                  <a:srgbClr val="660033"/>
                </a:solidFill>
                <a:latin typeface="Arial"/>
                <a:cs typeface="Arial"/>
              </a:rPr>
              <a:t>exit</a:t>
            </a:r>
            <a:r>
              <a:rPr sz="1600" b="1" spc="-5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660033"/>
                </a:solidFill>
                <a:latin typeface="Arial"/>
                <a:cs typeface="Arial"/>
              </a:rPr>
              <a:t>routine</a:t>
            </a:r>
            <a:r>
              <a:rPr sz="1600" spc="5" dirty="0">
                <a:solidFill>
                  <a:srgbClr val="660033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926465" indent="-23114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Use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an entry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parameter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a case statement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the</a:t>
            </a:r>
            <a:r>
              <a:rPr sz="1600" spc="-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entry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10828" y="1383918"/>
            <a:ext cx="14935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0370" algn="l"/>
              </a:tabLst>
            </a:pP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=&gt;	single-entry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2796" y="4067302"/>
            <a:ext cx="71621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105"/>
              </a:spcBef>
              <a:buChar char="•"/>
              <a:tabLst>
                <a:tab pos="243840" algn="l"/>
                <a:tab pos="244475" algn="l"/>
              </a:tabLst>
            </a:pP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Merge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all 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exits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Single-exit point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after setting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one 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exit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parameter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value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000" y="2133600"/>
            <a:ext cx="838200" cy="1524000"/>
          </a:xfrm>
          <a:custGeom>
            <a:avLst/>
            <a:gdLst/>
            <a:ahLst/>
            <a:cxnLst/>
            <a:rect l="l" t="t" r="r" b="b"/>
            <a:pathLst>
              <a:path w="838200" h="1524000">
                <a:moveTo>
                  <a:pt x="0" y="1524000"/>
                </a:moveTo>
                <a:lnTo>
                  <a:pt x="838200" y="1524000"/>
                </a:lnTo>
                <a:lnTo>
                  <a:pt x="8382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4000" y="2133600"/>
            <a:ext cx="838200" cy="1524000"/>
          </a:xfrm>
          <a:custGeom>
            <a:avLst/>
            <a:gdLst/>
            <a:ahLst/>
            <a:cxnLst/>
            <a:rect l="l" t="t" r="r" b="b"/>
            <a:pathLst>
              <a:path w="838200" h="1524000">
                <a:moveTo>
                  <a:pt x="0" y="1524000"/>
                </a:moveTo>
                <a:lnTo>
                  <a:pt x="838200" y="1524000"/>
                </a:lnTo>
                <a:lnTo>
                  <a:pt x="8382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400" y="24003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00" y="27813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" y="3303523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6595" y="3079495"/>
            <a:ext cx="7416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Begin</a:t>
            </a:r>
            <a:r>
              <a:rPr sz="1400" b="1" spc="3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48400" y="2133600"/>
            <a:ext cx="838200" cy="1524000"/>
          </a:xfrm>
          <a:custGeom>
            <a:avLst/>
            <a:gdLst/>
            <a:ahLst/>
            <a:cxnLst/>
            <a:rect l="l" t="t" r="r" b="b"/>
            <a:pathLst>
              <a:path w="838200" h="1524000">
                <a:moveTo>
                  <a:pt x="0" y="1524000"/>
                </a:moveTo>
                <a:lnTo>
                  <a:pt x="838200" y="1524000"/>
                </a:lnTo>
                <a:lnTo>
                  <a:pt x="8382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48400" y="2133600"/>
            <a:ext cx="838200" cy="1524000"/>
          </a:xfrm>
          <a:custGeom>
            <a:avLst/>
            <a:gdLst/>
            <a:ahLst/>
            <a:cxnLst/>
            <a:rect l="l" t="t" r="r" b="b"/>
            <a:pathLst>
              <a:path w="838200" h="1524000">
                <a:moveTo>
                  <a:pt x="0" y="1524000"/>
                </a:moveTo>
                <a:lnTo>
                  <a:pt x="838200" y="1524000"/>
                </a:lnTo>
                <a:lnTo>
                  <a:pt x="8382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8800" y="24003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38800" y="27813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8800" y="33147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47008" y="2545842"/>
            <a:ext cx="51498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Be</a:t>
            </a:r>
            <a:r>
              <a:rPr sz="1400" b="1" spc="-20" dirty="0">
                <a:latin typeface="Arial"/>
                <a:cs typeface="Arial"/>
              </a:rPr>
              <a:t>g</a:t>
            </a:r>
            <a:r>
              <a:rPr sz="1400" b="1" spc="-5" dirty="0"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644" y="2088261"/>
            <a:ext cx="7124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Begin</a:t>
            </a:r>
            <a:r>
              <a:rPr sz="1400" b="1" spc="3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10200" y="2286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14300" y="0"/>
                </a:moveTo>
                <a:lnTo>
                  <a:pt x="46798" y="29394"/>
                </a:lnTo>
                <a:lnTo>
                  <a:pt x="22055" y="62380"/>
                </a:lnTo>
                <a:lnTo>
                  <a:pt x="5827" y="104217"/>
                </a:lnTo>
                <a:lnTo>
                  <a:pt x="0" y="152400"/>
                </a:lnTo>
                <a:lnTo>
                  <a:pt x="5827" y="200582"/>
                </a:lnTo>
                <a:lnTo>
                  <a:pt x="22055" y="242419"/>
                </a:lnTo>
                <a:lnTo>
                  <a:pt x="46798" y="275405"/>
                </a:lnTo>
                <a:lnTo>
                  <a:pt x="78175" y="297033"/>
                </a:lnTo>
                <a:lnTo>
                  <a:pt x="114300" y="304800"/>
                </a:lnTo>
                <a:lnTo>
                  <a:pt x="150424" y="297033"/>
                </a:lnTo>
                <a:lnTo>
                  <a:pt x="181801" y="275405"/>
                </a:lnTo>
                <a:lnTo>
                  <a:pt x="206544" y="242419"/>
                </a:lnTo>
                <a:lnTo>
                  <a:pt x="222772" y="200582"/>
                </a:lnTo>
                <a:lnTo>
                  <a:pt x="228600" y="152400"/>
                </a:lnTo>
                <a:lnTo>
                  <a:pt x="222772" y="104217"/>
                </a:lnTo>
                <a:lnTo>
                  <a:pt x="206544" y="62380"/>
                </a:lnTo>
                <a:lnTo>
                  <a:pt x="181801" y="29394"/>
                </a:lnTo>
                <a:lnTo>
                  <a:pt x="150424" y="7766"/>
                </a:lnTo>
                <a:lnTo>
                  <a:pt x="1143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0200" y="2286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52400"/>
                </a:moveTo>
                <a:lnTo>
                  <a:pt x="5827" y="104217"/>
                </a:lnTo>
                <a:lnTo>
                  <a:pt x="22055" y="62380"/>
                </a:lnTo>
                <a:lnTo>
                  <a:pt x="46798" y="29394"/>
                </a:lnTo>
                <a:lnTo>
                  <a:pt x="78175" y="7766"/>
                </a:lnTo>
                <a:lnTo>
                  <a:pt x="114300" y="0"/>
                </a:lnTo>
                <a:lnTo>
                  <a:pt x="150424" y="7766"/>
                </a:lnTo>
                <a:lnTo>
                  <a:pt x="181801" y="29394"/>
                </a:lnTo>
                <a:lnTo>
                  <a:pt x="206544" y="62380"/>
                </a:lnTo>
                <a:lnTo>
                  <a:pt x="222772" y="104217"/>
                </a:lnTo>
                <a:lnTo>
                  <a:pt x="228600" y="152400"/>
                </a:lnTo>
                <a:lnTo>
                  <a:pt x="222772" y="200582"/>
                </a:lnTo>
                <a:lnTo>
                  <a:pt x="206544" y="242419"/>
                </a:lnTo>
                <a:lnTo>
                  <a:pt x="181801" y="275405"/>
                </a:lnTo>
                <a:lnTo>
                  <a:pt x="150424" y="297033"/>
                </a:lnTo>
                <a:lnTo>
                  <a:pt x="114300" y="304800"/>
                </a:lnTo>
                <a:lnTo>
                  <a:pt x="78175" y="297033"/>
                </a:lnTo>
                <a:lnTo>
                  <a:pt x="46798" y="275405"/>
                </a:lnTo>
                <a:lnTo>
                  <a:pt x="22055" y="242419"/>
                </a:lnTo>
                <a:lnTo>
                  <a:pt x="5827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81320" y="235686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10200" y="2667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14300" y="0"/>
                </a:moveTo>
                <a:lnTo>
                  <a:pt x="46798" y="29394"/>
                </a:lnTo>
                <a:lnTo>
                  <a:pt x="22055" y="62380"/>
                </a:lnTo>
                <a:lnTo>
                  <a:pt x="5827" y="104217"/>
                </a:lnTo>
                <a:lnTo>
                  <a:pt x="0" y="152400"/>
                </a:lnTo>
                <a:lnTo>
                  <a:pt x="5827" y="200582"/>
                </a:lnTo>
                <a:lnTo>
                  <a:pt x="22055" y="242419"/>
                </a:lnTo>
                <a:lnTo>
                  <a:pt x="46798" y="275405"/>
                </a:lnTo>
                <a:lnTo>
                  <a:pt x="78175" y="297033"/>
                </a:lnTo>
                <a:lnTo>
                  <a:pt x="114300" y="304800"/>
                </a:lnTo>
                <a:lnTo>
                  <a:pt x="150424" y="297033"/>
                </a:lnTo>
                <a:lnTo>
                  <a:pt x="181801" y="275405"/>
                </a:lnTo>
                <a:lnTo>
                  <a:pt x="206544" y="242419"/>
                </a:lnTo>
                <a:lnTo>
                  <a:pt x="222772" y="200582"/>
                </a:lnTo>
                <a:lnTo>
                  <a:pt x="228600" y="152400"/>
                </a:lnTo>
                <a:lnTo>
                  <a:pt x="222772" y="104217"/>
                </a:lnTo>
                <a:lnTo>
                  <a:pt x="206544" y="62380"/>
                </a:lnTo>
                <a:lnTo>
                  <a:pt x="181801" y="29394"/>
                </a:lnTo>
                <a:lnTo>
                  <a:pt x="150424" y="7766"/>
                </a:lnTo>
                <a:lnTo>
                  <a:pt x="1143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10200" y="2667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52400"/>
                </a:moveTo>
                <a:lnTo>
                  <a:pt x="5827" y="104217"/>
                </a:lnTo>
                <a:lnTo>
                  <a:pt x="22055" y="62380"/>
                </a:lnTo>
                <a:lnTo>
                  <a:pt x="46798" y="29394"/>
                </a:lnTo>
                <a:lnTo>
                  <a:pt x="78175" y="7766"/>
                </a:lnTo>
                <a:lnTo>
                  <a:pt x="114300" y="0"/>
                </a:lnTo>
                <a:lnTo>
                  <a:pt x="150424" y="7766"/>
                </a:lnTo>
                <a:lnTo>
                  <a:pt x="181801" y="29394"/>
                </a:lnTo>
                <a:lnTo>
                  <a:pt x="206544" y="62380"/>
                </a:lnTo>
                <a:lnTo>
                  <a:pt x="222772" y="104217"/>
                </a:lnTo>
                <a:lnTo>
                  <a:pt x="228600" y="152400"/>
                </a:lnTo>
                <a:lnTo>
                  <a:pt x="222772" y="200582"/>
                </a:lnTo>
                <a:lnTo>
                  <a:pt x="206544" y="242419"/>
                </a:lnTo>
                <a:lnTo>
                  <a:pt x="181801" y="275405"/>
                </a:lnTo>
                <a:lnTo>
                  <a:pt x="150424" y="297033"/>
                </a:lnTo>
                <a:lnTo>
                  <a:pt x="114300" y="304800"/>
                </a:lnTo>
                <a:lnTo>
                  <a:pt x="78175" y="297033"/>
                </a:lnTo>
                <a:lnTo>
                  <a:pt x="46798" y="275405"/>
                </a:lnTo>
                <a:lnTo>
                  <a:pt x="22055" y="242419"/>
                </a:lnTo>
                <a:lnTo>
                  <a:pt x="5827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481320" y="273786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10200" y="32004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14300" y="0"/>
                </a:moveTo>
                <a:lnTo>
                  <a:pt x="46798" y="29394"/>
                </a:lnTo>
                <a:lnTo>
                  <a:pt x="22055" y="62380"/>
                </a:lnTo>
                <a:lnTo>
                  <a:pt x="5827" y="104217"/>
                </a:lnTo>
                <a:lnTo>
                  <a:pt x="0" y="152400"/>
                </a:lnTo>
                <a:lnTo>
                  <a:pt x="5827" y="200582"/>
                </a:lnTo>
                <a:lnTo>
                  <a:pt x="22055" y="242419"/>
                </a:lnTo>
                <a:lnTo>
                  <a:pt x="46798" y="275405"/>
                </a:lnTo>
                <a:lnTo>
                  <a:pt x="78175" y="297033"/>
                </a:lnTo>
                <a:lnTo>
                  <a:pt x="114300" y="304800"/>
                </a:lnTo>
                <a:lnTo>
                  <a:pt x="150424" y="297033"/>
                </a:lnTo>
                <a:lnTo>
                  <a:pt x="181801" y="275405"/>
                </a:lnTo>
                <a:lnTo>
                  <a:pt x="206544" y="242419"/>
                </a:lnTo>
                <a:lnTo>
                  <a:pt x="222772" y="200582"/>
                </a:lnTo>
                <a:lnTo>
                  <a:pt x="228600" y="152400"/>
                </a:lnTo>
                <a:lnTo>
                  <a:pt x="222772" y="104217"/>
                </a:lnTo>
                <a:lnTo>
                  <a:pt x="206544" y="62380"/>
                </a:lnTo>
                <a:lnTo>
                  <a:pt x="181801" y="29394"/>
                </a:lnTo>
                <a:lnTo>
                  <a:pt x="150424" y="7766"/>
                </a:lnTo>
                <a:lnTo>
                  <a:pt x="1143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10200" y="32004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52400"/>
                </a:moveTo>
                <a:lnTo>
                  <a:pt x="5827" y="104217"/>
                </a:lnTo>
                <a:lnTo>
                  <a:pt x="22055" y="62380"/>
                </a:lnTo>
                <a:lnTo>
                  <a:pt x="46798" y="29394"/>
                </a:lnTo>
                <a:lnTo>
                  <a:pt x="78175" y="7766"/>
                </a:lnTo>
                <a:lnTo>
                  <a:pt x="114300" y="0"/>
                </a:lnTo>
                <a:lnTo>
                  <a:pt x="150424" y="7766"/>
                </a:lnTo>
                <a:lnTo>
                  <a:pt x="181801" y="29394"/>
                </a:lnTo>
                <a:lnTo>
                  <a:pt x="206544" y="62380"/>
                </a:lnTo>
                <a:lnTo>
                  <a:pt x="222772" y="104217"/>
                </a:lnTo>
                <a:lnTo>
                  <a:pt x="228600" y="152400"/>
                </a:lnTo>
                <a:lnTo>
                  <a:pt x="222772" y="200582"/>
                </a:lnTo>
                <a:lnTo>
                  <a:pt x="206544" y="242419"/>
                </a:lnTo>
                <a:lnTo>
                  <a:pt x="181801" y="275405"/>
                </a:lnTo>
                <a:lnTo>
                  <a:pt x="150424" y="297033"/>
                </a:lnTo>
                <a:lnTo>
                  <a:pt x="114300" y="304800"/>
                </a:lnTo>
                <a:lnTo>
                  <a:pt x="78175" y="297033"/>
                </a:lnTo>
                <a:lnTo>
                  <a:pt x="46798" y="275405"/>
                </a:lnTo>
                <a:lnTo>
                  <a:pt x="22055" y="242419"/>
                </a:lnTo>
                <a:lnTo>
                  <a:pt x="5827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69128" y="3271520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19600" y="2286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19600" y="2286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38600" y="2400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00600" y="24003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2000" y="26670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2000" y="2781300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62000" y="0"/>
                </a:moveTo>
                <a:lnTo>
                  <a:pt x="762000" y="76200"/>
                </a:lnTo>
                <a:lnTo>
                  <a:pt x="825500" y="44450"/>
                </a:lnTo>
                <a:lnTo>
                  <a:pt x="774700" y="44450"/>
                </a:lnTo>
                <a:lnTo>
                  <a:pt x="774700" y="31750"/>
                </a:lnTo>
                <a:lnTo>
                  <a:pt x="825500" y="31750"/>
                </a:lnTo>
                <a:lnTo>
                  <a:pt x="762000" y="0"/>
                </a:lnTo>
                <a:close/>
              </a:path>
              <a:path w="838200" h="76200">
                <a:moveTo>
                  <a:pt x="762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838200" h="76200">
                <a:moveTo>
                  <a:pt x="825500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25500" y="44450"/>
                </a:lnTo>
                <a:lnTo>
                  <a:pt x="838200" y="38100"/>
                </a:lnTo>
                <a:lnTo>
                  <a:pt x="825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72000" y="3124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2000" y="3314700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62000" y="0"/>
                </a:moveTo>
                <a:lnTo>
                  <a:pt x="762000" y="76200"/>
                </a:lnTo>
                <a:lnTo>
                  <a:pt x="825500" y="44450"/>
                </a:lnTo>
                <a:lnTo>
                  <a:pt x="774700" y="44450"/>
                </a:lnTo>
                <a:lnTo>
                  <a:pt x="774700" y="31750"/>
                </a:lnTo>
                <a:lnTo>
                  <a:pt x="825500" y="31750"/>
                </a:lnTo>
                <a:lnTo>
                  <a:pt x="762000" y="0"/>
                </a:lnTo>
                <a:close/>
              </a:path>
              <a:path w="838200" h="76200">
                <a:moveTo>
                  <a:pt x="762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838200" h="76200">
                <a:moveTo>
                  <a:pt x="825500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25500" y="44450"/>
                </a:lnTo>
                <a:lnTo>
                  <a:pt x="838200" y="38100"/>
                </a:lnTo>
                <a:lnTo>
                  <a:pt x="825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53592" y="2545842"/>
            <a:ext cx="7124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Begin</a:t>
            </a:r>
            <a:r>
              <a:rPr sz="1400" b="1" spc="3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47209" y="1935861"/>
            <a:ext cx="4470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-15" dirty="0">
                <a:latin typeface="Arial"/>
                <a:cs typeface="Arial"/>
              </a:rPr>
              <a:t>as</a:t>
            </a:r>
            <a:r>
              <a:rPr sz="1400" b="1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24000" y="4495800"/>
            <a:ext cx="838200" cy="1676400"/>
          </a:xfrm>
          <a:custGeom>
            <a:avLst/>
            <a:gdLst/>
            <a:ahLst/>
            <a:cxnLst/>
            <a:rect l="l" t="t" r="r" b="b"/>
            <a:pathLst>
              <a:path w="838200" h="1676400">
                <a:moveTo>
                  <a:pt x="0" y="1676400"/>
                </a:moveTo>
                <a:lnTo>
                  <a:pt x="838200" y="1676400"/>
                </a:lnTo>
                <a:lnTo>
                  <a:pt x="838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24000" y="4495800"/>
            <a:ext cx="838200" cy="1676400"/>
          </a:xfrm>
          <a:custGeom>
            <a:avLst/>
            <a:gdLst/>
            <a:ahLst/>
            <a:cxnLst/>
            <a:rect l="l" t="t" r="r" b="b"/>
            <a:pathLst>
              <a:path w="838200" h="1676400">
                <a:moveTo>
                  <a:pt x="0" y="1676400"/>
                </a:moveTo>
                <a:lnTo>
                  <a:pt x="838200" y="1676400"/>
                </a:lnTo>
                <a:lnTo>
                  <a:pt x="838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6000" y="49149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6000" y="52959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86000" y="5818187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452877" y="5595010"/>
            <a:ext cx="57404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Arial"/>
                <a:cs typeface="Arial"/>
              </a:rPr>
              <a:t>Exit</a:t>
            </a:r>
            <a:r>
              <a:rPr sz="1400" b="1" spc="2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82976" y="4604130"/>
            <a:ext cx="5441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Exit</a:t>
            </a:r>
            <a:r>
              <a:rPr sz="1400" b="1" spc="2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82976" y="5061584"/>
            <a:ext cx="5441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Exit</a:t>
            </a:r>
            <a:r>
              <a:rPr sz="1400" b="1" spc="2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572000" y="4495800"/>
            <a:ext cx="838200" cy="1676400"/>
          </a:xfrm>
          <a:custGeom>
            <a:avLst/>
            <a:gdLst/>
            <a:ahLst/>
            <a:cxnLst/>
            <a:rect l="l" t="t" r="r" b="b"/>
            <a:pathLst>
              <a:path w="838200" h="1676400">
                <a:moveTo>
                  <a:pt x="0" y="1676400"/>
                </a:moveTo>
                <a:lnTo>
                  <a:pt x="838200" y="1676400"/>
                </a:lnTo>
                <a:lnTo>
                  <a:pt x="838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72000" y="4495800"/>
            <a:ext cx="838200" cy="1676400"/>
          </a:xfrm>
          <a:custGeom>
            <a:avLst/>
            <a:gdLst/>
            <a:ahLst/>
            <a:cxnLst/>
            <a:rect l="l" t="t" r="r" b="b"/>
            <a:pathLst>
              <a:path w="838200" h="1676400">
                <a:moveTo>
                  <a:pt x="0" y="1676400"/>
                </a:moveTo>
                <a:lnTo>
                  <a:pt x="838200" y="1676400"/>
                </a:lnTo>
                <a:lnTo>
                  <a:pt x="838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34000" y="47625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34000" y="52959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34000" y="5818187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96000" y="47625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96000" y="5295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96000" y="5829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67400" y="46482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14300" y="0"/>
                </a:moveTo>
                <a:lnTo>
                  <a:pt x="46798" y="29394"/>
                </a:lnTo>
                <a:lnTo>
                  <a:pt x="22055" y="62380"/>
                </a:lnTo>
                <a:lnTo>
                  <a:pt x="5827" y="104217"/>
                </a:lnTo>
                <a:lnTo>
                  <a:pt x="0" y="152400"/>
                </a:lnTo>
                <a:lnTo>
                  <a:pt x="5827" y="200582"/>
                </a:lnTo>
                <a:lnTo>
                  <a:pt x="22055" y="242419"/>
                </a:lnTo>
                <a:lnTo>
                  <a:pt x="46798" y="275405"/>
                </a:lnTo>
                <a:lnTo>
                  <a:pt x="78175" y="297033"/>
                </a:lnTo>
                <a:lnTo>
                  <a:pt x="114300" y="304800"/>
                </a:lnTo>
                <a:lnTo>
                  <a:pt x="150424" y="297033"/>
                </a:lnTo>
                <a:lnTo>
                  <a:pt x="181801" y="275405"/>
                </a:lnTo>
                <a:lnTo>
                  <a:pt x="206544" y="242419"/>
                </a:lnTo>
                <a:lnTo>
                  <a:pt x="222772" y="200582"/>
                </a:lnTo>
                <a:lnTo>
                  <a:pt x="228600" y="152400"/>
                </a:lnTo>
                <a:lnTo>
                  <a:pt x="222772" y="104217"/>
                </a:lnTo>
                <a:lnTo>
                  <a:pt x="206544" y="62380"/>
                </a:lnTo>
                <a:lnTo>
                  <a:pt x="181801" y="29394"/>
                </a:lnTo>
                <a:lnTo>
                  <a:pt x="150424" y="7766"/>
                </a:lnTo>
                <a:lnTo>
                  <a:pt x="1143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67400" y="46482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52400"/>
                </a:moveTo>
                <a:lnTo>
                  <a:pt x="5827" y="104217"/>
                </a:lnTo>
                <a:lnTo>
                  <a:pt x="22055" y="62380"/>
                </a:lnTo>
                <a:lnTo>
                  <a:pt x="46798" y="29394"/>
                </a:lnTo>
                <a:lnTo>
                  <a:pt x="78175" y="7766"/>
                </a:lnTo>
                <a:lnTo>
                  <a:pt x="114300" y="0"/>
                </a:lnTo>
                <a:lnTo>
                  <a:pt x="150424" y="7766"/>
                </a:lnTo>
                <a:lnTo>
                  <a:pt x="181801" y="29394"/>
                </a:lnTo>
                <a:lnTo>
                  <a:pt x="206544" y="62380"/>
                </a:lnTo>
                <a:lnTo>
                  <a:pt x="222772" y="104217"/>
                </a:lnTo>
                <a:lnTo>
                  <a:pt x="228600" y="152400"/>
                </a:lnTo>
                <a:lnTo>
                  <a:pt x="222772" y="200582"/>
                </a:lnTo>
                <a:lnTo>
                  <a:pt x="206544" y="242419"/>
                </a:lnTo>
                <a:lnTo>
                  <a:pt x="181801" y="275405"/>
                </a:lnTo>
                <a:lnTo>
                  <a:pt x="150424" y="297033"/>
                </a:lnTo>
                <a:lnTo>
                  <a:pt x="114300" y="304800"/>
                </a:lnTo>
                <a:lnTo>
                  <a:pt x="78175" y="297033"/>
                </a:lnTo>
                <a:lnTo>
                  <a:pt x="46798" y="275405"/>
                </a:lnTo>
                <a:lnTo>
                  <a:pt x="22055" y="242419"/>
                </a:lnTo>
                <a:lnTo>
                  <a:pt x="5827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938773" y="471995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867400" y="51816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14300" y="0"/>
                </a:moveTo>
                <a:lnTo>
                  <a:pt x="46798" y="29394"/>
                </a:lnTo>
                <a:lnTo>
                  <a:pt x="22055" y="62380"/>
                </a:lnTo>
                <a:lnTo>
                  <a:pt x="5827" y="104217"/>
                </a:lnTo>
                <a:lnTo>
                  <a:pt x="0" y="152400"/>
                </a:lnTo>
                <a:lnTo>
                  <a:pt x="5827" y="200582"/>
                </a:lnTo>
                <a:lnTo>
                  <a:pt x="22055" y="242419"/>
                </a:lnTo>
                <a:lnTo>
                  <a:pt x="46798" y="275405"/>
                </a:lnTo>
                <a:lnTo>
                  <a:pt x="78175" y="297033"/>
                </a:lnTo>
                <a:lnTo>
                  <a:pt x="114300" y="304800"/>
                </a:lnTo>
                <a:lnTo>
                  <a:pt x="150424" y="297033"/>
                </a:lnTo>
                <a:lnTo>
                  <a:pt x="181801" y="275405"/>
                </a:lnTo>
                <a:lnTo>
                  <a:pt x="206544" y="242419"/>
                </a:lnTo>
                <a:lnTo>
                  <a:pt x="222772" y="200582"/>
                </a:lnTo>
                <a:lnTo>
                  <a:pt x="228600" y="152400"/>
                </a:lnTo>
                <a:lnTo>
                  <a:pt x="222772" y="104217"/>
                </a:lnTo>
                <a:lnTo>
                  <a:pt x="206544" y="62380"/>
                </a:lnTo>
                <a:lnTo>
                  <a:pt x="181801" y="29394"/>
                </a:lnTo>
                <a:lnTo>
                  <a:pt x="150424" y="7766"/>
                </a:lnTo>
                <a:lnTo>
                  <a:pt x="1143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67400" y="51816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52400"/>
                </a:moveTo>
                <a:lnTo>
                  <a:pt x="5827" y="104217"/>
                </a:lnTo>
                <a:lnTo>
                  <a:pt x="22055" y="62380"/>
                </a:lnTo>
                <a:lnTo>
                  <a:pt x="46798" y="29394"/>
                </a:lnTo>
                <a:lnTo>
                  <a:pt x="78175" y="7766"/>
                </a:lnTo>
                <a:lnTo>
                  <a:pt x="114300" y="0"/>
                </a:lnTo>
                <a:lnTo>
                  <a:pt x="150424" y="7766"/>
                </a:lnTo>
                <a:lnTo>
                  <a:pt x="181801" y="29394"/>
                </a:lnTo>
                <a:lnTo>
                  <a:pt x="206544" y="62380"/>
                </a:lnTo>
                <a:lnTo>
                  <a:pt x="222772" y="104217"/>
                </a:lnTo>
                <a:lnTo>
                  <a:pt x="228600" y="152400"/>
                </a:lnTo>
                <a:lnTo>
                  <a:pt x="222772" y="200582"/>
                </a:lnTo>
                <a:lnTo>
                  <a:pt x="206544" y="242419"/>
                </a:lnTo>
                <a:lnTo>
                  <a:pt x="181801" y="275405"/>
                </a:lnTo>
                <a:lnTo>
                  <a:pt x="150424" y="297033"/>
                </a:lnTo>
                <a:lnTo>
                  <a:pt x="114300" y="304800"/>
                </a:lnTo>
                <a:lnTo>
                  <a:pt x="78175" y="297033"/>
                </a:lnTo>
                <a:lnTo>
                  <a:pt x="46798" y="275405"/>
                </a:lnTo>
                <a:lnTo>
                  <a:pt x="22055" y="242419"/>
                </a:lnTo>
                <a:lnTo>
                  <a:pt x="5827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938773" y="525360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867400" y="5715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14300" y="0"/>
                </a:moveTo>
                <a:lnTo>
                  <a:pt x="46798" y="29405"/>
                </a:lnTo>
                <a:lnTo>
                  <a:pt x="22055" y="62396"/>
                </a:lnTo>
                <a:lnTo>
                  <a:pt x="5827" y="104231"/>
                </a:lnTo>
                <a:lnTo>
                  <a:pt x="0" y="152400"/>
                </a:lnTo>
                <a:lnTo>
                  <a:pt x="5827" y="200568"/>
                </a:lnTo>
                <a:lnTo>
                  <a:pt x="22055" y="242403"/>
                </a:lnTo>
                <a:lnTo>
                  <a:pt x="46798" y="275394"/>
                </a:lnTo>
                <a:lnTo>
                  <a:pt x="78175" y="297030"/>
                </a:lnTo>
                <a:lnTo>
                  <a:pt x="114300" y="304800"/>
                </a:lnTo>
                <a:lnTo>
                  <a:pt x="150424" y="297030"/>
                </a:lnTo>
                <a:lnTo>
                  <a:pt x="181801" y="275394"/>
                </a:lnTo>
                <a:lnTo>
                  <a:pt x="206544" y="242403"/>
                </a:lnTo>
                <a:lnTo>
                  <a:pt x="222772" y="200568"/>
                </a:lnTo>
                <a:lnTo>
                  <a:pt x="228600" y="152400"/>
                </a:lnTo>
                <a:lnTo>
                  <a:pt x="222772" y="104231"/>
                </a:lnTo>
                <a:lnTo>
                  <a:pt x="206544" y="62396"/>
                </a:lnTo>
                <a:lnTo>
                  <a:pt x="181801" y="29405"/>
                </a:lnTo>
                <a:lnTo>
                  <a:pt x="150424" y="7769"/>
                </a:lnTo>
                <a:lnTo>
                  <a:pt x="1143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67400" y="5715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52400"/>
                </a:moveTo>
                <a:lnTo>
                  <a:pt x="5827" y="104231"/>
                </a:lnTo>
                <a:lnTo>
                  <a:pt x="22055" y="62396"/>
                </a:lnTo>
                <a:lnTo>
                  <a:pt x="46798" y="29405"/>
                </a:lnTo>
                <a:lnTo>
                  <a:pt x="78175" y="7769"/>
                </a:lnTo>
                <a:lnTo>
                  <a:pt x="114300" y="0"/>
                </a:lnTo>
                <a:lnTo>
                  <a:pt x="150424" y="7769"/>
                </a:lnTo>
                <a:lnTo>
                  <a:pt x="181801" y="29405"/>
                </a:lnTo>
                <a:lnTo>
                  <a:pt x="206544" y="62396"/>
                </a:lnTo>
                <a:lnTo>
                  <a:pt x="222772" y="104231"/>
                </a:lnTo>
                <a:lnTo>
                  <a:pt x="228600" y="152400"/>
                </a:lnTo>
                <a:lnTo>
                  <a:pt x="222772" y="200568"/>
                </a:lnTo>
                <a:lnTo>
                  <a:pt x="206544" y="242403"/>
                </a:lnTo>
                <a:lnTo>
                  <a:pt x="181801" y="275394"/>
                </a:lnTo>
                <a:lnTo>
                  <a:pt x="150424" y="297030"/>
                </a:lnTo>
                <a:lnTo>
                  <a:pt x="114300" y="304800"/>
                </a:lnTo>
                <a:lnTo>
                  <a:pt x="78175" y="297030"/>
                </a:lnTo>
                <a:lnTo>
                  <a:pt x="46798" y="275394"/>
                </a:lnTo>
                <a:lnTo>
                  <a:pt x="22055" y="242403"/>
                </a:lnTo>
                <a:lnTo>
                  <a:pt x="5827" y="200568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926582" y="5787338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477000" y="4648200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0" y="304800"/>
                </a:moveTo>
                <a:lnTo>
                  <a:pt x="914400" y="304800"/>
                </a:lnTo>
                <a:lnTo>
                  <a:pt x="914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477000" y="4648200"/>
            <a:ext cx="91440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470"/>
              </a:spcBef>
            </a:pPr>
            <a:r>
              <a:rPr sz="1200" spc="-10" dirty="0">
                <a:latin typeface="Arial"/>
                <a:cs typeface="Arial"/>
              </a:rPr>
              <a:t>SET </a:t>
            </a:r>
            <a:r>
              <a:rPr sz="1200" dirty="0">
                <a:latin typeface="Arial"/>
                <a:cs typeface="Arial"/>
              </a:rPr>
              <a:t>E =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477000" y="5181600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0" y="304800"/>
                </a:moveTo>
                <a:lnTo>
                  <a:pt x="914400" y="304800"/>
                </a:lnTo>
                <a:lnTo>
                  <a:pt x="914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477000" y="5181600"/>
            <a:ext cx="91440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475"/>
              </a:spcBef>
            </a:pPr>
            <a:r>
              <a:rPr sz="1200" spc="-10" dirty="0">
                <a:latin typeface="Arial"/>
                <a:cs typeface="Arial"/>
              </a:rPr>
              <a:t>SET </a:t>
            </a:r>
            <a:r>
              <a:rPr sz="1200" dirty="0">
                <a:latin typeface="Arial"/>
                <a:cs typeface="Arial"/>
              </a:rPr>
              <a:t>E =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477000" y="5715000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0" y="304800"/>
                </a:moveTo>
                <a:lnTo>
                  <a:pt x="914400" y="304800"/>
                </a:lnTo>
                <a:lnTo>
                  <a:pt x="914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477000" y="5715000"/>
            <a:ext cx="914400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475"/>
              </a:spcBef>
            </a:pPr>
            <a:r>
              <a:rPr sz="1200" spc="-10" dirty="0">
                <a:latin typeface="Arial"/>
                <a:cs typeface="Arial"/>
              </a:rPr>
              <a:t>SET </a:t>
            </a:r>
            <a:r>
              <a:rPr sz="1200" dirty="0">
                <a:latin typeface="Arial"/>
                <a:cs typeface="Arial"/>
              </a:rPr>
              <a:t>E =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391400" y="5295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72400" y="5181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72400" y="5181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91400" y="58674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91400" y="48006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62900" y="54864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1000"/>
                </a:lnTo>
                <a:lnTo>
                  <a:pt x="44450" y="381000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62900" y="4800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53400" y="52959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7" name="object 7"/>
          <p:cNvSpPr/>
          <p:nvPr/>
        </p:nvSpPr>
        <p:spPr>
          <a:xfrm>
            <a:off x="381000" y="685800"/>
            <a:ext cx="9220200" cy="5791200"/>
          </a:xfrm>
          <a:custGeom>
            <a:avLst/>
            <a:gdLst/>
            <a:ahLst/>
            <a:cxnLst/>
            <a:rect l="l" t="t" r="r" b="b"/>
            <a:pathLst>
              <a:path w="9220200" h="5791200">
                <a:moveTo>
                  <a:pt x="0" y="5791200"/>
                </a:moveTo>
                <a:lnTo>
                  <a:pt x="9220200" y="5791200"/>
                </a:lnTo>
                <a:lnTo>
                  <a:pt x="92202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685800"/>
            <a:ext cx="9220200" cy="5791200"/>
          </a:xfrm>
          <a:custGeom>
            <a:avLst/>
            <a:gdLst/>
            <a:ahLst/>
            <a:cxnLst/>
            <a:rect l="l" t="t" r="r" b="b"/>
            <a:pathLst>
              <a:path w="9220200" h="5791200">
                <a:moveTo>
                  <a:pt x="0" y="5791200"/>
                </a:moveTo>
                <a:lnTo>
                  <a:pt x="9220200" y="5791200"/>
                </a:lnTo>
                <a:lnTo>
                  <a:pt x="92202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4908" y="716025"/>
            <a:ext cx="8780780" cy="3378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7790" algn="ctr">
              <a:lnSpc>
                <a:spcPct val="100000"/>
              </a:lnSpc>
              <a:spcBef>
                <a:spcPts val="90"/>
              </a:spcBef>
              <a:tabLst>
                <a:tab pos="2145665" algn="l"/>
              </a:tabLst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Path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r>
              <a:rPr sz="14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Concepts	contd..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40" dirty="0">
                <a:solidFill>
                  <a:srgbClr val="660033"/>
                </a:solidFill>
                <a:latin typeface="Arial"/>
                <a:cs typeface="Arial"/>
              </a:rPr>
              <a:t>Test </a:t>
            </a:r>
            <a:r>
              <a:rPr sz="1600" b="1" spc="-5" dirty="0">
                <a:solidFill>
                  <a:srgbClr val="660033"/>
                </a:solidFill>
                <a:latin typeface="Arial"/>
                <a:cs typeface="Arial"/>
              </a:rPr>
              <a:t>Strategy </a:t>
            </a:r>
            <a:r>
              <a:rPr sz="1600" b="1" dirty="0">
                <a:solidFill>
                  <a:srgbClr val="660033"/>
                </a:solidFill>
                <a:latin typeface="Arial"/>
                <a:cs typeface="Arial"/>
              </a:rPr>
              <a:t>for </a:t>
            </a:r>
            <a:r>
              <a:rPr sz="1600" b="1" spc="5" dirty="0">
                <a:solidFill>
                  <a:srgbClr val="660033"/>
                </a:solidFill>
                <a:latin typeface="Arial"/>
                <a:cs typeface="Arial"/>
              </a:rPr>
              <a:t>Multi-entry </a:t>
            </a:r>
            <a:r>
              <a:rPr sz="1600" b="1" dirty="0">
                <a:solidFill>
                  <a:srgbClr val="660033"/>
                </a:solidFill>
                <a:latin typeface="Arial"/>
                <a:cs typeface="Arial"/>
              </a:rPr>
              <a:t>/ </a:t>
            </a:r>
            <a:r>
              <a:rPr sz="1600" b="1" spc="-5" dirty="0">
                <a:solidFill>
                  <a:srgbClr val="660033"/>
                </a:solidFill>
                <a:latin typeface="Arial"/>
                <a:cs typeface="Arial"/>
              </a:rPr>
              <a:t>exit</a:t>
            </a:r>
            <a:r>
              <a:rPr sz="1600" b="1" spc="2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60033"/>
                </a:solidFill>
                <a:latin typeface="Arial"/>
                <a:cs typeface="Arial"/>
              </a:rPr>
              <a:t>routines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640080" indent="-3441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40080" algn="l"/>
                <a:tab pos="640715" algn="l"/>
              </a:tabLst>
            </a:pPr>
            <a:r>
              <a:rPr sz="1600" dirty="0">
                <a:latin typeface="Arial"/>
                <a:cs typeface="Arial"/>
              </a:rPr>
              <a:t>Get </a:t>
            </a:r>
            <a:r>
              <a:rPr sz="1600" spc="-5" dirty="0">
                <a:latin typeface="Arial"/>
                <a:cs typeface="Arial"/>
              </a:rPr>
              <a:t>rid of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them.</a:t>
            </a:r>
            <a:endParaRPr sz="1600">
              <a:latin typeface="Arial"/>
              <a:cs typeface="Arial"/>
            </a:endParaRPr>
          </a:p>
          <a:p>
            <a:pPr marL="640080" indent="-344170">
              <a:lnSpc>
                <a:spcPct val="100000"/>
              </a:lnSpc>
              <a:buAutoNum type="arabicPeriod"/>
              <a:tabLst>
                <a:tab pos="640080" algn="l"/>
                <a:tab pos="640715" algn="l"/>
              </a:tabLst>
            </a:pPr>
            <a:r>
              <a:rPr sz="1600" spc="-5" dirty="0">
                <a:latin typeface="Arial"/>
                <a:cs typeface="Arial"/>
              </a:rPr>
              <a:t>Control </a:t>
            </a:r>
            <a:r>
              <a:rPr sz="1600" dirty="0">
                <a:latin typeface="Arial"/>
                <a:cs typeface="Arial"/>
              </a:rPr>
              <a:t>those </a:t>
            </a:r>
            <a:r>
              <a:rPr sz="1600" spc="-5" dirty="0">
                <a:latin typeface="Arial"/>
                <a:cs typeface="Arial"/>
              </a:rPr>
              <a:t>you cannot get rid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640080" indent="-344170">
              <a:lnSpc>
                <a:spcPct val="100000"/>
              </a:lnSpc>
              <a:buAutoNum type="arabicPeriod"/>
              <a:tabLst>
                <a:tab pos="640080" algn="l"/>
                <a:tab pos="640715" algn="l"/>
              </a:tabLst>
            </a:pPr>
            <a:r>
              <a:rPr sz="1600" spc="-10" dirty="0">
                <a:latin typeface="Arial"/>
                <a:cs typeface="Arial"/>
              </a:rPr>
              <a:t>Convert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single </a:t>
            </a:r>
            <a:r>
              <a:rPr sz="1600" spc="-5" dirty="0">
                <a:latin typeface="Arial"/>
                <a:cs typeface="Arial"/>
              </a:rPr>
              <a:t>entry </a:t>
            </a:r>
            <a:r>
              <a:rPr sz="1600" dirty="0">
                <a:latin typeface="Arial"/>
                <a:cs typeface="Arial"/>
              </a:rPr>
              <a:t>/ </a:t>
            </a:r>
            <a:r>
              <a:rPr sz="1600" spc="-10" dirty="0">
                <a:latin typeface="Arial"/>
                <a:cs typeface="Arial"/>
              </a:rPr>
              <a:t>exit </a:t>
            </a:r>
            <a:r>
              <a:rPr sz="1600" dirty="0">
                <a:latin typeface="Arial"/>
                <a:cs typeface="Arial"/>
              </a:rPr>
              <a:t>routines.</a:t>
            </a:r>
            <a:endParaRPr sz="1600">
              <a:latin typeface="Arial"/>
              <a:cs typeface="Arial"/>
            </a:endParaRPr>
          </a:p>
          <a:p>
            <a:pPr marL="640080" indent="-344170">
              <a:lnSpc>
                <a:spcPct val="100000"/>
              </a:lnSpc>
              <a:buAutoNum type="arabicPeriod"/>
              <a:tabLst>
                <a:tab pos="640080" algn="l"/>
                <a:tab pos="640715" algn="l"/>
              </a:tabLst>
            </a:pPr>
            <a:r>
              <a:rPr sz="1600" spc="-5" dirty="0">
                <a:latin typeface="Arial"/>
                <a:cs typeface="Arial"/>
              </a:rPr>
              <a:t>Do unit </a:t>
            </a:r>
            <a:r>
              <a:rPr sz="1600" dirty="0">
                <a:latin typeface="Arial"/>
                <a:cs typeface="Arial"/>
              </a:rPr>
              <a:t>testing </a:t>
            </a:r>
            <a:r>
              <a:rPr sz="1600" spc="-5" dirty="0">
                <a:latin typeface="Arial"/>
                <a:cs typeface="Arial"/>
              </a:rPr>
              <a:t>by </a:t>
            </a:r>
            <a:r>
              <a:rPr sz="1600" dirty="0">
                <a:latin typeface="Arial"/>
                <a:cs typeface="Arial"/>
              </a:rPr>
              <a:t>treating each </a:t>
            </a:r>
            <a:r>
              <a:rPr sz="1600" spc="-10" dirty="0">
                <a:latin typeface="Arial"/>
                <a:cs typeface="Arial"/>
              </a:rPr>
              <a:t>entry/exit </a:t>
            </a:r>
            <a:r>
              <a:rPr sz="1600" dirty="0">
                <a:latin typeface="Arial"/>
                <a:cs typeface="Arial"/>
              </a:rPr>
              <a:t>combination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if it </a:t>
            </a:r>
            <a:r>
              <a:rPr sz="1600" spc="-10" dirty="0">
                <a:latin typeface="Arial"/>
                <a:cs typeface="Arial"/>
              </a:rPr>
              <a:t>were </a:t>
            </a:r>
            <a:r>
              <a:rPr sz="1600" dirty="0">
                <a:latin typeface="Arial"/>
                <a:cs typeface="Arial"/>
              </a:rPr>
              <a:t>a completely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different</a:t>
            </a:r>
            <a:endParaRPr sz="1600">
              <a:latin typeface="Arial"/>
              <a:cs typeface="Arial"/>
            </a:endParaRPr>
          </a:p>
          <a:p>
            <a:pPr marL="640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routine.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640080" indent="-34417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640080" algn="l"/>
                <a:tab pos="640715" algn="l"/>
              </a:tabLst>
            </a:pPr>
            <a:r>
              <a:rPr sz="1600" spc="-5" dirty="0">
                <a:latin typeface="Arial"/>
                <a:cs typeface="Arial"/>
              </a:rPr>
              <a:t>Recognize that </a:t>
            </a:r>
            <a:r>
              <a:rPr sz="1600" dirty="0">
                <a:latin typeface="Arial"/>
                <a:cs typeface="Arial"/>
              </a:rPr>
              <a:t>integration testing is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heavier</a:t>
            </a:r>
            <a:endParaRPr sz="1600">
              <a:latin typeface="Arial"/>
              <a:cs typeface="Arial"/>
            </a:endParaRPr>
          </a:p>
          <a:p>
            <a:pPr marL="640080" indent="-344170">
              <a:lnSpc>
                <a:spcPct val="100000"/>
              </a:lnSpc>
              <a:buAutoNum type="arabicPeriod" startAt="5"/>
              <a:tabLst>
                <a:tab pos="640080" algn="l"/>
                <a:tab pos="640715" algn="l"/>
              </a:tabLst>
            </a:pPr>
            <a:r>
              <a:rPr sz="1600" spc="-5" dirty="0">
                <a:latin typeface="Arial"/>
                <a:cs typeface="Arial"/>
              </a:rPr>
              <a:t>Understand </a:t>
            </a:r>
            <a:r>
              <a:rPr sz="1600" dirty="0">
                <a:latin typeface="Arial"/>
                <a:cs typeface="Arial"/>
              </a:rPr>
              <a:t>the strategies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assumptions in the automatic test </a:t>
            </a:r>
            <a:r>
              <a:rPr sz="1600" spc="-5" dirty="0">
                <a:latin typeface="Arial"/>
                <a:cs typeface="Arial"/>
              </a:rPr>
              <a:t>generators and </a:t>
            </a:r>
            <a:r>
              <a:rPr sz="1600" dirty="0">
                <a:latin typeface="Arial"/>
                <a:cs typeface="Arial"/>
              </a:rPr>
              <a:t>confirm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endParaRPr sz="1600">
              <a:latin typeface="Arial"/>
              <a:cs typeface="Arial"/>
            </a:endParaRPr>
          </a:p>
          <a:p>
            <a:pPr marL="64008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they </a:t>
            </a:r>
            <a:r>
              <a:rPr sz="1600" spc="-5" dirty="0">
                <a:latin typeface="Arial"/>
                <a:cs typeface="Arial"/>
              </a:rPr>
              <a:t>do (or do not) </a:t>
            </a:r>
            <a:r>
              <a:rPr sz="1600" spc="-10" dirty="0">
                <a:latin typeface="Arial"/>
                <a:cs typeface="Arial"/>
              </a:rPr>
              <a:t>work </a:t>
            </a:r>
            <a:r>
              <a:rPr sz="1600" dirty="0">
                <a:latin typeface="Arial"/>
                <a:cs typeface="Arial"/>
              </a:rPr>
              <a:t>for multi-entry/multi </a:t>
            </a:r>
            <a:r>
              <a:rPr sz="1600" spc="-10" dirty="0">
                <a:latin typeface="Arial"/>
                <a:cs typeface="Arial"/>
              </a:rPr>
              <a:t>exit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routines.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81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7" name="object 7"/>
          <p:cNvSpPr/>
          <p:nvPr/>
        </p:nvSpPr>
        <p:spPr>
          <a:xfrm>
            <a:off x="457200" y="685800"/>
            <a:ext cx="9144000" cy="5943600"/>
          </a:xfrm>
          <a:custGeom>
            <a:avLst/>
            <a:gdLst/>
            <a:ahLst/>
            <a:cxnLst/>
            <a:rect l="l" t="t" r="r" b="b"/>
            <a:pathLst>
              <a:path w="9144000" h="5943600">
                <a:moveTo>
                  <a:pt x="0" y="5943600"/>
                </a:moveTo>
                <a:lnTo>
                  <a:pt x="9144000" y="5943600"/>
                </a:lnTo>
                <a:lnTo>
                  <a:pt x="9144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44000" cy="5943600"/>
          </a:xfrm>
          <a:custGeom>
            <a:avLst/>
            <a:gdLst/>
            <a:ahLst/>
            <a:cxnLst/>
            <a:rect l="l" t="t" r="r" b="b"/>
            <a:pathLst>
              <a:path w="9144000" h="5943600">
                <a:moveTo>
                  <a:pt x="0" y="5943600"/>
                </a:moveTo>
                <a:lnTo>
                  <a:pt x="9144000" y="5943600"/>
                </a:lnTo>
                <a:lnTo>
                  <a:pt x="9144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964" y="712977"/>
            <a:ext cx="8789670" cy="4671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65430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Path 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Concepts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417830" indent="-405130">
              <a:lnSpc>
                <a:spcPct val="100000"/>
              </a:lnSpc>
              <a:buAutoNum type="arabicPeriod" startAt="3"/>
              <a:tabLst>
                <a:tab pos="417830" algn="l"/>
                <a:tab pos="418465" algn="l"/>
              </a:tabLst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Fundamental Path Selection</a:t>
            </a:r>
            <a:r>
              <a:rPr sz="1800" b="1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Criteria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C0000"/>
              </a:buClr>
              <a:buFont typeface="Arial"/>
              <a:buAutoNum type="arabicPeriod" startAt="3"/>
            </a:pPr>
            <a:endParaRPr sz="1850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A minimal</a:t>
            </a:r>
            <a:r>
              <a:rPr sz="1600" spc="-3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set </a:t>
            </a:r>
            <a:r>
              <a:rPr sz="1600" spc="-5" dirty="0">
                <a:latin typeface="Arial"/>
                <a:cs typeface="Arial"/>
              </a:rPr>
              <a:t>of paths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be able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do </a:t>
            </a:r>
            <a:r>
              <a:rPr sz="1600" spc="5" dirty="0">
                <a:latin typeface="Arial"/>
                <a:cs typeface="Arial"/>
              </a:rPr>
              <a:t>complete </a:t>
            </a:r>
            <a:r>
              <a:rPr sz="1600" dirty="0">
                <a:latin typeface="Arial"/>
                <a:cs typeface="Arial"/>
              </a:rPr>
              <a:t>testing.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76580" lvl="1" indent="-341630">
              <a:lnSpc>
                <a:spcPct val="100000"/>
              </a:lnSpc>
              <a:spcBef>
                <a:spcPts val="5"/>
              </a:spcBef>
              <a:buChar char="•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Each pass </a:t>
            </a:r>
            <a:r>
              <a:rPr sz="1600" spc="-5" dirty="0">
                <a:latin typeface="Arial"/>
                <a:cs typeface="Arial"/>
              </a:rPr>
              <a:t>through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routine from </a:t>
            </a:r>
            <a:r>
              <a:rPr sz="1600" spc="-5" dirty="0">
                <a:latin typeface="Arial"/>
                <a:cs typeface="Arial"/>
              </a:rPr>
              <a:t>entry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exit, </a:t>
            </a:r>
            <a:r>
              <a:rPr sz="1600" dirty="0">
                <a:latin typeface="Arial"/>
                <a:cs typeface="Arial"/>
              </a:rPr>
              <a:t>as </a:t>
            </a:r>
            <a:r>
              <a:rPr sz="1600" spc="-5" dirty="0">
                <a:latin typeface="Arial"/>
                <a:cs typeface="Arial"/>
              </a:rPr>
              <a:t>one </a:t>
            </a:r>
            <a:r>
              <a:rPr sz="1600" dirty="0">
                <a:latin typeface="Arial"/>
                <a:cs typeface="Arial"/>
              </a:rPr>
              <a:t>traces </a:t>
            </a:r>
            <a:r>
              <a:rPr sz="1600" spc="-5" dirty="0">
                <a:latin typeface="Arial"/>
                <a:cs typeface="Arial"/>
              </a:rPr>
              <a:t>through </a:t>
            </a:r>
            <a:r>
              <a:rPr sz="1600" dirty="0">
                <a:latin typeface="Arial"/>
                <a:cs typeface="Arial"/>
              </a:rPr>
              <a:t>it, is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potential</a:t>
            </a:r>
            <a:r>
              <a:rPr sz="1600" b="1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path.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576580" lvl="1" indent="-341630">
              <a:lnSpc>
                <a:spcPct val="100000"/>
              </a:lnSpc>
              <a:buChar char="•"/>
              <a:tabLst>
                <a:tab pos="575945" algn="l"/>
                <a:tab pos="576580" algn="l"/>
              </a:tabLst>
            </a:pP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above </a:t>
            </a:r>
            <a:r>
              <a:rPr sz="1600" dirty="0">
                <a:latin typeface="Arial"/>
                <a:cs typeface="Arial"/>
              </a:rPr>
              <a:t>includes the tracing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5" dirty="0">
                <a:latin typeface="Arial"/>
                <a:cs typeface="Arial"/>
              </a:rPr>
              <a:t>1</a:t>
            </a:r>
            <a:r>
              <a:rPr sz="1600" b="1" spc="5" dirty="0">
                <a:latin typeface="Arial"/>
                <a:cs typeface="Arial"/>
              </a:rPr>
              <a:t>..</a:t>
            </a:r>
            <a:r>
              <a:rPr sz="1600" spc="5" dirty="0">
                <a:latin typeface="Arial"/>
                <a:cs typeface="Arial"/>
              </a:rPr>
              <a:t>n times </a:t>
            </a:r>
            <a:r>
              <a:rPr sz="1600" dirty="0">
                <a:latin typeface="Arial"/>
                <a:cs typeface="Arial"/>
              </a:rPr>
              <a:t>tracing </a:t>
            </a:r>
            <a:r>
              <a:rPr sz="1600" spc="-5" dirty="0">
                <a:latin typeface="Arial"/>
                <a:cs typeface="Arial"/>
              </a:rPr>
              <a:t>of an </a:t>
            </a:r>
            <a:r>
              <a:rPr sz="1600" dirty="0">
                <a:latin typeface="Arial"/>
                <a:cs typeface="Arial"/>
              </a:rPr>
              <a:t>interactive block each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separately.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576580" lvl="1" indent="-341630">
              <a:lnSpc>
                <a:spcPct val="100000"/>
              </a:lnSpc>
              <a:buFont typeface="Arial"/>
              <a:buChar char="•"/>
              <a:tabLst>
                <a:tab pos="575945" algn="l"/>
                <a:tab pos="576580" algn="l"/>
              </a:tabLst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Note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</a:t>
            </a:r>
            <a:r>
              <a:rPr sz="1600" dirty="0">
                <a:latin typeface="Arial"/>
                <a:cs typeface="Arial"/>
              </a:rPr>
              <a:t> could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make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mandatory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path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executable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could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create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new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paths not</a:t>
            </a:r>
            <a:endParaRPr sz="1600">
              <a:latin typeface="Arial"/>
              <a:cs typeface="Arial"/>
            </a:endParaRPr>
          </a:p>
          <a:p>
            <a:pPr marL="57658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related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103505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Complete Path </a:t>
            </a:r>
            <a:r>
              <a:rPr sz="1800" b="1" spc="-20" dirty="0">
                <a:solidFill>
                  <a:srgbClr val="CC0000"/>
                </a:solidFill>
                <a:latin typeface="Arial"/>
                <a:cs typeface="Arial"/>
              </a:rPr>
              <a:t>Testing</a:t>
            </a:r>
            <a:r>
              <a:rPr sz="1800" b="1" spc="-9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prescriptions: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904875" lvl="2" indent="-344170">
              <a:lnSpc>
                <a:spcPct val="100000"/>
              </a:lnSpc>
              <a:buAutoNum type="arabicPeriod"/>
              <a:tabLst>
                <a:tab pos="904875" algn="l"/>
                <a:tab pos="905510" algn="l"/>
              </a:tabLst>
            </a:pPr>
            <a:r>
              <a:rPr sz="1600" spc="-5" dirty="0">
                <a:latin typeface="Arial"/>
                <a:cs typeface="Arial"/>
              </a:rPr>
              <a:t>Exercise every </a:t>
            </a:r>
            <a:r>
              <a:rPr sz="1600" dirty="0">
                <a:latin typeface="Arial"/>
                <a:cs typeface="Arial"/>
              </a:rPr>
              <a:t>path from </a:t>
            </a:r>
            <a:r>
              <a:rPr sz="1600" spc="-5" dirty="0">
                <a:latin typeface="Arial"/>
                <a:cs typeface="Arial"/>
              </a:rPr>
              <a:t>entry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exit.</a:t>
            </a:r>
            <a:endParaRPr sz="1600">
              <a:latin typeface="Arial"/>
              <a:cs typeface="Arial"/>
            </a:endParaRPr>
          </a:p>
          <a:p>
            <a:pPr marL="904875" lvl="2" indent="-344170">
              <a:lnSpc>
                <a:spcPct val="100000"/>
              </a:lnSpc>
              <a:buAutoNum type="arabicPeriod"/>
              <a:tabLst>
                <a:tab pos="904875" algn="l"/>
                <a:tab pos="905510" algn="l"/>
              </a:tabLst>
            </a:pPr>
            <a:r>
              <a:rPr sz="1600" spc="-5" dirty="0">
                <a:latin typeface="Arial"/>
                <a:cs typeface="Arial"/>
              </a:rPr>
              <a:t>Exercise </a:t>
            </a:r>
            <a:r>
              <a:rPr sz="1600" spc="-10" dirty="0">
                <a:latin typeface="Arial"/>
                <a:cs typeface="Arial"/>
              </a:rPr>
              <a:t>every </a:t>
            </a:r>
            <a:r>
              <a:rPr sz="1600" dirty="0">
                <a:latin typeface="Arial"/>
                <a:cs typeface="Arial"/>
              </a:rPr>
              <a:t>statement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dirty="0">
                <a:latin typeface="Arial"/>
                <a:cs typeface="Arial"/>
              </a:rPr>
              <a:t>instruction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least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once.</a:t>
            </a:r>
            <a:endParaRPr sz="1600">
              <a:latin typeface="Arial"/>
              <a:cs typeface="Arial"/>
            </a:endParaRPr>
          </a:p>
          <a:p>
            <a:pPr marL="904875" lvl="2" indent="-344170">
              <a:lnSpc>
                <a:spcPct val="100000"/>
              </a:lnSpc>
              <a:buAutoNum type="arabicPeriod"/>
              <a:tabLst>
                <a:tab pos="904875" algn="l"/>
                <a:tab pos="905510" algn="l"/>
              </a:tabLst>
            </a:pPr>
            <a:r>
              <a:rPr sz="1600" spc="-5" dirty="0">
                <a:latin typeface="Arial"/>
                <a:cs typeface="Arial"/>
              </a:rPr>
              <a:t>Exercise </a:t>
            </a:r>
            <a:r>
              <a:rPr sz="1600" spc="-10" dirty="0">
                <a:latin typeface="Arial"/>
                <a:cs typeface="Arial"/>
              </a:rPr>
              <a:t>every </a:t>
            </a:r>
            <a:r>
              <a:rPr sz="1600" spc="-5" dirty="0">
                <a:latin typeface="Arial"/>
                <a:cs typeface="Arial"/>
              </a:rPr>
              <a:t>branch and </a:t>
            </a:r>
            <a:r>
              <a:rPr sz="1600" dirty="0">
                <a:latin typeface="Arial"/>
                <a:cs typeface="Arial"/>
              </a:rPr>
              <a:t>case statement in each direction,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least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9995" y="5601716"/>
            <a:ext cx="24466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105"/>
              </a:spcBef>
              <a:buFont typeface="Symbol"/>
              <a:buChar char=""/>
              <a:tabLst>
                <a:tab pos="220345" algn="l"/>
              </a:tabLst>
            </a:pPr>
            <a:r>
              <a:rPr sz="1600" dirty="0">
                <a:latin typeface="Arial"/>
                <a:cs typeface="Arial"/>
              </a:rPr>
              <a:t>Point 1 =&gt; </a:t>
            </a:r>
            <a:r>
              <a:rPr sz="1600" spc="-5" dirty="0">
                <a:latin typeface="Arial"/>
                <a:cs typeface="Arial"/>
              </a:rPr>
              <a:t>point </a:t>
            </a:r>
            <a:r>
              <a:rPr sz="1600" dirty="0">
                <a:latin typeface="Arial"/>
                <a:cs typeface="Arial"/>
              </a:rPr>
              <a:t>2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3.</a:t>
            </a:r>
            <a:endParaRPr sz="16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buFont typeface="Symbol"/>
              <a:buChar char=""/>
              <a:tabLst>
                <a:tab pos="220345" algn="l"/>
              </a:tabLst>
            </a:pPr>
            <a:r>
              <a:rPr sz="1600" dirty="0">
                <a:latin typeface="Arial"/>
                <a:cs typeface="Arial"/>
              </a:rPr>
              <a:t>Point 1 is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impractical.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1334" y="5601716"/>
            <a:ext cx="4288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105"/>
              </a:spcBef>
              <a:buFont typeface="Symbol"/>
              <a:buChar char=""/>
              <a:tabLst>
                <a:tab pos="220345" algn="l"/>
              </a:tabLst>
            </a:pPr>
            <a:r>
              <a:rPr sz="1600" dirty="0">
                <a:latin typeface="Arial"/>
                <a:cs typeface="Arial"/>
              </a:rPr>
              <a:t>Point 2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3 </a:t>
            </a:r>
            <a:r>
              <a:rPr sz="1600" spc="-5" dirty="0">
                <a:latin typeface="Arial"/>
                <a:cs typeface="Arial"/>
              </a:rPr>
              <a:t>are not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same</a:t>
            </a:r>
            <a:endParaRPr sz="16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buFont typeface="Symbol"/>
              <a:buChar char=""/>
              <a:tabLst>
                <a:tab pos="220345" algn="l"/>
              </a:tabLst>
            </a:pPr>
            <a:r>
              <a:rPr sz="1600" dirty="0">
                <a:latin typeface="Arial"/>
                <a:cs typeface="Arial"/>
              </a:rPr>
              <a:t>For a structured </a:t>
            </a:r>
            <a:r>
              <a:rPr sz="1600" spc="-5" dirty="0">
                <a:latin typeface="Arial"/>
                <a:cs typeface="Arial"/>
              </a:rPr>
              <a:t>language, </a:t>
            </a:r>
            <a:r>
              <a:rPr sz="1600" dirty="0">
                <a:latin typeface="Arial"/>
                <a:cs typeface="Arial"/>
              </a:rPr>
              <a:t>Point 3 =&gt; Point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81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7" name="object 7"/>
          <p:cNvSpPr/>
          <p:nvPr/>
        </p:nvSpPr>
        <p:spPr>
          <a:xfrm>
            <a:off x="457200" y="685800"/>
            <a:ext cx="9144000" cy="5943600"/>
          </a:xfrm>
          <a:custGeom>
            <a:avLst/>
            <a:gdLst/>
            <a:ahLst/>
            <a:cxnLst/>
            <a:rect l="l" t="t" r="r" b="b"/>
            <a:pathLst>
              <a:path w="9144000" h="5943600">
                <a:moveTo>
                  <a:pt x="0" y="5943600"/>
                </a:moveTo>
                <a:lnTo>
                  <a:pt x="9144000" y="5943600"/>
                </a:lnTo>
                <a:lnTo>
                  <a:pt x="9144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44000" cy="5943600"/>
          </a:xfrm>
          <a:custGeom>
            <a:avLst/>
            <a:gdLst/>
            <a:ahLst/>
            <a:cxnLst/>
            <a:rect l="l" t="t" r="r" b="b"/>
            <a:pathLst>
              <a:path w="9144000" h="5943600">
                <a:moveTo>
                  <a:pt x="0" y="5943600"/>
                </a:moveTo>
                <a:lnTo>
                  <a:pt x="9144000" y="5943600"/>
                </a:lnTo>
                <a:lnTo>
                  <a:pt x="9144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1011" y="6233940"/>
            <a:ext cx="25749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ware</a:t>
            </a:r>
            <a:r>
              <a:rPr sz="1600" spc="-5" dirty="0">
                <a:latin typeface="Arial"/>
                <a:cs typeface="Arial"/>
              </a:rPr>
              <a:t>, branch </a:t>
            </a:r>
            <a:r>
              <a:rPr sz="1600" dirty="0">
                <a:latin typeface="Arial"/>
                <a:cs typeface="Arial"/>
              </a:rPr>
              <a:t>testing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cover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644" y="712977"/>
            <a:ext cx="8447405" cy="5760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5445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Path 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Concepts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Path </a:t>
            </a:r>
            <a:r>
              <a:rPr sz="1800" b="1" spc="-20" dirty="0">
                <a:solidFill>
                  <a:srgbClr val="CC0000"/>
                </a:solidFill>
                <a:latin typeface="Arial"/>
                <a:cs typeface="Arial"/>
              </a:rPr>
              <a:t>Testing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Criteria</a:t>
            </a:r>
            <a:r>
              <a:rPr sz="1800" b="1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701040" indent="-350520">
              <a:lnSpc>
                <a:spcPct val="100000"/>
              </a:lnSpc>
              <a:buClr>
                <a:srgbClr val="333399"/>
              </a:buClr>
              <a:buAutoNum type="arabicPeriod"/>
              <a:tabLst>
                <a:tab pos="701040" algn="l"/>
                <a:tab pos="701675" algn="l"/>
              </a:tabLst>
            </a:pP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Path </a:t>
            </a:r>
            <a:r>
              <a:rPr sz="1600" b="1" spc="-25" dirty="0">
                <a:solidFill>
                  <a:srgbClr val="660066"/>
                </a:solidFill>
                <a:latin typeface="Arial"/>
                <a:cs typeface="Arial"/>
              </a:rPr>
              <a:t>Testing </a:t>
            </a:r>
            <a:r>
              <a:rPr sz="1600" b="1" spc="-5" dirty="0">
                <a:latin typeface="Arial"/>
                <a:cs typeface="Arial"/>
              </a:rPr>
              <a:t>(P</a:t>
            </a:r>
            <a:r>
              <a:rPr sz="2025" b="1" spc="-7" baseline="-6172" dirty="0">
                <a:latin typeface="Symbol"/>
                <a:cs typeface="Symbol"/>
              </a:rPr>
              <a:t></a:t>
            </a:r>
            <a:r>
              <a:rPr sz="2025" b="1" spc="150" baseline="-6172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Arial"/>
                <a:cs typeface="Arial"/>
              </a:rPr>
              <a:t>):</a:t>
            </a:r>
            <a:endParaRPr sz="1600">
              <a:latin typeface="Arial"/>
              <a:cs typeface="Arial"/>
            </a:endParaRPr>
          </a:p>
          <a:p>
            <a:pPr marL="927100" marR="231775">
              <a:lnSpc>
                <a:spcPct val="100000"/>
              </a:lnSpc>
              <a:spcBef>
                <a:spcPts val="1080"/>
              </a:spcBef>
            </a:pPr>
            <a:r>
              <a:rPr sz="1600" spc="-5" dirty="0">
                <a:latin typeface="Arial"/>
                <a:cs typeface="Arial"/>
              </a:rPr>
              <a:t>Execute all </a:t>
            </a:r>
            <a:r>
              <a:rPr sz="1600" dirty="0">
                <a:latin typeface="Arial"/>
                <a:cs typeface="Arial"/>
              </a:rPr>
              <a:t>possible </a:t>
            </a:r>
            <a:r>
              <a:rPr sz="1600" spc="-5" dirty="0">
                <a:latin typeface="Arial"/>
                <a:cs typeface="Arial"/>
              </a:rPr>
              <a:t>control </a:t>
            </a:r>
            <a:r>
              <a:rPr sz="1600" dirty="0">
                <a:latin typeface="Arial"/>
                <a:cs typeface="Arial"/>
              </a:rPr>
              <a:t>flow </a:t>
            </a:r>
            <a:r>
              <a:rPr sz="1600" spc="-5" dirty="0">
                <a:latin typeface="Arial"/>
                <a:cs typeface="Arial"/>
              </a:rPr>
              <a:t>paths thru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program; but </a:t>
            </a:r>
            <a:r>
              <a:rPr sz="1600" dirty="0">
                <a:latin typeface="Arial"/>
                <a:cs typeface="Arial"/>
              </a:rPr>
              <a:t>typically restricted </a:t>
            </a:r>
            <a:r>
              <a:rPr sz="1600" spc="5" dirty="0">
                <a:latin typeface="Arial"/>
                <a:cs typeface="Arial"/>
              </a:rPr>
              <a:t>to  </a:t>
            </a:r>
            <a:r>
              <a:rPr sz="1600" spc="-10" dirty="0">
                <a:latin typeface="Arial"/>
                <a:cs typeface="Arial"/>
              </a:rPr>
              <a:t>entry-exit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paths.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085"/>
              </a:spcBef>
            </a:pPr>
            <a:r>
              <a:rPr sz="1600" dirty="0">
                <a:latin typeface="Arial"/>
                <a:cs typeface="Arial"/>
              </a:rPr>
              <a:t>Implies </a:t>
            </a:r>
            <a:r>
              <a:rPr sz="1600" spc="-5" dirty="0">
                <a:latin typeface="Arial"/>
                <a:cs typeface="Arial"/>
              </a:rPr>
              <a:t>100% </a:t>
            </a:r>
            <a:r>
              <a:rPr sz="1600" dirty="0">
                <a:latin typeface="Arial"/>
                <a:cs typeface="Arial"/>
              </a:rPr>
              <a:t>path </a:t>
            </a:r>
            <a:r>
              <a:rPr sz="1600" spc="-5" dirty="0">
                <a:latin typeface="Arial"/>
                <a:cs typeface="Arial"/>
              </a:rPr>
              <a:t>coverage. </a:t>
            </a:r>
            <a:r>
              <a:rPr sz="1600" spc="5" dirty="0">
                <a:latin typeface="Arial"/>
                <a:cs typeface="Arial"/>
              </a:rPr>
              <a:t>Impossible to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achieve.</a:t>
            </a:r>
            <a:endParaRPr sz="1600">
              <a:latin typeface="Arial"/>
              <a:cs typeface="Arial"/>
            </a:endParaRPr>
          </a:p>
          <a:p>
            <a:pPr marL="701040" indent="-350520">
              <a:lnSpc>
                <a:spcPct val="100000"/>
              </a:lnSpc>
              <a:spcBef>
                <a:spcPts val="1200"/>
              </a:spcBef>
              <a:buClr>
                <a:srgbClr val="333399"/>
              </a:buClr>
              <a:buAutoNum type="arabicPeriod" startAt="2"/>
              <a:tabLst>
                <a:tab pos="701040" algn="l"/>
                <a:tab pos="701675" algn="l"/>
              </a:tabLst>
            </a:pPr>
            <a:r>
              <a:rPr sz="1600" b="1" spc="-5" dirty="0">
                <a:solidFill>
                  <a:srgbClr val="660066"/>
                </a:solidFill>
                <a:latin typeface="Arial"/>
                <a:cs typeface="Arial"/>
              </a:rPr>
              <a:t>Statement </a:t>
            </a:r>
            <a:r>
              <a:rPr sz="1600" b="1" spc="-25" dirty="0">
                <a:solidFill>
                  <a:srgbClr val="660066"/>
                </a:solidFill>
                <a:latin typeface="Arial"/>
                <a:cs typeface="Arial"/>
              </a:rPr>
              <a:t>Testing </a:t>
            </a:r>
            <a:r>
              <a:rPr sz="1600" b="1" dirty="0">
                <a:latin typeface="Arial"/>
                <a:cs typeface="Arial"/>
              </a:rPr>
              <a:t>( P</a:t>
            </a:r>
            <a:r>
              <a:rPr sz="1575" b="1" baseline="-7936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)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927100" marR="979805">
              <a:lnSpc>
                <a:spcPct val="100000"/>
              </a:lnSpc>
              <a:spcBef>
                <a:spcPts val="480"/>
              </a:spcBef>
            </a:pPr>
            <a:r>
              <a:rPr sz="1600" spc="-5" dirty="0">
                <a:latin typeface="Arial"/>
                <a:cs typeface="Arial"/>
              </a:rPr>
              <a:t>Execute all </a:t>
            </a:r>
            <a:r>
              <a:rPr sz="1600" dirty="0">
                <a:latin typeface="Arial"/>
                <a:cs typeface="Arial"/>
              </a:rPr>
              <a:t>statements in the </a:t>
            </a:r>
            <a:r>
              <a:rPr sz="1600" spc="-5" dirty="0">
                <a:latin typeface="Arial"/>
                <a:cs typeface="Arial"/>
              </a:rPr>
              <a:t>program at </a:t>
            </a:r>
            <a:r>
              <a:rPr sz="1600" dirty="0">
                <a:latin typeface="Arial"/>
                <a:cs typeface="Arial"/>
              </a:rPr>
              <a:t>least once </a:t>
            </a:r>
            <a:r>
              <a:rPr sz="1600" spc="-5" dirty="0">
                <a:latin typeface="Arial"/>
                <a:cs typeface="Arial"/>
              </a:rPr>
              <a:t>under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5" dirty="0">
                <a:latin typeface="Arial"/>
                <a:cs typeface="Arial"/>
              </a:rPr>
              <a:t>some </a:t>
            </a:r>
            <a:r>
              <a:rPr sz="1600" dirty="0">
                <a:latin typeface="Arial"/>
                <a:cs typeface="Arial"/>
              </a:rPr>
              <a:t>test.  </a:t>
            </a:r>
            <a:r>
              <a:rPr sz="1600" spc="-5" dirty="0">
                <a:latin typeface="Arial"/>
                <a:cs typeface="Arial"/>
              </a:rPr>
              <a:t>100% </a:t>
            </a:r>
            <a:r>
              <a:rPr sz="1600" dirty="0">
                <a:latin typeface="Arial"/>
                <a:cs typeface="Arial"/>
              </a:rPr>
              <a:t>statement </a:t>
            </a:r>
            <a:r>
              <a:rPr sz="1600" spc="-5" dirty="0">
                <a:latin typeface="Arial"/>
                <a:cs typeface="Arial"/>
              </a:rPr>
              <a:t>coverage </a:t>
            </a:r>
            <a:r>
              <a:rPr sz="1600" dirty="0">
                <a:latin typeface="Arial"/>
                <a:cs typeface="Arial"/>
              </a:rPr>
              <a:t>=&gt; </a:t>
            </a:r>
            <a:r>
              <a:rPr sz="1600" spc="-5" dirty="0">
                <a:latin typeface="Arial"/>
                <a:cs typeface="Arial"/>
              </a:rPr>
              <a:t>100% node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coverage.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Denoted by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C1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C1</a:t>
            </a:r>
            <a:r>
              <a:rPr sz="16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10" dirty="0">
                <a:latin typeface="Arial"/>
                <a:cs typeface="Arial"/>
              </a:rPr>
              <a:t>minimum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requirement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IEEE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unit</a:t>
            </a:r>
            <a:r>
              <a:rPr sz="1600" dirty="0">
                <a:latin typeface="Arial"/>
                <a:cs typeface="Arial"/>
              </a:rPr>
              <a:t> test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standard: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ANSI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87B.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701040" indent="-350520">
              <a:lnSpc>
                <a:spcPct val="100000"/>
              </a:lnSpc>
              <a:buClr>
                <a:srgbClr val="333399"/>
              </a:buClr>
              <a:buAutoNum type="arabicPeriod" startAt="3"/>
              <a:tabLst>
                <a:tab pos="701040" algn="l"/>
                <a:tab pos="701675" algn="l"/>
              </a:tabLst>
            </a:pPr>
            <a:r>
              <a:rPr sz="1600" b="1" dirty="0">
                <a:solidFill>
                  <a:srgbClr val="660066"/>
                </a:solidFill>
                <a:latin typeface="Arial"/>
                <a:cs typeface="Arial"/>
              </a:rPr>
              <a:t>Branch </a:t>
            </a:r>
            <a:r>
              <a:rPr sz="1600" b="1" spc="-25" dirty="0">
                <a:solidFill>
                  <a:srgbClr val="660066"/>
                </a:solidFill>
                <a:latin typeface="Arial"/>
                <a:cs typeface="Arial"/>
              </a:rPr>
              <a:t>Testing </a:t>
            </a:r>
            <a:r>
              <a:rPr sz="1600" b="1" dirty="0">
                <a:latin typeface="Arial"/>
                <a:cs typeface="Arial"/>
              </a:rPr>
              <a:t>(P</a:t>
            </a:r>
            <a:r>
              <a:rPr sz="1800" b="1" baseline="-9259" dirty="0">
                <a:latin typeface="Arial"/>
                <a:cs typeface="Arial"/>
              </a:rPr>
              <a:t>2</a:t>
            </a:r>
            <a:r>
              <a:rPr sz="1600" b="1" dirty="0">
                <a:latin typeface="Arial"/>
                <a:cs typeface="Arial"/>
              </a:rPr>
              <a:t>)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927100" marR="231775">
              <a:lnSpc>
                <a:spcPct val="100000"/>
              </a:lnSpc>
              <a:spcBef>
                <a:spcPts val="1200"/>
              </a:spcBef>
            </a:pPr>
            <a:r>
              <a:rPr sz="1600" spc="-5" dirty="0">
                <a:latin typeface="Arial"/>
                <a:cs typeface="Arial"/>
              </a:rPr>
              <a:t>Execute enough </a:t>
            </a:r>
            <a:r>
              <a:rPr sz="1600" dirty="0">
                <a:latin typeface="Arial"/>
                <a:cs typeface="Arial"/>
              </a:rPr>
              <a:t>tests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assure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spc="-10" dirty="0">
                <a:latin typeface="Arial"/>
                <a:cs typeface="Arial"/>
              </a:rPr>
              <a:t>every </a:t>
            </a:r>
            <a:r>
              <a:rPr sz="1600" spc="-5" dirty="0">
                <a:latin typeface="Arial"/>
                <a:cs typeface="Arial"/>
              </a:rPr>
              <a:t>branch alternative has been exercised  at </a:t>
            </a:r>
            <a:r>
              <a:rPr sz="1600" dirty="0">
                <a:latin typeface="Arial"/>
                <a:cs typeface="Arial"/>
              </a:rPr>
              <a:t>least once </a:t>
            </a:r>
            <a:r>
              <a:rPr sz="1600" spc="-5" dirty="0">
                <a:latin typeface="Arial"/>
                <a:cs typeface="Arial"/>
              </a:rPr>
              <a:t>under </a:t>
            </a:r>
            <a:r>
              <a:rPr sz="1600" spc="5" dirty="0">
                <a:latin typeface="Arial"/>
                <a:cs typeface="Arial"/>
              </a:rPr>
              <a:t>some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test.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Denoted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C2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Objective</a:t>
            </a:r>
            <a:r>
              <a:rPr sz="1600" spc="-5" dirty="0">
                <a:latin typeface="Arial"/>
                <a:cs typeface="Arial"/>
              </a:rPr>
              <a:t>: 100% branch coverage and 100% </a:t>
            </a:r>
            <a:r>
              <a:rPr sz="1600" dirty="0">
                <a:latin typeface="Arial"/>
                <a:cs typeface="Arial"/>
              </a:rPr>
              <a:t>Link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coverage.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440"/>
              </a:spcBef>
              <a:tabLst>
                <a:tab pos="5555615" algn="l"/>
              </a:tabLst>
            </a:pPr>
            <a:r>
              <a:rPr sz="1600" dirty="0">
                <a:latin typeface="Arial"/>
                <a:cs typeface="Arial"/>
              </a:rPr>
              <a:t>For 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well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 structured</a:t>
            </a:r>
            <a:r>
              <a:rPr sz="1600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soft	</a:t>
            </a:r>
            <a:r>
              <a:rPr sz="1600" spc="-5" dirty="0">
                <a:latin typeface="Arial"/>
                <a:cs typeface="Arial"/>
              </a:rPr>
              <a:t>age </a:t>
            </a:r>
            <a:r>
              <a:rPr sz="1600" dirty="0">
                <a:latin typeface="Arial"/>
                <a:cs typeface="Arial"/>
              </a:rPr>
              <a:t>include statement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coverage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74637"/>
            <a:ext cx="9144000" cy="411480"/>
          </a:xfrm>
          <a:custGeom>
            <a:avLst/>
            <a:gdLst/>
            <a:ahLst/>
            <a:cxnLst/>
            <a:rect l="l" t="t" r="r" b="b"/>
            <a:pathLst>
              <a:path w="9144000" h="411480">
                <a:moveTo>
                  <a:pt x="0" y="411162"/>
                </a:moveTo>
                <a:lnTo>
                  <a:pt x="9144000" y="411162"/>
                </a:lnTo>
                <a:lnTo>
                  <a:pt x="914400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4637"/>
            <a:ext cx="9144000" cy="411480"/>
          </a:xfrm>
          <a:custGeom>
            <a:avLst/>
            <a:gdLst/>
            <a:ahLst/>
            <a:cxnLst/>
            <a:rect l="l" t="t" r="r" b="b"/>
            <a:pathLst>
              <a:path w="9144000" h="411480">
                <a:moveTo>
                  <a:pt x="0" y="411162"/>
                </a:moveTo>
                <a:lnTo>
                  <a:pt x="9144000" y="411162"/>
                </a:lnTo>
                <a:lnTo>
                  <a:pt x="914400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4176" y="275590"/>
            <a:ext cx="520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6" name="object 6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2444" y="712978"/>
            <a:ext cx="5995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Picking enough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(the </a:t>
            </a:r>
            <a:r>
              <a:rPr sz="1800" b="1" spc="5" dirty="0">
                <a:solidFill>
                  <a:srgbClr val="CC0000"/>
                </a:solidFill>
                <a:latin typeface="Arial"/>
                <a:cs typeface="Arial"/>
              </a:rPr>
              <a:t>fewest)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paths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achieving</a:t>
            </a:r>
            <a:r>
              <a:rPr sz="1800" b="1" spc="-2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C1+C2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1733" y="389635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72400" y="1427225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0" y="1427225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381000" y="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55711" y="1726184"/>
            <a:ext cx="600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Z </a:t>
            </a:r>
            <a:r>
              <a:rPr sz="1200" b="1" spc="-5" dirty="0">
                <a:latin typeface="Arial"/>
                <a:cs typeface="Arial"/>
              </a:rPr>
              <a:t>&gt;= 0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34400" y="180822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15300" y="2189098"/>
            <a:ext cx="762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3200" y="18034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58901" y="49149"/>
                </a:lnTo>
                <a:lnTo>
                  <a:pt x="317500" y="49149"/>
                </a:lnTo>
                <a:lnTo>
                  <a:pt x="317500" y="26924"/>
                </a:lnTo>
                <a:lnTo>
                  <a:pt x="358648" y="26924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26924"/>
                </a:moveTo>
                <a:lnTo>
                  <a:pt x="0" y="26924"/>
                </a:lnTo>
                <a:lnTo>
                  <a:pt x="0" y="49149"/>
                </a:lnTo>
                <a:lnTo>
                  <a:pt x="304800" y="49149"/>
                </a:lnTo>
                <a:lnTo>
                  <a:pt x="304800" y="26924"/>
                </a:lnTo>
                <a:close/>
              </a:path>
              <a:path w="381000" h="76200">
                <a:moveTo>
                  <a:pt x="358648" y="26924"/>
                </a:moveTo>
                <a:lnTo>
                  <a:pt x="317500" y="26924"/>
                </a:lnTo>
                <a:lnTo>
                  <a:pt x="317500" y="49149"/>
                </a:lnTo>
                <a:lnTo>
                  <a:pt x="358901" y="49149"/>
                </a:lnTo>
                <a:lnTo>
                  <a:pt x="381000" y="38100"/>
                </a:lnTo>
                <a:lnTo>
                  <a:pt x="358648" y="2692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4200" y="1655826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533400" y="381000"/>
                </a:lnTo>
                <a:lnTo>
                  <a:pt x="533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34200" y="1655826"/>
            <a:ext cx="53340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770"/>
              </a:spcBef>
            </a:pPr>
            <a:r>
              <a:rPr sz="1600" b="1" spc="5" dirty="0">
                <a:solidFill>
                  <a:srgbClr val="FF00FF"/>
                </a:solidFill>
                <a:latin typeface="Arial"/>
                <a:cs typeface="Arial"/>
              </a:rPr>
              <a:t>P1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67600" y="1769998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2000" y="2608198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7620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762000" h="76200">
                <a:moveTo>
                  <a:pt x="7620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48600" y="2417826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39"/>
                </a:lnTo>
                <a:lnTo>
                  <a:pt x="162877" y="17948"/>
                </a:lnTo>
                <a:lnTo>
                  <a:pt x="117574" y="39011"/>
                </a:lnTo>
                <a:lnTo>
                  <a:pt x="78105" y="66913"/>
                </a:lnTo>
                <a:lnTo>
                  <a:pt x="45541" y="100738"/>
                </a:lnTo>
                <a:lnTo>
                  <a:pt x="20955" y="139571"/>
                </a:lnTo>
                <a:lnTo>
                  <a:pt x="5417" y="182496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496"/>
                </a:lnTo>
                <a:lnTo>
                  <a:pt x="512445" y="139571"/>
                </a:lnTo>
                <a:lnTo>
                  <a:pt x="487858" y="100738"/>
                </a:lnTo>
                <a:lnTo>
                  <a:pt x="455295" y="66913"/>
                </a:lnTo>
                <a:lnTo>
                  <a:pt x="415825" y="39011"/>
                </a:lnTo>
                <a:lnTo>
                  <a:pt x="370522" y="17948"/>
                </a:lnTo>
                <a:lnTo>
                  <a:pt x="320456" y="4639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48600" y="2417826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496"/>
                </a:lnTo>
                <a:lnTo>
                  <a:pt x="20955" y="139571"/>
                </a:lnTo>
                <a:lnTo>
                  <a:pt x="45541" y="100738"/>
                </a:lnTo>
                <a:lnTo>
                  <a:pt x="78105" y="66913"/>
                </a:lnTo>
                <a:lnTo>
                  <a:pt x="117574" y="39011"/>
                </a:lnTo>
                <a:lnTo>
                  <a:pt x="162877" y="17948"/>
                </a:lnTo>
                <a:lnTo>
                  <a:pt x="212943" y="4639"/>
                </a:lnTo>
                <a:lnTo>
                  <a:pt x="266700" y="0"/>
                </a:lnTo>
                <a:lnTo>
                  <a:pt x="320456" y="4639"/>
                </a:lnTo>
                <a:lnTo>
                  <a:pt x="370522" y="17948"/>
                </a:lnTo>
                <a:lnTo>
                  <a:pt x="415825" y="39011"/>
                </a:lnTo>
                <a:lnTo>
                  <a:pt x="455295" y="66913"/>
                </a:lnTo>
                <a:lnTo>
                  <a:pt x="487858" y="100738"/>
                </a:lnTo>
                <a:lnTo>
                  <a:pt x="512445" y="139571"/>
                </a:lnTo>
                <a:lnTo>
                  <a:pt x="527982" y="182496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23858" y="1439417"/>
            <a:ext cx="253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53200" y="2608198"/>
            <a:ext cx="1295400" cy="76200"/>
          </a:xfrm>
          <a:custGeom>
            <a:avLst/>
            <a:gdLst/>
            <a:ahLst/>
            <a:cxnLst/>
            <a:rect l="l" t="t" r="r" b="b"/>
            <a:pathLst>
              <a:path w="12954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2954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295400" h="76200">
                <a:moveTo>
                  <a:pt x="12954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19800" y="2417826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39"/>
                </a:lnTo>
                <a:lnTo>
                  <a:pt x="162877" y="17948"/>
                </a:lnTo>
                <a:lnTo>
                  <a:pt x="117574" y="39011"/>
                </a:lnTo>
                <a:lnTo>
                  <a:pt x="78104" y="66913"/>
                </a:lnTo>
                <a:lnTo>
                  <a:pt x="45541" y="100738"/>
                </a:lnTo>
                <a:lnTo>
                  <a:pt x="20954" y="139571"/>
                </a:lnTo>
                <a:lnTo>
                  <a:pt x="5417" y="182496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496"/>
                </a:lnTo>
                <a:lnTo>
                  <a:pt x="512445" y="139571"/>
                </a:lnTo>
                <a:lnTo>
                  <a:pt x="487858" y="100738"/>
                </a:lnTo>
                <a:lnTo>
                  <a:pt x="455295" y="66913"/>
                </a:lnTo>
                <a:lnTo>
                  <a:pt x="415825" y="39011"/>
                </a:lnTo>
                <a:lnTo>
                  <a:pt x="370522" y="17948"/>
                </a:lnTo>
                <a:lnTo>
                  <a:pt x="320456" y="4639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19800" y="2417826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496"/>
                </a:lnTo>
                <a:lnTo>
                  <a:pt x="20954" y="139571"/>
                </a:lnTo>
                <a:lnTo>
                  <a:pt x="45541" y="100738"/>
                </a:lnTo>
                <a:lnTo>
                  <a:pt x="78104" y="66913"/>
                </a:lnTo>
                <a:lnTo>
                  <a:pt x="117574" y="39011"/>
                </a:lnTo>
                <a:lnTo>
                  <a:pt x="162877" y="17948"/>
                </a:lnTo>
                <a:lnTo>
                  <a:pt x="212943" y="4639"/>
                </a:lnTo>
                <a:lnTo>
                  <a:pt x="266700" y="0"/>
                </a:lnTo>
                <a:lnTo>
                  <a:pt x="320456" y="4639"/>
                </a:lnTo>
                <a:lnTo>
                  <a:pt x="370522" y="17948"/>
                </a:lnTo>
                <a:lnTo>
                  <a:pt x="415825" y="39011"/>
                </a:lnTo>
                <a:lnTo>
                  <a:pt x="455295" y="66913"/>
                </a:lnTo>
                <a:lnTo>
                  <a:pt x="487858" y="100738"/>
                </a:lnTo>
                <a:lnTo>
                  <a:pt x="512445" y="139571"/>
                </a:lnTo>
                <a:lnTo>
                  <a:pt x="527982" y="182496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6800" y="2673350"/>
            <a:ext cx="1143635" cy="84455"/>
          </a:xfrm>
          <a:custGeom>
            <a:avLst/>
            <a:gdLst/>
            <a:ahLst/>
            <a:cxnLst/>
            <a:rect l="l" t="t" r="r" b="b"/>
            <a:pathLst>
              <a:path w="1143635" h="84455">
                <a:moveTo>
                  <a:pt x="74675" y="8254"/>
                </a:moveTo>
                <a:lnTo>
                  <a:pt x="0" y="49149"/>
                </a:lnTo>
                <a:lnTo>
                  <a:pt x="77597" y="84454"/>
                </a:lnTo>
                <a:lnTo>
                  <a:pt x="76399" y="53212"/>
                </a:lnTo>
                <a:lnTo>
                  <a:pt x="63753" y="53212"/>
                </a:lnTo>
                <a:lnTo>
                  <a:pt x="63246" y="40512"/>
                </a:lnTo>
                <a:lnTo>
                  <a:pt x="75894" y="40038"/>
                </a:lnTo>
                <a:lnTo>
                  <a:pt x="74675" y="8254"/>
                </a:lnTo>
                <a:close/>
              </a:path>
              <a:path w="1143635" h="84455">
                <a:moveTo>
                  <a:pt x="75894" y="40038"/>
                </a:moveTo>
                <a:lnTo>
                  <a:pt x="63246" y="40512"/>
                </a:lnTo>
                <a:lnTo>
                  <a:pt x="63753" y="53212"/>
                </a:lnTo>
                <a:lnTo>
                  <a:pt x="76381" y="52739"/>
                </a:lnTo>
                <a:lnTo>
                  <a:pt x="75894" y="40038"/>
                </a:lnTo>
                <a:close/>
              </a:path>
              <a:path w="1143635" h="84455">
                <a:moveTo>
                  <a:pt x="76381" y="52739"/>
                </a:moveTo>
                <a:lnTo>
                  <a:pt x="63753" y="53212"/>
                </a:lnTo>
                <a:lnTo>
                  <a:pt x="76399" y="53212"/>
                </a:lnTo>
                <a:lnTo>
                  <a:pt x="76381" y="52739"/>
                </a:lnTo>
                <a:close/>
              </a:path>
              <a:path w="1143635" h="84455">
                <a:moveTo>
                  <a:pt x="1142746" y="0"/>
                </a:moveTo>
                <a:lnTo>
                  <a:pt x="75894" y="40038"/>
                </a:lnTo>
                <a:lnTo>
                  <a:pt x="76381" y="52739"/>
                </a:lnTo>
                <a:lnTo>
                  <a:pt x="1143253" y="12700"/>
                </a:lnTo>
                <a:lnTo>
                  <a:pt x="1142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5800" y="19939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14800" y="2374900"/>
            <a:ext cx="762000" cy="685800"/>
          </a:xfrm>
          <a:custGeom>
            <a:avLst/>
            <a:gdLst/>
            <a:ahLst/>
            <a:cxnLst/>
            <a:rect l="l" t="t" r="r" b="b"/>
            <a:pathLst>
              <a:path w="762000" h="685800">
                <a:moveTo>
                  <a:pt x="381000" y="0"/>
                </a:moveTo>
                <a:lnTo>
                  <a:pt x="0" y="342900"/>
                </a:lnTo>
                <a:lnTo>
                  <a:pt x="381000" y="685800"/>
                </a:lnTo>
                <a:lnTo>
                  <a:pt x="762000" y="3429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2374900"/>
            <a:ext cx="762000" cy="685800"/>
          </a:xfrm>
          <a:custGeom>
            <a:avLst/>
            <a:gdLst/>
            <a:ahLst/>
            <a:cxnLst/>
            <a:rect l="l" t="t" r="r" b="b"/>
            <a:pathLst>
              <a:path w="762000" h="685800">
                <a:moveTo>
                  <a:pt x="0" y="342900"/>
                </a:moveTo>
                <a:lnTo>
                  <a:pt x="381000" y="0"/>
                </a:lnTo>
                <a:lnTo>
                  <a:pt x="762000" y="342900"/>
                </a:lnTo>
                <a:lnTo>
                  <a:pt x="381000" y="6858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24273" y="2636265"/>
            <a:ext cx="545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 </a:t>
            </a:r>
            <a:r>
              <a:rPr sz="1200" b="1" dirty="0">
                <a:latin typeface="Arial"/>
                <a:cs typeface="Arial"/>
              </a:rPr>
              <a:t>= V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10300" y="19939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1750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31750" y="393700"/>
                </a:lnTo>
                <a:lnTo>
                  <a:pt x="31750" y="381000"/>
                </a:lnTo>
                <a:close/>
              </a:path>
              <a:path w="76200" h="457200">
                <a:moveTo>
                  <a:pt x="44450" y="0"/>
                </a:moveTo>
                <a:lnTo>
                  <a:pt x="31750" y="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4450" y="381000"/>
                </a:lnTo>
                <a:lnTo>
                  <a:pt x="44450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728464" y="2201671"/>
            <a:ext cx="253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57600" y="26416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572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57200" h="76200">
                <a:moveTo>
                  <a:pt x="4572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24200" y="24511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4" y="66960"/>
                </a:lnTo>
                <a:lnTo>
                  <a:pt x="45541" y="100793"/>
                </a:lnTo>
                <a:lnTo>
                  <a:pt x="20954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5" y="317575"/>
                </a:lnTo>
                <a:lnTo>
                  <a:pt x="45541" y="356406"/>
                </a:lnTo>
                <a:lnTo>
                  <a:pt x="78105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5" y="390239"/>
                </a:lnTo>
                <a:lnTo>
                  <a:pt x="487858" y="356406"/>
                </a:lnTo>
                <a:lnTo>
                  <a:pt x="512445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24200" y="24511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4" y="139624"/>
                </a:lnTo>
                <a:lnTo>
                  <a:pt x="45541" y="100793"/>
                </a:lnTo>
                <a:lnTo>
                  <a:pt x="78104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5" y="317575"/>
                </a:lnTo>
                <a:lnTo>
                  <a:pt x="487858" y="356406"/>
                </a:lnTo>
                <a:lnTo>
                  <a:pt x="455295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5" y="390239"/>
                </a:lnTo>
                <a:lnTo>
                  <a:pt x="45541" y="356406"/>
                </a:lnTo>
                <a:lnTo>
                  <a:pt x="20955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21482" y="2598165"/>
            <a:ext cx="346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95800" y="1993900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17526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82153" y="1127887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44533" y="1979168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48753" y="1826463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43698" y="1293113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37754" y="2131568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61864" y="2696972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66917" y="1674368"/>
            <a:ext cx="939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82059" y="2430221"/>
            <a:ext cx="327660" cy="46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C0000"/>
                </a:solidFill>
                <a:latin typeface="Arial"/>
                <a:cs typeface="Arial"/>
              </a:rPr>
              <a:t>YES</a:t>
            </a:r>
            <a:endParaRPr sz="12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65"/>
              </a:spcBef>
            </a:pPr>
            <a:r>
              <a:rPr sz="1600" b="1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91298" y="2620772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144000" y="176530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347209" y="3001721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59804" y="2488627"/>
            <a:ext cx="459105" cy="6318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200" b="1" spc="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OOP</a:t>
            </a:r>
            <a:endParaRPr sz="1200">
              <a:latin typeface="Arial"/>
              <a:cs typeface="Arial"/>
            </a:endParaRPr>
          </a:p>
          <a:p>
            <a:pPr marR="78740" algn="ctr">
              <a:lnSpc>
                <a:spcPct val="100000"/>
              </a:lnSpc>
              <a:spcBef>
                <a:spcPts val="810"/>
              </a:spcBef>
            </a:pPr>
            <a:r>
              <a:rPr sz="1600" b="1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41056" y="2488627"/>
            <a:ext cx="360045" cy="6318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200" b="1" spc="-1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200" b="1" spc="-3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 marL="60960" algn="ctr">
              <a:lnSpc>
                <a:spcPct val="100000"/>
              </a:lnSpc>
              <a:spcBef>
                <a:spcPts val="810"/>
              </a:spcBef>
            </a:pPr>
            <a:r>
              <a:rPr sz="1600" b="1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32428" y="2925825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21503" y="6205709"/>
            <a:ext cx="62611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de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5251450" y="3803650"/>
          <a:ext cx="4192902" cy="2636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880"/>
                <a:gridCol w="632460"/>
                <a:gridCol w="391159"/>
                <a:gridCol w="357505"/>
                <a:gridCol w="330835"/>
                <a:gridCol w="302260"/>
                <a:gridCol w="309244"/>
                <a:gridCol w="309879"/>
                <a:gridCol w="309245"/>
                <a:gridCol w="305435"/>
              </a:tblGrid>
              <a:tr h="306070">
                <a:tc row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Paths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Decisions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6369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Process-link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9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633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abdeg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033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9080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985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acdeg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9080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10985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ADFE2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abdefeg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033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10985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ADFE2"/>
                    </a:solidFill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9080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10985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533400" y="3968750"/>
            <a:ext cx="4572000" cy="2432050"/>
          </a:xfrm>
          <a:prstGeom prst="rect">
            <a:avLst/>
          </a:prstGeom>
          <a:ln w="12700">
            <a:solidFill>
              <a:srgbClr val="0000FF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435609" indent="-225425">
              <a:lnSpc>
                <a:spcPts val="1880"/>
              </a:lnSpc>
              <a:spcBef>
                <a:spcPts val="380"/>
              </a:spcBef>
              <a:buSzPct val="113793"/>
              <a:buAutoNum type="arabicPeriod"/>
              <a:tabLst>
                <a:tab pos="436245" algn="l"/>
              </a:tabLst>
            </a:pPr>
            <a:r>
              <a:rPr sz="1450" spc="5" dirty="0">
                <a:latin typeface="Arial"/>
                <a:cs typeface="Arial"/>
              </a:rPr>
              <a:t>Does every </a:t>
            </a:r>
            <a:r>
              <a:rPr sz="1450" spc="10" dirty="0">
                <a:latin typeface="Arial"/>
                <a:cs typeface="Arial"/>
              </a:rPr>
              <a:t>decision </a:t>
            </a:r>
            <a:r>
              <a:rPr sz="1450" spc="5" dirty="0">
                <a:latin typeface="Arial"/>
                <a:cs typeface="Arial"/>
              </a:rPr>
              <a:t>have Y &amp; N</a:t>
            </a:r>
            <a:r>
              <a:rPr sz="1450" spc="-1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(C2)?</a:t>
            </a:r>
            <a:endParaRPr sz="1450">
              <a:latin typeface="Arial"/>
              <a:cs typeface="Arial"/>
            </a:endParaRPr>
          </a:p>
          <a:p>
            <a:pPr marL="435609" indent="-225425">
              <a:lnSpc>
                <a:spcPts val="1764"/>
              </a:lnSpc>
              <a:buSzPct val="113793"/>
              <a:buAutoNum type="arabicPeriod"/>
              <a:tabLst>
                <a:tab pos="436245" algn="l"/>
              </a:tabLst>
            </a:pPr>
            <a:r>
              <a:rPr sz="1450" spc="5" dirty="0">
                <a:latin typeface="Arial"/>
                <a:cs typeface="Arial"/>
              </a:rPr>
              <a:t>Are </a:t>
            </a:r>
            <a:r>
              <a:rPr sz="1450" spc="10" dirty="0">
                <a:latin typeface="Arial"/>
                <a:cs typeface="Arial"/>
              </a:rPr>
              <a:t>call cases </a:t>
            </a:r>
            <a:r>
              <a:rPr sz="1450" spc="5" dirty="0">
                <a:latin typeface="Arial"/>
                <a:cs typeface="Arial"/>
              </a:rPr>
              <a:t>of </a:t>
            </a:r>
            <a:r>
              <a:rPr sz="1450" spc="10" dirty="0">
                <a:latin typeface="Arial"/>
                <a:cs typeface="Arial"/>
              </a:rPr>
              <a:t>case </a:t>
            </a:r>
            <a:r>
              <a:rPr sz="1450" spc="5" dirty="0">
                <a:latin typeface="Arial"/>
                <a:cs typeface="Arial"/>
              </a:rPr>
              <a:t>statement marked</a:t>
            </a:r>
            <a:r>
              <a:rPr sz="1450" spc="-114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(C2)?</a:t>
            </a:r>
            <a:endParaRPr sz="1450">
              <a:latin typeface="Arial"/>
              <a:cs typeface="Arial"/>
            </a:endParaRPr>
          </a:p>
          <a:p>
            <a:pPr marL="435609" indent="-225425">
              <a:lnSpc>
                <a:spcPts val="1750"/>
              </a:lnSpc>
              <a:buSzPct val="113793"/>
              <a:buAutoNum type="arabicPeriod"/>
              <a:tabLst>
                <a:tab pos="436245" algn="l"/>
              </a:tabLst>
            </a:pPr>
            <a:r>
              <a:rPr sz="1450" spc="-10" dirty="0">
                <a:latin typeface="Arial"/>
                <a:cs typeface="Arial"/>
              </a:rPr>
              <a:t>Is </a:t>
            </a:r>
            <a:r>
              <a:rPr sz="1450" spc="5" dirty="0">
                <a:latin typeface="Arial"/>
                <a:cs typeface="Arial"/>
              </a:rPr>
              <a:t>every three </a:t>
            </a:r>
            <a:r>
              <a:rPr sz="1450" spc="-5" dirty="0">
                <a:latin typeface="Arial"/>
                <a:cs typeface="Arial"/>
              </a:rPr>
              <a:t>way </a:t>
            </a:r>
            <a:r>
              <a:rPr sz="1450" spc="5" dirty="0">
                <a:latin typeface="Arial"/>
                <a:cs typeface="Arial"/>
              </a:rPr>
              <a:t>branch covered</a:t>
            </a:r>
            <a:r>
              <a:rPr sz="1450" spc="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(C2)?</a:t>
            </a:r>
            <a:endParaRPr sz="1450">
              <a:latin typeface="Arial"/>
              <a:cs typeface="Arial"/>
            </a:endParaRPr>
          </a:p>
          <a:p>
            <a:pPr marL="435609" indent="-225425">
              <a:lnSpc>
                <a:spcPts val="1864"/>
              </a:lnSpc>
              <a:buSzPct val="113793"/>
              <a:buAutoNum type="arabicPeriod"/>
              <a:tabLst>
                <a:tab pos="436245" algn="l"/>
              </a:tabLst>
            </a:pPr>
            <a:r>
              <a:rPr sz="1450" spc="-10" dirty="0">
                <a:latin typeface="Arial"/>
                <a:cs typeface="Arial"/>
              </a:rPr>
              <a:t>Is </a:t>
            </a:r>
            <a:r>
              <a:rPr sz="1450" spc="5" dirty="0">
                <a:latin typeface="Arial"/>
                <a:cs typeface="Arial"/>
              </a:rPr>
              <a:t>every </a:t>
            </a:r>
            <a:r>
              <a:rPr sz="1450" spc="10" dirty="0">
                <a:latin typeface="Arial"/>
                <a:cs typeface="Arial"/>
              </a:rPr>
              <a:t>link </a:t>
            </a:r>
            <a:r>
              <a:rPr sz="1450" spc="5" dirty="0">
                <a:latin typeface="Arial"/>
                <a:cs typeface="Arial"/>
              </a:rPr>
              <a:t>covered at least once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(C1)?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</a:pPr>
            <a:r>
              <a:rPr sz="1450" spc="10" dirty="0">
                <a:solidFill>
                  <a:srgbClr val="FF00FF"/>
                </a:solidFill>
                <a:latin typeface="Arial"/>
                <a:cs typeface="Arial"/>
              </a:rPr>
              <a:t>Make small </a:t>
            </a:r>
            <a:r>
              <a:rPr sz="1450" spc="5" dirty="0">
                <a:solidFill>
                  <a:srgbClr val="FF00FF"/>
                </a:solidFill>
                <a:latin typeface="Arial"/>
                <a:cs typeface="Arial"/>
              </a:rPr>
              <a:t>changes </a:t>
            </a:r>
            <a:r>
              <a:rPr sz="1450" spc="10" dirty="0">
                <a:solidFill>
                  <a:srgbClr val="FF00FF"/>
                </a:solidFill>
                <a:latin typeface="Arial"/>
                <a:cs typeface="Arial"/>
              </a:rPr>
              <a:t>in </a:t>
            </a:r>
            <a:r>
              <a:rPr sz="1450" spc="5" dirty="0">
                <a:solidFill>
                  <a:srgbClr val="FF00FF"/>
                </a:solidFill>
                <a:latin typeface="Arial"/>
                <a:cs typeface="Arial"/>
              </a:rPr>
              <a:t>the path changing only</a:t>
            </a:r>
            <a:r>
              <a:rPr sz="1450" spc="-13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15"/>
              </a:spcBef>
            </a:pPr>
            <a:r>
              <a:rPr sz="1450" spc="5" dirty="0">
                <a:solidFill>
                  <a:srgbClr val="FF00FF"/>
                </a:solidFill>
                <a:latin typeface="Arial"/>
                <a:cs typeface="Arial"/>
              </a:rPr>
              <a:t>link or node at a</a:t>
            </a:r>
            <a:r>
              <a:rPr sz="1450" spc="-6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FF00FF"/>
                </a:solidFill>
                <a:latin typeface="Arial"/>
                <a:cs typeface="Arial"/>
              </a:rPr>
              <a:t>time.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11626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0" dirty="0">
                <a:latin typeface="Arial"/>
                <a:cs typeface="Arial"/>
              </a:rPr>
              <a:t>ref boris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13266" y="6278067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38100" cy="5638800"/>
          </a:xfrm>
          <a:custGeom>
            <a:avLst/>
            <a:gdLst/>
            <a:ahLst/>
            <a:cxnLst/>
            <a:rect l="l" t="t" r="r" b="b"/>
            <a:pathLst>
              <a:path w="38100" h="5638800">
                <a:moveTo>
                  <a:pt x="0" y="5638800"/>
                </a:moveTo>
                <a:lnTo>
                  <a:pt x="38100" y="5638800"/>
                </a:lnTo>
                <a:lnTo>
                  <a:pt x="381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685800"/>
            <a:ext cx="9163050" cy="5638800"/>
          </a:xfrm>
          <a:custGeom>
            <a:avLst/>
            <a:gdLst/>
            <a:ahLst/>
            <a:cxnLst/>
            <a:rect l="l" t="t" r="r" b="b"/>
            <a:pathLst>
              <a:path w="9163050" h="5638800">
                <a:moveTo>
                  <a:pt x="0" y="5638800"/>
                </a:moveTo>
                <a:lnTo>
                  <a:pt x="9163050" y="5638800"/>
                </a:lnTo>
                <a:lnTo>
                  <a:pt x="916305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638800"/>
          </a:xfrm>
          <a:custGeom>
            <a:avLst/>
            <a:gdLst/>
            <a:ahLst/>
            <a:cxnLst/>
            <a:rect l="l" t="t" r="r" b="b"/>
            <a:pathLst>
              <a:path w="9150350" h="5638800">
                <a:moveTo>
                  <a:pt x="0" y="5638800"/>
                </a:moveTo>
                <a:lnTo>
                  <a:pt x="9150350" y="5638800"/>
                </a:lnTo>
                <a:lnTo>
                  <a:pt x="915035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638800"/>
          </a:xfrm>
          <a:custGeom>
            <a:avLst/>
            <a:gdLst/>
            <a:ahLst/>
            <a:cxnLst/>
            <a:rect l="l" t="t" r="r" b="b"/>
            <a:pathLst>
              <a:path w="9150350" h="5638800">
                <a:moveTo>
                  <a:pt x="0" y="5638800"/>
                </a:moveTo>
                <a:lnTo>
                  <a:pt x="9150350" y="5638800"/>
                </a:lnTo>
                <a:lnTo>
                  <a:pt x="915035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444" y="712978"/>
            <a:ext cx="8235950" cy="3259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Revised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path selection</a:t>
            </a:r>
            <a:r>
              <a:rPr sz="1800" b="1" spc="-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Rules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spc="5" dirty="0">
                <a:latin typeface="Arial"/>
                <a:cs typeface="Arial"/>
              </a:rPr>
              <a:t>Pick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simplest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functionally sensible </a:t>
            </a:r>
            <a:r>
              <a:rPr sz="1600" spc="-10" dirty="0">
                <a:solidFill>
                  <a:srgbClr val="333399"/>
                </a:solidFill>
                <a:latin typeface="Arial"/>
                <a:cs typeface="Arial"/>
              </a:rPr>
              <a:t>entry/exit</a:t>
            </a:r>
            <a:r>
              <a:rPr sz="1600" spc="-2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path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356870" marR="46990" indent="-344170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spc="5" dirty="0">
                <a:latin typeface="Arial"/>
                <a:cs typeface="Arial"/>
              </a:rPr>
              <a:t>Pick </a:t>
            </a:r>
            <a:r>
              <a:rPr sz="1600" spc="-5" dirty="0">
                <a:latin typeface="Arial"/>
                <a:cs typeface="Arial"/>
              </a:rPr>
              <a:t>additional paths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small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variations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previous </a:t>
            </a:r>
            <a:r>
              <a:rPr sz="1600" dirty="0">
                <a:latin typeface="Arial"/>
                <a:cs typeface="Arial"/>
              </a:rPr>
              <a:t>paths. (pick those </a:t>
            </a:r>
            <a:r>
              <a:rPr sz="1600" spc="-5" dirty="0">
                <a:latin typeface="Arial"/>
                <a:cs typeface="Arial"/>
              </a:rPr>
              <a:t>with no </a:t>
            </a:r>
            <a:r>
              <a:rPr sz="1600" dirty="0">
                <a:latin typeface="Arial"/>
                <a:cs typeface="Arial"/>
              </a:rPr>
              <a:t>loops,  </a:t>
            </a:r>
            <a:r>
              <a:rPr sz="1600" spc="-5" dirty="0">
                <a:latin typeface="Arial"/>
                <a:cs typeface="Arial"/>
              </a:rPr>
              <a:t>shorter </a:t>
            </a:r>
            <a:r>
              <a:rPr sz="1600" dirty="0">
                <a:latin typeface="Arial"/>
                <a:cs typeface="Arial"/>
              </a:rPr>
              <a:t>paths, </a:t>
            </a:r>
            <a:r>
              <a:rPr sz="1600" spc="5" dirty="0">
                <a:latin typeface="Arial"/>
                <a:cs typeface="Arial"/>
              </a:rPr>
              <a:t>simple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meaningful)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356870" marR="5080" indent="-3441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spc="5" dirty="0">
                <a:latin typeface="Arial"/>
                <a:cs typeface="Arial"/>
              </a:rPr>
              <a:t>Pick </a:t>
            </a:r>
            <a:r>
              <a:rPr sz="1600" spc="-5" dirty="0">
                <a:latin typeface="Arial"/>
                <a:cs typeface="Arial"/>
              </a:rPr>
              <a:t>additional paths but </a:t>
            </a:r>
            <a:r>
              <a:rPr sz="1600" spc="-10" dirty="0">
                <a:latin typeface="Arial"/>
                <a:cs typeface="Arial"/>
              </a:rPr>
              <a:t>without </a:t>
            </a:r>
            <a:r>
              <a:rPr sz="1600" spc="-5" dirty="0">
                <a:latin typeface="Arial"/>
                <a:cs typeface="Arial"/>
              </a:rPr>
              <a:t>an obvious </a:t>
            </a:r>
            <a:r>
              <a:rPr sz="1600" dirty="0">
                <a:latin typeface="Arial"/>
                <a:cs typeface="Arial"/>
              </a:rPr>
              <a:t>functional meaning </a:t>
            </a:r>
            <a:r>
              <a:rPr sz="1600" spc="-5" dirty="0">
                <a:latin typeface="Arial"/>
                <a:cs typeface="Arial"/>
              </a:rPr>
              <a:t>(only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achieve C1+C2  coverage).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spc="5" dirty="0">
                <a:latin typeface="Arial"/>
                <a:cs typeface="Arial"/>
              </a:rPr>
              <a:t>Be </a:t>
            </a:r>
            <a:r>
              <a:rPr sz="1600" dirty="0">
                <a:latin typeface="Arial"/>
                <a:cs typeface="Arial"/>
              </a:rPr>
              <a:t>comfortable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the chosen paths. play </a:t>
            </a:r>
            <a:r>
              <a:rPr sz="1600" spc="-5" dirty="0">
                <a:latin typeface="Arial"/>
                <a:cs typeface="Arial"/>
              </a:rPr>
              <a:t>hunches, </a:t>
            </a:r>
            <a:r>
              <a:rPr sz="1600" dirty="0">
                <a:latin typeface="Arial"/>
                <a:cs typeface="Arial"/>
              </a:rPr>
              <a:t>use intuition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achieve</a:t>
            </a:r>
            <a:r>
              <a:rPr sz="1600" spc="-2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C1+C2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spc="-5" dirty="0">
                <a:latin typeface="Arial"/>
                <a:cs typeface="Arial"/>
              </a:rPr>
              <a:t>Don’t </a:t>
            </a:r>
            <a:r>
              <a:rPr sz="1600" dirty="0">
                <a:latin typeface="Arial"/>
                <a:cs typeface="Arial"/>
              </a:rPr>
              <a:t>follow </a:t>
            </a:r>
            <a:r>
              <a:rPr sz="1600" spc="-5" dirty="0">
                <a:latin typeface="Arial"/>
                <a:cs typeface="Arial"/>
              </a:rPr>
              <a:t>rules </a:t>
            </a:r>
            <a:r>
              <a:rPr sz="1600" dirty="0">
                <a:latin typeface="Arial"/>
                <a:cs typeface="Arial"/>
              </a:rPr>
              <a:t>slavishly – </a:t>
            </a:r>
            <a:r>
              <a:rPr sz="1600" spc="-10" dirty="0">
                <a:latin typeface="Arial"/>
                <a:cs typeface="Arial"/>
              </a:rPr>
              <a:t>except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coverage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11626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0" dirty="0">
                <a:latin typeface="Arial"/>
                <a:cs typeface="Arial"/>
              </a:rPr>
              <a:t>ref boris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13266" y="6278067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44450" cy="5638800"/>
          </a:xfrm>
          <a:custGeom>
            <a:avLst/>
            <a:gdLst/>
            <a:ahLst/>
            <a:cxnLst/>
            <a:rect l="l" t="t" r="r" b="b"/>
            <a:pathLst>
              <a:path w="44450" h="5638800">
                <a:moveTo>
                  <a:pt x="0" y="5638800"/>
                </a:moveTo>
                <a:lnTo>
                  <a:pt x="44450" y="5638800"/>
                </a:lnTo>
                <a:lnTo>
                  <a:pt x="4445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685800"/>
            <a:ext cx="9163050" cy="5638800"/>
          </a:xfrm>
          <a:custGeom>
            <a:avLst/>
            <a:gdLst/>
            <a:ahLst/>
            <a:cxnLst/>
            <a:rect l="l" t="t" r="r" b="b"/>
            <a:pathLst>
              <a:path w="9163050" h="5638800">
                <a:moveTo>
                  <a:pt x="0" y="5638800"/>
                </a:moveTo>
                <a:lnTo>
                  <a:pt x="9163050" y="5638800"/>
                </a:lnTo>
                <a:lnTo>
                  <a:pt x="916305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638800"/>
          </a:xfrm>
          <a:custGeom>
            <a:avLst/>
            <a:gdLst/>
            <a:ahLst/>
            <a:cxnLst/>
            <a:rect l="l" t="t" r="r" b="b"/>
            <a:pathLst>
              <a:path w="9150350" h="5638800">
                <a:moveTo>
                  <a:pt x="0" y="5638800"/>
                </a:moveTo>
                <a:lnTo>
                  <a:pt x="9150350" y="5638800"/>
                </a:lnTo>
                <a:lnTo>
                  <a:pt x="915035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685800"/>
            <a:ext cx="9150350" cy="5638800"/>
          </a:xfrm>
          <a:custGeom>
            <a:avLst/>
            <a:gdLst/>
            <a:ahLst/>
            <a:cxnLst/>
            <a:rect l="l" t="t" r="r" b="b"/>
            <a:pathLst>
              <a:path w="9150350" h="5638800">
                <a:moveTo>
                  <a:pt x="0" y="5638800"/>
                </a:moveTo>
                <a:lnTo>
                  <a:pt x="9150350" y="5638800"/>
                </a:lnTo>
                <a:lnTo>
                  <a:pt x="915035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444" y="712978"/>
            <a:ext cx="6442075" cy="542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56870" algn="l"/>
                <a:tab pos="357505" algn="l"/>
              </a:tabLst>
            </a:pPr>
            <a:r>
              <a:rPr sz="1800" b="1" spc="-20" dirty="0">
                <a:solidFill>
                  <a:srgbClr val="CC0000"/>
                </a:solidFill>
                <a:latin typeface="Arial"/>
                <a:cs typeface="Arial"/>
              </a:rPr>
              <a:t>Testing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of Paths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involving</a:t>
            </a:r>
            <a:r>
              <a:rPr sz="1800" b="1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loops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0000"/>
              </a:buClr>
              <a:buFont typeface="Arial"/>
              <a:buAutoNum type="arabicPeriod" startAt="4"/>
            </a:pPr>
            <a:endParaRPr sz="165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Bugs in </a:t>
            </a:r>
            <a:r>
              <a:rPr sz="1600" spc="-5" dirty="0">
                <a:latin typeface="Arial"/>
                <a:cs typeface="Arial"/>
              </a:rPr>
              <a:t>iterative </a:t>
            </a:r>
            <a:r>
              <a:rPr sz="1600" dirty="0">
                <a:latin typeface="Arial"/>
                <a:cs typeface="Arial"/>
              </a:rPr>
              <a:t>statements </a:t>
            </a:r>
            <a:r>
              <a:rPr sz="1600" spc="-5" dirty="0">
                <a:latin typeface="Arial"/>
                <a:cs typeface="Arial"/>
              </a:rPr>
              <a:t>apparently are not discovered by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C1+C2.</a:t>
            </a:r>
            <a:endParaRPr sz="16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But by testing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boundaries of </a:t>
            </a:r>
            <a:r>
              <a:rPr sz="1600" dirty="0">
                <a:latin typeface="Arial"/>
                <a:cs typeface="Arial"/>
              </a:rPr>
              <a:t>loop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variable.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Types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Iterative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statements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1270" lvl="1" indent="-344170">
              <a:lnSpc>
                <a:spcPct val="100000"/>
              </a:lnSpc>
              <a:buAutoNum type="arabicPeriod"/>
              <a:tabLst>
                <a:tab pos="1271270" algn="l"/>
                <a:tab pos="1271905" algn="l"/>
              </a:tabLst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Single loop</a:t>
            </a:r>
            <a:r>
              <a:rPr sz="1600" b="1" spc="-1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statement.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1271270" lvl="1" indent="-344170">
              <a:lnSpc>
                <a:spcPct val="100000"/>
              </a:lnSpc>
              <a:buAutoNum type="arabicPeriod"/>
              <a:tabLst>
                <a:tab pos="1271270" algn="l"/>
                <a:tab pos="1271905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Nested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loops.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1271270" lvl="1" indent="-344170">
              <a:lnSpc>
                <a:spcPct val="100000"/>
              </a:lnSpc>
              <a:buAutoNum type="arabicPeriod"/>
              <a:tabLst>
                <a:tab pos="1271270" algn="l"/>
                <a:tab pos="1271905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Concatenated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Loops.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1271270" lvl="1" indent="-344170">
              <a:lnSpc>
                <a:spcPct val="100000"/>
              </a:lnSpc>
              <a:buAutoNum type="arabicPeriod"/>
              <a:tabLst>
                <a:tab pos="1271270" algn="l"/>
                <a:tab pos="127190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Horrible</a:t>
            </a:r>
            <a:r>
              <a:rPr sz="16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Loops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b="1" baseline="1736" dirty="0">
                <a:latin typeface="Arial"/>
                <a:cs typeface="Arial"/>
              </a:rPr>
              <a:t>Let us denote the </a:t>
            </a:r>
            <a:r>
              <a:rPr sz="2400" b="1" spc="15" baseline="1736" dirty="0">
                <a:solidFill>
                  <a:srgbClr val="CC3300"/>
                </a:solidFill>
                <a:latin typeface="Arial"/>
                <a:cs typeface="Arial"/>
              </a:rPr>
              <a:t>Minimum </a:t>
            </a:r>
            <a:r>
              <a:rPr sz="2400" b="1" baseline="1736" dirty="0">
                <a:solidFill>
                  <a:srgbClr val="CC3300"/>
                </a:solidFill>
                <a:latin typeface="Arial"/>
                <a:cs typeface="Arial"/>
              </a:rPr>
              <a:t># of iterations </a:t>
            </a:r>
            <a:r>
              <a:rPr sz="2400" b="1" baseline="1736" dirty="0">
                <a:latin typeface="Arial"/>
                <a:cs typeface="Arial"/>
              </a:rPr>
              <a:t>by</a:t>
            </a:r>
            <a:r>
              <a:rPr sz="2400" b="1" spc="-254" baseline="1736" dirty="0">
                <a:latin typeface="Arial"/>
                <a:cs typeface="Arial"/>
              </a:rPr>
              <a:t>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min</a:t>
            </a:r>
            <a:endParaRPr sz="1050">
              <a:latin typeface="Arial"/>
              <a:cs typeface="Arial"/>
            </a:endParaRPr>
          </a:p>
          <a:p>
            <a:pPr marL="2353945" marR="403225">
              <a:lnSpc>
                <a:spcPct val="98200"/>
              </a:lnSpc>
              <a:spcBef>
                <a:spcPts val="35"/>
              </a:spcBef>
            </a:pPr>
            <a:r>
              <a:rPr sz="2400" b="1" baseline="1736" dirty="0">
                <a:latin typeface="Arial"/>
                <a:cs typeface="Arial"/>
              </a:rPr>
              <a:t>the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Maximum </a:t>
            </a:r>
            <a:r>
              <a:rPr sz="2400" b="1" baseline="1736" dirty="0">
                <a:solidFill>
                  <a:srgbClr val="CC3300"/>
                </a:solidFill>
                <a:latin typeface="Arial"/>
                <a:cs typeface="Arial"/>
              </a:rPr>
              <a:t># of iterations </a:t>
            </a:r>
            <a:r>
              <a:rPr sz="2400" b="1" baseline="1736" dirty="0">
                <a:latin typeface="Arial"/>
                <a:cs typeface="Arial"/>
              </a:rPr>
              <a:t>by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max  </a:t>
            </a:r>
            <a:r>
              <a:rPr sz="1600" b="1" dirty="0">
                <a:latin typeface="Arial"/>
                <a:cs typeface="Arial"/>
              </a:rPr>
              <a:t>the value of </a:t>
            </a:r>
            <a:r>
              <a:rPr sz="1600" b="1" spc="5" dirty="0">
                <a:solidFill>
                  <a:srgbClr val="CC0000"/>
                </a:solidFill>
                <a:latin typeface="Arial"/>
                <a:cs typeface="Arial"/>
              </a:rPr>
              <a:t>loop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control variable </a:t>
            </a:r>
            <a:r>
              <a:rPr sz="1600" b="1" spc="5" dirty="0">
                <a:latin typeface="Arial"/>
                <a:cs typeface="Arial"/>
              </a:rPr>
              <a:t>by</a:t>
            </a:r>
            <a:r>
              <a:rPr sz="1600" b="1" spc="-130" dirty="0"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CC0000"/>
                </a:solidFill>
                <a:latin typeface="Arial"/>
                <a:cs typeface="Arial"/>
              </a:rPr>
              <a:t>V  </a:t>
            </a:r>
            <a:r>
              <a:rPr sz="1600" b="1" dirty="0">
                <a:latin typeface="Arial"/>
                <a:cs typeface="Arial"/>
              </a:rPr>
              <a:t>the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#of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test cases </a:t>
            </a:r>
            <a:r>
              <a:rPr sz="1600" b="1" dirty="0">
                <a:latin typeface="Arial"/>
                <a:cs typeface="Arial"/>
              </a:rPr>
              <a:t>by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235394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the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# of iterations </a:t>
            </a:r>
            <a:r>
              <a:rPr sz="1600" b="1" spc="-5" dirty="0">
                <a:latin typeface="Arial"/>
                <a:cs typeface="Arial"/>
              </a:rPr>
              <a:t>carried </a:t>
            </a:r>
            <a:r>
              <a:rPr sz="1600" b="1" dirty="0">
                <a:latin typeface="Arial"/>
                <a:cs typeface="Arial"/>
              </a:rPr>
              <a:t>out by</a:t>
            </a:r>
            <a:r>
              <a:rPr sz="1600" b="1" spc="415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697865" indent="-340995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600" spc="-20" dirty="0">
                <a:latin typeface="Arial"/>
                <a:cs typeface="Arial"/>
              </a:rPr>
              <a:t>Later,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analyze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15" dirty="0">
                <a:latin typeface="Arial"/>
                <a:cs typeface="Arial"/>
              </a:rPr>
              <a:t>Loop-Testing </a:t>
            </a:r>
            <a:r>
              <a:rPr sz="1600" spc="5" dirty="0">
                <a:latin typeface="Arial"/>
                <a:cs typeface="Arial"/>
              </a:rPr>
              <a:t>times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7014" y="6307513"/>
            <a:ext cx="79375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0" dirty="0">
                <a:latin typeface="Arial"/>
                <a:cs typeface="Arial"/>
              </a:rPr>
              <a:t>Lecturer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0802" y="6278067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4572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457200"/>
            <a:ext cx="9163050" cy="5791200"/>
          </a:xfrm>
          <a:custGeom>
            <a:avLst/>
            <a:gdLst/>
            <a:ahLst/>
            <a:cxnLst/>
            <a:rect l="l" t="t" r="r" b="b"/>
            <a:pathLst>
              <a:path w="9163050" h="5791200">
                <a:moveTo>
                  <a:pt x="0" y="5791200"/>
                </a:moveTo>
                <a:lnTo>
                  <a:pt x="9163050" y="5791200"/>
                </a:lnTo>
                <a:lnTo>
                  <a:pt x="916305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937" y="274637"/>
            <a:ext cx="43180" cy="411480"/>
          </a:xfrm>
          <a:custGeom>
            <a:avLst/>
            <a:gdLst/>
            <a:ahLst/>
            <a:cxnLst/>
            <a:rect l="l" t="t" r="r" b="b"/>
            <a:pathLst>
              <a:path w="43179" h="411480">
                <a:moveTo>
                  <a:pt x="0" y="411162"/>
                </a:moveTo>
                <a:lnTo>
                  <a:pt x="42862" y="411162"/>
                </a:lnTo>
                <a:lnTo>
                  <a:pt x="42862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274637"/>
            <a:ext cx="122555" cy="411480"/>
          </a:xfrm>
          <a:custGeom>
            <a:avLst/>
            <a:gdLst/>
            <a:ahLst/>
            <a:cxnLst/>
            <a:rect l="l" t="t" r="r" b="b"/>
            <a:pathLst>
              <a:path w="122554" h="411480">
                <a:moveTo>
                  <a:pt x="0" y="411162"/>
                </a:moveTo>
                <a:lnTo>
                  <a:pt x="122237" y="411162"/>
                </a:lnTo>
                <a:lnTo>
                  <a:pt x="122237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274637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14215" y="288542"/>
            <a:ext cx="1960880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sz="2800" spc="-10" dirty="0">
                <a:solidFill>
                  <a:srgbClr val="D50092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i</a:t>
            </a:r>
            <a:r>
              <a:rPr sz="2800" spc="5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ho</a:t>
            </a:r>
            <a:r>
              <a:rPr sz="2800" spc="5" dirty="0">
                <a:solidFill>
                  <a:srgbClr val="D50092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D50092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987" y="0"/>
            <a:ext cx="8997950" cy="6172200"/>
          </a:xfrm>
          <a:custGeom>
            <a:avLst/>
            <a:gdLst/>
            <a:ahLst/>
            <a:cxnLst/>
            <a:rect l="l" t="t" r="r" b="b"/>
            <a:pathLst>
              <a:path w="8997950" h="6172200">
                <a:moveTo>
                  <a:pt x="0" y="6172200"/>
                </a:moveTo>
                <a:lnTo>
                  <a:pt x="8997950" y="6172200"/>
                </a:lnTo>
                <a:lnTo>
                  <a:pt x="8997950" y="0"/>
                </a:lnTo>
                <a:lnTo>
                  <a:pt x="0" y="0"/>
                </a:lnTo>
                <a:lnTo>
                  <a:pt x="0" y="6172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987" y="0"/>
            <a:ext cx="8997950" cy="6172200"/>
          </a:xfrm>
          <a:custGeom>
            <a:avLst/>
            <a:gdLst/>
            <a:ahLst/>
            <a:cxnLst/>
            <a:rect l="l" t="t" r="r" b="b"/>
            <a:pathLst>
              <a:path w="8997950" h="6172200">
                <a:moveTo>
                  <a:pt x="0" y="6172200"/>
                </a:moveTo>
                <a:lnTo>
                  <a:pt x="8997950" y="6172200"/>
                </a:lnTo>
                <a:lnTo>
                  <a:pt x="8997950" y="0"/>
                </a:lnTo>
                <a:lnTo>
                  <a:pt x="0" y="0"/>
                </a:lnTo>
                <a:lnTo>
                  <a:pt x="0" y="6172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2336" y="929639"/>
            <a:ext cx="1694688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680" y="2746248"/>
            <a:ext cx="490728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3960" y="2727960"/>
            <a:ext cx="2599943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680" y="3294888"/>
            <a:ext cx="490728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3960" y="3276600"/>
            <a:ext cx="4008120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3919" y="3852671"/>
            <a:ext cx="435863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200" y="3834384"/>
            <a:ext cx="2362200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3919" y="4370832"/>
            <a:ext cx="435863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19200" y="4352544"/>
            <a:ext cx="3813048" cy="341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3919" y="4888991"/>
            <a:ext cx="435863" cy="323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9200" y="4870703"/>
            <a:ext cx="2063496" cy="341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02279" y="4870703"/>
            <a:ext cx="975359" cy="341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41647" y="4870703"/>
            <a:ext cx="2590800" cy="341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52032" y="4870703"/>
            <a:ext cx="643128" cy="341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8680" y="5367528"/>
            <a:ext cx="490728" cy="3657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3960" y="5349240"/>
            <a:ext cx="1344167" cy="3840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1135" y="5349240"/>
            <a:ext cx="569976" cy="3840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37104" y="5349240"/>
            <a:ext cx="1106423" cy="3840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34416" y="987678"/>
            <a:ext cx="1402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Dichotomies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36294" y="1505788"/>
            <a:ext cx="751840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10"/>
              </a:spcBef>
              <a:buClr>
                <a:srgbClr val="FF00FF"/>
              </a:buClr>
              <a:buSzPct val="59375"/>
              <a:buFont typeface="Wingdings"/>
              <a:buChar char=""/>
              <a:tabLst>
                <a:tab pos="353695" algn="l"/>
                <a:tab pos="354330" algn="l"/>
              </a:tabLst>
            </a:pP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division into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two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especially mutually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exclusive or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contradictory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groups or</a:t>
            </a:r>
            <a:r>
              <a:rPr sz="1600" spc="-1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entities</a:t>
            </a:r>
            <a:endParaRPr sz="16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buClr>
                <a:srgbClr val="FF00FF"/>
              </a:buClr>
              <a:buSzPct val="59375"/>
              <a:buFont typeface="Wingdings"/>
              <a:buChar char=""/>
              <a:tabLst>
                <a:tab pos="353695" algn="l"/>
                <a:tab pos="354330" algn="l"/>
              </a:tabLst>
            </a:pP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1600" i="1" spc="-5" dirty="0">
                <a:solidFill>
                  <a:srgbClr val="660066"/>
                </a:solidFill>
                <a:latin typeface="Arial"/>
                <a:cs typeface="Arial"/>
              </a:rPr>
              <a:t>dichotomy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between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theory and</a:t>
            </a:r>
            <a:r>
              <a:rPr sz="16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practice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57079" y="4921072"/>
            <a:ext cx="8020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26084" algn="l"/>
              </a:tabLst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D50092"/>
                </a:solidFill>
                <a:latin typeface="Arial"/>
                <a:cs typeface="Arial"/>
              </a:rPr>
              <a:t>B</a:t>
            </a:r>
            <a:r>
              <a:rPr sz="1600" b="1" spc="5" dirty="0">
                <a:solidFill>
                  <a:srgbClr val="D50092"/>
                </a:solidFill>
                <a:latin typeface="Arial"/>
                <a:cs typeface="Arial"/>
              </a:rPr>
              <a:t>IG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4416" y="2237689"/>
            <a:ext cx="5386705" cy="3471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Let us look at six of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them: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814069" indent="-344170">
              <a:lnSpc>
                <a:spcPct val="100000"/>
              </a:lnSpc>
              <a:buClr>
                <a:srgbClr val="FF00FF"/>
              </a:buClr>
              <a:buAutoNum type="arabicPeriod"/>
              <a:tabLst>
                <a:tab pos="814069" algn="l"/>
                <a:tab pos="814705" algn="l"/>
              </a:tabLst>
            </a:pP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18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Debugging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814069" indent="-34417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AutoNum type="arabicPeriod"/>
              <a:tabLst>
                <a:tab pos="814069" algn="l"/>
                <a:tab pos="814705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Functional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Vs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Structural</a:t>
            </a:r>
            <a:r>
              <a:rPr sz="1800" b="1" spc="3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814069" indent="-344170">
              <a:lnSpc>
                <a:spcPct val="100000"/>
              </a:lnSpc>
              <a:buClr>
                <a:srgbClr val="FF00FF"/>
              </a:buClr>
              <a:buAutoNum type="arabicPeriod"/>
              <a:tabLst>
                <a:tab pos="814069" algn="l"/>
                <a:tab pos="814705" algn="l"/>
                <a:tab pos="1850389" algn="l"/>
                <a:tab pos="2303780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Designer	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vs	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Tester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814069" indent="-344170">
              <a:lnSpc>
                <a:spcPct val="100000"/>
              </a:lnSpc>
              <a:buClr>
                <a:srgbClr val="FF00FF"/>
              </a:buClr>
              <a:buAutoNum type="arabicPeriod"/>
              <a:tabLst>
                <a:tab pos="814069" algn="l"/>
                <a:tab pos="814705" algn="l"/>
                <a:tab pos="2936875" algn="l"/>
                <a:tab pos="3390900" algn="l"/>
              </a:tabLst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Modularity</a:t>
            </a:r>
            <a:r>
              <a:rPr sz="1600" b="1" spc="3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(Design)	vs	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Efficiency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814069" indent="-344170">
              <a:lnSpc>
                <a:spcPct val="100000"/>
              </a:lnSpc>
              <a:buClr>
                <a:srgbClr val="FF00FF"/>
              </a:buClr>
              <a:buAutoNum type="arabicPeriod"/>
              <a:tabLst>
                <a:tab pos="814069" algn="l"/>
                <a:tab pos="814705" algn="l"/>
                <a:tab pos="2597785" algn="l"/>
                <a:tab pos="3637915" algn="l"/>
                <a:tab pos="4054475" algn="l"/>
              </a:tabLst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Progr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mm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ing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1600" b="1" spc="5" dirty="0">
                <a:solidFill>
                  <a:srgbClr val="D50092"/>
                </a:solidFill>
                <a:latin typeface="Arial"/>
                <a:cs typeface="Arial"/>
              </a:rPr>
              <a:t>S</a:t>
            </a:r>
            <a:r>
              <a:rPr sz="1600" b="1" spc="25" dirty="0">
                <a:solidFill>
                  <a:srgbClr val="D50092"/>
                </a:solidFill>
                <a:latin typeface="Arial"/>
                <a:cs typeface="Arial"/>
              </a:rPr>
              <a:t>M</a:t>
            </a:r>
            <a:r>
              <a:rPr sz="1600" b="1" spc="-80" dirty="0">
                <a:solidFill>
                  <a:srgbClr val="D50092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D50092"/>
                </a:solidFill>
                <a:latin typeface="Arial"/>
                <a:cs typeface="Arial"/>
              </a:rPr>
              <a:t>LL</a:t>
            </a:r>
            <a:r>
              <a:rPr sz="1600" b="1" dirty="0">
                <a:solidFill>
                  <a:srgbClr val="D50092"/>
                </a:solidFill>
                <a:latin typeface="Arial"/>
                <a:cs typeface="Arial"/>
              </a:rPr>
              <a:t>	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Vs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progr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mm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ing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814069" indent="-344170">
              <a:lnSpc>
                <a:spcPct val="100000"/>
              </a:lnSpc>
              <a:buClr>
                <a:srgbClr val="FF00FF"/>
              </a:buClr>
              <a:buAutoNum type="arabicPeriod"/>
              <a:tabLst>
                <a:tab pos="814069" algn="l"/>
                <a:tab pos="814705" algn="l"/>
                <a:tab pos="1841500" algn="l"/>
                <a:tab pos="2348230" algn="l"/>
              </a:tabLst>
            </a:pP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Buyer	</a:t>
            </a:r>
            <a:r>
              <a:rPr sz="1800" b="1" spc="-10" dirty="0">
                <a:solidFill>
                  <a:srgbClr val="CC0000"/>
                </a:solidFill>
                <a:latin typeface="Arial"/>
                <a:cs typeface="Arial"/>
              </a:rPr>
              <a:t>vs	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Builder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11626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0" dirty="0">
                <a:latin typeface="Arial"/>
                <a:cs typeface="Arial"/>
              </a:rPr>
              <a:t>ref boris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13266" y="6278067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38100" cy="5715000"/>
          </a:xfrm>
          <a:custGeom>
            <a:avLst/>
            <a:gdLst/>
            <a:ahLst/>
            <a:cxnLst/>
            <a:rect l="l" t="t" r="r" b="b"/>
            <a:pathLst>
              <a:path w="38100" h="5715000">
                <a:moveTo>
                  <a:pt x="0" y="5715000"/>
                </a:moveTo>
                <a:lnTo>
                  <a:pt x="38100" y="5715000"/>
                </a:lnTo>
                <a:lnTo>
                  <a:pt x="381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685800"/>
            <a:ext cx="9163050" cy="5715000"/>
          </a:xfrm>
          <a:custGeom>
            <a:avLst/>
            <a:gdLst/>
            <a:ahLst/>
            <a:cxnLst/>
            <a:rect l="l" t="t" r="r" b="b"/>
            <a:pathLst>
              <a:path w="9163050" h="5715000">
                <a:moveTo>
                  <a:pt x="0" y="5715000"/>
                </a:moveTo>
                <a:lnTo>
                  <a:pt x="9163050" y="5715000"/>
                </a:lnTo>
                <a:lnTo>
                  <a:pt x="91630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715000"/>
          </a:xfrm>
          <a:custGeom>
            <a:avLst/>
            <a:gdLst/>
            <a:ahLst/>
            <a:cxnLst/>
            <a:rect l="l" t="t" r="r" b="b"/>
            <a:pathLst>
              <a:path w="9150350" h="5715000">
                <a:moveTo>
                  <a:pt x="0" y="5715000"/>
                </a:moveTo>
                <a:lnTo>
                  <a:pt x="9150350" y="5715000"/>
                </a:lnTo>
                <a:lnTo>
                  <a:pt x="91503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715000"/>
          </a:xfrm>
          <a:custGeom>
            <a:avLst/>
            <a:gdLst/>
            <a:ahLst/>
            <a:cxnLst/>
            <a:rect l="l" t="t" r="r" b="b"/>
            <a:pathLst>
              <a:path w="9150350" h="5715000">
                <a:moveTo>
                  <a:pt x="0" y="5715000"/>
                </a:moveTo>
                <a:lnTo>
                  <a:pt x="9150350" y="5715000"/>
                </a:lnTo>
                <a:lnTo>
                  <a:pt x="91503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444" y="716025"/>
            <a:ext cx="5810250" cy="1222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30855">
              <a:lnSpc>
                <a:spcPct val="100000"/>
              </a:lnSpc>
              <a:spcBef>
                <a:spcPts val="90"/>
              </a:spcBef>
            </a:pP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of path involving</a:t>
            </a:r>
            <a:r>
              <a:rPr sz="1400" b="1" spc="10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loops…</a:t>
            </a:r>
            <a:endParaRPr sz="1400">
              <a:latin typeface="Arial"/>
              <a:cs typeface="Arial"/>
            </a:endParaRPr>
          </a:p>
          <a:p>
            <a:pPr marL="180340" marR="944244" indent="-167640">
              <a:lnSpc>
                <a:spcPts val="3910"/>
              </a:lnSpc>
              <a:spcBef>
                <a:spcPts val="390"/>
              </a:spcBef>
              <a:tabLst>
                <a:tab pos="35687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1.	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Single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Loop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Statement (three cases) </a:t>
            </a:r>
            <a:r>
              <a:rPr sz="2400" b="1" spc="-7" baseline="1736" dirty="0">
                <a:solidFill>
                  <a:srgbClr val="FF00FF"/>
                </a:solidFill>
                <a:latin typeface="Arial"/>
                <a:cs typeface="Arial"/>
              </a:rPr>
              <a:t> Case </a:t>
            </a:r>
            <a:r>
              <a:rPr sz="2400" b="1" baseline="1736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r>
              <a:rPr sz="2400" baseline="1736" dirty="0">
                <a:solidFill>
                  <a:srgbClr val="FF00FF"/>
                </a:solidFill>
                <a:latin typeface="Arial"/>
                <a:cs typeface="Arial"/>
              </a:rPr>
              <a:t>.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min </a:t>
            </a:r>
            <a:r>
              <a:rPr sz="2400" b="1" baseline="1736" dirty="0">
                <a:solidFill>
                  <a:srgbClr val="FF00FF"/>
                </a:solidFill>
                <a:latin typeface="Arial"/>
                <a:cs typeface="Arial"/>
              </a:rPr>
              <a:t>= </a:t>
            </a:r>
            <a:r>
              <a:rPr sz="2400" b="1" spc="-7" baseline="1736" dirty="0">
                <a:solidFill>
                  <a:srgbClr val="FF00FF"/>
                </a:solidFill>
                <a:latin typeface="Arial"/>
                <a:cs typeface="Arial"/>
              </a:rPr>
              <a:t>0,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max </a:t>
            </a:r>
            <a:r>
              <a:rPr sz="2400" b="1" baseline="1736" dirty="0">
                <a:solidFill>
                  <a:srgbClr val="FF00FF"/>
                </a:solidFill>
                <a:latin typeface="Arial"/>
                <a:cs typeface="Arial"/>
              </a:rPr>
              <a:t>= </a:t>
            </a:r>
            <a:r>
              <a:rPr sz="2400" b="1" spc="-7" baseline="1736" dirty="0">
                <a:solidFill>
                  <a:srgbClr val="FF00FF"/>
                </a:solidFill>
                <a:latin typeface="Arial"/>
                <a:cs typeface="Arial"/>
              </a:rPr>
              <a:t>N, </a:t>
            </a:r>
            <a:r>
              <a:rPr sz="2400" b="1" baseline="1736" dirty="0">
                <a:solidFill>
                  <a:srgbClr val="FF00FF"/>
                </a:solidFill>
                <a:latin typeface="Arial"/>
                <a:cs typeface="Arial"/>
              </a:rPr>
              <a:t>no excluded</a:t>
            </a:r>
            <a:r>
              <a:rPr sz="2400" b="1" spc="-60" baseline="1736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400" b="1" baseline="1736" dirty="0">
                <a:solidFill>
                  <a:srgbClr val="FF00FF"/>
                </a:solidFill>
                <a:latin typeface="Arial"/>
                <a:cs typeface="Arial"/>
              </a:rPr>
              <a:t>values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6868" y="2146249"/>
            <a:ext cx="5328285" cy="271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4315" indent="-221615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234950" algn="l"/>
              </a:tabLst>
            </a:pPr>
            <a:r>
              <a:rPr sz="1600" dirty="0">
                <a:latin typeface="Arial"/>
                <a:cs typeface="Arial"/>
              </a:rPr>
              <a:t>Bypass 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loop.</a:t>
            </a:r>
            <a:endParaRPr sz="1600">
              <a:latin typeface="Arial"/>
              <a:cs typeface="Arial"/>
            </a:endParaRPr>
          </a:p>
          <a:p>
            <a:pPr marL="582930">
              <a:lnSpc>
                <a:spcPts val="1885"/>
              </a:lnSpc>
              <a:spcBef>
                <a:spcPts val="70"/>
              </a:spcBef>
            </a:pPr>
            <a:r>
              <a:rPr sz="2400" baseline="1736" dirty="0">
                <a:latin typeface="Arial"/>
                <a:cs typeface="Arial"/>
              </a:rPr>
              <a:t>If </a:t>
            </a:r>
            <a:r>
              <a:rPr sz="2400" spc="-7" baseline="1736" dirty="0">
                <a:latin typeface="Arial"/>
                <a:cs typeface="Arial"/>
              </a:rPr>
              <a:t>you </a:t>
            </a:r>
            <a:r>
              <a:rPr sz="2400" baseline="1736" dirty="0">
                <a:latin typeface="Arial"/>
                <a:cs typeface="Arial"/>
              </a:rPr>
              <a:t>can’t, </a:t>
            </a:r>
            <a:r>
              <a:rPr sz="2400" spc="-7" baseline="1736" dirty="0">
                <a:latin typeface="Arial"/>
                <a:cs typeface="Arial"/>
              </a:rPr>
              <a:t>there </a:t>
            </a:r>
            <a:r>
              <a:rPr sz="2400" baseline="1736" dirty="0">
                <a:latin typeface="Arial"/>
                <a:cs typeface="Arial"/>
              </a:rPr>
              <a:t>is a </a:t>
            </a:r>
            <a:r>
              <a:rPr sz="2400" spc="-7" baseline="1736" dirty="0">
                <a:solidFill>
                  <a:srgbClr val="CC3300"/>
                </a:solidFill>
                <a:latin typeface="Arial"/>
                <a:cs typeface="Arial"/>
              </a:rPr>
              <a:t>bug</a:t>
            </a:r>
            <a:r>
              <a:rPr sz="2400" spc="-7" baseline="1736" dirty="0">
                <a:latin typeface="Arial"/>
                <a:cs typeface="Arial"/>
              </a:rPr>
              <a:t>, </a:t>
            </a:r>
            <a:r>
              <a:rPr sz="2400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spc="5" dirty="0">
                <a:solidFill>
                  <a:srgbClr val="CC0000"/>
                </a:solidFill>
                <a:latin typeface="Arial"/>
                <a:cs typeface="Arial"/>
              </a:rPr>
              <a:t>min </a:t>
            </a:r>
            <a:r>
              <a:rPr sz="2400" baseline="1736" dirty="0">
                <a:solidFill>
                  <a:srgbClr val="CC0000"/>
                </a:solidFill>
                <a:latin typeface="Arial"/>
                <a:cs typeface="Arial"/>
              </a:rPr>
              <a:t>≠ 0 </a:t>
            </a:r>
            <a:r>
              <a:rPr sz="2400" spc="-7" baseline="1736" dirty="0">
                <a:latin typeface="Arial"/>
                <a:cs typeface="Arial"/>
              </a:rPr>
              <a:t>or </a:t>
            </a:r>
            <a:r>
              <a:rPr sz="2400" baseline="1736" dirty="0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sz="2400" spc="-15" baseline="1736" dirty="0">
                <a:solidFill>
                  <a:srgbClr val="CC0000"/>
                </a:solidFill>
                <a:latin typeface="Arial"/>
                <a:cs typeface="Arial"/>
              </a:rPr>
              <a:t>wrong</a:t>
            </a:r>
            <a:r>
              <a:rPr sz="2400" spc="-262" baseline="1736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aseline="1736" dirty="0">
                <a:solidFill>
                  <a:srgbClr val="CC0000"/>
                </a:solidFill>
                <a:latin typeface="Arial"/>
                <a:cs typeface="Arial"/>
              </a:rPr>
              <a:t>case.</a:t>
            </a:r>
            <a:endParaRPr sz="2400" baseline="1736">
              <a:latin typeface="Arial"/>
              <a:cs typeface="Arial"/>
            </a:endParaRPr>
          </a:p>
          <a:p>
            <a:pPr marL="234950" indent="-222250">
              <a:lnSpc>
                <a:spcPts val="1885"/>
              </a:lnSpc>
              <a:buAutoNum type="arabicPeriod" startAt="2"/>
              <a:tabLst>
                <a:tab pos="235585" algn="l"/>
              </a:tabLst>
            </a:pPr>
            <a:r>
              <a:rPr sz="1600" spc="-5" dirty="0">
                <a:latin typeface="Arial"/>
                <a:cs typeface="Arial"/>
              </a:rPr>
              <a:t>Could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value of </a:t>
            </a:r>
            <a:r>
              <a:rPr sz="1600" dirty="0">
                <a:latin typeface="Arial"/>
                <a:cs typeface="Arial"/>
              </a:rPr>
              <a:t>loop </a:t>
            </a:r>
            <a:r>
              <a:rPr sz="1600" spc="-5" dirty="0">
                <a:latin typeface="Arial"/>
                <a:cs typeface="Arial"/>
              </a:rPr>
              <a:t>(control) variable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negative?</a:t>
            </a:r>
            <a:endParaRPr sz="1600">
              <a:latin typeface="Arial"/>
              <a:cs typeface="Arial"/>
            </a:endParaRPr>
          </a:p>
          <a:p>
            <a:pPr marL="57975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could it </a:t>
            </a:r>
            <a:r>
              <a:rPr sz="1600" spc="-5" dirty="0">
                <a:latin typeface="Arial"/>
                <a:cs typeface="Arial"/>
              </a:rPr>
              <a:t>appear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specify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–ve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600" spc="-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231775" indent="-219075">
              <a:lnSpc>
                <a:spcPct val="100000"/>
              </a:lnSpc>
              <a:buAutoNum type="arabicPeriod" startAt="3"/>
              <a:tabLst>
                <a:tab pos="232410" algn="l"/>
              </a:tabLst>
            </a:pPr>
            <a:r>
              <a:rPr sz="1600" spc="-20" dirty="0">
                <a:latin typeface="Arial"/>
                <a:cs typeface="Arial"/>
              </a:rPr>
              <a:t>Try </a:t>
            </a:r>
            <a:r>
              <a:rPr sz="1600" spc="-5" dirty="0">
                <a:latin typeface="Arial"/>
                <a:cs typeface="Arial"/>
              </a:rPr>
              <a:t>one </a:t>
            </a:r>
            <a:r>
              <a:rPr sz="1600" dirty="0">
                <a:latin typeface="Arial"/>
                <a:cs typeface="Arial"/>
              </a:rPr>
              <a:t>pass </a:t>
            </a:r>
            <a:r>
              <a:rPr sz="1600" spc="-5" dirty="0">
                <a:latin typeface="Arial"/>
                <a:cs typeface="Arial"/>
              </a:rPr>
              <a:t>through </a:t>
            </a:r>
            <a:r>
              <a:rPr sz="1600" dirty="0">
                <a:latin typeface="Arial"/>
                <a:cs typeface="Arial"/>
              </a:rPr>
              <a:t>the loop statement: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n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231775" indent="-219075">
              <a:lnSpc>
                <a:spcPct val="100000"/>
              </a:lnSpc>
              <a:buAutoNum type="arabicPeriod" startAt="3"/>
              <a:tabLst>
                <a:tab pos="232410" algn="l"/>
              </a:tabLst>
            </a:pPr>
            <a:r>
              <a:rPr sz="1600" spc="-20" dirty="0">
                <a:latin typeface="Arial"/>
                <a:cs typeface="Arial"/>
              </a:rPr>
              <a:t>Try </a:t>
            </a:r>
            <a:r>
              <a:rPr sz="1600" spc="-10" dirty="0">
                <a:latin typeface="Arial"/>
                <a:cs typeface="Arial"/>
              </a:rPr>
              <a:t>two </a:t>
            </a:r>
            <a:r>
              <a:rPr sz="1600" dirty="0">
                <a:latin typeface="Arial"/>
                <a:cs typeface="Arial"/>
              </a:rPr>
              <a:t>passes </a:t>
            </a:r>
            <a:r>
              <a:rPr sz="1600" spc="-5" dirty="0">
                <a:latin typeface="Arial"/>
                <a:cs typeface="Arial"/>
              </a:rPr>
              <a:t>through </a:t>
            </a:r>
            <a:r>
              <a:rPr sz="1600" dirty="0">
                <a:latin typeface="Arial"/>
                <a:cs typeface="Arial"/>
              </a:rPr>
              <a:t>the loop statement: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n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923925" marR="324485" indent="-347980">
              <a:lnSpc>
                <a:spcPct val="100000"/>
              </a:lnSpc>
            </a:pPr>
            <a:r>
              <a:rPr sz="1600" spc="-80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detect initialization data flow anomalies:  </a:t>
            </a:r>
            <a:r>
              <a:rPr sz="1600" spc="-15" dirty="0">
                <a:latin typeface="Arial"/>
                <a:cs typeface="Arial"/>
              </a:rPr>
              <a:t>Variable </a:t>
            </a:r>
            <a:r>
              <a:rPr sz="1600" dirty="0">
                <a:latin typeface="Arial"/>
                <a:cs typeface="Arial"/>
              </a:rPr>
              <a:t>defined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used in the </a:t>
            </a:r>
            <a:r>
              <a:rPr sz="1600" spc="-5" dirty="0">
                <a:latin typeface="Arial"/>
                <a:cs typeface="Arial"/>
              </a:rPr>
              <a:t>loop, or  </a:t>
            </a:r>
            <a:r>
              <a:rPr sz="1600" dirty="0">
                <a:latin typeface="Arial"/>
                <a:cs typeface="Arial"/>
              </a:rPr>
              <a:t>Initialized in the loop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used outside the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loop.</a:t>
            </a:r>
            <a:endParaRPr sz="1600">
              <a:latin typeface="Arial"/>
              <a:cs typeface="Arial"/>
            </a:endParaRPr>
          </a:p>
          <a:p>
            <a:pPr marL="231775" indent="-219075">
              <a:lnSpc>
                <a:spcPct val="100000"/>
              </a:lnSpc>
              <a:spcBef>
                <a:spcPts val="75"/>
              </a:spcBef>
              <a:buAutoNum type="arabicPeriod" startAt="5"/>
              <a:tabLst>
                <a:tab pos="232410" algn="l"/>
              </a:tabLst>
            </a:pPr>
            <a:r>
              <a:rPr sz="2400" spc="-30" baseline="1736" dirty="0">
                <a:latin typeface="Arial"/>
                <a:cs typeface="Arial"/>
              </a:rPr>
              <a:t>Try </a:t>
            </a:r>
            <a:r>
              <a:rPr sz="2400" baseline="1736" dirty="0">
                <a:latin typeface="Arial"/>
                <a:cs typeface="Arial"/>
              </a:rPr>
              <a:t>n = typical number </a:t>
            </a:r>
            <a:r>
              <a:rPr sz="2400" spc="-7" baseline="1736" dirty="0">
                <a:latin typeface="Arial"/>
                <a:cs typeface="Arial"/>
              </a:rPr>
              <a:t>of </a:t>
            </a:r>
            <a:r>
              <a:rPr sz="2400" baseline="1736" dirty="0">
                <a:latin typeface="Arial"/>
                <a:cs typeface="Arial"/>
              </a:rPr>
              <a:t>iterations :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min </a:t>
            </a:r>
            <a:r>
              <a:rPr sz="2400" baseline="1736" dirty="0">
                <a:latin typeface="Arial"/>
                <a:cs typeface="Arial"/>
              </a:rPr>
              <a:t>&lt; n &lt;</a:t>
            </a:r>
            <a:r>
              <a:rPr sz="2400" spc="-330" baseline="1736" dirty="0">
                <a:latin typeface="Arial"/>
                <a:cs typeface="Arial"/>
              </a:rPr>
              <a:t>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max</a:t>
            </a:r>
            <a:endParaRPr sz="1050">
              <a:latin typeface="Arial"/>
              <a:cs typeface="Arial"/>
            </a:endParaRPr>
          </a:p>
          <a:p>
            <a:pPr marL="231775" indent="-219075">
              <a:lnSpc>
                <a:spcPct val="100000"/>
              </a:lnSpc>
              <a:buAutoNum type="arabicPeriod" startAt="5"/>
              <a:tabLst>
                <a:tab pos="232410" algn="l"/>
              </a:tabLst>
            </a:pPr>
            <a:r>
              <a:rPr sz="2400" spc="-30" baseline="1736" dirty="0">
                <a:latin typeface="Arial"/>
                <a:cs typeface="Arial"/>
              </a:rPr>
              <a:t>Try </a:t>
            </a:r>
            <a:r>
              <a:rPr sz="2400" baseline="1736" dirty="0">
                <a:latin typeface="Arial"/>
                <a:cs typeface="Arial"/>
              </a:rPr>
              <a:t>n =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max</a:t>
            </a:r>
            <a:r>
              <a:rPr sz="1050" b="1" spc="1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7" baseline="1736" dirty="0">
                <a:latin typeface="Arial"/>
                <a:cs typeface="Arial"/>
              </a:rPr>
              <a:t>-1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6868" y="5082921"/>
            <a:ext cx="4740275" cy="993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775" indent="-219075">
              <a:lnSpc>
                <a:spcPct val="100000"/>
              </a:lnSpc>
              <a:spcBef>
                <a:spcPts val="105"/>
              </a:spcBef>
              <a:buAutoNum type="arabicPeriod" startAt="7"/>
              <a:tabLst>
                <a:tab pos="232410" algn="l"/>
              </a:tabLst>
            </a:pPr>
            <a:r>
              <a:rPr sz="2400" spc="-30" baseline="1736" dirty="0">
                <a:latin typeface="Arial"/>
                <a:cs typeface="Arial"/>
              </a:rPr>
              <a:t>Try </a:t>
            </a:r>
            <a:r>
              <a:rPr sz="2400" baseline="1736" dirty="0">
                <a:latin typeface="Arial"/>
                <a:cs typeface="Arial"/>
              </a:rPr>
              <a:t>n =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max</a:t>
            </a:r>
            <a:endParaRPr sz="1050">
              <a:latin typeface="Arial"/>
              <a:cs typeface="Arial"/>
            </a:endParaRPr>
          </a:p>
          <a:p>
            <a:pPr marL="231775" indent="-219075">
              <a:lnSpc>
                <a:spcPts val="1885"/>
              </a:lnSpc>
              <a:buAutoNum type="arabicPeriod" startAt="7"/>
              <a:tabLst>
                <a:tab pos="232410" algn="l"/>
              </a:tabLst>
            </a:pPr>
            <a:r>
              <a:rPr sz="2400" spc="-30" baseline="1736" dirty="0">
                <a:latin typeface="Arial"/>
                <a:cs typeface="Arial"/>
              </a:rPr>
              <a:t>Try </a:t>
            </a:r>
            <a:r>
              <a:rPr sz="2400" baseline="1736" dirty="0">
                <a:latin typeface="Arial"/>
                <a:cs typeface="Arial"/>
              </a:rPr>
              <a:t>n =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max </a:t>
            </a:r>
            <a:r>
              <a:rPr sz="2400" baseline="1736" dirty="0">
                <a:latin typeface="Arial"/>
                <a:cs typeface="Arial"/>
              </a:rPr>
              <a:t>+</a:t>
            </a:r>
            <a:r>
              <a:rPr sz="2400" spc="-225" baseline="1736" dirty="0">
                <a:latin typeface="Arial"/>
                <a:cs typeface="Arial"/>
              </a:rPr>
              <a:t> </a:t>
            </a:r>
            <a:r>
              <a:rPr sz="2400" spc="-7" baseline="1736" dirty="0">
                <a:latin typeface="Arial"/>
                <a:cs typeface="Arial"/>
              </a:rPr>
              <a:t>1.</a:t>
            </a:r>
            <a:endParaRPr sz="2400" baseline="1736">
              <a:latin typeface="Arial"/>
              <a:cs typeface="Arial"/>
            </a:endParaRPr>
          </a:p>
          <a:p>
            <a:pPr marL="579755">
              <a:lnSpc>
                <a:spcPts val="1885"/>
              </a:lnSpc>
            </a:pPr>
            <a:r>
              <a:rPr sz="1600" spc="15" dirty="0">
                <a:latin typeface="Arial"/>
                <a:cs typeface="Arial"/>
              </a:rPr>
              <a:t>What </a:t>
            </a:r>
            <a:r>
              <a:rPr sz="1600" spc="-5" dirty="0">
                <a:latin typeface="Arial"/>
                <a:cs typeface="Arial"/>
              </a:rPr>
              <a:t>prevents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V </a:t>
            </a:r>
            <a:r>
              <a:rPr sz="1600" dirty="0">
                <a:latin typeface="Arial"/>
                <a:cs typeface="Arial"/>
              </a:rPr>
              <a:t>(&amp;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)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having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value?</a:t>
            </a:r>
            <a:endParaRPr sz="1600">
              <a:latin typeface="Arial"/>
              <a:cs typeface="Arial"/>
            </a:endParaRPr>
          </a:p>
          <a:p>
            <a:pPr marL="579755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What </a:t>
            </a:r>
            <a:r>
              <a:rPr sz="1600" spc="-5" dirty="0">
                <a:latin typeface="Arial"/>
                <a:cs typeface="Arial"/>
              </a:rPr>
              <a:t>happens </a:t>
            </a:r>
            <a:r>
              <a:rPr sz="1600" dirty="0">
                <a:latin typeface="Arial"/>
                <a:cs typeface="Arial"/>
              </a:rPr>
              <a:t>if it is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forced?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77200" y="2398776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0873"/>
                </a:lnTo>
                <a:lnTo>
                  <a:pt x="381000" y="761873"/>
                </a:lnTo>
                <a:lnTo>
                  <a:pt x="762000" y="380873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7200" y="2398776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0873"/>
                </a:moveTo>
                <a:lnTo>
                  <a:pt x="381000" y="0"/>
                </a:lnTo>
                <a:lnTo>
                  <a:pt x="762000" y="380873"/>
                </a:lnTo>
                <a:lnTo>
                  <a:pt x="381000" y="761873"/>
                </a:lnTo>
                <a:lnTo>
                  <a:pt x="0" y="38087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3016" y="26250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20100" y="1789048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44450" y="63500"/>
                </a:moveTo>
                <a:lnTo>
                  <a:pt x="31750" y="63500"/>
                </a:lnTo>
                <a:lnTo>
                  <a:pt x="31750" y="609600"/>
                </a:lnTo>
                <a:lnTo>
                  <a:pt x="44450" y="609600"/>
                </a:lnTo>
                <a:lnTo>
                  <a:pt x="44450" y="63500"/>
                </a:lnTo>
                <a:close/>
              </a:path>
              <a:path w="76200" h="609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09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7100" y="2513076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2" y="4639"/>
                </a:lnTo>
                <a:lnTo>
                  <a:pt x="162873" y="17948"/>
                </a:lnTo>
                <a:lnTo>
                  <a:pt x="117564" y="39011"/>
                </a:lnTo>
                <a:lnTo>
                  <a:pt x="78089" y="66913"/>
                </a:lnTo>
                <a:lnTo>
                  <a:pt x="45521" y="100738"/>
                </a:lnTo>
                <a:lnTo>
                  <a:pt x="20935" y="139571"/>
                </a:lnTo>
                <a:lnTo>
                  <a:pt x="5417" y="182411"/>
                </a:lnTo>
                <a:lnTo>
                  <a:pt x="0" y="228473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496"/>
                </a:lnTo>
                <a:lnTo>
                  <a:pt x="512445" y="139571"/>
                </a:lnTo>
                <a:lnTo>
                  <a:pt x="487828" y="100707"/>
                </a:lnTo>
                <a:lnTo>
                  <a:pt x="455272" y="66897"/>
                </a:lnTo>
                <a:lnTo>
                  <a:pt x="415811" y="39004"/>
                </a:lnTo>
                <a:lnTo>
                  <a:pt x="370515" y="17946"/>
                </a:lnTo>
                <a:lnTo>
                  <a:pt x="320453" y="4639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77100" y="2513076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473"/>
                </a:moveTo>
                <a:lnTo>
                  <a:pt x="5417" y="182411"/>
                </a:lnTo>
                <a:lnTo>
                  <a:pt x="20955" y="139517"/>
                </a:lnTo>
                <a:lnTo>
                  <a:pt x="45541" y="100707"/>
                </a:lnTo>
                <a:lnTo>
                  <a:pt x="78105" y="66897"/>
                </a:lnTo>
                <a:lnTo>
                  <a:pt x="117574" y="39004"/>
                </a:lnTo>
                <a:lnTo>
                  <a:pt x="162877" y="17946"/>
                </a:lnTo>
                <a:lnTo>
                  <a:pt x="212943" y="4639"/>
                </a:lnTo>
                <a:lnTo>
                  <a:pt x="266700" y="0"/>
                </a:lnTo>
                <a:lnTo>
                  <a:pt x="320456" y="4639"/>
                </a:lnTo>
                <a:lnTo>
                  <a:pt x="370522" y="17948"/>
                </a:lnTo>
                <a:lnTo>
                  <a:pt x="415825" y="39011"/>
                </a:lnTo>
                <a:lnTo>
                  <a:pt x="455295" y="66913"/>
                </a:lnTo>
                <a:lnTo>
                  <a:pt x="487858" y="100738"/>
                </a:lnTo>
                <a:lnTo>
                  <a:pt x="512445" y="139571"/>
                </a:lnTo>
                <a:lnTo>
                  <a:pt x="527982" y="182496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470140" y="25869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43800" y="1789176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05700" y="1789048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750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1750" y="622300"/>
                </a:lnTo>
                <a:lnTo>
                  <a:pt x="31750" y="609600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4450" y="609600"/>
                </a:lnTo>
                <a:lnTo>
                  <a:pt x="44450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48600" y="2741548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8000" y="2741548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39200" y="2741548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11626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0" dirty="0">
                <a:latin typeface="Arial"/>
                <a:cs typeface="Arial"/>
              </a:rPr>
              <a:t>ref boris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715000"/>
          </a:xfrm>
          <a:custGeom>
            <a:avLst/>
            <a:gdLst/>
            <a:ahLst/>
            <a:cxnLst/>
            <a:rect l="l" t="t" r="r" b="b"/>
            <a:pathLst>
              <a:path w="38100" h="5715000">
                <a:moveTo>
                  <a:pt x="0" y="5715000"/>
                </a:moveTo>
                <a:lnTo>
                  <a:pt x="38100" y="5715000"/>
                </a:lnTo>
                <a:lnTo>
                  <a:pt x="381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715000"/>
          </a:xfrm>
          <a:custGeom>
            <a:avLst/>
            <a:gdLst/>
            <a:ahLst/>
            <a:cxnLst/>
            <a:rect l="l" t="t" r="r" b="b"/>
            <a:pathLst>
              <a:path w="9163050" h="5715000">
                <a:moveTo>
                  <a:pt x="0" y="5715000"/>
                </a:moveTo>
                <a:lnTo>
                  <a:pt x="9163050" y="5715000"/>
                </a:lnTo>
                <a:lnTo>
                  <a:pt x="91630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715000"/>
          </a:xfrm>
          <a:custGeom>
            <a:avLst/>
            <a:gdLst/>
            <a:ahLst/>
            <a:cxnLst/>
            <a:rect l="l" t="t" r="r" b="b"/>
            <a:pathLst>
              <a:path w="9150350" h="5715000">
                <a:moveTo>
                  <a:pt x="0" y="5715000"/>
                </a:moveTo>
                <a:lnTo>
                  <a:pt x="9150350" y="5715000"/>
                </a:lnTo>
                <a:lnTo>
                  <a:pt x="91503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715000"/>
          </a:xfrm>
          <a:custGeom>
            <a:avLst/>
            <a:gdLst/>
            <a:ahLst/>
            <a:cxnLst/>
            <a:rect l="l" t="t" r="r" b="b"/>
            <a:pathLst>
              <a:path w="9150350" h="5715000">
                <a:moveTo>
                  <a:pt x="0" y="5715000"/>
                </a:moveTo>
                <a:lnTo>
                  <a:pt x="9150350" y="5715000"/>
                </a:lnTo>
                <a:lnTo>
                  <a:pt x="915035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0084" y="703275"/>
            <a:ext cx="5643880" cy="734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215">
              <a:lnSpc>
                <a:spcPct val="100000"/>
              </a:lnSpc>
              <a:spcBef>
                <a:spcPts val="95"/>
              </a:spcBef>
            </a:pP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of path involving</a:t>
            </a:r>
            <a:r>
              <a:rPr sz="1400" b="1" spc="1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loops…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7" baseline="1736" dirty="0">
                <a:solidFill>
                  <a:srgbClr val="FF00FF"/>
                </a:solidFill>
                <a:latin typeface="Arial"/>
                <a:cs typeface="Arial"/>
              </a:rPr>
              <a:t>Case </a:t>
            </a:r>
            <a:r>
              <a:rPr sz="2400" b="1" baseline="1736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r>
              <a:rPr sz="2400" baseline="1736" dirty="0">
                <a:solidFill>
                  <a:srgbClr val="FF00FF"/>
                </a:solidFill>
                <a:latin typeface="Arial"/>
                <a:cs typeface="Arial"/>
              </a:rPr>
              <a:t>.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min </a:t>
            </a:r>
            <a:r>
              <a:rPr sz="2400" b="1" baseline="1736" dirty="0">
                <a:solidFill>
                  <a:srgbClr val="FF00FF"/>
                </a:solidFill>
                <a:latin typeface="Arial"/>
                <a:cs typeface="Arial"/>
              </a:rPr>
              <a:t>= </a:t>
            </a:r>
            <a:r>
              <a:rPr sz="2400" b="1" spc="-7" baseline="1736" dirty="0">
                <a:solidFill>
                  <a:srgbClr val="FF00FF"/>
                </a:solidFill>
                <a:latin typeface="Arial"/>
                <a:cs typeface="Arial"/>
              </a:rPr>
              <a:t>+ve,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max </a:t>
            </a:r>
            <a:r>
              <a:rPr sz="2400" b="1" baseline="1736" dirty="0">
                <a:solidFill>
                  <a:srgbClr val="FF00FF"/>
                </a:solidFill>
                <a:latin typeface="Arial"/>
                <a:cs typeface="Arial"/>
              </a:rPr>
              <a:t>= </a:t>
            </a:r>
            <a:r>
              <a:rPr sz="2400" b="1" spc="-7" baseline="1736" dirty="0">
                <a:solidFill>
                  <a:srgbClr val="FF00FF"/>
                </a:solidFill>
                <a:latin typeface="Arial"/>
                <a:cs typeface="Arial"/>
              </a:rPr>
              <a:t>N, </a:t>
            </a:r>
            <a:r>
              <a:rPr sz="2400" b="1" baseline="1736" dirty="0">
                <a:solidFill>
                  <a:srgbClr val="FF00FF"/>
                </a:solidFill>
                <a:latin typeface="Arial"/>
                <a:cs typeface="Arial"/>
              </a:rPr>
              <a:t>no excluded</a:t>
            </a:r>
            <a:r>
              <a:rPr sz="2400" b="1" spc="-472" baseline="1736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400" b="1" baseline="1736" dirty="0">
                <a:solidFill>
                  <a:srgbClr val="FF00FF"/>
                </a:solidFill>
                <a:latin typeface="Arial"/>
                <a:cs typeface="Arial"/>
              </a:rPr>
              <a:t>values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6868" y="1898649"/>
            <a:ext cx="525843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775" indent="-21907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32410" algn="l"/>
              </a:tabLst>
            </a:pPr>
            <a:r>
              <a:rPr sz="2400" spc="-30" baseline="1736" dirty="0">
                <a:latin typeface="Arial"/>
                <a:cs typeface="Arial"/>
              </a:rPr>
              <a:t>Try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min </a:t>
            </a:r>
            <a:r>
              <a:rPr sz="2400" b="1" baseline="1736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2400" b="1" spc="-179" baseline="1736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baseline="1736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endParaRPr sz="2400" baseline="1736">
              <a:latin typeface="Arial"/>
              <a:cs typeface="Arial"/>
            </a:endParaRPr>
          </a:p>
          <a:p>
            <a:pPr marL="408305" marR="5080">
              <a:lnSpc>
                <a:spcPts val="1850"/>
              </a:lnSpc>
              <a:spcBef>
                <a:spcPts val="125"/>
              </a:spcBef>
            </a:pPr>
            <a:r>
              <a:rPr sz="2400" spc="-7" baseline="1736" dirty="0">
                <a:latin typeface="Arial"/>
                <a:cs typeface="Arial"/>
              </a:rPr>
              <a:t>Could </a:t>
            </a:r>
            <a:r>
              <a:rPr sz="2400" baseline="1736" dirty="0">
                <a:latin typeface="Arial"/>
                <a:cs typeface="Arial"/>
              </a:rPr>
              <a:t>the </a:t>
            </a:r>
            <a:r>
              <a:rPr sz="2400" spc="-7" baseline="1736" dirty="0">
                <a:latin typeface="Arial"/>
                <a:cs typeface="Arial"/>
              </a:rPr>
              <a:t>value of </a:t>
            </a:r>
            <a:r>
              <a:rPr sz="2400" baseline="1736" dirty="0">
                <a:latin typeface="Arial"/>
                <a:cs typeface="Arial"/>
              </a:rPr>
              <a:t>loop </a:t>
            </a:r>
            <a:r>
              <a:rPr sz="2400" spc="-7" baseline="1736" dirty="0">
                <a:latin typeface="Arial"/>
                <a:cs typeface="Arial"/>
              </a:rPr>
              <a:t>(control) variable </a:t>
            </a:r>
            <a:r>
              <a:rPr sz="2400" spc="7" baseline="1736" dirty="0">
                <a:solidFill>
                  <a:srgbClr val="CC0000"/>
                </a:solidFill>
                <a:latin typeface="Arial"/>
                <a:cs typeface="Arial"/>
              </a:rPr>
              <a:t>V </a:t>
            </a:r>
            <a:r>
              <a:rPr sz="2400" spc="-7" baseline="1736" dirty="0">
                <a:latin typeface="Arial"/>
                <a:cs typeface="Arial"/>
              </a:rPr>
              <a:t>be </a:t>
            </a:r>
            <a:r>
              <a:rPr sz="2400" baseline="1736" dirty="0">
                <a:latin typeface="Arial"/>
                <a:cs typeface="Arial"/>
              </a:rPr>
              <a:t>&lt;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min</a:t>
            </a:r>
            <a:r>
              <a:rPr sz="2400" spc="7" baseline="1736" dirty="0">
                <a:latin typeface="Arial"/>
                <a:cs typeface="Arial"/>
              </a:rPr>
              <a:t>?  </a:t>
            </a:r>
            <a:r>
              <a:rPr sz="1600" spc="10" dirty="0">
                <a:latin typeface="Arial"/>
                <a:cs typeface="Arial"/>
              </a:rPr>
              <a:t>What </a:t>
            </a:r>
            <a:r>
              <a:rPr sz="1600" spc="-5" dirty="0">
                <a:latin typeface="Arial"/>
                <a:cs typeface="Arial"/>
              </a:rPr>
              <a:t>prevents that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231140" indent="-218440">
              <a:lnSpc>
                <a:spcPct val="100000"/>
              </a:lnSpc>
              <a:spcBef>
                <a:spcPts val="20"/>
              </a:spcBef>
              <a:buAutoNum type="arabicPeriod" startAt="2"/>
              <a:tabLst>
                <a:tab pos="231775" algn="l"/>
              </a:tabLst>
            </a:pPr>
            <a:r>
              <a:rPr sz="2400" spc="-22" baseline="1736" dirty="0">
                <a:latin typeface="Arial"/>
                <a:cs typeface="Arial"/>
              </a:rPr>
              <a:t>Try</a:t>
            </a:r>
            <a:r>
              <a:rPr sz="2400" spc="-7" baseline="1736" dirty="0">
                <a:latin typeface="Arial"/>
                <a:cs typeface="Arial"/>
              </a:rPr>
              <a:t>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min</a:t>
            </a:r>
            <a:endParaRPr sz="1050">
              <a:latin typeface="Arial"/>
              <a:cs typeface="Arial"/>
            </a:endParaRPr>
          </a:p>
          <a:p>
            <a:pPr marL="231775" indent="-219075">
              <a:lnSpc>
                <a:spcPct val="100000"/>
              </a:lnSpc>
              <a:buAutoNum type="arabicPeriod" startAt="2"/>
              <a:tabLst>
                <a:tab pos="232410" algn="l"/>
              </a:tabLst>
            </a:pPr>
            <a:r>
              <a:rPr sz="2400" spc="-30" baseline="1736" dirty="0">
                <a:latin typeface="Arial"/>
                <a:cs typeface="Arial"/>
              </a:rPr>
              <a:t>Try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min </a:t>
            </a:r>
            <a:r>
              <a:rPr sz="2400" b="1" baseline="1736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400" b="1" spc="-209" baseline="1736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baseline="1736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6868" y="3353257"/>
            <a:ext cx="8376920" cy="3162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4315" indent="-221615">
              <a:lnSpc>
                <a:spcPct val="100000"/>
              </a:lnSpc>
              <a:spcBef>
                <a:spcPts val="110"/>
              </a:spcBef>
              <a:buAutoNum type="arabicPeriod" startAt="4"/>
              <a:tabLst>
                <a:tab pos="234950" algn="l"/>
              </a:tabLst>
            </a:pPr>
            <a:r>
              <a:rPr sz="1600" dirty="0">
                <a:latin typeface="Arial"/>
                <a:cs typeface="Arial"/>
              </a:rPr>
              <a:t>Once, unless </a:t>
            </a:r>
            <a:r>
              <a:rPr sz="1600" spc="-5" dirty="0">
                <a:latin typeface="Arial"/>
                <a:cs typeface="Arial"/>
              </a:rPr>
              <a:t>covered </a:t>
            </a:r>
            <a:r>
              <a:rPr sz="1600" dirty="0">
                <a:latin typeface="Arial"/>
                <a:cs typeface="Arial"/>
              </a:rPr>
              <a:t>by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previous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test.</a:t>
            </a:r>
            <a:endParaRPr sz="1600">
              <a:latin typeface="Arial"/>
              <a:cs typeface="Arial"/>
            </a:endParaRPr>
          </a:p>
          <a:p>
            <a:pPr marL="231775" indent="-219075">
              <a:lnSpc>
                <a:spcPct val="100000"/>
              </a:lnSpc>
              <a:buAutoNum type="arabicPeriod" startAt="4"/>
              <a:tabLst>
                <a:tab pos="232410" algn="l"/>
              </a:tabLst>
            </a:pPr>
            <a:r>
              <a:rPr sz="1600" spc="-20" dirty="0">
                <a:latin typeface="Arial"/>
                <a:cs typeface="Arial"/>
              </a:rPr>
              <a:t>Twice, </a:t>
            </a:r>
            <a:r>
              <a:rPr sz="1600" dirty="0">
                <a:latin typeface="Arial"/>
                <a:cs typeface="Arial"/>
              </a:rPr>
              <a:t>unless </a:t>
            </a:r>
            <a:r>
              <a:rPr sz="1600" spc="-5" dirty="0">
                <a:latin typeface="Arial"/>
                <a:cs typeface="Arial"/>
              </a:rPr>
              <a:t>covered by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previous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231775" indent="-21907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32410" algn="l"/>
              </a:tabLst>
            </a:pPr>
            <a:r>
              <a:rPr sz="2400" spc="-30" baseline="1736" dirty="0">
                <a:latin typeface="Arial"/>
                <a:cs typeface="Arial"/>
              </a:rPr>
              <a:t>Try </a:t>
            </a:r>
            <a:r>
              <a:rPr sz="2400" baseline="1736" dirty="0">
                <a:latin typeface="Arial"/>
                <a:cs typeface="Arial"/>
              </a:rPr>
              <a:t>n = typical number </a:t>
            </a:r>
            <a:r>
              <a:rPr sz="2400" spc="-7" baseline="1736" dirty="0">
                <a:latin typeface="Arial"/>
                <a:cs typeface="Arial"/>
              </a:rPr>
              <a:t>of </a:t>
            </a:r>
            <a:r>
              <a:rPr sz="2400" baseline="1736" dirty="0">
                <a:latin typeface="Arial"/>
                <a:cs typeface="Arial"/>
              </a:rPr>
              <a:t>iterations :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min </a:t>
            </a:r>
            <a:r>
              <a:rPr sz="2400" baseline="1736" dirty="0">
                <a:latin typeface="Arial"/>
                <a:cs typeface="Arial"/>
              </a:rPr>
              <a:t>&lt; n &lt;</a:t>
            </a:r>
            <a:r>
              <a:rPr sz="2400" spc="-307" baseline="1736" dirty="0">
                <a:latin typeface="Arial"/>
                <a:cs typeface="Arial"/>
              </a:rPr>
              <a:t>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max</a:t>
            </a:r>
            <a:endParaRPr sz="1050">
              <a:latin typeface="Arial"/>
              <a:cs typeface="Arial"/>
            </a:endParaRPr>
          </a:p>
          <a:p>
            <a:pPr marL="231775" indent="-219075">
              <a:lnSpc>
                <a:spcPct val="100000"/>
              </a:lnSpc>
              <a:buAutoNum type="arabicPeriod" startAt="4"/>
              <a:tabLst>
                <a:tab pos="232410" algn="l"/>
              </a:tabLst>
            </a:pPr>
            <a:r>
              <a:rPr sz="2400" spc="-30" baseline="1736" dirty="0">
                <a:latin typeface="Arial"/>
                <a:cs typeface="Arial"/>
              </a:rPr>
              <a:t>Try </a:t>
            </a:r>
            <a:r>
              <a:rPr sz="2400" baseline="1736" dirty="0">
                <a:latin typeface="Arial"/>
                <a:cs typeface="Arial"/>
              </a:rPr>
              <a:t>n =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max</a:t>
            </a:r>
            <a:r>
              <a:rPr sz="1050" b="1" spc="1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7" baseline="1736" dirty="0">
                <a:latin typeface="Arial"/>
                <a:cs typeface="Arial"/>
              </a:rPr>
              <a:t>-1</a:t>
            </a:r>
            <a:endParaRPr sz="2400" baseline="1736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4"/>
            </a:pPr>
            <a:endParaRPr sz="1650">
              <a:latin typeface="Times New Roman"/>
              <a:cs typeface="Times New Roman"/>
            </a:endParaRPr>
          </a:p>
          <a:p>
            <a:pPr marL="231775" indent="-21907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32410" algn="l"/>
              </a:tabLst>
            </a:pPr>
            <a:r>
              <a:rPr sz="2400" spc="-30" baseline="1736" dirty="0">
                <a:latin typeface="Arial"/>
                <a:cs typeface="Arial"/>
              </a:rPr>
              <a:t>Try </a:t>
            </a:r>
            <a:r>
              <a:rPr sz="2400" baseline="1736" dirty="0">
                <a:latin typeface="Arial"/>
                <a:cs typeface="Arial"/>
              </a:rPr>
              <a:t>n =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max</a:t>
            </a:r>
            <a:endParaRPr sz="1050">
              <a:latin typeface="Arial"/>
              <a:cs typeface="Arial"/>
            </a:endParaRPr>
          </a:p>
          <a:p>
            <a:pPr marL="231775" indent="-219075">
              <a:lnSpc>
                <a:spcPts val="1885"/>
              </a:lnSpc>
              <a:buAutoNum type="arabicPeriod" startAt="4"/>
              <a:tabLst>
                <a:tab pos="232410" algn="l"/>
              </a:tabLst>
            </a:pPr>
            <a:r>
              <a:rPr sz="2400" spc="-30" baseline="1736" dirty="0">
                <a:latin typeface="Arial"/>
                <a:cs typeface="Arial"/>
              </a:rPr>
              <a:t>Try </a:t>
            </a:r>
            <a:r>
              <a:rPr sz="2400" baseline="1736" dirty="0">
                <a:latin typeface="Arial"/>
                <a:cs typeface="Arial"/>
              </a:rPr>
              <a:t>n = </a:t>
            </a:r>
            <a:r>
              <a:rPr sz="2400" b="1" spc="7" baseline="1736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050" b="1" spc="5" dirty="0">
                <a:solidFill>
                  <a:srgbClr val="CC0000"/>
                </a:solidFill>
                <a:latin typeface="Arial"/>
                <a:cs typeface="Arial"/>
              </a:rPr>
              <a:t>max </a:t>
            </a:r>
            <a:r>
              <a:rPr sz="2400" baseline="1736" dirty="0">
                <a:latin typeface="Arial"/>
                <a:cs typeface="Arial"/>
              </a:rPr>
              <a:t>+</a:t>
            </a:r>
            <a:r>
              <a:rPr sz="2400" spc="-217" baseline="1736" dirty="0">
                <a:latin typeface="Arial"/>
                <a:cs typeface="Arial"/>
              </a:rPr>
              <a:t> </a:t>
            </a:r>
            <a:r>
              <a:rPr sz="2400" spc="-7" baseline="1736" dirty="0">
                <a:latin typeface="Arial"/>
                <a:cs typeface="Arial"/>
              </a:rPr>
              <a:t>1.</a:t>
            </a:r>
            <a:endParaRPr sz="2400" baseline="1736">
              <a:latin typeface="Arial"/>
              <a:cs typeface="Arial"/>
            </a:endParaRPr>
          </a:p>
          <a:p>
            <a:pPr marL="579755">
              <a:lnSpc>
                <a:spcPts val="1885"/>
              </a:lnSpc>
            </a:pPr>
            <a:r>
              <a:rPr sz="1600" spc="15" dirty="0">
                <a:latin typeface="Arial"/>
                <a:cs typeface="Arial"/>
              </a:rPr>
              <a:t>What </a:t>
            </a:r>
            <a:r>
              <a:rPr sz="1600" spc="-5" dirty="0">
                <a:latin typeface="Arial"/>
                <a:cs typeface="Arial"/>
              </a:rPr>
              <a:t>prevents </a:t>
            </a: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V </a:t>
            </a:r>
            <a:r>
              <a:rPr sz="1600" dirty="0">
                <a:latin typeface="Arial"/>
                <a:cs typeface="Arial"/>
              </a:rPr>
              <a:t>(&amp;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)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having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value?</a:t>
            </a:r>
            <a:endParaRPr sz="1600">
              <a:latin typeface="Arial"/>
              <a:cs typeface="Arial"/>
            </a:endParaRPr>
          </a:p>
          <a:p>
            <a:pPr marL="579755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What </a:t>
            </a:r>
            <a:r>
              <a:rPr sz="1600" spc="-5" dirty="0">
                <a:latin typeface="Arial"/>
                <a:cs typeface="Arial"/>
              </a:rPr>
              <a:t>happens </a:t>
            </a:r>
            <a:r>
              <a:rPr sz="1600" dirty="0">
                <a:latin typeface="Arial"/>
                <a:cs typeface="Arial"/>
              </a:rPr>
              <a:t>if it is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forced?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R="52705" algn="r">
              <a:lnSpc>
                <a:spcPts val="1900"/>
              </a:lnSpc>
              <a:spcBef>
                <a:spcPts val="5"/>
              </a:spcBef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Note: only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a case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no iterations,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n = 0 is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not</a:t>
            </a:r>
            <a:r>
              <a:rPr sz="1600" spc="-1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there.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660"/>
              </a:lnSpc>
            </a:pPr>
            <a:r>
              <a:rPr sz="1400" spc="-15" dirty="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77200" y="1905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77200" y="1905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381000" y="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83016" y="213100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20100" y="129540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44450" y="63500"/>
                </a:moveTo>
                <a:lnTo>
                  <a:pt x="31750" y="63500"/>
                </a:lnTo>
                <a:lnTo>
                  <a:pt x="31750" y="609600"/>
                </a:lnTo>
                <a:lnTo>
                  <a:pt x="44450" y="609600"/>
                </a:lnTo>
                <a:lnTo>
                  <a:pt x="44450" y="63500"/>
                </a:lnTo>
                <a:close/>
              </a:path>
              <a:path w="76200" h="609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09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7100" y="20193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7100" y="20193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70140" y="209290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43800" y="12954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05700" y="12954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750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1750" y="622300"/>
                </a:lnTo>
                <a:lnTo>
                  <a:pt x="31750" y="609600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4450" y="609600"/>
                </a:lnTo>
                <a:lnTo>
                  <a:pt x="44450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48600" y="22479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8000" y="22479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39200" y="22479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6868" y="716025"/>
            <a:ext cx="5546090" cy="1213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3403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Path </a:t>
            </a: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</a:t>
            </a:r>
            <a:r>
              <a:rPr sz="14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Concepts…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00FF"/>
                </a:solidFill>
                <a:latin typeface="Arial"/>
                <a:cs typeface="Arial"/>
              </a:rPr>
              <a:t>Case </a:t>
            </a:r>
            <a:r>
              <a:rPr sz="1600" b="1" dirty="0">
                <a:solidFill>
                  <a:srgbClr val="FF00FF"/>
                </a:solidFill>
                <a:latin typeface="Arial"/>
                <a:cs typeface="Arial"/>
              </a:rPr>
              <a:t>3</a:t>
            </a:r>
            <a:r>
              <a:rPr sz="1600" dirty="0">
                <a:solidFill>
                  <a:srgbClr val="FF00FF"/>
                </a:solidFill>
                <a:latin typeface="Arial"/>
                <a:cs typeface="Arial"/>
              </a:rPr>
              <a:t>. </a:t>
            </a:r>
            <a:r>
              <a:rPr sz="1600" b="1" spc="5" dirty="0">
                <a:solidFill>
                  <a:srgbClr val="FF00FF"/>
                </a:solidFill>
                <a:latin typeface="Arial"/>
                <a:cs typeface="Arial"/>
              </a:rPr>
              <a:t>Single loop with </a:t>
            </a:r>
            <a:r>
              <a:rPr sz="1600" b="1" dirty="0">
                <a:solidFill>
                  <a:srgbClr val="FF00FF"/>
                </a:solidFill>
                <a:latin typeface="Arial"/>
                <a:cs typeface="Arial"/>
              </a:rPr>
              <a:t>excluded</a:t>
            </a:r>
            <a:r>
              <a:rPr sz="1600" b="1" spc="-17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FF"/>
                </a:solidFill>
                <a:latin typeface="Arial"/>
                <a:cs typeface="Arial"/>
              </a:rPr>
              <a:t>values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1. </a:t>
            </a:r>
            <a:r>
              <a:rPr sz="1600" spc="-15" dirty="0">
                <a:latin typeface="Arial"/>
                <a:cs typeface="Arial"/>
              </a:rPr>
              <a:t>Treat </a:t>
            </a:r>
            <a:r>
              <a:rPr sz="1600" dirty="0">
                <a:latin typeface="Arial"/>
                <a:cs typeface="Arial"/>
              </a:rPr>
              <a:t>this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single </a:t>
            </a:r>
            <a:r>
              <a:rPr sz="1600" spc="-5" dirty="0">
                <a:latin typeface="Arial"/>
                <a:cs typeface="Arial"/>
              </a:rPr>
              <a:t>loops with excluded values as </a:t>
            </a:r>
            <a:r>
              <a:rPr sz="1600" spc="-10" dirty="0">
                <a:latin typeface="Arial"/>
                <a:cs typeface="Arial"/>
              </a:rPr>
              <a:t>two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6868" y="2146249"/>
            <a:ext cx="109664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2.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Example: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0010" y="2634233"/>
            <a:ext cx="467106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V </a:t>
            </a:r>
            <a:r>
              <a:rPr sz="1600" dirty="0">
                <a:latin typeface="Arial"/>
                <a:cs typeface="Arial"/>
              </a:rPr>
              <a:t>= 1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20 excluding </a:t>
            </a:r>
            <a:r>
              <a:rPr sz="1600" dirty="0">
                <a:latin typeface="Arial"/>
                <a:cs typeface="Arial"/>
              </a:rPr>
              <a:t>7,8,9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and10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40" dirty="0">
                <a:latin typeface="Arial"/>
                <a:cs typeface="Arial"/>
              </a:rPr>
              <a:t>Test </a:t>
            </a:r>
            <a:r>
              <a:rPr sz="1600" dirty="0">
                <a:latin typeface="Arial"/>
                <a:cs typeface="Arial"/>
              </a:rPr>
              <a:t>cases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attempt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for:</a:t>
            </a:r>
            <a:endParaRPr sz="16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tabLst>
                <a:tab pos="2030730" algn="l"/>
                <a:tab pos="2539365" algn="l"/>
              </a:tabLst>
            </a:pPr>
            <a:r>
              <a:rPr sz="1600" spc="5" dirty="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</a:t>
            </a:r>
            <a:r>
              <a:rPr sz="1600" dirty="0">
                <a:latin typeface="Arial"/>
                <a:cs typeface="Arial"/>
              </a:rPr>
              <a:t>,1,2,4,6,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and	</a:t>
            </a:r>
            <a:r>
              <a:rPr sz="1600" spc="5" dirty="0">
                <a:latin typeface="Arial"/>
                <a:cs typeface="Arial"/>
              </a:rPr>
              <a:t>V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</a:t>
            </a:r>
            <a:r>
              <a:rPr sz="1600" spc="-10" dirty="0">
                <a:latin typeface="Arial"/>
                <a:cs typeface="Arial"/>
              </a:rPr>
              <a:t>,11,15,19,20,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21</a:t>
            </a:r>
            <a:endParaRPr sz="1600">
              <a:latin typeface="Arial"/>
              <a:cs typeface="Arial"/>
            </a:endParaRPr>
          </a:p>
          <a:p>
            <a:pPr marL="64389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(underlined </a:t>
            </a:r>
            <a:r>
              <a:rPr sz="1600" dirty="0">
                <a:latin typeface="Arial"/>
                <a:cs typeface="Arial"/>
              </a:rPr>
              <a:t>cased </a:t>
            </a:r>
            <a:r>
              <a:rPr sz="1600" spc="-5" dirty="0">
                <a:latin typeface="Arial"/>
                <a:cs typeface="Arial"/>
              </a:rPr>
              <a:t>are not </a:t>
            </a:r>
            <a:r>
              <a:rPr sz="1600" dirty="0">
                <a:latin typeface="Arial"/>
                <a:cs typeface="Arial"/>
              </a:rPr>
              <a:t>supposed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work)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77200" y="1905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77200" y="1905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381000" y="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83016" y="213100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20100" y="129540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44450" y="63500"/>
                </a:moveTo>
                <a:lnTo>
                  <a:pt x="31750" y="63500"/>
                </a:lnTo>
                <a:lnTo>
                  <a:pt x="31750" y="609600"/>
                </a:lnTo>
                <a:lnTo>
                  <a:pt x="44450" y="609600"/>
                </a:lnTo>
                <a:lnTo>
                  <a:pt x="44450" y="63500"/>
                </a:lnTo>
                <a:close/>
              </a:path>
              <a:path w="76200" h="609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09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7100" y="20193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266700" y="0"/>
                </a:moveTo>
                <a:lnTo>
                  <a:pt x="212943" y="4644"/>
                </a:lnTo>
                <a:lnTo>
                  <a:pt x="162877" y="17966"/>
                </a:lnTo>
                <a:lnTo>
                  <a:pt x="117574" y="39045"/>
                </a:lnTo>
                <a:lnTo>
                  <a:pt x="78105" y="66960"/>
                </a:lnTo>
                <a:lnTo>
                  <a:pt x="45541" y="100793"/>
                </a:lnTo>
                <a:lnTo>
                  <a:pt x="20955" y="139624"/>
                </a:lnTo>
                <a:lnTo>
                  <a:pt x="5417" y="182533"/>
                </a:lnTo>
                <a:lnTo>
                  <a:pt x="0" y="228600"/>
                </a:lnTo>
                <a:lnTo>
                  <a:pt x="5417" y="274666"/>
                </a:lnTo>
                <a:lnTo>
                  <a:pt x="20954" y="317575"/>
                </a:lnTo>
                <a:lnTo>
                  <a:pt x="45541" y="356406"/>
                </a:lnTo>
                <a:lnTo>
                  <a:pt x="78104" y="390239"/>
                </a:lnTo>
                <a:lnTo>
                  <a:pt x="117574" y="418154"/>
                </a:lnTo>
                <a:lnTo>
                  <a:pt x="162877" y="439233"/>
                </a:lnTo>
                <a:lnTo>
                  <a:pt x="212943" y="452555"/>
                </a:lnTo>
                <a:lnTo>
                  <a:pt x="266700" y="457200"/>
                </a:lnTo>
                <a:lnTo>
                  <a:pt x="320456" y="452555"/>
                </a:lnTo>
                <a:lnTo>
                  <a:pt x="370522" y="439233"/>
                </a:lnTo>
                <a:lnTo>
                  <a:pt x="415825" y="418154"/>
                </a:lnTo>
                <a:lnTo>
                  <a:pt x="455294" y="390239"/>
                </a:lnTo>
                <a:lnTo>
                  <a:pt x="487858" y="356406"/>
                </a:lnTo>
                <a:lnTo>
                  <a:pt x="512444" y="317575"/>
                </a:lnTo>
                <a:lnTo>
                  <a:pt x="527982" y="274666"/>
                </a:lnTo>
                <a:lnTo>
                  <a:pt x="533400" y="228600"/>
                </a:lnTo>
                <a:lnTo>
                  <a:pt x="527982" y="182533"/>
                </a:lnTo>
                <a:lnTo>
                  <a:pt x="512445" y="139624"/>
                </a:lnTo>
                <a:lnTo>
                  <a:pt x="487858" y="100793"/>
                </a:lnTo>
                <a:lnTo>
                  <a:pt x="455295" y="66960"/>
                </a:lnTo>
                <a:lnTo>
                  <a:pt x="415825" y="39045"/>
                </a:lnTo>
                <a:lnTo>
                  <a:pt x="370522" y="17966"/>
                </a:lnTo>
                <a:lnTo>
                  <a:pt x="320456" y="4644"/>
                </a:lnTo>
                <a:lnTo>
                  <a:pt x="266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7100" y="20193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228600"/>
                </a:moveTo>
                <a:lnTo>
                  <a:pt x="5417" y="182533"/>
                </a:lnTo>
                <a:lnTo>
                  <a:pt x="20955" y="139624"/>
                </a:lnTo>
                <a:lnTo>
                  <a:pt x="45541" y="100793"/>
                </a:lnTo>
                <a:lnTo>
                  <a:pt x="78105" y="66960"/>
                </a:lnTo>
                <a:lnTo>
                  <a:pt x="117574" y="39045"/>
                </a:lnTo>
                <a:lnTo>
                  <a:pt x="162877" y="17966"/>
                </a:lnTo>
                <a:lnTo>
                  <a:pt x="212943" y="4644"/>
                </a:lnTo>
                <a:lnTo>
                  <a:pt x="266700" y="0"/>
                </a:lnTo>
                <a:lnTo>
                  <a:pt x="320456" y="4644"/>
                </a:lnTo>
                <a:lnTo>
                  <a:pt x="370522" y="17966"/>
                </a:lnTo>
                <a:lnTo>
                  <a:pt x="415825" y="39045"/>
                </a:lnTo>
                <a:lnTo>
                  <a:pt x="455295" y="66960"/>
                </a:lnTo>
                <a:lnTo>
                  <a:pt x="487858" y="100793"/>
                </a:lnTo>
                <a:lnTo>
                  <a:pt x="512445" y="139624"/>
                </a:lnTo>
                <a:lnTo>
                  <a:pt x="527982" y="182533"/>
                </a:lnTo>
                <a:lnTo>
                  <a:pt x="533400" y="228600"/>
                </a:lnTo>
                <a:lnTo>
                  <a:pt x="527982" y="274666"/>
                </a:lnTo>
                <a:lnTo>
                  <a:pt x="512444" y="317575"/>
                </a:lnTo>
                <a:lnTo>
                  <a:pt x="487858" y="356406"/>
                </a:lnTo>
                <a:lnTo>
                  <a:pt x="455294" y="390239"/>
                </a:lnTo>
                <a:lnTo>
                  <a:pt x="415825" y="418154"/>
                </a:lnTo>
                <a:lnTo>
                  <a:pt x="370522" y="439233"/>
                </a:lnTo>
                <a:lnTo>
                  <a:pt x="320456" y="452555"/>
                </a:lnTo>
                <a:lnTo>
                  <a:pt x="266700" y="457200"/>
                </a:lnTo>
                <a:lnTo>
                  <a:pt x="212943" y="452555"/>
                </a:lnTo>
                <a:lnTo>
                  <a:pt x="162877" y="439233"/>
                </a:lnTo>
                <a:lnTo>
                  <a:pt x="117574" y="418154"/>
                </a:lnTo>
                <a:lnTo>
                  <a:pt x="78104" y="390239"/>
                </a:lnTo>
                <a:lnTo>
                  <a:pt x="45541" y="356406"/>
                </a:lnTo>
                <a:lnTo>
                  <a:pt x="20954" y="317575"/>
                </a:lnTo>
                <a:lnTo>
                  <a:pt x="5417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70140" y="209290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43800" y="12954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05700" y="12954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750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1750" y="622300"/>
                </a:lnTo>
                <a:lnTo>
                  <a:pt x="31750" y="609600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4450" y="609600"/>
                </a:lnTo>
                <a:lnTo>
                  <a:pt x="44450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48600" y="2247900"/>
            <a:ext cx="228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8000" y="22479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39200" y="22479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244" y="716025"/>
            <a:ext cx="5810250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30855">
              <a:lnSpc>
                <a:spcPct val="100000"/>
              </a:lnSpc>
              <a:spcBef>
                <a:spcPts val="90"/>
              </a:spcBef>
            </a:pP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of path involving</a:t>
            </a:r>
            <a:r>
              <a:rPr sz="1400" b="1" spc="10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loops…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687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2.	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Nested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Loop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Statement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668" y="2878023"/>
            <a:ext cx="8429625" cy="2710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7015" indent="-234315">
              <a:lnSpc>
                <a:spcPct val="100000"/>
              </a:lnSpc>
              <a:spcBef>
                <a:spcPts val="110"/>
              </a:spcBef>
              <a:buChar char="•"/>
              <a:tabLst>
                <a:tab pos="247015" algn="l"/>
                <a:tab pos="247650" algn="l"/>
              </a:tabLst>
            </a:pPr>
            <a:r>
              <a:rPr sz="1600" spc="-5" dirty="0">
                <a:latin typeface="Arial"/>
                <a:cs typeface="Arial"/>
              </a:rPr>
              <a:t>Multiplying </a:t>
            </a:r>
            <a:r>
              <a:rPr sz="1600" spc="5" dirty="0">
                <a:latin typeface="Arial"/>
                <a:cs typeface="Arial"/>
              </a:rPr>
              <a:t>#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5" dirty="0">
                <a:latin typeface="Arial"/>
                <a:cs typeface="Arial"/>
              </a:rPr>
              <a:t>tests </a:t>
            </a:r>
            <a:r>
              <a:rPr sz="1600" dirty="0">
                <a:latin typeface="Arial"/>
                <a:cs typeface="Arial"/>
              </a:rPr>
              <a:t>for each nested loop </a:t>
            </a:r>
            <a:r>
              <a:rPr sz="1600" spc="5" dirty="0">
                <a:latin typeface="Arial"/>
                <a:cs typeface="Arial"/>
              </a:rPr>
              <a:t>=&gt; </a:t>
            </a:r>
            <a:r>
              <a:rPr sz="1600" spc="-5" dirty="0">
                <a:latin typeface="Arial"/>
                <a:cs typeface="Arial"/>
              </a:rPr>
              <a:t>very large </a:t>
            </a:r>
            <a:r>
              <a:rPr sz="1600" spc="5" dirty="0">
                <a:latin typeface="Arial"/>
                <a:cs typeface="Arial"/>
              </a:rPr>
              <a:t>#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tests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47015" indent="-234315">
              <a:lnSpc>
                <a:spcPct val="100000"/>
              </a:lnSpc>
              <a:buChar char="•"/>
              <a:tabLst>
                <a:tab pos="247015" algn="l"/>
                <a:tab pos="247650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test selection</a:t>
            </a:r>
            <a:r>
              <a:rPr sz="1600" spc="-2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technique: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37540" lvl="1" indent="-277495">
              <a:lnSpc>
                <a:spcPct val="100000"/>
              </a:lnSpc>
              <a:buAutoNum type="arabicPeriod"/>
              <a:tabLst>
                <a:tab pos="638175" algn="l"/>
              </a:tabLst>
            </a:pPr>
            <a:r>
              <a:rPr sz="1600" dirty="0">
                <a:latin typeface="Arial"/>
                <a:cs typeface="Arial"/>
              </a:rPr>
              <a:t>Start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the inner-most </a:t>
            </a:r>
            <a:r>
              <a:rPr sz="1600" spc="-5" dirty="0">
                <a:latin typeface="Arial"/>
                <a:cs typeface="Arial"/>
              </a:rPr>
              <a:t>loop. </a:t>
            </a:r>
            <a:r>
              <a:rPr sz="1600" dirty="0">
                <a:latin typeface="Arial"/>
                <a:cs typeface="Arial"/>
              </a:rPr>
              <a:t>Set </a:t>
            </a:r>
            <a:r>
              <a:rPr sz="1600" spc="-5" dirty="0">
                <a:latin typeface="Arial"/>
                <a:cs typeface="Arial"/>
              </a:rPr>
              <a:t>all outer-loops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Min </a:t>
            </a:r>
            <a:r>
              <a:rPr sz="1600" dirty="0">
                <a:latin typeface="Arial"/>
                <a:cs typeface="Arial"/>
              </a:rPr>
              <a:t>iteration parameter </a:t>
            </a:r>
            <a:r>
              <a:rPr sz="1600" spc="-5" dirty="0">
                <a:latin typeface="Arial"/>
                <a:cs typeface="Arial"/>
              </a:rPr>
              <a:t>values: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A40020"/>
                </a:solidFill>
                <a:latin typeface="Arial"/>
                <a:cs typeface="Arial"/>
              </a:rPr>
              <a:t>V</a:t>
            </a:r>
            <a:r>
              <a:rPr sz="1575" b="1" spc="7" baseline="-7936" dirty="0">
                <a:solidFill>
                  <a:srgbClr val="A40020"/>
                </a:solidFill>
                <a:latin typeface="Arial"/>
                <a:cs typeface="Arial"/>
              </a:rPr>
              <a:t>min</a:t>
            </a:r>
            <a:r>
              <a:rPr sz="1600" spc="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637540" marR="5080" lvl="1" indent="-277495">
              <a:lnSpc>
                <a:spcPct val="100000"/>
              </a:lnSpc>
              <a:buAutoNum type="arabicPeriod"/>
              <a:tabLst>
                <a:tab pos="638175" algn="l"/>
              </a:tabLst>
            </a:pPr>
            <a:r>
              <a:rPr sz="1600" spc="-40" dirty="0">
                <a:latin typeface="Arial"/>
                <a:cs typeface="Arial"/>
              </a:rPr>
              <a:t>Test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b="1" spc="5" dirty="0">
                <a:solidFill>
                  <a:srgbClr val="A40020"/>
                </a:solidFill>
                <a:latin typeface="Arial"/>
                <a:cs typeface="Arial"/>
              </a:rPr>
              <a:t>V</a:t>
            </a:r>
            <a:r>
              <a:rPr sz="1575" b="1" spc="7" baseline="-7936" dirty="0">
                <a:solidFill>
                  <a:srgbClr val="A40020"/>
                </a:solidFill>
                <a:latin typeface="Arial"/>
                <a:cs typeface="Arial"/>
              </a:rPr>
              <a:t>min, </a:t>
            </a:r>
            <a:r>
              <a:rPr sz="1600" b="1" spc="5" dirty="0">
                <a:solidFill>
                  <a:srgbClr val="A40020"/>
                </a:solidFill>
                <a:latin typeface="Arial"/>
                <a:cs typeface="Arial"/>
              </a:rPr>
              <a:t>V</a:t>
            </a:r>
            <a:r>
              <a:rPr sz="1575" b="1" spc="7" baseline="-7936" dirty="0">
                <a:solidFill>
                  <a:srgbClr val="A40020"/>
                </a:solidFill>
                <a:latin typeface="Arial"/>
                <a:cs typeface="Arial"/>
              </a:rPr>
              <a:t>min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+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1, </a:t>
            </a:r>
            <a:r>
              <a:rPr sz="1600" b="1" spc="-15" dirty="0">
                <a:solidFill>
                  <a:srgbClr val="A40020"/>
                </a:solidFill>
                <a:latin typeface="Arial"/>
                <a:cs typeface="Arial"/>
              </a:rPr>
              <a:t>typical </a:t>
            </a:r>
            <a:r>
              <a:rPr sz="1600" b="1" spc="-70" dirty="0">
                <a:solidFill>
                  <a:srgbClr val="A40020"/>
                </a:solidFill>
                <a:latin typeface="Arial"/>
                <a:cs typeface="Arial"/>
              </a:rPr>
              <a:t>V, </a:t>
            </a:r>
            <a:r>
              <a:rPr sz="1600" b="1" spc="10" dirty="0">
                <a:solidFill>
                  <a:srgbClr val="A40020"/>
                </a:solidFill>
                <a:latin typeface="Arial"/>
                <a:cs typeface="Arial"/>
              </a:rPr>
              <a:t>V</a:t>
            </a:r>
            <a:r>
              <a:rPr sz="1575" b="1" spc="15" baseline="-7936" dirty="0">
                <a:solidFill>
                  <a:srgbClr val="A40020"/>
                </a:solidFill>
                <a:latin typeface="Arial"/>
                <a:cs typeface="Arial"/>
              </a:rPr>
              <a:t>max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-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1, </a:t>
            </a:r>
            <a:r>
              <a:rPr sz="1600" b="1" spc="5" dirty="0">
                <a:solidFill>
                  <a:srgbClr val="A40020"/>
                </a:solidFill>
                <a:latin typeface="Arial"/>
                <a:cs typeface="Arial"/>
              </a:rPr>
              <a:t>V</a:t>
            </a:r>
            <a:r>
              <a:rPr sz="1575" b="1" spc="7" baseline="-7936" dirty="0">
                <a:solidFill>
                  <a:srgbClr val="A40020"/>
                </a:solidFill>
                <a:latin typeface="Arial"/>
                <a:cs typeface="Arial"/>
              </a:rPr>
              <a:t>max </a:t>
            </a:r>
            <a:r>
              <a:rPr sz="1600" dirty="0">
                <a:latin typeface="Arial"/>
                <a:cs typeface="Arial"/>
              </a:rPr>
              <a:t>for the inner-most loop</a:t>
            </a:r>
            <a:r>
              <a:rPr sz="1600" dirty="0">
                <a:solidFill>
                  <a:srgbClr val="A40020"/>
                </a:solidFill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Hold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outer-  loops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b="1" spc="5" dirty="0">
                <a:solidFill>
                  <a:srgbClr val="A40020"/>
                </a:solidFill>
                <a:latin typeface="Arial"/>
                <a:cs typeface="Arial"/>
              </a:rPr>
              <a:t>V</a:t>
            </a:r>
            <a:r>
              <a:rPr sz="1575" b="1" spc="7" baseline="-7936" dirty="0">
                <a:solidFill>
                  <a:srgbClr val="A40020"/>
                </a:solidFill>
                <a:latin typeface="Arial"/>
                <a:cs typeface="Arial"/>
              </a:rPr>
              <a:t>min</a:t>
            </a:r>
            <a:r>
              <a:rPr sz="1575" spc="7" baseline="-7936" dirty="0">
                <a:solidFill>
                  <a:srgbClr val="A40020"/>
                </a:solidFill>
                <a:latin typeface="Arial"/>
                <a:cs typeface="Arial"/>
              </a:rPr>
              <a:t>.</a:t>
            </a:r>
            <a:r>
              <a:rPr sz="1575" spc="450" baseline="-7936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Expand </a:t>
            </a:r>
            <a:r>
              <a:rPr sz="1600" dirty="0">
                <a:latin typeface="Arial"/>
                <a:cs typeface="Arial"/>
              </a:rPr>
              <a:t>tests </a:t>
            </a:r>
            <a:r>
              <a:rPr sz="1600" spc="-5" dirty="0">
                <a:latin typeface="Arial"/>
                <a:cs typeface="Arial"/>
              </a:rPr>
              <a:t>are required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out-of-range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excluded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values.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637540" lvl="1" indent="-277495">
              <a:lnSpc>
                <a:spcPct val="100000"/>
              </a:lnSpc>
              <a:buAutoNum type="arabicPeriod"/>
              <a:tabLst>
                <a:tab pos="638175" algn="l"/>
                <a:tab pos="5502275" algn="l"/>
              </a:tabLst>
            </a:pPr>
            <a:r>
              <a:rPr sz="1600" spc="5" dirty="0">
                <a:latin typeface="Arial"/>
                <a:cs typeface="Arial"/>
              </a:rPr>
              <a:t>If </a:t>
            </a:r>
            <a:r>
              <a:rPr sz="1600" spc="-5" dirty="0">
                <a:latin typeface="Arial"/>
                <a:cs typeface="Arial"/>
              </a:rPr>
              <a:t>you have done with outer </a:t>
            </a:r>
            <a:r>
              <a:rPr sz="1600" spc="5" dirty="0">
                <a:latin typeface="Arial"/>
                <a:cs typeface="Arial"/>
              </a:rPr>
              <a:t>most </a:t>
            </a:r>
            <a:r>
              <a:rPr sz="1600" spc="-5" dirty="0">
                <a:latin typeface="Arial"/>
                <a:cs typeface="Arial"/>
              </a:rPr>
              <a:t>loop, </a:t>
            </a:r>
            <a:r>
              <a:rPr sz="1600" dirty="0">
                <a:latin typeface="Arial"/>
                <a:cs typeface="Arial"/>
              </a:rPr>
              <a:t>Go </a:t>
            </a:r>
            <a:r>
              <a:rPr sz="1600" spc="-8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step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5.	</a:t>
            </a:r>
            <a:r>
              <a:rPr sz="1600" dirty="0">
                <a:latin typeface="Arial"/>
                <a:cs typeface="Arial"/>
              </a:rPr>
              <a:t>Else, </a:t>
            </a:r>
            <a:r>
              <a:rPr sz="1600" spc="5" dirty="0">
                <a:latin typeface="Arial"/>
                <a:cs typeface="Arial"/>
              </a:rPr>
              <a:t>move </a:t>
            </a:r>
            <a:r>
              <a:rPr sz="1600" spc="-5" dirty="0">
                <a:latin typeface="Arial"/>
                <a:cs typeface="Arial"/>
              </a:rPr>
              <a:t>out one </a:t>
            </a:r>
            <a:r>
              <a:rPr sz="1600" dirty="0">
                <a:latin typeface="Arial"/>
                <a:cs typeface="Arial"/>
              </a:rPr>
              <a:t>loop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endParaRPr sz="1600">
              <a:latin typeface="Arial"/>
              <a:cs typeface="Arial"/>
            </a:endParaRPr>
          </a:p>
          <a:p>
            <a:pPr marL="63754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step 2 </a:t>
            </a:r>
            <a:r>
              <a:rPr sz="1600" spc="-5" dirty="0">
                <a:latin typeface="Arial"/>
                <a:cs typeface="Arial"/>
              </a:rPr>
              <a:t>with all other loops </a:t>
            </a:r>
            <a:r>
              <a:rPr sz="1600" dirty="0">
                <a:latin typeface="Arial"/>
                <a:cs typeface="Arial"/>
              </a:rPr>
              <a:t>set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typical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values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637540" lvl="1" indent="-277495">
              <a:lnSpc>
                <a:spcPct val="100000"/>
              </a:lnSpc>
              <a:buAutoNum type="arabicPeriod" startAt="4"/>
              <a:tabLst>
                <a:tab pos="638175" algn="l"/>
              </a:tabLst>
            </a:pPr>
            <a:r>
              <a:rPr sz="1600" spc="-5" dirty="0">
                <a:latin typeface="Arial"/>
                <a:cs typeface="Arial"/>
              </a:rPr>
              <a:t>Do </a:t>
            </a:r>
            <a:r>
              <a:rPr sz="1600" dirty="0">
                <a:latin typeface="Arial"/>
                <a:cs typeface="Arial"/>
              </a:rPr>
              <a:t>the five cases for </a:t>
            </a:r>
            <a:r>
              <a:rPr sz="1600" spc="-5" dirty="0">
                <a:latin typeface="Arial"/>
                <a:cs typeface="Arial"/>
              </a:rPr>
              <a:t>all loops </a:t>
            </a:r>
            <a:r>
              <a:rPr sz="1600" dirty="0">
                <a:latin typeface="Arial"/>
                <a:cs typeface="Arial"/>
              </a:rPr>
              <a:t>in the nest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simultaneously.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668" y="6049467"/>
            <a:ext cx="50247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015" indent="-234315">
              <a:lnSpc>
                <a:spcPct val="100000"/>
              </a:lnSpc>
              <a:spcBef>
                <a:spcPts val="105"/>
              </a:spcBef>
              <a:buChar char="•"/>
              <a:tabLst>
                <a:tab pos="247015" algn="l"/>
                <a:tab pos="247650" algn="l"/>
              </a:tabLst>
            </a:pPr>
            <a:r>
              <a:rPr sz="1600" dirty="0">
                <a:latin typeface="Arial"/>
                <a:cs typeface="Arial"/>
              </a:rPr>
              <a:t>Assignment: check # test cases = </a:t>
            </a:r>
            <a:r>
              <a:rPr sz="1600" spc="-5" dirty="0">
                <a:latin typeface="Arial"/>
                <a:cs typeface="Arial"/>
              </a:rPr>
              <a:t>12 </a:t>
            </a:r>
            <a:r>
              <a:rPr sz="1600" dirty="0">
                <a:latin typeface="Arial"/>
                <a:cs typeface="Arial"/>
              </a:rPr>
              <a:t>for nesting =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51061" y="6049467"/>
            <a:ext cx="15779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16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3, 19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72400" y="18542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285750" y="0"/>
                </a:moveTo>
                <a:lnTo>
                  <a:pt x="0" y="254000"/>
                </a:lnTo>
                <a:lnTo>
                  <a:pt x="285750" y="508000"/>
                </a:lnTo>
                <a:lnTo>
                  <a:pt x="571500" y="254000"/>
                </a:lnTo>
                <a:lnTo>
                  <a:pt x="285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0" y="18542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0" y="254000"/>
                </a:moveTo>
                <a:lnTo>
                  <a:pt x="285750" y="0"/>
                </a:lnTo>
                <a:lnTo>
                  <a:pt x="571500" y="254000"/>
                </a:lnTo>
                <a:lnTo>
                  <a:pt x="285750" y="50800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984997" y="19532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72325" y="19304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200025" y="0"/>
                </a:moveTo>
                <a:lnTo>
                  <a:pt x="146843" y="5441"/>
                </a:lnTo>
                <a:lnTo>
                  <a:pt x="99059" y="20799"/>
                </a:lnTo>
                <a:lnTo>
                  <a:pt x="58578" y="44624"/>
                </a:lnTo>
                <a:lnTo>
                  <a:pt x="27304" y="75466"/>
                </a:lnTo>
                <a:lnTo>
                  <a:pt x="7143" y="111874"/>
                </a:lnTo>
                <a:lnTo>
                  <a:pt x="0" y="152400"/>
                </a:lnTo>
                <a:lnTo>
                  <a:pt x="7143" y="192925"/>
                </a:lnTo>
                <a:lnTo>
                  <a:pt x="27305" y="229333"/>
                </a:lnTo>
                <a:lnTo>
                  <a:pt x="58578" y="260175"/>
                </a:lnTo>
                <a:lnTo>
                  <a:pt x="99060" y="284000"/>
                </a:lnTo>
                <a:lnTo>
                  <a:pt x="146843" y="299358"/>
                </a:lnTo>
                <a:lnTo>
                  <a:pt x="200025" y="304800"/>
                </a:lnTo>
                <a:lnTo>
                  <a:pt x="253206" y="299358"/>
                </a:lnTo>
                <a:lnTo>
                  <a:pt x="300990" y="284000"/>
                </a:lnTo>
                <a:lnTo>
                  <a:pt x="341471" y="260175"/>
                </a:lnTo>
                <a:lnTo>
                  <a:pt x="372745" y="229333"/>
                </a:lnTo>
                <a:lnTo>
                  <a:pt x="392906" y="192925"/>
                </a:lnTo>
                <a:lnTo>
                  <a:pt x="400050" y="152400"/>
                </a:lnTo>
                <a:lnTo>
                  <a:pt x="392906" y="111874"/>
                </a:lnTo>
                <a:lnTo>
                  <a:pt x="372745" y="75466"/>
                </a:lnTo>
                <a:lnTo>
                  <a:pt x="341471" y="44624"/>
                </a:lnTo>
                <a:lnTo>
                  <a:pt x="300990" y="20799"/>
                </a:lnTo>
                <a:lnTo>
                  <a:pt x="253206" y="5441"/>
                </a:lnTo>
                <a:lnTo>
                  <a:pt x="2000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2325" y="19304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0" y="152400"/>
                </a:moveTo>
                <a:lnTo>
                  <a:pt x="7143" y="111874"/>
                </a:lnTo>
                <a:lnTo>
                  <a:pt x="27304" y="75466"/>
                </a:lnTo>
                <a:lnTo>
                  <a:pt x="58578" y="44624"/>
                </a:lnTo>
                <a:lnTo>
                  <a:pt x="99059" y="20799"/>
                </a:lnTo>
                <a:lnTo>
                  <a:pt x="146843" y="5441"/>
                </a:lnTo>
                <a:lnTo>
                  <a:pt x="200025" y="0"/>
                </a:lnTo>
                <a:lnTo>
                  <a:pt x="253206" y="5441"/>
                </a:lnTo>
                <a:lnTo>
                  <a:pt x="300990" y="20799"/>
                </a:lnTo>
                <a:lnTo>
                  <a:pt x="341471" y="44624"/>
                </a:lnTo>
                <a:lnTo>
                  <a:pt x="372745" y="75466"/>
                </a:lnTo>
                <a:lnTo>
                  <a:pt x="392906" y="111874"/>
                </a:lnTo>
                <a:lnTo>
                  <a:pt x="400050" y="152400"/>
                </a:lnTo>
                <a:lnTo>
                  <a:pt x="392906" y="192925"/>
                </a:lnTo>
                <a:lnTo>
                  <a:pt x="372745" y="229333"/>
                </a:lnTo>
                <a:lnTo>
                  <a:pt x="341471" y="260175"/>
                </a:lnTo>
                <a:lnTo>
                  <a:pt x="300990" y="284000"/>
                </a:lnTo>
                <a:lnTo>
                  <a:pt x="253206" y="299358"/>
                </a:lnTo>
                <a:lnTo>
                  <a:pt x="200025" y="304800"/>
                </a:lnTo>
                <a:lnTo>
                  <a:pt x="146843" y="299358"/>
                </a:lnTo>
                <a:lnTo>
                  <a:pt x="99059" y="284000"/>
                </a:lnTo>
                <a:lnTo>
                  <a:pt x="58578" y="260175"/>
                </a:lnTo>
                <a:lnTo>
                  <a:pt x="27304" y="229333"/>
                </a:lnTo>
                <a:lnTo>
                  <a:pt x="7143" y="192925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97293" y="1927682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72350" y="16002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34250" y="16002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00950" y="2070100"/>
            <a:ext cx="17145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43900" y="20701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34400" y="18542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285750" y="0"/>
                </a:moveTo>
                <a:lnTo>
                  <a:pt x="0" y="254000"/>
                </a:lnTo>
                <a:lnTo>
                  <a:pt x="285750" y="508000"/>
                </a:lnTo>
                <a:lnTo>
                  <a:pt x="571500" y="254000"/>
                </a:lnTo>
                <a:lnTo>
                  <a:pt x="285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34400" y="18542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0" y="254000"/>
                </a:moveTo>
                <a:lnTo>
                  <a:pt x="285750" y="0"/>
                </a:lnTo>
                <a:lnTo>
                  <a:pt x="571500" y="254000"/>
                </a:lnTo>
                <a:lnTo>
                  <a:pt x="285750" y="50800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747252" y="19532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782050" y="1371600"/>
            <a:ext cx="76200" cy="482600"/>
          </a:xfrm>
          <a:custGeom>
            <a:avLst/>
            <a:gdLst/>
            <a:ahLst/>
            <a:cxnLst/>
            <a:rect l="l" t="t" r="r" b="b"/>
            <a:pathLst>
              <a:path w="76200" h="482600">
                <a:moveTo>
                  <a:pt x="44450" y="63500"/>
                </a:moveTo>
                <a:lnTo>
                  <a:pt x="31750" y="63500"/>
                </a:lnTo>
                <a:lnTo>
                  <a:pt x="31750" y="482600"/>
                </a:lnTo>
                <a:lnTo>
                  <a:pt x="44450" y="482600"/>
                </a:lnTo>
                <a:lnTo>
                  <a:pt x="44450" y="63500"/>
                </a:lnTo>
                <a:close/>
              </a:path>
              <a:path w="76200" h="482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82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05900" y="20701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2725" y="19050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200025" y="0"/>
                </a:moveTo>
                <a:lnTo>
                  <a:pt x="146843" y="5441"/>
                </a:lnTo>
                <a:lnTo>
                  <a:pt x="99059" y="20799"/>
                </a:lnTo>
                <a:lnTo>
                  <a:pt x="58578" y="44624"/>
                </a:lnTo>
                <a:lnTo>
                  <a:pt x="27304" y="75466"/>
                </a:lnTo>
                <a:lnTo>
                  <a:pt x="7143" y="111874"/>
                </a:lnTo>
                <a:lnTo>
                  <a:pt x="0" y="152400"/>
                </a:lnTo>
                <a:lnTo>
                  <a:pt x="7143" y="192925"/>
                </a:lnTo>
                <a:lnTo>
                  <a:pt x="27305" y="229333"/>
                </a:lnTo>
                <a:lnTo>
                  <a:pt x="58578" y="260175"/>
                </a:lnTo>
                <a:lnTo>
                  <a:pt x="99060" y="284000"/>
                </a:lnTo>
                <a:lnTo>
                  <a:pt x="146843" y="299358"/>
                </a:lnTo>
                <a:lnTo>
                  <a:pt x="200025" y="304800"/>
                </a:lnTo>
                <a:lnTo>
                  <a:pt x="253206" y="299358"/>
                </a:lnTo>
                <a:lnTo>
                  <a:pt x="300990" y="284000"/>
                </a:lnTo>
                <a:lnTo>
                  <a:pt x="341471" y="260175"/>
                </a:lnTo>
                <a:lnTo>
                  <a:pt x="372745" y="229333"/>
                </a:lnTo>
                <a:lnTo>
                  <a:pt x="392906" y="192925"/>
                </a:lnTo>
                <a:lnTo>
                  <a:pt x="400050" y="152400"/>
                </a:lnTo>
                <a:lnTo>
                  <a:pt x="392906" y="111874"/>
                </a:lnTo>
                <a:lnTo>
                  <a:pt x="372745" y="75466"/>
                </a:lnTo>
                <a:lnTo>
                  <a:pt x="341471" y="44624"/>
                </a:lnTo>
                <a:lnTo>
                  <a:pt x="300990" y="20799"/>
                </a:lnTo>
                <a:lnTo>
                  <a:pt x="253206" y="5441"/>
                </a:lnTo>
                <a:lnTo>
                  <a:pt x="2000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2725" y="19050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0" y="152400"/>
                </a:moveTo>
                <a:lnTo>
                  <a:pt x="7143" y="111874"/>
                </a:lnTo>
                <a:lnTo>
                  <a:pt x="27304" y="75466"/>
                </a:lnTo>
                <a:lnTo>
                  <a:pt x="58578" y="44624"/>
                </a:lnTo>
                <a:lnTo>
                  <a:pt x="99059" y="20799"/>
                </a:lnTo>
                <a:lnTo>
                  <a:pt x="146843" y="5441"/>
                </a:lnTo>
                <a:lnTo>
                  <a:pt x="200025" y="0"/>
                </a:lnTo>
                <a:lnTo>
                  <a:pt x="253206" y="5441"/>
                </a:lnTo>
                <a:lnTo>
                  <a:pt x="300990" y="20799"/>
                </a:lnTo>
                <a:lnTo>
                  <a:pt x="341471" y="44624"/>
                </a:lnTo>
                <a:lnTo>
                  <a:pt x="372745" y="75466"/>
                </a:lnTo>
                <a:lnTo>
                  <a:pt x="392906" y="111874"/>
                </a:lnTo>
                <a:lnTo>
                  <a:pt x="400050" y="152400"/>
                </a:lnTo>
                <a:lnTo>
                  <a:pt x="392906" y="192925"/>
                </a:lnTo>
                <a:lnTo>
                  <a:pt x="372745" y="229333"/>
                </a:lnTo>
                <a:lnTo>
                  <a:pt x="341471" y="260175"/>
                </a:lnTo>
                <a:lnTo>
                  <a:pt x="300990" y="284000"/>
                </a:lnTo>
                <a:lnTo>
                  <a:pt x="253206" y="299358"/>
                </a:lnTo>
                <a:lnTo>
                  <a:pt x="200025" y="304800"/>
                </a:lnTo>
                <a:lnTo>
                  <a:pt x="146843" y="299358"/>
                </a:lnTo>
                <a:lnTo>
                  <a:pt x="99059" y="284000"/>
                </a:lnTo>
                <a:lnTo>
                  <a:pt x="58578" y="260175"/>
                </a:lnTo>
                <a:lnTo>
                  <a:pt x="27304" y="229333"/>
                </a:lnTo>
                <a:lnTo>
                  <a:pt x="7143" y="192925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687693" y="190233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991350" y="2044700"/>
            <a:ext cx="17145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48400" y="20447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81800" y="13716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2057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43700" y="1371600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31750" y="457200"/>
                </a:moveTo>
                <a:lnTo>
                  <a:pt x="0" y="457200"/>
                </a:lnTo>
                <a:lnTo>
                  <a:pt x="38100" y="533400"/>
                </a:lnTo>
                <a:lnTo>
                  <a:pt x="69850" y="469900"/>
                </a:lnTo>
                <a:lnTo>
                  <a:pt x="31750" y="469900"/>
                </a:lnTo>
                <a:lnTo>
                  <a:pt x="31750" y="457200"/>
                </a:lnTo>
                <a:close/>
              </a:path>
              <a:path w="76200" h="533400">
                <a:moveTo>
                  <a:pt x="44450" y="0"/>
                </a:moveTo>
                <a:lnTo>
                  <a:pt x="31750" y="0"/>
                </a:lnTo>
                <a:lnTo>
                  <a:pt x="31750" y="469900"/>
                </a:lnTo>
                <a:lnTo>
                  <a:pt x="44450" y="469900"/>
                </a:lnTo>
                <a:lnTo>
                  <a:pt x="44450" y="0"/>
                </a:lnTo>
                <a:close/>
              </a:path>
              <a:path w="76200" h="533400">
                <a:moveTo>
                  <a:pt x="76200" y="457200"/>
                </a:moveTo>
                <a:lnTo>
                  <a:pt x="44450" y="457200"/>
                </a:lnTo>
                <a:lnTo>
                  <a:pt x="44450" y="469900"/>
                </a:lnTo>
                <a:lnTo>
                  <a:pt x="69850" y="469900"/>
                </a:lnTo>
                <a:lnTo>
                  <a:pt x="76200" y="457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77200" y="1600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54729" y="716025"/>
            <a:ext cx="27914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of path involving</a:t>
            </a:r>
            <a:r>
              <a:rPr sz="1400" b="1" spc="10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loops…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7335" indent="-234315">
              <a:lnSpc>
                <a:spcPct val="100000"/>
              </a:lnSpc>
              <a:spcBef>
                <a:spcPts val="110"/>
              </a:spcBef>
              <a:buChar char="•"/>
              <a:tabLst>
                <a:tab pos="267970" algn="l"/>
                <a:tab pos="268605" algn="l"/>
              </a:tabLst>
            </a:pPr>
            <a:r>
              <a:rPr spc="5" dirty="0">
                <a:solidFill>
                  <a:srgbClr val="000000"/>
                </a:solidFill>
              </a:rPr>
              <a:t>Compromise </a:t>
            </a:r>
            <a:r>
              <a:rPr dirty="0">
                <a:solidFill>
                  <a:srgbClr val="000000"/>
                </a:solidFill>
              </a:rPr>
              <a:t>on </a:t>
            </a:r>
            <a:r>
              <a:rPr spc="5" dirty="0"/>
              <a:t># </a:t>
            </a:r>
            <a:r>
              <a:rPr dirty="0"/>
              <a:t>test cases </a:t>
            </a:r>
            <a:r>
              <a:rPr dirty="0">
                <a:solidFill>
                  <a:srgbClr val="000000"/>
                </a:solidFill>
              </a:rPr>
              <a:t>for </a:t>
            </a:r>
            <a:r>
              <a:rPr dirty="0"/>
              <a:t>processing</a:t>
            </a:r>
            <a:r>
              <a:rPr spc="-215" dirty="0"/>
              <a:t> </a:t>
            </a:r>
            <a:r>
              <a:rPr spc="10" dirty="0"/>
              <a:t>time</a:t>
            </a:r>
            <a:r>
              <a:rPr spc="10" dirty="0">
                <a:solidFill>
                  <a:srgbClr val="000000"/>
                </a:solidFill>
              </a:rPr>
              <a:t>.</a:t>
            </a:r>
          </a:p>
          <a:p>
            <a:pPr marL="20320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67335" indent="-234315">
              <a:lnSpc>
                <a:spcPct val="100000"/>
              </a:lnSpc>
              <a:buChar char="•"/>
              <a:tabLst>
                <a:tab pos="267970" algn="l"/>
                <a:tab pos="268605" algn="l"/>
              </a:tabLst>
            </a:pPr>
            <a:r>
              <a:rPr spc="-10" dirty="0">
                <a:solidFill>
                  <a:srgbClr val="000000"/>
                </a:solidFill>
              </a:rPr>
              <a:t>Expand </a:t>
            </a:r>
            <a:r>
              <a:rPr dirty="0">
                <a:solidFill>
                  <a:srgbClr val="000000"/>
                </a:solidFill>
              </a:rPr>
              <a:t>tests for solving </a:t>
            </a:r>
            <a:r>
              <a:rPr spc="-5" dirty="0">
                <a:solidFill>
                  <a:srgbClr val="000000"/>
                </a:solidFill>
              </a:rPr>
              <a:t>potential </a:t>
            </a:r>
            <a:r>
              <a:rPr dirty="0">
                <a:solidFill>
                  <a:srgbClr val="000000"/>
                </a:solidFill>
              </a:rPr>
              <a:t>problems associated </a:t>
            </a:r>
            <a:r>
              <a:rPr spc="-5" dirty="0">
                <a:solidFill>
                  <a:srgbClr val="000000"/>
                </a:solidFill>
              </a:rPr>
              <a:t>with </a:t>
            </a:r>
            <a:r>
              <a:rPr dirty="0">
                <a:solidFill>
                  <a:srgbClr val="000000"/>
                </a:solidFill>
              </a:rPr>
              <a:t>initialization </a:t>
            </a:r>
            <a:r>
              <a:rPr spc="-5" dirty="0">
                <a:solidFill>
                  <a:srgbClr val="000000"/>
                </a:solidFill>
              </a:rPr>
              <a:t>of variables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and</a:t>
            </a:r>
          </a:p>
          <a:p>
            <a:pPr marL="267335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000000"/>
                </a:solidFill>
              </a:rPr>
              <a:t>with excluded </a:t>
            </a:r>
            <a:r>
              <a:rPr dirty="0">
                <a:solidFill>
                  <a:srgbClr val="000000"/>
                </a:solidFill>
              </a:rPr>
              <a:t>combinations </a:t>
            </a:r>
            <a:r>
              <a:rPr spc="-5" dirty="0">
                <a:solidFill>
                  <a:srgbClr val="000000"/>
                </a:solidFill>
              </a:rPr>
              <a:t>and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ranges.</a:t>
            </a:r>
          </a:p>
          <a:p>
            <a:pPr marL="20320"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67335" indent="-234315">
              <a:lnSpc>
                <a:spcPct val="100000"/>
              </a:lnSpc>
              <a:buChar char="•"/>
              <a:tabLst>
                <a:tab pos="267970" algn="l"/>
                <a:tab pos="268605" algn="l"/>
              </a:tabLst>
            </a:pPr>
            <a:r>
              <a:rPr dirty="0">
                <a:solidFill>
                  <a:srgbClr val="000000"/>
                </a:solidFill>
              </a:rPr>
              <a:t>Apply </a:t>
            </a:r>
            <a:r>
              <a:rPr spc="-10" dirty="0">
                <a:solidFill>
                  <a:srgbClr val="000000"/>
                </a:solidFill>
              </a:rPr>
              <a:t>Huang’s </a:t>
            </a:r>
            <a:r>
              <a:rPr spc="-5" dirty="0">
                <a:solidFill>
                  <a:srgbClr val="000000"/>
                </a:solidFill>
              </a:rPr>
              <a:t>twice thorough theorem </a:t>
            </a:r>
            <a:r>
              <a:rPr spc="5" dirty="0">
                <a:solidFill>
                  <a:srgbClr val="000000"/>
                </a:solidFill>
              </a:rPr>
              <a:t>to </a:t>
            </a:r>
            <a:r>
              <a:rPr dirty="0">
                <a:solidFill>
                  <a:srgbClr val="000000"/>
                </a:solidFill>
              </a:rPr>
              <a:t>catch data </a:t>
            </a:r>
            <a:r>
              <a:rPr spc="-5" dirty="0">
                <a:solidFill>
                  <a:srgbClr val="000000"/>
                </a:solidFill>
              </a:rPr>
              <a:t>initialization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problems.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72400" y="18542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285750" y="0"/>
                </a:moveTo>
                <a:lnTo>
                  <a:pt x="0" y="254000"/>
                </a:lnTo>
                <a:lnTo>
                  <a:pt x="285750" y="508000"/>
                </a:lnTo>
                <a:lnTo>
                  <a:pt x="571500" y="254000"/>
                </a:lnTo>
                <a:lnTo>
                  <a:pt x="285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0" y="18542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0" y="254000"/>
                </a:moveTo>
                <a:lnTo>
                  <a:pt x="285750" y="0"/>
                </a:lnTo>
                <a:lnTo>
                  <a:pt x="571500" y="254000"/>
                </a:lnTo>
                <a:lnTo>
                  <a:pt x="285750" y="50800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84997" y="19532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72325" y="19304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200025" y="0"/>
                </a:moveTo>
                <a:lnTo>
                  <a:pt x="146843" y="5441"/>
                </a:lnTo>
                <a:lnTo>
                  <a:pt x="99059" y="20799"/>
                </a:lnTo>
                <a:lnTo>
                  <a:pt x="58578" y="44624"/>
                </a:lnTo>
                <a:lnTo>
                  <a:pt x="27304" y="75466"/>
                </a:lnTo>
                <a:lnTo>
                  <a:pt x="7143" y="111874"/>
                </a:lnTo>
                <a:lnTo>
                  <a:pt x="0" y="152400"/>
                </a:lnTo>
                <a:lnTo>
                  <a:pt x="7143" y="192925"/>
                </a:lnTo>
                <a:lnTo>
                  <a:pt x="27305" y="229333"/>
                </a:lnTo>
                <a:lnTo>
                  <a:pt x="58578" y="260175"/>
                </a:lnTo>
                <a:lnTo>
                  <a:pt x="99060" y="284000"/>
                </a:lnTo>
                <a:lnTo>
                  <a:pt x="146843" y="299358"/>
                </a:lnTo>
                <a:lnTo>
                  <a:pt x="200025" y="304800"/>
                </a:lnTo>
                <a:lnTo>
                  <a:pt x="253206" y="299358"/>
                </a:lnTo>
                <a:lnTo>
                  <a:pt x="300990" y="284000"/>
                </a:lnTo>
                <a:lnTo>
                  <a:pt x="341471" y="260175"/>
                </a:lnTo>
                <a:lnTo>
                  <a:pt x="372745" y="229333"/>
                </a:lnTo>
                <a:lnTo>
                  <a:pt x="392906" y="192925"/>
                </a:lnTo>
                <a:lnTo>
                  <a:pt x="400050" y="152400"/>
                </a:lnTo>
                <a:lnTo>
                  <a:pt x="392906" y="111874"/>
                </a:lnTo>
                <a:lnTo>
                  <a:pt x="372745" y="75466"/>
                </a:lnTo>
                <a:lnTo>
                  <a:pt x="341471" y="44624"/>
                </a:lnTo>
                <a:lnTo>
                  <a:pt x="300990" y="20799"/>
                </a:lnTo>
                <a:lnTo>
                  <a:pt x="253206" y="5441"/>
                </a:lnTo>
                <a:lnTo>
                  <a:pt x="2000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72325" y="19304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0" y="152400"/>
                </a:moveTo>
                <a:lnTo>
                  <a:pt x="7143" y="111874"/>
                </a:lnTo>
                <a:lnTo>
                  <a:pt x="27304" y="75466"/>
                </a:lnTo>
                <a:lnTo>
                  <a:pt x="58578" y="44624"/>
                </a:lnTo>
                <a:lnTo>
                  <a:pt x="99059" y="20799"/>
                </a:lnTo>
                <a:lnTo>
                  <a:pt x="146843" y="5441"/>
                </a:lnTo>
                <a:lnTo>
                  <a:pt x="200025" y="0"/>
                </a:lnTo>
                <a:lnTo>
                  <a:pt x="253206" y="5441"/>
                </a:lnTo>
                <a:lnTo>
                  <a:pt x="300990" y="20799"/>
                </a:lnTo>
                <a:lnTo>
                  <a:pt x="341471" y="44624"/>
                </a:lnTo>
                <a:lnTo>
                  <a:pt x="372745" y="75466"/>
                </a:lnTo>
                <a:lnTo>
                  <a:pt x="392906" y="111874"/>
                </a:lnTo>
                <a:lnTo>
                  <a:pt x="400050" y="152400"/>
                </a:lnTo>
                <a:lnTo>
                  <a:pt x="392906" y="192925"/>
                </a:lnTo>
                <a:lnTo>
                  <a:pt x="372745" y="229333"/>
                </a:lnTo>
                <a:lnTo>
                  <a:pt x="341471" y="260175"/>
                </a:lnTo>
                <a:lnTo>
                  <a:pt x="300990" y="284000"/>
                </a:lnTo>
                <a:lnTo>
                  <a:pt x="253206" y="299358"/>
                </a:lnTo>
                <a:lnTo>
                  <a:pt x="200025" y="304800"/>
                </a:lnTo>
                <a:lnTo>
                  <a:pt x="146843" y="299358"/>
                </a:lnTo>
                <a:lnTo>
                  <a:pt x="99059" y="284000"/>
                </a:lnTo>
                <a:lnTo>
                  <a:pt x="58578" y="260175"/>
                </a:lnTo>
                <a:lnTo>
                  <a:pt x="27304" y="229333"/>
                </a:lnTo>
                <a:lnTo>
                  <a:pt x="7143" y="192925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97293" y="1927682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72350" y="16002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34250" y="16002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0950" y="2070100"/>
            <a:ext cx="17145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43900" y="20701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34400" y="18542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285750" y="0"/>
                </a:moveTo>
                <a:lnTo>
                  <a:pt x="0" y="254000"/>
                </a:lnTo>
                <a:lnTo>
                  <a:pt x="285750" y="508000"/>
                </a:lnTo>
                <a:lnTo>
                  <a:pt x="571500" y="254000"/>
                </a:lnTo>
                <a:lnTo>
                  <a:pt x="285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34400" y="18542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0" y="254000"/>
                </a:moveTo>
                <a:lnTo>
                  <a:pt x="285750" y="0"/>
                </a:lnTo>
                <a:lnTo>
                  <a:pt x="571500" y="254000"/>
                </a:lnTo>
                <a:lnTo>
                  <a:pt x="285750" y="50800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747252" y="19532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782050" y="1371600"/>
            <a:ext cx="76200" cy="482600"/>
          </a:xfrm>
          <a:custGeom>
            <a:avLst/>
            <a:gdLst/>
            <a:ahLst/>
            <a:cxnLst/>
            <a:rect l="l" t="t" r="r" b="b"/>
            <a:pathLst>
              <a:path w="76200" h="482600">
                <a:moveTo>
                  <a:pt x="44450" y="63500"/>
                </a:moveTo>
                <a:lnTo>
                  <a:pt x="31750" y="63500"/>
                </a:lnTo>
                <a:lnTo>
                  <a:pt x="31750" y="482600"/>
                </a:lnTo>
                <a:lnTo>
                  <a:pt x="44450" y="482600"/>
                </a:lnTo>
                <a:lnTo>
                  <a:pt x="44450" y="63500"/>
                </a:lnTo>
                <a:close/>
              </a:path>
              <a:path w="76200" h="482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82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05900" y="20701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62725" y="19050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200025" y="0"/>
                </a:moveTo>
                <a:lnTo>
                  <a:pt x="146843" y="5441"/>
                </a:lnTo>
                <a:lnTo>
                  <a:pt x="99059" y="20799"/>
                </a:lnTo>
                <a:lnTo>
                  <a:pt x="58578" y="44624"/>
                </a:lnTo>
                <a:lnTo>
                  <a:pt x="27304" y="75466"/>
                </a:lnTo>
                <a:lnTo>
                  <a:pt x="7143" y="111874"/>
                </a:lnTo>
                <a:lnTo>
                  <a:pt x="0" y="152400"/>
                </a:lnTo>
                <a:lnTo>
                  <a:pt x="7143" y="192925"/>
                </a:lnTo>
                <a:lnTo>
                  <a:pt x="27305" y="229333"/>
                </a:lnTo>
                <a:lnTo>
                  <a:pt x="58578" y="260175"/>
                </a:lnTo>
                <a:lnTo>
                  <a:pt x="99060" y="284000"/>
                </a:lnTo>
                <a:lnTo>
                  <a:pt x="146843" y="299358"/>
                </a:lnTo>
                <a:lnTo>
                  <a:pt x="200025" y="304800"/>
                </a:lnTo>
                <a:lnTo>
                  <a:pt x="253206" y="299358"/>
                </a:lnTo>
                <a:lnTo>
                  <a:pt x="300990" y="284000"/>
                </a:lnTo>
                <a:lnTo>
                  <a:pt x="341471" y="260175"/>
                </a:lnTo>
                <a:lnTo>
                  <a:pt x="372745" y="229333"/>
                </a:lnTo>
                <a:lnTo>
                  <a:pt x="392906" y="192925"/>
                </a:lnTo>
                <a:lnTo>
                  <a:pt x="400050" y="152400"/>
                </a:lnTo>
                <a:lnTo>
                  <a:pt x="392906" y="111874"/>
                </a:lnTo>
                <a:lnTo>
                  <a:pt x="372745" y="75466"/>
                </a:lnTo>
                <a:lnTo>
                  <a:pt x="341471" y="44624"/>
                </a:lnTo>
                <a:lnTo>
                  <a:pt x="300990" y="20799"/>
                </a:lnTo>
                <a:lnTo>
                  <a:pt x="253206" y="5441"/>
                </a:lnTo>
                <a:lnTo>
                  <a:pt x="2000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62725" y="19050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0" y="152400"/>
                </a:moveTo>
                <a:lnTo>
                  <a:pt x="7143" y="111874"/>
                </a:lnTo>
                <a:lnTo>
                  <a:pt x="27304" y="75466"/>
                </a:lnTo>
                <a:lnTo>
                  <a:pt x="58578" y="44624"/>
                </a:lnTo>
                <a:lnTo>
                  <a:pt x="99059" y="20799"/>
                </a:lnTo>
                <a:lnTo>
                  <a:pt x="146843" y="5441"/>
                </a:lnTo>
                <a:lnTo>
                  <a:pt x="200025" y="0"/>
                </a:lnTo>
                <a:lnTo>
                  <a:pt x="253206" y="5441"/>
                </a:lnTo>
                <a:lnTo>
                  <a:pt x="300990" y="20799"/>
                </a:lnTo>
                <a:lnTo>
                  <a:pt x="341471" y="44624"/>
                </a:lnTo>
                <a:lnTo>
                  <a:pt x="372745" y="75466"/>
                </a:lnTo>
                <a:lnTo>
                  <a:pt x="392906" y="111874"/>
                </a:lnTo>
                <a:lnTo>
                  <a:pt x="400050" y="152400"/>
                </a:lnTo>
                <a:lnTo>
                  <a:pt x="392906" y="192925"/>
                </a:lnTo>
                <a:lnTo>
                  <a:pt x="372745" y="229333"/>
                </a:lnTo>
                <a:lnTo>
                  <a:pt x="341471" y="260175"/>
                </a:lnTo>
                <a:lnTo>
                  <a:pt x="300990" y="284000"/>
                </a:lnTo>
                <a:lnTo>
                  <a:pt x="253206" y="299358"/>
                </a:lnTo>
                <a:lnTo>
                  <a:pt x="200025" y="304800"/>
                </a:lnTo>
                <a:lnTo>
                  <a:pt x="146843" y="299358"/>
                </a:lnTo>
                <a:lnTo>
                  <a:pt x="99059" y="284000"/>
                </a:lnTo>
                <a:lnTo>
                  <a:pt x="58578" y="260175"/>
                </a:lnTo>
                <a:lnTo>
                  <a:pt x="27304" y="229333"/>
                </a:lnTo>
                <a:lnTo>
                  <a:pt x="7143" y="192925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687693" y="190233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991350" y="2044700"/>
            <a:ext cx="17145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48400" y="20447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81800" y="13716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2057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43700" y="1371600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31750" y="457200"/>
                </a:moveTo>
                <a:lnTo>
                  <a:pt x="0" y="457200"/>
                </a:lnTo>
                <a:lnTo>
                  <a:pt x="38100" y="533400"/>
                </a:lnTo>
                <a:lnTo>
                  <a:pt x="69850" y="469900"/>
                </a:lnTo>
                <a:lnTo>
                  <a:pt x="31750" y="469900"/>
                </a:lnTo>
                <a:lnTo>
                  <a:pt x="31750" y="457200"/>
                </a:lnTo>
                <a:close/>
              </a:path>
              <a:path w="76200" h="533400">
                <a:moveTo>
                  <a:pt x="44450" y="0"/>
                </a:moveTo>
                <a:lnTo>
                  <a:pt x="31750" y="0"/>
                </a:lnTo>
                <a:lnTo>
                  <a:pt x="31750" y="469900"/>
                </a:lnTo>
                <a:lnTo>
                  <a:pt x="44450" y="469900"/>
                </a:lnTo>
                <a:lnTo>
                  <a:pt x="44450" y="0"/>
                </a:lnTo>
                <a:close/>
              </a:path>
              <a:path w="76200" h="533400">
                <a:moveTo>
                  <a:pt x="76200" y="457200"/>
                </a:moveTo>
                <a:lnTo>
                  <a:pt x="44450" y="457200"/>
                </a:lnTo>
                <a:lnTo>
                  <a:pt x="44450" y="469900"/>
                </a:lnTo>
                <a:lnTo>
                  <a:pt x="69850" y="469900"/>
                </a:lnTo>
                <a:lnTo>
                  <a:pt x="76200" y="457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77200" y="1600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244" y="716025"/>
            <a:ext cx="5810250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30855">
              <a:lnSpc>
                <a:spcPct val="100000"/>
              </a:lnSpc>
              <a:spcBef>
                <a:spcPts val="90"/>
              </a:spcBef>
            </a:pP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of path involving</a:t>
            </a:r>
            <a:r>
              <a:rPr sz="1400" b="1" spc="10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loops…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687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3.	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Concatenated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Loop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Statements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668" y="3122168"/>
            <a:ext cx="8451850" cy="222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015" marR="101600" indent="-234315">
              <a:lnSpc>
                <a:spcPct val="100000"/>
              </a:lnSpc>
              <a:spcBef>
                <a:spcPts val="105"/>
              </a:spcBef>
              <a:buChar char="•"/>
              <a:tabLst>
                <a:tab pos="247015" algn="l"/>
                <a:tab pos="247650" algn="l"/>
              </a:tabLst>
            </a:pPr>
            <a:r>
              <a:rPr sz="1600" spc="-40" dirty="0">
                <a:latin typeface="Arial"/>
                <a:cs typeface="Arial"/>
              </a:rPr>
              <a:t>Two </a:t>
            </a:r>
            <a:r>
              <a:rPr sz="1600" spc="-5" dirty="0">
                <a:latin typeface="Arial"/>
                <a:cs typeface="Arial"/>
              </a:rPr>
              <a:t>loops are concatenated if it’s </a:t>
            </a:r>
            <a:r>
              <a:rPr sz="1600" dirty="0">
                <a:latin typeface="Arial"/>
                <a:cs typeface="Arial"/>
              </a:rPr>
              <a:t>possible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reach one </a:t>
            </a:r>
            <a:r>
              <a:rPr sz="1600" dirty="0">
                <a:latin typeface="Arial"/>
                <a:cs typeface="Arial"/>
              </a:rPr>
              <a:t>after </a:t>
            </a:r>
            <a:r>
              <a:rPr sz="1600" spc="-10" dirty="0">
                <a:latin typeface="Arial"/>
                <a:cs typeface="Arial"/>
              </a:rPr>
              <a:t>exiting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other </a:t>
            </a:r>
            <a:r>
              <a:rPr sz="1600" spc="-10" dirty="0">
                <a:latin typeface="Arial"/>
                <a:cs typeface="Arial"/>
              </a:rPr>
              <a:t>while </a:t>
            </a:r>
            <a:r>
              <a:rPr sz="1600" dirty="0">
                <a:latin typeface="Arial"/>
                <a:cs typeface="Arial"/>
              </a:rPr>
              <a:t>still </a:t>
            </a:r>
            <a:r>
              <a:rPr sz="1600" spc="-5" dirty="0">
                <a:latin typeface="Arial"/>
                <a:cs typeface="Arial"/>
              </a:rPr>
              <a:t>on  </a:t>
            </a:r>
            <a:r>
              <a:rPr sz="1600" dirty="0">
                <a:latin typeface="Arial"/>
                <a:cs typeface="Arial"/>
              </a:rPr>
              <a:t>the path from </a:t>
            </a:r>
            <a:r>
              <a:rPr sz="1600" spc="-5" dirty="0">
                <a:latin typeface="Arial"/>
                <a:cs typeface="Arial"/>
              </a:rPr>
              <a:t>entrance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exit.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47015" indent="-234315">
              <a:lnSpc>
                <a:spcPct val="100000"/>
              </a:lnSpc>
              <a:buChar char="•"/>
              <a:tabLst>
                <a:tab pos="247015" algn="l"/>
                <a:tab pos="247650" algn="l"/>
              </a:tabLst>
            </a:pPr>
            <a:r>
              <a:rPr sz="1600" spc="5" dirty="0">
                <a:latin typeface="Arial"/>
                <a:cs typeface="Arial"/>
              </a:rPr>
              <a:t>If </a:t>
            </a:r>
            <a:r>
              <a:rPr sz="1600" dirty="0">
                <a:latin typeface="Arial"/>
                <a:cs typeface="Arial"/>
              </a:rPr>
              <a:t>these </a:t>
            </a:r>
            <a:r>
              <a:rPr sz="1600" spc="-5" dirty="0">
                <a:latin typeface="Arial"/>
                <a:cs typeface="Arial"/>
              </a:rPr>
              <a:t>are independent of </a:t>
            </a:r>
            <a:r>
              <a:rPr sz="1600" dirty="0">
                <a:latin typeface="Arial"/>
                <a:cs typeface="Arial"/>
              </a:rPr>
              <a:t>each </a:t>
            </a:r>
            <a:r>
              <a:rPr sz="1600" spc="-20" dirty="0">
                <a:latin typeface="Arial"/>
                <a:cs typeface="Arial"/>
              </a:rPr>
              <a:t>other, </a:t>
            </a:r>
            <a:r>
              <a:rPr sz="1600" spc="-5" dirty="0">
                <a:latin typeface="Arial"/>
                <a:cs typeface="Arial"/>
              </a:rPr>
              <a:t>treat </a:t>
            </a:r>
            <a:r>
              <a:rPr sz="1600" dirty="0">
                <a:latin typeface="Arial"/>
                <a:cs typeface="Arial"/>
              </a:rPr>
              <a:t>them </a:t>
            </a:r>
            <a:r>
              <a:rPr sz="1600" spc="-5" dirty="0">
                <a:latin typeface="Arial"/>
                <a:cs typeface="Arial"/>
              </a:rPr>
              <a:t>as independent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loops.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47015" marR="5080" indent="-234315">
              <a:lnSpc>
                <a:spcPct val="100000"/>
              </a:lnSpc>
              <a:buChar char="•"/>
              <a:tabLst>
                <a:tab pos="247015" algn="l"/>
                <a:tab pos="247650" algn="l"/>
              </a:tabLst>
            </a:pPr>
            <a:r>
              <a:rPr sz="1600" spc="5" dirty="0">
                <a:latin typeface="Arial"/>
                <a:cs typeface="Arial"/>
              </a:rPr>
              <a:t>If </a:t>
            </a:r>
            <a:r>
              <a:rPr sz="1600" dirty="0">
                <a:latin typeface="Arial"/>
                <a:cs typeface="Arial"/>
              </a:rPr>
              <a:t>their iteration </a:t>
            </a:r>
            <a:r>
              <a:rPr sz="1600" spc="-5" dirty="0">
                <a:latin typeface="Arial"/>
                <a:cs typeface="Arial"/>
              </a:rPr>
              <a:t>values are inter-dependent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these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spc="10" dirty="0">
                <a:latin typeface="Arial"/>
                <a:cs typeface="Arial"/>
              </a:rPr>
              <a:t>same </a:t>
            </a:r>
            <a:r>
              <a:rPr sz="1600" spc="-5" dirty="0">
                <a:latin typeface="Arial"/>
                <a:cs typeface="Arial"/>
              </a:rPr>
              <a:t>path, treat </a:t>
            </a:r>
            <a:r>
              <a:rPr sz="1600" dirty="0">
                <a:latin typeface="Arial"/>
                <a:cs typeface="Arial"/>
              </a:rPr>
              <a:t>these </a:t>
            </a:r>
            <a:r>
              <a:rPr sz="1600" spc="5" dirty="0">
                <a:latin typeface="Arial"/>
                <a:cs typeface="Arial"/>
              </a:rPr>
              <a:t>like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nested  loop.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47015" indent="-234315">
              <a:lnSpc>
                <a:spcPct val="100000"/>
              </a:lnSpc>
              <a:buChar char="•"/>
              <a:tabLst>
                <a:tab pos="247015" algn="l"/>
                <a:tab pos="247650" algn="l"/>
              </a:tabLst>
            </a:pPr>
            <a:r>
              <a:rPr sz="1600" dirty="0">
                <a:latin typeface="Arial"/>
                <a:cs typeface="Arial"/>
              </a:rPr>
              <a:t>Processing </a:t>
            </a:r>
            <a:r>
              <a:rPr sz="1600" spc="5" dirty="0">
                <a:latin typeface="Arial"/>
                <a:cs typeface="Arial"/>
              </a:rPr>
              <a:t>times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additive.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58075" y="20066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285750" y="0"/>
                </a:moveTo>
                <a:lnTo>
                  <a:pt x="0" y="254000"/>
                </a:lnTo>
                <a:lnTo>
                  <a:pt x="285750" y="508000"/>
                </a:lnTo>
                <a:lnTo>
                  <a:pt x="571500" y="254000"/>
                </a:lnTo>
                <a:lnTo>
                  <a:pt x="285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8075" y="20066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0" y="254000"/>
                </a:moveTo>
                <a:lnTo>
                  <a:pt x="285750" y="0"/>
                </a:lnTo>
                <a:lnTo>
                  <a:pt x="571500" y="254000"/>
                </a:lnTo>
                <a:lnTo>
                  <a:pt x="285750" y="50800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70418" y="21056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58000" y="20828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200025" y="0"/>
                </a:moveTo>
                <a:lnTo>
                  <a:pt x="146843" y="5441"/>
                </a:lnTo>
                <a:lnTo>
                  <a:pt x="99059" y="20799"/>
                </a:lnTo>
                <a:lnTo>
                  <a:pt x="58578" y="44624"/>
                </a:lnTo>
                <a:lnTo>
                  <a:pt x="27304" y="75466"/>
                </a:lnTo>
                <a:lnTo>
                  <a:pt x="7143" y="111874"/>
                </a:lnTo>
                <a:lnTo>
                  <a:pt x="0" y="152400"/>
                </a:lnTo>
                <a:lnTo>
                  <a:pt x="7143" y="192925"/>
                </a:lnTo>
                <a:lnTo>
                  <a:pt x="27305" y="229333"/>
                </a:lnTo>
                <a:lnTo>
                  <a:pt x="58578" y="260175"/>
                </a:lnTo>
                <a:lnTo>
                  <a:pt x="99060" y="284000"/>
                </a:lnTo>
                <a:lnTo>
                  <a:pt x="146843" y="299358"/>
                </a:lnTo>
                <a:lnTo>
                  <a:pt x="200025" y="304800"/>
                </a:lnTo>
                <a:lnTo>
                  <a:pt x="253206" y="299358"/>
                </a:lnTo>
                <a:lnTo>
                  <a:pt x="300990" y="284000"/>
                </a:lnTo>
                <a:lnTo>
                  <a:pt x="341471" y="260175"/>
                </a:lnTo>
                <a:lnTo>
                  <a:pt x="372745" y="229333"/>
                </a:lnTo>
                <a:lnTo>
                  <a:pt x="392906" y="192925"/>
                </a:lnTo>
                <a:lnTo>
                  <a:pt x="400050" y="152400"/>
                </a:lnTo>
                <a:lnTo>
                  <a:pt x="392906" y="111874"/>
                </a:lnTo>
                <a:lnTo>
                  <a:pt x="372745" y="75466"/>
                </a:lnTo>
                <a:lnTo>
                  <a:pt x="341471" y="44624"/>
                </a:lnTo>
                <a:lnTo>
                  <a:pt x="300990" y="20799"/>
                </a:lnTo>
                <a:lnTo>
                  <a:pt x="253206" y="5441"/>
                </a:lnTo>
                <a:lnTo>
                  <a:pt x="2000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8000" y="20828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0" y="152400"/>
                </a:moveTo>
                <a:lnTo>
                  <a:pt x="7143" y="111874"/>
                </a:lnTo>
                <a:lnTo>
                  <a:pt x="27304" y="75466"/>
                </a:lnTo>
                <a:lnTo>
                  <a:pt x="58578" y="44624"/>
                </a:lnTo>
                <a:lnTo>
                  <a:pt x="99059" y="20799"/>
                </a:lnTo>
                <a:lnTo>
                  <a:pt x="146843" y="5441"/>
                </a:lnTo>
                <a:lnTo>
                  <a:pt x="200025" y="0"/>
                </a:lnTo>
                <a:lnTo>
                  <a:pt x="253206" y="5441"/>
                </a:lnTo>
                <a:lnTo>
                  <a:pt x="300990" y="20799"/>
                </a:lnTo>
                <a:lnTo>
                  <a:pt x="341471" y="44624"/>
                </a:lnTo>
                <a:lnTo>
                  <a:pt x="372745" y="75466"/>
                </a:lnTo>
                <a:lnTo>
                  <a:pt x="392906" y="111874"/>
                </a:lnTo>
                <a:lnTo>
                  <a:pt x="400050" y="152400"/>
                </a:lnTo>
                <a:lnTo>
                  <a:pt x="392906" y="192925"/>
                </a:lnTo>
                <a:lnTo>
                  <a:pt x="372745" y="229333"/>
                </a:lnTo>
                <a:lnTo>
                  <a:pt x="341471" y="260175"/>
                </a:lnTo>
                <a:lnTo>
                  <a:pt x="300990" y="284000"/>
                </a:lnTo>
                <a:lnTo>
                  <a:pt x="253206" y="299358"/>
                </a:lnTo>
                <a:lnTo>
                  <a:pt x="200025" y="304800"/>
                </a:lnTo>
                <a:lnTo>
                  <a:pt x="146843" y="299358"/>
                </a:lnTo>
                <a:lnTo>
                  <a:pt x="99059" y="284000"/>
                </a:lnTo>
                <a:lnTo>
                  <a:pt x="58578" y="260175"/>
                </a:lnTo>
                <a:lnTo>
                  <a:pt x="27304" y="229333"/>
                </a:lnTo>
                <a:lnTo>
                  <a:pt x="7143" y="192925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83094" y="208038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58025" y="17526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9925" y="1752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86625" y="2222500"/>
            <a:ext cx="17145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29575" y="22225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3600" y="20066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285750" y="0"/>
                </a:moveTo>
                <a:lnTo>
                  <a:pt x="0" y="254000"/>
                </a:lnTo>
                <a:lnTo>
                  <a:pt x="285750" y="508000"/>
                </a:lnTo>
                <a:lnTo>
                  <a:pt x="571500" y="254000"/>
                </a:lnTo>
                <a:lnTo>
                  <a:pt x="285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43600" y="20066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0" y="254000"/>
                </a:moveTo>
                <a:lnTo>
                  <a:pt x="285750" y="0"/>
                </a:lnTo>
                <a:lnTo>
                  <a:pt x="571500" y="254000"/>
                </a:lnTo>
                <a:lnTo>
                  <a:pt x="285750" y="50800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55563" y="21056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29350" y="17526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15100" y="22225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43525" y="20574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200025" y="0"/>
                </a:moveTo>
                <a:lnTo>
                  <a:pt x="146843" y="5441"/>
                </a:lnTo>
                <a:lnTo>
                  <a:pt x="99059" y="20799"/>
                </a:lnTo>
                <a:lnTo>
                  <a:pt x="58578" y="44624"/>
                </a:lnTo>
                <a:lnTo>
                  <a:pt x="27304" y="75466"/>
                </a:lnTo>
                <a:lnTo>
                  <a:pt x="7143" y="111874"/>
                </a:lnTo>
                <a:lnTo>
                  <a:pt x="0" y="152400"/>
                </a:lnTo>
                <a:lnTo>
                  <a:pt x="7143" y="192925"/>
                </a:lnTo>
                <a:lnTo>
                  <a:pt x="27305" y="229333"/>
                </a:lnTo>
                <a:lnTo>
                  <a:pt x="58578" y="260175"/>
                </a:lnTo>
                <a:lnTo>
                  <a:pt x="99060" y="284000"/>
                </a:lnTo>
                <a:lnTo>
                  <a:pt x="146843" y="299358"/>
                </a:lnTo>
                <a:lnTo>
                  <a:pt x="200025" y="304800"/>
                </a:lnTo>
                <a:lnTo>
                  <a:pt x="253206" y="299358"/>
                </a:lnTo>
                <a:lnTo>
                  <a:pt x="300990" y="284000"/>
                </a:lnTo>
                <a:lnTo>
                  <a:pt x="341471" y="260175"/>
                </a:lnTo>
                <a:lnTo>
                  <a:pt x="372745" y="229333"/>
                </a:lnTo>
                <a:lnTo>
                  <a:pt x="392906" y="192925"/>
                </a:lnTo>
                <a:lnTo>
                  <a:pt x="400050" y="152400"/>
                </a:lnTo>
                <a:lnTo>
                  <a:pt x="392906" y="111874"/>
                </a:lnTo>
                <a:lnTo>
                  <a:pt x="372744" y="75466"/>
                </a:lnTo>
                <a:lnTo>
                  <a:pt x="341471" y="44624"/>
                </a:lnTo>
                <a:lnTo>
                  <a:pt x="300989" y="20799"/>
                </a:lnTo>
                <a:lnTo>
                  <a:pt x="253206" y="5441"/>
                </a:lnTo>
                <a:lnTo>
                  <a:pt x="2000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43525" y="20574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0" y="152400"/>
                </a:moveTo>
                <a:lnTo>
                  <a:pt x="7143" y="111874"/>
                </a:lnTo>
                <a:lnTo>
                  <a:pt x="27304" y="75466"/>
                </a:lnTo>
                <a:lnTo>
                  <a:pt x="58578" y="44624"/>
                </a:lnTo>
                <a:lnTo>
                  <a:pt x="99059" y="20799"/>
                </a:lnTo>
                <a:lnTo>
                  <a:pt x="146843" y="5441"/>
                </a:lnTo>
                <a:lnTo>
                  <a:pt x="200025" y="0"/>
                </a:lnTo>
                <a:lnTo>
                  <a:pt x="253206" y="5441"/>
                </a:lnTo>
                <a:lnTo>
                  <a:pt x="300989" y="20799"/>
                </a:lnTo>
                <a:lnTo>
                  <a:pt x="341471" y="44624"/>
                </a:lnTo>
                <a:lnTo>
                  <a:pt x="372744" y="75466"/>
                </a:lnTo>
                <a:lnTo>
                  <a:pt x="392906" y="111874"/>
                </a:lnTo>
                <a:lnTo>
                  <a:pt x="400050" y="152400"/>
                </a:lnTo>
                <a:lnTo>
                  <a:pt x="392906" y="192925"/>
                </a:lnTo>
                <a:lnTo>
                  <a:pt x="372745" y="229333"/>
                </a:lnTo>
                <a:lnTo>
                  <a:pt x="341471" y="260175"/>
                </a:lnTo>
                <a:lnTo>
                  <a:pt x="300990" y="284000"/>
                </a:lnTo>
                <a:lnTo>
                  <a:pt x="253206" y="299358"/>
                </a:lnTo>
                <a:lnTo>
                  <a:pt x="200025" y="304800"/>
                </a:lnTo>
                <a:lnTo>
                  <a:pt x="146843" y="299358"/>
                </a:lnTo>
                <a:lnTo>
                  <a:pt x="99060" y="284000"/>
                </a:lnTo>
                <a:lnTo>
                  <a:pt x="58578" y="260175"/>
                </a:lnTo>
                <a:lnTo>
                  <a:pt x="27305" y="229333"/>
                </a:lnTo>
                <a:lnTo>
                  <a:pt x="7143" y="192925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468239" y="205473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72150" y="2197100"/>
            <a:ext cx="17145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29200" y="21971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62600" y="17526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24500" y="1752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62875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244" y="716025"/>
            <a:ext cx="588962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10230">
              <a:lnSpc>
                <a:spcPct val="100000"/>
              </a:lnSpc>
              <a:spcBef>
                <a:spcPts val="90"/>
              </a:spcBef>
            </a:pP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of path involving</a:t>
            </a:r>
            <a:r>
              <a:rPr sz="1400" b="1" spc="10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loops…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4.Testing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Horrible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Loops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8852" y="3122168"/>
            <a:ext cx="8304530" cy="2710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600" spc="-10" dirty="0">
                <a:latin typeface="Arial"/>
                <a:cs typeface="Arial"/>
              </a:rPr>
              <a:t>Avoid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these.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82880" indent="-170180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sz="1600" spc="-5" dirty="0">
                <a:latin typeface="Arial"/>
                <a:cs typeface="Arial"/>
              </a:rPr>
              <a:t>Even </a:t>
            </a:r>
            <a:r>
              <a:rPr sz="1600" dirty="0">
                <a:latin typeface="Arial"/>
                <a:cs typeface="Arial"/>
              </a:rPr>
              <a:t>after </a:t>
            </a:r>
            <a:r>
              <a:rPr sz="1600" spc="-5" dirty="0">
                <a:latin typeface="Arial"/>
                <a:cs typeface="Arial"/>
              </a:rPr>
              <a:t>applying </a:t>
            </a:r>
            <a:r>
              <a:rPr sz="1600" spc="10" dirty="0">
                <a:latin typeface="Arial"/>
                <a:cs typeface="Arial"/>
              </a:rPr>
              <a:t>some </a:t>
            </a:r>
            <a:r>
              <a:rPr sz="1600" dirty="0">
                <a:latin typeface="Arial"/>
                <a:cs typeface="Arial"/>
              </a:rPr>
              <a:t>techniques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paths, resulting test cases </a:t>
            </a:r>
            <a:r>
              <a:rPr sz="1600" spc="-5" dirty="0">
                <a:latin typeface="Arial"/>
                <a:cs typeface="Arial"/>
              </a:rPr>
              <a:t>not</a:t>
            </a:r>
            <a:r>
              <a:rPr sz="1600" spc="-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definitive.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82880" indent="-170180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sz="1600" spc="-60" dirty="0">
                <a:latin typeface="Arial"/>
                <a:cs typeface="Arial"/>
              </a:rPr>
              <a:t>Too </a:t>
            </a:r>
            <a:r>
              <a:rPr sz="1600" spc="5" dirty="0">
                <a:latin typeface="Arial"/>
                <a:cs typeface="Arial"/>
              </a:rPr>
              <a:t>many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82880" indent="-170180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sz="1600" dirty="0">
                <a:latin typeface="Arial"/>
                <a:cs typeface="Arial"/>
              </a:rPr>
              <a:t>Thinking </a:t>
            </a:r>
            <a:r>
              <a:rPr sz="1600" spc="-5" dirty="0">
                <a:latin typeface="Arial"/>
                <a:cs typeface="Arial"/>
              </a:rPr>
              <a:t>required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check </a:t>
            </a:r>
            <a:r>
              <a:rPr sz="1600" spc="-5" dirty="0">
                <a:latin typeface="Arial"/>
                <a:cs typeface="Arial"/>
              </a:rPr>
              <a:t>end </a:t>
            </a:r>
            <a:r>
              <a:rPr sz="1600" dirty="0">
                <a:latin typeface="Arial"/>
                <a:cs typeface="Arial"/>
              </a:rPr>
              <a:t>points etc. is </a:t>
            </a:r>
            <a:r>
              <a:rPr sz="1600" spc="-5" dirty="0">
                <a:latin typeface="Arial"/>
                <a:cs typeface="Arial"/>
              </a:rPr>
              <a:t>unique </a:t>
            </a:r>
            <a:r>
              <a:rPr sz="1600" dirty="0">
                <a:latin typeface="Arial"/>
                <a:cs typeface="Arial"/>
              </a:rPr>
              <a:t>for each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program.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82880" indent="-170180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sz="1600" spc="5" dirty="0">
                <a:latin typeface="Arial"/>
                <a:cs typeface="Arial"/>
              </a:rPr>
              <a:t>Jumps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out of loops and </a:t>
            </a:r>
            <a:r>
              <a:rPr sz="1600" dirty="0">
                <a:latin typeface="Arial"/>
                <a:cs typeface="Arial"/>
              </a:rPr>
              <a:t>intersecting </a:t>
            </a:r>
            <a:r>
              <a:rPr sz="1600" spc="-5" dirty="0">
                <a:latin typeface="Arial"/>
                <a:cs typeface="Arial"/>
              </a:rPr>
              <a:t>loops </a:t>
            </a:r>
            <a:r>
              <a:rPr sz="1600" dirty="0">
                <a:latin typeface="Arial"/>
                <a:cs typeface="Arial"/>
              </a:rPr>
              <a:t>etc, </a:t>
            </a:r>
            <a:r>
              <a:rPr sz="1600" spc="5" dirty="0">
                <a:latin typeface="Arial"/>
                <a:cs typeface="Arial"/>
              </a:rPr>
              <a:t>makes </a:t>
            </a:r>
            <a:r>
              <a:rPr sz="1600" dirty="0">
                <a:latin typeface="Arial"/>
                <a:cs typeface="Arial"/>
              </a:rPr>
              <a:t>test case selection </a:t>
            </a:r>
            <a:r>
              <a:rPr sz="1600" spc="-5" dirty="0">
                <a:latin typeface="Arial"/>
                <a:cs typeface="Arial"/>
              </a:rPr>
              <a:t>an ugly</a:t>
            </a:r>
            <a:r>
              <a:rPr sz="1600" spc="-2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task.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82880" indent="-170180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sz="1600" dirty="0">
                <a:latin typeface="Arial"/>
                <a:cs typeface="Arial"/>
              </a:rPr>
              <a:t>etc.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58075" y="20066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285750" y="0"/>
                </a:moveTo>
                <a:lnTo>
                  <a:pt x="0" y="254000"/>
                </a:lnTo>
                <a:lnTo>
                  <a:pt x="285750" y="508000"/>
                </a:lnTo>
                <a:lnTo>
                  <a:pt x="571500" y="254000"/>
                </a:lnTo>
                <a:lnTo>
                  <a:pt x="285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8075" y="20066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0" y="254000"/>
                </a:moveTo>
                <a:lnTo>
                  <a:pt x="285750" y="0"/>
                </a:lnTo>
                <a:lnTo>
                  <a:pt x="571500" y="254000"/>
                </a:lnTo>
                <a:lnTo>
                  <a:pt x="285750" y="50800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70418" y="21056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58000" y="20828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200025" y="0"/>
                </a:moveTo>
                <a:lnTo>
                  <a:pt x="146843" y="5441"/>
                </a:lnTo>
                <a:lnTo>
                  <a:pt x="99059" y="20799"/>
                </a:lnTo>
                <a:lnTo>
                  <a:pt x="58578" y="44624"/>
                </a:lnTo>
                <a:lnTo>
                  <a:pt x="27304" y="75466"/>
                </a:lnTo>
                <a:lnTo>
                  <a:pt x="7143" y="111874"/>
                </a:lnTo>
                <a:lnTo>
                  <a:pt x="0" y="152400"/>
                </a:lnTo>
                <a:lnTo>
                  <a:pt x="7143" y="192925"/>
                </a:lnTo>
                <a:lnTo>
                  <a:pt x="27305" y="229333"/>
                </a:lnTo>
                <a:lnTo>
                  <a:pt x="58578" y="260175"/>
                </a:lnTo>
                <a:lnTo>
                  <a:pt x="99060" y="284000"/>
                </a:lnTo>
                <a:lnTo>
                  <a:pt x="146843" y="299358"/>
                </a:lnTo>
                <a:lnTo>
                  <a:pt x="200025" y="304800"/>
                </a:lnTo>
                <a:lnTo>
                  <a:pt x="253206" y="299358"/>
                </a:lnTo>
                <a:lnTo>
                  <a:pt x="300990" y="284000"/>
                </a:lnTo>
                <a:lnTo>
                  <a:pt x="341471" y="260175"/>
                </a:lnTo>
                <a:lnTo>
                  <a:pt x="372745" y="229333"/>
                </a:lnTo>
                <a:lnTo>
                  <a:pt x="392906" y="192925"/>
                </a:lnTo>
                <a:lnTo>
                  <a:pt x="400050" y="152400"/>
                </a:lnTo>
                <a:lnTo>
                  <a:pt x="392906" y="111874"/>
                </a:lnTo>
                <a:lnTo>
                  <a:pt x="372745" y="75466"/>
                </a:lnTo>
                <a:lnTo>
                  <a:pt x="341471" y="44624"/>
                </a:lnTo>
                <a:lnTo>
                  <a:pt x="300990" y="20799"/>
                </a:lnTo>
                <a:lnTo>
                  <a:pt x="253206" y="5441"/>
                </a:lnTo>
                <a:lnTo>
                  <a:pt x="2000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8000" y="20828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0" y="152400"/>
                </a:moveTo>
                <a:lnTo>
                  <a:pt x="7143" y="111874"/>
                </a:lnTo>
                <a:lnTo>
                  <a:pt x="27304" y="75466"/>
                </a:lnTo>
                <a:lnTo>
                  <a:pt x="58578" y="44624"/>
                </a:lnTo>
                <a:lnTo>
                  <a:pt x="99059" y="20799"/>
                </a:lnTo>
                <a:lnTo>
                  <a:pt x="146843" y="5441"/>
                </a:lnTo>
                <a:lnTo>
                  <a:pt x="200025" y="0"/>
                </a:lnTo>
                <a:lnTo>
                  <a:pt x="253206" y="5441"/>
                </a:lnTo>
                <a:lnTo>
                  <a:pt x="300990" y="20799"/>
                </a:lnTo>
                <a:lnTo>
                  <a:pt x="341471" y="44624"/>
                </a:lnTo>
                <a:lnTo>
                  <a:pt x="372745" y="75466"/>
                </a:lnTo>
                <a:lnTo>
                  <a:pt x="392906" y="111874"/>
                </a:lnTo>
                <a:lnTo>
                  <a:pt x="400050" y="152400"/>
                </a:lnTo>
                <a:lnTo>
                  <a:pt x="392906" y="192925"/>
                </a:lnTo>
                <a:lnTo>
                  <a:pt x="372745" y="229333"/>
                </a:lnTo>
                <a:lnTo>
                  <a:pt x="341471" y="260175"/>
                </a:lnTo>
                <a:lnTo>
                  <a:pt x="300990" y="284000"/>
                </a:lnTo>
                <a:lnTo>
                  <a:pt x="253206" y="299358"/>
                </a:lnTo>
                <a:lnTo>
                  <a:pt x="200025" y="304800"/>
                </a:lnTo>
                <a:lnTo>
                  <a:pt x="146843" y="299358"/>
                </a:lnTo>
                <a:lnTo>
                  <a:pt x="99059" y="284000"/>
                </a:lnTo>
                <a:lnTo>
                  <a:pt x="58578" y="260175"/>
                </a:lnTo>
                <a:lnTo>
                  <a:pt x="27304" y="229333"/>
                </a:lnTo>
                <a:lnTo>
                  <a:pt x="7143" y="192925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83094" y="208038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62600" y="2743200"/>
            <a:ext cx="2209800" cy="0"/>
          </a:xfrm>
          <a:custGeom>
            <a:avLst/>
            <a:gdLst/>
            <a:ahLst/>
            <a:cxnLst/>
            <a:rect l="l" t="t" r="r" b="b"/>
            <a:pathLst>
              <a:path w="2209800">
                <a:moveTo>
                  <a:pt x="0" y="0"/>
                </a:moveTo>
                <a:lnTo>
                  <a:pt x="2209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86625" y="2222500"/>
            <a:ext cx="17145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29575" y="22225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20066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285750" y="0"/>
                </a:moveTo>
                <a:lnTo>
                  <a:pt x="0" y="254000"/>
                </a:lnTo>
                <a:lnTo>
                  <a:pt x="285750" y="508000"/>
                </a:lnTo>
                <a:lnTo>
                  <a:pt x="571500" y="254000"/>
                </a:lnTo>
                <a:lnTo>
                  <a:pt x="285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3600" y="20066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0" y="254000"/>
                </a:moveTo>
                <a:lnTo>
                  <a:pt x="285750" y="0"/>
                </a:lnTo>
                <a:lnTo>
                  <a:pt x="571500" y="254000"/>
                </a:lnTo>
                <a:lnTo>
                  <a:pt x="285750" y="50800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155563" y="21056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29350" y="17526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15100" y="22225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43525" y="20574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200025" y="0"/>
                </a:moveTo>
                <a:lnTo>
                  <a:pt x="146843" y="5441"/>
                </a:lnTo>
                <a:lnTo>
                  <a:pt x="99059" y="20799"/>
                </a:lnTo>
                <a:lnTo>
                  <a:pt x="58578" y="44624"/>
                </a:lnTo>
                <a:lnTo>
                  <a:pt x="27304" y="75466"/>
                </a:lnTo>
                <a:lnTo>
                  <a:pt x="7143" y="111874"/>
                </a:lnTo>
                <a:lnTo>
                  <a:pt x="0" y="152400"/>
                </a:lnTo>
                <a:lnTo>
                  <a:pt x="7143" y="192925"/>
                </a:lnTo>
                <a:lnTo>
                  <a:pt x="27305" y="229333"/>
                </a:lnTo>
                <a:lnTo>
                  <a:pt x="58578" y="260175"/>
                </a:lnTo>
                <a:lnTo>
                  <a:pt x="99060" y="284000"/>
                </a:lnTo>
                <a:lnTo>
                  <a:pt x="146843" y="299358"/>
                </a:lnTo>
                <a:lnTo>
                  <a:pt x="200025" y="304800"/>
                </a:lnTo>
                <a:lnTo>
                  <a:pt x="253206" y="299358"/>
                </a:lnTo>
                <a:lnTo>
                  <a:pt x="300990" y="284000"/>
                </a:lnTo>
                <a:lnTo>
                  <a:pt x="341471" y="260175"/>
                </a:lnTo>
                <a:lnTo>
                  <a:pt x="372745" y="229333"/>
                </a:lnTo>
                <a:lnTo>
                  <a:pt x="392906" y="192925"/>
                </a:lnTo>
                <a:lnTo>
                  <a:pt x="400050" y="152400"/>
                </a:lnTo>
                <a:lnTo>
                  <a:pt x="392906" y="111874"/>
                </a:lnTo>
                <a:lnTo>
                  <a:pt x="372744" y="75466"/>
                </a:lnTo>
                <a:lnTo>
                  <a:pt x="341471" y="44624"/>
                </a:lnTo>
                <a:lnTo>
                  <a:pt x="300989" y="20799"/>
                </a:lnTo>
                <a:lnTo>
                  <a:pt x="253206" y="5441"/>
                </a:lnTo>
                <a:lnTo>
                  <a:pt x="2000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43525" y="20574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0" y="152400"/>
                </a:moveTo>
                <a:lnTo>
                  <a:pt x="7143" y="111874"/>
                </a:lnTo>
                <a:lnTo>
                  <a:pt x="27304" y="75466"/>
                </a:lnTo>
                <a:lnTo>
                  <a:pt x="58578" y="44624"/>
                </a:lnTo>
                <a:lnTo>
                  <a:pt x="99059" y="20799"/>
                </a:lnTo>
                <a:lnTo>
                  <a:pt x="146843" y="5441"/>
                </a:lnTo>
                <a:lnTo>
                  <a:pt x="200025" y="0"/>
                </a:lnTo>
                <a:lnTo>
                  <a:pt x="253206" y="5441"/>
                </a:lnTo>
                <a:lnTo>
                  <a:pt x="300989" y="20799"/>
                </a:lnTo>
                <a:lnTo>
                  <a:pt x="341471" y="44624"/>
                </a:lnTo>
                <a:lnTo>
                  <a:pt x="372744" y="75466"/>
                </a:lnTo>
                <a:lnTo>
                  <a:pt x="392906" y="111874"/>
                </a:lnTo>
                <a:lnTo>
                  <a:pt x="400050" y="152400"/>
                </a:lnTo>
                <a:lnTo>
                  <a:pt x="392906" y="192925"/>
                </a:lnTo>
                <a:lnTo>
                  <a:pt x="372745" y="229333"/>
                </a:lnTo>
                <a:lnTo>
                  <a:pt x="341471" y="260175"/>
                </a:lnTo>
                <a:lnTo>
                  <a:pt x="300990" y="284000"/>
                </a:lnTo>
                <a:lnTo>
                  <a:pt x="253206" y="299358"/>
                </a:lnTo>
                <a:lnTo>
                  <a:pt x="200025" y="304800"/>
                </a:lnTo>
                <a:lnTo>
                  <a:pt x="146843" y="299358"/>
                </a:lnTo>
                <a:lnTo>
                  <a:pt x="99060" y="284000"/>
                </a:lnTo>
                <a:lnTo>
                  <a:pt x="58578" y="260175"/>
                </a:lnTo>
                <a:lnTo>
                  <a:pt x="27305" y="229333"/>
                </a:lnTo>
                <a:lnTo>
                  <a:pt x="7143" y="192925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68239" y="205473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72150" y="2197100"/>
            <a:ext cx="17145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29200" y="21971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0600" y="17526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1447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62500" y="1752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62875" y="2514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2000" y="20574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200025" y="0"/>
                </a:moveTo>
                <a:lnTo>
                  <a:pt x="146843" y="5441"/>
                </a:lnTo>
                <a:lnTo>
                  <a:pt x="99059" y="20799"/>
                </a:lnTo>
                <a:lnTo>
                  <a:pt x="58578" y="44624"/>
                </a:lnTo>
                <a:lnTo>
                  <a:pt x="27304" y="75466"/>
                </a:lnTo>
                <a:lnTo>
                  <a:pt x="7143" y="111874"/>
                </a:lnTo>
                <a:lnTo>
                  <a:pt x="0" y="152400"/>
                </a:lnTo>
                <a:lnTo>
                  <a:pt x="7143" y="192925"/>
                </a:lnTo>
                <a:lnTo>
                  <a:pt x="27305" y="229333"/>
                </a:lnTo>
                <a:lnTo>
                  <a:pt x="58578" y="260175"/>
                </a:lnTo>
                <a:lnTo>
                  <a:pt x="99060" y="284000"/>
                </a:lnTo>
                <a:lnTo>
                  <a:pt x="146843" y="299358"/>
                </a:lnTo>
                <a:lnTo>
                  <a:pt x="200025" y="304800"/>
                </a:lnTo>
                <a:lnTo>
                  <a:pt x="253206" y="299358"/>
                </a:lnTo>
                <a:lnTo>
                  <a:pt x="300990" y="284000"/>
                </a:lnTo>
                <a:lnTo>
                  <a:pt x="341471" y="260175"/>
                </a:lnTo>
                <a:lnTo>
                  <a:pt x="372745" y="229333"/>
                </a:lnTo>
                <a:lnTo>
                  <a:pt x="392906" y="192925"/>
                </a:lnTo>
                <a:lnTo>
                  <a:pt x="400050" y="152400"/>
                </a:lnTo>
                <a:lnTo>
                  <a:pt x="392906" y="111874"/>
                </a:lnTo>
                <a:lnTo>
                  <a:pt x="372744" y="75466"/>
                </a:lnTo>
                <a:lnTo>
                  <a:pt x="341471" y="44624"/>
                </a:lnTo>
                <a:lnTo>
                  <a:pt x="300989" y="20799"/>
                </a:lnTo>
                <a:lnTo>
                  <a:pt x="253206" y="5441"/>
                </a:lnTo>
                <a:lnTo>
                  <a:pt x="2000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2057400"/>
            <a:ext cx="400050" cy="304800"/>
          </a:xfrm>
          <a:custGeom>
            <a:avLst/>
            <a:gdLst/>
            <a:ahLst/>
            <a:cxnLst/>
            <a:rect l="l" t="t" r="r" b="b"/>
            <a:pathLst>
              <a:path w="400050" h="304800">
                <a:moveTo>
                  <a:pt x="0" y="152400"/>
                </a:moveTo>
                <a:lnTo>
                  <a:pt x="7143" y="111874"/>
                </a:lnTo>
                <a:lnTo>
                  <a:pt x="27304" y="75466"/>
                </a:lnTo>
                <a:lnTo>
                  <a:pt x="58578" y="44624"/>
                </a:lnTo>
                <a:lnTo>
                  <a:pt x="99059" y="20799"/>
                </a:lnTo>
                <a:lnTo>
                  <a:pt x="146843" y="5441"/>
                </a:lnTo>
                <a:lnTo>
                  <a:pt x="200025" y="0"/>
                </a:lnTo>
                <a:lnTo>
                  <a:pt x="253206" y="5441"/>
                </a:lnTo>
                <a:lnTo>
                  <a:pt x="300989" y="20799"/>
                </a:lnTo>
                <a:lnTo>
                  <a:pt x="341471" y="44624"/>
                </a:lnTo>
                <a:lnTo>
                  <a:pt x="372744" y="75466"/>
                </a:lnTo>
                <a:lnTo>
                  <a:pt x="392906" y="111874"/>
                </a:lnTo>
                <a:lnTo>
                  <a:pt x="400050" y="152400"/>
                </a:lnTo>
                <a:lnTo>
                  <a:pt x="392906" y="192925"/>
                </a:lnTo>
                <a:lnTo>
                  <a:pt x="372745" y="229333"/>
                </a:lnTo>
                <a:lnTo>
                  <a:pt x="341471" y="260175"/>
                </a:lnTo>
                <a:lnTo>
                  <a:pt x="300990" y="284000"/>
                </a:lnTo>
                <a:lnTo>
                  <a:pt x="253206" y="299358"/>
                </a:lnTo>
                <a:lnTo>
                  <a:pt x="200025" y="304800"/>
                </a:lnTo>
                <a:lnTo>
                  <a:pt x="146843" y="299358"/>
                </a:lnTo>
                <a:lnTo>
                  <a:pt x="99060" y="284000"/>
                </a:lnTo>
                <a:lnTo>
                  <a:pt x="58578" y="260175"/>
                </a:lnTo>
                <a:lnTo>
                  <a:pt x="27305" y="229333"/>
                </a:lnTo>
                <a:lnTo>
                  <a:pt x="7143" y="192925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96205" y="205473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24500" y="23622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1000"/>
                </a:lnTo>
                <a:lnTo>
                  <a:pt x="44450" y="381000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82000" y="19812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285750" y="0"/>
                </a:moveTo>
                <a:lnTo>
                  <a:pt x="0" y="254000"/>
                </a:lnTo>
                <a:lnTo>
                  <a:pt x="285750" y="508000"/>
                </a:lnTo>
                <a:lnTo>
                  <a:pt x="571500" y="254000"/>
                </a:lnTo>
                <a:lnTo>
                  <a:pt x="285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82000" y="1981200"/>
            <a:ext cx="571500" cy="508000"/>
          </a:xfrm>
          <a:custGeom>
            <a:avLst/>
            <a:gdLst/>
            <a:ahLst/>
            <a:cxnLst/>
            <a:rect l="l" t="t" r="r" b="b"/>
            <a:pathLst>
              <a:path w="571500" h="508000">
                <a:moveTo>
                  <a:pt x="0" y="254000"/>
                </a:moveTo>
                <a:lnTo>
                  <a:pt x="285750" y="0"/>
                </a:lnTo>
                <a:lnTo>
                  <a:pt x="571500" y="254000"/>
                </a:lnTo>
                <a:lnTo>
                  <a:pt x="285750" y="50800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594597" y="208038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953500" y="21971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266700" y="0"/>
                </a:moveTo>
                <a:lnTo>
                  <a:pt x="266700" y="76200"/>
                </a:lnTo>
                <a:lnTo>
                  <a:pt x="330200" y="44450"/>
                </a:lnTo>
                <a:lnTo>
                  <a:pt x="279400" y="44450"/>
                </a:lnTo>
                <a:lnTo>
                  <a:pt x="279400" y="31750"/>
                </a:lnTo>
                <a:lnTo>
                  <a:pt x="330200" y="31750"/>
                </a:lnTo>
                <a:lnTo>
                  <a:pt x="266700" y="0"/>
                </a:lnTo>
                <a:close/>
              </a:path>
              <a:path w="342900" h="76200">
                <a:moveTo>
                  <a:pt x="2667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" y="44450"/>
                </a:lnTo>
                <a:lnTo>
                  <a:pt x="266700" y="31750"/>
                </a:lnTo>
                <a:close/>
              </a:path>
              <a:path w="342900" h="76200">
                <a:moveTo>
                  <a:pt x="330200" y="31750"/>
                </a:moveTo>
                <a:lnTo>
                  <a:pt x="279400" y="31750"/>
                </a:lnTo>
                <a:lnTo>
                  <a:pt x="279400" y="44450"/>
                </a:lnTo>
                <a:lnTo>
                  <a:pt x="330200" y="44450"/>
                </a:lnTo>
                <a:lnTo>
                  <a:pt x="342900" y="3810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86800" y="175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10400" y="17526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1676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72300" y="1752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91000" y="2171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244" y="716025"/>
            <a:ext cx="8665845" cy="4963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10230">
              <a:lnSpc>
                <a:spcPct val="100000"/>
              </a:lnSpc>
              <a:spcBef>
                <a:spcPts val="90"/>
              </a:spcBef>
            </a:pPr>
            <a:r>
              <a:rPr sz="1400" b="1" spc="-30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of path involving</a:t>
            </a:r>
            <a:r>
              <a:rPr sz="1400" b="1" spc="1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loops…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Loop </a:t>
            </a:r>
            <a:r>
              <a:rPr sz="2000" b="1" spc="-25" dirty="0">
                <a:solidFill>
                  <a:srgbClr val="CC0000"/>
                </a:solidFill>
                <a:latin typeface="Arial"/>
                <a:cs typeface="Arial"/>
              </a:rPr>
              <a:t>Testing</a:t>
            </a:r>
            <a:r>
              <a:rPr sz="20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Times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475615" indent="-170815">
              <a:lnSpc>
                <a:spcPct val="100000"/>
              </a:lnSpc>
              <a:spcBef>
                <a:spcPts val="5"/>
              </a:spcBef>
              <a:buChar char="•"/>
              <a:tabLst>
                <a:tab pos="476250" algn="l"/>
              </a:tabLst>
            </a:pPr>
            <a:r>
              <a:rPr sz="1600" spc="-5" dirty="0">
                <a:latin typeface="Arial"/>
                <a:cs typeface="Arial"/>
              </a:rPr>
              <a:t>Longer </a:t>
            </a:r>
            <a:r>
              <a:rPr sz="1600" dirty="0">
                <a:latin typeface="Arial"/>
                <a:cs typeface="Arial"/>
              </a:rPr>
              <a:t>testing </a:t>
            </a:r>
            <a:r>
              <a:rPr sz="1600" spc="10" dirty="0">
                <a:latin typeface="Arial"/>
                <a:cs typeface="Arial"/>
              </a:rPr>
              <a:t>time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all loops </a:t>
            </a:r>
            <a:r>
              <a:rPr sz="1600" dirty="0">
                <a:latin typeface="Arial"/>
                <a:cs typeface="Arial"/>
              </a:rPr>
              <a:t>if </a:t>
            </a:r>
            <a:r>
              <a:rPr sz="1600" spc="-5" dirty="0">
                <a:latin typeface="Arial"/>
                <a:cs typeface="Arial"/>
              </a:rPr>
              <a:t>all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extreme </a:t>
            </a:r>
            <a:r>
              <a:rPr sz="1600" dirty="0">
                <a:latin typeface="Arial"/>
                <a:cs typeface="Arial"/>
              </a:rPr>
              <a:t>cases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75615" indent="-170815">
              <a:lnSpc>
                <a:spcPct val="100000"/>
              </a:lnSpc>
              <a:buChar char="•"/>
              <a:tabLst>
                <a:tab pos="476250" algn="l"/>
              </a:tabLst>
            </a:pPr>
            <a:r>
              <a:rPr sz="1600" spc="-5" dirty="0">
                <a:latin typeface="Arial"/>
                <a:cs typeface="Arial"/>
              </a:rPr>
              <a:t>Unreasonably </a:t>
            </a:r>
            <a:r>
              <a:rPr sz="1600" dirty="0">
                <a:latin typeface="Arial"/>
                <a:cs typeface="Arial"/>
              </a:rPr>
              <a:t>long test </a:t>
            </a:r>
            <a:r>
              <a:rPr sz="1600" spc="-5" dirty="0">
                <a:latin typeface="Arial"/>
                <a:cs typeface="Arial"/>
              </a:rPr>
              <a:t>execution </a:t>
            </a:r>
            <a:r>
              <a:rPr sz="1600" spc="5" dirty="0">
                <a:latin typeface="Arial"/>
                <a:cs typeface="Arial"/>
              </a:rPr>
              <a:t>times </a:t>
            </a:r>
            <a:r>
              <a:rPr sz="1600" dirty="0">
                <a:latin typeface="Arial"/>
                <a:cs typeface="Arial"/>
              </a:rPr>
              <a:t>indicate </a:t>
            </a:r>
            <a:r>
              <a:rPr sz="1600" spc="-5" dirty="0">
                <a:latin typeface="Arial"/>
                <a:cs typeface="Arial"/>
              </a:rPr>
              <a:t>bugs </a:t>
            </a:r>
            <a:r>
              <a:rPr sz="1600" dirty="0">
                <a:latin typeface="Arial"/>
                <a:cs typeface="Arial"/>
              </a:rPr>
              <a:t>in the </a:t>
            </a:r>
            <a:r>
              <a:rPr sz="1600" spc="5" dirty="0">
                <a:latin typeface="Arial"/>
                <a:cs typeface="Arial"/>
              </a:rPr>
              <a:t>s/w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-2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specs.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75615">
              <a:lnSpc>
                <a:spcPct val="100000"/>
              </a:lnSpc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Case</a:t>
            </a:r>
            <a:r>
              <a:rPr sz="1600" b="1" spc="-5" dirty="0">
                <a:latin typeface="Arial"/>
                <a:cs typeface="Arial"/>
              </a:rPr>
              <a:t>: </a:t>
            </a:r>
            <a:r>
              <a:rPr sz="1600" spc="-25" dirty="0">
                <a:latin typeface="Arial"/>
                <a:cs typeface="Arial"/>
              </a:rPr>
              <a:t>Testing </a:t>
            </a:r>
            <a:r>
              <a:rPr sz="1600" dirty="0">
                <a:latin typeface="Arial"/>
                <a:cs typeface="Arial"/>
              </a:rPr>
              <a:t>nested </a:t>
            </a:r>
            <a:r>
              <a:rPr sz="1600" spc="-5" dirty="0">
                <a:latin typeface="Arial"/>
                <a:cs typeface="Arial"/>
              </a:rPr>
              <a:t>loops with </a:t>
            </a:r>
            <a:r>
              <a:rPr sz="1600" dirty="0">
                <a:latin typeface="Arial"/>
                <a:cs typeface="Arial"/>
              </a:rPr>
              <a:t>combination </a:t>
            </a:r>
            <a:r>
              <a:rPr sz="1600" spc="-5" dirty="0">
                <a:latin typeface="Arial"/>
                <a:cs typeface="Arial"/>
              </a:rPr>
              <a:t>of extreme values leads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long test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times.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17244" lvl="1" indent="-177165">
              <a:lnSpc>
                <a:spcPct val="100000"/>
              </a:lnSpc>
              <a:buChar char="•"/>
              <a:tabLst>
                <a:tab pos="817880" algn="l"/>
              </a:tabLst>
            </a:pPr>
            <a:r>
              <a:rPr sz="1600" dirty="0">
                <a:latin typeface="Arial"/>
                <a:cs typeface="Arial"/>
              </a:rPr>
              <a:t>Show </a:t>
            </a:r>
            <a:r>
              <a:rPr sz="1600" spc="-5" dirty="0">
                <a:latin typeface="Arial"/>
                <a:cs typeface="Arial"/>
              </a:rPr>
              <a:t>that it’s due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incorrect </a:t>
            </a:r>
            <a:r>
              <a:rPr sz="1600" dirty="0">
                <a:latin typeface="Arial"/>
                <a:cs typeface="Arial"/>
              </a:rPr>
              <a:t>specs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fix the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specs.</a:t>
            </a:r>
            <a:endParaRPr sz="1600">
              <a:latin typeface="Arial"/>
              <a:cs typeface="Arial"/>
            </a:endParaRPr>
          </a:p>
          <a:p>
            <a:pPr marL="817244" lvl="1" indent="-177165">
              <a:lnSpc>
                <a:spcPct val="100000"/>
              </a:lnSpc>
              <a:spcBef>
                <a:spcPts val="5"/>
              </a:spcBef>
              <a:buChar char="•"/>
              <a:tabLst>
                <a:tab pos="817880" algn="l"/>
              </a:tabLst>
            </a:pPr>
            <a:r>
              <a:rPr sz="1600" spc="-5" dirty="0">
                <a:latin typeface="Arial"/>
                <a:cs typeface="Arial"/>
              </a:rPr>
              <a:t>Prove </a:t>
            </a:r>
            <a:r>
              <a:rPr sz="1600" dirty="0">
                <a:latin typeface="Arial"/>
                <a:cs typeface="Arial"/>
              </a:rPr>
              <a:t>that combined </a:t>
            </a:r>
            <a:r>
              <a:rPr sz="1600" spc="-5" dirty="0">
                <a:latin typeface="Arial"/>
                <a:cs typeface="Arial"/>
              </a:rPr>
              <a:t>extreme </a:t>
            </a:r>
            <a:r>
              <a:rPr sz="1600" dirty="0">
                <a:latin typeface="Arial"/>
                <a:cs typeface="Arial"/>
              </a:rPr>
              <a:t>cases </a:t>
            </a:r>
            <a:r>
              <a:rPr sz="1600" spc="-5" dirty="0">
                <a:latin typeface="Arial"/>
                <a:cs typeface="Arial"/>
              </a:rPr>
              <a:t>cannot </a:t>
            </a:r>
            <a:r>
              <a:rPr sz="1600" dirty="0">
                <a:latin typeface="Arial"/>
                <a:cs typeface="Arial"/>
              </a:rPr>
              <a:t>occur in the </a:t>
            </a:r>
            <a:r>
              <a:rPr sz="1600" spc="-5" dirty="0">
                <a:latin typeface="Arial"/>
                <a:cs typeface="Arial"/>
              </a:rPr>
              <a:t>real </a:t>
            </a:r>
            <a:r>
              <a:rPr sz="1600" spc="-10" dirty="0">
                <a:latin typeface="Arial"/>
                <a:cs typeface="Arial"/>
              </a:rPr>
              <a:t>world. </a:t>
            </a:r>
            <a:r>
              <a:rPr sz="1600" spc="5" dirty="0">
                <a:latin typeface="Arial"/>
                <a:cs typeface="Arial"/>
              </a:rPr>
              <a:t>Cut-off </a:t>
            </a:r>
            <a:r>
              <a:rPr sz="1600" dirty="0">
                <a:latin typeface="Arial"/>
                <a:cs typeface="Arial"/>
              </a:rPr>
              <a:t>those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tests.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17244" lvl="1" indent="-177165">
              <a:lnSpc>
                <a:spcPct val="100000"/>
              </a:lnSpc>
              <a:buChar char="•"/>
              <a:tabLst>
                <a:tab pos="817880" algn="l"/>
              </a:tabLst>
            </a:pPr>
            <a:r>
              <a:rPr sz="1600" dirty="0">
                <a:latin typeface="Arial"/>
                <a:cs typeface="Arial"/>
              </a:rPr>
              <a:t>Put in </a:t>
            </a:r>
            <a:r>
              <a:rPr sz="1600" spc="5" dirty="0">
                <a:latin typeface="Arial"/>
                <a:cs typeface="Arial"/>
              </a:rPr>
              <a:t>limits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checks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prevent </a:t>
            </a:r>
            <a:r>
              <a:rPr sz="1600" dirty="0">
                <a:latin typeface="Arial"/>
                <a:cs typeface="Arial"/>
              </a:rPr>
              <a:t>the combined </a:t>
            </a:r>
            <a:r>
              <a:rPr sz="1600" spc="-5" dirty="0">
                <a:latin typeface="Arial"/>
                <a:cs typeface="Arial"/>
              </a:rPr>
              <a:t>extreme</a:t>
            </a:r>
            <a:r>
              <a:rPr sz="1600" spc="-2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cases.</a:t>
            </a:r>
            <a:endParaRPr sz="1600">
              <a:latin typeface="Arial"/>
              <a:cs typeface="Arial"/>
            </a:endParaRPr>
          </a:p>
          <a:p>
            <a:pPr marL="817244" lvl="1" indent="-177165">
              <a:lnSpc>
                <a:spcPct val="100000"/>
              </a:lnSpc>
              <a:spcBef>
                <a:spcPts val="5"/>
              </a:spcBef>
              <a:buChar char="•"/>
              <a:tabLst>
                <a:tab pos="817880" algn="l"/>
              </a:tabLst>
            </a:pPr>
            <a:r>
              <a:rPr sz="1600" spc="-40" dirty="0">
                <a:latin typeface="Arial"/>
                <a:cs typeface="Arial"/>
              </a:rPr>
              <a:t>Test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extreme-value </a:t>
            </a:r>
            <a:r>
              <a:rPr sz="1600" dirty="0">
                <a:latin typeface="Arial"/>
                <a:cs typeface="Arial"/>
              </a:rPr>
              <a:t>combinations, </a:t>
            </a:r>
            <a:r>
              <a:rPr sz="1600" spc="-5" dirty="0">
                <a:latin typeface="Arial"/>
                <a:cs typeface="Arial"/>
              </a:rPr>
              <a:t>but </a:t>
            </a:r>
            <a:r>
              <a:rPr sz="1600" dirty="0">
                <a:latin typeface="Arial"/>
                <a:cs typeface="Arial"/>
              </a:rPr>
              <a:t>use </a:t>
            </a:r>
            <a:r>
              <a:rPr sz="1600" spc="-5" dirty="0">
                <a:latin typeface="Arial"/>
                <a:cs typeface="Arial"/>
              </a:rPr>
              <a:t>different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75615" indent="-170815">
              <a:lnSpc>
                <a:spcPct val="100000"/>
              </a:lnSpc>
              <a:buChar char="•"/>
              <a:tabLst>
                <a:tab pos="476250" algn="l"/>
              </a:tabLst>
            </a:pPr>
            <a:r>
              <a:rPr sz="1600" dirty="0">
                <a:latin typeface="Arial"/>
                <a:cs typeface="Arial"/>
              </a:rPr>
              <a:t>The test </a:t>
            </a:r>
            <a:r>
              <a:rPr sz="1600" spc="10" dirty="0">
                <a:latin typeface="Arial"/>
                <a:cs typeface="Arial"/>
              </a:rPr>
              <a:t>time </a:t>
            </a:r>
            <a:r>
              <a:rPr sz="1600" spc="-5" dirty="0">
                <a:latin typeface="Arial"/>
                <a:cs typeface="Arial"/>
              </a:rPr>
              <a:t>problem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solved by </a:t>
            </a:r>
            <a:r>
              <a:rPr sz="1600" dirty="0">
                <a:latin typeface="Arial"/>
                <a:cs typeface="Arial"/>
              </a:rPr>
              <a:t>rescaling the test </a:t>
            </a:r>
            <a:r>
              <a:rPr sz="1600" spc="5" dirty="0">
                <a:latin typeface="Arial"/>
                <a:cs typeface="Arial"/>
              </a:rPr>
              <a:t>limit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values.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17244" marR="40640" lvl="1" indent="-177165">
              <a:lnSpc>
                <a:spcPct val="100000"/>
              </a:lnSpc>
              <a:buChar char="•"/>
              <a:tabLst>
                <a:tab pos="817880" algn="l"/>
              </a:tabLst>
            </a:pPr>
            <a:r>
              <a:rPr sz="1600" spc="-5" dirty="0">
                <a:latin typeface="Arial"/>
                <a:cs typeface="Arial"/>
              </a:rPr>
              <a:t>Can be achieved through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separate </a:t>
            </a:r>
            <a:r>
              <a:rPr sz="1600" dirty="0">
                <a:latin typeface="Arial"/>
                <a:cs typeface="Arial"/>
              </a:rPr>
              <a:t>compile, </a:t>
            </a:r>
            <a:r>
              <a:rPr sz="1600" spc="-5" dirty="0">
                <a:latin typeface="Arial"/>
                <a:cs typeface="Arial"/>
              </a:rPr>
              <a:t>by </a:t>
            </a:r>
            <a:r>
              <a:rPr sz="1600" dirty="0">
                <a:latin typeface="Arial"/>
                <a:cs typeface="Arial"/>
              </a:rPr>
              <a:t>patching, </a:t>
            </a:r>
            <a:r>
              <a:rPr sz="1600" spc="-5" dirty="0">
                <a:latin typeface="Arial"/>
                <a:cs typeface="Arial"/>
              </a:rPr>
              <a:t>by </a:t>
            </a:r>
            <a:r>
              <a:rPr sz="1600" dirty="0">
                <a:latin typeface="Arial"/>
                <a:cs typeface="Arial"/>
              </a:rPr>
              <a:t>setting parameter </a:t>
            </a:r>
            <a:r>
              <a:rPr sz="1600" spc="-5" dirty="0">
                <a:latin typeface="Arial"/>
                <a:cs typeface="Arial"/>
              </a:rPr>
              <a:t>values  </a:t>
            </a:r>
            <a:r>
              <a:rPr sz="1600" dirty="0">
                <a:latin typeface="Arial"/>
                <a:cs typeface="Arial"/>
              </a:rPr>
              <a:t>etc..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536" y="655319"/>
            <a:ext cx="3486912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444" y="712978"/>
            <a:ext cx="8422005" cy="566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Effectiveness of Path</a:t>
            </a:r>
            <a:r>
              <a:rPr sz="1800" b="1" spc="-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C0000"/>
                </a:solidFill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spcBef>
                <a:spcPts val="1550"/>
              </a:spcBef>
              <a:buChar char="•"/>
              <a:tabLst>
                <a:tab pos="408305" algn="l"/>
                <a:tab pos="408940" algn="l"/>
              </a:tabLst>
            </a:pPr>
            <a:r>
              <a:rPr sz="1600" dirty="0">
                <a:latin typeface="Arial"/>
                <a:cs typeface="Arial"/>
              </a:rPr>
              <a:t>Path testing </a:t>
            </a:r>
            <a:r>
              <a:rPr sz="1600" spc="-5" dirty="0">
                <a:latin typeface="Arial"/>
                <a:cs typeface="Arial"/>
              </a:rPr>
              <a:t>(with </a:t>
            </a:r>
            <a:r>
              <a:rPr sz="1600" spc="5" dirty="0">
                <a:latin typeface="Arial"/>
                <a:cs typeface="Arial"/>
              </a:rPr>
              <a:t>mainly P1 &amp; </a:t>
            </a:r>
            <a:r>
              <a:rPr sz="1600" dirty="0">
                <a:latin typeface="Arial"/>
                <a:cs typeface="Arial"/>
              </a:rPr>
              <a:t>P2) catches ~65% </a:t>
            </a:r>
            <a:r>
              <a:rPr sz="1600" spc="-5" dirty="0">
                <a:latin typeface="Arial"/>
                <a:cs typeface="Arial"/>
              </a:rPr>
              <a:t>of Unit </a:t>
            </a:r>
            <a:r>
              <a:rPr sz="1600" spc="-40" dirty="0">
                <a:latin typeface="Arial"/>
                <a:cs typeface="Arial"/>
              </a:rPr>
              <a:t>Test </a:t>
            </a:r>
            <a:r>
              <a:rPr sz="1600" dirty="0">
                <a:latin typeface="Arial"/>
                <a:cs typeface="Arial"/>
              </a:rPr>
              <a:t>Bugs ie., ~35% </a:t>
            </a:r>
            <a:r>
              <a:rPr sz="1600" spc="-5" dirty="0">
                <a:latin typeface="Arial"/>
                <a:cs typeface="Arial"/>
              </a:rPr>
              <a:t>of all</a:t>
            </a:r>
            <a:r>
              <a:rPr sz="1600" spc="-2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buChar char="•"/>
              <a:tabLst>
                <a:tab pos="408305" algn="l"/>
                <a:tab pos="408940" algn="l"/>
              </a:tabLst>
            </a:pPr>
            <a:r>
              <a:rPr sz="1600" spc="-10" dirty="0">
                <a:latin typeface="Arial"/>
                <a:cs typeface="Arial"/>
              </a:rPr>
              <a:t>More </a:t>
            </a:r>
            <a:r>
              <a:rPr sz="1600" dirty="0">
                <a:latin typeface="Arial"/>
                <a:cs typeface="Arial"/>
              </a:rPr>
              <a:t>effective for </a:t>
            </a:r>
            <a:r>
              <a:rPr sz="1600" spc="-5" dirty="0">
                <a:latin typeface="Arial"/>
                <a:cs typeface="Arial"/>
              </a:rPr>
              <a:t>unstructured </a:t>
            </a:r>
            <a:r>
              <a:rPr sz="1600" dirty="0">
                <a:latin typeface="Arial"/>
                <a:cs typeface="Arial"/>
              </a:rPr>
              <a:t>than structured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software.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Limitations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71855" lvl="1" indent="-286385">
              <a:lnSpc>
                <a:spcPct val="100000"/>
              </a:lnSpc>
              <a:buChar char="•"/>
              <a:tabLst>
                <a:tab pos="871855" algn="l"/>
                <a:tab pos="872490" algn="l"/>
              </a:tabLst>
            </a:pPr>
            <a:r>
              <a:rPr sz="1600" dirty="0">
                <a:latin typeface="Arial"/>
                <a:cs typeface="Arial"/>
              </a:rPr>
              <a:t>Path testing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not do expected coverage </a:t>
            </a:r>
            <a:r>
              <a:rPr sz="1600" dirty="0">
                <a:latin typeface="Arial"/>
                <a:cs typeface="Arial"/>
              </a:rPr>
              <a:t>if </a:t>
            </a:r>
            <a:r>
              <a:rPr sz="1600" spc="-5" dirty="0">
                <a:latin typeface="Arial"/>
                <a:cs typeface="Arial"/>
              </a:rPr>
              <a:t>bugs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occur.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71855" lvl="1" indent="-286385">
              <a:lnSpc>
                <a:spcPct val="100000"/>
              </a:lnSpc>
              <a:buChar char="•"/>
              <a:tabLst>
                <a:tab pos="871855" algn="l"/>
                <a:tab pos="872490" algn="l"/>
              </a:tabLst>
            </a:pPr>
            <a:r>
              <a:rPr sz="1600" dirty="0">
                <a:latin typeface="Arial"/>
                <a:cs typeface="Arial"/>
              </a:rPr>
              <a:t>Path testing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not </a:t>
            </a:r>
            <a:r>
              <a:rPr sz="1600" spc="-10" dirty="0">
                <a:latin typeface="Arial"/>
                <a:cs typeface="Arial"/>
              </a:rPr>
              <a:t>reveal </a:t>
            </a:r>
            <a:r>
              <a:rPr sz="1600" dirty="0">
                <a:latin typeface="Arial"/>
                <a:cs typeface="Arial"/>
              </a:rPr>
              <a:t>totally </a:t>
            </a:r>
            <a:r>
              <a:rPr sz="1600" spc="-10" dirty="0">
                <a:latin typeface="Arial"/>
                <a:cs typeface="Arial"/>
              </a:rPr>
              <a:t>wrong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spc="5" dirty="0">
                <a:latin typeface="Arial"/>
                <a:cs typeface="Arial"/>
              </a:rPr>
              <a:t>missing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functions.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71855" lvl="1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871855" algn="l"/>
                <a:tab pos="872490" algn="l"/>
              </a:tabLst>
            </a:pPr>
            <a:r>
              <a:rPr sz="1600" spc="-5" dirty="0">
                <a:latin typeface="Arial"/>
                <a:cs typeface="Arial"/>
              </a:rPr>
              <a:t>Unit-level </a:t>
            </a:r>
            <a:r>
              <a:rPr sz="1600" dirty="0">
                <a:latin typeface="Arial"/>
                <a:cs typeface="Arial"/>
              </a:rPr>
              <a:t>path testing </a:t>
            </a:r>
            <a:r>
              <a:rPr sz="1600" spc="5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not </a:t>
            </a:r>
            <a:r>
              <a:rPr sz="1600" spc="5" dirty="0">
                <a:latin typeface="Arial"/>
                <a:cs typeface="Arial"/>
              </a:rPr>
              <a:t>catch </a:t>
            </a:r>
            <a:r>
              <a:rPr sz="1600" dirty="0">
                <a:latin typeface="Arial"/>
                <a:cs typeface="Arial"/>
              </a:rPr>
              <a:t>interface </a:t>
            </a:r>
            <a:r>
              <a:rPr sz="1600" spc="-5" dirty="0">
                <a:latin typeface="Arial"/>
                <a:cs typeface="Arial"/>
              </a:rPr>
              <a:t>errors </a:t>
            </a:r>
            <a:r>
              <a:rPr sz="1600" dirty="0">
                <a:latin typeface="Arial"/>
                <a:cs typeface="Arial"/>
              </a:rPr>
              <a:t>among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routines.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71855" lvl="1" indent="-286385">
              <a:lnSpc>
                <a:spcPct val="100000"/>
              </a:lnSpc>
              <a:buChar char="•"/>
              <a:tabLst>
                <a:tab pos="871855" algn="l"/>
                <a:tab pos="872490" algn="l"/>
              </a:tabLst>
            </a:pPr>
            <a:r>
              <a:rPr sz="1600" dirty="0">
                <a:latin typeface="Arial"/>
                <a:cs typeface="Arial"/>
              </a:rPr>
              <a:t>Data base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data flow </a:t>
            </a:r>
            <a:r>
              <a:rPr sz="1600" spc="-5" dirty="0">
                <a:latin typeface="Arial"/>
                <a:cs typeface="Arial"/>
              </a:rPr>
              <a:t>errors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not be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caught.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71855" lvl="1" indent="-286385">
              <a:lnSpc>
                <a:spcPct val="100000"/>
              </a:lnSpc>
              <a:buChar char="•"/>
              <a:tabLst>
                <a:tab pos="871855" algn="l"/>
                <a:tab pos="872490" algn="l"/>
              </a:tabLst>
            </a:pPr>
            <a:r>
              <a:rPr sz="1600" spc="-5" dirty="0">
                <a:latin typeface="Arial"/>
                <a:cs typeface="Arial"/>
              </a:rPr>
              <a:t>Unit-level </a:t>
            </a:r>
            <a:r>
              <a:rPr sz="1600" dirty="0">
                <a:latin typeface="Arial"/>
                <a:cs typeface="Arial"/>
              </a:rPr>
              <a:t>path testing </a:t>
            </a:r>
            <a:r>
              <a:rPr sz="1600" spc="-5" dirty="0">
                <a:latin typeface="Arial"/>
                <a:cs typeface="Arial"/>
              </a:rPr>
              <a:t>cannot </a:t>
            </a:r>
            <a:r>
              <a:rPr sz="1600" spc="-10" dirty="0">
                <a:latin typeface="Arial"/>
                <a:cs typeface="Arial"/>
              </a:rPr>
              <a:t>reveal </a:t>
            </a:r>
            <a:r>
              <a:rPr sz="1600" spc="-5" dirty="0">
                <a:latin typeface="Arial"/>
                <a:cs typeface="Arial"/>
              </a:rPr>
              <a:t>bugs </a:t>
            </a:r>
            <a:r>
              <a:rPr sz="1600" dirty="0">
                <a:latin typeface="Arial"/>
                <a:cs typeface="Arial"/>
              </a:rPr>
              <a:t>in a </a:t>
            </a:r>
            <a:r>
              <a:rPr sz="1600" spc="-5" dirty="0">
                <a:latin typeface="Arial"/>
                <a:cs typeface="Arial"/>
              </a:rPr>
              <a:t>routine due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another.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71855" lvl="1" indent="-286385">
              <a:lnSpc>
                <a:spcPct val="100000"/>
              </a:lnSpc>
              <a:buChar char="•"/>
              <a:tabLst>
                <a:tab pos="871855" algn="l"/>
                <a:tab pos="872490" algn="l"/>
              </a:tabLst>
            </a:pPr>
            <a:r>
              <a:rPr sz="1600" spc="-5" dirty="0">
                <a:latin typeface="Arial"/>
                <a:cs typeface="Arial"/>
              </a:rPr>
              <a:t>Not all </a:t>
            </a:r>
            <a:r>
              <a:rPr sz="1600" dirty="0">
                <a:latin typeface="Arial"/>
                <a:cs typeface="Arial"/>
              </a:rPr>
              <a:t>initialization </a:t>
            </a:r>
            <a:r>
              <a:rPr sz="1600" spc="-5" dirty="0">
                <a:latin typeface="Arial"/>
                <a:cs typeface="Arial"/>
              </a:rPr>
              <a:t>errors are caught by </a:t>
            </a:r>
            <a:r>
              <a:rPr sz="1600" dirty="0">
                <a:latin typeface="Arial"/>
                <a:cs typeface="Arial"/>
              </a:rPr>
              <a:t>path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testing.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71855" lvl="1" indent="-286385">
              <a:lnSpc>
                <a:spcPct val="100000"/>
              </a:lnSpc>
              <a:buChar char="•"/>
              <a:tabLst>
                <a:tab pos="871855" algn="l"/>
                <a:tab pos="872490" algn="l"/>
              </a:tabLst>
            </a:pPr>
            <a:r>
              <a:rPr sz="1600" dirty="0">
                <a:latin typeface="Arial"/>
                <a:cs typeface="Arial"/>
              </a:rPr>
              <a:t>Specification </a:t>
            </a:r>
            <a:r>
              <a:rPr sz="1600" spc="-5" dirty="0">
                <a:latin typeface="Arial"/>
                <a:cs typeface="Arial"/>
              </a:rPr>
              <a:t>errors cannot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caught.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536" y="655319"/>
            <a:ext cx="3486912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444" y="712978"/>
            <a:ext cx="8689340" cy="274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895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Effectiveness of Path</a:t>
            </a:r>
            <a:r>
              <a:rPr sz="1800" b="1" spc="-1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C0000"/>
                </a:solidFill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spcBef>
                <a:spcPts val="1550"/>
              </a:spcBef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600" b="1" spc="5" dirty="0">
                <a:solidFill>
                  <a:srgbClr val="CC0000"/>
                </a:solidFill>
                <a:latin typeface="Arial"/>
                <a:cs typeface="Arial"/>
              </a:rPr>
              <a:t>A lot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of</a:t>
            </a:r>
            <a:r>
              <a:rPr sz="1600" b="1" spc="-1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71855" lvl="1" indent="-286385">
              <a:lnSpc>
                <a:spcPct val="100000"/>
              </a:lnSpc>
              <a:buChar char="•"/>
              <a:tabLst>
                <a:tab pos="871855" algn="l"/>
                <a:tab pos="872490" algn="l"/>
              </a:tabLst>
            </a:pPr>
            <a:r>
              <a:rPr sz="1600" spc="-5" dirty="0">
                <a:latin typeface="Arial"/>
                <a:cs typeface="Arial"/>
              </a:rPr>
              <a:t>Creating </a:t>
            </a:r>
            <a:r>
              <a:rPr sz="1600" dirty="0">
                <a:latin typeface="Arial"/>
                <a:cs typeface="Arial"/>
              </a:rPr>
              <a:t>flow </a:t>
            </a:r>
            <a:r>
              <a:rPr sz="1600" spc="-5" dirty="0">
                <a:latin typeface="Arial"/>
                <a:cs typeface="Arial"/>
              </a:rPr>
              <a:t>graph, </a:t>
            </a:r>
            <a:r>
              <a:rPr sz="1600" dirty="0">
                <a:latin typeface="Arial"/>
                <a:cs typeface="Arial"/>
              </a:rPr>
              <a:t>selecting </a:t>
            </a:r>
            <a:r>
              <a:rPr sz="1600" spc="-5" dirty="0">
                <a:latin typeface="Arial"/>
                <a:cs typeface="Arial"/>
              </a:rPr>
              <a:t>paths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coverage, </a:t>
            </a:r>
            <a:r>
              <a:rPr sz="1600" dirty="0">
                <a:latin typeface="Arial"/>
                <a:cs typeface="Arial"/>
              </a:rPr>
              <a:t>finding </a:t>
            </a:r>
            <a:r>
              <a:rPr sz="1600" spc="-5" dirty="0">
                <a:latin typeface="Arial"/>
                <a:cs typeface="Arial"/>
              </a:rPr>
              <a:t>input </a:t>
            </a:r>
            <a:r>
              <a:rPr sz="1600" dirty="0">
                <a:latin typeface="Arial"/>
                <a:cs typeface="Arial"/>
              </a:rPr>
              <a:t>data </a:t>
            </a:r>
            <a:r>
              <a:rPr sz="1600" spc="-5" dirty="0">
                <a:latin typeface="Arial"/>
                <a:cs typeface="Arial"/>
              </a:rPr>
              <a:t>values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force</a:t>
            </a:r>
            <a:endParaRPr sz="1600">
              <a:latin typeface="Arial"/>
              <a:cs typeface="Arial"/>
            </a:endParaRPr>
          </a:p>
          <a:p>
            <a:pPr marL="87185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these paths, setting up loop cases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combinations.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buChar char="•"/>
              <a:tabLst>
                <a:tab pos="408305" algn="l"/>
                <a:tab pos="408940" algn="l"/>
              </a:tabLst>
            </a:pPr>
            <a:r>
              <a:rPr sz="1600" spc="-5" dirty="0">
                <a:latin typeface="Arial"/>
                <a:cs typeface="Arial"/>
              </a:rPr>
              <a:t>Careful, </a:t>
            </a:r>
            <a:r>
              <a:rPr sz="1600" spc="5" dirty="0">
                <a:latin typeface="Arial"/>
                <a:cs typeface="Arial"/>
              </a:rPr>
              <a:t>systematic, 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test design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dirty="0">
                <a:latin typeface="Arial"/>
                <a:cs typeface="Arial"/>
              </a:rPr>
              <a:t>catch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spc="5" dirty="0">
                <a:latin typeface="Arial"/>
                <a:cs typeface="Arial"/>
              </a:rPr>
              <a:t>many </a:t>
            </a:r>
            <a:r>
              <a:rPr sz="1600" spc="-5" dirty="0">
                <a:latin typeface="Arial"/>
                <a:cs typeface="Arial"/>
              </a:rPr>
              <a:t>bugs as </a:t>
            </a:r>
            <a:r>
              <a:rPr sz="1600" dirty="0">
                <a:latin typeface="Arial"/>
                <a:cs typeface="Arial"/>
              </a:rPr>
              <a:t>the act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testing.</a:t>
            </a:r>
            <a:endParaRPr sz="1600">
              <a:latin typeface="Arial"/>
              <a:cs typeface="Arial"/>
            </a:endParaRPr>
          </a:p>
          <a:p>
            <a:pPr marL="408940">
              <a:lnSpc>
                <a:spcPct val="100000"/>
              </a:lnSpc>
            </a:pPr>
            <a:r>
              <a:rPr sz="1600" b="1" spc="-40" dirty="0">
                <a:solidFill>
                  <a:srgbClr val="CC0000"/>
                </a:solidFill>
                <a:latin typeface="Arial"/>
                <a:cs typeface="Arial"/>
              </a:rPr>
              <a:t>Test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design process </a:t>
            </a:r>
            <a:r>
              <a:rPr sz="1600" spc="-5" dirty="0">
                <a:latin typeface="Arial"/>
                <a:cs typeface="Arial"/>
              </a:rPr>
              <a:t>at all levels at </a:t>
            </a:r>
            <a:r>
              <a:rPr sz="1600" dirty="0">
                <a:latin typeface="Arial"/>
                <a:cs typeface="Arial"/>
              </a:rPr>
              <a:t>least as </a:t>
            </a:r>
            <a:r>
              <a:rPr sz="1600" spc="-5" dirty="0">
                <a:latin typeface="Arial"/>
                <a:cs typeface="Arial"/>
              </a:rPr>
              <a:t>effective at </a:t>
            </a:r>
            <a:r>
              <a:rPr sz="1600" dirty="0">
                <a:latin typeface="Arial"/>
                <a:cs typeface="Arial"/>
              </a:rPr>
              <a:t>catching </a:t>
            </a:r>
            <a:r>
              <a:rPr sz="1600" spc="-5" dirty="0">
                <a:latin typeface="Arial"/>
                <a:cs typeface="Arial"/>
              </a:rPr>
              <a:t>bugs </a:t>
            </a:r>
            <a:r>
              <a:rPr sz="1600" dirty="0">
                <a:latin typeface="Arial"/>
                <a:cs typeface="Arial"/>
              </a:rPr>
              <a:t>as is </a:t>
            </a:r>
            <a:r>
              <a:rPr sz="1600" spc="-5" dirty="0">
                <a:latin typeface="Arial"/>
                <a:cs typeface="Arial"/>
              </a:rPr>
              <a:t>running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endParaRPr sz="1600">
              <a:latin typeface="Arial"/>
              <a:cs typeface="Arial"/>
            </a:endParaRPr>
          </a:p>
          <a:p>
            <a:pPr marL="40894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designed by that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9228" y="4158818"/>
            <a:ext cx="6620509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1775" indent="-219075">
              <a:lnSpc>
                <a:spcPct val="100000"/>
              </a:lnSpc>
              <a:spcBef>
                <a:spcPts val="110"/>
              </a:spcBef>
              <a:buChar char="•"/>
              <a:tabLst>
                <a:tab pos="231775" algn="l"/>
                <a:tab pos="232410" algn="l"/>
              </a:tabLst>
            </a:pPr>
            <a:r>
              <a:rPr sz="1600" spc="-10" dirty="0">
                <a:latin typeface="Arial"/>
                <a:cs typeface="Arial"/>
              </a:rPr>
              <a:t>More </a:t>
            </a:r>
            <a:r>
              <a:rPr sz="1600" dirty="0">
                <a:latin typeface="Arial"/>
                <a:cs typeface="Arial"/>
              </a:rPr>
              <a:t>complicated path testing techniques than </a:t>
            </a:r>
            <a:r>
              <a:rPr sz="1600" spc="5" dirty="0">
                <a:latin typeface="Arial"/>
                <a:cs typeface="Arial"/>
              </a:rPr>
              <a:t>P1 &amp;</a:t>
            </a:r>
            <a:r>
              <a:rPr sz="1600" spc="-254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P2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695325" lvl="1" indent="-286385">
              <a:lnSpc>
                <a:spcPts val="1875"/>
              </a:lnSpc>
              <a:spcBef>
                <a:spcPts val="5"/>
              </a:spcBef>
              <a:buChar char="•"/>
              <a:tabLst>
                <a:tab pos="695325" algn="l"/>
                <a:tab pos="695960" algn="l"/>
              </a:tabLst>
            </a:pPr>
            <a:r>
              <a:rPr sz="2400" spc="-7" baseline="3472" dirty="0">
                <a:latin typeface="Arial"/>
                <a:cs typeface="Arial"/>
              </a:rPr>
              <a:t>Between </a:t>
            </a:r>
            <a:r>
              <a:rPr sz="2400" spc="7" baseline="3472" dirty="0">
                <a:latin typeface="Arial"/>
                <a:cs typeface="Arial"/>
              </a:rPr>
              <a:t>P</a:t>
            </a:r>
            <a:r>
              <a:rPr sz="1050" spc="5" dirty="0">
                <a:latin typeface="Arial"/>
                <a:cs typeface="Arial"/>
              </a:rPr>
              <a:t>2 </a:t>
            </a:r>
            <a:r>
              <a:rPr sz="2400" spc="7" baseline="3472" dirty="0">
                <a:latin typeface="Arial"/>
                <a:cs typeface="Arial"/>
              </a:rPr>
              <a:t>&amp;</a:t>
            </a:r>
            <a:r>
              <a:rPr sz="2400" spc="-300" baseline="3472" dirty="0">
                <a:latin typeface="Arial"/>
                <a:cs typeface="Arial"/>
              </a:rPr>
              <a:t> </a:t>
            </a:r>
            <a:r>
              <a:rPr sz="2400" baseline="3472" dirty="0">
                <a:latin typeface="Arial"/>
                <a:cs typeface="Arial"/>
              </a:rPr>
              <a:t>P</a:t>
            </a:r>
            <a:r>
              <a:rPr sz="1350" dirty="0">
                <a:latin typeface="Arial"/>
                <a:cs typeface="Arial"/>
              </a:rPr>
              <a:t>α</a:t>
            </a:r>
            <a:endParaRPr sz="1350">
              <a:latin typeface="Arial"/>
              <a:cs typeface="Arial"/>
            </a:endParaRPr>
          </a:p>
          <a:p>
            <a:pPr marL="1780539" lvl="2" indent="-457200">
              <a:lnSpc>
                <a:spcPts val="1875"/>
              </a:lnSpc>
              <a:buChar char="•"/>
              <a:tabLst>
                <a:tab pos="1780539" algn="l"/>
                <a:tab pos="1781175" algn="l"/>
              </a:tabLst>
            </a:pPr>
            <a:r>
              <a:rPr sz="1600" dirty="0">
                <a:latin typeface="Arial"/>
                <a:cs typeface="Arial"/>
              </a:rPr>
              <a:t>Complicated </a:t>
            </a:r>
            <a:r>
              <a:rPr sz="1600" spc="5" dirty="0">
                <a:latin typeface="Arial"/>
                <a:cs typeface="Arial"/>
              </a:rPr>
              <a:t>&amp;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impractical</a:t>
            </a:r>
            <a:endParaRPr sz="16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95325" lvl="1" indent="-286385">
              <a:lnSpc>
                <a:spcPct val="100000"/>
              </a:lnSpc>
              <a:buChar char="•"/>
              <a:tabLst>
                <a:tab pos="695325" algn="l"/>
                <a:tab pos="695960" algn="l"/>
              </a:tabLst>
            </a:pPr>
            <a:r>
              <a:rPr sz="1600" dirty="0">
                <a:latin typeface="Arial"/>
                <a:cs typeface="Arial"/>
              </a:rPr>
              <a:t>Weaker than </a:t>
            </a:r>
            <a:r>
              <a:rPr sz="1600" spc="5" dirty="0">
                <a:latin typeface="Arial"/>
                <a:cs typeface="Arial"/>
              </a:rPr>
              <a:t>P1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P2.</a:t>
            </a:r>
            <a:endParaRPr sz="1600">
              <a:latin typeface="Arial"/>
              <a:cs typeface="Arial"/>
            </a:endParaRPr>
          </a:p>
          <a:p>
            <a:pPr marL="1780539" lvl="2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1780539" algn="l"/>
                <a:tab pos="1781175" algn="l"/>
              </a:tabLst>
            </a:pP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regression </a:t>
            </a:r>
            <a:r>
              <a:rPr sz="1600" dirty="0">
                <a:latin typeface="Arial"/>
                <a:cs typeface="Arial"/>
              </a:rPr>
              <a:t>(incremental) testing, </a:t>
            </a:r>
            <a:r>
              <a:rPr sz="1600" spc="-5" dirty="0">
                <a:latin typeface="Arial"/>
                <a:cs typeface="Arial"/>
              </a:rPr>
              <a:t>it’s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cost-effective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7014" y="6307513"/>
            <a:ext cx="79375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0" dirty="0">
                <a:latin typeface="Arial"/>
                <a:cs typeface="Arial"/>
              </a:rPr>
              <a:t>Lecturer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13266" y="6278067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274637"/>
            <a:ext cx="9450705" cy="487680"/>
          </a:xfrm>
          <a:custGeom>
            <a:avLst/>
            <a:gdLst/>
            <a:ahLst/>
            <a:cxnLst/>
            <a:rect l="l" t="t" r="r" b="b"/>
            <a:pathLst>
              <a:path w="9450705" h="487680">
                <a:moveTo>
                  <a:pt x="0" y="487362"/>
                </a:moveTo>
                <a:lnTo>
                  <a:pt x="9450451" y="487362"/>
                </a:lnTo>
                <a:lnTo>
                  <a:pt x="9450451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36821" y="280238"/>
            <a:ext cx="198691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Dichotomies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495300" y="1600136"/>
            <a:ext cx="4381500" cy="4526280"/>
          </a:xfrm>
          <a:custGeom>
            <a:avLst/>
            <a:gdLst/>
            <a:ahLst/>
            <a:cxnLst/>
            <a:rect l="l" t="t" r="r" b="b"/>
            <a:pathLst>
              <a:path w="4381500" h="4526280">
                <a:moveTo>
                  <a:pt x="0" y="4526026"/>
                </a:moveTo>
                <a:lnTo>
                  <a:pt x="4381500" y="4526026"/>
                </a:lnTo>
                <a:lnTo>
                  <a:pt x="43815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762000"/>
            <a:ext cx="9450705" cy="5638800"/>
          </a:xfrm>
          <a:custGeom>
            <a:avLst/>
            <a:gdLst/>
            <a:ahLst/>
            <a:cxnLst/>
            <a:rect l="l" t="t" r="r" b="b"/>
            <a:pathLst>
              <a:path w="9450705" h="5638800">
                <a:moveTo>
                  <a:pt x="0" y="5638800"/>
                </a:moveTo>
                <a:lnTo>
                  <a:pt x="9450451" y="5638800"/>
                </a:lnTo>
                <a:lnTo>
                  <a:pt x="9450451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762000"/>
            <a:ext cx="9450705" cy="5638800"/>
          </a:xfrm>
          <a:custGeom>
            <a:avLst/>
            <a:gdLst/>
            <a:ahLst/>
            <a:cxnLst/>
            <a:rect l="l" t="t" r="r" b="b"/>
            <a:pathLst>
              <a:path w="9450705" h="5638800">
                <a:moveTo>
                  <a:pt x="0" y="5638800"/>
                </a:moveTo>
                <a:lnTo>
                  <a:pt x="9450451" y="5638800"/>
                </a:lnTo>
                <a:lnTo>
                  <a:pt x="9450451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368" y="758951"/>
            <a:ext cx="435863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648" y="740663"/>
            <a:ext cx="2414016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3540" y="789177"/>
            <a:ext cx="9257665" cy="1673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AutoNum type="arabicPeriod"/>
              <a:tabLst>
                <a:tab pos="356870" algn="l"/>
                <a:tab pos="357505" algn="l"/>
              </a:tabLst>
            </a:pP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Testing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Vs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Debugging</a:t>
            </a:r>
            <a:endParaRPr sz="1600">
              <a:latin typeface="Arial"/>
              <a:cs typeface="Arial"/>
            </a:endParaRPr>
          </a:p>
          <a:p>
            <a:pPr marL="1156335" lvl="1" indent="-342265">
              <a:lnSpc>
                <a:spcPct val="100000"/>
              </a:lnSpc>
              <a:spcBef>
                <a:spcPts val="1445"/>
              </a:spcBef>
              <a:buClr>
                <a:srgbClr val="FF00FF"/>
              </a:buClr>
              <a:buSzPct val="43750"/>
              <a:buFont typeface="Wingdings"/>
              <a:buChar char=""/>
              <a:tabLst>
                <a:tab pos="1155700" algn="l"/>
                <a:tab pos="1156335" algn="l"/>
              </a:tabLst>
            </a:pPr>
            <a:r>
              <a:rPr sz="1600" spc="-25" dirty="0">
                <a:solidFill>
                  <a:srgbClr val="336600"/>
                </a:solidFill>
                <a:latin typeface="Arial"/>
                <a:cs typeface="Arial"/>
              </a:rPr>
              <a:t>Testing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find</a:t>
            </a:r>
            <a:r>
              <a:rPr sz="1600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 marL="1156335" lvl="1" indent="-342265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1155700" algn="l"/>
                <a:tab pos="1156335" algn="l"/>
              </a:tabLst>
            </a:pP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Debugging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find the cause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or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misconception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leading</a:t>
            </a:r>
            <a:r>
              <a:rPr sz="1600" spc="-3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bug.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00FF"/>
              </a:buClr>
              <a:buFont typeface="Wingdings"/>
              <a:buChar char=""/>
            </a:pPr>
            <a:endParaRPr sz="1650">
              <a:latin typeface="Times New Roman"/>
              <a:cs typeface="Times New Roman"/>
            </a:endParaRPr>
          </a:p>
          <a:p>
            <a:pPr marL="1156335" lvl="1" indent="-342265">
              <a:lnSpc>
                <a:spcPct val="100000"/>
              </a:lnSpc>
              <a:buClr>
                <a:srgbClr val="FF00FF"/>
              </a:buClr>
              <a:buSzPct val="43750"/>
              <a:buFont typeface="Wingdings"/>
              <a:buChar char=""/>
              <a:tabLst>
                <a:tab pos="1155700" algn="l"/>
                <a:tab pos="1156335" algn="l"/>
              </a:tabLst>
            </a:pP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Their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roles are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confused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same.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But, there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are differences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in goals, methods</a:t>
            </a:r>
            <a:r>
              <a:rPr sz="1600" spc="-1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1156335">
              <a:lnSpc>
                <a:spcPct val="100000"/>
              </a:lnSpc>
            </a:pP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psychology </a:t>
            </a:r>
            <a:r>
              <a:rPr sz="1600" spc="-5" dirty="0">
                <a:solidFill>
                  <a:srgbClr val="336600"/>
                </a:solidFill>
                <a:latin typeface="Arial"/>
                <a:cs typeface="Arial"/>
              </a:rPr>
              <a:t>applied </a:t>
            </a:r>
            <a:r>
              <a:rPr sz="1600" spc="5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1600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6600"/>
                </a:solidFill>
                <a:latin typeface="Arial"/>
                <a:cs typeface="Arial"/>
              </a:rPr>
              <a:t>these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3776" y="2807207"/>
            <a:ext cx="347472" cy="301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2304" y="2791967"/>
            <a:ext cx="1115568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05016" y="2791967"/>
            <a:ext cx="1514855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19112" y="2806763"/>
          <a:ext cx="8992868" cy="3426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54"/>
                <a:gridCol w="4394835"/>
                <a:gridCol w="4348479"/>
              </a:tblGrid>
              <a:tr h="46482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2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Debugging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Starts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known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conditions. Uses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predefined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procedure. Has predictable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outcomes.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Starts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possibly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unknown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initial</a:t>
                      </a:r>
                      <a:r>
                        <a:rPr sz="16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conditions.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End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cannot be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predicted.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3467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204279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Planned,</a:t>
                      </a:r>
                      <a:r>
                        <a:rPr sz="1600" spc="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Designed	and</a:t>
                      </a:r>
                      <a:r>
                        <a:rPr sz="1600" spc="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Scheduled.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Procedures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Duration are not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constrained.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A demo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 an error or apparent</a:t>
                      </a:r>
                      <a:r>
                        <a:rPr sz="16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correctness.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Deductive</a:t>
                      </a:r>
                      <a:r>
                        <a:rPr sz="16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process.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Proves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programmer‟s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success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failure.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It is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programmer‟s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Vindication.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69659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Should be predictable, dull, constrained,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rigid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inhuman.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There are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intuitive leaps,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conjectures,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experimentation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freedom.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74637"/>
            <a:ext cx="9188450" cy="411480"/>
          </a:xfrm>
          <a:custGeom>
            <a:avLst/>
            <a:gdLst/>
            <a:ahLst/>
            <a:cxnLst/>
            <a:rect l="l" t="t" r="r" b="b"/>
            <a:pathLst>
              <a:path w="9188450" h="411480">
                <a:moveTo>
                  <a:pt x="0" y="411162"/>
                </a:moveTo>
                <a:lnTo>
                  <a:pt x="9188450" y="411162"/>
                </a:lnTo>
                <a:lnTo>
                  <a:pt x="91884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74637"/>
            <a:ext cx="9188450" cy="411480"/>
          </a:xfrm>
          <a:custGeom>
            <a:avLst/>
            <a:gdLst/>
            <a:ahLst/>
            <a:cxnLst/>
            <a:rect l="l" t="t" r="r" b="b"/>
            <a:pathLst>
              <a:path w="9188450" h="411480">
                <a:moveTo>
                  <a:pt x="0" y="411162"/>
                </a:moveTo>
                <a:lnTo>
                  <a:pt x="9188450" y="411162"/>
                </a:lnTo>
                <a:lnTo>
                  <a:pt x="91884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01061" y="275590"/>
            <a:ext cx="520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6976" y="664463"/>
            <a:ext cx="3602735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53180" y="712977"/>
            <a:ext cx="33470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Predicates,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Predicate</a:t>
            </a:r>
            <a:r>
              <a:rPr sz="1600" b="1" spc="-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Expressions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444" y="1201039"/>
            <a:ext cx="3997960" cy="133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Path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sequence of process </a:t>
            </a:r>
            <a:r>
              <a:rPr sz="1600" dirty="0">
                <a:latin typeface="Arial"/>
                <a:cs typeface="Arial"/>
              </a:rPr>
              <a:t>links </a:t>
            </a:r>
            <a:r>
              <a:rPr sz="1600" spc="-5" dirty="0">
                <a:latin typeface="Arial"/>
                <a:cs typeface="Arial"/>
              </a:rPr>
              <a:t>(&amp;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nodes)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Predicate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6868" y="2756154"/>
            <a:ext cx="550799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105"/>
              </a:spcBef>
              <a:buChar char="•"/>
              <a:tabLst>
                <a:tab pos="189865" algn="l"/>
              </a:tabLst>
            </a:pPr>
            <a:r>
              <a:rPr sz="1600" dirty="0">
                <a:latin typeface="Arial"/>
                <a:cs typeface="Arial"/>
              </a:rPr>
              <a:t>The logical function </a:t>
            </a:r>
            <a:r>
              <a:rPr sz="1600" spc="-5" dirty="0">
                <a:latin typeface="Arial"/>
                <a:cs typeface="Arial"/>
              </a:rPr>
              <a:t>evaluated at </a:t>
            </a:r>
            <a:r>
              <a:rPr sz="1600" dirty="0">
                <a:latin typeface="Arial"/>
                <a:cs typeface="Arial"/>
              </a:rPr>
              <a:t>a decision : </a:t>
            </a:r>
            <a:r>
              <a:rPr sz="1600" spc="-15" dirty="0">
                <a:latin typeface="Arial"/>
                <a:cs typeface="Arial"/>
              </a:rPr>
              <a:t>True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False.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2281" y="2783586"/>
            <a:ext cx="14198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10" dirty="0">
                <a:latin typeface="Arial"/>
                <a:cs typeface="Arial"/>
              </a:rPr>
              <a:t>(Binary </a:t>
            </a:r>
            <a:r>
              <a:rPr sz="1400" i="1" spc="-5" dirty="0">
                <a:latin typeface="Arial"/>
                <a:cs typeface="Arial"/>
              </a:rPr>
              <a:t>,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15" dirty="0">
                <a:latin typeface="Arial"/>
                <a:cs typeface="Arial"/>
              </a:rPr>
              <a:t>boolean)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444" y="3244088"/>
            <a:ext cx="8560435" cy="304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Compound</a:t>
            </a:r>
            <a:r>
              <a:rPr sz="18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Predicate</a:t>
            </a:r>
            <a:endParaRPr sz="1800">
              <a:latin typeface="Arial"/>
              <a:cs typeface="Arial"/>
            </a:endParaRPr>
          </a:p>
          <a:p>
            <a:pPr marL="533400" indent="-176530">
              <a:lnSpc>
                <a:spcPct val="100000"/>
              </a:lnSpc>
              <a:spcBef>
                <a:spcPts val="10"/>
              </a:spcBef>
              <a:buChar char="•"/>
              <a:tabLst>
                <a:tab pos="534035" algn="l"/>
              </a:tabLst>
            </a:pPr>
            <a:r>
              <a:rPr sz="1600" spc="-45" dirty="0">
                <a:latin typeface="Arial"/>
                <a:cs typeface="Arial"/>
              </a:rPr>
              <a:t>Two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spc="5" dirty="0">
                <a:latin typeface="Arial"/>
                <a:cs typeface="Arial"/>
              </a:rPr>
              <a:t>more </a:t>
            </a:r>
            <a:r>
              <a:rPr sz="1600" dirty="0">
                <a:latin typeface="Arial"/>
                <a:cs typeface="Arial"/>
              </a:rPr>
              <a:t>predicates combined </a:t>
            </a:r>
            <a:r>
              <a:rPr sz="1600" spc="-5" dirty="0">
                <a:latin typeface="Arial"/>
                <a:cs typeface="Arial"/>
              </a:rPr>
              <a:t>with AND, </a:t>
            </a:r>
            <a:r>
              <a:rPr sz="1600" spc="5" dirty="0">
                <a:latin typeface="Arial"/>
                <a:cs typeface="Arial"/>
              </a:rPr>
              <a:t>OR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Path</a:t>
            </a:r>
            <a:r>
              <a:rPr sz="18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Predicate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spc="-5" dirty="0">
                <a:latin typeface="Arial"/>
                <a:cs typeface="Arial"/>
              </a:rPr>
              <a:t>Every </a:t>
            </a:r>
            <a:r>
              <a:rPr sz="1600" dirty="0">
                <a:latin typeface="Arial"/>
                <a:cs typeface="Arial"/>
              </a:rPr>
              <a:t>path </a:t>
            </a:r>
            <a:r>
              <a:rPr sz="1600" spc="-5" dirty="0">
                <a:latin typeface="Arial"/>
                <a:cs typeface="Arial"/>
              </a:rPr>
              <a:t>corresponds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a succession </a:t>
            </a:r>
            <a:r>
              <a:rPr sz="1600" spc="-5" dirty="0">
                <a:latin typeface="Arial"/>
                <a:cs typeface="Arial"/>
              </a:rPr>
              <a:t>of True/False values </a:t>
            </a:r>
            <a:r>
              <a:rPr sz="1600" dirty="0">
                <a:latin typeface="Arial"/>
                <a:cs typeface="Arial"/>
              </a:rPr>
              <a:t>for the </a:t>
            </a:r>
            <a:r>
              <a:rPr sz="1600" spc="-5" dirty="0">
                <a:latin typeface="Arial"/>
                <a:cs typeface="Arial"/>
              </a:rPr>
              <a:t>predicates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traversed</a:t>
            </a:r>
            <a:endParaRPr sz="1600">
              <a:latin typeface="Arial"/>
              <a:cs typeface="Arial"/>
            </a:endParaRPr>
          </a:p>
          <a:p>
            <a:pPr marL="5334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on that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path.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predicate </a:t>
            </a:r>
            <a:r>
              <a:rPr sz="1600" dirty="0">
                <a:latin typeface="Arial"/>
                <a:cs typeface="Arial"/>
              </a:rPr>
              <a:t>associated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path.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  <a:tabLst>
                <a:tab pos="2881630" algn="l"/>
                <a:tab pos="3705860" algn="l"/>
              </a:tabLst>
            </a:pPr>
            <a:r>
              <a:rPr sz="1600" dirty="0">
                <a:latin typeface="Arial"/>
                <a:cs typeface="Arial"/>
              </a:rPr>
              <a:t>“ </a:t>
            </a:r>
            <a:r>
              <a:rPr sz="1600" spc="5" dirty="0">
                <a:latin typeface="Arial"/>
                <a:cs typeface="Arial"/>
              </a:rPr>
              <a:t>X &gt; 0 is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True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	AND	“W is </a:t>
            </a:r>
            <a:r>
              <a:rPr sz="1600" spc="-5" dirty="0">
                <a:latin typeface="Arial"/>
                <a:cs typeface="Arial"/>
              </a:rPr>
              <a:t>either negative or equal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122”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True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spc="-5" dirty="0">
                <a:latin typeface="Arial"/>
                <a:cs typeface="Arial"/>
              </a:rPr>
              <a:t>Multi-valued Logic </a:t>
            </a:r>
            <a:r>
              <a:rPr sz="1600" dirty="0">
                <a:latin typeface="Arial"/>
                <a:cs typeface="Arial"/>
              </a:rPr>
              <a:t>/ </a:t>
            </a:r>
            <a:r>
              <a:rPr sz="1600" spc="-5" dirty="0">
                <a:latin typeface="Arial"/>
                <a:cs typeface="Arial"/>
              </a:rPr>
              <a:t>Multi-way branching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0232" y="673608"/>
            <a:ext cx="3313175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444" y="611075"/>
            <a:ext cx="8369934" cy="197358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55930" algn="ctr">
              <a:lnSpc>
                <a:spcPct val="100000"/>
              </a:lnSpc>
              <a:spcBef>
                <a:spcPts val="915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Predicates, Predicate</a:t>
            </a:r>
            <a:r>
              <a:rPr sz="1400" b="1" spc="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Expressions…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Predicate</a:t>
            </a:r>
            <a:r>
              <a:rPr sz="1800" b="1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Interpretation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 indent="-176530">
              <a:lnSpc>
                <a:spcPct val="100000"/>
              </a:lnSpc>
              <a:buChar char="•"/>
              <a:tabLst>
                <a:tab pos="534035" algn="l"/>
              </a:tabLst>
            </a:pPr>
            <a:r>
              <a:rPr sz="1600" dirty="0">
                <a:latin typeface="Arial"/>
                <a:cs typeface="Arial"/>
              </a:rPr>
              <a:t>The symbolic substitution </a:t>
            </a:r>
            <a:r>
              <a:rPr sz="1600" spc="-5" dirty="0">
                <a:latin typeface="Arial"/>
                <a:cs typeface="Arial"/>
              </a:rPr>
              <a:t>of operations along </a:t>
            </a:r>
            <a:r>
              <a:rPr sz="1600" dirty="0">
                <a:latin typeface="Arial"/>
                <a:cs typeface="Arial"/>
              </a:rPr>
              <a:t>the path in </a:t>
            </a:r>
            <a:r>
              <a:rPr sz="1600" spc="-5" dirty="0">
                <a:latin typeface="Arial"/>
                <a:cs typeface="Arial"/>
              </a:rPr>
              <a:t>order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express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predicate</a:t>
            </a:r>
            <a:endParaRPr sz="1600">
              <a:latin typeface="Arial"/>
              <a:cs typeface="Arial"/>
            </a:endParaRPr>
          </a:p>
          <a:p>
            <a:pPr marL="5334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solely in </a:t>
            </a:r>
            <a:r>
              <a:rPr sz="1600" spc="5" dirty="0">
                <a:latin typeface="Arial"/>
                <a:cs typeface="Arial"/>
              </a:rPr>
              <a:t>terms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input vector </a:t>
            </a:r>
            <a:r>
              <a:rPr sz="1600" dirty="0">
                <a:latin typeface="Arial"/>
                <a:cs typeface="Arial"/>
              </a:rPr>
              <a:t>is called </a:t>
            </a:r>
            <a:r>
              <a:rPr sz="1600" b="1" spc="-5" dirty="0">
                <a:latin typeface="Arial"/>
                <a:cs typeface="Arial"/>
              </a:rPr>
              <a:t>predicate</a:t>
            </a:r>
            <a:r>
              <a:rPr sz="1600" b="1" spc="-1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interpretation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An </a:t>
            </a:r>
            <a:r>
              <a:rPr sz="1600" spc="-5" dirty="0">
                <a:solidFill>
                  <a:srgbClr val="A40020"/>
                </a:solidFill>
                <a:latin typeface="Arial"/>
                <a:cs typeface="Arial"/>
              </a:rPr>
              <a:t>input vector </a:t>
            </a:r>
            <a:r>
              <a:rPr sz="1600" dirty="0">
                <a:latin typeface="Arial"/>
                <a:cs typeface="Arial"/>
              </a:rPr>
              <a:t>is a set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inputs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routine arranged as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one </a:t>
            </a:r>
            <a:r>
              <a:rPr sz="1600" dirty="0">
                <a:latin typeface="Arial"/>
                <a:cs typeface="Arial"/>
              </a:rPr>
              <a:t>dimensional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array.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0317" y="3045968"/>
            <a:ext cx="218313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INPUT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IF X </a:t>
            </a:r>
            <a:r>
              <a:rPr sz="1600" dirty="0">
                <a:latin typeface="Arial"/>
                <a:cs typeface="Arial"/>
              </a:rPr>
              <a:t>&lt; 0 THEN </a:t>
            </a:r>
            <a:r>
              <a:rPr sz="1600" spc="-25" dirty="0">
                <a:latin typeface="Arial"/>
                <a:cs typeface="Arial"/>
              </a:rPr>
              <a:t>Y:=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ELSE </a:t>
            </a:r>
            <a:r>
              <a:rPr sz="1600" spc="5" dirty="0">
                <a:latin typeface="Arial"/>
                <a:cs typeface="Arial"/>
              </a:rPr>
              <a:t>Y :=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IF X </a:t>
            </a:r>
            <a:r>
              <a:rPr sz="1600" dirty="0">
                <a:latin typeface="Arial"/>
                <a:cs typeface="Arial"/>
              </a:rPr>
              <a:t>+ Y*Y &gt; 0 THEN</a:t>
            </a:r>
            <a:r>
              <a:rPr sz="1600" spc="-2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6868" y="2801823"/>
            <a:ext cx="2720975" cy="1871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110"/>
              </a:spcBef>
              <a:buChar char="•"/>
              <a:tabLst>
                <a:tab pos="189865" algn="l"/>
              </a:tabLst>
            </a:pPr>
            <a:r>
              <a:rPr sz="1600" spc="-5" dirty="0">
                <a:latin typeface="Arial"/>
                <a:cs typeface="Arial"/>
              </a:rPr>
              <a:t>Example:</a:t>
            </a:r>
            <a:endParaRPr sz="1600">
              <a:latin typeface="Arial"/>
              <a:cs typeface="Arial"/>
            </a:endParaRPr>
          </a:p>
          <a:p>
            <a:pPr marL="86614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INPUT </a:t>
            </a:r>
            <a:r>
              <a:rPr sz="1600" spc="-20" dirty="0">
                <a:latin typeface="Arial"/>
                <a:cs typeface="Arial"/>
              </a:rPr>
              <a:t>X,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582930" marR="5080" indent="283210" algn="just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ON X </a:t>
            </a:r>
            <a:r>
              <a:rPr sz="1600" spc="-5" dirty="0">
                <a:latin typeface="Arial"/>
                <a:cs typeface="Arial"/>
              </a:rPr>
              <a:t>GOTO </a:t>
            </a:r>
            <a:r>
              <a:rPr sz="1600" spc="5" dirty="0">
                <a:latin typeface="Arial"/>
                <a:cs typeface="Arial"/>
              </a:rPr>
              <a:t>A, B,</a:t>
            </a:r>
            <a:r>
              <a:rPr sz="1600" spc="-2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  A: Z := 7 </a:t>
            </a:r>
            <a:r>
              <a:rPr sz="1600" spc="10" dirty="0">
                <a:latin typeface="Arial"/>
                <a:cs typeface="Arial"/>
              </a:rPr>
              <a:t>@ </a:t>
            </a:r>
            <a:r>
              <a:rPr sz="1600" spc="-5" dirty="0">
                <a:latin typeface="Arial"/>
                <a:cs typeface="Arial"/>
              </a:rPr>
              <a:t>GOTO </a:t>
            </a:r>
            <a:r>
              <a:rPr sz="1600" spc="5" dirty="0">
                <a:latin typeface="Arial"/>
                <a:cs typeface="Arial"/>
              </a:rPr>
              <a:t>H  B: Z := </a:t>
            </a:r>
            <a:r>
              <a:rPr sz="1600" spc="-5" dirty="0">
                <a:latin typeface="Arial"/>
                <a:cs typeface="Arial"/>
              </a:rPr>
              <a:t>-7 </a:t>
            </a:r>
            <a:r>
              <a:rPr sz="1600" spc="5" dirty="0">
                <a:latin typeface="Arial"/>
                <a:cs typeface="Arial"/>
              </a:rPr>
              <a:t>@ </a:t>
            </a:r>
            <a:r>
              <a:rPr sz="1600" spc="-5" dirty="0">
                <a:latin typeface="Arial"/>
                <a:cs typeface="Arial"/>
              </a:rPr>
              <a:t>GOTO </a:t>
            </a:r>
            <a:r>
              <a:rPr sz="1600" spc="5" dirty="0">
                <a:latin typeface="Arial"/>
                <a:cs typeface="Arial"/>
              </a:rPr>
              <a:t>H  </a:t>
            </a:r>
            <a:r>
              <a:rPr sz="1600" spc="-5" dirty="0">
                <a:latin typeface="Arial"/>
                <a:cs typeface="Arial"/>
              </a:rPr>
              <a:t>C: </a:t>
            </a:r>
            <a:r>
              <a:rPr sz="1600" spc="5" dirty="0">
                <a:latin typeface="Arial"/>
                <a:cs typeface="Arial"/>
              </a:rPr>
              <a:t>Z := </a:t>
            </a:r>
            <a:r>
              <a:rPr sz="1600" dirty="0">
                <a:latin typeface="Arial"/>
                <a:cs typeface="Arial"/>
              </a:rPr>
              <a:t>0 </a:t>
            </a:r>
            <a:r>
              <a:rPr sz="1600" spc="5" dirty="0">
                <a:latin typeface="Arial"/>
                <a:cs typeface="Arial"/>
              </a:rPr>
              <a:t>@ </a:t>
            </a:r>
            <a:r>
              <a:rPr sz="1600" spc="-5" dirty="0">
                <a:latin typeface="Arial"/>
                <a:cs typeface="Arial"/>
              </a:rPr>
              <a:t>GOTO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  <a:p>
            <a:pPr marL="582930">
              <a:lnSpc>
                <a:spcPct val="100000"/>
              </a:lnSpc>
              <a:spcBef>
                <a:spcPts val="1085"/>
              </a:spcBef>
            </a:pPr>
            <a:r>
              <a:rPr sz="1600" spc="-5" dirty="0">
                <a:latin typeface="Arial"/>
                <a:cs typeface="Arial"/>
              </a:rPr>
              <a:t>H: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SOMETHING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7175" y="4783912"/>
            <a:ext cx="51161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latin typeface="Arial"/>
                <a:cs typeface="Arial"/>
              </a:rPr>
              <a:t>K: IF X + Z &gt; 0 </a:t>
            </a:r>
            <a:r>
              <a:rPr sz="1600" spc="-5" dirty="0">
                <a:latin typeface="Arial"/>
                <a:cs typeface="Arial"/>
              </a:rPr>
              <a:t>GOTO </a:t>
            </a:r>
            <a:r>
              <a:rPr sz="1600" dirty="0">
                <a:latin typeface="Arial"/>
                <a:cs typeface="Arial"/>
              </a:rPr>
              <a:t>GOOD ELSE </a:t>
            </a:r>
            <a:r>
              <a:rPr sz="1600" spc="-5" dirty="0">
                <a:latin typeface="Arial"/>
                <a:cs typeface="Arial"/>
              </a:rPr>
              <a:t>GOTO</a:t>
            </a:r>
            <a:r>
              <a:rPr sz="1600" spc="28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BETTER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6868" y="5271897"/>
            <a:ext cx="56235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105"/>
              </a:spcBef>
              <a:buChar char="•"/>
              <a:tabLst>
                <a:tab pos="189865" algn="l"/>
              </a:tabLst>
            </a:pPr>
            <a:r>
              <a:rPr sz="1600" dirty="0">
                <a:latin typeface="Arial"/>
                <a:cs typeface="Arial"/>
              </a:rPr>
              <a:t>Predicate </a:t>
            </a:r>
            <a:r>
              <a:rPr sz="1600" spc="-5" dirty="0">
                <a:latin typeface="Arial"/>
                <a:cs typeface="Arial"/>
              </a:rPr>
              <a:t>interpretation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not depend on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path.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9753" y="5299328"/>
            <a:ext cx="10293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latin typeface="Arial"/>
                <a:cs typeface="Arial"/>
              </a:rPr>
              <a:t>IF </a:t>
            </a:r>
            <a:r>
              <a:rPr sz="1400" spc="-10" dirty="0">
                <a:latin typeface="Arial"/>
                <a:cs typeface="Arial"/>
              </a:rPr>
              <a:t>-7 </a:t>
            </a:r>
            <a:r>
              <a:rPr sz="1400" spc="-5" dirty="0">
                <a:latin typeface="Arial"/>
                <a:cs typeface="Arial"/>
              </a:rPr>
              <a:t>&gt; 3</a:t>
            </a:r>
            <a:r>
              <a:rPr sz="1400" spc="3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6868" y="5759907"/>
            <a:ext cx="8235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marR="5080" indent="-176530">
              <a:lnSpc>
                <a:spcPct val="100000"/>
              </a:lnSpc>
              <a:spcBef>
                <a:spcPts val="105"/>
              </a:spcBef>
              <a:buChar char="•"/>
              <a:tabLst>
                <a:tab pos="189865" algn="l"/>
              </a:tabLst>
            </a:pPr>
            <a:r>
              <a:rPr sz="1600" dirty="0">
                <a:solidFill>
                  <a:srgbClr val="A40020"/>
                </a:solidFill>
                <a:latin typeface="Arial"/>
                <a:cs typeface="Arial"/>
              </a:rPr>
              <a:t>Path </a:t>
            </a:r>
            <a:r>
              <a:rPr sz="1600" spc="-5" dirty="0">
                <a:solidFill>
                  <a:srgbClr val="A40020"/>
                </a:solidFill>
                <a:latin typeface="Arial"/>
                <a:cs typeface="Arial"/>
              </a:rPr>
              <a:t>predicates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the specific form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predicates of </a:t>
            </a:r>
            <a:r>
              <a:rPr sz="1600" dirty="0">
                <a:latin typeface="Arial"/>
                <a:cs typeface="Arial"/>
              </a:rPr>
              <a:t>the decisions </a:t>
            </a:r>
            <a:r>
              <a:rPr sz="1600" spc="-5" dirty="0">
                <a:latin typeface="Arial"/>
                <a:cs typeface="Arial"/>
              </a:rPr>
              <a:t>along </a:t>
            </a:r>
            <a:r>
              <a:rPr sz="1600" dirty="0">
                <a:latin typeface="Arial"/>
                <a:cs typeface="Arial"/>
              </a:rPr>
              <a:t>the selected  path </a:t>
            </a:r>
            <a:r>
              <a:rPr sz="1600" dirty="0">
                <a:solidFill>
                  <a:srgbClr val="A40020"/>
                </a:solidFill>
                <a:latin typeface="Arial"/>
                <a:cs typeface="Arial"/>
              </a:rPr>
              <a:t>after</a:t>
            </a:r>
            <a:r>
              <a:rPr sz="1600" spc="-4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A40020"/>
                </a:solidFill>
                <a:latin typeface="Arial"/>
                <a:cs typeface="Arial"/>
              </a:rPr>
              <a:t>interpretation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28663"/>
            <a:ext cx="9296400" cy="411480"/>
          </a:xfrm>
          <a:custGeom>
            <a:avLst/>
            <a:gdLst/>
            <a:ahLst/>
            <a:cxnLst/>
            <a:rect l="l" t="t" r="r" b="b"/>
            <a:pathLst>
              <a:path w="9296400" h="411480">
                <a:moveTo>
                  <a:pt x="0" y="411162"/>
                </a:moveTo>
                <a:lnTo>
                  <a:pt x="9296400" y="411162"/>
                </a:lnTo>
                <a:lnTo>
                  <a:pt x="929640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228663"/>
            <a:ext cx="9296400" cy="411480"/>
          </a:xfrm>
          <a:custGeom>
            <a:avLst/>
            <a:gdLst/>
            <a:ahLst/>
            <a:cxnLst/>
            <a:rect l="l" t="t" r="r" b="b"/>
            <a:pathLst>
              <a:path w="9296400" h="411480">
                <a:moveTo>
                  <a:pt x="0" y="411162"/>
                </a:moveTo>
                <a:lnTo>
                  <a:pt x="9296400" y="411162"/>
                </a:lnTo>
                <a:lnTo>
                  <a:pt x="929640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7976" y="229615"/>
            <a:ext cx="520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7" name="object 7"/>
          <p:cNvSpPr/>
          <p:nvPr/>
        </p:nvSpPr>
        <p:spPr>
          <a:xfrm>
            <a:off x="304800" y="685800"/>
            <a:ext cx="9296400" cy="5867400"/>
          </a:xfrm>
          <a:custGeom>
            <a:avLst/>
            <a:gdLst/>
            <a:ahLst/>
            <a:cxnLst/>
            <a:rect l="l" t="t" r="r" b="b"/>
            <a:pathLst>
              <a:path w="9296400" h="5867400">
                <a:moveTo>
                  <a:pt x="0" y="5867400"/>
                </a:moveTo>
                <a:lnTo>
                  <a:pt x="9296400" y="5867400"/>
                </a:lnTo>
                <a:lnTo>
                  <a:pt x="92964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685800"/>
            <a:ext cx="9296400" cy="5867400"/>
          </a:xfrm>
          <a:custGeom>
            <a:avLst/>
            <a:gdLst/>
            <a:ahLst/>
            <a:cxnLst/>
            <a:rect l="l" t="t" r="r" b="b"/>
            <a:pathLst>
              <a:path w="9296400" h="5867400">
                <a:moveTo>
                  <a:pt x="0" y="5867400"/>
                </a:moveTo>
                <a:lnTo>
                  <a:pt x="9296400" y="5867400"/>
                </a:lnTo>
                <a:lnTo>
                  <a:pt x="92964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7079" y="673608"/>
            <a:ext cx="3313176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0044" y="716025"/>
            <a:ext cx="8856980" cy="3683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6037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Predicates, Predicate</a:t>
            </a:r>
            <a:r>
              <a:rPr sz="1400" b="1" spc="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Expressions…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Process</a:t>
            </a:r>
            <a:r>
              <a:rPr sz="18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Dependency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408940" marR="5080" indent="-219710">
              <a:lnSpc>
                <a:spcPct val="100000"/>
              </a:lnSpc>
              <a:spcBef>
                <a:spcPts val="5"/>
              </a:spcBef>
              <a:buChar char="•"/>
              <a:tabLst>
                <a:tab pos="408305" algn="l"/>
                <a:tab pos="408940" algn="l"/>
              </a:tabLst>
            </a:pPr>
            <a:r>
              <a:rPr sz="1600" spc="5" dirty="0">
                <a:latin typeface="Arial"/>
                <a:cs typeface="Arial"/>
              </a:rPr>
              <a:t>An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input variable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independent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processing if its </a:t>
            </a:r>
            <a:r>
              <a:rPr sz="1600" spc="-5" dirty="0">
                <a:latin typeface="Arial"/>
                <a:cs typeface="Arial"/>
              </a:rPr>
              <a:t>value does not change as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result of  </a:t>
            </a:r>
            <a:r>
              <a:rPr sz="1600" dirty="0">
                <a:latin typeface="Arial"/>
                <a:cs typeface="Arial"/>
              </a:rPr>
              <a:t>processing.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buChar char="•"/>
              <a:tabLst>
                <a:tab pos="408305" algn="l"/>
                <a:tab pos="408940" algn="l"/>
              </a:tabLst>
            </a:pPr>
            <a:r>
              <a:rPr sz="1600" spc="5" dirty="0">
                <a:latin typeface="Arial"/>
                <a:cs typeface="Arial"/>
              </a:rPr>
              <a:t>An </a:t>
            </a:r>
            <a:r>
              <a:rPr sz="1600" b="1" dirty="0">
                <a:latin typeface="Arial"/>
                <a:cs typeface="Arial"/>
              </a:rPr>
              <a:t>input variable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b="1" dirty="0">
                <a:latin typeface="Arial"/>
                <a:cs typeface="Arial"/>
              </a:rPr>
              <a:t>process dependent </a:t>
            </a:r>
            <a:r>
              <a:rPr sz="1600" dirty="0">
                <a:latin typeface="Arial"/>
                <a:cs typeface="Arial"/>
              </a:rPr>
              <a:t>if its </a:t>
            </a:r>
            <a:r>
              <a:rPr sz="1600" spc="-5" dirty="0">
                <a:latin typeface="Arial"/>
                <a:cs typeface="Arial"/>
              </a:rPr>
              <a:t>value changes as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result of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spcBef>
                <a:spcPts val="5"/>
              </a:spcBef>
              <a:buChar char="•"/>
              <a:tabLst>
                <a:tab pos="408305" algn="l"/>
                <a:tab pos="408940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b="1" dirty="0">
                <a:latin typeface="Arial"/>
                <a:cs typeface="Arial"/>
              </a:rPr>
              <a:t>predicate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b="1" dirty="0">
                <a:latin typeface="Arial"/>
                <a:cs typeface="Arial"/>
              </a:rPr>
              <a:t>process dependent </a:t>
            </a:r>
            <a:r>
              <a:rPr sz="1600" dirty="0">
                <a:latin typeface="Arial"/>
                <a:cs typeface="Arial"/>
              </a:rPr>
              <a:t>if </a:t>
            </a:r>
            <a:r>
              <a:rPr sz="1600" spc="5" dirty="0">
                <a:latin typeface="Arial"/>
                <a:cs typeface="Arial"/>
              </a:rPr>
              <a:t>its </a:t>
            </a:r>
            <a:r>
              <a:rPr sz="1600" dirty="0">
                <a:latin typeface="Arial"/>
                <a:cs typeface="Arial"/>
              </a:rPr>
              <a:t>truth </a:t>
            </a:r>
            <a:r>
              <a:rPr sz="1600" spc="-5" dirty="0">
                <a:latin typeface="Arial"/>
                <a:cs typeface="Arial"/>
              </a:rPr>
              <a:t>value </a:t>
            </a:r>
            <a:r>
              <a:rPr sz="1600" dirty="0">
                <a:latin typeface="Arial"/>
                <a:cs typeface="Arial"/>
              </a:rPr>
              <a:t>can </a:t>
            </a:r>
            <a:r>
              <a:rPr sz="1600" spc="-5" dirty="0">
                <a:latin typeface="Arial"/>
                <a:cs typeface="Arial"/>
              </a:rPr>
              <a:t>change </a:t>
            </a:r>
            <a:r>
              <a:rPr sz="1600" dirty="0">
                <a:latin typeface="Arial"/>
                <a:cs typeface="Arial"/>
              </a:rPr>
              <a:t>as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result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2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08940" marR="854075" indent="-219710">
              <a:lnSpc>
                <a:spcPct val="100000"/>
              </a:lnSpc>
              <a:buChar char="•"/>
              <a:tabLst>
                <a:tab pos="408305" algn="l"/>
                <a:tab pos="408940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predicate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process independent </a:t>
            </a:r>
            <a:r>
              <a:rPr sz="1600" dirty="0">
                <a:latin typeface="Arial"/>
                <a:cs typeface="Arial"/>
              </a:rPr>
              <a:t>if its truth </a:t>
            </a:r>
            <a:r>
              <a:rPr sz="1600" spc="-5" dirty="0">
                <a:latin typeface="Arial"/>
                <a:cs typeface="Arial"/>
              </a:rPr>
              <a:t>value does not change as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result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  </a:t>
            </a:r>
            <a:r>
              <a:rPr sz="1600" dirty="0">
                <a:latin typeface="Arial"/>
                <a:cs typeface="Arial"/>
              </a:rPr>
              <a:t>processing.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buChar char="•"/>
              <a:tabLst>
                <a:tab pos="408305" algn="l"/>
                <a:tab pos="408940" algn="l"/>
              </a:tabLst>
            </a:pPr>
            <a:r>
              <a:rPr sz="1600" dirty="0">
                <a:latin typeface="Arial"/>
                <a:cs typeface="Arial"/>
              </a:rPr>
              <a:t>Process </a:t>
            </a:r>
            <a:r>
              <a:rPr sz="1600" spc="-5" dirty="0">
                <a:latin typeface="Arial"/>
                <a:cs typeface="Arial"/>
              </a:rPr>
              <a:t>dependence of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predicate </a:t>
            </a:r>
            <a:r>
              <a:rPr sz="1600" spc="-5" dirty="0">
                <a:latin typeface="Arial"/>
                <a:cs typeface="Arial"/>
              </a:rPr>
              <a:t>doesn’t </a:t>
            </a:r>
            <a:r>
              <a:rPr sz="1600" dirty="0">
                <a:latin typeface="Arial"/>
                <a:cs typeface="Arial"/>
              </a:rPr>
              <a:t>follow from process </a:t>
            </a:r>
            <a:r>
              <a:rPr sz="1600" spc="-5" dirty="0">
                <a:latin typeface="Arial"/>
                <a:cs typeface="Arial"/>
              </a:rPr>
              <a:t>dependence of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variables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828" y="4616323"/>
            <a:ext cx="11976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775" indent="-219075">
              <a:lnSpc>
                <a:spcPct val="100000"/>
              </a:lnSpc>
              <a:spcBef>
                <a:spcPts val="105"/>
              </a:spcBef>
              <a:buChar char="•"/>
              <a:tabLst>
                <a:tab pos="231775" algn="l"/>
                <a:tab pos="232410" algn="l"/>
              </a:tabLst>
            </a:pPr>
            <a:r>
              <a:rPr sz="1600" spc="10" dirty="0">
                <a:latin typeface="Arial"/>
                <a:cs typeface="Arial"/>
              </a:rPr>
              <a:t>E</a:t>
            </a:r>
            <a:r>
              <a:rPr sz="1600" spc="-40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30" dirty="0">
                <a:latin typeface="Arial"/>
                <a:cs typeface="Arial"/>
              </a:rPr>
              <a:t>m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9175" y="4616323"/>
            <a:ext cx="97726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Arial"/>
                <a:cs typeface="Arial"/>
              </a:rPr>
              <a:t>X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Y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latin typeface="Arial"/>
                <a:cs typeface="Arial"/>
              </a:rPr>
              <a:t>X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odd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8609" y="4616323"/>
            <a:ext cx="258000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Increment </a:t>
            </a:r>
            <a:r>
              <a:rPr sz="1600" spc="5" dirty="0">
                <a:latin typeface="Arial"/>
                <a:cs typeface="Arial"/>
              </a:rPr>
              <a:t>X &amp; </a:t>
            </a:r>
            <a:r>
              <a:rPr sz="1600" dirty="0">
                <a:latin typeface="Arial"/>
                <a:cs typeface="Arial"/>
              </a:rPr>
              <a:t>Decrement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Y.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Add an </a:t>
            </a:r>
            <a:r>
              <a:rPr sz="1600" spc="-5" dirty="0">
                <a:latin typeface="Arial"/>
                <a:cs typeface="Arial"/>
              </a:rPr>
              <a:t>even </a:t>
            </a:r>
            <a:r>
              <a:rPr sz="1600" spc="5" dirty="0">
                <a:latin typeface="Arial"/>
                <a:cs typeface="Arial"/>
              </a:rPr>
              <a:t># to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828" y="5348097"/>
            <a:ext cx="798830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775" indent="-219075">
              <a:lnSpc>
                <a:spcPct val="100000"/>
              </a:lnSpc>
              <a:spcBef>
                <a:spcPts val="105"/>
              </a:spcBef>
              <a:buChar char="•"/>
              <a:tabLst>
                <a:tab pos="231775" algn="l"/>
                <a:tab pos="232410" algn="l"/>
              </a:tabLst>
            </a:pPr>
            <a:r>
              <a:rPr sz="1600" spc="5" dirty="0">
                <a:latin typeface="Arial"/>
                <a:cs typeface="Arial"/>
              </a:rPr>
              <a:t>If </a:t>
            </a:r>
            <a:r>
              <a:rPr sz="1600" spc="-5" dirty="0">
                <a:latin typeface="Arial"/>
                <a:cs typeface="Arial"/>
              </a:rPr>
              <a:t>all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input variables (on which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predicate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based) are process independent,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then</a:t>
            </a:r>
            <a:endParaRPr sz="16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predicate </a:t>
            </a:r>
            <a:r>
              <a:rPr sz="1600" b="1" spc="5" dirty="0">
                <a:solidFill>
                  <a:srgbClr val="A40020"/>
                </a:solidFill>
                <a:latin typeface="Arial"/>
                <a:cs typeface="Arial"/>
              </a:rPr>
              <a:t>is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process</a:t>
            </a:r>
            <a:r>
              <a:rPr sz="1600" b="1" spc="-8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independent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526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228663"/>
            <a:ext cx="9296400" cy="411480"/>
          </a:xfrm>
          <a:custGeom>
            <a:avLst/>
            <a:gdLst/>
            <a:ahLst/>
            <a:cxnLst/>
            <a:rect l="l" t="t" r="r" b="b"/>
            <a:pathLst>
              <a:path w="9296400" h="411480">
                <a:moveTo>
                  <a:pt x="0" y="411162"/>
                </a:moveTo>
                <a:lnTo>
                  <a:pt x="9296400" y="411162"/>
                </a:lnTo>
                <a:lnTo>
                  <a:pt x="929640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228663"/>
            <a:ext cx="9296400" cy="411480"/>
          </a:xfrm>
          <a:custGeom>
            <a:avLst/>
            <a:gdLst/>
            <a:ahLst/>
            <a:cxnLst/>
            <a:rect l="l" t="t" r="r" b="b"/>
            <a:pathLst>
              <a:path w="9296400" h="411480">
                <a:moveTo>
                  <a:pt x="0" y="411162"/>
                </a:moveTo>
                <a:lnTo>
                  <a:pt x="9296400" y="411162"/>
                </a:lnTo>
                <a:lnTo>
                  <a:pt x="929640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7976" y="229615"/>
            <a:ext cx="520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7" name="object 7"/>
          <p:cNvSpPr/>
          <p:nvPr/>
        </p:nvSpPr>
        <p:spPr>
          <a:xfrm>
            <a:off x="304800" y="685800"/>
            <a:ext cx="9296400" cy="5867400"/>
          </a:xfrm>
          <a:custGeom>
            <a:avLst/>
            <a:gdLst/>
            <a:ahLst/>
            <a:cxnLst/>
            <a:rect l="l" t="t" r="r" b="b"/>
            <a:pathLst>
              <a:path w="9296400" h="5867400">
                <a:moveTo>
                  <a:pt x="0" y="5867400"/>
                </a:moveTo>
                <a:lnTo>
                  <a:pt x="9296400" y="5867400"/>
                </a:lnTo>
                <a:lnTo>
                  <a:pt x="92964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685800"/>
            <a:ext cx="9296400" cy="5867400"/>
          </a:xfrm>
          <a:custGeom>
            <a:avLst/>
            <a:gdLst/>
            <a:ahLst/>
            <a:cxnLst/>
            <a:rect l="l" t="t" r="r" b="b"/>
            <a:pathLst>
              <a:path w="9296400" h="5867400">
                <a:moveTo>
                  <a:pt x="0" y="5867400"/>
                </a:moveTo>
                <a:lnTo>
                  <a:pt x="9296400" y="5867400"/>
                </a:lnTo>
                <a:lnTo>
                  <a:pt x="92964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7079" y="673608"/>
            <a:ext cx="3313176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0044" y="716025"/>
            <a:ext cx="8780780" cy="4415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6037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Predicates, Predicate</a:t>
            </a:r>
            <a:r>
              <a:rPr sz="1400" b="1" spc="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Expressions…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Correlation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408940" marR="114300" indent="-219710">
              <a:lnSpc>
                <a:spcPct val="100000"/>
              </a:lnSpc>
              <a:spcBef>
                <a:spcPts val="5"/>
              </a:spcBef>
              <a:buChar char="•"/>
              <a:tabLst>
                <a:tab pos="408305" algn="l"/>
                <a:tab pos="408940" algn="l"/>
              </a:tabLst>
            </a:pPr>
            <a:r>
              <a:rPr sz="1600" spc="-40" dirty="0">
                <a:latin typeface="Arial"/>
                <a:cs typeface="Arial"/>
              </a:rPr>
              <a:t>Two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input variables </a:t>
            </a:r>
            <a:r>
              <a:rPr sz="1600" spc="-5" dirty="0">
                <a:latin typeface="Arial"/>
                <a:cs typeface="Arial"/>
              </a:rPr>
              <a:t>are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correlated </a:t>
            </a:r>
            <a:r>
              <a:rPr sz="1600" dirty="0">
                <a:latin typeface="Arial"/>
                <a:cs typeface="Arial"/>
              </a:rPr>
              <a:t>if </a:t>
            </a:r>
            <a:r>
              <a:rPr sz="1600" spc="-10" dirty="0">
                <a:latin typeface="Arial"/>
                <a:cs typeface="Arial"/>
              </a:rPr>
              <a:t>every </a:t>
            </a:r>
            <a:r>
              <a:rPr sz="1600" dirty="0">
                <a:latin typeface="Arial"/>
                <a:cs typeface="Arial"/>
              </a:rPr>
              <a:t>combination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their </a:t>
            </a:r>
            <a:r>
              <a:rPr sz="1600" spc="-5" dirty="0">
                <a:latin typeface="Arial"/>
                <a:cs typeface="Arial"/>
              </a:rPr>
              <a:t>values cannot be </a:t>
            </a:r>
            <a:r>
              <a:rPr sz="1600" dirty="0">
                <a:latin typeface="Arial"/>
                <a:cs typeface="Arial"/>
              </a:rPr>
              <a:t>specified  </a:t>
            </a:r>
            <a:r>
              <a:rPr sz="1600" spc="-15" dirty="0">
                <a:latin typeface="Arial"/>
                <a:cs typeface="Arial"/>
              </a:rPr>
              <a:t>independently.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600" b="1" spc="-10" dirty="0">
                <a:solidFill>
                  <a:srgbClr val="A40020"/>
                </a:solidFill>
                <a:latin typeface="Arial"/>
                <a:cs typeface="Arial"/>
              </a:rPr>
              <a:t>Variables </a:t>
            </a:r>
            <a:r>
              <a:rPr sz="1600" spc="-10" dirty="0">
                <a:latin typeface="Arial"/>
                <a:cs typeface="Arial"/>
              </a:rPr>
              <a:t>whose </a:t>
            </a:r>
            <a:r>
              <a:rPr sz="1600" spc="-5" dirty="0">
                <a:latin typeface="Arial"/>
                <a:cs typeface="Arial"/>
              </a:rPr>
              <a:t>values </a:t>
            </a:r>
            <a:r>
              <a:rPr sz="1600" dirty="0">
                <a:latin typeface="Arial"/>
                <a:cs typeface="Arial"/>
              </a:rPr>
              <a:t>can </a:t>
            </a:r>
            <a:r>
              <a:rPr sz="1600" spc="-5" dirty="0">
                <a:latin typeface="Arial"/>
                <a:cs typeface="Arial"/>
              </a:rPr>
              <a:t>be </a:t>
            </a:r>
            <a:r>
              <a:rPr sz="1600" dirty="0">
                <a:latin typeface="Arial"/>
                <a:cs typeface="Arial"/>
              </a:rPr>
              <a:t>specified </a:t>
            </a:r>
            <a:r>
              <a:rPr sz="1600" spc="-5" dirty="0">
                <a:latin typeface="Arial"/>
                <a:cs typeface="Arial"/>
              </a:rPr>
              <a:t>independently </a:t>
            </a:r>
            <a:r>
              <a:rPr sz="1600" spc="-10" dirty="0">
                <a:latin typeface="Arial"/>
                <a:cs typeface="Arial"/>
              </a:rPr>
              <a:t>without </a:t>
            </a:r>
            <a:r>
              <a:rPr sz="1600" dirty="0">
                <a:latin typeface="Arial"/>
                <a:cs typeface="Arial"/>
              </a:rPr>
              <a:t>restriction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uncorrelated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spcBef>
                <a:spcPts val="5"/>
              </a:spcBef>
              <a:buChar char="•"/>
              <a:tabLst>
                <a:tab pos="408305" algn="l"/>
                <a:tab pos="408940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pair of </a:t>
            </a:r>
            <a:r>
              <a:rPr sz="1600" dirty="0">
                <a:latin typeface="Arial"/>
                <a:cs typeface="Arial"/>
              </a:rPr>
              <a:t>predicates </a:t>
            </a:r>
            <a:r>
              <a:rPr sz="1600" spc="-10" dirty="0">
                <a:latin typeface="Arial"/>
                <a:cs typeface="Arial"/>
              </a:rPr>
              <a:t>whose </a:t>
            </a:r>
            <a:r>
              <a:rPr sz="1600" dirty="0">
                <a:latin typeface="Arial"/>
                <a:cs typeface="Arial"/>
              </a:rPr>
              <a:t>outcomes </a:t>
            </a:r>
            <a:r>
              <a:rPr sz="1600" spc="-5" dirty="0">
                <a:latin typeface="Arial"/>
                <a:cs typeface="Arial"/>
              </a:rPr>
              <a:t>depend </a:t>
            </a:r>
            <a:r>
              <a:rPr sz="1600" dirty="0">
                <a:latin typeface="Arial"/>
                <a:cs typeface="Arial"/>
              </a:rPr>
              <a:t>on </a:t>
            </a:r>
            <a:r>
              <a:rPr sz="1600" spc="-5" dirty="0">
                <a:latin typeface="Arial"/>
                <a:cs typeface="Arial"/>
              </a:rPr>
              <a:t>one or </a:t>
            </a:r>
            <a:r>
              <a:rPr sz="1600" spc="5" dirty="0">
                <a:latin typeface="Arial"/>
                <a:cs typeface="Arial"/>
              </a:rPr>
              <a:t>more </a:t>
            </a:r>
            <a:r>
              <a:rPr sz="1600" spc="-5" dirty="0">
                <a:latin typeface="Arial"/>
                <a:cs typeface="Arial"/>
              </a:rPr>
              <a:t>variables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10" dirty="0">
                <a:latin typeface="Arial"/>
                <a:cs typeface="Arial"/>
              </a:rPr>
              <a:t>common</a:t>
            </a:r>
            <a:r>
              <a:rPr sz="1600" spc="-3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are</a:t>
            </a:r>
            <a:endParaRPr sz="1600">
              <a:latin typeface="Arial"/>
              <a:cs typeface="Arial"/>
            </a:endParaRPr>
          </a:p>
          <a:p>
            <a:pPr marL="408940">
              <a:lnSpc>
                <a:spcPct val="100000"/>
              </a:lnSpc>
            </a:pP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correlated</a:t>
            </a:r>
            <a:r>
              <a:rPr sz="1600" b="1" spc="-4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predicates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buChar char="•"/>
              <a:tabLst>
                <a:tab pos="408305" algn="l"/>
                <a:tab pos="408940" algn="l"/>
              </a:tabLst>
            </a:pPr>
            <a:r>
              <a:rPr sz="1600" spc="-5" dirty="0">
                <a:latin typeface="Arial"/>
                <a:cs typeface="Arial"/>
              </a:rPr>
              <a:t>Every </a:t>
            </a:r>
            <a:r>
              <a:rPr sz="1600" dirty="0">
                <a:latin typeface="Arial"/>
                <a:cs typeface="Arial"/>
              </a:rPr>
              <a:t>path </a:t>
            </a:r>
            <a:r>
              <a:rPr sz="1600" spc="-5" dirty="0">
                <a:latin typeface="Arial"/>
                <a:cs typeface="Arial"/>
              </a:rPr>
              <a:t>through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routine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achievable </a:t>
            </a:r>
            <a:r>
              <a:rPr sz="1600" spc="-5" dirty="0">
                <a:latin typeface="Arial"/>
                <a:cs typeface="Arial"/>
              </a:rPr>
              <a:t>only </a:t>
            </a:r>
            <a:r>
              <a:rPr sz="1600" dirty="0">
                <a:latin typeface="Arial"/>
                <a:cs typeface="Arial"/>
              </a:rPr>
              <a:t>if </a:t>
            </a:r>
            <a:r>
              <a:rPr sz="1600" spc="-5" dirty="0">
                <a:latin typeface="Arial"/>
                <a:cs typeface="Arial"/>
              </a:rPr>
              <a:t>all predicates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that routine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are</a:t>
            </a:r>
            <a:endParaRPr sz="1600">
              <a:latin typeface="Arial"/>
              <a:cs typeface="Arial"/>
            </a:endParaRPr>
          </a:p>
          <a:p>
            <a:pPr marL="40894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uncorrelated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408940" indent="-219710">
              <a:lnSpc>
                <a:spcPct val="100000"/>
              </a:lnSpc>
              <a:buChar char="•"/>
              <a:tabLst>
                <a:tab pos="408305" algn="l"/>
                <a:tab pos="408940" algn="l"/>
              </a:tabLst>
            </a:pPr>
            <a:r>
              <a:rPr sz="1600" dirty="0">
                <a:latin typeface="Arial"/>
                <a:cs typeface="Arial"/>
              </a:rPr>
              <a:t>If a </a:t>
            </a:r>
            <a:r>
              <a:rPr sz="1600" spc="-5" dirty="0">
                <a:latin typeface="Arial"/>
                <a:cs typeface="Arial"/>
              </a:rPr>
              <a:t>routine has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loop, </a:t>
            </a:r>
            <a:r>
              <a:rPr sz="1600" dirty="0">
                <a:latin typeface="Arial"/>
                <a:cs typeface="Arial"/>
              </a:rPr>
              <a:t>then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least </a:t>
            </a:r>
            <a:r>
              <a:rPr sz="1600" spc="-5" dirty="0">
                <a:latin typeface="Arial"/>
                <a:cs typeface="Arial"/>
              </a:rPr>
              <a:t>one decision’s predicate </a:t>
            </a:r>
            <a:r>
              <a:rPr sz="1600" spc="5" dirty="0">
                <a:latin typeface="Arial"/>
                <a:cs typeface="Arial"/>
              </a:rPr>
              <a:t>must </a:t>
            </a:r>
            <a:r>
              <a:rPr sz="1600" spc="-5" dirty="0">
                <a:latin typeface="Arial"/>
                <a:cs typeface="Arial"/>
              </a:rPr>
              <a:t>be process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dependent.</a:t>
            </a:r>
            <a:endParaRPr sz="1600">
              <a:latin typeface="Arial"/>
              <a:cs typeface="Arial"/>
            </a:endParaRPr>
          </a:p>
          <a:p>
            <a:pPr marL="40894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Otherwise, there </a:t>
            </a:r>
            <a:r>
              <a:rPr sz="1600" dirty="0">
                <a:latin typeface="Arial"/>
                <a:cs typeface="Arial"/>
              </a:rPr>
              <a:t>is an </a:t>
            </a:r>
            <a:r>
              <a:rPr sz="1600" spc="-5" dirty="0">
                <a:latin typeface="Arial"/>
                <a:cs typeface="Arial"/>
              </a:rPr>
              <a:t>input value which </a:t>
            </a:r>
            <a:r>
              <a:rPr sz="1600" dirty="0">
                <a:latin typeface="Arial"/>
                <a:cs typeface="Arial"/>
              </a:rPr>
              <a:t>the routine </a:t>
            </a:r>
            <a:r>
              <a:rPr sz="1600" spc="-5" dirty="0">
                <a:latin typeface="Arial"/>
                <a:cs typeface="Arial"/>
              </a:rPr>
              <a:t>loops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indefinitely.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526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0232" y="673608"/>
            <a:ext cx="3313175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444" y="716025"/>
            <a:ext cx="8656955" cy="470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163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Predicates, Predicate</a:t>
            </a:r>
            <a:r>
              <a:rPr sz="1400" b="1" spc="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Expressions…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Path Predicate</a:t>
            </a:r>
            <a:r>
              <a:rPr sz="1800" b="1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Expression</a:t>
            </a:r>
            <a:endParaRPr sz="1800">
              <a:latin typeface="Arial"/>
              <a:cs typeface="Arial"/>
            </a:endParaRPr>
          </a:p>
          <a:p>
            <a:pPr marL="533400" marR="5080" indent="-176530">
              <a:lnSpc>
                <a:spcPct val="100000"/>
              </a:lnSpc>
              <a:spcBef>
                <a:spcPts val="1210"/>
              </a:spcBef>
              <a:buChar char="•"/>
              <a:tabLst>
                <a:tab pos="534035" algn="l"/>
              </a:tabLst>
            </a:pPr>
            <a:r>
              <a:rPr sz="1600" spc="-5" dirty="0">
                <a:latin typeface="Arial"/>
                <a:cs typeface="Arial"/>
              </a:rPr>
              <a:t>Every </a:t>
            </a:r>
            <a:r>
              <a:rPr sz="1600" dirty="0">
                <a:latin typeface="Arial"/>
                <a:cs typeface="Arial"/>
              </a:rPr>
              <a:t>selected path </a:t>
            </a:r>
            <a:r>
              <a:rPr sz="1600" spc="-5" dirty="0">
                <a:latin typeface="Arial"/>
                <a:cs typeface="Arial"/>
              </a:rPr>
              <a:t>leads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an associated </a:t>
            </a:r>
            <a:r>
              <a:rPr sz="1600" spc="-5" dirty="0">
                <a:latin typeface="Arial"/>
                <a:cs typeface="Arial"/>
              </a:rPr>
              <a:t>boolean expression, </a:t>
            </a:r>
            <a:r>
              <a:rPr sz="1600" dirty="0">
                <a:latin typeface="Arial"/>
                <a:cs typeface="Arial"/>
              </a:rPr>
              <a:t>called the </a:t>
            </a:r>
            <a:r>
              <a:rPr sz="1600" b="1" dirty="0">
                <a:latin typeface="Arial"/>
                <a:cs typeface="Arial"/>
              </a:rPr>
              <a:t>path predicate  expression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sz="1600" spc="-5" dirty="0">
                <a:latin typeface="Arial"/>
                <a:cs typeface="Arial"/>
              </a:rPr>
              <a:t>which characterizes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input values (if any) that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dirty="0">
                <a:latin typeface="Arial"/>
                <a:cs typeface="Arial"/>
              </a:rPr>
              <a:t>cause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path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be  traversed.</a:t>
            </a:r>
            <a:endParaRPr sz="1600">
              <a:latin typeface="Arial"/>
              <a:cs typeface="Arial"/>
            </a:endParaRPr>
          </a:p>
          <a:p>
            <a:pPr marL="533400" marR="66675" indent="-176530">
              <a:lnSpc>
                <a:spcPct val="100000"/>
              </a:lnSpc>
              <a:spcBef>
                <a:spcPts val="1445"/>
              </a:spcBef>
              <a:buChar char="•"/>
              <a:tabLst>
                <a:tab pos="534035" algn="l"/>
              </a:tabLst>
            </a:pPr>
            <a:r>
              <a:rPr sz="1600" dirty="0">
                <a:latin typeface="Arial"/>
                <a:cs typeface="Arial"/>
              </a:rPr>
              <a:t>Select </a:t>
            </a:r>
            <a:r>
              <a:rPr sz="1600" spc="-5" dirty="0">
                <a:latin typeface="Arial"/>
                <a:cs typeface="Arial"/>
              </a:rPr>
              <a:t>an </a:t>
            </a:r>
            <a:r>
              <a:rPr sz="1600" spc="-10" dirty="0">
                <a:latin typeface="Arial"/>
                <a:cs typeface="Arial"/>
              </a:rPr>
              <a:t>entry/exit </a:t>
            </a:r>
            <a:r>
              <a:rPr sz="1600" spc="-5" dirty="0">
                <a:latin typeface="Arial"/>
                <a:cs typeface="Arial"/>
              </a:rPr>
              <a:t>path. </a:t>
            </a:r>
            <a:r>
              <a:rPr sz="1600" spc="10" dirty="0">
                <a:latin typeface="Arial"/>
                <a:cs typeface="Arial"/>
              </a:rPr>
              <a:t>Write </a:t>
            </a:r>
            <a:r>
              <a:rPr sz="1600" spc="-10" dirty="0">
                <a:latin typeface="Arial"/>
                <a:cs typeface="Arial"/>
              </a:rPr>
              <a:t>down </a:t>
            </a:r>
            <a:r>
              <a:rPr sz="1600" spc="-5" dirty="0">
                <a:latin typeface="Arial"/>
                <a:cs typeface="Arial"/>
              </a:rPr>
              <a:t>un-interpreted predicates </a:t>
            </a:r>
            <a:r>
              <a:rPr sz="1600" dirty="0">
                <a:latin typeface="Arial"/>
                <a:cs typeface="Arial"/>
              </a:rPr>
              <a:t>for the decisions </a:t>
            </a:r>
            <a:r>
              <a:rPr sz="1600" spc="-5" dirty="0">
                <a:latin typeface="Arial"/>
                <a:cs typeface="Arial"/>
              </a:rPr>
              <a:t>along </a:t>
            </a:r>
            <a:r>
              <a:rPr sz="1600" dirty="0">
                <a:latin typeface="Arial"/>
                <a:cs typeface="Arial"/>
              </a:rPr>
              <a:t>the  </a:t>
            </a:r>
            <a:r>
              <a:rPr sz="1600" spc="-5" dirty="0">
                <a:latin typeface="Arial"/>
                <a:cs typeface="Arial"/>
              </a:rPr>
              <a:t>path. </a:t>
            </a:r>
            <a:r>
              <a:rPr sz="1600" spc="5" dirty="0">
                <a:latin typeface="Arial"/>
                <a:cs typeface="Arial"/>
              </a:rPr>
              <a:t>If </a:t>
            </a:r>
            <a:r>
              <a:rPr sz="1600" spc="-5" dirty="0">
                <a:latin typeface="Arial"/>
                <a:cs typeface="Arial"/>
              </a:rPr>
              <a:t>there are </a:t>
            </a:r>
            <a:r>
              <a:rPr sz="1600" dirty="0">
                <a:latin typeface="Arial"/>
                <a:cs typeface="Arial"/>
              </a:rPr>
              <a:t>iterations, note also the </a:t>
            </a:r>
            <a:r>
              <a:rPr sz="1600" spc="-5" dirty="0">
                <a:latin typeface="Arial"/>
                <a:cs typeface="Arial"/>
              </a:rPr>
              <a:t>value of </a:t>
            </a:r>
            <a:r>
              <a:rPr sz="1600" dirty="0">
                <a:latin typeface="Arial"/>
                <a:cs typeface="Arial"/>
              </a:rPr>
              <a:t>loop-control </a:t>
            </a:r>
            <a:r>
              <a:rPr sz="1600" spc="-5" dirty="0">
                <a:latin typeface="Arial"/>
                <a:cs typeface="Arial"/>
              </a:rPr>
              <a:t>variable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dirty="0">
                <a:latin typeface="Arial"/>
                <a:cs typeface="Arial"/>
              </a:rPr>
              <a:t>pass.  </a:t>
            </a:r>
            <a:r>
              <a:rPr sz="1600" spc="-5" dirty="0">
                <a:latin typeface="Arial"/>
                <a:cs typeface="Arial"/>
              </a:rPr>
              <a:t>Converting </a:t>
            </a:r>
            <a:r>
              <a:rPr sz="1600" dirty="0">
                <a:latin typeface="Arial"/>
                <a:cs typeface="Arial"/>
              </a:rPr>
              <a:t>these into </a:t>
            </a:r>
            <a:r>
              <a:rPr sz="1600" spc="-5" dirty="0">
                <a:latin typeface="Arial"/>
                <a:cs typeface="Arial"/>
              </a:rPr>
              <a:t>predicates that </a:t>
            </a:r>
            <a:r>
              <a:rPr sz="1600" dirty="0">
                <a:latin typeface="Arial"/>
                <a:cs typeface="Arial"/>
              </a:rPr>
              <a:t>contain </a:t>
            </a:r>
            <a:r>
              <a:rPr sz="1600" spc="-5" dirty="0">
                <a:latin typeface="Arial"/>
                <a:cs typeface="Arial"/>
              </a:rPr>
              <a:t>only input variables,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get </a:t>
            </a:r>
            <a:r>
              <a:rPr sz="1600" dirty="0">
                <a:latin typeface="Arial"/>
                <a:cs typeface="Arial"/>
              </a:rPr>
              <a:t>a set </a:t>
            </a:r>
            <a:r>
              <a:rPr sz="1600" spc="-5" dirty="0">
                <a:latin typeface="Arial"/>
                <a:cs typeface="Arial"/>
              </a:rPr>
              <a:t>of boolean  expressions </a:t>
            </a:r>
            <a:r>
              <a:rPr sz="1600" dirty="0">
                <a:latin typeface="Arial"/>
                <a:cs typeface="Arial"/>
              </a:rPr>
              <a:t>called path </a:t>
            </a:r>
            <a:r>
              <a:rPr sz="1600" spc="-5" dirty="0">
                <a:latin typeface="Arial"/>
                <a:cs typeface="Arial"/>
              </a:rPr>
              <a:t>predicate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expression.</a:t>
            </a:r>
            <a:endParaRPr sz="1600">
              <a:latin typeface="Arial"/>
              <a:cs typeface="Arial"/>
            </a:endParaRPr>
          </a:p>
          <a:p>
            <a:pPr marL="533400" indent="-176530">
              <a:lnSpc>
                <a:spcPct val="100000"/>
              </a:lnSpc>
              <a:spcBef>
                <a:spcPts val="1440"/>
              </a:spcBef>
              <a:buChar char="•"/>
              <a:tabLst>
                <a:tab pos="534035" algn="l"/>
              </a:tabLst>
            </a:pPr>
            <a:r>
              <a:rPr sz="1600" dirty="0">
                <a:latin typeface="Arial"/>
                <a:cs typeface="Arial"/>
              </a:rPr>
              <a:t>Example </a:t>
            </a:r>
            <a:r>
              <a:rPr sz="1600" spc="-5" dirty="0">
                <a:latin typeface="Arial"/>
                <a:cs typeface="Arial"/>
              </a:rPr>
              <a:t>(inputs being </a:t>
            </a:r>
            <a:r>
              <a:rPr sz="1600" dirty="0">
                <a:latin typeface="Arial"/>
                <a:cs typeface="Arial"/>
              </a:rPr>
              <a:t>numerical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values):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R="4184015" algn="ctr">
              <a:lnSpc>
                <a:spcPct val="100000"/>
              </a:lnSpc>
              <a:spcBef>
                <a:spcPts val="5"/>
              </a:spcBef>
              <a:tabLst>
                <a:tab pos="1008380" algn="l"/>
              </a:tabLst>
            </a:pPr>
            <a:r>
              <a:rPr sz="1600" spc="5" dirty="0">
                <a:latin typeface="Arial"/>
                <a:cs typeface="Arial"/>
              </a:rPr>
              <a:t>If  X </a:t>
            </a:r>
            <a:r>
              <a:rPr sz="1575" baseline="-7936" dirty="0">
                <a:latin typeface="Arial"/>
                <a:cs typeface="Arial"/>
              </a:rPr>
              <a:t>5</a:t>
            </a:r>
            <a:r>
              <a:rPr sz="1575" spc="165" baseline="-7936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&gt;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0	</a:t>
            </a:r>
            <a:r>
              <a:rPr sz="1600" dirty="0">
                <a:latin typeface="Arial"/>
                <a:cs typeface="Arial"/>
              </a:rPr>
              <a:t>.OR. </a:t>
            </a:r>
            <a:r>
              <a:rPr sz="1600" spc="5" dirty="0">
                <a:latin typeface="Arial"/>
                <a:cs typeface="Arial"/>
              </a:rPr>
              <a:t>X </a:t>
            </a:r>
            <a:r>
              <a:rPr sz="1575" baseline="-7936" dirty="0">
                <a:latin typeface="Arial"/>
                <a:cs typeface="Arial"/>
              </a:rPr>
              <a:t>6  </a:t>
            </a:r>
            <a:r>
              <a:rPr sz="1600" spc="5" dirty="0">
                <a:latin typeface="Arial"/>
                <a:cs typeface="Arial"/>
              </a:rPr>
              <a:t>&lt; 0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2400" spc="-30" baseline="1736" dirty="0">
                <a:latin typeface="Arial"/>
                <a:cs typeface="Arial"/>
              </a:rPr>
              <a:t>X</a:t>
            </a:r>
            <a:r>
              <a:rPr sz="1050" spc="-20" dirty="0">
                <a:latin typeface="Arial"/>
                <a:cs typeface="Arial"/>
              </a:rPr>
              <a:t>1  </a:t>
            </a:r>
            <a:r>
              <a:rPr sz="2400" baseline="1736" dirty="0">
                <a:latin typeface="Arial"/>
                <a:cs typeface="Arial"/>
              </a:rPr>
              <a:t>+ </a:t>
            </a:r>
            <a:r>
              <a:rPr sz="2400" spc="-22" baseline="1736" dirty="0">
                <a:latin typeface="Arial"/>
                <a:cs typeface="Arial"/>
              </a:rPr>
              <a:t>3X</a:t>
            </a:r>
            <a:r>
              <a:rPr sz="1050" spc="-15" dirty="0">
                <a:latin typeface="Arial"/>
                <a:cs typeface="Arial"/>
              </a:rPr>
              <a:t>2  </a:t>
            </a:r>
            <a:r>
              <a:rPr sz="2400" baseline="1736" dirty="0">
                <a:latin typeface="Arial"/>
                <a:cs typeface="Arial"/>
              </a:rPr>
              <a:t>+ </a:t>
            </a:r>
            <a:r>
              <a:rPr sz="2400" spc="-7" baseline="1736" dirty="0">
                <a:latin typeface="Arial"/>
                <a:cs typeface="Arial"/>
              </a:rPr>
              <a:t>17 </a:t>
            </a:r>
            <a:r>
              <a:rPr sz="2400" baseline="1736" dirty="0">
                <a:latin typeface="Arial"/>
                <a:cs typeface="Arial"/>
              </a:rPr>
              <a:t>&gt;=</a:t>
            </a:r>
            <a:r>
              <a:rPr sz="2400" spc="-345" baseline="1736" dirty="0">
                <a:latin typeface="Arial"/>
                <a:cs typeface="Arial"/>
              </a:rPr>
              <a:t> </a:t>
            </a:r>
            <a:r>
              <a:rPr sz="2400" baseline="1736" dirty="0">
                <a:latin typeface="Arial"/>
                <a:cs typeface="Arial"/>
              </a:rPr>
              <a:t>0</a:t>
            </a:r>
            <a:endParaRPr sz="2400" baseline="1736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50"/>
              </a:spcBef>
            </a:pPr>
            <a:r>
              <a:rPr sz="2400" spc="-30" baseline="3472" dirty="0">
                <a:latin typeface="Arial"/>
                <a:cs typeface="Arial"/>
              </a:rPr>
              <a:t>X</a:t>
            </a:r>
            <a:r>
              <a:rPr sz="1050" spc="-20" dirty="0">
                <a:latin typeface="Arial"/>
                <a:cs typeface="Arial"/>
              </a:rPr>
              <a:t>3 </a:t>
            </a:r>
            <a:r>
              <a:rPr sz="2400" spc="7" baseline="3472" dirty="0">
                <a:latin typeface="Arial"/>
                <a:cs typeface="Arial"/>
              </a:rPr>
              <a:t>=</a:t>
            </a:r>
            <a:r>
              <a:rPr sz="2400" spc="-157" baseline="3472" dirty="0">
                <a:latin typeface="Arial"/>
                <a:cs typeface="Arial"/>
              </a:rPr>
              <a:t> </a:t>
            </a:r>
            <a:r>
              <a:rPr sz="2400" baseline="3472" dirty="0">
                <a:latin typeface="Arial"/>
                <a:cs typeface="Arial"/>
              </a:rPr>
              <a:t>17</a:t>
            </a:r>
            <a:endParaRPr sz="2400" baseline="3472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2400" spc="-30" baseline="3472" dirty="0">
                <a:latin typeface="Arial"/>
                <a:cs typeface="Arial"/>
              </a:rPr>
              <a:t>X</a:t>
            </a:r>
            <a:r>
              <a:rPr sz="1050" spc="-20" dirty="0">
                <a:latin typeface="Arial"/>
                <a:cs typeface="Arial"/>
              </a:rPr>
              <a:t>4 </a:t>
            </a:r>
            <a:r>
              <a:rPr sz="2400" baseline="3472" dirty="0">
                <a:latin typeface="Arial"/>
                <a:cs typeface="Arial"/>
              </a:rPr>
              <a:t>– </a:t>
            </a:r>
            <a:r>
              <a:rPr sz="2400" spc="-30" baseline="3472" dirty="0">
                <a:latin typeface="Arial"/>
                <a:cs typeface="Arial"/>
              </a:rPr>
              <a:t>X</a:t>
            </a:r>
            <a:r>
              <a:rPr sz="1050" spc="-20" dirty="0">
                <a:latin typeface="Arial"/>
                <a:cs typeface="Arial"/>
              </a:rPr>
              <a:t>1 </a:t>
            </a:r>
            <a:r>
              <a:rPr sz="2400" baseline="3472" dirty="0">
                <a:latin typeface="Arial"/>
                <a:cs typeface="Arial"/>
              </a:rPr>
              <a:t>&gt;= </a:t>
            </a:r>
            <a:r>
              <a:rPr sz="2400" spc="-7" baseline="3472" dirty="0">
                <a:latin typeface="Arial"/>
                <a:cs typeface="Arial"/>
              </a:rPr>
              <a:t>14</a:t>
            </a:r>
            <a:r>
              <a:rPr sz="2400" spc="-262" baseline="3472" dirty="0">
                <a:latin typeface="Arial"/>
                <a:cs typeface="Arial"/>
              </a:rPr>
              <a:t> </a:t>
            </a:r>
            <a:r>
              <a:rPr sz="2400" spc="-30" baseline="3472" dirty="0">
                <a:latin typeface="Arial"/>
                <a:cs typeface="Arial"/>
              </a:rPr>
              <a:t>X</a:t>
            </a:r>
            <a:r>
              <a:rPr sz="1050" spc="-20" dirty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0232" y="673608"/>
            <a:ext cx="3313175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81578" y="716025"/>
            <a:ext cx="30880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Predicates, Predicate</a:t>
            </a:r>
            <a:r>
              <a:rPr sz="14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Expressions…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105458" y="1446443"/>
          <a:ext cx="6108065" cy="95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"/>
                <a:gridCol w="2771775"/>
                <a:gridCol w="1240790"/>
                <a:gridCol w="1760220"/>
              </a:tblGrid>
              <a:tr h="237490">
                <a:tc>
                  <a:txBody>
                    <a:bodyPr/>
                    <a:lstStyle/>
                    <a:p>
                      <a:pPr marL="40640">
                        <a:lnSpc>
                          <a:spcPts val="1775"/>
                        </a:lnSpc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A: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75"/>
                        </a:lnSpc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575" baseline="-7936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775"/>
                        </a:lnSpc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775"/>
                        </a:lnSpc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575" baseline="-7936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6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marL="40640">
                        <a:lnSpc>
                          <a:spcPts val="1805"/>
                        </a:lnSpc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B: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805"/>
                        </a:lnSpc>
                      </a:pPr>
                      <a:r>
                        <a:rPr sz="2400" spc="-30" baseline="1736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2400" baseline="1736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2400" spc="-22" baseline="1736" dirty="0">
                          <a:latin typeface="Arial"/>
                          <a:cs typeface="Arial"/>
                        </a:rPr>
                        <a:t>3X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2400" baseline="1736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2400" spc="-7" baseline="1736" dirty="0">
                          <a:latin typeface="Arial"/>
                          <a:cs typeface="Arial"/>
                        </a:rPr>
                        <a:t>17 </a:t>
                      </a:r>
                      <a:r>
                        <a:rPr sz="2400" baseline="1736" dirty="0">
                          <a:latin typeface="Arial"/>
                          <a:cs typeface="Arial"/>
                        </a:rPr>
                        <a:t>&gt;=</a:t>
                      </a:r>
                      <a:r>
                        <a:rPr sz="2400" spc="-284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aseline="1736" dirty="0">
                          <a:latin typeface="Arial"/>
                          <a:cs typeface="Arial"/>
                        </a:rPr>
                        <a:t>0</a:t>
                      </a:r>
                      <a:endParaRPr sz="2400" baseline="173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80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F: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805"/>
                        </a:lnSpc>
                      </a:pPr>
                      <a:r>
                        <a:rPr sz="2400" spc="-30" baseline="1736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2400" baseline="1736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2400" spc="-22" baseline="1736" dirty="0">
                          <a:latin typeface="Arial"/>
                          <a:cs typeface="Arial"/>
                        </a:rPr>
                        <a:t>3X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2400" baseline="1736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2400" spc="-7" baseline="1736" dirty="0">
                          <a:latin typeface="Arial"/>
                          <a:cs typeface="Arial"/>
                        </a:rPr>
                        <a:t>17 </a:t>
                      </a:r>
                      <a:r>
                        <a:rPr sz="2400" baseline="1736" dirty="0">
                          <a:latin typeface="Arial"/>
                          <a:cs typeface="Arial"/>
                        </a:rPr>
                        <a:t>&gt;=</a:t>
                      </a:r>
                      <a:r>
                        <a:rPr sz="2400" spc="-300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aseline="1736" dirty="0">
                          <a:latin typeface="Arial"/>
                          <a:cs typeface="Arial"/>
                        </a:rPr>
                        <a:t>0</a:t>
                      </a:r>
                      <a:endParaRPr sz="2400" baseline="173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317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C: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805"/>
                        </a:lnSpc>
                        <a:spcBef>
                          <a:spcPts val="10"/>
                        </a:spcBef>
                      </a:pPr>
                      <a:r>
                        <a:rPr sz="2400" spc="-30" baseline="3472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2400" baseline="3472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400" spc="-150" baseline="347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" baseline="3472" dirty="0">
                          <a:latin typeface="Arial"/>
                          <a:cs typeface="Arial"/>
                        </a:rPr>
                        <a:t>17</a:t>
                      </a:r>
                      <a:endParaRPr sz="2400" baseline="3472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8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G: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805"/>
                        </a:lnSpc>
                        <a:spcBef>
                          <a:spcPts val="10"/>
                        </a:spcBef>
                      </a:pPr>
                      <a:r>
                        <a:rPr sz="2400" spc="-30" baseline="3472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2400" baseline="3472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400" spc="-120" baseline="347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" baseline="3472" dirty="0">
                          <a:latin typeface="Arial"/>
                          <a:cs typeface="Arial"/>
                        </a:rPr>
                        <a:t>17</a:t>
                      </a:r>
                      <a:endParaRPr sz="2400" baseline="3472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BADFE2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31750">
                        <a:lnSpc>
                          <a:spcPts val="176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D: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745"/>
                        </a:lnSpc>
                        <a:spcBef>
                          <a:spcPts val="15"/>
                        </a:spcBef>
                      </a:pPr>
                      <a:r>
                        <a:rPr sz="2400" spc="-30" baseline="3472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2400" spc="7" baseline="3472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2400" spc="-30" baseline="3472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2400" spc="7" baseline="3472" dirty="0">
                          <a:latin typeface="Arial"/>
                          <a:cs typeface="Arial"/>
                        </a:rPr>
                        <a:t>&gt;= </a:t>
                      </a:r>
                      <a:r>
                        <a:rPr sz="2400" baseline="3472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2400" spc="-322" baseline="347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2" baseline="3472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760"/>
                        </a:lnSpc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745"/>
                        </a:lnSpc>
                        <a:spcBef>
                          <a:spcPts val="15"/>
                        </a:spcBef>
                      </a:pPr>
                      <a:r>
                        <a:rPr sz="2400" spc="-22" baseline="3472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2400" spc="7" baseline="3472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2400" spc="-30" baseline="3472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2400" spc="7" baseline="3472" dirty="0">
                          <a:latin typeface="Arial"/>
                          <a:cs typeface="Arial"/>
                        </a:rPr>
                        <a:t>&gt;= </a:t>
                      </a:r>
                      <a:r>
                        <a:rPr sz="2400" baseline="3472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2400" spc="-352" baseline="347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2" baseline="3472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956868" y="2634233"/>
            <a:ext cx="5064125" cy="197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Converting </a:t>
            </a:r>
            <a:r>
              <a:rPr sz="1600" dirty="0">
                <a:latin typeface="Arial"/>
                <a:cs typeface="Arial"/>
              </a:rPr>
              <a:t>into the </a:t>
            </a:r>
            <a:r>
              <a:rPr sz="1600" spc="-5" dirty="0">
                <a:latin typeface="Arial"/>
                <a:cs typeface="Arial"/>
              </a:rPr>
              <a:t>predicate expression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form: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82930">
              <a:lnSpc>
                <a:spcPct val="100000"/>
              </a:lnSpc>
              <a:tabLst>
                <a:tab pos="2439035" algn="l"/>
              </a:tabLst>
            </a:pPr>
            <a:r>
              <a:rPr sz="1600" spc="5" dirty="0">
                <a:latin typeface="Arial"/>
                <a:cs typeface="Arial"/>
              </a:rPr>
              <a:t>A B C D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E B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	</a:t>
            </a:r>
            <a:r>
              <a:rPr sz="1600" spc="5" dirty="0">
                <a:latin typeface="Symbol"/>
                <a:cs typeface="Symbol"/>
              </a:rPr>
              <a:t>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(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E </a:t>
            </a:r>
            <a:r>
              <a:rPr sz="1600" dirty="0">
                <a:latin typeface="Arial"/>
                <a:cs typeface="Arial"/>
              </a:rPr>
              <a:t>) </a:t>
            </a:r>
            <a:r>
              <a:rPr sz="1600" spc="5" dirty="0">
                <a:latin typeface="Arial"/>
                <a:cs typeface="Arial"/>
              </a:rPr>
              <a:t>B C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582930" marR="5080" indent="-570865">
              <a:lnSpc>
                <a:spcPct val="200199"/>
              </a:lnSpc>
            </a:pPr>
            <a:r>
              <a:rPr sz="1600" spc="5" dirty="0">
                <a:latin typeface="Arial"/>
                <a:cs typeface="Arial"/>
              </a:rPr>
              <a:t>If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dirty="0">
                <a:latin typeface="Arial"/>
                <a:cs typeface="Arial"/>
              </a:rPr>
              <a:t>take the </a:t>
            </a:r>
            <a:r>
              <a:rPr sz="1600" spc="-5" dirty="0">
                <a:latin typeface="Arial"/>
                <a:cs typeface="Arial"/>
              </a:rPr>
              <a:t>alternative </a:t>
            </a:r>
            <a:r>
              <a:rPr sz="1600" dirty="0">
                <a:latin typeface="Arial"/>
                <a:cs typeface="Arial"/>
              </a:rPr>
              <a:t>path for the </a:t>
            </a:r>
            <a:r>
              <a:rPr sz="1600" spc="-5" dirty="0">
                <a:latin typeface="Arial"/>
                <a:cs typeface="Arial"/>
              </a:rPr>
              <a:t>expression: </a:t>
            </a:r>
            <a:r>
              <a:rPr sz="1600" spc="5" dirty="0">
                <a:latin typeface="Arial"/>
                <a:cs typeface="Arial"/>
              </a:rPr>
              <a:t>D </a:t>
            </a:r>
            <a:r>
              <a:rPr sz="1600" dirty="0">
                <a:latin typeface="Arial"/>
                <a:cs typeface="Arial"/>
              </a:rPr>
              <a:t>then  </a:t>
            </a:r>
            <a:r>
              <a:rPr sz="1600" spc="-5" dirty="0">
                <a:latin typeface="Arial"/>
                <a:cs typeface="Arial"/>
              </a:rPr>
              <a:t>(A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E </a:t>
            </a:r>
            <a:r>
              <a:rPr sz="1600" dirty="0">
                <a:latin typeface="Arial"/>
                <a:cs typeface="Arial"/>
              </a:rPr>
              <a:t>) </a:t>
            </a:r>
            <a:r>
              <a:rPr sz="1600" spc="5" dirty="0">
                <a:latin typeface="Arial"/>
                <a:cs typeface="Arial"/>
              </a:rPr>
              <a:t>B C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67000" y="4343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0232" y="673608"/>
            <a:ext cx="3313175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444" y="716025"/>
            <a:ext cx="8534400" cy="5665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163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Predicates, Predicate</a:t>
            </a:r>
            <a:r>
              <a:rPr sz="1400" b="1" spc="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Arial"/>
                <a:cs typeface="Arial"/>
              </a:rPr>
              <a:t>Expressions…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Predicate</a:t>
            </a:r>
            <a:r>
              <a:rPr sz="1800" b="1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Coverage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417830" indent="-173990">
              <a:lnSpc>
                <a:spcPct val="100000"/>
              </a:lnSpc>
              <a:spcBef>
                <a:spcPts val="5"/>
              </a:spcBef>
              <a:buChar char="•"/>
              <a:tabLst>
                <a:tab pos="418465" algn="l"/>
                <a:tab pos="4585335" algn="l"/>
                <a:tab pos="6263640" algn="l"/>
              </a:tabLst>
            </a:pPr>
            <a:r>
              <a:rPr sz="1600" spc="-5" dirty="0">
                <a:latin typeface="Arial"/>
                <a:cs typeface="Arial"/>
              </a:rPr>
              <a:t>Look at </a:t>
            </a: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examples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possibility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bugs:	</a:t>
            </a:r>
            <a:r>
              <a:rPr sz="1600" spc="5" dirty="0">
                <a:latin typeface="Arial"/>
                <a:cs typeface="Arial"/>
              </a:rPr>
              <a:t>A B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	A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B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C </a:t>
            </a:r>
            <a:r>
              <a:rPr sz="1600" dirty="0">
                <a:latin typeface="Arial"/>
                <a:cs typeface="Arial"/>
              </a:rPr>
              <a:t>+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927100" lvl="1" indent="-289560">
              <a:lnSpc>
                <a:spcPct val="100000"/>
              </a:lnSpc>
              <a:buChar char="•"/>
              <a:tabLst>
                <a:tab pos="927100" algn="l"/>
                <a:tab pos="927735" algn="l"/>
              </a:tabLst>
            </a:pPr>
            <a:r>
              <a:rPr sz="1600" spc="-5" dirty="0">
                <a:latin typeface="Arial"/>
                <a:cs typeface="Arial"/>
              </a:rPr>
              <a:t>Due </a:t>
            </a:r>
            <a:r>
              <a:rPr sz="1600" spc="5" dirty="0">
                <a:latin typeface="Arial"/>
                <a:cs typeface="Arial"/>
              </a:rPr>
              <a:t>to semantics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evaluation of </a:t>
            </a:r>
            <a:r>
              <a:rPr sz="1600" dirty="0">
                <a:latin typeface="Arial"/>
                <a:cs typeface="Arial"/>
              </a:rPr>
              <a:t>logic </a:t>
            </a:r>
            <a:r>
              <a:rPr sz="1600" spc="-5" dirty="0">
                <a:latin typeface="Arial"/>
                <a:cs typeface="Arial"/>
              </a:rPr>
              <a:t>expressions </a:t>
            </a:r>
            <a:r>
              <a:rPr sz="1600" dirty="0">
                <a:latin typeface="Arial"/>
                <a:cs typeface="Arial"/>
              </a:rPr>
              <a:t>in the </a:t>
            </a:r>
            <a:r>
              <a:rPr sz="1600" spc="-5" dirty="0">
                <a:latin typeface="Arial"/>
                <a:cs typeface="Arial"/>
              </a:rPr>
              <a:t>languages,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entire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expression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not be </a:t>
            </a:r>
            <a:r>
              <a:rPr sz="1600" spc="-10" dirty="0">
                <a:latin typeface="Arial"/>
                <a:cs typeface="Arial"/>
              </a:rPr>
              <a:t>always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evaluated.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927100" lvl="1" indent="-289560">
              <a:lnSpc>
                <a:spcPct val="100000"/>
              </a:lnSpc>
              <a:spcBef>
                <a:spcPts val="5"/>
              </a:spcBef>
              <a:buChar char="•"/>
              <a:tabLst>
                <a:tab pos="927100" algn="l"/>
                <a:tab pos="92773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bug </a:t>
            </a:r>
            <a:r>
              <a:rPr sz="1600" spc="5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detected.</a:t>
            </a:r>
            <a:endParaRPr sz="1600">
              <a:latin typeface="Arial"/>
              <a:cs typeface="Arial"/>
            </a:endParaRPr>
          </a:p>
          <a:p>
            <a:pPr marL="927100" lvl="1" indent="-289560">
              <a:lnSpc>
                <a:spcPct val="100000"/>
              </a:lnSpc>
              <a:buChar char="•"/>
              <a:tabLst>
                <a:tab pos="927100" algn="l"/>
                <a:tab pos="927735" algn="l"/>
              </a:tabLst>
            </a:pP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10" dirty="0">
                <a:latin typeface="Arial"/>
                <a:cs typeface="Arial"/>
              </a:rPr>
              <a:t>wrong </a:t>
            </a:r>
            <a:r>
              <a:rPr sz="1600" dirty="0">
                <a:latin typeface="Arial"/>
                <a:cs typeface="Arial"/>
              </a:rPr>
              <a:t>path </a:t>
            </a:r>
            <a:r>
              <a:rPr sz="1600" spc="10" dirty="0">
                <a:latin typeface="Arial"/>
                <a:cs typeface="Arial"/>
              </a:rPr>
              <a:t>may </a:t>
            </a:r>
            <a:r>
              <a:rPr sz="1600" spc="-5" dirty="0">
                <a:latin typeface="Arial"/>
                <a:cs typeface="Arial"/>
              </a:rPr>
              <a:t>be </a:t>
            </a:r>
            <a:r>
              <a:rPr sz="1600" dirty="0">
                <a:latin typeface="Arial"/>
                <a:cs typeface="Arial"/>
              </a:rPr>
              <a:t>taken if </a:t>
            </a:r>
            <a:r>
              <a:rPr sz="1600" spc="-5" dirty="0">
                <a:latin typeface="Arial"/>
                <a:cs typeface="Arial"/>
              </a:rPr>
              <a:t>there </a:t>
            </a:r>
            <a:r>
              <a:rPr sz="1600" dirty="0">
                <a:latin typeface="Arial"/>
                <a:cs typeface="Arial"/>
              </a:rPr>
              <a:t>is a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17830" indent="-173990">
              <a:lnSpc>
                <a:spcPct val="100000"/>
              </a:lnSpc>
              <a:spcBef>
                <a:spcPts val="5"/>
              </a:spcBef>
              <a:buChar char="•"/>
              <a:tabLst>
                <a:tab pos="418465" algn="l"/>
              </a:tabLst>
            </a:pPr>
            <a:r>
              <a:rPr sz="1600" spc="-5" dirty="0">
                <a:latin typeface="Arial"/>
                <a:cs typeface="Arial"/>
              </a:rPr>
              <a:t>Realize that on our </a:t>
            </a:r>
            <a:r>
              <a:rPr sz="1600" dirty="0">
                <a:latin typeface="Arial"/>
                <a:cs typeface="Arial"/>
              </a:rPr>
              <a:t>achieving </a:t>
            </a:r>
            <a:r>
              <a:rPr sz="1600" spc="-5" dirty="0">
                <a:solidFill>
                  <a:srgbClr val="A40020"/>
                </a:solidFill>
                <a:latin typeface="Arial"/>
                <a:cs typeface="Arial"/>
              </a:rPr>
              <a:t>C2</a:t>
            </a:r>
            <a:r>
              <a:rPr sz="1600" spc="-5" dirty="0">
                <a:latin typeface="Arial"/>
                <a:cs typeface="Arial"/>
              </a:rPr>
              <a:t>,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program </a:t>
            </a:r>
            <a:r>
              <a:rPr sz="1600" dirty="0">
                <a:latin typeface="Arial"/>
                <a:cs typeface="Arial"/>
              </a:rPr>
              <a:t>could still hide </a:t>
            </a:r>
            <a:r>
              <a:rPr sz="1600" spc="5" dirty="0">
                <a:latin typeface="Arial"/>
                <a:cs typeface="Arial"/>
              </a:rPr>
              <a:t>some </a:t>
            </a:r>
            <a:r>
              <a:rPr sz="1600" spc="-5" dirty="0">
                <a:latin typeface="Arial"/>
                <a:cs typeface="Arial"/>
              </a:rPr>
              <a:t>control </a:t>
            </a:r>
            <a:r>
              <a:rPr sz="1600" dirty="0">
                <a:latin typeface="Arial"/>
                <a:cs typeface="Arial"/>
              </a:rPr>
              <a:t>flow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bugs.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17830" indent="-173990">
              <a:lnSpc>
                <a:spcPct val="100000"/>
              </a:lnSpc>
              <a:buFont typeface="Arial"/>
              <a:buChar char="•"/>
              <a:tabLst>
                <a:tab pos="418465" algn="l"/>
              </a:tabLst>
            </a:pPr>
            <a:r>
              <a:rPr sz="1600" b="1" dirty="0">
                <a:solidFill>
                  <a:srgbClr val="A40020"/>
                </a:solidFill>
                <a:latin typeface="Arial"/>
                <a:cs typeface="Arial"/>
              </a:rPr>
              <a:t>Predicate</a:t>
            </a:r>
            <a:r>
              <a:rPr sz="1600" b="1" spc="-5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coverage: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927100" lvl="1" indent="-289560">
              <a:lnSpc>
                <a:spcPct val="100000"/>
              </a:lnSpc>
              <a:buChar char="•"/>
              <a:tabLst>
                <a:tab pos="927100" algn="l"/>
                <a:tab pos="927735" algn="l"/>
              </a:tabLst>
            </a:pPr>
            <a:r>
              <a:rPr sz="1600" spc="5" dirty="0">
                <a:latin typeface="Arial"/>
                <a:cs typeface="Arial"/>
              </a:rPr>
              <a:t>If </a:t>
            </a:r>
            <a:r>
              <a:rPr sz="1600" spc="-5" dirty="0">
                <a:latin typeface="Arial"/>
                <a:cs typeface="Arial"/>
              </a:rPr>
              <a:t>all </a:t>
            </a:r>
            <a:r>
              <a:rPr sz="1600" dirty="0">
                <a:latin typeface="Arial"/>
                <a:cs typeface="Arial"/>
              </a:rPr>
              <a:t>possible combinations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truth </a:t>
            </a:r>
            <a:r>
              <a:rPr sz="1600" spc="-5" dirty="0">
                <a:latin typeface="Arial"/>
                <a:cs typeface="Arial"/>
              </a:rPr>
              <a:t>values corresponding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selected path </a:t>
            </a:r>
            <a:r>
              <a:rPr sz="1600" spc="-5" dirty="0">
                <a:latin typeface="Arial"/>
                <a:cs typeface="Arial"/>
              </a:rPr>
              <a:t>have</a:t>
            </a:r>
            <a:r>
              <a:rPr sz="1600" spc="-2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been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Arial"/>
                <a:cs typeface="Arial"/>
              </a:rPr>
              <a:t>explored </a:t>
            </a:r>
            <a:r>
              <a:rPr sz="1600" spc="-5" dirty="0">
                <a:latin typeface="Arial"/>
                <a:cs typeface="Arial"/>
              </a:rPr>
              <a:t>under </a:t>
            </a:r>
            <a:r>
              <a:rPr sz="1600" spc="10" dirty="0">
                <a:latin typeface="Arial"/>
                <a:cs typeface="Arial"/>
              </a:rPr>
              <a:t>some </a:t>
            </a:r>
            <a:r>
              <a:rPr sz="1600" spc="5" dirty="0">
                <a:latin typeface="Arial"/>
                <a:cs typeface="Arial"/>
              </a:rPr>
              <a:t>test,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dirty="0">
                <a:latin typeface="Arial"/>
                <a:cs typeface="Arial"/>
              </a:rPr>
              <a:t>say </a:t>
            </a:r>
            <a:r>
              <a:rPr sz="1600" dirty="0">
                <a:solidFill>
                  <a:srgbClr val="A40020"/>
                </a:solidFill>
                <a:latin typeface="Arial"/>
                <a:cs typeface="Arial"/>
              </a:rPr>
              <a:t>predicate </a:t>
            </a:r>
            <a:r>
              <a:rPr sz="1600" spc="-5" dirty="0">
                <a:solidFill>
                  <a:srgbClr val="A40020"/>
                </a:solidFill>
                <a:latin typeface="Arial"/>
                <a:cs typeface="Arial"/>
              </a:rPr>
              <a:t>coverage </a:t>
            </a:r>
            <a:r>
              <a:rPr sz="1600" spc="-5" dirty="0">
                <a:latin typeface="Arial"/>
                <a:cs typeface="Arial"/>
              </a:rPr>
              <a:t>has been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achieved.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927100" lvl="1" indent="-289560">
              <a:lnSpc>
                <a:spcPct val="100000"/>
              </a:lnSpc>
              <a:buChar char="•"/>
              <a:tabLst>
                <a:tab pos="927100" algn="l"/>
                <a:tab pos="927735" algn="l"/>
              </a:tabLst>
            </a:pPr>
            <a:r>
              <a:rPr sz="1600" spc="-5" dirty="0">
                <a:solidFill>
                  <a:srgbClr val="A40020"/>
                </a:solidFill>
                <a:latin typeface="Arial"/>
                <a:cs typeface="Arial"/>
              </a:rPr>
              <a:t>Stronger </a:t>
            </a:r>
            <a:r>
              <a:rPr sz="1600" dirty="0">
                <a:latin typeface="Arial"/>
                <a:cs typeface="Arial"/>
              </a:rPr>
              <a:t>than </a:t>
            </a:r>
            <a:r>
              <a:rPr sz="1600" spc="-5" dirty="0">
                <a:latin typeface="Arial"/>
                <a:cs typeface="Arial"/>
              </a:rPr>
              <a:t>branch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coverage.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927100" lvl="1" indent="-289560">
              <a:lnSpc>
                <a:spcPct val="100000"/>
              </a:lnSpc>
              <a:buChar char="•"/>
              <a:tabLst>
                <a:tab pos="927100" algn="l"/>
                <a:tab pos="927735" algn="l"/>
              </a:tabLst>
            </a:pPr>
            <a:r>
              <a:rPr sz="1600" spc="5" dirty="0">
                <a:latin typeface="Arial"/>
                <a:cs typeface="Arial"/>
              </a:rPr>
              <a:t>If </a:t>
            </a:r>
            <a:r>
              <a:rPr sz="1600" spc="-5" dirty="0">
                <a:latin typeface="Arial"/>
                <a:cs typeface="Arial"/>
              </a:rPr>
              <a:t>all </a:t>
            </a:r>
            <a:r>
              <a:rPr sz="1600" dirty="0">
                <a:latin typeface="Arial"/>
                <a:cs typeface="Arial"/>
              </a:rPr>
              <a:t>possible combinations </a:t>
            </a:r>
            <a:r>
              <a:rPr sz="1600" spc="-5" dirty="0">
                <a:latin typeface="Arial"/>
                <a:cs typeface="Arial"/>
              </a:rPr>
              <a:t>of all predicates under all interpretations are covered,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we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have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A40020"/>
                </a:solidFill>
                <a:latin typeface="Arial"/>
                <a:cs typeface="Arial"/>
              </a:rPr>
              <a:t>equivalent of </a:t>
            </a:r>
            <a:r>
              <a:rPr sz="1600" dirty="0">
                <a:solidFill>
                  <a:srgbClr val="A40020"/>
                </a:solidFill>
                <a:latin typeface="Arial"/>
                <a:cs typeface="Arial"/>
              </a:rPr>
              <a:t>total path</a:t>
            </a:r>
            <a:r>
              <a:rPr sz="1600" spc="-6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A40020"/>
                </a:solidFill>
                <a:latin typeface="Arial"/>
                <a:cs typeface="Arial"/>
              </a:rPr>
              <a:t>testing</a:t>
            </a:r>
            <a:r>
              <a:rPr sz="1600" spc="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444" y="712673"/>
            <a:ext cx="21596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5" dirty="0">
                <a:solidFill>
                  <a:srgbClr val="A40020"/>
                </a:solidFill>
                <a:latin typeface="Arial"/>
                <a:cs typeface="Arial"/>
              </a:rPr>
              <a:t>Testing</a:t>
            </a:r>
            <a:r>
              <a:rPr sz="2000" b="1" spc="-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blindness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444" y="1505788"/>
            <a:ext cx="6617334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10"/>
              </a:spcBef>
              <a:buClr>
                <a:srgbClr val="000000"/>
              </a:buClr>
              <a:buFont typeface="Arial"/>
              <a:buChar char="•"/>
              <a:tabLst>
                <a:tab pos="137795" algn="l"/>
              </a:tabLst>
            </a:pP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coming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the right path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–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even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thru </a:t>
            </a:r>
            <a:r>
              <a:rPr sz="1600" spc="5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333399"/>
                </a:solidFill>
                <a:latin typeface="Arial"/>
                <a:cs typeface="Arial"/>
              </a:rPr>
              <a:t>wrong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decision </a:t>
            </a:r>
            <a:r>
              <a:rPr sz="1600" spc="-5" dirty="0">
                <a:latin typeface="Arial"/>
                <a:cs typeface="Arial"/>
              </a:rPr>
              <a:t>(at 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predicate).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9758" y="1505788"/>
            <a:ext cx="96456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Due </a:t>
            </a:r>
            <a:r>
              <a:rPr sz="1600" spc="5" dirty="0">
                <a:latin typeface="Arial"/>
                <a:cs typeface="Arial"/>
              </a:rPr>
              <a:t>to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444" y="1993773"/>
            <a:ext cx="6397625" cy="197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interaction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5" dirty="0">
                <a:latin typeface="Arial"/>
                <a:cs typeface="Arial"/>
              </a:rPr>
              <a:t>some </a:t>
            </a:r>
            <a:r>
              <a:rPr sz="1600" dirty="0">
                <a:latin typeface="Arial"/>
                <a:cs typeface="Arial"/>
              </a:rPr>
              <a:t>statements </a:t>
            </a:r>
            <a:r>
              <a:rPr sz="1600" spc="5" dirty="0">
                <a:latin typeface="Arial"/>
                <a:cs typeface="Arial"/>
              </a:rPr>
              <a:t>makes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buggy predicate </a:t>
            </a:r>
            <a:r>
              <a:rPr sz="1600" spc="-10" dirty="0">
                <a:latin typeface="Arial"/>
                <a:cs typeface="Arial"/>
              </a:rPr>
              <a:t>work,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bug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detected </a:t>
            </a:r>
            <a:r>
              <a:rPr sz="1600" spc="-5" dirty="0">
                <a:latin typeface="Arial"/>
                <a:cs typeface="Arial"/>
              </a:rPr>
              <a:t>by </a:t>
            </a:r>
            <a:r>
              <a:rPr sz="1600" dirty="0">
                <a:latin typeface="Arial"/>
                <a:cs typeface="Arial"/>
              </a:rPr>
              <a:t>the selected </a:t>
            </a:r>
            <a:r>
              <a:rPr sz="1600" spc="-5" dirty="0">
                <a:latin typeface="Arial"/>
                <a:cs typeface="Arial"/>
              </a:rPr>
              <a:t>input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values.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37795" marR="1648460" indent="-137795">
              <a:lnSpc>
                <a:spcPct val="200100"/>
              </a:lnSpc>
              <a:buClr>
                <a:srgbClr val="000000"/>
              </a:buClr>
              <a:buFont typeface="Arial"/>
              <a:buChar char="•"/>
              <a:tabLst>
                <a:tab pos="13779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calculating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wrong number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tests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predicate  by ignoring </a:t>
            </a:r>
            <a:r>
              <a:rPr sz="1600" dirty="0">
                <a:latin typeface="Arial"/>
                <a:cs typeface="Arial"/>
              </a:rPr>
              <a:t>the # </a:t>
            </a:r>
            <a:r>
              <a:rPr sz="1600" spc="-5" dirty="0">
                <a:latin typeface="Arial"/>
                <a:cs typeface="Arial"/>
              </a:rPr>
              <a:t>of paths </a:t>
            </a:r>
            <a:r>
              <a:rPr sz="1600" spc="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arrive at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2444" y="4677283"/>
            <a:ext cx="61239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  <a:tabLst>
                <a:tab pos="195580" algn="l"/>
              </a:tabLst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Cannot be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detected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by path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testing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and need other</a:t>
            </a:r>
            <a:r>
              <a:rPr sz="1600" b="1" spc="-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strategies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943600"/>
          </a:xfrm>
          <a:custGeom>
            <a:avLst/>
            <a:gdLst/>
            <a:ahLst/>
            <a:cxnLst/>
            <a:rect l="l" t="t" r="r" b="b"/>
            <a:pathLst>
              <a:path w="9150350" h="5943600">
                <a:moveTo>
                  <a:pt x="0" y="5943600"/>
                </a:moveTo>
                <a:lnTo>
                  <a:pt x="9150350" y="5943600"/>
                </a:lnTo>
                <a:lnTo>
                  <a:pt x="91503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943600"/>
          </a:xfrm>
          <a:custGeom>
            <a:avLst/>
            <a:gdLst/>
            <a:ahLst/>
            <a:cxnLst/>
            <a:rect l="l" t="t" r="r" b="b"/>
            <a:pathLst>
              <a:path w="9150350" h="5943600">
                <a:moveTo>
                  <a:pt x="0" y="5943600"/>
                </a:moveTo>
                <a:lnTo>
                  <a:pt x="9150350" y="5943600"/>
                </a:lnTo>
                <a:lnTo>
                  <a:pt x="91503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244" y="712673"/>
            <a:ext cx="8437245" cy="1064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5" dirty="0">
                <a:solidFill>
                  <a:srgbClr val="A40020"/>
                </a:solidFill>
                <a:latin typeface="Arial"/>
                <a:cs typeface="Arial"/>
              </a:rPr>
              <a:t>Testing</a:t>
            </a:r>
            <a:r>
              <a:rPr sz="2000" b="1" spc="-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blindness</a:t>
            </a:r>
            <a:endParaRPr sz="2000">
              <a:latin typeface="Arial"/>
              <a:cs typeface="Arial"/>
            </a:endParaRPr>
          </a:p>
          <a:p>
            <a:pPr marL="533400" indent="-176530">
              <a:lnSpc>
                <a:spcPct val="100000"/>
              </a:lnSpc>
              <a:spcBef>
                <a:spcPts val="1935"/>
              </a:spcBef>
              <a:buFont typeface="Arial"/>
              <a:buChar char="•"/>
              <a:tabLst>
                <a:tab pos="534035" algn="l"/>
              </a:tabLst>
            </a:pP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Assignment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blinding</a:t>
            </a:r>
            <a:r>
              <a:rPr sz="1600" spc="5" dirty="0">
                <a:latin typeface="Arial"/>
                <a:cs typeface="Arial"/>
              </a:rPr>
              <a:t>: A </a:t>
            </a:r>
            <a:r>
              <a:rPr sz="1600" spc="-5" dirty="0">
                <a:latin typeface="Arial"/>
                <a:cs typeface="Arial"/>
              </a:rPr>
              <a:t>buggy </a:t>
            </a:r>
            <a:r>
              <a:rPr sz="1600" dirty="0">
                <a:latin typeface="Arial"/>
                <a:cs typeface="Arial"/>
              </a:rPr>
              <a:t>Predicate </a:t>
            </a:r>
            <a:r>
              <a:rPr sz="1600" spc="5" dirty="0">
                <a:latin typeface="Arial"/>
                <a:cs typeface="Arial"/>
              </a:rPr>
              <a:t>seems to </a:t>
            </a:r>
            <a:r>
              <a:rPr sz="1600" spc="-10" dirty="0">
                <a:latin typeface="Arial"/>
                <a:cs typeface="Arial"/>
              </a:rPr>
              <a:t>work </a:t>
            </a:r>
            <a:r>
              <a:rPr sz="1600" dirty="0">
                <a:latin typeface="Arial"/>
                <a:cs typeface="Arial"/>
              </a:rPr>
              <a:t>correctly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the specific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value</a:t>
            </a:r>
            <a:endParaRPr sz="1600">
              <a:latin typeface="Arial"/>
              <a:cs typeface="Arial"/>
            </a:endParaRPr>
          </a:p>
          <a:p>
            <a:pPr marL="5334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chosen in an assignment statement </a:t>
            </a:r>
            <a:r>
              <a:rPr sz="1600" spc="-10" dirty="0">
                <a:latin typeface="Arial"/>
                <a:cs typeface="Arial"/>
              </a:rPr>
              <a:t>works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both the correct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buggy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predicate.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715389" y="2025817"/>
          <a:ext cx="7447915" cy="71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4285"/>
                <a:gridCol w="3118485"/>
                <a:gridCol w="1795145"/>
              </a:tblGrid>
              <a:tr h="235585">
                <a:tc>
                  <a:txBody>
                    <a:bodyPr/>
                    <a:lstStyle/>
                    <a:p>
                      <a:pPr marL="31750">
                        <a:lnSpc>
                          <a:spcPts val="1760"/>
                        </a:lnSpc>
                      </a:pPr>
                      <a:r>
                        <a:rPr sz="16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Correct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871855">
                        <a:lnSpc>
                          <a:spcPts val="1760"/>
                        </a:lnSpc>
                      </a:pPr>
                      <a:r>
                        <a:rPr sz="16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Buggy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89535">
                        <a:lnSpc>
                          <a:spcPts val="1825"/>
                        </a:lnSpc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X :=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84885">
                        <a:lnSpc>
                          <a:spcPts val="1825"/>
                        </a:lnSpc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X :=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86360">
                        <a:lnSpc>
                          <a:spcPts val="1760"/>
                        </a:lnSpc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IF 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&gt; 0 THEN</a:t>
                      </a:r>
                      <a:r>
                        <a:rPr sz="16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…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7100">
                        <a:lnSpc>
                          <a:spcPts val="1639"/>
                        </a:lnSpc>
                        <a:spcBef>
                          <a:spcPts val="11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X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&gt; 0 THEN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…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ts val="1639"/>
                        </a:lnSpc>
                        <a:spcBef>
                          <a:spcPts val="114"/>
                        </a:spcBef>
                      </a:pPr>
                      <a:r>
                        <a:rPr sz="1400" b="1" spc="-1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(check for</a:t>
                      </a:r>
                      <a:r>
                        <a:rPr sz="1400" b="1" spc="-3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Y=1)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880668" y="2969768"/>
            <a:ext cx="8230234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986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Equality</a:t>
            </a:r>
            <a:r>
              <a:rPr sz="16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blinding</a:t>
            </a:r>
            <a:r>
              <a:rPr sz="1600" spc="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99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40715" lvl="1" indent="-290195">
              <a:lnSpc>
                <a:spcPct val="100000"/>
              </a:lnSpc>
              <a:buChar char="•"/>
              <a:tabLst>
                <a:tab pos="640715" algn="l"/>
                <a:tab pos="641350" algn="l"/>
              </a:tabLst>
            </a:pPr>
            <a:r>
              <a:rPr sz="1600" spc="15" dirty="0">
                <a:latin typeface="Arial"/>
                <a:cs typeface="Arial"/>
              </a:rPr>
              <a:t>When </a:t>
            </a:r>
            <a:r>
              <a:rPr sz="1600" dirty="0">
                <a:latin typeface="Arial"/>
                <a:cs typeface="Arial"/>
              </a:rPr>
              <a:t>the path selected by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prior </a:t>
            </a:r>
            <a:r>
              <a:rPr sz="1600" dirty="0">
                <a:latin typeface="Arial"/>
                <a:cs typeface="Arial"/>
              </a:rPr>
              <a:t>predicate results in </a:t>
            </a:r>
            <a:r>
              <a:rPr sz="1600" spc="5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value </a:t>
            </a:r>
            <a:r>
              <a:rPr sz="1600" dirty="0">
                <a:latin typeface="Arial"/>
                <a:cs typeface="Arial"/>
              </a:rPr>
              <a:t>that </a:t>
            </a:r>
            <a:r>
              <a:rPr sz="1600" spc="-10" dirty="0">
                <a:latin typeface="Arial"/>
                <a:cs typeface="Arial"/>
              </a:rPr>
              <a:t>works </a:t>
            </a:r>
            <a:r>
              <a:rPr sz="1600" dirty="0">
                <a:latin typeface="Arial"/>
                <a:cs typeface="Arial"/>
              </a:rPr>
              <a:t>both for</a:t>
            </a:r>
            <a:r>
              <a:rPr sz="1600" spc="-2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64071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correct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buggy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predicate.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34439" y="3945382"/>
            <a:ext cx="2025014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Correct</a:t>
            </a:r>
            <a:endParaRPr sz="16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latin typeface="Arial"/>
                <a:cs typeface="Arial"/>
              </a:rPr>
              <a:t>IF Y = 2 </a:t>
            </a:r>
            <a:r>
              <a:rPr sz="1600" dirty="0">
                <a:latin typeface="Arial"/>
                <a:cs typeface="Arial"/>
              </a:rPr>
              <a:t>THEN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IF X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5" dirty="0">
                <a:latin typeface="Arial"/>
                <a:cs typeface="Arial"/>
              </a:rPr>
              <a:t>Y </a:t>
            </a:r>
            <a:r>
              <a:rPr sz="1600" dirty="0">
                <a:latin typeface="Arial"/>
                <a:cs typeface="Arial"/>
              </a:rPr>
              <a:t>&gt; 3 THEN</a:t>
            </a:r>
            <a:r>
              <a:rPr sz="1600" spc="-2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9464" y="3945382"/>
            <a:ext cx="1565910" cy="753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Buggy</a:t>
            </a:r>
            <a:endParaRPr sz="16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latin typeface="Arial"/>
                <a:cs typeface="Arial"/>
              </a:rPr>
              <a:t>IF Y = 2 </a:t>
            </a:r>
            <a:r>
              <a:rPr sz="1600" dirty="0">
                <a:latin typeface="Arial"/>
                <a:cs typeface="Arial"/>
              </a:rPr>
              <a:t>THEN</a:t>
            </a:r>
            <a:r>
              <a:rPr sz="1600" spc="-26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..</a:t>
            </a:r>
            <a:endParaRPr sz="16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200"/>
              </a:spcBef>
            </a:pPr>
            <a:r>
              <a:rPr sz="1400" spc="-20" dirty="0">
                <a:latin typeface="Arial"/>
                <a:cs typeface="Arial"/>
              </a:rPr>
              <a:t>IF </a:t>
            </a:r>
            <a:r>
              <a:rPr sz="1400" spc="-10" dirty="0">
                <a:latin typeface="Arial"/>
                <a:cs typeface="Arial"/>
              </a:rPr>
              <a:t>X </a:t>
            </a:r>
            <a:r>
              <a:rPr sz="1400" spc="-5" dirty="0">
                <a:latin typeface="Arial"/>
                <a:cs typeface="Arial"/>
              </a:rPr>
              <a:t>&gt; 1 THEN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76184" y="4460875"/>
            <a:ext cx="165353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(check for any</a:t>
            </a:r>
            <a:r>
              <a:rPr sz="1400" b="1" spc="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X&gt;1)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0668" y="4921072"/>
            <a:ext cx="711200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89865" algn="l"/>
              </a:tabLst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Self-blinding</a:t>
            </a:r>
            <a:endParaRPr sz="1600">
              <a:latin typeface="Arial"/>
              <a:cs typeface="Arial"/>
            </a:endParaRPr>
          </a:p>
          <a:p>
            <a:pPr marL="640715" marR="5080" lvl="1" indent="-290195">
              <a:lnSpc>
                <a:spcPct val="100000"/>
              </a:lnSpc>
              <a:buChar char="•"/>
              <a:tabLst>
                <a:tab pos="640715" algn="l"/>
                <a:tab pos="641350" algn="l"/>
              </a:tabLst>
            </a:pPr>
            <a:r>
              <a:rPr sz="1600" spc="15" dirty="0">
                <a:latin typeface="Arial"/>
                <a:cs typeface="Arial"/>
              </a:rPr>
              <a:t>When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buggy predicate </a:t>
            </a:r>
            <a:r>
              <a:rPr sz="1600" dirty="0">
                <a:latin typeface="Arial"/>
                <a:cs typeface="Arial"/>
              </a:rPr>
              <a:t>is a </a:t>
            </a:r>
            <a:r>
              <a:rPr sz="1600" spc="5" dirty="0">
                <a:latin typeface="Arial"/>
                <a:cs typeface="Arial"/>
              </a:rPr>
              <a:t>multiple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correct one and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result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  </a:t>
            </a:r>
            <a:r>
              <a:rPr sz="1600" spc="-5" dirty="0">
                <a:latin typeface="Arial"/>
                <a:cs typeface="Arial"/>
              </a:rPr>
              <a:t>indistinguishable along that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path.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89302" y="5653227"/>
            <a:ext cx="190246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Correct</a:t>
            </a:r>
            <a:endParaRPr sz="16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X :=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latin typeface="Arial"/>
                <a:cs typeface="Arial"/>
              </a:rPr>
              <a:t>IF X </a:t>
            </a:r>
            <a:r>
              <a:rPr sz="1600" dirty="0">
                <a:latin typeface="Arial"/>
                <a:cs typeface="Arial"/>
              </a:rPr>
              <a:t>- </a:t>
            </a:r>
            <a:r>
              <a:rPr sz="1600" spc="5" dirty="0">
                <a:latin typeface="Arial"/>
                <a:cs typeface="Arial"/>
              </a:rPr>
              <a:t>1 &gt; 0 </a:t>
            </a:r>
            <a:r>
              <a:rPr sz="1600" dirty="0">
                <a:latin typeface="Arial"/>
                <a:cs typeface="Arial"/>
              </a:rPr>
              <a:t>THEN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9464" y="5653227"/>
            <a:ext cx="1912620" cy="753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Buggy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X :=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spc="-2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X + A </a:t>
            </a:r>
            <a:r>
              <a:rPr sz="1400" spc="-10" dirty="0">
                <a:latin typeface="Arial"/>
                <a:cs typeface="Arial"/>
              </a:rPr>
              <a:t>-2 </a:t>
            </a:r>
            <a:r>
              <a:rPr sz="1400" spc="-5" dirty="0">
                <a:latin typeface="Arial"/>
                <a:cs typeface="Arial"/>
              </a:rPr>
              <a:t>&gt; 0 THEN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37144" y="6168339"/>
            <a:ext cx="162623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(check for any</a:t>
            </a:r>
            <a:r>
              <a:rPr sz="1400" b="1" spc="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X,A)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 </a:t>
            </a:r>
            <a:r>
              <a:rPr spc="-5" dirty="0"/>
              <a:t>Flow </a:t>
            </a:r>
            <a:r>
              <a:rPr dirty="0"/>
              <a:t>Graphs and Path</a:t>
            </a:r>
            <a:r>
              <a:rPr spc="-13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96988" y="6236250"/>
            <a:ext cx="26422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1612900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achie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abl</a:t>
            </a:r>
            <a:r>
              <a:rPr sz="1800" b="1" spc="2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.	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30" dirty="0">
                <a:latin typeface="Arial"/>
                <a:cs typeface="Arial"/>
              </a:rPr>
              <a:t>w</a:t>
            </a:r>
            <a:r>
              <a:rPr sz="1800" spc="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444" y="712673"/>
            <a:ext cx="8806180" cy="5789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CC0000"/>
                </a:solidFill>
                <a:latin typeface="Arial"/>
                <a:cs typeface="Arial"/>
              </a:rPr>
              <a:t>Achievable</a:t>
            </a:r>
            <a:r>
              <a:rPr sz="2000" b="1" spc="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Paths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193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Objective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select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5" dirty="0">
                <a:latin typeface="Arial"/>
                <a:cs typeface="Arial"/>
              </a:rPr>
              <a:t>test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just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enough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paths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achieve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satisfactory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notion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test completeness such as C1 +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C2.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 startAt="2"/>
              <a:tabLst>
                <a:tab pos="356870" algn="l"/>
                <a:tab pos="357505" algn="l"/>
              </a:tabLst>
            </a:pPr>
            <a:r>
              <a:rPr sz="1800" spc="-5" dirty="0">
                <a:latin typeface="Arial"/>
                <a:cs typeface="Arial"/>
              </a:rPr>
              <a:t>Extract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program’s </a:t>
            </a:r>
            <a:r>
              <a:rPr sz="1800" dirty="0">
                <a:latin typeface="Arial"/>
                <a:cs typeface="Arial"/>
              </a:rPr>
              <a:t>control flow graph &amp; select a set of tentative covering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paths.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 startAt="2"/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 startAt="2"/>
              <a:tabLst>
                <a:tab pos="356870" algn="l"/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path in that set, interpret the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predicates.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 startAt="2"/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 startAt="2"/>
              <a:tabLst>
                <a:tab pos="356870" algn="l"/>
                <a:tab pos="357505" algn="l"/>
              </a:tabLst>
            </a:pPr>
            <a:r>
              <a:rPr sz="1800" spc="-20" dirty="0">
                <a:latin typeface="Arial"/>
                <a:cs typeface="Arial"/>
              </a:rPr>
              <a:t>Trace </a:t>
            </a:r>
            <a:r>
              <a:rPr sz="1800" dirty="0">
                <a:latin typeface="Arial"/>
                <a:cs typeface="Arial"/>
              </a:rPr>
              <a:t>the path through, multiplying the individual </a:t>
            </a:r>
            <a:r>
              <a:rPr sz="1800" spc="5" dirty="0">
                <a:latin typeface="Arial"/>
                <a:cs typeface="Arial"/>
              </a:rPr>
              <a:t>compound </a:t>
            </a:r>
            <a:r>
              <a:rPr sz="1800" dirty="0">
                <a:latin typeface="Arial"/>
                <a:cs typeface="Arial"/>
              </a:rPr>
              <a:t>predicates to achieve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tabLst>
                <a:tab pos="3724910" algn="l"/>
                <a:tab pos="4930140" algn="l"/>
              </a:tabLst>
            </a:pPr>
            <a:r>
              <a:rPr sz="1800" dirty="0">
                <a:latin typeface="Arial"/>
                <a:cs typeface="Arial"/>
              </a:rPr>
              <a:t>boolean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expression.	Example:	</a:t>
            </a:r>
            <a:r>
              <a:rPr sz="1800" dirty="0">
                <a:latin typeface="Arial"/>
                <a:cs typeface="Arial"/>
              </a:rPr>
              <a:t>(A + </a:t>
            </a:r>
            <a:r>
              <a:rPr sz="1800" spc="-5" dirty="0">
                <a:latin typeface="Arial"/>
                <a:cs typeface="Arial"/>
              </a:rPr>
              <a:t>BC) </a:t>
            </a:r>
            <a:r>
              <a:rPr sz="1800" dirty="0">
                <a:latin typeface="Arial"/>
                <a:cs typeface="Arial"/>
              </a:rPr>
              <a:t>( D +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 startAt="5"/>
              <a:tabLst>
                <a:tab pos="356870" algn="l"/>
                <a:tab pos="357505" algn="l"/>
              </a:tabLst>
            </a:pPr>
            <a:r>
              <a:rPr sz="1800" spc="-5" dirty="0">
                <a:latin typeface="Arial"/>
                <a:cs typeface="Arial"/>
              </a:rPr>
              <a:t>Multiply </a:t>
            </a:r>
            <a:r>
              <a:rPr sz="1800" dirty="0">
                <a:latin typeface="Arial"/>
                <a:cs typeface="Arial"/>
              </a:rPr>
              <a:t>&amp; obtain </a:t>
            </a:r>
            <a:r>
              <a:rPr sz="1800" b="1" dirty="0">
                <a:latin typeface="Arial"/>
                <a:cs typeface="Arial"/>
              </a:rPr>
              <a:t>sum-of-products </a:t>
            </a:r>
            <a:r>
              <a:rPr sz="1800" dirty="0">
                <a:latin typeface="Arial"/>
                <a:cs typeface="Arial"/>
              </a:rPr>
              <a:t>form of the </a:t>
            </a:r>
            <a:r>
              <a:rPr sz="1800" b="1" dirty="0">
                <a:latin typeface="Arial"/>
                <a:cs typeface="Arial"/>
              </a:rPr>
              <a:t>path predicate</a:t>
            </a:r>
            <a:r>
              <a:rPr sz="1800" b="1" spc="-17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expression</a:t>
            </a:r>
            <a:r>
              <a:rPr sz="1800" spc="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6709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AD </a:t>
            </a:r>
            <a:r>
              <a:rPr sz="1800" dirty="0">
                <a:latin typeface="Arial"/>
                <a:cs typeface="Arial"/>
              </a:rPr>
              <a:t>+ AE + </a:t>
            </a:r>
            <a:r>
              <a:rPr sz="1800" spc="-5" dirty="0">
                <a:latin typeface="Arial"/>
                <a:cs typeface="Arial"/>
              </a:rPr>
              <a:t>BCD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 startAt="6"/>
              <a:tabLst>
                <a:tab pos="356870" algn="l"/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Each product term denotes a set of inequalities</a:t>
            </a:r>
            <a:r>
              <a:rPr sz="1800" spc="-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that, if solved, </a:t>
            </a:r>
            <a:r>
              <a:rPr sz="1800" spc="-5" dirty="0">
                <a:latin typeface="Arial"/>
                <a:cs typeface="Arial"/>
              </a:rPr>
              <a:t>will yield </a:t>
            </a:r>
            <a:r>
              <a:rPr sz="1800" dirty="0">
                <a:latin typeface="Arial"/>
                <a:cs typeface="Arial"/>
              </a:rPr>
              <a:t>an input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vector that </a:t>
            </a:r>
            <a:r>
              <a:rPr sz="1800" spc="-10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drive </a:t>
            </a:r>
            <a:r>
              <a:rPr sz="1800" dirty="0">
                <a:latin typeface="Arial"/>
                <a:cs typeface="Arial"/>
              </a:rPr>
              <a:t>the routine along the selected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path.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 startAt="7"/>
              <a:tabLst>
                <a:tab pos="356870" algn="l"/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38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set </a:t>
            </a:r>
            <a:r>
              <a:rPr sz="1800" dirty="0">
                <a:latin typeface="Arial"/>
                <a:cs typeface="Arial"/>
              </a:rPr>
              <a:t>of input values for that path is found </a:t>
            </a:r>
            <a:r>
              <a:rPr sz="1800" spc="-10" dirty="0">
                <a:latin typeface="Arial"/>
                <a:cs typeface="Arial"/>
              </a:rPr>
              <a:t>when </a:t>
            </a:r>
            <a:r>
              <a:rPr sz="1800" dirty="0">
                <a:latin typeface="Arial"/>
                <a:cs typeface="Arial"/>
              </a:rPr>
              <a:t>any of the inequality sets is solved.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tabLst>
                <a:tab pos="5687060" algn="l"/>
              </a:tabLst>
            </a:pPr>
            <a:r>
              <a:rPr sz="1800" dirty="0">
                <a:latin typeface="Arial"/>
                <a:cs typeface="Arial"/>
              </a:rPr>
              <a:t>A solution found =&gt;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path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i	</a:t>
            </a:r>
            <a:r>
              <a:rPr sz="1800" dirty="0">
                <a:latin typeface="Arial"/>
                <a:cs typeface="Arial"/>
              </a:rPr>
              <a:t>the path 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unachievable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0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L4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10796</Words>
  <Application>Microsoft Office PowerPoint</Application>
  <PresentationFormat>A4 Paper (210x297 mm)</PresentationFormat>
  <Paragraphs>2809</Paragraphs>
  <Slides>123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4" baseType="lpstr">
      <vt:lpstr>Office Theme</vt:lpstr>
      <vt:lpstr>Introduction</vt:lpstr>
      <vt:lpstr>Purpose of Testing</vt:lpstr>
      <vt:lpstr>Purpose of Testing</vt:lpstr>
      <vt:lpstr>Purpose of Testing</vt:lpstr>
      <vt:lpstr>Purpose of Testing</vt:lpstr>
      <vt:lpstr>Purpose of Testing</vt:lpstr>
      <vt:lpstr>Purpose of Testing</vt:lpstr>
      <vt:lpstr>Dichotomies</vt:lpstr>
      <vt:lpstr>Dichotomies</vt:lpstr>
      <vt:lpstr>Dichotomies</vt:lpstr>
      <vt:lpstr>Dichotomies</vt:lpstr>
      <vt:lpstr>Dichotomies</vt:lpstr>
      <vt:lpstr>Dichotomies</vt:lpstr>
      <vt:lpstr>Dichotomies</vt:lpstr>
      <vt:lpstr>Dichotomies</vt:lpstr>
      <vt:lpstr>Dichotomies</vt:lpstr>
      <vt:lpstr>Dichotomies</vt:lpstr>
      <vt:lpstr>A Model for Testing</vt:lpstr>
      <vt:lpstr>A Model for Testing</vt:lpstr>
      <vt:lpstr>A Model for Testing</vt:lpstr>
      <vt:lpstr>A Model for Testing</vt:lpstr>
      <vt:lpstr>A Model for Testing</vt:lpstr>
      <vt:lpstr>A Model for Testing</vt:lpstr>
      <vt:lpstr>A Model for Testing</vt:lpstr>
      <vt:lpstr>A Model for Testing</vt:lpstr>
      <vt:lpstr>A Model for Testing</vt:lpstr>
      <vt:lpstr>A Model for Testing</vt:lpstr>
      <vt:lpstr>A Model for Testing</vt:lpstr>
      <vt:lpstr>Consequences of Bugs</vt:lpstr>
      <vt:lpstr>Consequences of Bugs</vt:lpstr>
      <vt:lpstr>Consequences of Bugs</vt:lpstr>
      <vt:lpstr>Consequences of Bugs</vt:lpstr>
      <vt:lpstr>Consequences of Bugs</vt:lpstr>
      <vt:lpstr>Slide 34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Taxonomy of Bugs .. and remedies</vt:lpstr>
      <vt:lpstr>Slide 59</vt:lpstr>
      <vt:lpstr>Questions from Previous Exams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 – Questions from previous exams L6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</vt:lpstr>
      <vt:lpstr>Control Flow Graphs and Path Testing – Questions from previous exams L7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unit1</dc:title>
  <dc:creator>U Srinivasulu, Prof. K L Chugh, CSE</dc:creator>
  <cp:lastModifiedBy>DBMS</cp:lastModifiedBy>
  <cp:revision>2</cp:revision>
  <dcterms:created xsi:type="dcterms:W3CDTF">2018-03-20T09:22:34Z</dcterms:created>
  <dcterms:modified xsi:type="dcterms:W3CDTF">2018-03-21T08:20:53Z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2010-12-29T00:00:00Z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2018-03-20T00:00:00Z</vt:filetime>
  </property>
</Properties>
</file>