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34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310" y="215010"/>
            <a:ext cx="1067937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508" y="121158"/>
            <a:ext cx="11466982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460" y="1189482"/>
            <a:ext cx="6015355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110" y="108330"/>
            <a:ext cx="4107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Hardware</a:t>
            </a:r>
            <a:r>
              <a:rPr spc="-95" dirty="0"/>
              <a:t> </a:t>
            </a:r>
            <a:r>
              <a:rPr spc="-5" dirty="0"/>
              <a:t>algorithm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704073"/>
            <a:ext cx="9944100" cy="6153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8" y="795020"/>
            <a:ext cx="93666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Direct Memory Access</a:t>
            </a:r>
            <a:r>
              <a:rPr u="none" spc="-30" dirty="0"/>
              <a:t> </a:t>
            </a:r>
            <a:r>
              <a:rPr u="none" spc="-5" dirty="0"/>
              <a:t>(DMA)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2197100"/>
            <a:ext cx="8179647" cy="171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transfer </a:t>
            </a:r>
            <a:r>
              <a:rPr sz="2400" spc="-5" dirty="0">
                <a:latin typeface="Times New Roman"/>
                <a:cs typeface="Times New Roman"/>
              </a:rPr>
              <a:t>can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made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several </a:t>
            </a:r>
            <a:r>
              <a:rPr sz="2400" dirty="0">
                <a:latin typeface="Times New Roman"/>
                <a:cs typeface="Times New Roman"/>
              </a:rPr>
              <a:t>ways that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 marL="2992755" indent="-236854">
              <a:lnSpc>
                <a:spcPct val="100000"/>
              </a:lnSpc>
              <a:spcBef>
                <a:spcPts val="2330"/>
              </a:spcBef>
              <a:buAutoNum type="romanLcPeriod"/>
              <a:tabLst>
                <a:tab pos="2993390" algn="l"/>
              </a:tabLst>
            </a:pPr>
            <a:r>
              <a:rPr sz="2400" spc="-5" dirty="0">
                <a:latin typeface="Times New Roman"/>
                <a:cs typeface="Times New Roman"/>
              </a:rPr>
              <a:t>DMA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Burst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romanLcPeriod"/>
            </a:pPr>
            <a:endParaRPr sz="2000">
              <a:latin typeface="Times New Roman"/>
              <a:cs typeface="Times New Roman"/>
            </a:endParaRPr>
          </a:p>
          <a:p>
            <a:pPr marL="3077210" indent="-321310">
              <a:lnSpc>
                <a:spcPct val="100000"/>
              </a:lnSpc>
              <a:buAutoNum type="romanLcPeriod"/>
              <a:tabLst>
                <a:tab pos="3077845" algn="l"/>
              </a:tabLst>
            </a:pPr>
            <a:r>
              <a:rPr sz="2400" dirty="0">
                <a:latin typeface="Times New Roman"/>
                <a:cs typeface="Times New Roman"/>
              </a:rPr>
              <a:t>Cycle</a:t>
            </a:r>
            <a:r>
              <a:rPr sz="2400" spc="-5" dirty="0">
                <a:latin typeface="Times New Roman"/>
                <a:cs typeface="Times New Roman"/>
              </a:rPr>
              <a:t> Stealing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8" y="795020"/>
            <a:ext cx="93666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Direct Memory Access</a:t>
            </a:r>
            <a:r>
              <a:rPr u="none" spc="-30" dirty="0"/>
              <a:t> </a:t>
            </a:r>
            <a:r>
              <a:rPr u="none" spc="-5" dirty="0"/>
              <a:t>(DMA)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2014220"/>
            <a:ext cx="10751820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0" marR="5080" indent="-660400">
              <a:lnSpc>
                <a:spcPct val="125000"/>
              </a:lnSpc>
              <a:spcBef>
                <a:spcPts val="100"/>
              </a:spcBef>
              <a:buClr>
                <a:srgbClr val="00007C"/>
              </a:buClr>
              <a:buSzPct val="75000"/>
              <a:buAutoNum type="romanLcParenR"/>
              <a:tabLst>
                <a:tab pos="672465" algn="l"/>
                <a:tab pos="673100" algn="l"/>
              </a:tabLst>
            </a:pPr>
            <a:r>
              <a:rPr sz="2400" spc="-5" dirty="0">
                <a:latin typeface="Times New Roman"/>
                <a:cs typeface="Times New Roman"/>
              </a:rPr>
              <a:t>DMA Burst </a:t>
            </a:r>
            <a:r>
              <a:rPr sz="2400" dirty="0">
                <a:latin typeface="Times New Roman"/>
                <a:cs typeface="Times New Roman"/>
              </a:rPr>
              <a:t>:- In </a:t>
            </a:r>
            <a:r>
              <a:rPr sz="2400" spc="-5" dirty="0">
                <a:latin typeface="Times New Roman"/>
                <a:cs typeface="Times New Roman"/>
              </a:rPr>
              <a:t>DMA Burst transfer, </a:t>
            </a:r>
            <a:r>
              <a:rPr sz="2400" dirty="0">
                <a:latin typeface="Times New Roman"/>
                <a:cs typeface="Times New Roman"/>
              </a:rPr>
              <a:t>a block </a:t>
            </a:r>
            <a:r>
              <a:rPr sz="2400" spc="-5" dirty="0">
                <a:latin typeface="Times New Roman"/>
                <a:cs typeface="Times New Roman"/>
              </a:rPr>
              <a:t>sequence  consisting </a:t>
            </a:r>
            <a:r>
              <a:rPr sz="2400" dirty="0">
                <a:latin typeface="Times New Roman"/>
                <a:cs typeface="Times New Roman"/>
              </a:rPr>
              <a:t>of a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memory </a:t>
            </a:r>
            <a:r>
              <a:rPr sz="2400" spc="-5" dirty="0">
                <a:latin typeface="Times New Roman"/>
                <a:cs typeface="Times New Roman"/>
              </a:rPr>
              <a:t>words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transferred </a:t>
            </a:r>
            <a:r>
              <a:rPr sz="2400" dirty="0">
                <a:latin typeface="Times New Roman"/>
                <a:cs typeface="Times New Roman"/>
              </a:rPr>
              <a:t>in  continuous </a:t>
            </a:r>
            <a:r>
              <a:rPr sz="2400" spc="-5" dirty="0">
                <a:latin typeface="Times New Roman"/>
                <a:cs typeface="Times New Roman"/>
              </a:rPr>
              <a:t>burst while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DMA </a:t>
            </a:r>
            <a:r>
              <a:rPr sz="2400" dirty="0">
                <a:latin typeface="Times New Roman"/>
                <a:cs typeface="Times New Roman"/>
              </a:rPr>
              <a:t>controller is </a:t>
            </a:r>
            <a:r>
              <a:rPr sz="2400" spc="-5" dirty="0">
                <a:latin typeface="Times New Roman"/>
                <a:cs typeface="Times New Roman"/>
              </a:rPr>
              <a:t>master </a:t>
            </a:r>
            <a:r>
              <a:rPr sz="2400" dirty="0">
                <a:latin typeface="Times New Roman"/>
                <a:cs typeface="Times New Roman"/>
              </a:rPr>
              <a:t>of the  </a:t>
            </a:r>
            <a:r>
              <a:rPr sz="2400" spc="-10" dirty="0">
                <a:latin typeface="Times New Roman"/>
                <a:cs typeface="Times New Roman"/>
              </a:rPr>
              <a:t>memory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buses.</a:t>
            </a:r>
            <a:endParaRPr sz="2400">
              <a:latin typeface="Times New Roman"/>
              <a:cs typeface="Times New Roman"/>
            </a:endParaRPr>
          </a:p>
          <a:p>
            <a:pPr marL="673100" marR="6350" indent="-660400" algn="just">
              <a:lnSpc>
                <a:spcPct val="125000"/>
              </a:lnSpc>
              <a:spcBef>
                <a:spcPts val="1490"/>
              </a:spcBef>
              <a:buClr>
                <a:srgbClr val="00007C"/>
              </a:buClr>
              <a:buSzPct val="75000"/>
              <a:buAutoNum type="romanLcParenR"/>
              <a:tabLst>
                <a:tab pos="673100" algn="l"/>
              </a:tabLst>
            </a:pPr>
            <a:r>
              <a:rPr sz="2400" dirty="0">
                <a:latin typeface="Times New Roman"/>
                <a:cs typeface="Times New Roman"/>
              </a:rPr>
              <a:t>Cycle </a:t>
            </a:r>
            <a:r>
              <a:rPr sz="2400" spc="-5" dirty="0">
                <a:latin typeface="Times New Roman"/>
                <a:cs typeface="Times New Roman"/>
              </a:rPr>
              <a:t>Stealing </a:t>
            </a:r>
            <a:r>
              <a:rPr sz="2400" dirty="0">
                <a:latin typeface="Times New Roman"/>
                <a:cs typeface="Times New Roman"/>
              </a:rPr>
              <a:t>:- Cycle stealing </a:t>
            </a:r>
            <a:r>
              <a:rPr sz="2400" spc="-5" dirty="0">
                <a:latin typeface="Times New Roman"/>
                <a:cs typeface="Times New Roman"/>
              </a:rPr>
              <a:t>allows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DMA </a:t>
            </a:r>
            <a:r>
              <a:rPr sz="2400" dirty="0">
                <a:latin typeface="Times New Roman"/>
                <a:cs typeface="Times New Roman"/>
              </a:rPr>
              <a:t>controller  to </a:t>
            </a:r>
            <a:r>
              <a:rPr sz="2400" spc="-5" dirty="0">
                <a:latin typeface="Times New Roman"/>
                <a:cs typeface="Times New Roman"/>
              </a:rPr>
              <a:t>transfer </a:t>
            </a:r>
            <a:r>
              <a:rPr sz="2400" dirty="0">
                <a:latin typeface="Times New Roman"/>
                <a:cs typeface="Times New Roman"/>
              </a:rPr>
              <a:t>one </a:t>
            </a:r>
            <a:r>
              <a:rPr sz="2400" spc="-5" dirty="0">
                <a:latin typeface="Times New Roman"/>
                <a:cs typeface="Times New Roman"/>
              </a:rPr>
              <a:t>data word </a:t>
            </a:r>
            <a:r>
              <a:rPr sz="2400" dirty="0">
                <a:latin typeface="Times New Roman"/>
                <a:cs typeface="Times New Roman"/>
              </a:rPr>
              <a:t>at a </a:t>
            </a:r>
            <a:r>
              <a:rPr sz="2400" spc="-5" dirty="0">
                <a:latin typeface="Times New Roman"/>
                <a:cs typeface="Times New Roman"/>
              </a:rPr>
              <a:t>time, after which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10" dirty="0">
                <a:latin typeface="Times New Roman"/>
                <a:cs typeface="Times New Roman"/>
              </a:rPr>
              <a:t>must  </a:t>
            </a:r>
            <a:r>
              <a:rPr sz="2400" dirty="0">
                <a:latin typeface="Times New Roman"/>
                <a:cs typeface="Times New Roman"/>
              </a:rPr>
              <a:t>returns control of the buses to 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CPU.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50215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DMA</a:t>
            </a:r>
            <a:r>
              <a:rPr u="none" spc="-55" dirty="0"/>
              <a:t> </a:t>
            </a:r>
            <a:r>
              <a:rPr u="none" spc="-5" dirty="0"/>
              <a:t>Controller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6" y="2014219"/>
            <a:ext cx="10299700" cy="2998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DMA </a:t>
            </a:r>
            <a:r>
              <a:rPr sz="2400" dirty="0">
                <a:latin typeface="Times New Roman"/>
                <a:cs typeface="Times New Roman"/>
              </a:rPr>
              <a:t>controller needs the </a:t>
            </a:r>
            <a:r>
              <a:rPr sz="2400" spc="-5" dirty="0">
                <a:latin typeface="Times New Roman"/>
                <a:cs typeface="Times New Roman"/>
              </a:rPr>
              <a:t>usual </a:t>
            </a:r>
            <a:r>
              <a:rPr sz="2400" dirty="0">
                <a:latin typeface="Times New Roman"/>
                <a:cs typeface="Times New Roman"/>
              </a:rPr>
              <a:t>circuits of an </a:t>
            </a:r>
            <a:r>
              <a:rPr sz="2400" spc="-5" dirty="0">
                <a:latin typeface="Times New Roman"/>
                <a:cs typeface="Times New Roman"/>
              </a:rPr>
              <a:t>interface </a:t>
            </a:r>
            <a:r>
              <a:rPr sz="2400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communicate with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CPU </a:t>
            </a:r>
            <a:r>
              <a:rPr sz="2400" dirty="0">
                <a:latin typeface="Times New Roman"/>
                <a:cs typeface="Times New Roman"/>
              </a:rPr>
              <a:t>and I/O </a:t>
            </a:r>
            <a:r>
              <a:rPr sz="2400" spc="-5" dirty="0">
                <a:latin typeface="Times New Roman"/>
                <a:cs typeface="Times New Roman"/>
              </a:rPr>
              <a:t>device.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DMA  </a:t>
            </a:r>
            <a:r>
              <a:rPr sz="2400" dirty="0">
                <a:latin typeface="Times New Roman"/>
                <a:cs typeface="Times New Roman"/>
              </a:rPr>
              <a:t>controller has three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registers:</a:t>
            </a:r>
            <a:endParaRPr sz="2400">
              <a:latin typeface="Times New Roman"/>
              <a:cs typeface="Times New Roman"/>
            </a:endParaRPr>
          </a:p>
          <a:p>
            <a:pPr marL="1811655" indent="-313055">
              <a:lnSpc>
                <a:spcPct val="100000"/>
              </a:lnSpc>
              <a:spcBef>
                <a:spcPts val="2030"/>
              </a:spcBef>
              <a:buAutoNum type="romanLcPeriod"/>
              <a:tabLst>
                <a:tab pos="1811655" algn="l"/>
                <a:tab pos="1812289" algn="l"/>
              </a:tabLst>
            </a:pPr>
            <a:r>
              <a:rPr sz="2400" spc="-5" dirty="0">
                <a:latin typeface="Times New Roman"/>
                <a:cs typeface="Times New Roman"/>
              </a:rPr>
              <a:t>Address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Register</a:t>
            </a:r>
            <a:endParaRPr sz="2400">
              <a:latin typeface="Times New Roman"/>
              <a:cs typeface="Times New Roman"/>
            </a:endParaRPr>
          </a:p>
          <a:p>
            <a:pPr marL="1819910" indent="-321310">
              <a:lnSpc>
                <a:spcPct val="100000"/>
              </a:lnSpc>
              <a:spcBef>
                <a:spcPts val="2039"/>
              </a:spcBef>
              <a:buAutoNum type="romanLcPeriod"/>
              <a:tabLst>
                <a:tab pos="1820545" algn="l"/>
              </a:tabLst>
            </a:pPr>
            <a:r>
              <a:rPr sz="2400" spc="-10" dirty="0">
                <a:latin typeface="Times New Roman"/>
                <a:cs typeface="Times New Roman"/>
              </a:rPr>
              <a:t>Word </a:t>
            </a:r>
            <a:r>
              <a:rPr sz="2400" spc="-5" dirty="0">
                <a:latin typeface="Times New Roman"/>
                <a:cs typeface="Times New Roman"/>
              </a:rPr>
              <a:t>Count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Register</a:t>
            </a:r>
            <a:endParaRPr sz="2400">
              <a:latin typeface="Times New Roman"/>
              <a:cs typeface="Times New Roman"/>
            </a:endParaRPr>
          </a:p>
          <a:p>
            <a:pPr marL="1905000" indent="-406400">
              <a:lnSpc>
                <a:spcPct val="100000"/>
              </a:lnSpc>
              <a:spcBef>
                <a:spcPts val="2030"/>
              </a:spcBef>
              <a:buAutoNum type="romanLcPeriod"/>
              <a:tabLst>
                <a:tab pos="19056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Control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Register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566420"/>
            <a:ext cx="50215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DMA</a:t>
            </a:r>
            <a:r>
              <a:rPr u="none" spc="-55" dirty="0"/>
              <a:t> </a:t>
            </a:r>
            <a:r>
              <a:rPr u="none" spc="-5" dirty="0"/>
              <a:t>Controller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633219"/>
            <a:ext cx="10750973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marR="5080" indent="-414655" algn="just">
              <a:lnSpc>
                <a:spcPct val="150000"/>
              </a:lnSpc>
              <a:spcBef>
                <a:spcPts val="100"/>
              </a:spcBef>
              <a:buAutoNum type="romanLcPeriod"/>
              <a:tabLst>
                <a:tab pos="414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Address Register </a:t>
            </a:r>
            <a:r>
              <a:rPr sz="2400" spc="5" dirty="0">
                <a:latin typeface="Times New Roman"/>
                <a:cs typeface="Times New Roman"/>
              </a:rPr>
              <a:t>:- </a:t>
            </a:r>
            <a:r>
              <a:rPr sz="2400" spc="-5" dirty="0">
                <a:latin typeface="Times New Roman"/>
                <a:cs typeface="Times New Roman"/>
              </a:rPr>
              <a:t>Address Register </a:t>
            </a:r>
            <a:r>
              <a:rPr sz="2400" dirty="0">
                <a:latin typeface="Times New Roman"/>
                <a:cs typeface="Times New Roman"/>
              </a:rPr>
              <a:t>contains an address to  </a:t>
            </a:r>
            <a:r>
              <a:rPr sz="2400" spc="-5" dirty="0">
                <a:latin typeface="Times New Roman"/>
                <a:cs typeface="Times New Roman"/>
              </a:rPr>
              <a:t>specify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desired </a:t>
            </a:r>
            <a:r>
              <a:rPr sz="2400" dirty="0">
                <a:latin typeface="Times New Roman"/>
                <a:cs typeface="Times New Roman"/>
              </a:rPr>
              <a:t>location in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memory.</a:t>
            </a:r>
            <a:endParaRPr sz="2400">
              <a:latin typeface="Times New Roman"/>
              <a:cs typeface="Times New Roman"/>
            </a:endParaRPr>
          </a:p>
          <a:p>
            <a:pPr marL="511809" marR="5080" indent="-511809" algn="just">
              <a:lnSpc>
                <a:spcPct val="150000"/>
              </a:lnSpc>
              <a:spcBef>
                <a:spcPts val="590"/>
              </a:spcBef>
              <a:buAutoNum type="romanLcPeriod"/>
              <a:tabLst>
                <a:tab pos="511809" algn="l"/>
              </a:tabLst>
            </a:pPr>
            <a:r>
              <a:rPr sz="2400" spc="-10" dirty="0">
                <a:latin typeface="Times New Roman"/>
                <a:cs typeface="Times New Roman"/>
              </a:rPr>
              <a:t>Word </a:t>
            </a:r>
            <a:r>
              <a:rPr sz="2400" spc="-5" dirty="0">
                <a:latin typeface="Times New Roman"/>
                <a:cs typeface="Times New Roman"/>
              </a:rPr>
              <a:t>Count Register </a:t>
            </a:r>
            <a:r>
              <a:rPr sz="2400" dirty="0">
                <a:latin typeface="Times New Roman"/>
                <a:cs typeface="Times New Roman"/>
              </a:rPr>
              <a:t>:- </a:t>
            </a:r>
            <a:r>
              <a:rPr sz="2400" spc="-15" dirty="0">
                <a:latin typeface="Times New Roman"/>
                <a:cs typeface="Times New Roman"/>
              </a:rPr>
              <a:t>WC </a:t>
            </a:r>
            <a:r>
              <a:rPr sz="2400" dirty="0">
                <a:latin typeface="Times New Roman"/>
                <a:cs typeface="Times New Roman"/>
              </a:rPr>
              <a:t>holds the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words </a:t>
            </a:r>
            <a:r>
              <a:rPr sz="2400" dirty="0">
                <a:latin typeface="Times New Roman"/>
                <a:cs typeface="Times New Roman"/>
              </a:rPr>
              <a:t>to be  </a:t>
            </a:r>
            <a:r>
              <a:rPr sz="2400" spc="-5" dirty="0">
                <a:latin typeface="Times New Roman"/>
                <a:cs typeface="Times New Roman"/>
              </a:rPr>
              <a:t>transferred. </a:t>
            </a:r>
            <a:r>
              <a:rPr sz="2400" dirty="0">
                <a:latin typeface="Times New Roman"/>
                <a:cs typeface="Times New Roman"/>
              </a:rPr>
              <a:t>The register is incre/decre by one </a:t>
            </a:r>
            <a:r>
              <a:rPr sz="2400" spc="-5" dirty="0">
                <a:latin typeface="Times New Roman"/>
                <a:cs typeface="Times New Roman"/>
              </a:rPr>
              <a:t>after each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word transfer </a:t>
            </a:r>
            <a:r>
              <a:rPr sz="2400" dirty="0">
                <a:latin typeface="Times New Roman"/>
                <a:cs typeface="Times New Roman"/>
              </a:rPr>
              <a:t>and internally </a:t>
            </a:r>
            <a:r>
              <a:rPr sz="2400" spc="-5" dirty="0">
                <a:latin typeface="Times New Roman"/>
                <a:cs typeface="Times New Roman"/>
              </a:rPr>
              <a:t>tested for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zero.</a:t>
            </a:r>
            <a:endParaRPr sz="2400">
              <a:latin typeface="Times New Roman"/>
              <a:cs typeface="Times New Roman"/>
            </a:endParaRPr>
          </a:p>
          <a:p>
            <a:pPr marL="483870" marR="5715" indent="-483870" algn="just">
              <a:lnSpc>
                <a:spcPct val="150000"/>
              </a:lnSpc>
              <a:spcBef>
                <a:spcPts val="600"/>
              </a:spcBef>
              <a:buAutoNum type="romanLcPeriod"/>
              <a:tabLst>
                <a:tab pos="483870" algn="l"/>
              </a:tabLst>
            </a:pPr>
            <a:r>
              <a:rPr sz="2400" spc="-5" dirty="0">
                <a:latin typeface="Times New Roman"/>
                <a:cs typeface="Times New Roman"/>
              </a:rPr>
              <a:t>Control Register </a:t>
            </a:r>
            <a:r>
              <a:rPr sz="2400" spc="5" dirty="0">
                <a:latin typeface="Times New Roman"/>
                <a:cs typeface="Times New Roman"/>
              </a:rPr>
              <a:t>:- </a:t>
            </a:r>
            <a:r>
              <a:rPr sz="2400" spc="-5" dirty="0">
                <a:latin typeface="Times New Roman"/>
                <a:cs typeface="Times New Roman"/>
              </a:rPr>
              <a:t>Control Register specifies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mode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transfer.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566420"/>
            <a:ext cx="50215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DMA</a:t>
            </a:r>
            <a:r>
              <a:rPr u="none" spc="-55" dirty="0"/>
              <a:t> </a:t>
            </a:r>
            <a:r>
              <a:rPr u="none" spc="-5" dirty="0"/>
              <a:t>Controller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187" y="1404619"/>
            <a:ext cx="11319933" cy="3821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39" algn="just">
              <a:lnSpc>
                <a:spcPct val="125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unit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communicates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with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via the data bus and control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lines.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registers in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DMA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selected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by the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through the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address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bus by enabling the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DS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(DMA select)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RS (Register  select)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inputs. The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RD (read)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WR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(write)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inputs are  bidirectional.</a:t>
            </a:r>
          </a:p>
          <a:p>
            <a:pPr marL="12700" marR="5080" indent="1852930" algn="just">
              <a:lnSpc>
                <a:spcPct val="125000"/>
              </a:lnSpc>
              <a:spcBef>
                <a:spcPts val="890"/>
              </a:spcBef>
            </a:pP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BG (Bus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Grant)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input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is 0,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can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communicate with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DMA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registers through the data bus to read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write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DMA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registers.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When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BG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=1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,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DMA can </a:t>
            </a:r>
            <a:r>
              <a:rPr sz="2400" spc="5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communicate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directly with the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by specifying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address in 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address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bus and activating the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RD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or WR</a:t>
            </a:r>
            <a:r>
              <a:rPr sz="2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control.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800" y="1123950"/>
            <a:ext cx="3556000" cy="819150"/>
          </a:xfrm>
          <a:custGeom>
            <a:avLst/>
            <a:gdLst/>
            <a:ahLst/>
            <a:cxnLst/>
            <a:rect l="l" t="t" r="r" b="b"/>
            <a:pathLst>
              <a:path w="2667000" h="819150">
                <a:moveTo>
                  <a:pt x="1333500" y="819150"/>
                </a:moveTo>
                <a:lnTo>
                  <a:pt x="0" y="819150"/>
                </a:lnTo>
                <a:lnTo>
                  <a:pt x="0" y="0"/>
                </a:lnTo>
                <a:lnTo>
                  <a:pt x="2667000" y="0"/>
                </a:lnTo>
                <a:lnTo>
                  <a:pt x="2667000" y="819150"/>
                </a:lnTo>
                <a:lnTo>
                  <a:pt x="1333500" y="819150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24800" y="2537460"/>
            <a:ext cx="3556000" cy="596900"/>
          </a:xfrm>
          <a:custGeom>
            <a:avLst/>
            <a:gdLst/>
            <a:ahLst/>
            <a:cxnLst/>
            <a:rect l="l" t="t" r="r" b="b"/>
            <a:pathLst>
              <a:path w="2667000" h="596900">
                <a:moveTo>
                  <a:pt x="1333500" y="596900"/>
                </a:moveTo>
                <a:lnTo>
                  <a:pt x="0" y="596900"/>
                </a:lnTo>
                <a:lnTo>
                  <a:pt x="0" y="0"/>
                </a:lnTo>
                <a:lnTo>
                  <a:pt x="2667000" y="0"/>
                </a:lnTo>
                <a:lnTo>
                  <a:pt x="2667000" y="596900"/>
                </a:lnTo>
                <a:lnTo>
                  <a:pt x="1333500" y="596900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4800" y="4400550"/>
            <a:ext cx="3556000" cy="595630"/>
          </a:xfrm>
          <a:custGeom>
            <a:avLst/>
            <a:gdLst/>
            <a:ahLst/>
            <a:cxnLst/>
            <a:rect l="l" t="t" r="r" b="b"/>
            <a:pathLst>
              <a:path w="2667000" h="595629">
                <a:moveTo>
                  <a:pt x="1333500" y="595630"/>
                </a:moveTo>
                <a:lnTo>
                  <a:pt x="0" y="595630"/>
                </a:lnTo>
                <a:lnTo>
                  <a:pt x="0" y="0"/>
                </a:lnTo>
                <a:lnTo>
                  <a:pt x="2667000" y="0"/>
                </a:lnTo>
                <a:lnTo>
                  <a:pt x="2667000" y="595630"/>
                </a:lnTo>
                <a:lnTo>
                  <a:pt x="1333500" y="595630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4800" y="3431540"/>
            <a:ext cx="3556000" cy="595630"/>
          </a:xfrm>
          <a:custGeom>
            <a:avLst/>
            <a:gdLst/>
            <a:ahLst/>
            <a:cxnLst/>
            <a:rect l="l" t="t" r="r" b="b"/>
            <a:pathLst>
              <a:path w="2667000" h="595629">
                <a:moveTo>
                  <a:pt x="1333500" y="595630"/>
                </a:moveTo>
                <a:lnTo>
                  <a:pt x="0" y="595630"/>
                </a:lnTo>
                <a:lnTo>
                  <a:pt x="0" y="0"/>
                </a:lnTo>
                <a:lnTo>
                  <a:pt x="2667000" y="0"/>
                </a:lnTo>
                <a:lnTo>
                  <a:pt x="2667000" y="595630"/>
                </a:lnTo>
                <a:lnTo>
                  <a:pt x="1333500" y="595630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1600" y="2910839"/>
            <a:ext cx="60452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45338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9347" y="286892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90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1600" y="487934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41910"/>
                </a:lnTo>
                <a:lnTo>
                  <a:pt x="85089" y="85090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1600" y="3357879"/>
            <a:ext cx="60452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45338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9347" y="3314700"/>
            <a:ext cx="113453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0" y="0"/>
                </a:moveTo>
                <a:lnTo>
                  <a:pt x="0" y="86360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8280" y="4400550"/>
            <a:ext cx="497840" cy="0"/>
          </a:xfrm>
          <a:custGeom>
            <a:avLst/>
            <a:gdLst/>
            <a:ahLst/>
            <a:cxnLst/>
            <a:rect l="l" t="t" r="r" b="b"/>
            <a:pathLst>
              <a:path w="373380">
                <a:moveTo>
                  <a:pt x="0" y="0"/>
                </a:moveTo>
                <a:lnTo>
                  <a:pt x="37337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41600" y="4357370"/>
            <a:ext cx="113453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85089" y="0"/>
                </a:moveTo>
                <a:lnTo>
                  <a:pt x="0" y="43179"/>
                </a:lnTo>
                <a:lnTo>
                  <a:pt x="85089" y="8635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9347" y="4357370"/>
            <a:ext cx="113453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0" y="0"/>
                </a:moveTo>
                <a:lnTo>
                  <a:pt x="0" y="86359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8280" y="3878579"/>
            <a:ext cx="497840" cy="0"/>
          </a:xfrm>
          <a:custGeom>
            <a:avLst/>
            <a:gdLst/>
            <a:ahLst/>
            <a:cxnLst/>
            <a:rect l="l" t="t" r="r" b="b"/>
            <a:pathLst>
              <a:path w="373380">
                <a:moveTo>
                  <a:pt x="0" y="0"/>
                </a:moveTo>
                <a:lnTo>
                  <a:pt x="37337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41600" y="383667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41909"/>
                </a:lnTo>
                <a:lnTo>
                  <a:pt x="8508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9347" y="383667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41600" y="584707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41910"/>
                </a:lnTo>
                <a:lnTo>
                  <a:pt x="85089" y="85090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41600" y="5441950"/>
            <a:ext cx="60452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45338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9347" y="540004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90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17079" y="4697729"/>
            <a:ext cx="70104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77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10400" y="465582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41909"/>
                </a:lnTo>
                <a:lnTo>
                  <a:pt x="8508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11346" y="465582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2679" y="1644650"/>
            <a:ext cx="70104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77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000" y="160273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41910"/>
                </a:lnTo>
                <a:lnTo>
                  <a:pt x="8508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96945" y="160273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46680" y="1644650"/>
            <a:ext cx="701040" cy="0"/>
          </a:xfrm>
          <a:custGeom>
            <a:avLst/>
            <a:gdLst/>
            <a:ahLst/>
            <a:cxnLst/>
            <a:rect l="l" t="t" r="r" b="b"/>
            <a:pathLst>
              <a:path w="525780">
                <a:moveTo>
                  <a:pt x="0" y="0"/>
                </a:moveTo>
                <a:lnTo>
                  <a:pt x="52577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40000" y="160273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41910"/>
                </a:lnTo>
                <a:lnTo>
                  <a:pt x="8508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40947" y="160273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17079" y="3729990"/>
            <a:ext cx="70104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77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10400" y="368807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41910"/>
                </a:lnTo>
                <a:lnTo>
                  <a:pt x="85089" y="85090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11346" y="368807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90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17079" y="2835910"/>
            <a:ext cx="70104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77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0400" y="279400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41910"/>
                </a:lnTo>
                <a:lnTo>
                  <a:pt x="8508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11346" y="279400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10400" y="1197610"/>
            <a:ext cx="0" cy="3947160"/>
          </a:xfrm>
          <a:custGeom>
            <a:avLst/>
            <a:gdLst/>
            <a:ahLst/>
            <a:cxnLst/>
            <a:rect l="l" t="t" r="r" b="b"/>
            <a:pathLst>
              <a:path h="3947160">
                <a:moveTo>
                  <a:pt x="0" y="0"/>
                </a:moveTo>
                <a:lnTo>
                  <a:pt x="0" y="3947159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6000" y="562355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41909"/>
                </a:lnTo>
                <a:lnTo>
                  <a:pt x="85089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52946" y="6144259"/>
            <a:ext cx="113453" cy="86360"/>
          </a:xfrm>
          <a:custGeom>
            <a:avLst/>
            <a:gdLst/>
            <a:ahLst/>
            <a:cxnLst/>
            <a:rect l="l" t="t" r="r" b="b"/>
            <a:pathLst>
              <a:path w="85090" h="86360">
                <a:moveTo>
                  <a:pt x="0" y="0"/>
                </a:moveTo>
                <a:lnTo>
                  <a:pt x="0" y="86359"/>
                </a:lnTo>
                <a:lnTo>
                  <a:pt x="8509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50400" y="528319"/>
            <a:ext cx="0" cy="595630"/>
          </a:xfrm>
          <a:custGeom>
            <a:avLst/>
            <a:gdLst/>
            <a:ahLst/>
            <a:cxnLst/>
            <a:rect l="l" t="t" r="r" b="b"/>
            <a:pathLst>
              <a:path h="595630">
                <a:moveTo>
                  <a:pt x="0" y="595629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43386" y="528319"/>
            <a:ext cx="7007013" cy="0"/>
          </a:xfrm>
          <a:custGeom>
            <a:avLst/>
            <a:gdLst/>
            <a:ahLst/>
            <a:cxnLst/>
            <a:rect l="l" t="t" r="r" b="b"/>
            <a:pathLst>
              <a:path w="5255259">
                <a:moveTo>
                  <a:pt x="525526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38400" y="485140"/>
            <a:ext cx="113453" cy="86360"/>
          </a:xfrm>
          <a:custGeom>
            <a:avLst/>
            <a:gdLst/>
            <a:ahLst/>
            <a:cxnLst/>
            <a:rect l="l" t="t" r="r" b="b"/>
            <a:pathLst>
              <a:path w="85089" h="86359">
                <a:moveTo>
                  <a:pt x="85089" y="0"/>
                </a:moveTo>
                <a:lnTo>
                  <a:pt x="0" y="43180"/>
                </a:lnTo>
                <a:lnTo>
                  <a:pt x="85089" y="86360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747347" y="6511290"/>
            <a:ext cx="45906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Block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Diagram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DMA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Controller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32894" y="1381759"/>
            <a:ext cx="264244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Address bus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buffers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32893" y="2646679"/>
            <a:ext cx="225975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Address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Register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32893" y="4508500"/>
            <a:ext cx="22081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Control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Register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31294" y="3540759"/>
            <a:ext cx="2847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Word </a:t>
            </a:r>
            <a:r>
              <a:rPr sz="1800" b="1" spc="-5" dirty="0">
                <a:latin typeface="Times New Roman"/>
                <a:cs typeface="Times New Roman"/>
              </a:rPr>
              <a:t>Count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Register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04094" y="2051050"/>
            <a:ext cx="230293" cy="755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600" b="1" dirty="0">
                <a:latin typeface="Times New Roman"/>
                <a:cs typeface="Times New Roman"/>
              </a:rPr>
              <a:t>I  N  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04094" y="2781300"/>
            <a:ext cx="230293" cy="209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E  R  N  A  L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700"/>
              </a:lnSpc>
              <a:spcBef>
                <a:spcPts val="985"/>
              </a:spcBef>
            </a:pPr>
            <a:r>
              <a:rPr sz="1600" b="1" dirty="0">
                <a:latin typeface="Times New Roman"/>
                <a:cs typeface="Times New Roman"/>
              </a:rPr>
              <a:t>B  U  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85745" y="5402579"/>
            <a:ext cx="43975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9425" algn="l"/>
                <a:tab pos="3284854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DMA</a:t>
            </a:r>
            <a:r>
              <a:rPr sz="18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Request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08894" y="5923279"/>
            <a:ext cx="3103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DMA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Acknowledgment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429241" y="5774690"/>
            <a:ext cx="1609513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to I/O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devices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2748280" y="2668272"/>
          <a:ext cx="7711440" cy="37204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520"/>
                <a:gridCol w="2743200"/>
                <a:gridCol w="4363720"/>
              </a:tblGrid>
              <a:tr h="441959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13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WR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79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BR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3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57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43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BG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Interrupt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4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63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916092" y="2721609"/>
            <a:ext cx="14224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DMA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Select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14493" y="3242309"/>
            <a:ext cx="1736513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Register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Select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28800" y="3763009"/>
            <a:ext cx="636693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R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5" dirty="0">
                <a:latin typeface="Times New Roman"/>
                <a:cs typeface="Times New Roman"/>
              </a:rPr>
              <a:t>a</a:t>
            </a:r>
            <a:r>
              <a:rPr sz="1600" b="1" dirty="0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28801" y="4284979"/>
            <a:ext cx="710353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Wr</a:t>
            </a:r>
            <a:r>
              <a:rPr sz="1600" b="1" spc="-5" dirty="0">
                <a:latin typeface="Times New Roman"/>
                <a:cs typeface="Times New Roman"/>
              </a:rPr>
              <a:t>it</a:t>
            </a:r>
            <a:r>
              <a:rPr sz="1600" b="1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19292" y="4805679"/>
            <a:ext cx="1468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Bus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Request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19201" y="5327650"/>
            <a:ext cx="1243753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Bus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Grant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24092" y="5774690"/>
            <a:ext cx="1129453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Times New Roman"/>
                <a:cs typeface="Times New Roman"/>
              </a:rPr>
              <a:t>Interrupt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19200" y="1455420"/>
            <a:ext cx="119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Data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712892" y="339090"/>
            <a:ext cx="166454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none" spc="-5" dirty="0">
                <a:latin typeface="Times New Roman"/>
                <a:cs typeface="Times New Roman"/>
              </a:rPr>
              <a:t>Address</a:t>
            </a:r>
            <a:r>
              <a:rPr sz="1800" b="1" u="none" spc="-85" dirty="0">
                <a:latin typeface="Times New Roman"/>
                <a:cs typeface="Times New Roman"/>
              </a:rPr>
              <a:t> </a:t>
            </a:r>
            <a:r>
              <a:rPr sz="1800" b="1" u="none" spc="-5" dirty="0">
                <a:latin typeface="Times New Roman"/>
                <a:cs typeface="Times New Roman"/>
              </a:rPr>
              <a:t>Bus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54400" y="1123950"/>
            <a:ext cx="2641600" cy="751488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640080" marR="548005" indent="-83820">
              <a:lnSpc>
                <a:spcPct val="100000"/>
              </a:lnSpc>
              <a:spcBef>
                <a:spcPts val="1540"/>
              </a:spcBef>
            </a:pPr>
            <a:r>
              <a:rPr sz="1800" b="1" spc="-5" dirty="0">
                <a:latin typeface="Times New Roman"/>
                <a:cs typeface="Times New Roman"/>
              </a:rPr>
              <a:t>Data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bus  </a:t>
            </a:r>
            <a:r>
              <a:rPr sz="1800" b="1" spc="-5" dirty="0">
                <a:latin typeface="Times New Roman"/>
                <a:cs typeface="Times New Roman"/>
              </a:rPr>
              <a:t>buffers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490220"/>
            <a:ext cx="44814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DMA</a:t>
            </a:r>
            <a:r>
              <a:rPr u="none" spc="-65" dirty="0"/>
              <a:t> </a:t>
            </a:r>
            <a:r>
              <a:rPr u="none" spc="-5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187" y="1404619"/>
            <a:ext cx="11527367" cy="400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" indent="58419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CPU communicates with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DMA </a:t>
            </a:r>
            <a:r>
              <a:rPr sz="2400" dirty="0">
                <a:latin typeface="Times New Roman"/>
                <a:cs typeface="Times New Roman"/>
              </a:rPr>
              <a:t>through the </a:t>
            </a:r>
            <a:r>
              <a:rPr sz="2400" spc="-5" dirty="0">
                <a:latin typeface="Times New Roman"/>
                <a:cs typeface="Times New Roman"/>
              </a:rPr>
              <a:t>address </a:t>
            </a:r>
            <a:r>
              <a:rPr sz="2400" dirty="0">
                <a:latin typeface="Times New Roman"/>
                <a:cs typeface="Times New Roman"/>
              </a:rPr>
              <a:t>and data  </a:t>
            </a:r>
            <a:r>
              <a:rPr sz="2400" spc="-5" dirty="0">
                <a:latin typeface="Times New Roman"/>
                <a:cs typeface="Times New Roman"/>
              </a:rPr>
              <a:t>buses as </a:t>
            </a:r>
            <a:r>
              <a:rPr sz="2400" dirty="0">
                <a:latin typeface="Times New Roman"/>
                <a:cs typeface="Times New Roman"/>
              </a:rPr>
              <a:t>with any interface unit. The </a:t>
            </a:r>
            <a:r>
              <a:rPr sz="2400" spc="-5" dirty="0">
                <a:latin typeface="Times New Roman"/>
                <a:cs typeface="Times New Roman"/>
              </a:rPr>
              <a:t>DMA has </a:t>
            </a:r>
            <a:r>
              <a:rPr sz="2400" dirty="0">
                <a:latin typeface="Times New Roman"/>
                <a:cs typeface="Times New Roman"/>
              </a:rPr>
              <a:t>its </a:t>
            </a:r>
            <a:r>
              <a:rPr sz="2400" spc="-5" dirty="0">
                <a:latin typeface="Times New Roman"/>
                <a:cs typeface="Times New Roman"/>
              </a:rPr>
              <a:t>own address, which  </a:t>
            </a:r>
            <a:r>
              <a:rPr sz="2400" dirty="0">
                <a:latin typeface="Times New Roman"/>
                <a:cs typeface="Times New Roman"/>
              </a:rPr>
              <a:t>activates the </a:t>
            </a:r>
            <a:r>
              <a:rPr sz="2400" spc="-5" dirty="0">
                <a:latin typeface="Times New Roman"/>
                <a:cs typeface="Times New Roman"/>
              </a:rPr>
              <a:t>DS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10" dirty="0">
                <a:latin typeface="Times New Roman"/>
                <a:cs typeface="Times New Roman"/>
              </a:rPr>
              <a:t>RS </a:t>
            </a:r>
            <a:r>
              <a:rPr sz="2400" dirty="0">
                <a:latin typeface="Times New Roman"/>
                <a:cs typeface="Times New Roman"/>
              </a:rPr>
              <a:t>lines. The </a:t>
            </a:r>
            <a:r>
              <a:rPr sz="2400" spc="-5" dirty="0">
                <a:latin typeface="Times New Roman"/>
                <a:cs typeface="Times New Roman"/>
              </a:rPr>
              <a:t>CPU </a:t>
            </a:r>
            <a:r>
              <a:rPr sz="2400" dirty="0">
                <a:latin typeface="Times New Roman"/>
                <a:cs typeface="Times New Roman"/>
              </a:rPr>
              <a:t>initializes the </a:t>
            </a:r>
            <a:r>
              <a:rPr sz="2400" spc="-5" dirty="0">
                <a:latin typeface="Times New Roman"/>
                <a:cs typeface="Times New Roman"/>
              </a:rPr>
              <a:t>DMA </a:t>
            </a:r>
            <a:r>
              <a:rPr sz="2400" dirty="0">
                <a:latin typeface="Times New Roman"/>
                <a:cs typeface="Times New Roman"/>
              </a:rPr>
              <a:t>through  the data bus. </a:t>
            </a:r>
            <a:r>
              <a:rPr sz="2400" spc="-5" dirty="0">
                <a:latin typeface="Times New Roman"/>
                <a:cs typeface="Times New Roman"/>
              </a:rPr>
              <a:t>Once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DMA </a:t>
            </a:r>
            <a:r>
              <a:rPr sz="2400" dirty="0">
                <a:latin typeface="Times New Roman"/>
                <a:cs typeface="Times New Roman"/>
              </a:rPr>
              <a:t>receives the start control </a:t>
            </a:r>
            <a:r>
              <a:rPr sz="2400" spc="-10" dirty="0">
                <a:latin typeface="Times New Roman"/>
                <a:cs typeface="Times New Roman"/>
              </a:rPr>
              <a:t>command, </a:t>
            </a:r>
            <a:r>
              <a:rPr sz="2400" dirty="0">
                <a:latin typeface="Times New Roman"/>
                <a:cs typeface="Times New Roman"/>
              </a:rPr>
              <a:t>it  can </a:t>
            </a:r>
            <a:r>
              <a:rPr sz="2400" spc="-5" dirty="0">
                <a:latin typeface="Times New Roman"/>
                <a:cs typeface="Times New Roman"/>
              </a:rPr>
              <a:t>transfer between </a:t>
            </a:r>
            <a:r>
              <a:rPr sz="2400" dirty="0">
                <a:latin typeface="Times New Roman"/>
                <a:cs typeface="Times New Roman"/>
              </a:rPr>
              <a:t>the peripheral and the</a:t>
            </a:r>
            <a:r>
              <a:rPr sz="2400" spc="-5" dirty="0">
                <a:latin typeface="Times New Roman"/>
                <a:cs typeface="Times New Roman"/>
              </a:rPr>
              <a:t> memory.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900"/>
              </a:spcBef>
            </a:pP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b="1" spc="-10" dirty="0">
                <a:latin typeface="Times New Roman"/>
                <a:cs typeface="Times New Roman"/>
              </a:rPr>
              <a:t>BG </a:t>
            </a:r>
            <a:r>
              <a:rPr sz="2400" b="1" dirty="0">
                <a:latin typeface="Times New Roman"/>
                <a:cs typeface="Times New Roman"/>
              </a:rPr>
              <a:t>= 0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RD and </a:t>
            </a:r>
            <a:r>
              <a:rPr sz="2400" b="1" dirty="0">
                <a:latin typeface="Times New Roman"/>
                <a:cs typeface="Times New Roman"/>
              </a:rPr>
              <a:t>WR are </a:t>
            </a:r>
            <a:r>
              <a:rPr sz="2400" b="1" spc="-5" dirty="0">
                <a:latin typeface="Times New Roman"/>
                <a:cs typeface="Times New Roman"/>
              </a:rPr>
              <a:t>input lines allowing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5" dirty="0">
                <a:latin typeface="Times New Roman"/>
                <a:cs typeface="Times New Roman"/>
              </a:rPr>
              <a:t>CPU </a:t>
            </a:r>
            <a:r>
              <a:rPr sz="2400" b="1" dirty="0">
                <a:latin typeface="Times New Roman"/>
                <a:cs typeface="Times New Roman"/>
              </a:rPr>
              <a:t>to  </a:t>
            </a:r>
            <a:r>
              <a:rPr sz="2400" b="1" spc="-5" dirty="0">
                <a:latin typeface="Times New Roman"/>
                <a:cs typeface="Times New Roman"/>
              </a:rPr>
              <a:t>communicate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the internal </a:t>
            </a:r>
            <a:r>
              <a:rPr sz="2400" spc="-5" dirty="0">
                <a:latin typeface="Times New Roman"/>
                <a:cs typeface="Times New Roman"/>
              </a:rPr>
              <a:t>DMA </a:t>
            </a:r>
            <a:r>
              <a:rPr sz="2400" dirty="0">
                <a:latin typeface="Times New Roman"/>
                <a:cs typeface="Times New Roman"/>
              </a:rPr>
              <a:t>registers. </a:t>
            </a: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b="1" dirty="0">
                <a:latin typeface="Times New Roman"/>
                <a:cs typeface="Times New Roman"/>
              </a:rPr>
              <a:t>BG=1</a:t>
            </a:r>
            <a:r>
              <a:rPr sz="2400" dirty="0">
                <a:latin typeface="Times New Roman"/>
                <a:cs typeface="Times New Roman"/>
              </a:rPr>
              <a:t>, the </a:t>
            </a:r>
            <a:r>
              <a:rPr sz="2400" b="1" spc="-5" dirty="0">
                <a:latin typeface="Times New Roman"/>
                <a:cs typeface="Times New Roman"/>
              </a:rPr>
              <a:t>RD  and </a:t>
            </a:r>
            <a:r>
              <a:rPr sz="2400" b="1" dirty="0">
                <a:latin typeface="Times New Roman"/>
                <a:cs typeface="Times New Roman"/>
              </a:rPr>
              <a:t>WR are </a:t>
            </a:r>
            <a:r>
              <a:rPr sz="2400" b="1" spc="-5" dirty="0">
                <a:latin typeface="Times New Roman"/>
                <a:cs typeface="Times New Roman"/>
              </a:rPr>
              <a:t>output </a:t>
            </a:r>
            <a:r>
              <a:rPr sz="2400" b="1" dirty="0">
                <a:latin typeface="Times New Roman"/>
                <a:cs typeface="Times New Roman"/>
              </a:rPr>
              <a:t>lines from </a:t>
            </a:r>
            <a:r>
              <a:rPr sz="2400" b="1" spc="-5" dirty="0">
                <a:latin typeface="Times New Roman"/>
                <a:cs typeface="Times New Roman"/>
              </a:rPr>
              <a:t>the DMA </a:t>
            </a:r>
            <a:r>
              <a:rPr sz="2400" b="1" dirty="0">
                <a:latin typeface="Times New Roman"/>
                <a:cs typeface="Times New Roman"/>
              </a:rPr>
              <a:t>controller </a:t>
            </a:r>
            <a:r>
              <a:rPr sz="2400" dirty="0">
                <a:latin typeface="Times New Roman"/>
                <a:cs typeface="Times New Roman"/>
              </a:rPr>
              <a:t>to the </a:t>
            </a:r>
            <a:r>
              <a:rPr sz="2400" spc="-5" dirty="0">
                <a:latin typeface="Times New Roman"/>
                <a:cs typeface="Times New Roman"/>
              </a:rPr>
              <a:t>random  access </a:t>
            </a:r>
            <a:r>
              <a:rPr sz="2400" spc="-10" dirty="0">
                <a:latin typeface="Times New Roman"/>
                <a:cs typeface="Times New Roman"/>
              </a:rPr>
              <a:t>memory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specify </a:t>
            </a:r>
            <a:r>
              <a:rPr sz="2400" dirty="0">
                <a:latin typeface="Times New Roman"/>
                <a:cs typeface="Times New Roman"/>
              </a:rPr>
              <a:t>the read or write </a:t>
            </a:r>
            <a:r>
              <a:rPr sz="2400" spc="-5" dirty="0">
                <a:latin typeface="Times New Roman"/>
                <a:cs typeface="Times New Roman"/>
              </a:rPr>
              <a:t>operation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3910" y="265303"/>
            <a:ext cx="10605135" cy="624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283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two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signs</a:t>
            </a:r>
            <a:r>
              <a:rPr sz="24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7" baseline="-20833" dirty="0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B</a:t>
            </a:r>
            <a:r>
              <a:rPr sz="2400" spc="-7" baseline="-20833" dirty="0">
                <a:solidFill>
                  <a:srgbClr val="FFFFFF"/>
                </a:solidFill>
                <a:latin typeface="Trebuchet MS"/>
                <a:cs typeface="Trebuchet MS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compared by an exclusive-OR gate</a:t>
            </a:r>
            <a:r>
              <a:rPr sz="24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7052309" algn="l"/>
                <a:tab pos="921829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For an add operation, identical signs dictate that 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magnitudes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added,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subtract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operation different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dictate that</a:t>
            </a:r>
            <a:r>
              <a:rPr sz="24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magnitudes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added.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magnitudes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micro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operation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 A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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A+B..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Where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 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 register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that combines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34035">
              <a:lnSpc>
                <a:spcPct val="100000"/>
              </a:lnSpc>
              <a:tabLst>
                <a:tab pos="388620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A 0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indicates that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A&lt;B, 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this case 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necessary to take the 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2’s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compliment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value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.this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operation can be done with one micro  operation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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Ā+1.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27329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However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, we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assume that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register as circuits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micro operation  compliment and increment,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so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2’s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compliment is obtain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these two  micro operations…</a:t>
            </a:r>
            <a:endParaRPr sz="2400">
              <a:latin typeface="Trebuchet MS"/>
              <a:cs typeface="Trebuchet MS"/>
            </a:endParaRPr>
          </a:p>
          <a:p>
            <a:pPr marL="12700" marR="3645535">
              <a:lnSpc>
                <a:spcPct val="200000"/>
              </a:lnSpc>
              <a:spcBef>
                <a:spcPts val="5"/>
              </a:spcBef>
              <a:tabLst>
                <a:tab pos="253873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value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AVF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provides an overflow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indication.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final value of 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immaterial.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 </a:t>
            </a:r>
            <a:r>
              <a:rPr spc="-5" dirty="0"/>
              <a:t>and Subtraction with </a:t>
            </a:r>
            <a:r>
              <a:rPr spc="-35" dirty="0"/>
              <a:t>signed2’s </a:t>
            </a:r>
            <a:r>
              <a:rPr spc="-5" dirty="0"/>
              <a:t>complement  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508" y="1446657"/>
            <a:ext cx="10659745" cy="474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8915">
              <a:lnSpc>
                <a:spcPct val="100000"/>
              </a:lnSpc>
              <a:spcBef>
                <a:spcPts val="105"/>
              </a:spcBef>
              <a:tabLst>
                <a:tab pos="3723640" algn="l"/>
              </a:tabLst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The left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most bit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of binary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number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represents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sign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bit;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0 for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positive and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1  for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negative. If the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sign</a:t>
            </a:r>
            <a:r>
              <a:rPr sz="23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bit	is 1, the entire the entire number is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represented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in  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2’s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compliment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form.</a:t>
            </a:r>
            <a:endParaRPr sz="2300">
              <a:latin typeface="Trebuchet MS"/>
              <a:cs typeface="Trebuchet MS"/>
            </a:endParaRPr>
          </a:p>
          <a:p>
            <a:pPr marL="12700" marR="24130">
              <a:lnSpc>
                <a:spcPct val="100000"/>
              </a:lnSpc>
              <a:spcBef>
                <a:spcPts val="994"/>
              </a:spcBef>
              <a:tabLst>
                <a:tab pos="2195830" algn="l"/>
              </a:tabLst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 addition</a:t>
            </a:r>
            <a:r>
              <a:rPr sz="23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of	two numbers in </a:t>
            </a:r>
            <a:r>
              <a:rPr sz="2300" spc="-15" dirty="0">
                <a:solidFill>
                  <a:srgbClr val="FFFFFF"/>
                </a:solidFill>
                <a:latin typeface="Trebuchet MS"/>
                <a:cs typeface="Trebuchet MS"/>
              </a:rPr>
              <a:t>signed-2’s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complement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form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consists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adding  the number with the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sign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bits treated the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as the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other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bits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the number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.  A carry out of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sign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bit position is discarded</a:t>
            </a:r>
            <a:r>
              <a:rPr sz="23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The subtraction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consists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of first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taking the 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2’s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compliment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subtrahend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and  then adding it to the</a:t>
            </a:r>
            <a:r>
              <a:rPr sz="23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minuend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When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two numbers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of n digits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each are added and the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sum occupies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n+1</a:t>
            </a:r>
            <a:r>
              <a:rPr sz="23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Digits,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we say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an overflow</a:t>
            </a:r>
            <a:r>
              <a:rPr sz="23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occurred.</a:t>
            </a:r>
            <a:endParaRPr sz="2300">
              <a:latin typeface="Trebuchet MS"/>
              <a:cs typeface="Trebuchet MS"/>
            </a:endParaRPr>
          </a:p>
          <a:p>
            <a:pPr marL="12700" marR="932180">
              <a:lnSpc>
                <a:spcPct val="100000"/>
              </a:lnSpc>
              <a:spcBef>
                <a:spcPts val="1000"/>
              </a:spcBef>
              <a:tabLst>
                <a:tab pos="3987800" algn="l"/>
              </a:tabLst>
            </a:pP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When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the two carries are applied to an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exclusive-OR gate,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overflow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is  detected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when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output</a:t>
            </a:r>
            <a:r>
              <a:rPr sz="23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of	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300" dirty="0">
                <a:solidFill>
                  <a:srgbClr val="FFFFFF"/>
                </a:solidFill>
                <a:latin typeface="Trebuchet MS"/>
                <a:cs typeface="Trebuchet MS"/>
              </a:rPr>
              <a:t>gate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is equal to</a:t>
            </a:r>
            <a:r>
              <a:rPr sz="23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rebuchet MS"/>
                <a:cs typeface="Trebuchet MS"/>
              </a:rPr>
              <a:t>1.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5544413"/>
            <a:ext cx="9743440" cy="11017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  <a:tab pos="3582670" algn="l"/>
              </a:tabLst>
            </a:pPr>
            <a:r>
              <a:rPr sz="1450" spc="23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left most bit in AC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BR	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represents the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sign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bits of the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numbers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3096260" algn="l"/>
              </a:tabLst>
            </a:pPr>
            <a:r>
              <a:rPr sz="1450" spc="23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over flow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flip-flops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V	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set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if there is an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overflow.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output carry in this case is  discarded.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655" y="0"/>
            <a:ext cx="10058400" cy="560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2010" y="5577636"/>
            <a:ext cx="93141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sum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 obtained by adding the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contents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of AC and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BR(including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their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sign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bits).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overflow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bit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V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set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if the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ex-OR of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last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two carries is 1,and it is cleared 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otherwise.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355" y="190500"/>
            <a:ext cx="9965436" cy="526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808" y="133299"/>
            <a:ext cx="9093200" cy="1812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Multiplication</a:t>
            </a:r>
            <a:r>
              <a:rPr spc="-50" dirty="0"/>
              <a:t> </a:t>
            </a:r>
            <a:r>
              <a:rPr spc="-5" dirty="0"/>
              <a:t>algorithms:-</a:t>
            </a:r>
          </a:p>
          <a:p>
            <a:pPr marL="12700" marR="5080" algn="just">
              <a:lnSpc>
                <a:spcPct val="100000"/>
              </a:lnSpc>
              <a:spcBef>
                <a:spcPts val="25"/>
              </a:spcBef>
            </a:pPr>
            <a:r>
              <a:rPr sz="2700" spc="-10" dirty="0">
                <a:solidFill>
                  <a:srgbClr val="FFFFFF"/>
                </a:solidFill>
              </a:rPr>
              <a:t>multiplication </a:t>
            </a:r>
            <a:r>
              <a:rPr sz="2700" dirty="0">
                <a:solidFill>
                  <a:srgbClr val="FFFFFF"/>
                </a:solidFill>
              </a:rPr>
              <a:t>of </a:t>
            </a:r>
            <a:r>
              <a:rPr sz="2700" spc="-5" dirty="0">
                <a:solidFill>
                  <a:srgbClr val="FFFFFF"/>
                </a:solidFill>
              </a:rPr>
              <a:t>two </a:t>
            </a:r>
            <a:r>
              <a:rPr sz="2700" dirty="0">
                <a:solidFill>
                  <a:srgbClr val="FFFFFF"/>
                </a:solidFill>
              </a:rPr>
              <a:t>fixed </a:t>
            </a:r>
            <a:r>
              <a:rPr sz="2700" spc="-5" dirty="0">
                <a:solidFill>
                  <a:srgbClr val="FFFFFF"/>
                </a:solidFill>
              </a:rPr>
              <a:t>point </a:t>
            </a:r>
            <a:r>
              <a:rPr sz="2700" spc="-10" dirty="0">
                <a:solidFill>
                  <a:srgbClr val="FFFFFF"/>
                </a:solidFill>
              </a:rPr>
              <a:t>binary </a:t>
            </a:r>
            <a:r>
              <a:rPr sz="2700" spc="-5" dirty="0">
                <a:solidFill>
                  <a:srgbClr val="FFFFFF"/>
                </a:solidFill>
              </a:rPr>
              <a:t>numbers in </a:t>
            </a:r>
            <a:r>
              <a:rPr sz="2700" dirty="0">
                <a:solidFill>
                  <a:srgbClr val="FFFFFF"/>
                </a:solidFill>
              </a:rPr>
              <a:t>signed  </a:t>
            </a:r>
            <a:r>
              <a:rPr sz="2700" spc="-5" dirty="0">
                <a:solidFill>
                  <a:srgbClr val="FFFFFF"/>
                </a:solidFill>
              </a:rPr>
              <a:t>magnitude representation is done with paper and pencil </a:t>
            </a:r>
            <a:r>
              <a:rPr sz="2700" dirty="0">
                <a:solidFill>
                  <a:srgbClr val="FFFFFF"/>
                </a:solidFill>
              </a:rPr>
              <a:t>of  </a:t>
            </a:r>
            <a:r>
              <a:rPr sz="2700" spc="-5" dirty="0">
                <a:solidFill>
                  <a:srgbClr val="FFFFFF"/>
                </a:solidFill>
              </a:rPr>
              <a:t>successive </a:t>
            </a:r>
            <a:r>
              <a:rPr sz="2700" dirty="0">
                <a:solidFill>
                  <a:srgbClr val="FFFFFF"/>
                </a:solidFill>
              </a:rPr>
              <a:t>shift </a:t>
            </a:r>
            <a:r>
              <a:rPr sz="2700" spc="-5" dirty="0">
                <a:solidFill>
                  <a:srgbClr val="FFFFFF"/>
                </a:solidFill>
              </a:rPr>
              <a:t>and add</a:t>
            </a:r>
            <a:r>
              <a:rPr sz="2700" spc="-30" dirty="0">
                <a:solidFill>
                  <a:srgbClr val="FFFFFF"/>
                </a:solidFill>
              </a:rPr>
              <a:t> </a:t>
            </a:r>
            <a:r>
              <a:rPr sz="2700" spc="-5" dirty="0">
                <a:solidFill>
                  <a:srgbClr val="FFFFFF"/>
                </a:solidFill>
              </a:rPr>
              <a:t>operation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476808" y="5077205"/>
            <a:ext cx="80937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231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if the multiplier bit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1,the multiplicand is copied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down;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otherwise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zero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copied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down.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2472" y="1930907"/>
            <a:ext cx="4922520" cy="275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08" y="122682"/>
            <a:ext cx="97345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Hardware Implementation </a:t>
            </a:r>
            <a:r>
              <a:rPr sz="3200" dirty="0"/>
              <a:t>for Signed-Magnitude</a:t>
            </a:r>
            <a:r>
              <a:rPr sz="3200" spc="35" dirty="0"/>
              <a:t> </a:t>
            </a:r>
            <a:r>
              <a:rPr sz="3200" spc="-5" dirty="0"/>
              <a:t>data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62508" y="1030604"/>
            <a:ext cx="10422890" cy="556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0320" indent="-3429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2915285" algn="l"/>
                <a:tab pos="5070475" algn="l"/>
              </a:tabLst>
            </a:pPr>
            <a:r>
              <a:rPr sz="1750" spc="31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When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multiplication</a:t>
            </a:r>
            <a:r>
              <a:rPr sz="22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2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implemented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a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digital 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computer,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it 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convenient to  change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 the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process	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slightly.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First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instead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providing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register to store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add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simultaneously as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many binary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numbers as there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are bits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the multiplier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, as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it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convenient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provide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adder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for the summation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only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two binary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numbers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successively accumulate the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partial products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a 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register.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Second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instead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shifting the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multiplicand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left , the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partial product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shifted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right</a:t>
            </a:r>
            <a:endParaRPr sz="2200">
              <a:latin typeface="Trebuchet MS"/>
              <a:cs typeface="Trebuchet MS"/>
            </a:endParaRPr>
          </a:p>
          <a:p>
            <a:pPr marL="354965" marR="466725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31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hardware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for multiplication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consists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the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equipment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shown in fig.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plus  two are more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registers.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  <a:tab pos="2907030" algn="l"/>
              </a:tabLst>
            </a:pPr>
            <a:r>
              <a:rPr sz="1750" spc="31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registers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are	together with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registers A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2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B..</a:t>
            </a:r>
            <a:endParaRPr sz="22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7129780" algn="l"/>
                <a:tab pos="7557134" algn="l"/>
                <a:tab pos="8192770" algn="l"/>
              </a:tabLst>
            </a:pPr>
            <a:r>
              <a:rPr sz="1750" spc="32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multiplier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stored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Q register and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220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sign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	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2175" spc="7" baseline="-21072" dirty="0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	sequence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counter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SC 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initially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set to a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number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equal to the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number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bits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multiplier.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 counter is decremented by 1 after forming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each partial product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31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 sum of A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 forms a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partial product which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transferred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EA</a:t>
            </a:r>
            <a:endParaRPr sz="2200">
              <a:latin typeface="Trebuchet MS"/>
              <a:cs typeface="Trebuchet MS"/>
            </a:endParaRPr>
          </a:p>
          <a:p>
            <a:pPr marL="354965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register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4718380"/>
            <a:ext cx="98278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shift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will be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denoted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by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statement shr EAQ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designate</a:t>
            </a:r>
            <a:r>
              <a:rPr sz="24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right shift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depicted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least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significant bit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shifted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into the most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significant</a:t>
            </a:r>
            <a:r>
              <a:rPr sz="24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position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Q.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655" y="88392"/>
            <a:ext cx="9665208" cy="461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507" y="18999"/>
            <a:ext cx="4252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9010" algn="l"/>
              </a:tabLst>
            </a:pPr>
            <a:r>
              <a:rPr spc="-5" dirty="0"/>
              <a:t>Hardwar</a:t>
            </a:r>
            <a:r>
              <a:rPr dirty="0"/>
              <a:t>e	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3507" y="828802"/>
            <a:ext cx="10501630" cy="517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59510" algn="l"/>
                <a:tab pos="1335405" algn="l"/>
              </a:tabLst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Below fig.is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flowchart of the hardware multiply algorithm.. Initially the multiplicand is in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and the  multiplier	in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Q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there corresponding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signs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are in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800" spc="22" baseline="-20833" dirty="0">
                <a:solidFill>
                  <a:srgbClr val="FFFFFF"/>
                </a:solidFill>
                <a:latin typeface="Trebuchet MS"/>
                <a:cs typeface="Trebuchet MS"/>
              </a:rPr>
              <a:t>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1800" baseline="-2083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spc="-127" baseline="-208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.,respectively.</a:t>
            </a:r>
            <a:endParaRPr sz="1800">
              <a:latin typeface="Trebuchet MS"/>
              <a:cs typeface="Trebuchet MS"/>
            </a:endParaRPr>
          </a:p>
          <a:p>
            <a:pPr marL="12700" marR="4724400">
              <a:lnSpc>
                <a:spcPct val="100000"/>
              </a:lnSpc>
              <a:spcBef>
                <a:spcPts val="994"/>
              </a:spcBef>
              <a:tabLst>
                <a:tab pos="1593850" algn="l"/>
              </a:tabLst>
            </a:pP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Register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and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are cleared and the sequence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counter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SG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set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number equal to the number of bits of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multiplier.</a:t>
            </a:r>
            <a:endParaRPr sz="1800">
              <a:latin typeface="Trebuchet MS"/>
              <a:cs typeface="Trebuchet MS"/>
            </a:endParaRPr>
          </a:p>
          <a:p>
            <a:pPr marL="12700" marR="4378325" algn="just">
              <a:lnSpc>
                <a:spcPct val="100000"/>
              </a:lnSpc>
              <a:spcBef>
                <a:spcPts val="10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After the initialization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the low order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bit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of the multiplier  is in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Qn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 tested .if it is 1,the multiplicand In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 added to  the present partial product in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.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If it is 0, nothing is done</a:t>
            </a:r>
            <a:r>
              <a:rPr sz="18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12700" marR="4802505">
              <a:lnSpc>
                <a:spcPct val="100000"/>
              </a:lnSpc>
              <a:spcBef>
                <a:spcPts val="1010"/>
              </a:spcBef>
              <a:tabLst>
                <a:tab pos="3475354" algn="l"/>
              </a:tabLst>
            </a:pP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Register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EAQ shifted once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the	right to form the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new  partial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product.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process stops when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SC=0.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Note that the partial product formed in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 shifted into</a:t>
            </a:r>
            <a:r>
              <a:rPr sz="18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one bit at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time and eventually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replaces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multiplier.</a:t>
            </a:r>
            <a:endParaRPr sz="1800">
              <a:latin typeface="Trebuchet MS"/>
              <a:cs typeface="Trebuchet MS"/>
            </a:endParaRPr>
          </a:p>
          <a:p>
            <a:pPr marL="12700" marR="4326890">
              <a:lnSpc>
                <a:spcPct val="100000"/>
              </a:lnSpc>
              <a:spcBef>
                <a:spcPts val="100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final product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available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in both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and Q,with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holding  the most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significant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bits and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Q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holding the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least significant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bits.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5100" y="1397508"/>
            <a:ext cx="5676900" cy="5460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046" y="18999"/>
            <a:ext cx="6267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Booth </a:t>
            </a:r>
            <a:r>
              <a:rPr spc="-5" dirty="0"/>
              <a:t>Multiplication</a:t>
            </a:r>
            <a:r>
              <a:rPr spc="-285" dirty="0"/>
              <a:t> </a:t>
            </a:r>
            <a:r>
              <a:rPr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046" y="958418"/>
            <a:ext cx="9701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Booth Algorithm gives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procedure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multiplying binary integers in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signed-2’s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compliment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representation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493" y="1458467"/>
            <a:ext cx="11190732" cy="5399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916" y="1802892"/>
            <a:ext cx="10501884" cy="505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2782" y="1758695"/>
            <a:ext cx="9324975" cy="5099685"/>
          </a:xfrm>
          <a:custGeom>
            <a:avLst/>
            <a:gdLst/>
            <a:ahLst/>
            <a:cxnLst/>
            <a:rect l="l" t="t" r="r" b="b"/>
            <a:pathLst>
              <a:path w="9324975" h="5099684">
                <a:moveTo>
                  <a:pt x="0" y="0"/>
                </a:moveTo>
                <a:lnTo>
                  <a:pt x="8107680" y="0"/>
                </a:lnTo>
                <a:lnTo>
                  <a:pt x="8169656" y="1650"/>
                </a:lnTo>
                <a:lnTo>
                  <a:pt x="8231378" y="6223"/>
                </a:lnTo>
                <a:lnTo>
                  <a:pt x="8292338" y="13969"/>
                </a:lnTo>
                <a:lnTo>
                  <a:pt x="8352409" y="24637"/>
                </a:lnTo>
                <a:lnTo>
                  <a:pt x="8411464" y="38353"/>
                </a:lnTo>
                <a:lnTo>
                  <a:pt x="8468995" y="54737"/>
                </a:lnTo>
                <a:lnTo>
                  <a:pt x="8525510" y="73659"/>
                </a:lnTo>
                <a:lnTo>
                  <a:pt x="8580882" y="95630"/>
                </a:lnTo>
                <a:lnTo>
                  <a:pt x="8634730" y="120268"/>
                </a:lnTo>
                <a:lnTo>
                  <a:pt x="8687816" y="147192"/>
                </a:lnTo>
                <a:lnTo>
                  <a:pt x="8787511" y="207899"/>
                </a:lnTo>
                <a:lnTo>
                  <a:pt x="8881364" y="278002"/>
                </a:lnTo>
                <a:lnTo>
                  <a:pt x="8967851" y="356615"/>
                </a:lnTo>
                <a:lnTo>
                  <a:pt x="9046464" y="443102"/>
                </a:lnTo>
                <a:lnTo>
                  <a:pt x="9116441" y="536955"/>
                </a:lnTo>
                <a:lnTo>
                  <a:pt x="9177147" y="636651"/>
                </a:lnTo>
                <a:lnTo>
                  <a:pt x="9204198" y="689737"/>
                </a:lnTo>
                <a:lnTo>
                  <a:pt x="9228836" y="743584"/>
                </a:lnTo>
                <a:lnTo>
                  <a:pt x="9250680" y="798956"/>
                </a:lnTo>
                <a:lnTo>
                  <a:pt x="9269730" y="855852"/>
                </a:lnTo>
                <a:lnTo>
                  <a:pt x="9286113" y="913383"/>
                </a:lnTo>
                <a:lnTo>
                  <a:pt x="9299702" y="972312"/>
                </a:lnTo>
                <a:lnTo>
                  <a:pt x="9310497" y="1032001"/>
                </a:lnTo>
                <a:lnTo>
                  <a:pt x="9318244" y="1093089"/>
                </a:lnTo>
                <a:lnTo>
                  <a:pt x="9322816" y="1155191"/>
                </a:lnTo>
                <a:lnTo>
                  <a:pt x="9324467" y="1217167"/>
                </a:lnTo>
                <a:lnTo>
                  <a:pt x="9324467" y="3877779"/>
                </a:lnTo>
                <a:lnTo>
                  <a:pt x="9322816" y="3942168"/>
                </a:lnTo>
                <a:lnTo>
                  <a:pt x="9317863" y="4006621"/>
                </a:lnTo>
                <a:lnTo>
                  <a:pt x="9309989" y="4070057"/>
                </a:lnTo>
                <a:lnTo>
                  <a:pt x="9298559" y="4132592"/>
                </a:lnTo>
                <a:lnTo>
                  <a:pt x="9284589" y="4193705"/>
                </a:lnTo>
                <a:lnTo>
                  <a:pt x="9267698" y="4253903"/>
                </a:lnTo>
                <a:lnTo>
                  <a:pt x="9247505" y="4312754"/>
                </a:lnTo>
                <a:lnTo>
                  <a:pt x="9224899" y="4370324"/>
                </a:lnTo>
                <a:lnTo>
                  <a:pt x="9199372" y="4426280"/>
                </a:lnTo>
                <a:lnTo>
                  <a:pt x="9171432" y="4480890"/>
                </a:lnTo>
                <a:lnTo>
                  <a:pt x="9141079" y="4533938"/>
                </a:lnTo>
                <a:lnTo>
                  <a:pt x="9107805" y="4585804"/>
                </a:lnTo>
                <a:lnTo>
                  <a:pt x="9035415" y="4682845"/>
                </a:lnTo>
                <a:lnTo>
                  <a:pt x="8953500" y="4772888"/>
                </a:lnTo>
                <a:lnTo>
                  <a:pt x="8863457" y="4854727"/>
                </a:lnTo>
                <a:lnTo>
                  <a:pt x="8766429" y="4927193"/>
                </a:lnTo>
                <a:lnTo>
                  <a:pt x="8714613" y="4960391"/>
                </a:lnTo>
                <a:lnTo>
                  <a:pt x="8661654" y="4990783"/>
                </a:lnTo>
                <a:lnTo>
                  <a:pt x="8607298" y="5018741"/>
                </a:lnTo>
                <a:lnTo>
                  <a:pt x="8550910" y="5044271"/>
                </a:lnTo>
                <a:lnTo>
                  <a:pt x="8493252" y="5066916"/>
                </a:lnTo>
                <a:lnTo>
                  <a:pt x="8434578" y="5086629"/>
                </a:lnTo>
                <a:lnTo>
                  <a:pt x="8390513" y="5099302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19" y="1758695"/>
            <a:ext cx="1266190" cy="5099685"/>
          </a:xfrm>
          <a:custGeom>
            <a:avLst/>
            <a:gdLst/>
            <a:ahLst/>
            <a:cxnLst/>
            <a:rect l="l" t="t" r="r" b="b"/>
            <a:pathLst>
              <a:path w="1266189" h="5099684">
                <a:moveTo>
                  <a:pt x="891754" y="5099302"/>
                </a:moveTo>
                <a:lnTo>
                  <a:pt x="799007" y="5070092"/>
                </a:lnTo>
                <a:lnTo>
                  <a:pt x="743610" y="5048181"/>
                </a:lnTo>
                <a:lnTo>
                  <a:pt x="689686" y="5023482"/>
                </a:lnTo>
                <a:lnTo>
                  <a:pt x="637006" y="4996519"/>
                </a:lnTo>
                <a:lnTo>
                  <a:pt x="536994" y="4935855"/>
                </a:lnTo>
                <a:lnTo>
                  <a:pt x="443090" y="4865839"/>
                </a:lnTo>
                <a:lnTo>
                  <a:pt x="356603" y="4787176"/>
                </a:lnTo>
                <a:lnTo>
                  <a:pt x="277939" y="4700689"/>
                </a:lnTo>
                <a:lnTo>
                  <a:pt x="207949" y="4606823"/>
                </a:lnTo>
                <a:lnTo>
                  <a:pt x="147320" y="4507268"/>
                </a:lnTo>
                <a:lnTo>
                  <a:pt x="119875" y="4454042"/>
                </a:lnTo>
                <a:lnTo>
                  <a:pt x="95554" y="4400042"/>
                </a:lnTo>
                <a:lnTo>
                  <a:pt x="73710" y="4344822"/>
                </a:lnTo>
                <a:lnTo>
                  <a:pt x="54762" y="4288396"/>
                </a:lnTo>
                <a:lnTo>
                  <a:pt x="38303" y="4230763"/>
                </a:lnTo>
                <a:lnTo>
                  <a:pt x="24688" y="4171810"/>
                </a:lnTo>
                <a:lnTo>
                  <a:pt x="13995" y="4111713"/>
                </a:lnTo>
                <a:lnTo>
                  <a:pt x="6159" y="4050715"/>
                </a:lnTo>
                <a:lnTo>
                  <a:pt x="1625" y="3988955"/>
                </a:lnTo>
                <a:lnTo>
                  <a:pt x="0" y="3927005"/>
                </a:lnTo>
                <a:lnTo>
                  <a:pt x="0" y="1266063"/>
                </a:lnTo>
                <a:lnTo>
                  <a:pt x="1625" y="1201674"/>
                </a:lnTo>
                <a:lnTo>
                  <a:pt x="6553" y="1137157"/>
                </a:lnTo>
                <a:lnTo>
                  <a:pt x="14389" y="1073657"/>
                </a:lnTo>
                <a:lnTo>
                  <a:pt x="25907" y="1011174"/>
                </a:lnTo>
                <a:lnTo>
                  <a:pt x="39852" y="950087"/>
                </a:lnTo>
                <a:lnTo>
                  <a:pt x="56756" y="889888"/>
                </a:lnTo>
                <a:lnTo>
                  <a:pt x="76923" y="831088"/>
                </a:lnTo>
                <a:lnTo>
                  <a:pt x="99529" y="773429"/>
                </a:lnTo>
                <a:lnTo>
                  <a:pt x="125044" y="717550"/>
                </a:lnTo>
                <a:lnTo>
                  <a:pt x="152971" y="662939"/>
                </a:lnTo>
                <a:lnTo>
                  <a:pt x="183400" y="609853"/>
                </a:lnTo>
                <a:lnTo>
                  <a:pt x="216585" y="558038"/>
                </a:lnTo>
                <a:lnTo>
                  <a:pt x="289064" y="460882"/>
                </a:lnTo>
                <a:lnTo>
                  <a:pt x="370890" y="370839"/>
                </a:lnTo>
                <a:lnTo>
                  <a:pt x="460946" y="289051"/>
                </a:lnTo>
                <a:lnTo>
                  <a:pt x="557987" y="216534"/>
                </a:lnTo>
                <a:lnTo>
                  <a:pt x="609841" y="183387"/>
                </a:lnTo>
                <a:lnTo>
                  <a:pt x="662889" y="152907"/>
                </a:lnTo>
                <a:lnTo>
                  <a:pt x="717511" y="125094"/>
                </a:lnTo>
                <a:lnTo>
                  <a:pt x="773455" y="99567"/>
                </a:lnTo>
                <a:lnTo>
                  <a:pt x="831024" y="76962"/>
                </a:lnTo>
                <a:lnTo>
                  <a:pt x="889888" y="56768"/>
                </a:lnTo>
                <a:lnTo>
                  <a:pt x="949960" y="39877"/>
                </a:lnTo>
                <a:lnTo>
                  <a:pt x="1011174" y="25526"/>
                </a:lnTo>
                <a:lnTo>
                  <a:pt x="1073912" y="14350"/>
                </a:lnTo>
                <a:lnTo>
                  <a:pt x="1137158" y="6603"/>
                </a:lnTo>
                <a:lnTo>
                  <a:pt x="1201166" y="1650"/>
                </a:lnTo>
                <a:lnTo>
                  <a:pt x="1266063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0014"/>
            <a:ext cx="70631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25" dirty="0"/>
              <a:t>Topics </a:t>
            </a:r>
            <a:r>
              <a:rPr sz="6000" spc="-5" dirty="0"/>
              <a:t>to be</a:t>
            </a:r>
            <a:r>
              <a:rPr sz="6000" spc="40" dirty="0"/>
              <a:t> </a:t>
            </a:r>
            <a:r>
              <a:rPr sz="6000" spc="-5" dirty="0"/>
              <a:t>covered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756310" y="1747875"/>
            <a:ext cx="4514215" cy="3048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000" spc="-5" dirty="0">
                <a:solidFill>
                  <a:srgbClr val="EBEBEB"/>
                </a:solidFill>
                <a:latin typeface="Trebuchet MS"/>
                <a:cs typeface="Trebuchet MS"/>
              </a:rPr>
              <a:t>Introduction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EBEBEB"/>
                </a:solidFill>
                <a:latin typeface="Trebuchet MS"/>
                <a:cs typeface="Trebuchet MS"/>
              </a:rPr>
              <a:t>Addition </a:t>
            </a:r>
            <a:r>
              <a:rPr sz="2000" spc="-5" dirty="0">
                <a:solidFill>
                  <a:srgbClr val="EBEBEB"/>
                </a:solidFill>
                <a:latin typeface="Trebuchet MS"/>
                <a:cs typeface="Trebuchet MS"/>
              </a:rPr>
              <a:t>and</a:t>
            </a:r>
            <a:r>
              <a:rPr sz="2000" spc="-95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EBEBEB"/>
                </a:solidFill>
                <a:latin typeface="Trebuchet MS"/>
                <a:cs typeface="Trebuchet MS"/>
              </a:rPr>
              <a:t>Subtraction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000" spc="-5" dirty="0">
                <a:solidFill>
                  <a:srgbClr val="EBEBEB"/>
                </a:solidFill>
                <a:latin typeface="Trebuchet MS"/>
                <a:cs typeface="Trebuchet MS"/>
              </a:rPr>
              <a:t>Multiplication</a:t>
            </a:r>
            <a:r>
              <a:rPr sz="2000" spc="-204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EBEBEB"/>
                </a:solidFill>
                <a:latin typeface="Trebuchet MS"/>
                <a:cs typeface="Trebuchet MS"/>
              </a:rPr>
              <a:t>Algorithms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000" dirty="0">
                <a:solidFill>
                  <a:srgbClr val="EBEBEB"/>
                </a:solidFill>
                <a:latin typeface="Trebuchet MS"/>
                <a:cs typeface="Trebuchet MS"/>
              </a:rPr>
              <a:t>Division</a:t>
            </a:r>
            <a:r>
              <a:rPr sz="2000" spc="-140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EBEBEB"/>
                </a:solidFill>
                <a:latin typeface="Trebuchet MS"/>
                <a:cs typeface="Trebuchet MS"/>
              </a:rPr>
              <a:t>Algorithms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000" spc="-5" dirty="0">
                <a:solidFill>
                  <a:srgbClr val="EBEBEB"/>
                </a:solidFill>
                <a:latin typeface="Trebuchet MS"/>
                <a:cs typeface="Trebuchet MS"/>
              </a:rPr>
              <a:t>Floating-point Arithmetic</a:t>
            </a:r>
            <a:r>
              <a:rPr sz="2000" spc="-190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EBEBEB"/>
                </a:solidFill>
                <a:latin typeface="Trebuchet MS"/>
                <a:cs typeface="Trebuchet MS"/>
              </a:rPr>
              <a:t>operations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000" spc="-5" dirty="0">
                <a:solidFill>
                  <a:srgbClr val="EBEBEB"/>
                </a:solidFill>
                <a:latin typeface="Trebuchet MS"/>
                <a:cs typeface="Trebuchet MS"/>
              </a:rPr>
              <a:t>Decimal Arithmetic</a:t>
            </a:r>
            <a:r>
              <a:rPr sz="2000" spc="-185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EBEBEB"/>
                </a:solidFill>
                <a:latin typeface="Trebuchet MS"/>
                <a:cs typeface="Trebuchet MS"/>
              </a:rPr>
              <a:t>Unit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000" spc="-5" dirty="0">
                <a:solidFill>
                  <a:srgbClr val="EBEBEB"/>
                </a:solidFill>
                <a:latin typeface="Trebuchet MS"/>
                <a:cs typeface="Trebuchet MS"/>
              </a:rPr>
              <a:t>Decimal Arithmetic</a:t>
            </a:r>
            <a:r>
              <a:rPr sz="2000" spc="-185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EBEBEB"/>
                </a:solidFill>
                <a:latin typeface="Trebuchet MS"/>
                <a:cs typeface="Trebuchet MS"/>
              </a:rPr>
              <a:t>operations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2500" y="1516380"/>
            <a:ext cx="6315456" cy="502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215010"/>
            <a:ext cx="6292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4410" algn="l"/>
              </a:tabLst>
            </a:pP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Hardware	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for </a:t>
            </a: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booth</a:t>
            </a:r>
            <a:r>
              <a:rPr sz="3600" spc="-8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algorithm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976121"/>
            <a:ext cx="713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2834640" algn="l"/>
              </a:tabLst>
            </a:pPr>
            <a:r>
              <a:rPr sz="1450" spc="23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algorithm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requires	the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register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configuration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shown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fig.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6883" y="1414272"/>
            <a:ext cx="9799320" cy="527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60" y="210693"/>
            <a:ext cx="109848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Booth algorithm </a:t>
            </a:r>
            <a:r>
              <a:rPr sz="3200" dirty="0"/>
              <a:t>for multiplication of </a:t>
            </a:r>
            <a:r>
              <a:rPr sz="3200" spc="-20" dirty="0"/>
              <a:t>signed-2’s</a:t>
            </a:r>
            <a:r>
              <a:rPr sz="3200" spc="15" dirty="0"/>
              <a:t> </a:t>
            </a:r>
            <a:r>
              <a:rPr sz="3200" spc="-5" dirty="0"/>
              <a:t>compliment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331827" y="3415599"/>
            <a:ext cx="16637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spc="-5" dirty="0"/>
              <a:t>two bits </a:t>
            </a:r>
            <a:r>
              <a:rPr dirty="0"/>
              <a:t>of </a:t>
            </a:r>
            <a:r>
              <a:rPr spc="-5" dirty="0"/>
              <a:t>multiplier in </a:t>
            </a:r>
            <a:r>
              <a:rPr dirty="0"/>
              <a:t>Qn </a:t>
            </a:r>
            <a:r>
              <a:rPr spc="-5" dirty="0"/>
              <a:t>and </a:t>
            </a:r>
            <a:r>
              <a:rPr dirty="0"/>
              <a:t>Qn+1  </a:t>
            </a:r>
            <a:r>
              <a:rPr spc="-5" dirty="0"/>
              <a:t>are inspected </a:t>
            </a:r>
            <a:r>
              <a:rPr dirty="0"/>
              <a:t>. </a:t>
            </a:r>
            <a:r>
              <a:rPr spc="-5" dirty="0"/>
              <a:t>If the two </a:t>
            </a:r>
            <a:r>
              <a:rPr spc="-10" dirty="0"/>
              <a:t>bits </a:t>
            </a:r>
            <a:r>
              <a:rPr spc="-5" dirty="0"/>
              <a:t>are equal to  10 it means that the </a:t>
            </a:r>
            <a:r>
              <a:rPr dirty="0"/>
              <a:t>first 1 </a:t>
            </a:r>
            <a:r>
              <a:rPr spc="-5" dirty="0"/>
              <a:t>in </a:t>
            </a:r>
            <a:r>
              <a:rPr dirty="0"/>
              <a:t>a string of </a:t>
            </a:r>
            <a:r>
              <a:rPr spc="-60" dirty="0"/>
              <a:t>1’s  </a:t>
            </a:r>
            <a:r>
              <a:rPr spc="-5" dirty="0"/>
              <a:t>has been</a:t>
            </a:r>
            <a:r>
              <a:rPr dirty="0"/>
              <a:t> </a:t>
            </a:r>
            <a:r>
              <a:rPr spc="-10" dirty="0"/>
              <a:t>encountered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4290">
              <a:lnSpc>
                <a:spcPct val="100000"/>
              </a:lnSpc>
            </a:pPr>
            <a:r>
              <a:rPr dirty="0"/>
              <a:t>The final value of Qn+1 </a:t>
            </a:r>
            <a:r>
              <a:rPr spc="-5" dirty="0"/>
              <a:t>is the original </a:t>
            </a:r>
            <a:r>
              <a:rPr dirty="0"/>
              <a:t>sign  </a:t>
            </a:r>
            <a:r>
              <a:rPr spc="-5" dirty="0"/>
              <a:t>bit </a:t>
            </a:r>
            <a:r>
              <a:rPr dirty="0"/>
              <a:t>of </a:t>
            </a:r>
            <a:r>
              <a:rPr spc="-5" dirty="0"/>
              <a:t>the multiplier and should not be take  as part </a:t>
            </a:r>
            <a:r>
              <a:rPr dirty="0"/>
              <a:t>of </a:t>
            </a:r>
            <a:r>
              <a:rPr spc="-5" dirty="0"/>
              <a:t>the </a:t>
            </a:r>
            <a:r>
              <a:rPr spc="-10" dirty="0"/>
              <a:t>product</a:t>
            </a:r>
          </a:p>
        </p:txBody>
      </p:sp>
      <p:sp>
        <p:nvSpPr>
          <p:cNvPr id="5" name="object 5"/>
          <p:cNvSpPr/>
          <p:nvPr/>
        </p:nvSpPr>
        <p:spPr>
          <a:xfrm>
            <a:off x="6435852" y="775716"/>
            <a:ext cx="5244084" cy="6076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80594"/>
            <a:ext cx="327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Array</a:t>
            </a:r>
            <a:r>
              <a:rPr spc="-100" dirty="0"/>
              <a:t> </a:t>
            </a:r>
            <a:r>
              <a:rPr spc="-5" dirty="0"/>
              <a:t>multiplier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238453"/>
            <a:ext cx="1053020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multiplication of the two binary numbers can be done with one micro-operation by means of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combinational circuit that forms the product bits all at once.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fast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way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of multiplying two  numbers since all it takes is the time for the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signals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propagate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the gate that form the  multiplication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array.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3875" y="2089404"/>
            <a:ext cx="9663684" cy="4768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8300" y="2433827"/>
            <a:ext cx="8974836" cy="4367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4103" y="2389632"/>
            <a:ext cx="9063355" cy="4456430"/>
          </a:xfrm>
          <a:custGeom>
            <a:avLst/>
            <a:gdLst/>
            <a:ahLst/>
            <a:cxnLst/>
            <a:rect l="l" t="t" r="r" b="b"/>
            <a:pathLst>
              <a:path w="9063355" h="4456430">
                <a:moveTo>
                  <a:pt x="1145667" y="0"/>
                </a:moveTo>
                <a:lnTo>
                  <a:pt x="8510778" y="0"/>
                </a:lnTo>
                <a:lnTo>
                  <a:pt x="8566023" y="2920"/>
                </a:lnTo>
                <a:lnTo>
                  <a:pt x="8621141" y="11175"/>
                </a:lnTo>
                <a:lnTo>
                  <a:pt x="8674354" y="25018"/>
                </a:lnTo>
                <a:lnTo>
                  <a:pt x="8725154" y="43560"/>
                </a:lnTo>
                <a:lnTo>
                  <a:pt x="8773668" y="66928"/>
                </a:lnTo>
                <a:lnTo>
                  <a:pt x="8819388" y="94868"/>
                </a:lnTo>
                <a:lnTo>
                  <a:pt x="8861933" y="126745"/>
                </a:lnTo>
                <a:lnTo>
                  <a:pt x="8901176" y="162559"/>
                </a:lnTo>
                <a:lnTo>
                  <a:pt x="8936990" y="201802"/>
                </a:lnTo>
                <a:lnTo>
                  <a:pt x="8968867" y="244475"/>
                </a:lnTo>
                <a:lnTo>
                  <a:pt x="8996553" y="290194"/>
                </a:lnTo>
                <a:lnTo>
                  <a:pt x="9019794" y="338581"/>
                </a:lnTo>
                <a:lnTo>
                  <a:pt x="9038336" y="389381"/>
                </a:lnTo>
                <a:lnTo>
                  <a:pt x="9052179" y="442594"/>
                </a:lnTo>
                <a:lnTo>
                  <a:pt x="9060434" y="497713"/>
                </a:lnTo>
                <a:lnTo>
                  <a:pt x="9063355" y="552957"/>
                </a:lnTo>
                <a:lnTo>
                  <a:pt x="9063355" y="3311093"/>
                </a:lnTo>
                <a:lnTo>
                  <a:pt x="9061704" y="3369411"/>
                </a:lnTo>
                <a:lnTo>
                  <a:pt x="9057513" y="3427590"/>
                </a:lnTo>
                <a:lnTo>
                  <a:pt x="9050147" y="3485032"/>
                </a:lnTo>
                <a:lnTo>
                  <a:pt x="9040241" y="3541115"/>
                </a:lnTo>
                <a:lnTo>
                  <a:pt x="9027414" y="3597020"/>
                </a:lnTo>
                <a:lnTo>
                  <a:pt x="9011666" y="3651046"/>
                </a:lnTo>
                <a:lnTo>
                  <a:pt x="8994013" y="3704247"/>
                </a:lnTo>
                <a:lnTo>
                  <a:pt x="8973058" y="3756863"/>
                </a:lnTo>
                <a:lnTo>
                  <a:pt x="8925052" y="3856647"/>
                </a:lnTo>
                <a:lnTo>
                  <a:pt x="8867648" y="3951185"/>
                </a:lnTo>
                <a:lnTo>
                  <a:pt x="8801608" y="4039514"/>
                </a:lnTo>
                <a:lnTo>
                  <a:pt x="8727694" y="4120832"/>
                </a:lnTo>
                <a:lnTo>
                  <a:pt x="8646414" y="4194708"/>
                </a:lnTo>
                <a:lnTo>
                  <a:pt x="8558149" y="4260761"/>
                </a:lnTo>
                <a:lnTo>
                  <a:pt x="8463534" y="4318139"/>
                </a:lnTo>
                <a:lnTo>
                  <a:pt x="8363712" y="4366249"/>
                </a:lnTo>
                <a:lnTo>
                  <a:pt x="8311134" y="4386658"/>
                </a:lnTo>
                <a:lnTo>
                  <a:pt x="8257921" y="4404803"/>
                </a:lnTo>
                <a:lnTo>
                  <a:pt x="8203819" y="4420105"/>
                </a:lnTo>
                <a:lnTo>
                  <a:pt x="8148193" y="4432877"/>
                </a:lnTo>
                <a:lnTo>
                  <a:pt x="8091551" y="4443209"/>
                </a:lnTo>
                <a:lnTo>
                  <a:pt x="8034528" y="4450233"/>
                </a:lnTo>
                <a:lnTo>
                  <a:pt x="7976489" y="4454761"/>
                </a:lnTo>
                <a:lnTo>
                  <a:pt x="7918069" y="4456396"/>
                </a:lnTo>
                <a:lnTo>
                  <a:pt x="552958" y="4456396"/>
                </a:lnTo>
                <a:lnTo>
                  <a:pt x="497713" y="4453445"/>
                </a:lnTo>
                <a:lnTo>
                  <a:pt x="442595" y="4445251"/>
                </a:lnTo>
                <a:lnTo>
                  <a:pt x="389382" y="4431426"/>
                </a:lnTo>
                <a:lnTo>
                  <a:pt x="338582" y="4412885"/>
                </a:lnTo>
                <a:lnTo>
                  <a:pt x="290195" y="4389594"/>
                </a:lnTo>
                <a:lnTo>
                  <a:pt x="244475" y="4361991"/>
                </a:lnTo>
                <a:lnTo>
                  <a:pt x="201803" y="4330026"/>
                </a:lnTo>
                <a:lnTo>
                  <a:pt x="162559" y="4294263"/>
                </a:lnTo>
                <a:lnTo>
                  <a:pt x="126746" y="4255046"/>
                </a:lnTo>
                <a:lnTo>
                  <a:pt x="94869" y="4212399"/>
                </a:lnTo>
                <a:lnTo>
                  <a:pt x="66802" y="4166641"/>
                </a:lnTo>
                <a:lnTo>
                  <a:pt x="43434" y="4117784"/>
                </a:lnTo>
                <a:lnTo>
                  <a:pt x="25018" y="4066984"/>
                </a:lnTo>
                <a:lnTo>
                  <a:pt x="11176" y="4013847"/>
                </a:lnTo>
                <a:lnTo>
                  <a:pt x="2921" y="3958640"/>
                </a:lnTo>
                <a:lnTo>
                  <a:pt x="0" y="3903395"/>
                </a:lnTo>
                <a:lnTo>
                  <a:pt x="0" y="1145666"/>
                </a:lnTo>
                <a:lnTo>
                  <a:pt x="1651" y="1087373"/>
                </a:lnTo>
                <a:lnTo>
                  <a:pt x="5715" y="1029207"/>
                </a:lnTo>
                <a:lnTo>
                  <a:pt x="13208" y="971803"/>
                </a:lnTo>
                <a:lnTo>
                  <a:pt x="23114" y="915288"/>
                </a:lnTo>
                <a:lnTo>
                  <a:pt x="35940" y="859789"/>
                </a:lnTo>
                <a:lnTo>
                  <a:pt x="51562" y="805433"/>
                </a:lnTo>
                <a:lnTo>
                  <a:pt x="69341" y="752093"/>
                </a:lnTo>
                <a:lnTo>
                  <a:pt x="90170" y="699515"/>
                </a:lnTo>
                <a:lnTo>
                  <a:pt x="138303" y="599693"/>
                </a:lnTo>
                <a:lnTo>
                  <a:pt x="195579" y="505205"/>
                </a:lnTo>
                <a:lnTo>
                  <a:pt x="261747" y="416940"/>
                </a:lnTo>
                <a:lnTo>
                  <a:pt x="335534" y="335533"/>
                </a:lnTo>
                <a:lnTo>
                  <a:pt x="416941" y="261746"/>
                </a:lnTo>
                <a:lnTo>
                  <a:pt x="505206" y="195579"/>
                </a:lnTo>
                <a:lnTo>
                  <a:pt x="599694" y="138302"/>
                </a:lnTo>
                <a:lnTo>
                  <a:pt x="699516" y="90169"/>
                </a:lnTo>
                <a:lnTo>
                  <a:pt x="752094" y="69341"/>
                </a:lnTo>
                <a:lnTo>
                  <a:pt x="805434" y="51562"/>
                </a:lnTo>
                <a:lnTo>
                  <a:pt x="859790" y="35940"/>
                </a:lnTo>
                <a:lnTo>
                  <a:pt x="915289" y="23113"/>
                </a:lnTo>
                <a:lnTo>
                  <a:pt x="971804" y="13207"/>
                </a:lnTo>
                <a:lnTo>
                  <a:pt x="1029208" y="5714"/>
                </a:lnTo>
                <a:lnTo>
                  <a:pt x="1087373" y="1650"/>
                </a:lnTo>
                <a:lnTo>
                  <a:pt x="1145667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2132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6771" y="52"/>
            <a:ext cx="6015228" cy="6855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06031" y="510921"/>
            <a:ext cx="3204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E7818"/>
                </a:solidFill>
                <a:latin typeface="Trebuchet MS"/>
                <a:cs typeface="Trebuchet MS"/>
              </a:rPr>
              <a:t>4 </a:t>
            </a:r>
            <a:r>
              <a:rPr sz="1800" spc="-5" dirty="0">
                <a:solidFill>
                  <a:srgbClr val="3E7818"/>
                </a:solidFill>
                <a:latin typeface="Trebuchet MS"/>
                <a:cs typeface="Trebuchet MS"/>
              </a:rPr>
              <a:t>bit </a:t>
            </a:r>
            <a:r>
              <a:rPr sz="1800" dirty="0">
                <a:solidFill>
                  <a:srgbClr val="3E7818"/>
                </a:solidFill>
                <a:latin typeface="Trebuchet MS"/>
                <a:cs typeface="Trebuchet MS"/>
              </a:rPr>
              <a:t>by 3 </a:t>
            </a:r>
            <a:r>
              <a:rPr sz="1800" spc="-5" dirty="0">
                <a:solidFill>
                  <a:srgbClr val="3E7818"/>
                </a:solidFill>
                <a:latin typeface="Trebuchet MS"/>
                <a:cs typeface="Trebuchet MS"/>
              </a:rPr>
              <a:t>bit </a:t>
            </a:r>
            <a:r>
              <a:rPr sz="1800" dirty="0">
                <a:solidFill>
                  <a:srgbClr val="3E7818"/>
                </a:solidFill>
                <a:latin typeface="Trebuchet MS"/>
                <a:cs typeface="Trebuchet MS"/>
              </a:rPr>
              <a:t>array</a:t>
            </a:r>
            <a:r>
              <a:rPr sz="1800" spc="-45" dirty="0">
                <a:solidFill>
                  <a:srgbClr val="3E7818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3E7818"/>
                </a:solidFill>
                <a:latin typeface="Trebuchet MS"/>
                <a:cs typeface="Trebuchet MS"/>
              </a:rPr>
              <a:t>multiplexer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63195"/>
            <a:ext cx="3714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Division</a:t>
            </a:r>
            <a:r>
              <a:rPr spc="-265" dirty="0"/>
              <a:t> </a:t>
            </a:r>
            <a:r>
              <a:rPr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821816"/>
            <a:ext cx="10173335" cy="179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Division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two fixed-point binary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numbers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signed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magnitude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representation is done with paper and pencil by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process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successive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compare ,shift ,and subtract operations</a:t>
            </a:r>
            <a:r>
              <a:rPr sz="24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..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Hardware implantation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of signed </a:t>
            </a: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magnitude</a:t>
            </a:r>
            <a:r>
              <a:rPr sz="3600" spc="-13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data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43100" y="2362200"/>
            <a:ext cx="8927592" cy="449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7523" y="2706623"/>
            <a:ext cx="8238744" cy="4151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2558" y="2662427"/>
            <a:ext cx="7368540" cy="4196080"/>
          </a:xfrm>
          <a:custGeom>
            <a:avLst/>
            <a:gdLst/>
            <a:ahLst/>
            <a:cxnLst/>
            <a:rect l="l" t="t" r="r" b="b"/>
            <a:pathLst>
              <a:path w="7368540" h="4196080">
                <a:moveTo>
                  <a:pt x="0" y="0"/>
                </a:moveTo>
                <a:lnTo>
                  <a:pt x="6398387" y="0"/>
                </a:lnTo>
                <a:lnTo>
                  <a:pt x="6447663" y="1270"/>
                </a:lnTo>
                <a:lnTo>
                  <a:pt x="6497574" y="4952"/>
                </a:lnTo>
                <a:lnTo>
                  <a:pt x="6593205" y="19431"/>
                </a:lnTo>
                <a:lnTo>
                  <a:pt x="6686296" y="43561"/>
                </a:lnTo>
                <a:lnTo>
                  <a:pt x="6775450" y="76073"/>
                </a:lnTo>
                <a:lnTo>
                  <a:pt x="6860286" y="117221"/>
                </a:lnTo>
                <a:lnTo>
                  <a:pt x="6940423" y="165862"/>
                </a:lnTo>
                <a:lnTo>
                  <a:pt x="7015353" y="221614"/>
                </a:lnTo>
                <a:lnTo>
                  <a:pt x="7083933" y="284352"/>
                </a:lnTo>
                <a:lnTo>
                  <a:pt x="7146671" y="352933"/>
                </a:lnTo>
                <a:lnTo>
                  <a:pt x="7202424" y="427863"/>
                </a:lnTo>
                <a:lnTo>
                  <a:pt x="7251065" y="507619"/>
                </a:lnTo>
                <a:lnTo>
                  <a:pt x="7291832" y="592455"/>
                </a:lnTo>
                <a:lnTo>
                  <a:pt x="7324725" y="681989"/>
                </a:lnTo>
                <a:lnTo>
                  <a:pt x="7348347" y="774700"/>
                </a:lnTo>
                <a:lnTo>
                  <a:pt x="7363206" y="870585"/>
                </a:lnTo>
                <a:lnTo>
                  <a:pt x="7367016" y="920623"/>
                </a:lnTo>
                <a:lnTo>
                  <a:pt x="7368286" y="969899"/>
                </a:lnTo>
                <a:lnTo>
                  <a:pt x="7368286" y="3280867"/>
                </a:lnTo>
                <a:lnTo>
                  <a:pt x="7367016" y="3329800"/>
                </a:lnTo>
                <a:lnTo>
                  <a:pt x="7363206" y="3379012"/>
                </a:lnTo>
                <a:lnTo>
                  <a:pt x="7348728" y="3473742"/>
                </a:lnTo>
                <a:lnTo>
                  <a:pt x="7325106" y="3565664"/>
                </a:lnTo>
                <a:lnTo>
                  <a:pt x="7293102" y="3653853"/>
                </a:lnTo>
                <a:lnTo>
                  <a:pt x="7252589" y="3738016"/>
                </a:lnTo>
                <a:lnTo>
                  <a:pt x="7204329" y="3817124"/>
                </a:lnTo>
                <a:lnTo>
                  <a:pt x="7149084" y="3890721"/>
                </a:lnTo>
                <a:lnTo>
                  <a:pt x="7087108" y="3958907"/>
                </a:lnTo>
                <a:lnTo>
                  <a:pt x="7018909" y="4020845"/>
                </a:lnTo>
                <a:lnTo>
                  <a:pt x="6945376" y="4076148"/>
                </a:lnTo>
                <a:lnTo>
                  <a:pt x="6866255" y="4124452"/>
                </a:lnTo>
                <a:lnTo>
                  <a:pt x="6782054" y="4164860"/>
                </a:lnTo>
                <a:lnTo>
                  <a:pt x="6697439" y="419557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3327" y="2662427"/>
            <a:ext cx="959485" cy="4196080"/>
          </a:xfrm>
          <a:custGeom>
            <a:avLst/>
            <a:gdLst/>
            <a:ahLst/>
            <a:cxnLst/>
            <a:rect l="l" t="t" r="r" b="b"/>
            <a:pathLst>
              <a:path w="959485" h="4196080">
                <a:moveTo>
                  <a:pt x="679480" y="4195570"/>
                </a:moveTo>
                <a:lnTo>
                  <a:pt x="592963" y="4164040"/>
                </a:lnTo>
                <a:lnTo>
                  <a:pt x="507619" y="4122847"/>
                </a:lnTo>
                <a:lnTo>
                  <a:pt x="427863" y="4074226"/>
                </a:lnTo>
                <a:lnTo>
                  <a:pt x="352933" y="4018483"/>
                </a:lnTo>
                <a:lnTo>
                  <a:pt x="284353" y="3955719"/>
                </a:lnTo>
                <a:lnTo>
                  <a:pt x="221615" y="3887139"/>
                </a:lnTo>
                <a:lnTo>
                  <a:pt x="165862" y="3812222"/>
                </a:lnTo>
                <a:lnTo>
                  <a:pt x="117221" y="3732072"/>
                </a:lnTo>
                <a:lnTo>
                  <a:pt x="76073" y="3647224"/>
                </a:lnTo>
                <a:lnTo>
                  <a:pt x="43561" y="3558171"/>
                </a:lnTo>
                <a:lnTo>
                  <a:pt x="19431" y="3464991"/>
                </a:lnTo>
                <a:lnTo>
                  <a:pt x="4953" y="3369043"/>
                </a:lnTo>
                <a:lnTo>
                  <a:pt x="1270" y="3319462"/>
                </a:lnTo>
                <a:lnTo>
                  <a:pt x="0" y="3270148"/>
                </a:lnTo>
                <a:lnTo>
                  <a:pt x="0" y="959231"/>
                </a:lnTo>
                <a:lnTo>
                  <a:pt x="1270" y="910336"/>
                </a:lnTo>
                <a:lnTo>
                  <a:pt x="5080" y="861060"/>
                </a:lnTo>
                <a:lnTo>
                  <a:pt x="19558" y="766318"/>
                </a:lnTo>
                <a:lnTo>
                  <a:pt x="43180" y="674497"/>
                </a:lnTo>
                <a:lnTo>
                  <a:pt x="75184" y="586232"/>
                </a:lnTo>
                <a:lnTo>
                  <a:pt x="115697" y="502031"/>
                </a:lnTo>
                <a:lnTo>
                  <a:pt x="163957" y="422910"/>
                </a:lnTo>
                <a:lnTo>
                  <a:pt x="219202" y="349376"/>
                </a:lnTo>
                <a:lnTo>
                  <a:pt x="281178" y="281177"/>
                </a:lnTo>
                <a:lnTo>
                  <a:pt x="349377" y="219201"/>
                </a:lnTo>
                <a:lnTo>
                  <a:pt x="422910" y="163957"/>
                </a:lnTo>
                <a:lnTo>
                  <a:pt x="502031" y="115697"/>
                </a:lnTo>
                <a:lnTo>
                  <a:pt x="586232" y="75184"/>
                </a:lnTo>
                <a:lnTo>
                  <a:pt x="674497" y="43180"/>
                </a:lnTo>
                <a:lnTo>
                  <a:pt x="766318" y="19558"/>
                </a:lnTo>
                <a:lnTo>
                  <a:pt x="861060" y="5080"/>
                </a:lnTo>
                <a:lnTo>
                  <a:pt x="910336" y="1270"/>
                </a:lnTo>
                <a:lnTo>
                  <a:pt x="959231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8999"/>
            <a:ext cx="9955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of binary </a:t>
            </a:r>
            <a:r>
              <a:rPr spc="-5" dirty="0"/>
              <a:t>division with digital</a:t>
            </a:r>
            <a:r>
              <a:rPr spc="-130" dirty="0"/>
              <a:t> </a:t>
            </a:r>
            <a:r>
              <a:rPr spc="-5" dirty="0"/>
              <a:t>hardware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122933"/>
            <a:ext cx="632968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Instead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 shifting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divisor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right,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dividend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partial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remainder,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shifted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left,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thus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leaving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two numbers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required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relative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position,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subtraction may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be achieved by adding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the 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2’s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compliment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B.</a:t>
            </a:r>
            <a:endParaRPr sz="2000">
              <a:latin typeface="Trebuchet MS"/>
              <a:cs typeface="Trebuchet MS"/>
            </a:endParaRPr>
          </a:p>
          <a:p>
            <a:pPr marL="12700" marR="16764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EAQ is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shifted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left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0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instead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 Qn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 previous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value of E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lost.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The divisor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stored in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B register and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double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length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dividend is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stored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register 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spc="-3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endParaRPr sz="2000">
              <a:latin typeface="Trebuchet MS"/>
              <a:cs typeface="Trebuchet MS"/>
            </a:endParaRPr>
          </a:p>
          <a:p>
            <a:pPr marL="12700" marR="161925">
              <a:lnSpc>
                <a:spcPct val="100000"/>
              </a:lnSpc>
              <a:tabLst>
                <a:tab pos="377190" algn="l"/>
                <a:tab pos="2079625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The information about relative magnitude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available  in	E.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E=1,it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signifies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 ≥B. A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quotient bit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 is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inserted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Qn	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and the partial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remainder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shifted  left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repeat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process.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If E=0, it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signifies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A&lt;B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so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quotient in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Qn remains a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0.</a:t>
            </a:r>
            <a:endParaRPr sz="2000">
              <a:latin typeface="Trebuchet MS"/>
              <a:cs typeface="Trebuchet MS"/>
            </a:endParaRPr>
          </a:p>
          <a:p>
            <a:pPr marL="12700" marR="407034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The sign of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remainder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is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as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sign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dividend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3656" y="771789"/>
            <a:ext cx="5038343" cy="6077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59258"/>
            <a:ext cx="3220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Divide</a:t>
            </a:r>
            <a:r>
              <a:rPr spc="-85" dirty="0"/>
              <a:t> </a:t>
            </a:r>
            <a:r>
              <a:rPr dirty="0"/>
              <a:t>overflow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794512"/>
            <a:ext cx="10254615" cy="493903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This occurs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because any dividend will be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greater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equal to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zero.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Over flow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condition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usually detected when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special flip-flop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set</a:t>
            </a:r>
            <a:r>
              <a:rPr sz="24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Which will call 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divide overflow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flip-flop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label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24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DVF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occurrence of 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divide overflow can be handled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variety of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ways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7095490" algn="l"/>
                <a:tab pos="907796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some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computers it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responsibility</a:t>
            </a:r>
            <a:r>
              <a:rPr sz="24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the	programmers	to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check  if DVF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after each divide</a:t>
            </a:r>
            <a:r>
              <a:rPr sz="24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instruction</a:t>
            </a:r>
            <a:endParaRPr sz="2400">
              <a:latin typeface="Trebuchet MS"/>
              <a:cs typeface="Trebuchet MS"/>
            </a:endParaRPr>
          </a:p>
          <a:p>
            <a:pPr marL="355600" marR="63881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occurrence of 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divide overflow stopped the computer and this 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condition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referred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DIVIDE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rebuchet MS"/>
                <a:cs typeface="Trebuchet MS"/>
              </a:rPr>
              <a:t>STOP.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best way to avoid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divide overflow is to use floating point</a:t>
            </a:r>
            <a:r>
              <a:rPr sz="24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endParaRPr sz="2400">
              <a:latin typeface="Trebuchet MS"/>
              <a:cs typeface="Trebuchet MS"/>
            </a:endParaRPr>
          </a:p>
          <a:p>
            <a:pPr marL="355600" marR="91821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divide overflow can be handled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very simply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numbers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in  floating point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representation.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43" y="97028"/>
            <a:ext cx="4107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Hardware</a:t>
            </a:r>
            <a:r>
              <a:rPr spc="-95" dirty="0"/>
              <a:t> </a:t>
            </a:r>
            <a:r>
              <a:rPr spc="-5" dirty="0"/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2943" y="1015695"/>
            <a:ext cx="6469380" cy="514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78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dividend is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Q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the divisor in</a:t>
            </a:r>
            <a:r>
              <a:rPr sz="24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B.  The sign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results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transferred into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Qs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 be part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quotient.</a:t>
            </a:r>
            <a:endParaRPr sz="2400">
              <a:latin typeface="Trebuchet MS"/>
              <a:cs typeface="Trebuchet MS"/>
            </a:endParaRPr>
          </a:p>
          <a:p>
            <a:pPr marL="12700" marR="685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divide overflow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condition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tested by  subtracting divisor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 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half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bits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dividend stored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A≥B,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divide  overflow flip-flop DVF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the operation is  terminated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prematurely.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doing the process 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shown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flowchart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quotient magnitude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formed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register Q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remainder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found in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register A.  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quotient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Qs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remainder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original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 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dividend.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91528" y="0"/>
            <a:ext cx="5300472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808" y="6858"/>
            <a:ext cx="5366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 restoring</a:t>
            </a:r>
            <a:r>
              <a:rPr spc="-95" dirty="0"/>
              <a:t> </a:t>
            </a:r>
            <a:r>
              <a:rPr spc="-5" dirty="0"/>
              <a:t>method?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0765" y="1050417"/>
            <a:ext cx="240029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765" y="989457"/>
            <a:ext cx="9854565" cy="344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0500" indent="38620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hardware method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just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described is  called the 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RESTORING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METHOD. 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reason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name is that the  partial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remainder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restored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adding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divisor to 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negative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difference.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Two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other methods are available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dividing numbers,  the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COMPARISION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method and the 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NONRESTORING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method. In the  comparison method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compared prior to the subtraction  operation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  <a:tabLst>
                <a:tab pos="342265" algn="l"/>
                <a:tab pos="2195830" algn="l"/>
                <a:tab pos="342011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restoring	method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added if the difference is negative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but</a:t>
            </a:r>
            <a:endParaRPr sz="2400">
              <a:latin typeface="Trebuchet MS"/>
              <a:cs typeface="Trebuchet MS"/>
            </a:endParaRPr>
          </a:p>
          <a:p>
            <a:pPr marL="112395"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instead, the negative difference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shifted left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then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added.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83058"/>
            <a:ext cx="7275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Floating point Arithmetic</a:t>
            </a:r>
            <a:r>
              <a:rPr spc="-220" dirty="0"/>
              <a:t> </a:t>
            </a:r>
            <a:r>
              <a:rPr spc="-5" dirty="0"/>
              <a:t>operation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055878"/>
            <a:ext cx="9371965" cy="4251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5656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777364" algn="l"/>
                <a:tab pos="2708275" algn="l"/>
              </a:tabLst>
            </a:pPr>
            <a:r>
              <a:rPr sz="1450" spc="23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Floating point number in computer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register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consists of two parts: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mantissa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and  exponent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 e	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--------&gt;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 X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spc="-7" baseline="25462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1800" baseline="25462">
              <a:latin typeface="Trebuchet MS"/>
              <a:cs typeface="Trebuchet MS"/>
            </a:endParaRPr>
          </a:p>
          <a:p>
            <a:pPr marL="355600" marR="43815" indent="-342900">
              <a:lnSpc>
                <a:spcPct val="100000"/>
              </a:lnSpc>
              <a:spcBef>
                <a:spcPts val="994"/>
              </a:spcBef>
              <a:tabLst>
                <a:tab pos="457200" algn="l"/>
              </a:tabLst>
            </a:pPr>
            <a:r>
              <a:rPr sz="1450" spc="240" dirty="0">
                <a:solidFill>
                  <a:srgbClr val="90C225"/>
                </a:solidFill>
                <a:latin typeface="Arial"/>
                <a:cs typeface="Arial"/>
              </a:rPr>
              <a:t>	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floating point number that has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0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in the most significant position of the mantissa is  said to have an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UNDERFLOW. 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normalize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number that contains an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underflow,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it is  necessary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shift the mantissa to the left and decrement the exponent until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nonzero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digit appears in the first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position.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3200" spc="-20" dirty="0">
                <a:solidFill>
                  <a:srgbClr val="90C225"/>
                </a:solidFill>
                <a:latin typeface="Trebuchet MS"/>
                <a:cs typeface="Trebuchet MS"/>
              </a:rPr>
              <a:t>Register</a:t>
            </a:r>
            <a:r>
              <a:rPr sz="3200" spc="-5" dirty="0">
                <a:solidFill>
                  <a:srgbClr val="90C225"/>
                </a:solidFill>
                <a:latin typeface="Trebuchet MS"/>
                <a:cs typeface="Trebuchet MS"/>
              </a:rPr>
              <a:t> configuration</a:t>
            </a:r>
            <a:endParaRPr sz="3200">
              <a:latin typeface="Trebuchet MS"/>
              <a:cs typeface="Trebuchet MS"/>
            </a:endParaRPr>
          </a:p>
          <a:p>
            <a:pPr marL="12700" marR="5080" indent="2861945">
              <a:lnSpc>
                <a:spcPct val="103899"/>
              </a:lnSpc>
              <a:spcBef>
                <a:spcPts val="2105"/>
              </a:spcBef>
              <a:tabLst>
                <a:tab pos="3451860" algn="l"/>
                <a:tab pos="357251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The	register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configuration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for floating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point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operation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is  quite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similar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to 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layout for fixed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point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operation. As a general rule,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same  register and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adder used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for fixed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point arithmetic are used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processing the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mantissas. The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difference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lies		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in the way the exponents are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handled.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835" y="111633"/>
            <a:ext cx="2544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835" y="942593"/>
            <a:ext cx="10626090" cy="534797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5600" marR="241935" indent="-342900">
              <a:lnSpc>
                <a:spcPct val="90000"/>
              </a:lnSpc>
              <a:spcBef>
                <a:spcPts val="359"/>
              </a:spcBef>
              <a:buClr>
                <a:srgbClr val="90C225"/>
              </a:buClr>
              <a:buSzPct val="79545"/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Arithmetic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instructions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digital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computers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manipulate data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produce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results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necessary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solutions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computational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problems.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These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instructions  perform arithmetic calculations and are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responsible for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the bulk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activity 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involved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processing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data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a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Trebuchet MS"/>
                <a:cs typeface="Trebuchet MS"/>
              </a:rPr>
              <a:t>computer.</a:t>
            </a:r>
            <a:endParaRPr sz="2200">
              <a:latin typeface="Trebuchet MS"/>
              <a:cs typeface="Trebuchet MS"/>
            </a:endParaRPr>
          </a:p>
          <a:p>
            <a:pPr marL="355600" indent="-342900">
              <a:lnSpc>
                <a:spcPts val="2510"/>
              </a:lnSpc>
              <a:spcBef>
                <a:spcPts val="730"/>
              </a:spcBef>
              <a:buClr>
                <a:srgbClr val="90C22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  <a:tab pos="991235" algn="l"/>
                <a:tab pos="2388235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The	four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basic	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arithmetic operations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are addition,subtraction,multiplication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division.</a:t>
            </a:r>
            <a:endParaRPr sz="2200">
              <a:latin typeface="Trebuchet MS"/>
              <a:cs typeface="Trebuchet MS"/>
            </a:endParaRPr>
          </a:p>
          <a:p>
            <a:pPr marL="355600" marR="508634" indent="-342900">
              <a:lnSpc>
                <a:spcPts val="2380"/>
              </a:lnSpc>
              <a:spcBef>
                <a:spcPts val="1045"/>
              </a:spcBef>
              <a:buClr>
                <a:srgbClr val="90C22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these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four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basic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operations , it is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possible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formulate other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arithmetic 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functions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solve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problems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means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 numerical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analysis</a:t>
            </a:r>
            <a:r>
              <a:rPr sz="22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methods.</a:t>
            </a:r>
            <a:endParaRPr sz="2200">
              <a:latin typeface="Trebuchet MS"/>
              <a:cs typeface="Trebuchet MS"/>
            </a:endParaRPr>
          </a:p>
          <a:p>
            <a:pPr marL="355600" indent="-342900">
              <a:lnSpc>
                <a:spcPts val="2510"/>
              </a:lnSpc>
              <a:spcBef>
                <a:spcPts val="690"/>
              </a:spcBef>
              <a:buClr>
                <a:srgbClr val="90C22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  <a:tab pos="534543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arithmetic processor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is the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pat</a:t>
            </a:r>
            <a:r>
              <a:rPr sz="22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	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processor unit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that executes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 arithmetic</a:t>
            </a:r>
            <a:endParaRPr sz="2200">
              <a:latin typeface="Trebuchet MS"/>
              <a:cs typeface="Trebuchet MS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operations.</a:t>
            </a:r>
            <a:endParaRPr sz="2200">
              <a:latin typeface="Trebuchet MS"/>
              <a:cs typeface="Trebuchet MS"/>
            </a:endParaRPr>
          </a:p>
          <a:p>
            <a:pPr marL="355600" marR="379095" indent="-342900">
              <a:lnSpc>
                <a:spcPts val="2380"/>
              </a:lnSpc>
              <a:spcBef>
                <a:spcPts val="1030"/>
              </a:spcBef>
              <a:buClr>
                <a:srgbClr val="90C22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arithmetic instruction may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specify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binary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decimal data, and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each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case  the data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may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be in fixed-point or floating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point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form.</a:t>
            </a:r>
            <a:endParaRPr sz="2200">
              <a:latin typeface="Trebuchet MS"/>
              <a:cs typeface="Trebuchet MS"/>
            </a:endParaRPr>
          </a:p>
          <a:p>
            <a:pPr marL="355600" indent="-342900">
              <a:lnSpc>
                <a:spcPts val="2510"/>
              </a:lnSpc>
              <a:spcBef>
                <a:spcPts val="705"/>
              </a:spcBef>
              <a:buClr>
                <a:srgbClr val="90C22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Negative numbers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may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be in signed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magnitude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or signed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compliment</a:t>
            </a:r>
            <a:endParaRPr sz="2200">
              <a:latin typeface="Trebuchet MS"/>
              <a:cs typeface="Trebuchet MS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representation.</a:t>
            </a:r>
            <a:endParaRPr sz="2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Fixed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point numbers may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represents integers or</a:t>
            </a:r>
            <a:r>
              <a:rPr sz="22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fractions.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910" y="18999"/>
            <a:ext cx="4357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Register</a:t>
            </a:r>
            <a:r>
              <a:rPr spc="-70" dirty="0"/>
              <a:t> </a:t>
            </a:r>
            <a:r>
              <a:rPr dirty="0"/>
              <a:t>organization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910" y="1121409"/>
            <a:ext cx="588518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There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three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registers,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BR,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AC,and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QR.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Each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register is subdivided into two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parts.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mantissa part has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upper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case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letters,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exponent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part uses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corres- 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ponding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lower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case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letters.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92075">
              <a:lnSpc>
                <a:spcPct val="100000"/>
              </a:lnSpc>
              <a:tabLst>
                <a:tab pos="262128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parallel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adder adds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two mantissas  and transfers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sum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the</a:t>
            </a:r>
            <a:r>
              <a:rPr sz="24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carry  into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E.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separate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parallel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used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exponents.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Since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exponents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biased.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3492" y="102106"/>
            <a:ext cx="5588507" cy="666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52527"/>
            <a:ext cx="67760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Addition </a:t>
            </a:r>
            <a:r>
              <a:rPr sz="4800" spc="-5" dirty="0"/>
              <a:t>and</a:t>
            </a:r>
            <a:r>
              <a:rPr sz="4800" spc="-35" dirty="0"/>
              <a:t> </a:t>
            </a:r>
            <a:r>
              <a:rPr sz="4800" spc="-5" dirty="0"/>
              <a:t>subtraction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756310" y="1154684"/>
            <a:ext cx="9246235" cy="3948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During addition and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subtraction ,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the two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floating </a:t>
            </a:r>
            <a:r>
              <a:rPr sz="2800" spc="-590" dirty="0">
                <a:solidFill>
                  <a:srgbClr val="FFFFFF"/>
                </a:solidFill>
                <a:latin typeface="Trebuchet MS"/>
                <a:cs typeface="Trebuchet MS"/>
              </a:rPr>
              <a:t>point 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operands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in AC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BR.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The sum of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difference is 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formed in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AC . The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algorithm can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divided into 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four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consecutive parts</a:t>
            </a:r>
            <a:r>
              <a:rPr sz="28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  <a:p>
            <a:pPr marL="965835" indent="-42164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966469" algn="l"/>
              </a:tabLst>
            </a:pP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Check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8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zeros.</a:t>
            </a:r>
            <a:endParaRPr sz="2800">
              <a:latin typeface="Trebuchet MS"/>
              <a:cs typeface="Trebuchet MS"/>
            </a:endParaRPr>
          </a:p>
          <a:p>
            <a:pPr marL="946150" indent="-40195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946785" algn="l"/>
              </a:tabLst>
            </a:pP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Align the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 mantissa.</a:t>
            </a:r>
            <a:endParaRPr sz="2800">
              <a:latin typeface="Trebuchet MS"/>
              <a:cs typeface="Trebuchet MS"/>
            </a:endParaRPr>
          </a:p>
          <a:p>
            <a:pPr marL="946150" indent="-40195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946785" algn="l"/>
              </a:tabLst>
            </a:pP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Add or subtract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8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mantissa.</a:t>
            </a:r>
            <a:endParaRPr sz="2800">
              <a:latin typeface="Trebuchet MS"/>
              <a:cs typeface="Trebuchet MS"/>
            </a:endParaRPr>
          </a:p>
          <a:p>
            <a:pPr marL="965835" indent="-42164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966469" algn="l"/>
                <a:tab pos="3417570" algn="l"/>
              </a:tabLst>
            </a:pP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Normalize</a:t>
            </a:r>
            <a:r>
              <a:rPr sz="28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the	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result.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2708" y="0"/>
            <a:ext cx="9757918" cy="6755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46430"/>
            <a:ext cx="2840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Multiplication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194308"/>
            <a:ext cx="10050145" cy="444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52450" indent="-342900">
              <a:lnSpc>
                <a:spcPct val="100000"/>
              </a:lnSpc>
              <a:spcBef>
                <a:spcPts val="100"/>
              </a:spcBef>
              <a:tabLst>
                <a:tab pos="441959" algn="l"/>
                <a:tab pos="421322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multiplication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two floating point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numbers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requires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that we  multiply the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mantissas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	add 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exponents.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No comparison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exponents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alignment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mantissa is</a:t>
            </a:r>
            <a:r>
              <a:rPr sz="24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necessary.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multiplication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mantissa is performed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fixed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point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provide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double precision</a:t>
            </a:r>
            <a:r>
              <a:rPr sz="24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product.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multiplication algorithm can be subdivided into four parts</a:t>
            </a:r>
            <a:r>
              <a:rPr sz="24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:-</a:t>
            </a:r>
            <a:endParaRPr sz="2400">
              <a:latin typeface="Trebuchet MS"/>
              <a:cs typeface="Trebuchet MS"/>
            </a:endParaRPr>
          </a:p>
          <a:p>
            <a:pPr marL="929005" indent="-36512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92964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Check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zeros.</a:t>
            </a:r>
            <a:endParaRPr sz="2400">
              <a:latin typeface="Trebuchet MS"/>
              <a:cs typeface="Trebuchet MS"/>
            </a:endParaRPr>
          </a:p>
          <a:p>
            <a:pPr marL="912494" indent="-34861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91313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Add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exponents.</a:t>
            </a:r>
            <a:endParaRPr sz="2400">
              <a:latin typeface="Trebuchet MS"/>
              <a:cs typeface="Trebuchet MS"/>
            </a:endParaRPr>
          </a:p>
          <a:p>
            <a:pPr marL="929005" indent="-36512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929640" algn="l"/>
                <a:tab pos="220408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Multiply	the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mantissa.</a:t>
            </a:r>
            <a:endParaRPr sz="2400">
              <a:latin typeface="Trebuchet MS"/>
              <a:cs typeface="Trebuchet MS"/>
            </a:endParaRPr>
          </a:p>
          <a:p>
            <a:pPr marL="929005" indent="-36512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929640" algn="l"/>
                <a:tab pos="303784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Normalize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	product.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1467" y="6847330"/>
            <a:ext cx="7217664" cy="10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6707" y="469391"/>
            <a:ext cx="7187565" cy="6388735"/>
          </a:xfrm>
          <a:custGeom>
            <a:avLst/>
            <a:gdLst/>
            <a:ahLst/>
            <a:cxnLst/>
            <a:rect l="l" t="t" r="r" b="b"/>
            <a:pathLst>
              <a:path w="7187565" h="6388734">
                <a:moveTo>
                  <a:pt x="6638163" y="0"/>
                </a:moveTo>
                <a:lnTo>
                  <a:pt x="549021" y="0"/>
                </a:lnTo>
                <a:lnTo>
                  <a:pt x="501658" y="2015"/>
                </a:lnTo>
                <a:lnTo>
                  <a:pt x="455413" y="7953"/>
                </a:lnTo>
                <a:lnTo>
                  <a:pt x="410450" y="17646"/>
                </a:lnTo>
                <a:lnTo>
                  <a:pt x="366933" y="30932"/>
                </a:lnTo>
                <a:lnTo>
                  <a:pt x="325029" y="47644"/>
                </a:lnTo>
                <a:lnTo>
                  <a:pt x="284901" y="67618"/>
                </a:lnTo>
                <a:lnTo>
                  <a:pt x="246716" y="90688"/>
                </a:lnTo>
                <a:lnTo>
                  <a:pt x="210637" y="116690"/>
                </a:lnTo>
                <a:lnTo>
                  <a:pt x="176829" y="145459"/>
                </a:lnTo>
                <a:lnTo>
                  <a:pt x="145459" y="176829"/>
                </a:lnTo>
                <a:lnTo>
                  <a:pt x="116690" y="210637"/>
                </a:lnTo>
                <a:lnTo>
                  <a:pt x="90688" y="246716"/>
                </a:lnTo>
                <a:lnTo>
                  <a:pt x="67618" y="284901"/>
                </a:lnTo>
                <a:lnTo>
                  <a:pt x="47644" y="325029"/>
                </a:lnTo>
                <a:lnTo>
                  <a:pt x="30932" y="366933"/>
                </a:lnTo>
                <a:lnTo>
                  <a:pt x="17646" y="410450"/>
                </a:lnTo>
                <a:lnTo>
                  <a:pt x="7953" y="455413"/>
                </a:lnTo>
                <a:lnTo>
                  <a:pt x="2015" y="501658"/>
                </a:lnTo>
                <a:lnTo>
                  <a:pt x="0" y="549021"/>
                </a:lnTo>
                <a:lnTo>
                  <a:pt x="0" y="5839574"/>
                </a:lnTo>
                <a:lnTo>
                  <a:pt x="2015" y="5886947"/>
                </a:lnTo>
                <a:lnTo>
                  <a:pt x="7953" y="5933201"/>
                </a:lnTo>
                <a:lnTo>
                  <a:pt x="17646" y="5978171"/>
                </a:lnTo>
                <a:lnTo>
                  <a:pt x="30932" y="6021692"/>
                </a:lnTo>
                <a:lnTo>
                  <a:pt x="47644" y="6063600"/>
                </a:lnTo>
                <a:lnTo>
                  <a:pt x="67618" y="6103730"/>
                </a:lnTo>
                <a:lnTo>
                  <a:pt x="90688" y="6141916"/>
                </a:lnTo>
                <a:lnTo>
                  <a:pt x="116690" y="6177995"/>
                </a:lnTo>
                <a:lnTo>
                  <a:pt x="145459" y="6211801"/>
                </a:lnTo>
                <a:lnTo>
                  <a:pt x="176829" y="6243169"/>
                </a:lnTo>
                <a:lnTo>
                  <a:pt x="210637" y="6271935"/>
                </a:lnTo>
                <a:lnTo>
                  <a:pt x="246716" y="6297934"/>
                </a:lnTo>
                <a:lnTo>
                  <a:pt x="284901" y="6321001"/>
                </a:lnTo>
                <a:lnTo>
                  <a:pt x="325029" y="6340972"/>
                </a:lnTo>
                <a:lnTo>
                  <a:pt x="366933" y="6357681"/>
                </a:lnTo>
                <a:lnTo>
                  <a:pt x="410450" y="6370964"/>
                </a:lnTo>
                <a:lnTo>
                  <a:pt x="455413" y="6380656"/>
                </a:lnTo>
                <a:lnTo>
                  <a:pt x="501658" y="6386591"/>
                </a:lnTo>
                <a:lnTo>
                  <a:pt x="549021" y="6388607"/>
                </a:lnTo>
                <a:lnTo>
                  <a:pt x="6638163" y="6388607"/>
                </a:lnTo>
                <a:lnTo>
                  <a:pt x="6685525" y="6386591"/>
                </a:lnTo>
                <a:lnTo>
                  <a:pt x="6731770" y="6380656"/>
                </a:lnTo>
                <a:lnTo>
                  <a:pt x="6776733" y="6370964"/>
                </a:lnTo>
                <a:lnTo>
                  <a:pt x="6820250" y="6357681"/>
                </a:lnTo>
                <a:lnTo>
                  <a:pt x="6862154" y="6340972"/>
                </a:lnTo>
                <a:lnTo>
                  <a:pt x="6902282" y="6321001"/>
                </a:lnTo>
                <a:lnTo>
                  <a:pt x="6940467" y="6297934"/>
                </a:lnTo>
                <a:lnTo>
                  <a:pt x="6976546" y="6271935"/>
                </a:lnTo>
                <a:lnTo>
                  <a:pt x="7010354" y="6243169"/>
                </a:lnTo>
                <a:lnTo>
                  <a:pt x="7041724" y="6211801"/>
                </a:lnTo>
                <a:lnTo>
                  <a:pt x="7070493" y="6177995"/>
                </a:lnTo>
                <a:lnTo>
                  <a:pt x="7096495" y="6141916"/>
                </a:lnTo>
                <a:lnTo>
                  <a:pt x="7119565" y="6103730"/>
                </a:lnTo>
                <a:lnTo>
                  <a:pt x="7139539" y="6063600"/>
                </a:lnTo>
                <a:lnTo>
                  <a:pt x="7156251" y="6021692"/>
                </a:lnTo>
                <a:lnTo>
                  <a:pt x="7169537" y="5978171"/>
                </a:lnTo>
                <a:lnTo>
                  <a:pt x="7179230" y="5933201"/>
                </a:lnTo>
                <a:lnTo>
                  <a:pt x="7185168" y="5886947"/>
                </a:lnTo>
                <a:lnTo>
                  <a:pt x="7187184" y="5839574"/>
                </a:lnTo>
                <a:lnTo>
                  <a:pt x="7187184" y="549021"/>
                </a:lnTo>
                <a:lnTo>
                  <a:pt x="7185168" y="501658"/>
                </a:lnTo>
                <a:lnTo>
                  <a:pt x="7179230" y="455413"/>
                </a:lnTo>
                <a:lnTo>
                  <a:pt x="7169537" y="410450"/>
                </a:lnTo>
                <a:lnTo>
                  <a:pt x="7156251" y="366933"/>
                </a:lnTo>
                <a:lnTo>
                  <a:pt x="7139539" y="325029"/>
                </a:lnTo>
                <a:lnTo>
                  <a:pt x="7119565" y="284901"/>
                </a:lnTo>
                <a:lnTo>
                  <a:pt x="7096495" y="246716"/>
                </a:lnTo>
                <a:lnTo>
                  <a:pt x="7070493" y="210637"/>
                </a:lnTo>
                <a:lnTo>
                  <a:pt x="7041724" y="176829"/>
                </a:lnTo>
                <a:lnTo>
                  <a:pt x="7010354" y="145459"/>
                </a:lnTo>
                <a:lnTo>
                  <a:pt x="6976546" y="116690"/>
                </a:lnTo>
                <a:lnTo>
                  <a:pt x="6940467" y="90688"/>
                </a:lnTo>
                <a:lnTo>
                  <a:pt x="6902282" y="67618"/>
                </a:lnTo>
                <a:lnTo>
                  <a:pt x="6862154" y="47644"/>
                </a:lnTo>
                <a:lnTo>
                  <a:pt x="6820250" y="30932"/>
                </a:lnTo>
                <a:lnTo>
                  <a:pt x="6776733" y="17646"/>
                </a:lnTo>
                <a:lnTo>
                  <a:pt x="6731770" y="7953"/>
                </a:lnTo>
                <a:lnTo>
                  <a:pt x="6685525" y="2015"/>
                </a:lnTo>
                <a:lnTo>
                  <a:pt x="663816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6707" y="469391"/>
            <a:ext cx="7187184" cy="6388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85946" y="127508"/>
            <a:ext cx="41897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90C225"/>
                </a:solidFill>
                <a:latin typeface="Trebuchet MS"/>
                <a:cs typeface="Trebuchet MS"/>
              </a:rPr>
              <a:t>Multiplication of </a:t>
            </a:r>
            <a:r>
              <a:rPr sz="1800" i="1" spc="-10" dirty="0">
                <a:solidFill>
                  <a:srgbClr val="90C225"/>
                </a:solidFill>
                <a:latin typeface="Trebuchet MS"/>
                <a:cs typeface="Trebuchet MS"/>
              </a:rPr>
              <a:t>floating </a:t>
            </a:r>
            <a:r>
              <a:rPr sz="1800" i="1" spc="-5" dirty="0">
                <a:solidFill>
                  <a:srgbClr val="90C225"/>
                </a:solidFill>
                <a:latin typeface="Trebuchet MS"/>
                <a:cs typeface="Trebuchet MS"/>
              </a:rPr>
              <a:t>point</a:t>
            </a:r>
            <a:r>
              <a:rPr sz="1800" i="1" spc="-6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90C225"/>
                </a:solidFill>
                <a:latin typeface="Trebuchet MS"/>
                <a:cs typeface="Trebuchet MS"/>
              </a:rPr>
              <a:t>numbers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308" y="18999"/>
            <a:ext cx="1600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7308" y="927049"/>
            <a:ext cx="9476105" cy="444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5364480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Floating point division requires that 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exponents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 subtracted  and the mantissa divided. The mantissa division is done as 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fixed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point except that the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dividend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has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single precision mantissa  that is placed in the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AC.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division algorithm can be divided into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five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parts..</a:t>
            </a:r>
            <a:endParaRPr sz="2400">
              <a:latin typeface="Trebuchet MS"/>
              <a:cs typeface="Trebuchet MS"/>
            </a:endParaRPr>
          </a:p>
          <a:p>
            <a:pPr marL="837565" indent="-365125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8382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Check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zeros.</a:t>
            </a:r>
            <a:endParaRPr sz="2400">
              <a:latin typeface="Trebuchet MS"/>
              <a:cs typeface="Trebuchet MS"/>
            </a:endParaRPr>
          </a:p>
          <a:p>
            <a:pPr marL="837565" indent="-36512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382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Initialize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registers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evaluate the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sign.</a:t>
            </a:r>
            <a:endParaRPr sz="2400">
              <a:latin typeface="Trebuchet MS"/>
              <a:cs typeface="Trebuchet MS"/>
            </a:endParaRPr>
          </a:p>
          <a:p>
            <a:pPr marL="821055" indent="-34861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821690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Align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dividend</a:t>
            </a:r>
            <a:endParaRPr sz="2400">
              <a:latin typeface="Trebuchet MS"/>
              <a:cs typeface="Trebuchet MS"/>
            </a:endParaRPr>
          </a:p>
          <a:p>
            <a:pPr marL="837565" indent="-36512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8382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Subtract the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exponents.</a:t>
            </a:r>
            <a:endParaRPr sz="2400">
              <a:latin typeface="Trebuchet MS"/>
              <a:cs typeface="Trebuchet MS"/>
            </a:endParaRPr>
          </a:p>
          <a:p>
            <a:pPr marL="837565" indent="-36512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838200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Divide the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mantissa.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208" y="108330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Decimal arithmetic</a:t>
            </a:r>
            <a:r>
              <a:rPr spc="-65" dirty="0"/>
              <a:t> </a:t>
            </a:r>
            <a:r>
              <a:rPr spc="-5" dirty="0"/>
              <a:t>unit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761491"/>
            <a:ext cx="7632192" cy="586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8999"/>
            <a:ext cx="2158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BCD</a:t>
            </a:r>
            <a:r>
              <a:rPr spc="-285" dirty="0"/>
              <a:t> </a:t>
            </a:r>
            <a:r>
              <a:rPr dirty="0"/>
              <a:t>Adder</a:t>
            </a:r>
          </a:p>
        </p:txBody>
      </p:sp>
      <p:sp>
        <p:nvSpPr>
          <p:cNvPr id="3" name="object 3"/>
          <p:cNvSpPr/>
          <p:nvPr/>
        </p:nvSpPr>
        <p:spPr>
          <a:xfrm>
            <a:off x="6039611" y="6847330"/>
            <a:ext cx="6152388" cy="10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54852" y="533400"/>
            <a:ext cx="6137275" cy="6324600"/>
          </a:xfrm>
          <a:custGeom>
            <a:avLst/>
            <a:gdLst/>
            <a:ahLst/>
            <a:cxnLst/>
            <a:rect l="l" t="t" r="r" b="b"/>
            <a:pathLst>
              <a:path w="6137275" h="6324600">
                <a:moveTo>
                  <a:pt x="5609717" y="0"/>
                </a:moveTo>
                <a:lnTo>
                  <a:pt x="527430" y="0"/>
                </a:lnTo>
                <a:lnTo>
                  <a:pt x="479417" y="2155"/>
                </a:lnTo>
                <a:lnTo>
                  <a:pt x="432612" y="8496"/>
                </a:lnTo>
                <a:lnTo>
                  <a:pt x="387203" y="18837"/>
                </a:lnTo>
                <a:lnTo>
                  <a:pt x="343374" y="32992"/>
                </a:lnTo>
                <a:lnTo>
                  <a:pt x="301313" y="50774"/>
                </a:lnTo>
                <a:lnTo>
                  <a:pt x="261206" y="71999"/>
                </a:lnTo>
                <a:lnTo>
                  <a:pt x="223237" y="96479"/>
                </a:lnTo>
                <a:lnTo>
                  <a:pt x="187595" y="124030"/>
                </a:lnTo>
                <a:lnTo>
                  <a:pt x="154463" y="154463"/>
                </a:lnTo>
                <a:lnTo>
                  <a:pt x="124030" y="187595"/>
                </a:lnTo>
                <a:lnTo>
                  <a:pt x="96479" y="223237"/>
                </a:lnTo>
                <a:lnTo>
                  <a:pt x="71999" y="261206"/>
                </a:lnTo>
                <a:lnTo>
                  <a:pt x="50774" y="301313"/>
                </a:lnTo>
                <a:lnTo>
                  <a:pt x="32992" y="343374"/>
                </a:lnTo>
                <a:lnTo>
                  <a:pt x="18837" y="387203"/>
                </a:lnTo>
                <a:lnTo>
                  <a:pt x="8496" y="432612"/>
                </a:lnTo>
                <a:lnTo>
                  <a:pt x="2155" y="479417"/>
                </a:lnTo>
                <a:lnTo>
                  <a:pt x="0" y="527430"/>
                </a:lnTo>
                <a:lnTo>
                  <a:pt x="0" y="5797181"/>
                </a:lnTo>
                <a:lnTo>
                  <a:pt x="2155" y="5845187"/>
                </a:lnTo>
                <a:lnTo>
                  <a:pt x="8496" y="5891986"/>
                </a:lnTo>
                <a:lnTo>
                  <a:pt x="18837" y="5937391"/>
                </a:lnTo>
                <a:lnTo>
                  <a:pt x="32992" y="5981215"/>
                </a:lnTo>
                <a:lnTo>
                  <a:pt x="50774" y="6023274"/>
                </a:lnTo>
                <a:lnTo>
                  <a:pt x="71999" y="6063380"/>
                </a:lnTo>
                <a:lnTo>
                  <a:pt x="96479" y="6101348"/>
                </a:lnTo>
                <a:lnTo>
                  <a:pt x="124030" y="6136991"/>
                </a:lnTo>
                <a:lnTo>
                  <a:pt x="154463" y="6170123"/>
                </a:lnTo>
                <a:lnTo>
                  <a:pt x="187595" y="6200558"/>
                </a:lnTo>
                <a:lnTo>
                  <a:pt x="223237" y="6228109"/>
                </a:lnTo>
                <a:lnTo>
                  <a:pt x="261206" y="6252591"/>
                </a:lnTo>
                <a:lnTo>
                  <a:pt x="301313" y="6273818"/>
                </a:lnTo>
                <a:lnTo>
                  <a:pt x="343374" y="6291602"/>
                </a:lnTo>
                <a:lnTo>
                  <a:pt x="387203" y="6305759"/>
                </a:lnTo>
                <a:lnTo>
                  <a:pt x="432612" y="6316101"/>
                </a:lnTo>
                <a:lnTo>
                  <a:pt x="479417" y="6322443"/>
                </a:lnTo>
                <a:lnTo>
                  <a:pt x="527430" y="6324599"/>
                </a:lnTo>
                <a:lnTo>
                  <a:pt x="5609717" y="6324599"/>
                </a:lnTo>
                <a:lnTo>
                  <a:pt x="5657730" y="6322443"/>
                </a:lnTo>
                <a:lnTo>
                  <a:pt x="5704535" y="6316101"/>
                </a:lnTo>
                <a:lnTo>
                  <a:pt x="5749944" y="6305759"/>
                </a:lnTo>
                <a:lnTo>
                  <a:pt x="5793773" y="6291602"/>
                </a:lnTo>
                <a:lnTo>
                  <a:pt x="5835834" y="6273818"/>
                </a:lnTo>
                <a:lnTo>
                  <a:pt x="5875941" y="6252591"/>
                </a:lnTo>
                <a:lnTo>
                  <a:pt x="5913910" y="6228109"/>
                </a:lnTo>
                <a:lnTo>
                  <a:pt x="5949552" y="6200558"/>
                </a:lnTo>
                <a:lnTo>
                  <a:pt x="5982684" y="6170123"/>
                </a:lnTo>
                <a:lnTo>
                  <a:pt x="6013117" y="6136991"/>
                </a:lnTo>
                <a:lnTo>
                  <a:pt x="6040668" y="6101348"/>
                </a:lnTo>
                <a:lnTo>
                  <a:pt x="6065148" y="6063380"/>
                </a:lnTo>
                <a:lnTo>
                  <a:pt x="6086373" y="6023274"/>
                </a:lnTo>
                <a:lnTo>
                  <a:pt x="6104155" y="5981215"/>
                </a:lnTo>
                <a:lnTo>
                  <a:pt x="6118310" y="5937391"/>
                </a:lnTo>
                <a:lnTo>
                  <a:pt x="6128651" y="5891986"/>
                </a:lnTo>
                <a:lnTo>
                  <a:pt x="6134992" y="5845187"/>
                </a:lnTo>
                <a:lnTo>
                  <a:pt x="6137148" y="5797181"/>
                </a:lnTo>
                <a:lnTo>
                  <a:pt x="6137148" y="527430"/>
                </a:lnTo>
                <a:lnTo>
                  <a:pt x="6134992" y="479417"/>
                </a:lnTo>
                <a:lnTo>
                  <a:pt x="6128651" y="432612"/>
                </a:lnTo>
                <a:lnTo>
                  <a:pt x="6118310" y="387203"/>
                </a:lnTo>
                <a:lnTo>
                  <a:pt x="6104155" y="343374"/>
                </a:lnTo>
                <a:lnTo>
                  <a:pt x="6086373" y="301313"/>
                </a:lnTo>
                <a:lnTo>
                  <a:pt x="6065148" y="261206"/>
                </a:lnTo>
                <a:lnTo>
                  <a:pt x="6040668" y="223237"/>
                </a:lnTo>
                <a:lnTo>
                  <a:pt x="6013117" y="187595"/>
                </a:lnTo>
                <a:lnTo>
                  <a:pt x="5982684" y="154463"/>
                </a:lnTo>
                <a:lnTo>
                  <a:pt x="5949552" y="124030"/>
                </a:lnTo>
                <a:lnTo>
                  <a:pt x="5913910" y="96479"/>
                </a:lnTo>
                <a:lnTo>
                  <a:pt x="5875941" y="71999"/>
                </a:lnTo>
                <a:lnTo>
                  <a:pt x="5835834" y="50774"/>
                </a:lnTo>
                <a:lnTo>
                  <a:pt x="5793773" y="32992"/>
                </a:lnTo>
                <a:lnTo>
                  <a:pt x="5749944" y="18837"/>
                </a:lnTo>
                <a:lnTo>
                  <a:pt x="5704535" y="8496"/>
                </a:lnTo>
                <a:lnTo>
                  <a:pt x="5657730" y="2155"/>
                </a:lnTo>
                <a:lnTo>
                  <a:pt x="560971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4852" y="533400"/>
            <a:ext cx="6137148" cy="6324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1084"/>
            <a:ext cx="6390132" cy="6566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5508"/>
            <a:ext cx="6045707" cy="6172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7160" y="591312"/>
            <a:ext cx="5083175" cy="6266815"/>
          </a:xfrm>
          <a:custGeom>
            <a:avLst/>
            <a:gdLst/>
            <a:ahLst/>
            <a:cxnLst/>
            <a:rect l="l" t="t" r="r" b="b"/>
            <a:pathLst>
              <a:path w="5083175" h="6266815">
                <a:moveTo>
                  <a:pt x="0" y="0"/>
                </a:moveTo>
                <a:lnTo>
                  <a:pt x="5082997" y="0"/>
                </a:lnTo>
                <a:lnTo>
                  <a:pt x="5082997" y="5259641"/>
                </a:lnTo>
                <a:lnTo>
                  <a:pt x="5081854" y="5313337"/>
                </a:lnTo>
                <a:lnTo>
                  <a:pt x="5077663" y="5366791"/>
                </a:lnTo>
                <a:lnTo>
                  <a:pt x="5071059" y="5419483"/>
                </a:lnTo>
                <a:lnTo>
                  <a:pt x="5061534" y="5471274"/>
                </a:lnTo>
                <a:lnTo>
                  <a:pt x="5049977" y="5521680"/>
                </a:lnTo>
                <a:lnTo>
                  <a:pt x="5035626" y="5572429"/>
                </a:lnTo>
                <a:lnTo>
                  <a:pt x="5000193" y="5668454"/>
                </a:lnTo>
                <a:lnTo>
                  <a:pt x="4956251" y="5760466"/>
                </a:lnTo>
                <a:lnTo>
                  <a:pt x="4903292" y="5847092"/>
                </a:lnTo>
                <a:lnTo>
                  <a:pt x="4842840" y="5928233"/>
                </a:lnTo>
                <a:lnTo>
                  <a:pt x="4774895" y="6002807"/>
                </a:lnTo>
                <a:lnTo>
                  <a:pt x="4700219" y="6070752"/>
                </a:lnTo>
                <a:lnTo>
                  <a:pt x="4619066" y="6131191"/>
                </a:lnTo>
                <a:lnTo>
                  <a:pt x="4532452" y="6184245"/>
                </a:lnTo>
                <a:lnTo>
                  <a:pt x="4440504" y="6228181"/>
                </a:lnTo>
                <a:lnTo>
                  <a:pt x="4344492" y="6263626"/>
                </a:lnTo>
                <a:lnTo>
                  <a:pt x="4333592" y="6266685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91312"/>
            <a:ext cx="1007744" cy="749935"/>
          </a:xfrm>
          <a:custGeom>
            <a:avLst/>
            <a:gdLst/>
            <a:ahLst/>
            <a:cxnLst/>
            <a:rect l="l" t="t" r="r" b="b"/>
            <a:pathLst>
              <a:path w="1007744" h="749935">
                <a:moveTo>
                  <a:pt x="0" y="749905"/>
                </a:moveTo>
                <a:lnTo>
                  <a:pt x="38616" y="642492"/>
                </a:lnTo>
                <a:lnTo>
                  <a:pt x="82552" y="550545"/>
                </a:lnTo>
                <a:lnTo>
                  <a:pt x="135597" y="463930"/>
                </a:lnTo>
                <a:lnTo>
                  <a:pt x="196049" y="382777"/>
                </a:lnTo>
                <a:lnTo>
                  <a:pt x="263994" y="308228"/>
                </a:lnTo>
                <a:lnTo>
                  <a:pt x="338556" y="240284"/>
                </a:lnTo>
                <a:lnTo>
                  <a:pt x="419709" y="179832"/>
                </a:lnTo>
                <a:lnTo>
                  <a:pt x="506323" y="126746"/>
                </a:lnTo>
                <a:lnTo>
                  <a:pt x="598347" y="82803"/>
                </a:lnTo>
                <a:lnTo>
                  <a:pt x="694372" y="47371"/>
                </a:lnTo>
                <a:lnTo>
                  <a:pt x="745121" y="33147"/>
                </a:lnTo>
                <a:lnTo>
                  <a:pt x="795515" y="21589"/>
                </a:lnTo>
                <a:lnTo>
                  <a:pt x="847305" y="12064"/>
                </a:lnTo>
                <a:lnTo>
                  <a:pt x="900010" y="5334"/>
                </a:lnTo>
                <a:lnTo>
                  <a:pt x="953465" y="1270"/>
                </a:lnTo>
                <a:lnTo>
                  <a:pt x="1007160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21158"/>
            <a:ext cx="3336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BCD</a:t>
            </a:r>
            <a:r>
              <a:rPr spc="-90" dirty="0"/>
              <a:t> </a:t>
            </a:r>
            <a:r>
              <a:rPr dirty="0"/>
              <a:t>Subtraction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765428"/>
            <a:ext cx="9345295" cy="4735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straight subtraction of two decimal numbers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require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subtractor circuit that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will  be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somewhat different from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BCD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adder.</a:t>
            </a:r>
            <a:endParaRPr sz="1800">
              <a:latin typeface="Trebuchet MS"/>
              <a:cs typeface="Trebuchet MS"/>
            </a:endParaRPr>
          </a:p>
          <a:p>
            <a:pPr marL="355600" marR="3302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It is more economical to perform the subtraction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taking the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9’s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10’s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complement  of the subtrahend and adding it to the minuend.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Since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BCD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 not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a self-compleme-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nting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code</a:t>
            </a:r>
            <a:endParaRPr sz="1800">
              <a:latin typeface="Trebuchet MS"/>
              <a:cs typeface="Trebuchet MS"/>
            </a:endParaRPr>
          </a:p>
          <a:p>
            <a:pPr marL="1036319" marR="3111500" indent="-1024255">
              <a:lnSpc>
                <a:spcPts val="3170"/>
              </a:lnSpc>
              <a:spcBef>
                <a:spcPts val="265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Boolean functions for the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9’s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complement circuit are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x1 =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B1M’+B1’M</a:t>
            </a:r>
            <a:endParaRPr sz="1800">
              <a:latin typeface="Trebuchet MS"/>
              <a:cs typeface="Trebuchet MS"/>
            </a:endParaRPr>
          </a:p>
          <a:p>
            <a:pPr marL="1036319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x2 =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B2</a:t>
            </a:r>
            <a:endParaRPr sz="1800">
              <a:latin typeface="Trebuchet MS"/>
              <a:cs typeface="Trebuchet MS"/>
            </a:endParaRPr>
          </a:p>
          <a:p>
            <a:pPr marL="1036319" marR="5311775">
              <a:lnSpc>
                <a:spcPts val="3170"/>
              </a:lnSpc>
              <a:spcBef>
                <a:spcPts val="26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x4 = B4M’ +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(B4’B2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B4B2’)M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x8 = B8M’ +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B8’B4’B2’M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377950">
              <a:lnSpc>
                <a:spcPct val="100000"/>
              </a:lnSpc>
              <a:spcBef>
                <a:spcPts val="146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from these equations we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see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x=B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when M=0. when M=1,the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output</a:t>
            </a:r>
            <a:endParaRPr sz="1800">
              <a:latin typeface="Trebuchet MS"/>
              <a:cs typeface="Trebuchet MS"/>
            </a:endParaRPr>
          </a:p>
          <a:p>
            <a:pPr marL="490855">
              <a:lnSpc>
                <a:spcPct val="100000"/>
              </a:lnSpc>
              <a:spcBef>
                <a:spcPts val="101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produce the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9’s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compliment of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407" y="122682"/>
            <a:ext cx="54057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Decimal </a:t>
            </a:r>
            <a:r>
              <a:rPr sz="3200" dirty="0"/>
              <a:t>Arithmetic</a:t>
            </a:r>
            <a:r>
              <a:rPr sz="3200" spc="-204" dirty="0"/>
              <a:t> </a:t>
            </a:r>
            <a:r>
              <a:rPr sz="3200" dirty="0"/>
              <a:t>operation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6310" y="763346"/>
            <a:ext cx="9465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4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algorithms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arithmetic operations with decimal data are similar to the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algorithms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for the corresponding operations with binary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data.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0492" y="1371600"/>
            <a:ext cx="8548116" cy="530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405" y="183896"/>
            <a:ext cx="3815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is</a:t>
            </a:r>
            <a:r>
              <a:rPr spc="-90" dirty="0"/>
              <a:t> </a:t>
            </a:r>
            <a:r>
              <a:rPr dirty="0"/>
              <a:t>algorithm?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405" y="926033"/>
            <a:ext cx="9920605" cy="481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9166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solution to any problem that is stated by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finite number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40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well-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defined procedural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steps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called an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Algorithm.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65"/>
              </a:spcBef>
            </a:pP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In this class we develop the </a:t>
            </a:r>
            <a:r>
              <a:rPr sz="2400" dirty="0">
                <a:solidFill>
                  <a:srgbClr val="00AFEF"/>
                </a:solidFill>
                <a:latin typeface="Trebuchet MS"/>
                <a:cs typeface="Trebuchet MS"/>
              </a:rPr>
              <a:t>various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arithmetic algorithms and </a:t>
            </a:r>
            <a:r>
              <a:rPr sz="2400" dirty="0">
                <a:solidFill>
                  <a:srgbClr val="00AFEF"/>
                </a:solidFill>
                <a:latin typeface="Trebuchet MS"/>
                <a:cs typeface="Trebuchet MS"/>
              </a:rPr>
              <a:t>show</a:t>
            </a:r>
            <a:r>
              <a:rPr sz="2400" spc="18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the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procedure </a:t>
            </a:r>
            <a:r>
              <a:rPr sz="2400" dirty="0">
                <a:solidFill>
                  <a:srgbClr val="00AFE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implementing them with digital</a:t>
            </a:r>
            <a:r>
              <a:rPr sz="2400" spc="12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hardware</a:t>
            </a:r>
            <a:endParaRPr sz="2400">
              <a:latin typeface="Trebuchet MS"/>
              <a:cs typeface="Trebuchet MS"/>
            </a:endParaRPr>
          </a:p>
          <a:p>
            <a:pPr marL="12700" marR="495934">
              <a:lnSpc>
                <a:spcPct val="100000"/>
              </a:lnSpc>
              <a:tabLst>
                <a:tab pos="1830705" algn="l"/>
              </a:tabLst>
            </a:pP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we</a:t>
            </a:r>
            <a:r>
              <a:rPr sz="2400" spc="1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consider	</a:t>
            </a:r>
            <a:r>
              <a:rPr sz="2400" spc="-5" dirty="0">
                <a:solidFill>
                  <a:srgbClr val="FFC000"/>
                </a:solidFill>
                <a:latin typeface="Trebuchet MS"/>
                <a:cs typeface="Trebuchet MS"/>
              </a:rPr>
              <a:t>addition,subtraction,multiplication,and division </a:t>
            </a:r>
            <a:r>
              <a:rPr sz="2400" dirty="0">
                <a:solidFill>
                  <a:srgbClr val="00AFE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the  following types </a:t>
            </a:r>
            <a:r>
              <a:rPr sz="2400" dirty="0">
                <a:solidFill>
                  <a:srgbClr val="00AFEF"/>
                </a:solidFill>
                <a:latin typeface="Trebuchet MS"/>
                <a:cs typeface="Trebuchet MS"/>
              </a:rPr>
              <a:t>of</a:t>
            </a:r>
            <a:r>
              <a:rPr sz="2400" spc="5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Trebuchet MS"/>
                <a:cs typeface="Trebuchet MS"/>
              </a:rPr>
              <a:t>data: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9F0D2"/>
                </a:solidFill>
                <a:latin typeface="Trebuchet MS"/>
                <a:cs typeface="Trebuchet MS"/>
              </a:rPr>
              <a:t>Fixed </a:t>
            </a:r>
            <a:r>
              <a:rPr sz="2400" spc="-5" dirty="0">
                <a:solidFill>
                  <a:srgbClr val="F9F0D2"/>
                </a:solidFill>
                <a:latin typeface="Trebuchet MS"/>
                <a:cs typeface="Trebuchet MS"/>
              </a:rPr>
              <a:t>point binary data in signed-magnitude</a:t>
            </a:r>
            <a:r>
              <a:rPr sz="2400" spc="90" dirty="0">
                <a:solidFill>
                  <a:srgbClr val="F9F0D2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9F0D2"/>
                </a:solidFill>
                <a:latin typeface="Trebuchet MS"/>
                <a:cs typeface="Trebuchet MS"/>
              </a:rPr>
              <a:t>representation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9166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9F0D2"/>
                </a:solidFill>
                <a:latin typeface="Trebuchet MS"/>
                <a:cs typeface="Trebuchet MS"/>
              </a:rPr>
              <a:t>Fixed </a:t>
            </a:r>
            <a:r>
              <a:rPr sz="2400" spc="-5" dirty="0">
                <a:solidFill>
                  <a:srgbClr val="F9F0D2"/>
                </a:solidFill>
                <a:latin typeface="Trebuchet MS"/>
                <a:cs typeface="Trebuchet MS"/>
              </a:rPr>
              <a:t>point binary data in </a:t>
            </a:r>
            <a:r>
              <a:rPr sz="2400" spc="-20" dirty="0">
                <a:solidFill>
                  <a:srgbClr val="F9F0D2"/>
                </a:solidFill>
                <a:latin typeface="Trebuchet MS"/>
                <a:cs typeface="Trebuchet MS"/>
              </a:rPr>
              <a:t>signed-2’s </a:t>
            </a:r>
            <a:r>
              <a:rPr sz="2400" spc="-5" dirty="0">
                <a:solidFill>
                  <a:srgbClr val="F9F0D2"/>
                </a:solidFill>
                <a:latin typeface="Trebuchet MS"/>
                <a:cs typeface="Trebuchet MS"/>
              </a:rPr>
              <a:t>compliment</a:t>
            </a:r>
            <a:r>
              <a:rPr sz="2400" spc="140" dirty="0">
                <a:solidFill>
                  <a:srgbClr val="F9F0D2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9F0D2"/>
                </a:solidFill>
                <a:latin typeface="Trebuchet MS"/>
                <a:cs typeface="Trebuchet MS"/>
              </a:rPr>
              <a:t>representation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9F0D2"/>
                </a:solidFill>
                <a:latin typeface="Trebuchet MS"/>
                <a:cs typeface="Trebuchet MS"/>
              </a:rPr>
              <a:t>Floating point binary</a:t>
            </a:r>
            <a:r>
              <a:rPr sz="2400" spc="45" dirty="0">
                <a:solidFill>
                  <a:srgbClr val="F9F0D2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9F0D2"/>
                </a:solidFill>
                <a:latin typeface="Trebuchet MS"/>
                <a:cs typeface="Trebuchet MS"/>
              </a:rPr>
              <a:t>data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9F0D2"/>
                </a:solidFill>
                <a:latin typeface="Trebuchet MS"/>
                <a:cs typeface="Trebuchet MS"/>
              </a:rPr>
              <a:t>Binary-coded decimal(BCD)</a:t>
            </a:r>
            <a:r>
              <a:rPr sz="2400" spc="75" dirty="0">
                <a:solidFill>
                  <a:srgbClr val="F9F0D2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9F0D2"/>
                </a:solidFill>
                <a:latin typeface="Trebuchet MS"/>
                <a:cs typeface="Trebuchet MS"/>
              </a:rPr>
              <a:t>data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33299"/>
            <a:ext cx="9105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Decimal arithmetic micro </a:t>
            </a:r>
            <a:r>
              <a:rPr dirty="0"/>
              <a:t>operation</a:t>
            </a:r>
            <a:r>
              <a:rPr spc="-65" dirty="0"/>
              <a:t> </a:t>
            </a:r>
            <a:r>
              <a:rPr spc="-5" dirty="0"/>
              <a:t>symbols</a:t>
            </a:r>
          </a:p>
        </p:txBody>
      </p:sp>
      <p:sp>
        <p:nvSpPr>
          <p:cNvPr id="3" name="object 3"/>
          <p:cNvSpPr/>
          <p:nvPr/>
        </p:nvSpPr>
        <p:spPr>
          <a:xfrm>
            <a:off x="676655" y="1040891"/>
            <a:ext cx="10486644" cy="5398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33299"/>
            <a:ext cx="5120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 </a:t>
            </a:r>
            <a:r>
              <a:rPr spc="-5" dirty="0"/>
              <a:t>and</a:t>
            </a:r>
            <a:r>
              <a:rPr spc="-90" dirty="0"/>
              <a:t> </a:t>
            </a:r>
            <a:r>
              <a:rPr dirty="0"/>
              <a:t>Subtraction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19456" y="876300"/>
            <a:ext cx="5190744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4708" y="978408"/>
            <a:ext cx="6348984" cy="515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49071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6146292" cy="6527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8204"/>
            <a:ext cx="6190615" cy="6616065"/>
          </a:xfrm>
          <a:custGeom>
            <a:avLst/>
            <a:gdLst/>
            <a:ahLst/>
            <a:cxnLst/>
            <a:rect l="l" t="t" r="r" b="b"/>
            <a:pathLst>
              <a:path w="6190615" h="6616065">
                <a:moveTo>
                  <a:pt x="1024229" y="0"/>
                </a:moveTo>
                <a:lnTo>
                  <a:pt x="6190615" y="0"/>
                </a:lnTo>
                <a:lnTo>
                  <a:pt x="6190615" y="5547766"/>
                </a:lnTo>
                <a:lnTo>
                  <a:pt x="6189345" y="5602224"/>
                </a:lnTo>
                <a:lnTo>
                  <a:pt x="6185281" y="5656605"/>
                </a:lnTo>
                <a:lnTo>
                  <a:pt x="6178169" y="5709894"/>
                </a:lnTo>
                <a:lnTo>
                  <a:pt x="6169152" y="5762409"/>
                </a:lnTo>
                <a:lnTo>
                  <a:pt x="6157087" y="5814301"/>
                </a:lnTo>
                <a:lnTo>
                  <a:pt x="6142482" y="5865749"/>
                </a:lnTo>
                <a:lnTo>
                  <a:pt x="6106541" y="5963335"/>
                </a:lnTo>
                <a:lnTo>
                  <a:pt x="6061837" y="6056553"/>
                </a:lnTo>
                <a:lnTo>
                  <a:pt x="6007989" y="6144704"/>
                </a:lnTo>
                <a:lnTo>
                  <a:pt x="5946775" y="6227089"/>
                </a:lnTo>
                <a:lnTo>
                  <a:pt x="5877687" y="6302844"/>
                </a:lnTo>
                <a:lnTo>
                  <a:pt x="5801868" y="6371983"/>
                </a:lnTo>
                <a:lnTo>
                  <a:pt x="5719572" y="6433223"/>
                </a:lnTo>
                <a:lnTo>
                  <a:pt x="5631815" y="6487058"/>
                </a:lnTo>
                <a:lnTo>
                  <a:pt x="5538089" y="6531800"/>
                </a:lnTo>
                <a:lnTo>
                  <a:pt x="5440553" y="6567614"/>
                </a:lnTo>
                <a:lnTo>
                  <a:pt x="5389118" y="6582257"/>
                </a:lnTo>
                <a:lnTo>
                  <a:pt x="5337175" y="6594297"/>
                </a:lnTo>
                <a:lnTo>
                  <a:pt x="5284724" y="6603390"/>
                </a:lnTo>
                <a:lnTo>
                  <a:pt x="5231384" y="6610413"/>
                </a:lnTo>
                <a:lnTo>
                  <a:pt x="5177028" y="6614566"/>
                </a:lnTo>
                <a:lnTo>
                  <a:pt x="5122545" y="6615798"/>
                </a:lnTo>
                <a:lnTo>
                  <a:pt x="0" y="6615798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8204"/>
            <a:ext cx="1024255" cy="764540"/>
          </a:xfrm>
          <a:custGeom>
            <a:avLst/>
            <a:gdLst/>
            <a:ahLst/>
            <a:cxnLst/>
            <a:rect l="l" t="t" r="r" b="b"/>
            <a:pathLst>
              <a:path w="1024255" h="764540">
                <a:moveTo>
                  <a:pt x="0" y="764427"/>
                </a:moveTo>
                <a:lnTo>
                  <a:pt x="39820" y="652780"/>
                </a:lnTo>
                <a:lnTo>
                  <a:pt x="84931" y="559308"/>
                </a:lnTo>
                <a:lnTo>
                  <a:pt x="138366" y="471043"/>
                </a:lnTo>
                <a:lnTo>
                  <a:pt x="200025" y="389128"/>
                </a:lnTo>
                <a:lnTo>
                  <a:pt x="268744" y="312928"/>
                </a:lnTo>
                <a:lnTo>
                  <a:pt x="344919" y="244221"/>
                </a:lnTo>
                <a:lnTo>
                  <a:pt x="426847" y="182625"/>
                </a:lnTo>
                <a:lnTo>
                  <a:pt x="515086" y="129159"/>
                </a:lnTo>
                <a:lnTo>
                  <a:pt x="608622" y="84074"/>
                </a:lnTo>
                <a:lnTo>
                  <a:pt x="706247" y="48132"/>
                </a:lnTo>
                <a:lnTo>
                  <a:pt x="757694" y="33527"/>
                </a:lnTo>
                <a:lnTo>
                  <a:pt x="809586" y="21463"/>
                </a:lnTo>
                <a:lnTo>
                  <a:pt x="862101" y="12446"/>
                </a:lnTo>
                <a:lnTo>
                  <a:pt x="915377" y="5334"/>
                </a:lnTo>
                <a:lnTo>
                  <a:pt x="969759" y="1270"/>
                </a:lnTo>
                <a:lnTo>
                  <a:pt x="1024229" y="0"/>
                </a:lnTo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1052" y="510539"/>
            <a:ext cx="6060947" cy="6347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6452" y="178307"/>
            <a:ext cx="4411980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0107" y="194055"/>
            <a:ext cx="4344288" cy="663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923542"/>
            <a:ext cx="8369808" cy="5893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0644" y="231647"/>
            <a:ext cx="2438400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0196" y="211074"/>
            <a:ext cx="2435352" cy="510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2807" y="932611"/>
            <a:ext cx="8673084" cy="5772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185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79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FD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185" y="2956560"/>
            <a:ext cx="91440" cy="3902710"/>
          </a:xfrm>
          <a:custGeom>
            <a:avLst/>
            <a:gdLst/>
            <a:ahLst/>
            <a:cxnLst/>
            <a:rect l="l" t="t" r="r" b="b"/>
            <a:pathLst>
              <a:path w="68579" h="3902709">
                <a:moveTo>
                  <a:pt x="0" y="3902710"/>
                </a:moveTo>
                <a:lnTo>
                  <a:pt x="68580" y="3902710"/>
                </a:lnTo>
                <a:lnTo>
                  <a:pt x="68580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FD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627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79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627" y="2956560"/>
            <a:ext cx="91440" cy="3902710"/>
          </a:xfrm>
          <a:custGeom>
            <a:avLst/>
            <a:gdLst/>
            <a:ahLst/>
            <a:cxnLst/>
            <a:rect l="l" t="t" r="r" b="b"/>
            <a:pathLst>
              <a:path w="68579" h="3902709">
                <a:moveTo>
                  <a:pt x="0" y="3902710"/>
                </a:moveTo>
                <a:lnTo>
                  <a:pt x="68579" y="3902710"/>
                </a:lnTo>
                <a:lnTo>
                  <a:pt x="68579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FC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067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79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FB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067" y="2956560"/>
            <a:ext cx="91440" cy="3902710"/>
          </a:xfrm>
          <a:custGeom>
            <a:avLst/>
            <a:gdLst/>
            <a:ahLst/>
            <a:cxnLst/>
            <a:rect l="l" t="t" r="r" b="b"/>
            <a:pathLst>
              <a:path w="68579" h="3902709">
                <a:moveTo>
                  <a:pt x="0" y="3902710"/>
                </a:moveTo>
                <a:lnTo>
                  <a:pt x="68579" y="3902710"/>
                </a:lnTo>
                <a:lnTo>
                  <a:pt x="68579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FB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505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79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505" y="2956560"/>
            <a:ext cx="91440" cy="3902710"/>
          </a:xfrm>
          <a:custGeom>
            <a:avLst/>
            <a:gdLst/>
            <a:ahLst/>
            <a:cxnLst/>
            <a:rect l="l" t="t" r="r" b="b"/>
            <a:pathLst>
              <a:path w="68579" h="3902709">
                <a:moveTo>
                  <a:pt x="0" y="3902710"/>
                </a:moveTo>
                <a:lnTo>
                  <a:pt x="68579" y="3902710"/>
                </a:lnTo>
                <a:lnTo>
                  <a:pt x="68579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FA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6946" y="0"/>
            <a:ext cx="93133" cy="2325370"/>
          </a:xfrm>
          <a:custGeom>
            <a:avLst/>
            <a:gdLst/>
            <a:ahLst/>
            <a:cxnLst/>
            <a:rect l="l" t="t" r="r" b="b"/>
            <a:pathLst>
              <a:path w="69850" h="2325370">
                <a:moveTo>
                  <a:pt x="0" y="2325370"/>
                </a:moveTo>
                <a:lnTo>
                  <a:pt x="69850" y="2325370"/>
                </a:lnTo>
                <a:lnTo>
                  <a:pt x="6985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F9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6946" y="2956560"/>
            <a:ext cx="93133" cy="3902710"/>
          </a:xfrm>
          <a:custGeom>
            <a:avLst/>
            <a:gdLst/>
            <a:ahLst/>
            <a:cxnLst/>
            <a:rect l="l" t="t" r="r" b="b"/>
            <a:pathLst>
              <a:path w="69850" h="3902709">
                <a:moveTo>
                  <a:pt x="0" y="3902710"/>
                </a:moveTo>
                <a:lnTo>
                  <a:pt x="69850" y="3902710"/>
                </a:lnTo>
                <a:lnTo>
                  <a:pt x="69850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F9F9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79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79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F8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79" y="2956560"/>
            <a:ext cx="91440" cy="3902710"/>
          </a:xfrm>
          <a:custGeom>
            <a:avLst/>
            <a:gdLst/>
            <a:ahLst/>
            <a:cxnLst/>
            <a:rect l="l" t="t" r="r" b="b"/>
            <a:pathLst>
              <a:path w="68579" h="3902709">
                <a:moveTo>
                  <a:pt x="0" y="3902710"/>
                </a:moveTo>
                <a:lnTo>
                  <a:pt x="68580" y="3902710"/>
                </a:lnTo>
                <a:lnTo>
                  <a:pt x="68580" y="0"/>
                </a:lnTo>
                <a:lnTo>
                  <a:pt x="0" y="0"/>
                </a:lnTo>
                <a:lnTo>
                  <a:pt x="0" y="3902710"/>
                </a:lnTo>
                <a:close/>
              </a:path>
            </a:pathLst>
          </a:custGeom>
          <a:solidFill>
            <a:srgbClr val="F8F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40" y="0"/>
            <a:ext cx="0" cy="6860540"/>
          </a:xfrm>
          <a:custGeom>
            <a:avLst/>
            <a:gdLst/>
            <a:ahLst/>
            <a:cxnLst/>
            <a:rect l="l" t="t" r="r" b="b"/>
            <a:pathLst>
              <a:path h="6860540">
                <a:moveTo>
                  <a:pt x="0" y="0"/>
                </a:moveTo>
                <a:lnTo>
                  <a:pt x="0" y="6860540"/>
                </a:lnTo>
              </a:path>
            </a:pathLst>
          </a:custGeom>
          <a:ln w="68579">
            <a:solidFill>
              <a:srgbClr val="F7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59" y="0"/>
            <a:ext cx="91440" cy="2948940"/>
          </a:xfrm>
          <a:custGeom>
            <a:avLst/>
            <a:gdLst/>
            <a:ahLst/>
            <a:cxnLst/>
            <a:rect l="l" t="t" r="r" b="b"/>
            <a:pathLst>
              <a:path w="68579" h="2948940">
                <a:moveTo>
                  <a:pt x="0" y="2948940"/>
                </a:moveTo>
                <a:lnTo>
                  <a:pt x="68580" y="2948940"/>
                </a:lnTo>
                <a:lnTo>
                  <a:pt x="68580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59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79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6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00" y="0"/>
            <a:ext cx="91440" cy="2948940"/>
          </a:xfrm>
          <a:custGeom>
            <a:avLst/>
            <a:gdLst/>
            <a:ahLst/>
            <a:cxnLst/>
            <a:rect l="l" t="t" r="r" b="b"/>
            <a:pathLst>
              <a:path w="68579" h="2948940">
                <a:moveTo>
                  <a:pt x="0" y="2948940"/>
                </a:moveTo>
                <a:lnTo>
                  <a:pt x="68580" y="2948940"/>
                </a:lnTo>
                <a:lnTo>
                  <a:pt x="68580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79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5840" y="0"/>
            <a:ext cx="91440" cy="2948940"/>
          </a:xfrm>
          <a:custGeom>
            <a:avLst/>
            <a:gdLst/>
            <a:ahLst/>
            <a:cxnLst/>
            <a:rect l="l" t="t" r="r" b="b"/>
            <a:pathLst>
              <a:path w="68580" h="2948940">
                <a:moveTo>
                  <a:pt x="0" y="2948940"/>
                </a:moveTo>
                <a:lnTo>
                  <a:pt x="68579" y="2948940"/>
                </a:lnTo>
                <a:lnTo>
                  <a:pt x="68579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F4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5840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4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7280" y="0"/>
            <a:ext cx="93133" cy="2948940"/>
          </a:xfrm>
          <a:custGeom>
            <a:avLst/>
            <a:gdLst/>
            <a:ahLst/>
            <a:cxnLst/>
            <a:rect l="l" t="t" r="r" b="b"/>
            <a:pathLst>
              <a:path w="69850" h="2948940">
                <a:moveTo>
                  <a:pt x="0" y="2948940"/>
                </a:moveTo>
                <a:lnTo>
                  <a:pt x="69850" y="2948940"/>
                </a:lnTo>
                <a:lnTo>
                  <a:pt x="69850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F3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7280" y="4224020"/>
            <a:ext cx="93133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3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0413" y="0"/>
            <a:ext cx="91440" cy="2948940"/>
          </a:xfrm>
          <a:custGeom>
            <a:avLst/>
            <a:gdLst/>
            <a:ahLst/>
            <a:cxnLst/>
            <a:rect l="l" t="t" r="r" b="b"/>
            <a:pathLst>
              <a:path w="68580" h="2948940">
                <a:moveTo>
                  <a:pt x="0" y="2948940"/>
                </a:moveTo>
                <a:lnTo>
                  <a:pt x="68580" y="2948940"/>
                </a:lnTo>
                <a:lnTo>
                  <a:pt x="68580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F2F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0413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2F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1852" y="0"/>
            <a:ext cx="91440" cy="2948940"/>
          </a:xfrm>
          <a:custGeom>
            <a:avLst/>
            <a:gdLst/>
            <a:ahLst/>
            <a:cxnLst/>
            <a:rect l="l" t="t" r="r" b="b"/>
            <a:pathLst>
              <a:path w="68580" h="2948940">
                <a:moveTo>
                  <a:pt x="0" y="2948940"/>
                </a:moveTo>
                <a:lnTo>
                  <a:pt x="68579" y="2948940"/>
                </a:lnTo>
                <a:lnTo>
                  <a:pt x="68579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F1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81852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1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3292" y="0"/>
            <a:ext cx="91440" cy="2948940"/>
          </a:xfrm>
          <a:custGeom>
            <a:avLst/>
            <a:gdLst/>
            <a:ahLst/>
            <a:cxnLst/>
            <a:rect l="l" t="t" r="r" b="b"/>
            <a:pathLst>
              <a:path w="68580" h="2948940">
                <a:moveTo>
                  <a:pt x="0" y="2948940"/>
                </a:moveTo>
                <a:lnTo>
                  <a:pt x="68580" y="2948940"/>
                </a:lnTo>
                <a:lnTo>
                  <a:pt x="68580" y="0"/>
                </a:lnTo>
                <a:lnTo>
                  <a:pt x="0" y="0"/>
                </a:lnTo>
                <a:lnTo>
                  <a:pt x="0" y="2948940"/>
                </a:lnTo>
                <a:close/>
              </a:path>
            </a:pathLst>
          </a:custGeom>
          <a:solidFill>
            <a:srgbClr val="F0F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73292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F0F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0452" y="0"/>
            <a:ext cx="0" cy="6860540"/>
          </a:xfrm>
          <a:custGeom>
            <a:avLst/>
            <a:gdLst/>
            <a:ahLst/>
            <a:cxnLst/>
            <a:rect l="l" t="t" r="r" b="b"/>
            <a:pathLst>
              <a:path h="6860540">
                <a:moveTo>
                  <a:pt x="0" y="0"/>
                </a:moveTo>
                <a:lnTo>
                  <a:pt x="0" y="6860540"/>
                </a:lnTo>
              </a:path>
            </a:pathLst>
          </a:custGeom>
          <a:ln w="68580">
            <a:solidFill>
              <a:srgbClr val="EF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6173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E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6173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E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47613" y="0"/>
            <a:ext cx="93133" cy="2325370"/>
          </a:xfrm>
          <a:custGeom>
            <a:avLst/>
            <a:gdLst/>
            <a:ahLst/>
            <a:cxnLst/>
            <a:rect l="l" t="t" r="r" b="b"/>
            <a:pathLst>
              <a:path w="69850" h="2325370">
                <a:moveTo>
                  <a:pt x="0" y="2325370"/>
                </a:moveTo>
                <a:lnTo>
                  <a:pt x="69850" y="2325370"/>
                </a:lnTo>
                <a:lnTo>
                  <a:pt x="6985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DE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47613" y="4224020"/>
            <a:ext cx="93133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DE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0747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0747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C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32185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B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32185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B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23625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AE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23625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AE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5067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9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15067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9E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06507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80" y="2325370"/>
                </a:lnTo>
                <a:lnTo>
                  <a:pt x="68580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8E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06507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8E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97947" y="0"/>
            <a:ext cx="91440" cy="2325370"/>
          </a:xfrm>
          <a:custGeom>
            <a:avLst/>
            <a:gdLst/>
            <a:ahLst/>
            <a:cxnLst/>
            <a:rect l="l" t="t" r="r" b="b"/>
            <a:pathLst>
              <a:path w="68580" h="2325370">
                <a:moveTo>
                  <a:pt x="0" y="2325370"/>
                </a:moveTo>
                <a:lnTo>
                  <a:pt x="68579" y="2325370"/>
                </a:lnTo>
                <a:lnTo>
                  <a:pt x="68579" y="0"/>
                </a:lnTo>
                <a:lnTo>
                  <a:pt x="0" y="0"/>
                </a:lnTo>
                <a:lnTo>
                  <a:pt x="0" y="2325370"/>
                </a:lnTo>
                <a:close/>
              </a:path>
            </a:pathLst>
          </a:custGeom>
          <a:solidFill>
            <a:srgbClr val="E7E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97947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7E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9386" y="1"/>
            <a:ext cx="93133" cy="1691639"/>
          </a:xfrm>
          <a:custGeom>
            <a:avLst/>
            <a:gdLst/>
            <a:ahLst/>
            <a:cxnLst/>
            <a:rect l="l" t="t" r="r" b="b"/>
            <a:pathLst>
              <a:path w="69850" h="1691639">
                <a:moveTo>
                  <a:pt x="0" y="1691640"/>
                </a:moveTo>
                <a:lnTo>
                  <a:pt x="69850" y="1691640"/>
                </a:lnTo>
                <a:lnTo>
                  <a:pt x="69850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89386" y="4224020"/>
            <a:ext cx="93133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82519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5E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82519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5E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73960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4E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73960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4E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65400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3E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65400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3E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56839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2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56839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2E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48280" y="1"/>
            <a:ext cx="93133" cy="1691639"/>
          </a:xfrm>
          <a:custGeom>
            <a:avLst/>
            <a:gdLst/>
            <a:ahLst/>
            <a:cxnLst/>
            <a:rect l="l" t="t" r="r" b="b"/>
            <a:pathLst>
              <a:path w="69850" h="1691639">
                <a:moveTo>
                  <a:pt x="0" y="1691640"/>
                </a:moveTo>
                <a:lnTo>
                  <a:pt x="69850" y="1691640"/>
                </a:lnTo>
                <a:lnTo>
                  <a:pt x="69850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1E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48280" y="4224020"/>
            <a:ext cx="93133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1E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41413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0E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41413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E0E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32852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80" y="1691640"/>
                </a:lnTo>
                <a:lnTo>
                  <a:pt x="68580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DF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32852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FD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24293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DE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24293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E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15733" y="0"/>
            <a:ext cx="9144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79" y="1068070"/>
                </a:lnTo>
                <a:lnTo>
                  <a:pt x="68579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DDD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15733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DD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07172" y="0"/>
            <a:ext cx="9144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79" y="1068070"/>
                </a:lnTo>
                <a:lnTo>
                  <a:pt x="68579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DCD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07172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CD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98613" y="0"/>
            <a:ext cx="9144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79" y="1068070"/>
                </a:lnTo>
                <a:lnTo>
                  <a:pt x="68579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DBD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98613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BD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90052" y="0"/>
            <a:ext cx="93133" cy="1068070"/>
          </a:xfrm>
          <a:custGeom>
            <a:avLst/>
            <a:gdLst/>
            <a:ahLst/>
            <a:cxnLst/>
            <a:rect l="l" t="t" r="r" b="b"/>
            <a:pathLst>
              <a:path w="69850" h="1068070">
                <a:moveTo>
                  <a:pt x="0" y="1068070"/>
                </a:moveTo>
                <a:lnTo>
                  <a:pt x="69850" y="1068070"/>
                </a:lnTo>
                <a:lnTo>
                  <a:pt x="69850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DAD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90052" y="4224020"/>
            <a:ext cx="93133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ADA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83185" y="0"/>
            <a:ext cx="9144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80" y="1068070"/>
                </a:lnTo>
                <a:lnTo>
                  <a:pt x="68580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D9D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83185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9D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74627" y="0"/>
            <a:ext cx="9144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79" y="1068070"/>
                </a:lnTo>
                <a:lnTo>
                  <a:pt x="68579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D8D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74627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8D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66067" y="0"/>
            <a:ext cx="91440" cy="1068070"/>
          </a:xfrm>
          <a:custGeom>
            <a:avLst/>
            <a:gdLst/>
            <a:ahLst/>
            <a:cxnLst/>
            <a:rect l="l" t="t" r="r" b="b"/>
            <a:pathLst>
              <a:path w="68580" h="1068070">
                <a:moveTo>
                  <a:pt x="0" y="1068070"/>
                </a:moveTo>
                <a:lnTo>
                  <a:pt x="68579" y="1068070"/>
                </a:lnTo>
                <a:lnTo>
                  <a:pt x="68579" y="0"/>
                </a:lnTo>
                <a:lnTo>
                  <a:pt x="0" y="0"/>
                </a:lnTo>
                <a:lnTo>
                  <a:pt x="0" y="106807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66067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57505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57505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48947" y="1"/>
            <a:ext cx="93133" cy="1691639"/>
          </a:xfrm>
          <a:custGeom>
            <a:avLst/>
            <a:gdLst/>
            <a:ahLst/>
            <a:cxnLst/>
            <a:rect l="l" t="t" r="r" b="b"/>
            <a:pathLst>
              <a:path w="69850" h="1691639">
                <a:moveTo>
                  <a:pt x="0" y="1691640"/>
                </a:moveTo>
                <a:lnTo>
                  <a:pt x="69850" y="1691640"/>
                </a:lnTo>
                <a:lnTo>
                  <a:pt x="69850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D5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48947" y="4224020"/>
            <a:ext cx="93133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5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42080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D4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42080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4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3519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80" y="1691640"/>
                </a:lnTo>
                <a:lnTo>
                  <a:pt x="68580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D3D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33519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3D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24960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D2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24960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2D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16400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80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D1D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16400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80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1D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07839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79" h="1691639">
                <a:moveTo>
                  <a:pt x="0" y="1691640"/>
                </a:moveTo>
                <a:lnTo>
                  <a:pt x="68580" y="1691640"/>
                </a:lnTo>
                <a:lnTo>
                  <a:pt x="68580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D0D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07839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79" h="2635250">
                <a:moveTo>
                  <a:pt x="0" y="2635249"/>
                </a:moveTo>
                <a:lnTo>
                  <a:pt x="68580" y="2635249"/>
                </a:lnTo>
                <a:lnTo>
                  <a:pt x="6858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D0D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399279" y="1"/>
            <a:ext cx="91440" cy="1691639"/>
          </a:xfrm>
          <a:custGeom>
            <a:avLst/>
            <a:gdLst/>
            <a:ahLst/>
            <a:cxnLst/>
            <a:rect l="l" t="t" r="r" b="b"/>
            <a:pathLst>
              <a:path w="68579" h="1691639">
                <a:moveTo>
                  <a:pt x="0" y="1691640"/>
                </a:moveTo>
                <a:lnTo>
                  <a:pt x="68579" y="1691640"/>
                </a:lnTo>
                <a:lnTo>
                  <a:pt x="68579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CF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99279" y="4224020"/>
            <a:ext cx="91440" cy="2635250"/>
          </a:xfrm>
          <a:custGeom>
            <a:avLst/>
            <a:gdLst/>
            <a:ahLst/>
            <a:cxnLst/>
            <a:rect l="l" t="t" r="r" b="b"/>
            <a:pathLst>
              <a:path w="68579" h="2635250">
                <a:moveTo>
                  <a:pt x="0" y="2635249"/>
                </a:moveTo>
                <a:lnTo>
                  <a:pt x="68579" y="2635249"/>
                </a:lnTo>
                <a:lnTo>
                  <a:pt x="68579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CFC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90720" y="1"/>
            <a:ext cx="93133" cy="1691639"/>
          </a:xfrm>
          <a:custGeom>
            <a:avLst/>
            <a:gdLst/>
            <a:ahLst/>
            <a:cxnLst/>
            <a:rect l="l" t="t" r="r" b="b"/>
            <a:pathLst>
              <a:path w="69850" h="1691639">
                <a:moveTo>
                  <a:pt x="0" y="1691640"/>
                </a:moveTo>
                <a:lnTo>
                  <a:pt x="69850" y="1691640"/>
                </a:lnTo>
                <a:lnTo>
                  <a:pt x="69850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CEC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90720" y="4224020"/>
            <a:ext cx="93133" cy="2635250"/>
          </a:xfrm>
          <a:custGeom>
            <a:avLst/>
            <a:gdLst/>
            <a:ahLst/>
            <a:cxnLst/>
            <a:rect l="l" t="t" r="r" b="b"/>
            <a:pathLst>
              <a:path w="69850" h="2635250">
                <a:moveTo>
                  <a:pt x="0" y="2635249"/>
                </a:moveTo>
                <a:lnTo>
                  <a:pt x="69850" y="2635249"/>
                </a:lnTo>
                <a:lnTo>
                  <a:pt x="69850" y="0"/>
                </a:lnTo>
                <a:lnTo>
                  <a:pt x="0" y="0"/>
                </a:lnTo>
                <a:lnTo>
                  <a:pt x="0" y="2635249"/>
                </a:lnTo>
                <a:close/>
              </a:path>
            </a:pathLst>
          </a:custGeom>
          <a:solidFill>
            <a:srgbClr val="CEC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83853" y="0"/>
            <a:ext cx="89747" cy="1690370"/>
          </a:xfrm>
          <a:custGeom>
            <a:avLst/>
            <a:gdLst/>
            <a:ahLst/>
            <a:cxnLst/>
            <a:rect l="l" t="t" r="r" b="b"/>
            <a:pathLst>
              <a:path w="67310" h="1690370">
                <a:moveTo>
                  <a:pt x="0" y="1690370"/>
                </a:moveTo>
                <a:lnTo>
                  <a:pt x="67309" y="1690370"/>
                </a:lnTo>
                <a:lnTo>
                  <a:pt x="67309" y="0"/>
                </a:lnTo>
                <a:lnTo>
                  <a:pt x="0" y="0"/>
                </a:lnTo>
                <a:lnTo>
                  <a:pt x="0" y="1690370"/>
                </a:lnTo>
                <a:close/>
              </a:path>
            </a:pathLst>
          </a:custGeom>
          <a:solidFill>
            <a:srgbClr val="CDC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83853" y="4224020"/>
            <a:ext cx="89747" cy="2633980"/>
          </a:xfrm>
          <a:custGeom>
            <a:avLst/>
            <a:gdLst/>
            <a:ahLst/>
            <a:cxnLst/>
            <a:rect l="l" t="t" r="r" b="b"/>
            <a:pathLst>
              <a:path w="67310" h="2633979">
                <a:moveTo>
                  <a:pt x="0" y="2633979"/>
                </a:moveTo>
                <a:lnTo>
                  <a:pt x="67309" y="2633979"/>
                </a:lnTo>
                <a:lnTo>
                  <a:pt x="67309" y="0"/>
                </a:lnTo>
                <a:lnTo>
                  <a:pt x="0" y="0"/>
                </a:lnTo>
                <a:lnTo>
                  <a:pt x="0" y="2633979"/>
                </a:lnTo>
                <a:close/>
              </a:path>
            </a:pathLst>
          </a:custGeom>
          <a:solidFill>
            <a:srgbClr val="CDC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287693" y="1690370"/>
            <a:ext cx="9904307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7428230" y="0"/>
                </a:moveTo>
                <a:lnTo>
                  <a:pt x="0" y="0"/>
                </a:lnTo>
                <a:lnTo>
                  <a:pt x="0" y="2533649"/>
                </a:lnTo>
                <a:lnTo>
                  <a:pt x="7428230" y="2533649"/>
                </a:lnTo>
                <a:lnTo>
                  <a:pt x="7428230" y="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692" y="3592829"/>
            <a:ext cx="758613" cy="631190"/>
          </a:xfrm>
          <a:custGeom>
            <a:avLst/>
            <a:gdLst/>
            <a:ahLst/>
            <a:cxnLst/>
            <a:rect l="l" t="t" r="r" b="b"/>
            <a:pathLst>
              <a:path w="568960" h="631189">
                <a:moveTo>
                  <a:pt x="0" y="631190"/>
                </a:moveTo>
                <a:lnTo>
                  <a:pt x="568960" y="631190"/>
                </a:lnTo>
                <a:lnTo>
                  <a:pt x="568960" y="0"/>
                </a:lnTo>
                <a:lnTo>
                  <a:pt x="0" y="0"/>
                </a:lnTo>
                <a:lnTo>
                  <a:pt x="0" y="63119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87694" y="1690370"/>
            <a:ext cx="753533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729"/>
                </a:moveTo>
                <a:lnTo>
                  <a:pt x="565150" y="633729"/>
                </a:lnTo>
                <a:lnTo>
                  <a:pt x="565150" y="0"/>
                </a:lnTo>
                <a:lnTo>
                  <a:pt x="0" y="0"/>
                </a:lnTo>
                <a:lnTo>
                  <a:pt x="0" y="633729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041226" y="1066800"/>
            <a:ext cx="780627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570"/>
                </a:moveTo>
                <a:lnTo>
                  <a:pt x="585469" y="623570"/>
                </a:lnTo>
                <a:lnTo>
                  <a:pt x="585469" y="0"/>
                </a:lnTo>
                <a:lnTo>
                  <a:pt x="0" y="0"/>
                </a:lnTo>
                <a:lnTo>
                  <a:pt x="0" y="623570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22307" y="3592829"/>
            <a:ext cx="778933" cy="631190"/>
          </a:xfrm>
          <a:custGeom>
            <a:avLst/>
            <a:gdLst/>
            <a:ahLst/>
            <a:cxnLst/>
            <a:rect l="l" t="t" r="r" b="b"/>
            <a:pathLst>
              <a:path w="584200" h="631189">
                <a:moveTo>
                  <a:pt x="0" y="631190"/>
                </a:moveTo>
                <a:lnTo>
                  <a:pt x="584200" y="631190"/>
                </a:lnTo>
                <a:lnTo>
                  <a:pt x="584200" y="0"/>
                </a:lnTo>
                <a:lnTo>
                  <a:pt x="0" y="0"/>
                </a:lnTo>
                <a:lnTo>
                  <a:pt x="0" y="63119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41226" y="1690370"/>
            <a:ext cx="780627" cy="642620"/>
          </a:xfrm>
          <a:custGeom>
            <a:avLst/>
            <a:gdLst/>
            <a:ahLst/>
            <a:cxnLst/>
            <a:rect l="l" t="t" r="r" b="b"/>
            <a:pathLst>
              <a:path w="585469" h="642619">
                <a:moveTo>
                  <a:pt x="585469" y="0"/>
                </a:moveTo>
                <a:lnTo>
                  <a:pt x="0" y="0"/>
                </a:lnTo>
                <a:lnTo>
                  <a:pt x="0" y="642619"/>
                </a:lnTo>
                <a:lnTo>
                  <a:pt x="585469" y="642619"/>
                </a:lnTo>
                <a:lnTo>
                  <a:pt x="585469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22307" y="2324100"/>
            <a:ext cx="765387" cy="623570"/>
          </a:xfrm>
          <a:custGeom>
            <a:avLst/>
            <a:gdLst/>
            <a:ahLst/>
            <a:cxnLst/>
            <a:rect l="l" t="t" r="r" b="b"/>
            <a:pathLst>
              <a:path w="574039" h="623569">
                <a:moveTo>
                  <a:pt x="0" y="623570"/>
                </a:moveTo>
                <a:lnTo>
                  <a:pt x="574039" y="623570"/>
                </a:lnTo>
                <a:lnTo>
                  <a:pt x="574039" y="0"/>
                </a:lnTo>
                <a:lnTo>
                  <a:pt x="0" y="0"/>
                </a:lnTo>
                <a:lnTo>
                  <a:pt x="0" y="623570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2324100"/>
            <a:ext cx="777240" cy="632460"/>
          </a:xfrm>
          <a:custGeom>
            <a:avLst/>
            <a:gdLst/>
            <a:ahLst/>
            <a:cxnLst/>
            <a:rect l="l" t="t" r="r" b="b"/>
            <a:pathLst>
              <a:path w="582930" h="632460">
                <a:moveTo>
                  <a:pt x="582930" y="0"/>
                </a:moveTo>
                <a:lnTo>
                  <a:pt x="0" y="0"/>
                </a:lnTo>
                <a:lnTo>
                  <a:pt x="0" y="632460"/>
                </a:lnTo>
                <a:lnTo>
                  <a:pt x="582930" y="632460"/>
                </a:lnTo>
                <a:lnTo>
                  <a:pt x="582930" y="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87693" y="2324100"/>
            <a:ext cx="767080" cy="632460"/>
          </a:xfrm>
          <a:custGeom>
            <a:avLst/>
            <a:gdLst/>
            <a:ahLst/>
            <a:cxnLst/>
            <a:rect l="l" t="t" r="r" b="b"/>
            <a:pathLst>
              <a:path w="575310" h="632460">
                <a:moveTo>
                  <a:pt x="575310" y="0"/>
                </a:moveTo>
                <a:lnTo>
                  <a:pt x="0" y="0"/>
                </a:lnTo>
                <a:lnTo>
                  <a:pt x="0" y="632460"/>
                </a:lnTo>
                <a:lnTo>
                  <a:pt x="575310" y="632460"/>
                </a:lnTo>
                <a:lnTo>
                  <a:pt x="57531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3692" y="2947670"/>
            <a:ext cx="758613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5159"/>
                </a:moveTo>
                <a:lnTo>
                  <a:pt x="568960" y="645159"/>
                </a:lnTo>
                <a:lnTo>
                  <a:pt x="568960" y="0"/>
                </a:lnTo>
                <a:lnTo>
                  <a:pt x="0" y="0"/>
                </a:lnTo>
                <a:lnTo>
                  <a:pt x="0" y="645159"/>
                </a:lnTo>
                <a:close/>
              </a:path>
            </a:pathLst>
          </a:custGeom>
          <a:solidFill>
            <a:srgbClr val="CCC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22307" y="2947670"/>
            <a:ext cx="778933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584200" y="0"/>
                </a:moveTo>
                <a:lnTo>
                  <a:pt x="0" y="0"/>
                </a:lnTo>
                <a:lnTo>
                  <a:pt x="0" y="645159"/>
                </a:lnTo>
                <a:lnTo>
                  <a:pt x="584200" y="645159"/>
                </a:lnTo>
                <a:lnTo>
                  <a:pt x="58420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>
            <a:spLocks noGrp="1"/>
          </p:cNvSpPr>
          <p:nvPr>
            <p:ph type="title"/>
          </p:nvPr>
        </p:nvSpPr>
        <p:spPr>
          <a:xfrm>
            <a:off x="4067385" y="2494279"/>
            <a:ext cx="64719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u="none" dirty="0">
                <a:solidFill>
                  <a:srgbClr val="FFFFFF"/>
                </a:solidFill>
              </a:rPr>
              <a:t>I/O</a:t>
            </a:r>
            <a:r>
              <a:rPr sz="5600" u="none" spc="-70" dirty="0">
                <a:solidFill>
                  <a:srgbClr val="FFFFFF"/>
                </a:solidFill>
              </a:rPr>
              <a:t> </a:t>
            </a:r>
            <a:r>
              <a:rPr sz="5600" u="none" spc="-10" dirty="0">
                <a:solidFill>
                  <a:srgbClr val="FFFFFF"/>
                </a:solidFill>
              </a:rPr>
              <a:t>Organization</a:t>
            </a:r>
            <a:endParaRPr sz="5600"/>
          </a:p>
        </p:txBody>
      </p:sp>
      <p:sp>
        <p:nvSpPr>
          <p:cNvPr id="110" name="object 110"/>
          <p:cNvSpPr txBox="1"/>
          <p:nvPr/>
        </p:nvSpPr>
        <p:spPr>
          <a:xfrm>
            <a:off x="4067386" y="4880609"/>
            <a:ext cx="3614420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Times New Roman"/>
                <a:cs typeface="Times New Roman"/>
              </a:rPr>
              <a:t>Presented By:</a:t>
            </a: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00800"/>
              </a:lnSpc>
            </a:pPr>
            <a:r>
              <a:rPr sz="2100" dirty="0">
                <a:latin typeface="Times New Roman"/>
                <a:cs typeface="Times New Roman"/>
              </a:rPr>
              <a:t>Navneet </a:t>
            </a:r>
            <a:r>
              <a:rPr sz="2100" spc="-5" dirty="0">
                <a:latin typeface="Times New Roman"/>
                <a:cs typeface="Times New Roman"/>
              </a:rPr>
              <a:t>Kaur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Randhawa  </a:t>
            </a:r>
            <a:r>
              <a:rPr sz="2100" spc="-5" dirty="0">
                <a:latin typeface="Times New Roman"/>
                <a:cs typeface="Times New Roman"/>
              </a:rPr>
              <a:t>Lect. </a:t>
            </a:r>
            <a:r>
              <a:rPr sz="2100" spc="-45" dirty="0">
                <a:latin typeface="Times New Roman"/>
                <a:cs typeface="Times New Roman"/>
              </a:rPr>
              <a:t>I.T.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Deptt.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00" spc="-10" dirty="0">
                <a:latin typeface="Times New Roman"/>
                <a:cs typeface="Times New Roman"/>
              </a:rPr>
              <a:t>GPC,Amritsar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26856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Con</a:t>
            </a:r>
            <a:r>
              <a:rPr u="none" spc="-5" dirty="0"/>
              <a:t>t</a:t>
            </a:r>
            <a:r>
              <a:rPr u="none" dirty="0"/>
              <a:t>en</a:t>
            </a:r>
            <a:r>
              <a:rPr u="none" spc="5" dirty="0"/>
              <a:t>t</a:t>
            </a:r>
            <a:r>
              <a:rPr u="none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925320"/>
            <a:ext cx="7125547" cy="38651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lr>
                <a:srgbClr val="00007C"/>
              </a:buClr>
              <a:buSzPct val="75000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I/O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Organization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00007C"/>
              </a:buClr>
              <a:buSzPct val="75000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Input-Output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 Interface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00007C"/>
              </a:buClr>
              <a:buSzPct val="75000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Asynchronous Data</a:t>
            </a:r>
            <a:r>
              <a:rPr sz="28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Transfer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00007C"/>
              </a:buClr>
              <a:buSzPct val="75000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Asynchronous Serial</a:t>
            </a:r>
            <a:r>
              <a:rPr sz="28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Transmission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00007C"/>
              </a:buClr>
              <a:buSzPct val="75000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Modes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Data</a:t>
            </a:r>
            <a:r>
              <a:rPr sz="28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Transfer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Clr>
                <a:srgbClr val="00007C"/>
              </a:buClr>
              <a:buSzPct val="75000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Programmed</a:t>
            </a:r>
            <a:r>
              <a:rPr sz="28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I/O</a:t>
            </a: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00007C"/>
              </a:buClr>
              <a:buSzPct val="75000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Interrupt-Initiated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I/O</a:t>
            </a: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00007C"/>
              </a:buClr>
              <a:buSzPct val="75000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Direct Memory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Access</a:t>
            </a:r>
            <a:r>
              <a:rPr sz="28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(DMA)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825500"/>
            <a:ext cx="463888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/>
              <a:t>I/O</a:t>
            </a:r>
            <a:r>
              <a:rPr sz="4000" u="none" spc="-75" dirty="0"/>
              <a:t> </a:t>
            </a:r>
            <a:r>
              <a:rPr sz="4000" u="none" spc="-5" dirty="0"/>
              <a:t>Organization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71786" y="2012950"/>
            <a:ext cx="1029970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just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Input / output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organization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 depends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upon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size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 and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2800" spc="45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peripherals  connected</a:t>
            </a:r>
            <a:r>
              <a:rPr sz="2800" spc="2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2800" spc="2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it.</a:t>
            </a:r>
            <a:r>
              <a:rPr sz="28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28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I/O</a:t>
            </a:r>
            <a:r>
              <a:rPr sz="2800" spc="2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Subsystem</a:t>
            </a:r>
            <a:r>
              <a:rPr sz="2800" spc="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sz="28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2800" spc="25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computer,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1785" y="3934459"/>
            <a:ext cx="1669627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7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5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ides  </a:t>
            </a:r>
            <a:r>
              <a:rPr sz="2800" spc="-5" dirty="0">
                <a:latin typeface="Times New Roman"/>
                <a:cs typeface="Times New Roman"/>
              </a:rPr>
              <a:t>between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6271" y="3934459"/>
            <a:ext cx="2524760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">
              <a:lnSpc>
                <a:spcPct val="149700"/>
              </a:lnSpc>
              <a:spcBef>
                <a:spcPts val="100"/>
              </a:spcBef>
              <a:tabLst>
                <a:tab pos="699770" algn="l"/>
                <a:tab pos="805815" algn="l"/>
              </a:tabLst>
            </a:pP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n	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  the		</a:t>
            </a:r>
            <a:r>
              <a:rPr sz="2800" spc="-5" dirty="0">
                <a:latin typeface="Times New Roman"/>
                <a:cs typeface="Times New Roman"/>
              </a:rPr>
              <a:t>central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1078" y="3934459"/>
            <a:ext cx="5422900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550">
              <a:lnSpc>
                <a:spcPct val="149700"/>
              </a:lnSpc>
              <a:spcBef>
                <a:spcPts val="100"/>
              </a:spcBef>
              <a:tabLst>
                <a:tab pos="1216660" algn="l"/>
                <a:tab pos="1358900" algn="l"/>
                <a:tab pos="1845945" algn="l"/>
                <a:tab pos="2230755" algn="l"/>
                <a:tab pos="3024505" algn="l"/>
              </a:tabLst>
            </a:pP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ode	of	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mm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ni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ti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  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15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m		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	the	o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1786" y="5425440"/>
            <a:ext cx="2546773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environment.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51028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I/O</a:t>
            </a:r>
            <a:r>
              <a:rPr u="none" spc="-70" dirty="0"/>
              <a:t> </a:t>
            </a:r>
            <a:r>
              <a:rPr u="none" spc="-5" dirty="0"/>
              <a:t>Organization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880870"/>
            <a:ext cx="10754360" cy="4954946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most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common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input output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devices</a:t>
            </a:r>
            <a:r>
              <a:rPr sz="28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are: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61035" indent="-305435">
              <a:lnSpc>
                <a:spcPct val="100000"/>
              </a:lnSpc>
              <a:spcBef>
                <a:spcPts val="1550"/>
              </a:spcBef>
              <a:buAutoNum type="romanLcParenR"/>
              <a:tabLst>
                <a:tab pos="661670" algn="l"/>
              </a:tabLst>
            </a:pP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Monitor</a:t>
            </a:r>
          </a:p>
          <a:p>
            <a:pPr marL="759460" indent="-403860">
              <a:lnSpc>
                <a:spcPct val="100000"/>
              </a:lnSpc>
              <a:spcBef>
                <a:spcPts val="1550"/>
              </a:spcBef>
              <a:buAutoNum type="romanLcParenR"/>
              <a:tabLst>
                <a:tab pos="760095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Keyboard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58519" indent="-502920">
              <a:lnSpc>
                <a:spcPct val="100000"/>
              </a:lnSpc>
              <a:spcBef>
                <a:spcPts val="1550"/>
              </a:spcBef>
              <a:buAutoNum type="romanLcParenR"/>
              <a:tabLst>
                <a:tab pos="859155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Mouse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38835" indent="-483234">
              <a:lnSpc>
                <a:spcPct val="100000"/>
              </a:lnSpc>
              <a:spcBef>
                <a:spcPts val="1550"/>
              </a:spcBef>
              <a:buAutoNum type="romanLcParenR"/>
              <a:tabLst>
                <a:tab pos="839469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Printer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739775" indent="-384175">
              <a:lnSpc>
                <a:spcPct val="100000"/>
              </a:lnSpc>
              <a:spcBef>
                <a:spcPts val="1550"/>
              </a:spcBef>
              <a:buAutoNum type="romanLcParenR"/>
              <a:tabLst>
                <a:tab pos="74041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Magnetic</a:t>
            </a:r>
            <a:r>
              <a:rPr sz="28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tapes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5080" indent="171450">
              <a:lnSpc>
                <a:spcPct val="114900"/>
              </a:lnSpc>
              <a:spcBef>
                <a:spcPts val="1050"/>
              </a:spcBef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devices that are under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direct control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the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 are said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to be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connected</a:t>
            </a:r>
            <a:r>
              <a:rPr sz="28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online.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71331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Input </a:t>
            </a:r>
            <a:r>
              <a:rPr u="none" dirty="0"/>
              <a:t>- Output</a:t>
            </a:r>
            <a:r>
              <a:rPr u="none" spc="-45" dirty="0"/>
              <a:t> </a:t>
            </a:r>
            <a:r>
              <a:rPr u="none" spc="-5" dirty="0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6" y="2012949"/>
            <a:ext cx="10301393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0860" algn="just">
              <a:lnSpc>
                <a:spcPct val="149900"/>
              </a:lnSpc>
              <a:spcBef>
                <a:spcPts val="100"/>
              </a:spcBef>
            </a:pP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Input Output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Interface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provides 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method for  transferring information between internal storage and  external I/O devices. Peripherals connected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to a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 need special communication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links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for  interfacing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them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central processing</a:t>
            </a:r>
            <a:r>
              <a:rPr sz="2800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208026"/>
            <a:ext cx="5189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Trebuchet MS"/>
                <a:cs typeface="Trebuchet MS"/>
              </a:rPr>
              <a:t>Addition </a:t>
            </a:r>
            <a:r>
              <a:rPr i="1" spc="-5" dirty="0">
                <a:latin typeface="Trebuchet MS"/>
                <a:cs typeface="Trebuchet MS"/>
              </a:rPr>
              <a:t>and</a:t>
            </a:r>
            <a:r>
              <a:rPr i="1" spc="-114" dirty="0">
                <a:latin typeface="Trebuchet MS"/>
                <a:cs typeface="Trebuchet MS"/>
              </a:rPr>
              <a:t> </a:t>
            </a:r>
            <a:r>
              <a:rPr i="1" dirty="0">
                <a:latin typeface="Trebuchet MS"/>
                <a:cs typeface="Trebuchet MS"/>
              </a:rPr>
              <a:t>Subtraction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998601"/>
            <a:ext cx="9813290" cy="501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addition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subtraction algorithm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data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represented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signed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magnitude and again data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represented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signed-2’s</a:t>
            </a:r>
            <a:r>
              <a:rPr sz="24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complement.</a:t>
            </a:r>
            <a:endParaRPr sz="2400">
              <a:latin typeface="Trebuchet MS"/>
              <a:cs typeface="Trebuchet MS"/>
            </a:endParaRPr>
          </a:p>
          <a:p>
            <a:pPr marL="12700" marR="42545" indent="91440" algn="just">
              <a:lnSpc>
                <a:spcPct val="100000"/>
              </a:lnSpc>
              <a:spcBef>
                <a:spcPts val="994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It is important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realize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that 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adopted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representation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negative 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numbers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refers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representation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numbers in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register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before  and after the execution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arithmetic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operations.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3000" i="1" dirty="0">
                <a:solidFill>
                  <a:srgbClr val="90C225"/>
                </a:solidFill>
                <a:latin typeface="Trebuchet MS"/>
                <a:cs typeface="Trebuchet MS"/>
              </a:rPr>
              <a:t>Addition </a:t>
            </a:r>
            <a:r>
              <a:rPr sz="3000" i="1" spc="-5" dirty="0">
                <a:solidFill>
                  <a:srgbClr val="90C225"/>
                </a:solidFill>
                <a:latin typeface="Trebuchet MS"/>
                <a:cs typeface="Trebuchet MS"/>
              </a:rPr>
              <a:t>and Subtraction with Signed-magnitude</a:t>
            </a:r>
            <a:r>
              <a:rPr sz="3000" i="1" spc="1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000" i="1" spc="-5" dirty="0">
                <a:solidFill>
                  <a:srgbClr val="90C225"/>
                </a:solidFill>
                <a:latin typeface="Trebuchet MS"/>
                <a:cs typeface="Trebuchet MS"/>
              </a:rPr>
              <a:t>Data:</a:t>
            </a:r>
            <a:endParaRPr sz="3000">
              <a:latin typeface="Trebuchet MS"/>
              <a:cs typeface="Trebuchet MS"/>
            </a:endParaRPr>
          </a:p>
          <a:p>
            <a:pPr marL="12700" marR="25400">
              <a:lnSpc>
                <a:spcPct val="100000"/>
              </a:lnSpc>
              <a:spcBef>
                <a:spcPts val="1010"/>
              </a:spcBef>
              <a:tabLst>
                <a:tab pos="2110740" algn="l"/>
                <a:tab pos="5732145" algn="l"/>
                <a:tab pos="7536815" algn="l"/>
              </a:tabLst>
            </a:pP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The representation </a:t>
            </a:r>
            <a:r>
              <a:rPr sz="2400" dirty="0">
                <a:solidFill>
                  <a:srgbClr val="EBEBEB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numbers in signed-magnitude is familiar because  it </a:t>
            </a:r>
            <a:r>
              <a:rPr sz="2400" dirty="0">
                <a:solidFill>
                  <a:srgbClr val="EBEBEB"/>
                </a:solidFill>
                <a:latin typeface="Trebuchet MS"/>
                <a:cs typeface="Trebuchet MS"/>
              </a:rPr>
              <a:t>is </a:t>
            </a: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used in everyday arithmetic calculation. </a:t>
            </a:r>
            <a:r>
              <a:rPr sz="2400" dirty="0">
                <a:solidFill>
                  <a:srgbClr val="EBEBEB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procedure </a:t>
            </a:r>
            <a:r>
              <a:rPr sz="2400" dirty="0">
                <a:solidFill>
                  <a:srgbClr val="EBEBEB"/>
                </a:solidFill>
                <a:latin typeface="Trebuchet MS"/>
                <a:cs typeface="Trebuchet MS"/>
              </a:rPr>
              <a:t>for </a:t>
            </a:r>
            <a:r>
              <a:rPr sz="2400" spc="-10" dirty="0">
                <a:solidFill>
                  <a:srgbClr val="EBEBEB"/>
                </a:solidFill>
                <a:latin typeface="Trebuchet MS"/>
                <a:cs typeface="Trebuchet MS"/>
              </a:rPr>
              <a:t>adding  </a:t>
            </a:r>
            <a:r>
              <a:rPr sz="2400" dirty="0">
                <a:solidFill>
                  <a:srgbClr val="EBEBEB"/>
                </a:solidFill>
                <a:latin typeface="Trebuchet MS"/>
                <a:cs typeface="Trebuchet MS"/>
              </a:rPr>
              <a:t>or</a:t>
            </a:r>
            <a:r>
              <a:rPr sz="2400" spc="20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subtracting	two </a:t>
            </a:r>
            <a:r>
              <a:rPr sz="2400" dirty="0">
                <a:solidFill>
                  <a:srgbClr val="EBEBEB"/>
                </a:solidFill>
                <a:latin typeface="Trebuchet MS"/>
                <a:cs typeface="Trebuchet MS"/>
              </a:rPr>
              <a:t>signed </a:t>
            </a: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binary </a:t>
            </a:r>
            <a:r>
              <a:rPr sz="2400" spc="-10" dirty="0">
                <a:solidFill>
                  <a:srgbClr val="EBEBEB"/>
                </a:solidFill>
                <a:latin typeface="Trebuchet MS"/>
                <a:cs typeface="Trebuchet MS"/>
              </a:rPr>
              <a:t>numbers</a:t>
            </a:r>
            <a:r>
              <a:rPr sz="2400" spc="65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with</a:t>
            </a:r>
            <a:r>
              <a:rPr sz="2400" spc="5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paper	and </a:t>
            </a:r>
            <a:r>
              <a:rPr sz="2400" spc="-10" dirty="0">
                <a:solidFill>
                  <a:srgbClr val="EBEBEB"/>
                </a:solidFill>
                <a:latin typeface="Trebuchet MS"/>
                <a:cs typeface="Trebuchet MS"/>
              </a:rPr>
              <a:t>pencils  </a:t>
            </a:r>
            <a:r>
              <a:rPr sz="2400" dirty="0">
                <a:solidFill>
                  <a:srgbClr val="EBEBEB"/>
                </a:solidFill>
                <a:latin typeface="Trebuchet MS"/>
                <a:cs typeface="Trebuchet MS"/>
              </a:rPr>
              <a:t>simple </a:t>
            </a: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and straight-forward. </a:t>
            </a:r>
            <a:r>
              <a:rPr sz="2400" dirty="0">
                <a:solidFill>
                  <a:srgbClr val="EBEBEB"/>
                </a:solidFill>
                <a:latin typeface="Trebuchet MS"/>
                <a:cs typeface="Trebuchet MS"/>
              </a:rPr>
              <a:t>A</a:t>
            </a:r>
            <a:r>
              <a:rPr sz="2400" spc="-180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EBEBEB"/>
                </a:solidFill>
                <a:latin typeface="Trebuchet MS"/>
                <a:cs typeface="Trebuchet MS"/>
              </a:rPr>
              <a:t>review</a:t>
            </a:r>
            <a:r>
              <a:rPr sz="2400" spc="30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EBEBEB"/>
                </a:solidFill>
                <a:latin typeface="Trebuchet MS"/>
                <a:cs typeface="Trebuchet MS"/>
              </a:rPr>
              <a:t>of	</a:t>
            </a: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this procedure will be helpful  </a:t>
            </a:r>
            <a:r>
              <a:rPr sz="2400" dirty="0">
                <a:solidFill>
                  <a:srgbClr val="EBEBEB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deriving the hardware</a:t>
            </a:r>
            <a:r>
              <a:rPr sz="2400" spc="35" dirty="0">
                <a:solidFill>
                  <a:srgbClr val="EBEBEB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EBEBEB"/>
                </a:solidFill>
                <a:latin typeface="Trebuchet MS"/>
                <a:cs typeface="Trebuchet MS"/>
              </a:rPr>
              <a:t>algorithm.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71331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Input </a:t>
            </a:r>
            <a:r>
              <a:rPr u="none" dirty="0"/>
              <a:t>- Output</a:t>
            </a:r>
            <a:r>
              <a:rPr u="none" spc="-45" dirty="0"/>
              <a:t> </a:t>
            </a:r>
            <a:r>
              <a:rPr u="none" spc="-5" dirty="0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6" y="2015489"/>
            <a:ext cx="10286153" cy="2217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34010" algn="just">
              <a:lnSpc>
                <a:spcPct val="149900"/>
              </a:lnSpc>
              <a:spcBef>
                <a:spcPts val="90"/>
              </a:spcBef>
            </a:pP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The purpose of 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communication link is </a:t>
            </a:r>
            <a:r>
              <a:rPr sz="3200" spc="-10" dirty="0">
                <a:solidFill>
                  <a:schemeClr val="bg1"/>
                </a:solidFill>
                <a:latin typeface="Times New Roman"/>
                <a:cs typeface="Times New Roman"/>
              </a:rPr>
              <a:t>to  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resolve the differences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that 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exist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between 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the 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central </a:t>
            </a:r>
            <a:r>
              <a:rPr sz="32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and each</a:t>
            </a:r>
            <a:r>
              <a:rPr sz="3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bg1"/>
                </a:solidFill>
                <a:latin typeface="Times New Roman"/>
                <a:cs typeface="Times New Roman"/>
              </a:rPr>
              <a:t>peripheral.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841078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The Major Differences</a:t>
            </a:r>
            <a:r>
              <a:rPr u="none" spc="-15" dirty="0"/>
              <a:t> </a:t>
            </a:r>
            <a:r>
              <a:rPr u="none" spc="-5" dirty="0"/>
              <a:t>are:-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787" y="2014221"/>
            <a:ext cx="11674687" cy="2760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 algn="just">
              <a:lnSpc>
                <a:spcPct val="114900"/>
              </a:lnSpc>
              <a:spcBef>
                <a:spcPts val="100"/>
              </a:spcBef>
              <a:buClr>
                <a:srgbClr val="00007C"/>
              </a:buClr>
              <a:buSzPct val="75000"/>
              <a:buAutoNum type="arabicPeriod"/>
              <a:tabLst>
                <a:tab pos="57658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Peripherals are electromechnical and electromagnetic  devices and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their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manner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operation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the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and 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memory,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which are electronic devices. Therefore,</a:t>
            </a:r>
            <a:r>
              <a:rPr sz="2800" spc="5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conversion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signal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values </a:t>
            </a:r>
            <a:r>
              <a:rPr sz="2800" spc="-15" dirty="0">
                <a:solidFill>
                  <a:schemeClr val="bg1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be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needed.</a:t>
            </a:r>
          </a:p>
          <a:p>
            <a:pPr marL="393700" marR="8890" indent="-381000" algn="just">
              <a:lnSpc>
                <a:spcPct val="129900"/>
              </a:lnSpc>
              <a:spcBef>
                <a:spcPts val="1055"/>
              </a:spcBef>
              <a:buClr>
                <a:srgbClr val="00007C"/>
              </a:buClr>
              <a:buSzPct val="75000"/>
              <a:buAutoNum type="arabicPeriod"/>
              <a:tabLst>
                <a:tab pos="4826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data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rate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peripherals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usually slower than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rate 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CPU and consequently,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synchronization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mechanism may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be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 needed.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841078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The Major Differences</a:t>
            </a:r>
            <a:r>
              <a:rPr u="none" spc="-15" dirty="0"/>
              <a:t> </a:t>
            </a:r>
            <a:r>
              <a:rPr u="none" spc="-5" dirty="0"/>
              <a:t>are:-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8" y="2012950"/>
            <a:ext cx="10757745" cy="2941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0" marR="6350" indent="-533400" algn="just">
              <a:lnSpc>
                <a:spcPct val="130100"/>
              </a:lnSpc>
              <a:spcBef>
                <a:spcPts val="95"/>
              </a:spcBef>
              <a:buClr>
                <a:srgbClr val="00007C"/>
              </a:buClr>
              <a:buSzPct val="75000"/>
              <a:buAutoNum type="arabicPeriod" startAt="3"/>
              <a:tabLst>
                <a:tab pos="5461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Data codes and formats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peripherals differ  from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word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format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CPU and</a:t>
            </a:r>
            <a:r>
              <a:rPr sz="2800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memory.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46100" marR="5080" indent="-533400" algn="just">
              <a:lnSpc>
                <a:spcPct val="130000"/>
              </a:lnSpc>
              <a:spcBef>
                <a:spcPts val="1045"/>
              </a:spcBef>
              <a:buClr>
                <a:srgbClr val="00007C"/>
              </a:buClr>
              <a:buSzPct val="75000"/>
              <a:buAutoNum type="arabicPeriod" startAt="3"/>
              <a:tabLst>
                <a:tab pos="54610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operating modes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peripherals are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different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each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other and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must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controlled so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not to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disturb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operation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other peripherals connected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to the</a:t>
            </a:r>
            <a:r>
              <a:rPr sz="28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CPU.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71331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Input </a:t>
            </a:r>
            <a:r>
              <a:rPr u="none" dirty="0"/>
              <a:t>- Output</a:t>
            </a:r>
            <a:r>
              <a:rPr u="none" spc="-45" dirty="0"/>
              <a:t> </a:t>
            </a:r>
            <a:r>
              <a:rPr u="none" spc="-5" dirty="0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6" y="2012950"/>
            <a:ext cx="10303933" cy="3352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17500" algn="just">
              <a:lnSpc>
                <a:spcPct val="154900"/>
              </a:lnSpc>
              <a:spcBef>
                <a:spcPts val="105"/>
              </a:spcBef>
            </a:pP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To Resolve these differences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, computer systems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include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special hardware components between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CPU and Peripherals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to supervises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and synchronizes  all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input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out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transfers. These components are  called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Interface Units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because they interface  between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processor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bus and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peripheral</a:t>
            </a:r>
            <a:r>
              <a:rPr sz="28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devices.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92608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I/O </a:t>
            </a:r>
            <a:r>
              <a:rPr u="none" spc="-5" dirty="0"/>
              <a:t>BUS and Interface</a:t>
            </a:r>
            <a:r>
              <a:rPr u="none" spc="-40" dirty="0"/>
              <a:t> </a:t>
            </a:r>
            <a:r>
              <a:rPr u="none" spc="-5" dirty="0"/>
              <a:t>Module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5" y="2012949"/>
            <a:ext cx="10304779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 algn="just">
              <a:lnSpc>
                <a:spcPct val="150000"/>
              </a:lnSpc>
              <a:spcBef>
                <a:spcPts val="100"/>
              </a:spcBef>
            </a:pP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defines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typical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link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between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processor and  several peripherals. The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I/O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Bus consists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data  lines, </a:t>
            </a:r>
            <a:r>
              <a:rPr sz="2800" b="1" dirty="0">
                <a:solidFill>
                  <a:schemeClr val="bg1"/>
                </a:solidFill>
                <a:latin typeface="Times New Roman"/>
                <a:cs typeface="Times New Roman"/>
              </a:rPr>
              <a:t>address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lines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control </a:t>
            </a:r>
            <a:r>
              <a:rPr sz="2800" b="1" dirty="0">
                <a:solidFill>
                  <a:schemeClr val="bg1"/>
                </a:solidFill>
                <a:latin typeface="Times New Roman"/>
                <a:cs typeface="Times New Roman"/>
              </a:rPr>
              <a:t>lines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I/O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bus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processor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attached to all peripherals  interface. To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communicate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particular device,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processor places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device address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address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lines.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92608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I/O </a:t>
            </a:r>
            <a:r>
              <a:rPr u="none" spc="-5" dirty="0"/>
              <a:t>BUS and Interface</a:t>
            </a:r>
            <a:r>
              <a:rPr u="none" spc="-40" dirty="0"/>
              <a:t> </a:t>
            </a:r>
            <a:r>
              <a:rPr u="none" spc="-5" dirty="0"/>
              <a:t>Module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5" y="2014220"/>
            <a:ext cx="10304779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09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Each Interface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decodes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address and control received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I/O bus, interprets them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peripherals and provides  signals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peripheral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controller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. It is also synchronizes  the data flow and supervises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between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peripheral  and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processor. Each peripheral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has its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own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controller.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For 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example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, the printer controller controls the paper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motion,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 print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timing.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92608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I/O </a:t>
            </a:r>
            <a:r>
              <a:rPr u="none" spc="-5" dirty="0"/>
              <a:t>BUS and Interface</a:t>
            </a:r>
            <a:r>
              <a:rPr u="none" spc="-40" dirty="0"/>
              <a:t> </a:t>
            </a:r>
            <a:r>
              <a:rPr u="none" spc="-5" dirty="0"/>
              <a:t>Module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187" y="1920240"/>
            <a:ext cx="10958407" cy="2777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0" marR="101600" indent="-29845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control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lines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are referred as an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I/O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command.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commands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are as</a:t>
            </a:r>
            <a:r>
              <a:rPr sz="28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following: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73100" marR="6350" indent="-660400" algn="just">
              <a:lnSpc>
                <a:spcPct val="100000"/>
              </a:lnSpc>
              <a:spcBef>
                <a:spcPts val="690"/>
              </a:spcBef>
            </a:pPr>
            <a:r>
              <a:rPr sz="2800" b="1" u="heavy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 command-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control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command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issued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to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activate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peripheral and to inform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what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do.</a:t>
            </a:r>
          </a:p>
          <a:p>
            <a:pPr marL="673100" marR="5080" indent="-660400" algn="just">
              <a:lnSpc>
                <a:spcPct val="100000"/>
              </a:lnSpc>
              <a:spcBef>
                <a:spcPts val="700"/>
              </a:spcBef>
            </a:pPr>
            <a:r>
              <a:rPr sz="2800" b="1" u="heavy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Status command-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status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command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used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test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various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status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conditions in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interface and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peripheral.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92608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I/O </a:t>
            </a:r>
            <a:r>
              <a:rPr u="none" spc="-5" dirty="0"/>
              <a:t>BUS and Interface</a:t>
            </a:r>
            <a:r>
              <a:rPr u="none" spc="-40" dirty="0"/>
              <a:t> </a:t>
            </a:r>
            <a:r>
              <a:rPr u="none" spc="-5" dirty="0"/>
              <a:t>Module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8" y="2014220"/>
            <a:ext cx="10758593" cy="2257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0" marR="6350" indent="-812800" algn="just">
              <a:lnSpc>
                <a:spcPct val="99900"/>
              </a:lnSpc>
              <a:spcBef>
                <a:spcPts val="100"/>
              </a:spcBef>
            </a:pPr>
            <a:r>
              <a:rPr sz="2800" b="1" u="heavy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Output data </a:t>
            </a:r>
            <a:r>
              <a:rPr sz="2800" b="1" u="heavy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command-</a:t>
            </a:r>
            <a:r>
              <a:rPr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data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output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command  causes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interface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respond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transferring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data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bus into one of its</a:t>
            </a:r>
            <a:r>
              <a:rPr sz="2800" spc="-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registers.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25500" marR="5080" indent="-812800" algn="just">
              <a:lnSpc>
                <a:spcPct val="100000"/>
              </a:lnSpc>
              <a:spcBef>
                <a:spcPts val="700"/>
              </a:spcBef>
            </a:pPr>
            <a:r>
              <a:rPr sz="2800" b="1" u="heavy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Input data </a:t>
            </a:r>
            <a:r>
              <a:rPr sz="2800" b="1" u="heavy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command-</a:t>
            </a:r>
            <a:r>
              <a:rPr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data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input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command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 opposite of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data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output.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this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case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interface receives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item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data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peripheral and places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it in its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buffer</a:t>
            </a:r>
            <a:r>
              <a:rPr sz="2800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register.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0346" y="3989070"/>
            <a:ext cx="2094653" cy="551180"/>
          </a:xfrm>
          <a:custGeom>
            <a:avLst/>
            <a:gdLst/>
            <a:ahLst/>
            <a:cxnLst/>
            <a:rect l="l" t="t" r="r" b="b"/>
            <a:pathLst>
              <a:path w="1570990" h="551179">
                <a:moveTo>
                  <a:pt x="784860" y="551179"/>
                </a:moveTo>
                <a:lnTo>
                  <a:pt x="0" y="551179"/>
                </a:lnTo>
                <a:lnTo>
                  <a:pt x="0" y="0"/>
                </a:lnTo>
                <a:lnTo>
                  <a:pt x="1570990" y="0"/>
                </a:lnTo>
                <a:lnTo>
                  <a:pt x="1570990" y="551179"/>
                </a:lnTo>
                <a:lnTo>
                  <a:pt x="784860" y="55117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11600" y="3989070"/>
            <a:ext cx="2094653" cy="551180"/>
          </a:xfrm>
          <a:custGeom>
            <a:avLst/>
            <a:gdLst/>
            <a:ahLst/>
            <a:cxnLst/>
            <a:rect l="l" t="t" r="r" b="b"/>
            <a:pathLst>
              <a:path w="1570989" h="551179">
                <a:moveTo>
                  <a:pt x="784860" y="551179"/>
                </a:moveTo>
                <a:lnTo>
                  <a:pt x="0" y="551179"/>
                </a:lnTo>
                <a:lnTo>
                  <a:pt x="0" y="0"/>
                </a:lnTo>
                <a:lnTo>
                  <a:pt x="1570989" y="0"/>
                </a:lnTo>
                <a:lnTo>
                  <a:pt x="1570989" y="551179"/>
                </a:lnTo>
                <a:lnTo>
                  <a:pt x="784860" y="55117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5972" y="3989070"/>
            <a:ext cx="2094653" cy="551180"/>
          </a:xfrm>
          <a:custGeom>
            <a:avLst/>
            <a:gdLst/>
            <a:ahLst/>
            <a:cxnLst/>
            <a:rect l="l" t="t" r="r" b="b"/>
            <a:pathLst>
              <a:path w="1570989" h="551179">
                <a:moveTo>
                  <a:pt x="784860" y="551179"/>
                </a:moveTo>
                <a:lnTo>
                  <a:pt x="0" y="551179"/>
                </a:lnTo>
                <a:lnTo>
                  <a:pt x="0" y="0"/>
                </a:lnTo>
                <a:lnTo>
                  <a:pt x="1570990" y="0"/>
                </a:lnTo>
                <a:lnTo>
                  <a:pt x="1570990" y="551179"/>
                </a:lnTo>
                <a:lnTo>
                  <a:pt x="784860" y="55117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6960" y="2332989"/>
            <a:ext cx="7277947" cy="1270"/>
          </a:xfrm>
          <a:custGeom>
            <a:avLst/>
            <a:gdLst/>
            <a:ahLst/>
            <a:cxnLst/>
            <a:rect l="l" t="t" r="r" b="b"/>
            <a:pathLst>
              <a:path w="5458459" h="1269">
                <a:moveTo>
                  <a:pt x="0" y="0"/>
                </a:moveTo>
                <a:lnTo>
                  <a:pt x="5458459" y="12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16960" y="2816860"/>
            <a:ext cx="7277947" cy="0"/>
          </a:xfrm>
          <a:custGeom>
            <a:avLst/>
            <a:gdLst/>
            <a:ahLst/>
            <a:cxnLst/>
            <a:rect l="l" t="t" r="r" b="b"/>
            <a:pathLst>
              <a:path w="5458459">
                <a:moveTo>
                  <a:pt x="0" y="0"/>
                </a:moveTo>
                <a:lnTo>
                  <a:pt x="545845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6960" y="3298190"/>
            <a:ext cx="7277947" cy="2540"/>
          </a:xfrm>
          <a:custGeom>
            <a:avLst/>
            <a:gdLst/>
            <a:ahLst/>
            <a:cxnLst/>
            <a:rect l="l" t="t" r="r" b="b"/>
            <a:pathLst>
              <a:path w="5458459" h="2539">
                <a:moveTo>
                  <a:pt x="0" y="0"/>
                </a:moveTo>
                <a:lnTo>
                  <a:pt x="5458459" y="2539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7600" y="2057400"/>
            <a:ext cx="2494280" cy="830997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7190">
              <a:lnSpc>
                <a:spcPct val="100000"/>
              </a:lnSpc>
            </a:pP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Processor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09533" y="329819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88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98279" y="329819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88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03905" y="329819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88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08972" y="2816860"/>
            <a:ext cx="0" cy="1172210"/>
          </a:xfrm>
          <a:custGeom>
            <a:avLst/>
            <a:gdLst/>
            <a:ahLst/>
            <a:cxnLst/>
            <a:rect l="l" t="t" r="r" b="b"/>
            <a:pathLst>
              <a:path h="1172210">
                <a:moveTo>
                  <a:pt x="0" y="0"/>
                </a:moveTo>
                <a:lnTo>
                  <a:pt x="0" y="1172209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97812" y="2816860"/>
            <a:ext cx="0" cy="1172210"/>
          </a:xfrm>
          <a:custGeom>
            <a:avLst/>
            <a:gdLst/>
            <a:ahLst/>
            <a:cxnLst/>
            <a:rect l="l" t="t" r="r" b="b"/>
            <a:pathLst>
              <a:path h="1172210">
                <a:moveTo>
                  <a:pt x="0" y="0"/>
                </a:moveTo>
                <a:lnTo>
                  <a:pt x="0" y="1172209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03345" y="2816860"/>
            <a:ext cx="0" cy="1172210"/>
          </a:xfrm>
          <a:custGeom>
            <a:avLst/>
            <a:gdLst/>
            <a:ahLst/>
            <a:cxnLst/>
            <a:rect l="l" t="t" r="r" b="b"/>
            <a:pathLst>
              <a:path h="1172210">
                <a:moveTo>
                  <a:pt x="0" y="0"/>
                </a:moveTo>
                <a:lnTo>
                  <a:pt x="0" y="1172209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08505" y="2332989"/>
            <a:ext cx="0" cy="1656080"/>
          </a:xfrm>
          <a:custGeom>
            <a:avLst/>
            <a:gdLst/>
            <a:ahLst/>
            <a:cxnLst/>
            <a:rect l="l" t="t" r="r" b="b"/>
            <a:pathLst>
              <a:path h="1656079">
                <a:moveTo>
                  <a:pt x="0" y="0"/>
                </a:moveTo>
                <a:lnTo>
                  <a:pt x="0" y="165608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97253" y="2332989"/>
            <a:ext cx="0" cy="1656080"/>
          </a:xfrm>
          <a:custGeom>
            <a:avLst/>
            <a:gdLst/>
            <a:ahLst/>
            <a:cxnLst/>
            <a:rect l="l" t="t" r="r" b="b"/>
            <a:pathLst>
              <a:path h="1656079">
                <a:moveTo>
                  <a:pt x="0" y="0"/>
                </a:moveTo>
                <a:lnTo>
                  <a:pt x="0" y="165608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01093" y="2332989"/>
            <a:ext cx="0" cy="1656080"/>
          </a:xfrm>
          <a:custGeom>
            <a:avLst/>
            <a:gdLst/>
            <a:ahLst/>
            <a:cxnLst/>
            <a:rect l="l" t="t" r="r" b="b"/>
            <a:pathLst>
              <a:path h="1656079">
                <a:moveTo>
                  <a:pt x="0" y="0"/>
                </a:moveTo>
                <a:lnTo>
                  <a:pt x="0" y="165608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02836" y="2742337"/>
            <a:ext cx="210579" cy="7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00676" y="2258467"/>
            <a:ext cx="212272" cy="79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97209" y="2742337"/>
            <a:ext cx="210579" cy="7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97769" y="3224937"/>
            <a:ext cx="212272" cy="77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992143" y="3293517"/>
            <a:ext cx="212272" cy="79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491676" y="2812187"/>
            <a:ext cx="210579" cy="77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089423" y="2258467"/>
            <a:ext cx="212272" cy="791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94956" y="2258467"/>
            <a:ext cx="212272" cy="791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03396" y="3224937"/>
            <a:ext cx="212272" cy="77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11600" y="4954270"/>
            <a:ext cx="1994747" cy="1240790"/>
          </a:xfrm>
          <a:custGeom>
            <a:avLst/>
            <a:gdLst/>
            <a:ahLst/>
            <a:cxnLst/>
            <a:rect l="l" t="t" r="r" b="b"/>
            <a:pathLst>
              <a:path w="1496060" h="1240789">
                <a:moveTo>
                  <a:pt x="748029" y="1240789"/>
                </a:moveTo>
                <a:lnTo>
                  <a:pt x="0" y="1240789"/>
                </a:lnTo>
                <a:lnTo>
                  <a:pt x="0" y="0"/>
                </a:lnTo>
                <a:lnTo>
                  <a:pt x="1496060" y="0"/>
                </a:lnTo>
                <a:lnTo>
                  <a:pt x="1496060" y="1240789"/>
                </a:lnTo>
                <a:lnTo>
                  <a:pt x="748029" y="124078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05972" y="4954270"/>
            <a:ext cx="1994747" cy="1240790"/>
          </a:xfrm>
          <a:custGeom>
            <a:avLst/>
            <a:gdLst/>
            <a:ahLst/>
            <a:cxnLst/>
            <a:rect l="l" t="t" r="r" b="b"/>
            <a:pathLst>
              <a:path w="1496060" h="1240789">
                <a:moveTo>
                  <a:pt x="748030" y="1240789"/>
                </a:moveTo>
                <a:lnTo>
                  <a:pt x="0" y="1240789"/>
                </a:lnTo>
                <a:lnTo>
                  <a:pt x="0" y="0"/>
                </a:lnTo>
                <a:lnTo>
                  <a:pt x="1496060" y="0"/>
                </a:lnTo>
                <a:lnTo>
                  <a:pt x="1496060" y="1240789"/>
                </a:lnTo>
                <a:lnTo>
                  <a:pt x="748030" y="124078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700345" y="4954270"/>
            <a:ext cx="1994747" cy="1240790"/>
          </a:xfrm>
          <a:custGeom>
            <a:avLst/>
            <a:gdLst/>
            <a:ahLst/>
            <a:cxnLst/>
            <a:rect l="l" t="t" r="r" b="b"/>
            <a:pathLst>
              <a:path w="1496059" h="1240789">
                <a:moveTo>
                  <a:pt x="748030" y="1240789"/>
                </a:moveTo>
                <a:lnTo>
                  <a:pt x="0" y="1240789"/>
                </a:lnTo>
                <a:lnTo>
                  <a:pt x="0" y="0"/>
                </a:lnTo>
                <a:lnTo>
                  <a:pt x="1496060" y="0"/>
                </a:lnTo>
                <a:lnTo>
                  <a:pt x="1496060" y="1240789"/>
                </a:lnTo>
                <a:lnTo>
                  <a:pt x="748030" y="124078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03345" y="4540250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08972" y="4540250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697720" y="4540250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14706" y="4089400"/>
            <a:ext cx="130217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rfa</a:t>
            </a: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09079" y="4089400"/>
            <a:ext cx="1301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nte</a:t>
            </a: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fa</a:t>
            </a: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03454" y="4089400"/>
            <a:ext cx="1301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Interface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21481" y="5126990"/>
            <a:ext cx="127423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99800"/>
              </a:lnSpc>
              <a:spcBef>
                <a:spcPts val="100"/>
              </a:spcBef>
            </a:pPr>
            <a:r>
              <a:rPr sz="1600" b="1" spc="-10"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sz="1600" b="1" spc="-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600" b="1" spc="-45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1600" b="1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chemeClr val="bg1"/>
                </a:solidFill>
                <a:latin typeface="Arial"/>
                <a:cs typeface="Arial"/>
              </a:rPr>
              <a:t>d  </a:t>
            </a:r>
            <a:r>
              <a:rPr sz="1600" b="1" spc="-5" dirty="0">
                <a:solidFill>
                  <a:schemeClr val="bg1"/>
                </a:solidFill>
                <a:latin typeface="Arial"/>
                <a:cs typeface="Arial"/>
              </a:rPr>
              <a:t>and  display  </a:t>
            </a:r>
            <a:r>
              <a:rPr sz="1600" b="1" spc="-10" dirty="0">
                <a:solidFill>
                  <a:schemeClr val="bg1"/>
                </a:solidFill>
                <a:latin typeface="Arial"/>
                <a:cs typeface="Arial"/>
              </a:rPr>
              <a:t>terminal</a:t>
            </a:r>
            <a:endParaRPr sz="1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95346" y="5334000"/>
            <a:ext cx="10151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Pri</a:t>
            </a:r>
            <a:r>
              <a:rPr sz="1800" b="1" spc="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20388" y="5334000"/>
            <a:ext cx="135551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Magnetic 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disk</a:t>
            </a:r>
            <a:endParaRPr sz="1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098107" y="2160270"/>
            <a:ext cx="6587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ata</a:t>
            </a: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98107" y="2642870"/>
            <a:ext cx="980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16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16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16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re</a:t>
            </a:r>
            <a:r>
              <a:rPr sz="1600" b="1" spc="5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1600" b="1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endParaRPr sz="16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98107" y="3125470"/>
            <a:ext cx="935567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  <a:r>
              <a:rPr sz="1600" b="1" dirty="0">
                <a:solidFill>
                  <a:schemeClr val="bg1"/>
                </a:solidFill>
                <a:latin typeface="Times New Roman"/>
                <a:cs typeface="Times New Roman"/>
              </a:rPr>
              <a:t>on</a:t>
            </a:r>
            <a:r>
              <a:rPr sz="16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trol</a:t>
            </a:r>
            <a:endParaRPr sz="16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74719" y="6436359"/>
            <a:ext cx="665649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Connection of </a:t>
            </a:r>
            <a:r>
              <a:rPr sz="2000" b="1" u="heavy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I/O </a:t>
            </a:r>
            <a:r>
              <a:rPr sz="2000" b="1" u="heavy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bus to input-output</a:t>
            </a:r>
            <a:r>
              <a:rPr sz="2000" b="1" u="heavy" spc="-2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devices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92608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chemeClr val="bg1"/>
                </a:solidFill>
              </a:rPr>
              <a:t>I/O </a:t>
            </a:r>
            <a:r>
              <a:rPr u="none" spc="-5" dirty="0">
                <a:solidFill>
                  <a:schemeClr val="bg1"/>
                </a:solidFill>
              </a:rPr>
              <a:t>BUS and Interface</a:t>
            </a:r>
            <a:r>
              <a:rPr u="none" spc="-40" dirty="0">
                <a:solidFill>
                  <a:schemeClr val="bg1"/>
                </a:solidFill>
              </a:rPr>
              <a:t> </a:t>
            </a:r>
            <a:r>
              <a:rPr u="none" spc="-5" dirty="0">
                <a:solidFill>
                  <a:schemeClr val="bg1"/>
                </a:solidFill>
              </a:rPr>
              <a:t>Module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604520"/>
            <a:ext cx="73863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I/O </a:t>
            </a:r>
            <a:r>
              <a:rPr u="none" spc="-5" dirty="0"/>
              <a:t>Versus </a:t>
            </a:r>
            <a:r>
              <a:rPr u="none" dirty="0"/>
              <a:t>Memory</a:t>
            </a:r>
            <a:r>
              <a:rPr u="none" spc="-75" dirty="0"/>
              <a:t> </a:t>
            </a:r>
            <a:r>
              <a:rPr u="none" dirty="0"/>
              <a:t>Bus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3960" y="1404620"/>
            <a:ext cx="10667153" cy="2790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069" algn="just">
              <a:lnSpc>
                <a:spcPct val="135000"/>
              </a:lnSpc>
              <a:spcBef>
                <a:spcPts val="100"/>
              </a:spcBef>
            </a:pP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communicate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with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I/O, the processor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must communicate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with the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unit.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Like the I/O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bus,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bus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contains data,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address and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read/write  control lines.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There are 3 ways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that computer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buses can be used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to 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communicate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with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and</a:t>
            </a:r>
            <a:r>
              <a:rPr sz="20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I/O: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769" indent="-22860">
              <a:lnSpc>
                <a:spcPct val="100000"/>
              </a:lnSpc>
              <a:spcBef>
                <a:spcPts val="1590"/>
              </a:spcBef>
              <a:buFont typeface="Times New Roman"/>
              <a:buAutoNum type="romanLcPeriod"/>
              <a:tabLst>
                <a:tab pos="367665" algn="l"/>
                <a:tab pos="368300" algn="l"/>
              </a:tabLst>
            </a:pP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Use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two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Separate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buses , one for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and other for</a:t>
            </a:r>
            <a:r>
              <a:rPr sz="20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I/O.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769" marR="1559560" indent="-16510">
              <a:lnSpc>
                <a:spcPct val="135000"/>
              </a:lnSpc>
              <a:spcBef>
                <a:spcPts val="740"/>
              </a:spcBef>
              <a:buFont typeface="Times New Roman"/>
              <a:buAutoNum type="romanLcPeriod"/>
              <a:tabLst>
                <a:tab pos="318770" algn="l"/>
              </a:tabLst>
            </a:pP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Use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one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common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bus for both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and I/O but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separate  control lines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for</a:t>
            </a:r>
            <a:r>
              <a:rPr sz="20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each.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9730" indent="-337820" algn="just">
              <a:lnSpc>
                <a:spcPct val="100000"/>
              </a:lnSpc>
              <a:spcBef>
                <a:spcPts val="1590"/>
              </a:spcBef>
              <a:buFont typeface="Times New Roman"/>
              <a:buAutoNum type="romanLcPeriod"/>
              <a:tabLst>
                <a:tab pos="379730" algn="l"/>
              </a:tabLst>
            </a:pP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Use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one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common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bus for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I/O with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common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control</a:t>
            </a:r>
            <a:r>
              <a:rPr sz="2000" spc="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lines.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20523"/>
            <a:ext cx="19177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Cont.……..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56310" y="572515"/>
            <a:ext cx="10187305" cy="589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75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designated 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magnitude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two numbers by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when the 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signed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numbers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added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subtracted, we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find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that there are eight  different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conditions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consider,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depending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 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numbers  and the operation performed. These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conditions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listed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first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column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table 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below.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other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column in the table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show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actual  operation to be performed with 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magnitude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4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numbers.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last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column is needed to prevent negative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zero.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other words</a:t>
            </a:r>
            <a:r>
              <a:rPr sz="24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,when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two equal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numbers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subtracted,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result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should be +0 not</a:t>
            </a:r>
            <a:r>
              <a:rPr sz="2400" spc="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-0.</a:t>
            </a:r>
            <a:endParaRPr sz="2400">
              <a:latin typeface="Trebuchet MS"/>
              <a:cs typeface="Trebuchet MS"/>
            </a:endParaRPr>
          </a:p>
          <a:p>
            <a:pPr marL="12700" marR="450215">
              <a:lnSpc>
                <a:spcPct val="100000"/>
              </a:lnSpc>
              <a:spcBef>
                <a:spcPts val="101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algorithms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addition and subtraction are derived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table  and can be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stated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 follows (the words inside parentheses should be  used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subtraction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algorithm)</a:t>
            </a:r>
            <a:endParaRPr sz="2400">
              <a:latin typeface="Trebuchet MS"/>
              <a:cs typeface="Trebuchet MS"/>
            </a:endParaRPr>
          </a:p>
          <a:p>
            <a:pPr marL="12700" marR="86360">
              <a:lnSpc>
                <a:spcPct val="100000"/>
              </a:lnSpc>
              <a:spcBef>
                <a:spcPts val="994"/>
              </a:spcBef>
              <a:tabLst>
                <a:tab pos="358457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Addition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(subtraction)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algorithm: when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signs of 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identical  (different),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add the two magnitude and attach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 of 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result.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When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sign of A</a:t>
            </a:r>
            <a:r>
              <a:rPr sz="24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are different (identical),compare the  magnitudes.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41114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I/O</a:t>
            </a:r>
            <a:r>
              <a:rPr u="none" spc="-80" dirty="0"/>
              <a:t> </a:t>
            </a:r>
            <a:r>
              <a:rPr u="none" spc="-5" dirty="0"/>
              <a:t>Processor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5" y="2014220"/>
            <a:ext cx="10298853" cy="241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 algn="just">
              <a:lnSpc>
                <a:spcPct val="1299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the first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method,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has independent sets of data,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address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control buses one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for accessing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other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for I/O.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This is done in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that provides a separate I/O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processor (IOP).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purpose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of IOP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 to provide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an  independent pathway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for the transfer of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information between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external device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internal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memory.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86436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Asynchronous Data</a:t>
            </a:r>
            <a:r>
              <a:rPr u="none" spc="-30" dirty="0"/>
              <a:t> </a:t>
            </a:r>
            <a:r>
              <a:rPr u="none" spc="-5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5" y="2014219"/>
            <a:ext cx="10298853" cy="4085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790" algn="just">
              <a:lnSpc>
                <a:spcPct val="125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Scheme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 used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when speed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of I/O devices do not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match  with microprocessor,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timing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characteristics of I/O devices  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not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predictable. In this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method,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process initiates the device  and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check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status.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 result,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has 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wait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till I/O  device is ready 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data.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device is ready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 issues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instruction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I/O transfer. In this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method two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types of  techniques are used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based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on signals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before data</a:t>
            </a:r>
            <a:r>
              <a:rPr sz="2400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transfer.</a:t>
            </a:r>
          </a:p>
          <a:p>
            <a:pPr marL="2726055" indent="-313055">
              <a:lnSpc>
                <a:spcPct val="100000"/>
              </a:lnSpc>
              <a:spcBef>
                <a:spcPts val="2210"/>
              </a:spcBef>
              <a:buAutoNum type="romanLcPeriod"/>
              <a:tabLst>
                <a:tab pos="2726055" algn="l"/>
                <a:tab pos="2726690" algn="l"/>
              </a:tabLst>
            </a:pP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Strobe Control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34310" indent="-321310">
              <a:lnSpc>
                <a:spcPct val="100000"/>
              </a:lnSpc>
              <a:spcBef>
                <a:spcPts val="2220"/>
              </a:spcBef>
              <a:buAutoNum type="romanLcPeriod"/>
              <a:tabLst>
                <a:tab pos="2734945" algn="l"/>
              </a:tabLst>
            </a:pP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Handshaking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40724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Strobe</a:t>
            </a:r>
            <a:r>
              <a:rPr u="none" spc="-80" dirty="0"/>
              <a:t> </a:t>
            </a:r>
            <a:r>
              <a:rPr u="none" dirty="0"/>
              <a:t>Signal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6" y="2015490"/>
            <a:ext cx="10300545" cy="16273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3040" algn="just">
              <a:lnSpc>
                <a:spcPct val="124900"/>
              </a:lnSpc>
              <a:spcBef>
                <a:spcPts val="90"/>
              </a:spcBef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strobe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control method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Asynchronous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data  transfer employs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 single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control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line to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time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each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transfer. The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strobe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activated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either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source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or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destination</a:t>
            </a:r>
            <a:r>
              <a:rPr sz="28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0" y="429260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35941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12946" y="269493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2946" y="311403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6400" y="2498090"/>
            <a:ext cx="2743200" cy="517449"/>
          </a:xfrm>
          <a:prstGeom prst="rect">
            <a:avLst/>
          </a:prstGeom>
          <a:ln w="28393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50900" marR="424815" indent="-342900">
              <a:lnSpc>
                <a:spcPct val="100000"/>
              </a:lnSpc>
            </a:pPr>
            <a:r>
              <a:rPr sz="1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Destination  Unit</a:t>
            </a: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01871" y="2483893"/>
          <a:ext cx="6598920" cy="89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3855720"/>
              </a:tblGrid>
              <a:tr h="238760">
                <a:tc rowSpan="3">
                  <a:txBody>
                    <a:bodyPr/>
                    <a:lstStyle/>
                    <a:p>
                      <a:pPr marL="638810" marR="738505" algn="ctr">
                        <a:lnSpc>
                          <a:spcPct val="151900"/>
                        </a:lnSpc>
                        <a:spcBef>
                          <a:spcPts val="175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ce  Unit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2340">
                        <a:lnSpc>
                          <a:spcPts val="178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025" algn="ctr">
                        <a:lnSpc>
                          <a:spcPts val="1889"/>
                        </a:lnSpc>
                        <a:spcBef>
                          <a:spcPts val="131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Strobe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828800" y="4652009"/>
            <a:ext cx="2032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29600" y="4652009"/>
            <a:ext cx="2032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60800" y="429260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35941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60800" y="4293870"/>
            <a:ext cx="43688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4894" y="4386579"/>
            <a:ext cx="129709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Valid</a:t>
            </a:r>
            <a:r>
              <a:rPr sz="1800" spc="-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data</a:t>
            </a: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30400" y="5490209"/>
            <a:ext cx="27432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3600" y="513080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35814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73600" y="5130800"/>
            <a:ext cx="27432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16800" y="513080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35814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16800" y="5490209"/>
            <a:ext cx="27432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32092" y="4267200"/>
            <a:ext cx="6587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1800" b="1" spc="5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10854" y="3608070"/>
            <a:ext cx="27745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6105" algn="l"/>
              </a:tabLst>
            </a:pP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(a)	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Block</a:t>
            </a:r>
            <a:r>
              <a:rPr sz="1800" b="1" spc="-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Diagram</a:t>
            </a: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33692" y="5165090"/>
            <a:ext cx="7384627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Strobe</a:t>
            </a: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948180">
              <a:lnSpc>
                <a:spcPct val="100000"/>
              </a:lnSpc>
              <a:tabLst>
                <a:tab pos="2440305" algn="l"/>
              </a:tabLst>
            </a:pP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(b)	</a:t>
            </a: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Timing </a:t>
            </a:r>
            <a:r>
              <a:rPr sz="1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Diagram</a:t>
            </a: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017269">
              <a:lnSpc>
                <a:spcPct val="100000"/>
              </a:lnSpc>
            </a:pPr>
            <a:r>
              <a:rPr sz="2000" b="1" u="heavy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Source-Initiated </a:t>
            </a:r>
            <a:r>
              <a:rPr sz="2000" b="1" u="heavy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strobe </a:t>
            </a:r>
            <a:r>
              <a:rPr sz="2000" b="1" u="heavy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2000" b="1" u="heavy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</a:t>
            </a:r>
            <a:r>
              <a:rPr sz="2000" b="1" u="heavy" spc="2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Transfer</a:t>
            </a:r>
            <a:endParaRPr sz="2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08187" y="795020"/>
            <a:ext cx="115189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9135" algn="l"/>
              </a:tabLst>
            </a:pPr>
            <a:r>
              <a:rPr u="none" spc="-5" dirty="0">
                <a:solidFill>
                  <a:schemeClr val="bg1"/>
                </a:solidFill>
              </a:rPr>
              <a:t>Data</a:t>
            </a:r>
            <a:r>
              <a:rPr u="none" spc="10" dirty="0">
                <a:solidFill>
                  <a:schemeClr val="bg1"/>
                </a:solidFill>
              </a:rPr>
              <a:t> </a:t>
            </a:r>
            <a:r>
              <a:rPr u="none" spc="-5" dirty="0">
                <a:solidFill>
                  <a:schemeClr val="bg1"/>
                </a:solidFill>
              </a:rPr>
              <a:t>Transfer	Initiated </a:t>
            </a:r>
            <a:r>
              <a:rPr u="none" dirty="0">
                <a:solidFill>
                  <a:schemeClr val="bg1"/>
                </a:solidFill>
              </a:rPr>
              <a:t>by </a:t>
            </a:r>
            <a:r>
              <a:rPr u="none" spc="-5" dirty="0">
                <a:solidFill>
                  <a:schemeClr val="bg1"/>
                </a:solidFill>
              </a:rPr>
              <a:t>Source</a:t>
            </a:r>
            <a:r>
              <a:rPr u="none" spc="-30" dirty="0">
                <a:solidFill>
                  <a:schemeClr val="bg1"/>
                </a:solidFill>
              </a:rPr>
              <a:t> </a:t>
            </a:r>
            <a:r>
              <a:rPr u="none" spc="-5" dirty="0">
                <a:solidFill>
                  <a:schemeClr val="bg1"/>
                </a:solidFill>
              </a:rPr>
              <a:t>Unit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85" y="718820"/>
            <a:ext cx="11516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Data Transfer Initiated </a:t>
            </a:r>
            <a:r>
              <a:rPr u="none" dirty="0"/>
              <a:t>by </a:t>
            </a:r>
            <a:r>
              <a:rPr u="none" spc="-5" dirty="0"/>
              <a:t>Source</a:t>
            </a:r>
            <a:r>
              <a:rPr u="none" spc="-10" dirty="0"/>
              <a:t> </a:t>
            </a:r>
            <a:r>
              <a:rPr u="none" spc="-5" dirty="0"/>
              <a:t>Unit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187" y="1800860"/>
            <a:ext cx="11209020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the block diagram fig. (a), the data bus carries the binary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information from source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 destination unit. Typically, the bus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has  multiple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lines 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 entire byte or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word.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strobe is a  single line that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informs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destination unit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 valid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word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available.</a:t>
            </a:r>
          </a:p>
          <a:p>
            <a:pPr marL="12700" marR="5715" indent="570230" algn="just">
              <a:lnSpc>
                <a:spcPct val="150000"/>
              </a:lnSpc>
              <a:spcBef>
                <a:spcPts val="59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timing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diagram fig. (b) the source unit first places the data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data bus.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information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on the data bus and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strobe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signal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remain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the active state to allow the destination unit to receive the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data.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4305" y="5118100"/>
            <a:ext cx="2949787" cy="0"/>
          </a:xfrm>
          <a:custGeom>
            <a:avLst/>
            <a:gdLst/>
            <a:ahLst/>
            <a:cxnLst/>
            <a:rect l="l" t="t" r="r" b="b"/>
            <a:pathLst>
              <a:path w="2212340">
                <a:moveTo>
                  <a:pt x="0" y="0"/>
                </a:moveTo>
                <a:lnTo>
                  <a:pt x="221234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0547" y="4284979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35687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4305" y="511810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356869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4093" y="5118100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356869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47853" y="4284979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35687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8985" y="2735579"/>
            <a:ext cx="4153747" cy="0"/>
          </a:xfrm>
          <a:custGeom>
            <a:avLst/>
            <a:gdLst/>
            <a:ahLst/>
            <a:cxnLst/>
            <a:rect l="l" t="t" r="r" b="b"/>
            <a:pathLst>
              <a:path w="3115310">
                <a:moveTo>
                  <a:pt x="0" y="0"/>
                </a:moveTo>
                <a:lnTo>
                  <a:pt x="311531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15960" y="269367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89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8986" y="311022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90" y="0"/>
                </a:moveTo>
                <a:lnTo>
                  <a:pt x="0" y="43180"/>
                </a:lnTo>
                <a:lnTo>
                  <a:pt x="85090" y="85090"/>
                </a:lnTo>
                <a:lnTo>
                  <a:pt x="850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256737" y="2482624"/>
          <a:ext cx="7103534" cy="892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3747"/>
                <a:gridCol w="2949787"/>
              </a:tblGrid>
              <a:tr h="655955">
                <a:tc>
                  <a:txBody>
                    <a:bodyPr/>
                    <a:lstStyle/>
                    <a:p>
                      <a:pPr marR="362585" algn="ctr">
                        <a:lnSpc>
                          <a:spcPts val="206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Data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Bus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445134" algn="ctr">
                        <a:lnSpc>
                          <a:spcPts val="1880"/>
                        </a:lnSpc>
                        <a:spcBef>
                          <a:spcPts val="11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Strobe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44880" marR="485140" indent="-342900">
                        <a:lnSpc>
                          <a:spcPct val="100000"/>
                        </a:lnSpc>
                        <a:spcBef>
                          <a:spcPts val="17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Destination  Unit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260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60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219200" y="2496820"/>
            <a:ext cx="2949787" cy="443455"/>
          </a:xfrm>
          <a:prstGeom prst="rect">
            <a:avLst/>
          </a:prstGeom>
          <a:ln w="28393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698500" marR="833755" algn="ctr">
              <a:lnSpc>
                <a:spcPct val="151900"/>
              </a:lnSpc>
              <a:spcBef>
                <a:spcPts val="175"/>
              </a:spcBef>
            </a:pPr>
            <a:r>
              <a:rPr sz="1800" b="1" spc="-5" dirty="0">
                <a:latin typeface="Times New Roman"/>
                <a:cs typeface="Times New Roman"/>
              </a:rPr>
              <a:t>So</a:t>
            </a:r>
            <a:r>
              <a:rPr sz="1800" b="1" spc="-15" dirty="0">
                <a:latin typeface="Times New Roman"/>
                <a:cs typeface="Times New Roman"/>
              </a:rPr>
              <a:t>u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spc="-5" dirty="0">
                <a:latin typeface="Times New Roman"/>
                <a:cs typeface="Times New Roman"/>
              </a:rPr>
              <a:t>ce  Unit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64452" y="4641850"/>
            <a:ext cx="21844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7853" y="4641850"/>
            <a:ext cx="21844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0548" y="4284979"/>
            <a:ext cx="4697305" cy="0"/>
          </a:xfrm>
          <a:custGeom>
            <a:avLst/>
            <a:gdLst/>
            <a:ahLst/>
            <a:cxnLst/>
            <a:rect l="l" t="t" r="r" b="b"/>
            <a:pathLst>
              <a:path w="3522979">
                <a:moveTo>
                  <a:pt x="0" y="0"/>
                </a:moveTo>
                <a:lnTo>
                  <a:pt x="3522979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08705" y="4522470"/>
            <a:ext cx="1544320" cy="0"/>
          </a:xfrm>
          <a:custGeom>
            <a:avLst/>
            <a:gdLst/>
            <a:ahLst/>
            <a:cxnLst/>
            <a:rect l="l" t="t" r="r" b="b"/>
            <a:pathLst>
              <a:path w="1158239">
                <a:moveTo>
                  <a:pt x="0" y="0"/>
                </a:moveTo>
                <a:lnTo>
                  <a:pt x="115824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46253" y="4484370"/>
            <a:ext cx="1016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20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0547" y="4484370"/>
            <a:ext cx="99907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4929" y="0"/>
                </a:moveTo>
                <a:lnTo>
                  <a:pt x="0" y="38099"/>
                </a:lnTo>
                <a:lnTo>
                  <a:pt x="74929" y="76199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4519" y="5476240"/>
            <a:ext cx="2949787" cy="0"/>
          </a:xfrm>
          <a:custGeom>
            <a:avLst/>
            <a:gdLst/>
            <a:ahLst/>
            <a:cxnLst/>
            <a:rect l="l" t="t" r="r" b="b"/>
            <a:pathLst>
              <a:path w="2212340">
                <a:moveTo>
                  <a:pt x="0" y="0"/>
                </a:moveTo>
                <a:lnTo>
                  <a:pt x="221234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74093" y="5476240"/>
            <a:ext cx="2949787" cy="0"/>
          </a:xfrm>
          <a:custGeom>
            <a:avLst/>
            <a:gdLst/>
            <a:ahLst/>
            <a:cxnLst/>
            <a:rect l="l" t="t" r="r" b="b"/>
            <a:pathLst>
              <a:path w="2212340">
                <a:moveTo>
                  <a:pt x="0" y="0"/>
                </a:moveTo>
                <a:lnTo>
                  <a:pt x="2212339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67747" y="4259579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26747" y="4378959"/>
            <a:ext cx="274404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0450" algn="l"/>
              </a:tabLst>
            </a:pPr>
            <a:r>
              <a:rPr sz="2700" u="sng" baseline="293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700" spc="-247" baseline="293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Valid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77813" y="5152390"/>
            <a:ext cx="8974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r>
              <a:rPr sz="1800" b="1" spc="10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obe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68239" y="3602990"/>
            <a:ext cx="27745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6105" algn="l"/>
              </a:tabLst>
            </a:pPr>
            <a:r>
              <a:rPr sz="1800" dirty="0">
                <a:latin typeface="Times New Roman"/>
                <a:cs typeface="Times New Roman"/>
              </a:rPr>
              <a:t>(a)	</a:t>
            </a:r>
            <a:r>
              <a:rPr sz="1800" b="1" dirty="0">
                <a:latin typeface="Times New Roman"/>
                <a:cs typeface="Times New Roman"/>
              </a:rPr>
              <a:t>Block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Diagram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58161" y="5746750"/>
            <a:ext cx="6706447" cy="86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0330">
              <a:lnSpc>
                <a:spcPct val="100000"/>
              </a:lnSpc>
              <a:spcBef>
                <a:spcPts val="100"/>
              </a:spcBef>
              <a:tabLst>
                <a:tab pos="1862455" algn="l"/>
              </a:tabLst>
            </a:pPr>
            <a:r>
              <a:rPr sz="1600" dirty="0">
                <a:latin typeface="Times New Roman"/>
                <a:cs typeface="Times New Roman"/>
              </a:rPr>
              <a:t>(b)	</a:t>
            </a:r>
            <a:r>
              <a:rPr sz="1800" b="1" spc="-10" dirty="0">
                <a:latin typeface="Times New Roman"/>
                <a:cs typeface="Times New Roman"/>
              </a:rPr>
              <a:t>Timing </a:t>
            </a:r>
            <a:r>
              <a:rPr sz="1800" b="1" spc="-5" dirty="0">
                <a:latin typeface="Times New Roman"/>
                <a:cs typeface="Times New Roman"/>
              </a:rPr>
              <a:t>Diagram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Destination-Initiated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strobe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</a:t>
            </a:r>
            <a:r>
              <a:rPr sz="20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Transfer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08187" y="825500"/>
            <a:ext cx="1171278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/>
              <a:t>Data Transfer Initiated </a:t>
            </a:r>
            <a:r>
              <a:rPr sz="4000" u="none" dirty="0"/>
              <a:t>by </a:t>
            </a:r>
            <a:r>
              <a:rPr sz="4000" u="none" spc="-5" dirty="0"/>
              <a:t>Destination</a:t>
            </a:r>
            <a:r>
              <a:rPr sz="4000" u="none" dirty="0"/>
              <a:t> </a:t>
            </a:r>
            <a:r>
              <a:rPr sz="4000" u="none" spc="-5" dirty="0"/>
              <a:t>Unit</a:t>
            </a:r>
            <a:endParaRPr sz="40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86" y="825500"/>
            <a:ext cx="11713633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/>
              <a:t>Data Transfer Initiated </a:t>
            </a:r>
            <a:r>
              <a:rPr sz="4000" u="none" dirty="0"/>
              <a:t>by </a:t>
            </a:r>
            <a:r>
              <a:rPr sz="4000" u="none" spc="-5" dirty="0"/>
              <a:t>Destination</a:t>
            </a:r>
            <a:r>
              <a:rPr sz="4000" u="none" spc="20" dirty="0"/>
              <a:t> </a:t>
            </a:r>
            <a:r>
              <a:rPr sz="4000" u="none" spc="-5" dirty="0"/>
              <a:t>Unit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62187" y="2012950"/>
            <a:ext cx="11313160" cy="3341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251460" algn="just">
              <a:lnSpc>
                <a:spcPct val="145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method,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destination unit activates the strobe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pulse,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informing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source to provide the data. The source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will respond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by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placing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requested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binary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information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on the data</a:t>
            </a:r>
            <a:r>
              <a:rPr sz="24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bus.</a:t>
            </a:r>
          </a:p>
          <a:p>
            <a:pPr marL="12700" marR="5080" indent="756920" algn="just">
              <a:lnSpc>
                <a:spcPct val="145000"/>
              </a:lnSpc>
              <a:spcBef>
                <a:spcPts val="894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must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be valid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and remain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the bus long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enough for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destination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unit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accept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it.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When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accepted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destination unit  then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disables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strobe and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source unit removes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bus.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642620"/>
            <a:ext cx="91236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00475" algn="l"/>
              </a:tabLst>
            </a:pPr>
            <a:r>
              <a:rPr u="none" spc="-5" dirty="0"/>
              <a:t>Disadvantage</a:t>
            </a:r>
            <a:r>
              <a:rPr u="none" spc="10" dirty="0"/>
              <a:t> </a:t>
            </a:r>
            <a:r>
              <a:rPr u="none" dirty="0"/>
              <a:t>of	</a:t>
            </a:r>
            <a:r>
              <a:rPr u="none" spc="-5" dirty="0"/>
              <a:t>Strobe</a:t>
            </a:r>
            <a:r>
              <a:rPr u="none" spc="-80" dirty="0"/>
              <a:t> </a:t>
            </a:r>
            <a:r>
              <a:rPr u="none" dirty="0"/>
              <a:t>Signal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8587" y="1482089"/>
            <a:ext cx="10303087" cy="38895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15570" algn="just">
              <a:lnSpc>
                <a:spcPct val="149900"/>
              </a:lnSpc>
              <a:spcBef>
                <a:spcPts val="90"/>
              </a:spcBef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disadvantage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strobe method is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that,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 source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initiates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has no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way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 knowing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whether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destination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 has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actually  received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data item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that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was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places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 the</a:t>
            </a:r>
            <a:r>
              <a:rPr sz="2800" spc="4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bus.  Similarly,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destination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that initiates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has no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way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knowing whether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source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has  actually placed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data on bus.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Handshaking 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method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solves this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problem.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39674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Handshaking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7281" y="2012950"/>
            <a:ext cx="1037590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5880" algn="just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handshaking method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solves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problem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strobe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method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by introducing 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second control signal that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provides 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reply to the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 that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initiates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2800" spc="-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8" y="528320"/>
            <a:ext cx="76547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6855" algn="l"/>
              </a:tabLst>
            </a:pPr>
            <a:r>
              <a:rPr u="none" spc="-5" dirty="0"/>
              <a:t>Principle</a:t>
            </a:r>
            <a:r>
              <a:rPr u="none" spc="25" dirty="0"/>
              <a:t> </a:t>
            </a:r>
            <a:r>
              <a:rPr u="none" dirty="0"/>
              <a:t>of	</a:t>
            </a:r>
            <a:r>
              <a:rPr u="none" spc="-5" dirty="0"/>
              <a:t>Handshaking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187" y="1252219"/>
            <a:ext cx="11319933" cy="3452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basic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principle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of the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two-wire handshaking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method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of data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 as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follow: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12065" indent="78740" algn="just">
              <a:lnSpc>
                <a:spcPct val="150000"/>
              </a:lnSpc>
              <a:spcBef>
                <a:spcPts val="890"/>
              </a:spcBef>
            </a:pP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One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control line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is in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same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direction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flows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the bus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source 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destination.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 is used by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source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unit to inform the  destination unit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whether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there a valid data in the bus. The other  control line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the other direction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destination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 the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source.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 is used by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destination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unit 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inform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source whether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 can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accept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data.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sequence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of control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during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 depends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on the unit that initiates the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85" y="482600"/>
            <a:ext cx="121818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/>
              <a:t>Source Initiated Transfer </a:t>
            </a:r>
            <a:r>
              <a:rPr sz="4000" u="none" dirty="0"/>
              <a:t>using</a:t>
            </a:r>
            <a:r>
              <a:rPr sz="4000" u="none" spc="-15" dirty="0"/>
              <a:t> </a:t>
            </a:r>
            <a:r>
              <a:rPr sz="4000" u="none" spc="-5" dirty="0"/>
              <a:t>Handshaking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24653" y="1253490"/>
            <a:ext cx="11058312" cy="40194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 marR="5080" indent="-31750" algn="just">
              <a:lnSpc>
                <a:spcPct val="154900"/>
              </a:lnSpc>
              <a:spcBef>
                <a:spcPts val="95"/>
              </a:spcBef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sequence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events shows four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possible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states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that the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system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be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any given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time.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source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initiates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placing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data on the bus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and enabling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its </a:t>
            </a:r>
            <a:r>
              <a:rPr sz="2800" b="1" i="1" dirty="0">
                <a:solidFill>
                  <a:schemeClr val="bg1"/>
                </a:solidFill>
                <a:latin typeface="Times New Roman"/>
                <a:cs typeface="Times New Roman"/>
              </a:rPr>
              <a:t>data </a:t>
            </a:r>
            <a:r>
              <a:rPr sz="28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valid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signal. The </a:t>
            </a:r>
            <a:r>
              <a:rPr sz="2800" b="1" i="1" dirty="0">
                <a:solidFill>
                  <a:schemeClr val="bg1"/>
                </a:solidFill>
                <a:latin typeface="Times New Roman"/>
                <a:cs typeface="Times New Roman"/>
              </a:rPr>
              <a:t>data </a:t>
            </a:r>
            <a:r>
              <a:rPr sz="28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accepted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signal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activated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by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destination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after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accepts the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data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the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bus.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source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 then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disables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its </a:t>
            </a:r>
            <a:r>
              <a:rPr sz="2800" b="1" i="1" dirty="0">
                <a:solidFill>
                  <a:schemeClr val="bg1"/>
                </a:solidFill>
                <a:latin typeface="Times New Roman"/>
                <a:cs typeface="Times New Roman"/>
              </a:rPr>
              <a:t>data </a:t>
            </a:r>
            <a:r>
              <a:rPr sz="28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accepted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signal and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system goes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into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its initial</a:t>
            </a:r>
            <a:r>
              <a:rPr sz="28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state.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0586" y="261620"/>
            <a:ext cx="39683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Handshaking</a:t>
            </a:r>
          </a:p>
        </p:txBody>
      </p:sp>
      <p:sp>
        <p:nvSpPr>
          <p:cNvPr id="3" name="object 3"/>
          <p:cNvSpPr/>
          <p:nvPr/>
        </p:nvSpPr>
        <p:spPr>
          <a:xfrm>
            <a:off x="711200" y="4417059"/>
            <a:ext cx="491067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3683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2107" y="4359909"/>
            <a:ext cx="1524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1200" y="6052820"/>
            <a:ext cx="7381240" cy="0"/>
          </a:xfrm>
          <a:custGeom>
            <a:avLst/>
            <a:gdLst/>
            <a:ahLst/>
            <a:cxnLst/>
            <a:rect l="l" t="t" r="r" b="b"/>
            <a:pathLst>
              <a:path w="5535930">
                <a:moveTo>
                  <a:pt x="553593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7306" y="1531619"/>
            <a:ext cx="113453" cy="86360"/>
          </a:xfrm>
          <a:custGeom>
            <a:avLst/>
            <a:gdLst/>
            <a:ahLst/>
            <a:cxnLst/>
            <a:rect l="l" t="t" r="r" b="b"/>
            <a:pathLst>
              <a:path w="85089" h="86359">
                <a:moveTo>
                  <a:pt x="0" y="0"/>
                </a:moveTo>
                <a:lnTo>
                  <a:pt x="0" y="86359"/>
                </a:lnTo>
                <a:lnTo>
                  <a:pt x="8509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7306" y="202946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9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4372" y="2569210"/>
            <a:ext cx="4956387" cy="0"/>
          </a:xfrm>
          <a:custGeom>
            <a:avLst/>
            <a:gdLst/>
            <a:ahLst/>
            <a:cxnLst/>
            <a:rect l="l" t="t" r="r" b="b"/>
            <a:pathLst>
              <a:path w="3717290">
                <a:moveTo>
                  <a:pt x="0" y="0"/>
                </a:moveTo>
                <a:lnTo>
                  <a:pt x="37172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59386" y="252730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90" y="0"/>
                </a:moveTo>
                <a:lnTo>
                  <a:pt x="0" y="41910"/>
                </a:lnTo>
                <a:lnTo>
                  <a:pt x="85090" y="85089"/>
                </a:lnTo>
                <a:lnTo>
                  <a:pt x="850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002455" y="1271271"/>
          <a:ext cx="7486227" cy="156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9840"/>
                <a:gridCol w="4956387"/>
              </a:tblGrid>
              <a:tr h="28384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4607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Source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Unit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197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Bus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Valid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1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619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accepted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796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620760" y="1290319"/>
            <a:ext cx="2531533" cy="764312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733425" marR="382270" indent="-342900">
              <a:lnSpc>
                <a:spcPct val="100000"/>
              </a:lnSpc>
              <a:spcBef>
                <a:spcPts val="1440"/>
              </a:spcBef>
            </a:pPr>
            <a:r>
              <a:rPr sz="1800" b="1" spc="-10" dirty="0">
                <a:latin typeface="Times New Roman"/>
                <a:cs typeface="Times New Roman"/>
              </a:rPr>
              <a:t>D</a:t>
            </a:r>
            <a:r>
              <a:rPr sz="1800" b="1" spc="5" dirty="0">
                <a:latin typeface="Times New Roman"/>
                <a:cs typeface="Times New Roman"/>
              </a:rPr>
              <a:t>e</a:t>
            </a:r>
            <a:r>
              <a:rPr sz="1800" b="1" spc="-15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r>
              <a:rPr sz="1800" b="1" spc="5" dirty="0">
                <a:latin typeface="Times New Roman"/>
                <a:cs typeface="Times New Roman"/>
              </a:rPr>
              <a:t>i</a:t>
            </a:r>
            <a:r>
              <a:rPr sz="1800" b="1" spc="-15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at</a:t>
            </a:r>
            <a:r>
              <a:rPr sz="1800" b="1" spc="5" dirty="0">
                <a:latin typeface="Times New Roman"/>
                <a:cs typeface="Times New Roman"/>
              </a:rPr>
              <a:t>i</a:t>
            </a:r>
            <a:r>
              <a:rPr sz="1800" b="1" dirty="0">
                <a:latin typeface="Times New Roman"/>
                <a:cs typeface="Times New Roman"/>
              </a:rPr>
              <a:t>on  </a:t>
            </a:r>
            <a:r>
              <a:rPr sz="1800" b="1" spc="-10" dirty="0">
                <a:latin typeface="Times New Roman"/>
                <a:cs typeface="Times New Roman"/>
              </a:rPr>
              <a:t>Unit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9827" y="3172459"/>
            <a:ext cx="28913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5005" algn="l"/>
              </a:tabLst>
            </a:pPr>
            <a:r>
              <a:rPr sz="1800" dirty="0">
                <a:latin typeface="Arial"/>
                <a:cs typeface="Arial"/>
              </a:rPr>
              <a:t>(a)	</a:t>
            </a:r>
            <a:r>
              <a:rPr sz="1800" b="1" spc="-5" dirty="0">
                <a:latin typeface="Times New Roman"/>
                <a:cs typeface="Times New Roman"/>
              </a:rPr>
              <a:t>Block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Diagram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92439" y="5483859"/>
            <a:ext cx="3691467" cy="638810"/>
          </a:xfrm>
          <a:custGeom>
            <a:avLst/>
            <a:gdLst/>
            <a:ahLst/>
            <a:cxnLst/>
            <a:rect l="l" t="t" r="r" b="b"/>
            <a:pathLst>
              <a:path w="2768600" h="638810">
                <a:moveTo>
                  <a:pt x="1384300" y="638809"/>
                </a:moveTo>
                <a:lnTo>
                  <a:pt x="0" y="638809"/>
                </a:lnTo>
                <a:lnTo>
                  <a:pt x="0" y="0"/>
                </a:lnTo>
                <a:lnTo>
                  <a:pt x="2768600" y="0"/>
                </a:lnTo>
                <a:lnTo>
                  <a:pt x="2768600" y="638809"/>
                </a:lnTo>
                <a:lnTo>
                  <a:pt x="1384300" y="638809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42813" y="4062729"/>
            <a:ext cx="3691467" cy="638810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R="69215" algn="ctr">
              <a:lnSpc>
                <a:spcPct val="100000"/>
              </a:lnSpc>
              <a:spcBef>
                <a:spcPts val="370"/>
              </a:spcBef>
            </a:pPr>
            <a:r>
              <a:rPr sz="1600" b="1" spc="-5" dirty="0">
                <a:latin typeface="Times New Roman"/>
                <a:cs typeface="Times New Roman"/>
              </a:rPr>
              <a:t>Place the data </a:t>
            </a:r>
            <a:r>
              <a:rPr sz="1600" b="1" dirty="0">
                <a:latin typeface="Times New Roman"/>
                <a:cs typeface="Times New Roman"/>
              </a:rPr>
              <a:t>on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bus.</a:t>
            </a:r>
            <a:endParaRPr sz="1600">
              <a:latin typeface="Times New Roman"/>
              <a:cs typeface="Times New Roman"/>
            </a:endParaRPr>
          </a:p>
          <a:p>
            <a:pPr marR="69215" algn="ctr">
              <a:lnSpc>
                <a:spcPts val="1739"/>
              </a:lnSpc>
              <a:spcBef>
                <a:spcPts val="1000"/>
              </a:spcBef>
            </a:pPr>
            <a:r>
              <a:rPr sz="1600" b="1" spc="-5" dirty="0">
                <a:latin typeface="Times New Roman"/>
                <a:cs typeface="Times New Roman"/>
              </a:rPr>
              <a:t>Enable </a:t>
            </a:r>
            <a:r>
              <a:rPr sz="1600" b="1" i="1" dirty="0">
                <a:latin typeface="Times New Roman"/>
                <a:cs typeface="Times New Roman"/>
              </a:rPr>
              <a:t>data</a:t>
            </a:r>
            <a:r>
              <a:rPr sz="1600" b="1" i="1" spc="-2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Valid.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92439" y="4347209"/>
            <a:ext cx="3691467" cy="638810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370"/>
              </a:spcBef>
            </a:pPr>
            <a:r>
              <a:rPr sz="1600" b="1" spc="-5" dirty="0">
                <a:latin typeface="Times New Roman"/>
                <a:cs typeface="Times New Roman"/>
              </a:rPr>
              <a:t>Accept data from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bus.</a:t>
            </a:r>
            <a:endParaRPr sz="1600">
              <a:latin typeface="Times New Roman"/>
              <a:cs typeface="Times New Roman"/>
            </a:endParaRPr>
          </a:p>
          <a:p>
            <a:pPr marL="461645">
              <a:lnSpc>
                <a:spcPts val="1739"/>
              </a:lnSpc>
              <a:spcBef>
                <a:spcPts val="1000"/>
              </a:spcBef>
            </a:pPr>
            <a:r>
              <a:rPr sz="1600" b="1" spc="-5" dirty="0">
                <a:latin typeface="Times New Roman"/>
                <a:cs typeface="Times New Roman"/>
              </a:rPr>
              <a:t>Enable </a:t>
            </a:r>
            <a:r>
              <a:rPr sz="1600" b="1" i="1" dirty="0">
                <a:latin typeface="Times New Roman"/>
                <a:cs typeface="Times New Roman"/>
              </a:rPr>
              <a:t>data</a:t>
            </a:r>
            <a:r>
              <a:rPr sz="1600" b="1" i="1" spc="-2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accepted.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2813" y="5057140"/>
            <a:ext cx="3691467" cy="711200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R="229235" algn="ctr">
              <a:lnSpc>
                <a:spcPct val="100000"/>
              </a:lnSpc>
              <a:spcBef>
                <a:spcPts val="390"/>
              </a:spcBef>
            </a:pPr>
            <a:r>
              <a:rPr sz="1800" b="1" spc="-5" dirty="0">
                <a:latin typeface="Times New Roman"/>
                <a:cs typeface="Times New Roman"/>
              </a:rPr>
              <a:t>Disable </a:t>
            </a:r>
            <a:r>
              <a:rPr sz="1800" b="1" i="1" dirty="0">
                <a:latin typeface="Times New Roman"/>
                <a:cs typeface="Times New Roman"/>
              </a:rPr>
              <a:t>data</a:t>
            </a:r>
            <a:r>
              <a:rPr sz="1800" b="1" i="1" spc="1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valid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R="229870" algn="ctr">
              <a:lnSpc>
                <a:spcPts val="1930"/>
              </a:lnSpc>
              <a:spcBef>
                <a:spcPts val="1120"/>
              </a:spcBef>
            </a:pPr>
            <a:r>
              <a:rPr sz="1800" b="1" spc="-5" dirty="0">
                <a:latin typeface="Times New Roman"/>
                <a:cs typeface="Times New Roman"/>
              </a:rPr>
              <a:t>Invalidate data </a:t>
            </a:r>
            <a:r>
              <a:rPr sz="1800" b="1" dirty="0">
                <a:latin typeface="Times New Roman"/>
                <a:cs typeface="Times New Roman"/>
              </a:rPr>
              <a:t>on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bus.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92439" y="5483859"/>
            <a:ext cx="3691467" cy="602729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335280" marR="316865" indent="-10160">
              <a:lnSpc>
                <a:spcPct val="100000"/>
              </a:lnSpc>
              <a:spcBef>
                <a:spcPts val="380"/>
              </a:spcBef>
            </a:pPr>
            <a:r>
              <a:rPr sz="1800" b="1" spc="-5" dirty="0">
                <a:latin typeface="Times New Roman"/>
                <a:cs typeface="Times New Roman"/>
              </a:rPr>
              <a:t>Disable </a:t>
            </a:r>
            <a:r>
              <a:rPr sz="1800" b="1" i="1" dirty="0">
                <a:latin typeface="Times New Roman"/>
                <a:cs typeface="Times New Roman"/>
              </a:rPr>
              <a:t>data</a:t>
            </a:r>
            <a:r>
              <a:rPr sz="1800" b="1" i="1" spc="-6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accepted</a:t>
            </a:r>
            <a:r>
              <a:rPr sz="1800" b="1" dirty="0">
                <a:latin typeface="Times New Roman"/>
                <a:cs typeface="Times New Roman"/>
              </a:rPr>
              <a:t>.  </a:t>
            </a:r>
            <a:r>
              <a:rPr sz="1800" b="1" spc="-5" dirty="0">
                <a:latin typeface="Times New Roman"/>
                <a:cs typeface="Times New Roman"/>
              </a:rPr>
              <a:t>Ready </a:t>
            </a:r>
            <a:r>
              <a:rPr sz="1800" b="1" dirty="0">
                <a:latin typeface="Times New Roman"/>
                <a:cs typeface="Times New Roman"/>
              </a:rPr>
              <a:t>to accept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data.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6481" y="3597909"/>
            <a:ext cx="15333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Source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unit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05240" y="3670300"/>
            <a:ext cx="2175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Destination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Unit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35972" y="4204970"/>
            <a:ext cx="2951480" cy="342900"/>
          </a:xfrm>
          <a:custGeom>
            <a:avLst/>
            <a:gdLst/>
            <a:ahLst/>
            <a:cxnLst/>
            <a:rect l="l" t="t" r="r" b="b"/>
            <a:pathLst>
              <a:path w="2213610" h="342900">
                <a:moveTo>
                  <a:pt x="0" y="0"/>
                </a:moveTo>
                <a:lnTo>
                  <a:pt x="2213610" y="342899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72212" y="4504690"/>
            <a:ext cx="120227" cy="83820"/>
          </a:xfrm>
          <a:custGeom>
            <a:avLst/>
            <a:gdLst/>
            <a:ahLst/>
            <a:cxnLst/>
            <a:rect l="l" t="t" r="r" b="b"/>
            <a:pathLst>
              <a:path w="90170" h="83820">
                <a:moveTo>
                  <a:pt x="12700" y="0"/>
                </a:moveTo>
                <a:lnTo>
                  <a:pt x="0" y="83820"/>
                </a:lnTo>
                <a:lnTo>
                  <a:pt x="90169" y="54610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73133" y="4772659"/>
            <a:ext cx="2919307" cy="543560"/>
          </a:xfrm>
          <a:custGeom>
            <a:avLst/>
            <a:gdLst/>
            <a:ahLst/>
            <a:cxnLst/>
            <a:rect l="l" t="t" r="r" b="b"/>
            <a:pathLst>
              <a:path w="2189479" h="543560">
                <a:moveTo>
                  <a:pt x="2189479" y="0"/>
                </a:moveTo>
                <a:lnTo>
                  <a:pt x="0" y="54355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34279" y="5259071"/>
            <a:ext cx="167640" cy="110489"/>
          </a:xfrm>
          <a:custGeom>
            <a:avLst/>
            <a:gdLst/>
            <a:ahLst/>
            <a:cxnLst/>
            <a:rect l="l" t="t" r="r" b="b"/>
            <a:pathLst>
              <a:path w="125729" h="110489">
                <a:moveTo>
                  <a:pt x="97789" y="0"/>
                </a:moveTo>
                <a:lnTo>
                  <a:pt x="0" y="82549"/>
                </a:lnTo>
                <a:lnTo>
                  <a:pt x="125729" y="110489"/>
                </a:lnTo>
                <a:lnTo>
                  <a:pt x="97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35972" y="5554979"/>
            <a:ext cx="2915920" cy="270510"/>
          </a:xfrm>
          <a:custGeom>
            <a:avLst/>
            <a:gdLst/>
            <a:ahLst/>
            <a:cxnLst/>
            <a:rect l="l" t="t" r="r" b="b"/>
            <a:pathLst>
              <a:path w="2186940" h="270510">
                <a:moveTo>
                  <a:pt x="0" y="0"/>
                </a:moveTo>
                <a:lnTo>
                  <a:pt x="2186940" y="27051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33267" y="5768340"/>
            <a:ext cx="159173" cy="114300"/>
          </a:xfrm>
          <a:custGeom>
            <a:avLst/>
            <a:gdLst/>
            <a:ahLst/>
            <a:cxnLst/>
            <a:rect l="l" t="t" r="r" b="b"/>
            <a:pathLst>
              <a:path w="119379" h="114300">
                <a:moveTo>
                  <a:pt x="13970" y="0"/>
                </a:moveTo>
                <a:lnTo>
                  <a:pt x="0" y="114300"/>
                </a:lnTo>
                <a:lnTo>
                  <a:pt x="119379" y="71120"/>
                </a:lnTo>
                <a:lnTo>
                  <a:pt x="13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200" y="4417059"/>
            <a:ext cx="0" cy="1635760"/>
          </a:xfrm>
          <a:custGeom>
            <a:avLst/>
            <a:gdLst/>
            <a:ahLst/>
            <a:cxnLst/>
            <a:rect l="l" t="t" r="r" b="b"/>
            <a:pathLst>
              <a:path h="1635760">
                <a:moveTo>
                  <a:pt x="0" y="0"/>
                </a:moveTo>
                <a:lnTo>
                  <a:pt x="0" y="1635759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886960" y="6372859"/>
            <a:ext cx="29328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(b) </a:t>
            </a:r>
            <a:r>
              <a:rPr sz="1800" b="1" spc="-10" dirty="0">
                <a:latin typeface="Times New Roman"/>
                <a:cs typeface="Times New Roman"/>
              </a:rPr>
              <a:t>Sequence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events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7" y="589279"/>
            <a:ext cx="12207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/>
              <a:t>Destination </a:t>
            </a:r>
            <a:r>
              <a:rPr sz="3600" u="none" spc="-5" dirty="0"/>
              <a:t>Initiated Transfer Using</a:t>
            </a:r>
            <a:r>
              <a:rPr sz="3600" u="none" dirty="0"/>
              <a:t> </a:t>
            </a:r>
            <a:r>
              <a:rPr sz="3600" u="none" spc="-5" dirty="0"/>
              <a:t>Handshaking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77241" y="1328419"/>
            <a:ext cx="11104879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 marR="5080" indent="-6731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name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of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signal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generated by the destination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unit has been  changed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ready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for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data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reflects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its new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meaning.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source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unit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in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this case does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not place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data on the bus until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  receives the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ready for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signal from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destination unit.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there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on,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handshaking procedure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follows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same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pattern as in 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source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initiated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case.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0010" marR="6350" indent="384810">
              <a:lnSpc>
                <a:spcPct val="150000"/>
              </a:lnSpc>
              <a:spcBef>
                <a:spcPts val="1789"/>
              </a:spcBef>
              <a:tabLst>
                <a:tab pos="1122045" algn="l"/>
                <a:tab pos="1849755" algn="l"/>
                <a:tab pos="3338195" algn="l"/>
                <a:tab pos="4535170" algn="l"/>
                <a:tab pos="5090795" algn="l"/>
                <a:tab pos="6118860" algn="l"/>
                <a:tab pos="7319009" algn="l"/>
                <a:tab pos="7939405" algn="l"/>
              </a:tabLst>
            </a:pP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he	only	</a:t>
            </a:r>
            <a:r>
              <a:rPr sz="2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400" b="1" spc="10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ffere</a:t>
            </a:r>
            <a:r>
              <a:rPr sz="24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ce	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bet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	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he	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ource	Init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ed	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nd	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he  Destination Initiated transfer is in their choice of Initial</a:t>
            </a:r>
            <a:r>
              <a:rPr sz="24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sate.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7746" y="85598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90">
                <a:moveTo>
                  <a:pt x="0" y="0"/>
                </a:moveTo>
                <a:lnTo>
                  <a:pt x="0" y="85090"/>
                </a:lnTo>
                <a:lnTo>
                  <a:pt x="85089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17746" y="138938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90">
                <a:moveTo>
                  <a:pt x="0" y="0"/>
                </a:moveTo>
                <a:lnTo>
                  <a:pt x="0" y="85090"/>
                </a:lnTo>
                <a:lnTo>
                  <a:pt x="85089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1080" y="1964689"/>
            <a:ext cx="4770120" cy="0"/>
          </a:xfrm>
          <a:custGeom>
            <a:avLst/>
            <a:gdLst/>
            <a:ahLst/>
            <a:cxnLst/>
            <a:rect l="l" t="t" r="r" b="b"/>
            <a:pathLst>
              <a:path w="3577590">
                <a:moveTo>
                  <a:pt x="0" y="0"/>
                </a:moveTo>
                <a:lnTo>
                  <a:pt x="35775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4400" y="192277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41910"/>
                </a:lnTo>
                <a:lnTo>
                  <a:pt x="85089" y="85090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90601" y="574042"/>
          <a:ext cx="7208520" cy="1675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4770120"/>
              </a:tblGrid>
              <a:tr h="30607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8815" marR="589915" indent="-120650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So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ce  Unit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193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4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Valid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812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8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0625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Ready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data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939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31200" y="593090"/>
            <a:ext cx="2438400" cy="802784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/>
          </a:p>
          <a:p>
            <a:pPr marL="698500" marR="346710" indent="-342900">
              <a:lnSpc>
                <a:spcPct val="100000"/>
              </a:lnSpc>
              <a:spcBef>
                <a:spcPts val="1670"/>
              </a:spcBef>
            </a:pPr>
            <a:r>
              <a:rPr sz="1800" b="1" u="none" spc="-5" dirty="0">
                <a:latin typeface="Times New Roman"/>
                <a:cs typeface="Times New Roman"/>
              </a:rPr>
              <a:t>Destinati</a:t>
            </a:r>
            <a:r>
              <a:rPr sz="1800" b="1" u="none" spc="5" dirty="0">
                <a:latin typeface="Times New Roman"/>
                <a:cs typeface="Times New Roman"/>
              </a:rPr>
              <a:t>o</a:t>
            </a:r>
            <a:r>
              <a:rPr sz="1800" b="1" u="none" dirty="0">
                <a:latin typeface="Times New Roman"/>
                <a:cs typeface="Times New Roman"/>
              </a:rPr>
              <a:t>n  </a:t>
            </a:r>
            <a:r>
              <a:rPr sz="1800" b="1" u="none" spc="-5" dirty="0">
                <a:latin typeface="Times New Roman"/>
                <a:cs typeface="Times New Roman"/>
              </a:rPr>
              <a:t>Unit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6787" y="2608579"/>
            <a:ext cx="28913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5005" algn="l"/>
              </a:tabLst>
            </a:pPr>
            <a:r>
              <a:rPr sz="1800" b="1" dirty="0">
                <a:latin typeface="Arial"/>
                <a:cs typeface="Arial"/>
              </a:rPr>
              <a:t>(a)	</a:t>
            </a:r>
            <a:r>
              <a:rPr sz="1800" b="1" spc="-5" dirty="0">
                <a:latin typeface="Times New Roman"/>
                <a:cs typeface="Times New Roman"/>
              </a:rPr>
              <a:t>Block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Diagram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0800" y="3793490"/>
            <a:ext cx="3556000" cy="685800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R="69215" algn="ctr">
              <a:lnSpc>
                <a:spcPct val="100000"/>
              </a:lnSpc>
              <a:spcBef>
                <a:spcPts val="370"/>
              </a:spcBef>
            </a:pPr>
            <a:r>
              <a:rPr sz="1600" b="1" spc="-5" dirty="0">
                <a:latin typeface="Times New Roman"/>
                <a:cs typeface="Times New Roman"/>
              </a:rPr>
              <a:t>Place the data </a:t>
            </a:r>
            <a:r>
              <a:rPr sz="1600" b="1" dirty="0">
                <a:latin typeface="Times New Roman"/>
                <a:cs typeface="Times New Roman"/>
              </a:rPr>
              <a:t>on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bus.</a:t>
            </a:r>
            <a:endParaRPr sz="1600">
              <a:latin typeface="Times New Roman"/>
              <a:cs typeface="Times New Roman"/>
            </a:endParaRPr>
          </a:p>
          <a:p>
            <a:pPr marR="69215" algn="ctr">
              <a:lnSpc>
                <a:spcPct val="100000"/>
              </a:lnSpc>
              <a:spcBef>
                <a:spcPts val="990"/>
              </a:spcBef>
            </a:pPr>
            <a:r>
              <a:rPr sz="1600" b="1" spc="-5" dirty="0">
                <a:latin typeface="Times New Roman"/>
                <a:cs typeface="Times New Roman"/>
              </a:rPr>
              <a:t>Enable </a:t>
            </a:r>
            <a:r>
              <a:rPr sz="1600" b="1" i="1" dirty="0">
                <a:latin typeface="Times New Roman"/>
                <a:cs typeface="Times New Roman"/>
              </a:rPr>
              <a:t>data</a:t>
            </a:r>
            <a:r>
              <a:rPr sz="1600" b="1" i="1" spc="-2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Valid.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3200" y="3564890"/>
            <a:ext cx="3556000" cy="616836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389255" marR="382270" indent="13970">
              <a:lnSpc>
                <a:spcPct val="100000"/>
              </a:lnSpc>
              <a:spcBef>
                <a:spcPts val="970"/>
              </a:spcBef>
            </a:pPr>
            <a:r>
              <a:rPr sz="1600" b="1" spc="-5" dirty="0">
                <a:latin typeface="Times New Roman"/>
                <a:cs typeface="Times New Roman"/>
              </a:rPr>
              <a:t>Ready to accept data.  Enable </a:t>
            </a:r>
            <a:r>
              <a:rPr sz="1600" b="1" i="1" spc="-5" dirty="0">
                <a:latin typeface="Times New Roman"/>
                <a:cs typeface="Times New Roman"/>
              </a:rPr>
              <a:t>ready for</a:t>
            </a:r>
            <a:r>
              <a:rPr sz="1600" b="1" i="1" spc="-4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data.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9200" y="4784090"/>
            <a:ext cx="3556000" cy="762000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R="70485" algn="ctr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latin typeface="Times New Roman"/>
                <a:cs typeface="Times New Roman"/>
              </a:rPr>
              <a:t>Disable </a:t>
            </a:r>
            <a:r>
              <a:rPr sz="1800" b="1" i="1" spc="-5" dirty="0">
                <a:latin typeface="Times New Roman"/>
                <a:cs typeface="Times New Roman"/>
              </a:rPr>
              <a:t>data</a:t>
            </a:r>
            <a:r>
              <a:rPr sz="1800" b="1" i="1" dirty="0">
                <a:latin typeface="Times New Roman"/>
                <a:cs typeface="Times New Roman"/>
              </a:rPr>
              <a:t> valid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R="70485" algn="ctr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latin typeface="Times New Roman"/>
                <a:cs typeface="Times New Roman"/>
              </a:rPr>
              <a:t>Invalidate data </a:t>
            </a:r>
            <a:r>
              <a:rPr sz="1800" b="1" dirty="0">
                <a:latin typeface="Times New Roman"/>
                <a:cs typeface="Times New Roman"/>
              </a:rPr>
              <a:t>on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bus.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23200" y="4631690"/>
            <a:ext cx="3556000" cy="685800"/>
          </a:xfrm>
          <a:prstGeom prst="rect">
            <a:avLst/>
          </a:prstGeom>
          <a:ln w="38097">
            <a:solidFill>
              <a:srgbClr val="000000"/>
            </a:solidFill>
          </a:ln>
        </p:spPr>
        <p:txBody>
          <a:bodyPr vert="horz" wrap="square" lIns="0" tIns="123190" rIns="0" bIns="0" rtlCol="0">
            <a:spAutoFit/>
          </a:bodyPr>
          <a:lstStyle/>
          <a:p>
            <a:pPr marL="175260" marR="321945" indent="1270">
              <a:lnSpc>
                <a:spcPct val="100000"/>
              </a:lnSpc>
              <a:spcBef>
                <a:spcPts val="970"/>
              </a:spcBef>
            </a:pPr>
            <a:r>
              <a:rPr sz="1800" b="1" spc="-5" dirty="0">
                <a:latin typeface="Times New Roman"/>
                <a:cs typeface="Times New Roman"/>
              </a:rPr>
              <a:t>Accept data from </a:t>
            </a:r>
            <a:r>
              <a:rPr sz="1800" b="1" spc="-10" dirty="0">
                <a:latin typeface="Times New Roman"/>
                <a:cs typeface="Times New Roman"/>
              </a:rPr>
              <a:t>bus.  </a:t>
            </a:r>
            <a:r>
              <a:rPr sz="1800" b="1" spc="-5" dirty="0">
                <a:latin typeface="Times New Roman"/>
                <a:cs typeface="Times New Roman"/>
              </a:rPr>
              <a:t>Disable </a:t>
            </a:r>
            <a:r>
              <a:rPr sz="1800" b="1" i="1" spc="-5" dirty="0">
                <a:latin typeface="Times New Roman"/>
                <a:cs typeface="Times New Roman"/>
              </a:rPr>
              <a:t>ready </a:t>
            </a:r>
            <a:r>
              <a:rPr sz="1800" b="1" i="1" dirty="0">
                <a:latin typeface="Times New Roman"/>
                <a:cs typeface="Times New Roman"/>
              </a:rPr>
              <a:t>for</a:t>
            </a:r>
            <a:r>
              <a:rPr sz="1800" b="1" i="1" spc="-6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data.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0120" y="3294379"/>
            <a:ext cx="15333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Source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unit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63187" y="3141979"/>
            <a:ext cx="2175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Destination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Unit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7972" y="6017767"/>
            <a:ext cx="7189047" cy="8077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078865">
              <a:lnSpc>
                <a:spcPct val="100000"/>
              </a:lnSpc>
              <a:spcBef>
                <a:spcPts val="855"/>
              </a:spcBef>
            </a:pPr>
            <a:r>
              <a:rPr sz="1800" b="1" dirty="0">
                <a:latin typeface="Times New Roman"/>
                <a:cs typeface="Times New Roman"/>
              </a:rPr>
              <a:t>(b) </a:t>
            </a:r>
            <a:r>
              <a:rPr sz="1800" b="1" spc="-10" dirty="0">
                <a:latin typeface="Times New Roman"/>
                <a:cs typeface="Times New Roman"/>
              </a:rPr>
              <a:t>Sequence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events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Destination-Initiated transfer using</a:t>
            </a:r>
            <a:r>
              <a:rPr sz="20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Handshaking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76800" y="4403091"/>
            <a:ext cx="2805853" cy="435609"/>
          </a:xfrm>
          <a:custGeom>
            <a:avLst/>
            <a:gdLst/>
            <a:ahLst/>
            <a:cxnLst/>
            <a:rect l="l" t="t" r="r" b="b"/>
            <a:pathLst>
              <a:path w="2104390" h="435610">
                <a:moveTo>
                  <a:pt x="0" y="0"/>
                </a:moveTo>
                <a:lnTo>
                  <a:pt x="2104390" y="43561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7253" y="4781550"/>
            <a:ext cx="165947" cy="111760"/>
          </a:xfrm>
          <a:custGeom>
            <a:avLst/>
            <a:gdLst/>
            <a:ahLst/>
            <a:cxnLst/>
            <a:rect l="l" t="t" r="r" b="b"/>
            <a:pathLst>
              <a:path w="124460" h="111760">
                <a:moveTo>
                  <a:pt x="24130" y="0"/>
                </a:moveTo>
                <a:lnTo>
                  <a:pt x="0" y="111760"/>
                </a:lnTo>
                <a:lnTo>
                  <a:pt x="124460" y="78739"/>
                </a:lnTo>
                <a:lnTo>
                  <a:pt x="24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87200" y="3945890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190500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21440" y="3945890"/>
            <a:ext cx="36576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27432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379200" y="3888740"/>
            <a:ext cx="1524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5653" y="3717290"/>
            <a:ext cx="2807547" cy="435609"/>
          </a:xfrm>
          <a:custGeom>
            <a:avLst/>
            <a:gdLst/>
            <a:ahLst/>
            <a:cxnLst/>
            <a:rect l="l" t="t" r="r" b="b"/>
            <a:pathLst>
              <a:path w="2105660" h="435610">
                <a:moveTo>
                  <a:pt x="2105660" y="0"/>
                </a:moveTo>
                <a:lnTo>
                  <a:pt x="0" y="43561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6800" y="4095750"/>
            <a:ext cx="165947" cy="111760"/>
          </a:xfrm>
          <a:custGeom>
            <a:avLst/>
            <a:gdLst/>
            <a:ahLst/>
            <a:cxnLst/>
            <a:rect l="l" t="t" r="r" b="b"/>
            <a:pathLst>
              <a:path w="124460" h="111760">
                <a:moveTo>
                  <a:pt x="100329" y="0"/>
                </a:moveTo>
                <a:lnTo>
                  <a:pt x="0" y="78739"/>
                </a:lnTo>
                <a:lnTo>
                  <a:pt x="124460" y="111760"/>
                </a:lnTo>
                <a:lnTo>
                  <a:pt x="100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17439" y="5013959"/>
            <a:ext cx="2905760" cy="71120"/>
          </a:xfrm>
          <a:custGeom>
            <a:avLst/>
            <a:gdLst/>
            <a:ahLst/>
            <a:cxnLst/>
            <a:rect l="l" t="t" r="r" b="b"/>
            <a:pathLst>
              <a:path w="2179320" h="71120">
                <a:moveTo>
                  <a:pt x="2179320" y="0"/>
                </a:moveTo>
                <a:lnTo>
                  <a:pt x="0" y="7111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75200" y="5027929"/>
            <a:ext cx="154093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113029" y="0"/>
                </a:moveTo>
                <a:lnTo>
                  <a:pt x="0" y="60960"/>
                </a:lnTo>
                <a:lnTo>
                  <a:pt x="115570" y="114300"/>
                </a:lnTo>
                <a:lnTo>
                  <a:pt x="113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75200" y="5393690"/>
            <a:ext cx="7112000" cy="457200"/>
          </a:xfrm>
          <a:custGeom>
            <a:avLst/>
            <a:gdLst/>
            <a:ahLst/>
            <a:cxnLst/>
            <a:rect l="l" t="t" r="r" b="b"/>
            <a:pathLst>
              <a:path w="5334000" h="457200">
                <a:moveTo>
                  <a:pt x="5334000" y="45720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635000"/>
            <a:ext cx="10642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/>
              <a:t>Advantage </a:t>
            </a:r>
            <a:r>
              <a:rPr sz="4000" u="none" dirty="0"/>
              <a:t>of </a:t>
            </a:r>
            <a:r>
              <a:rPr sz="4000" u="none" spc="-5" dirty="0"/>
              <a:t>the </a:t>
            </a:r>
            <a:r>
              <a:rPr sz="4000" u="none" dirty="0"/>
              <a:t>Handshaking</a:t>
            </a:r>
            <a:r>
              <a:rPr sz="4000" u="none" spc="-50" dirty="0"/>
              <a:t> </a:t>
            </a:r>
            <a:r>
              <a:rPr sz="4000" u="none" spc="-5" dirty="0"/>
              <a:t>method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14587" y="1697990"/>
            <a:ext cx="374227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225" dirty="0">
                <a:solidFill>
                  <a:srgbClr val="00007C"/>
                </a:solidFill>
                <a:latin typeface="Symbol"/>
                <a:cs typeface="Symbol"/>
              </a:rPr>
              <a:t>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4185" y="1557019"/>
            <a:ext cx="101447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Handshaking scheme </a:t>
            </a:r>
            <a:r>
              <a:rPr sz="2400" dirty="0">
                <a:latin typeface="Times New Roman"/>
                <a:cs typeface="Times New Roman"/>
              </a:rPr>
              <a:t>provides degree of flexibility </a:t>
            </a:r>
            <a:r>
              <a:rPr sz="2400" spc="-5" dirty="0">
                <a:latin typeface="Times New Roman"/>
                <a:cs typeface="Times New Roman"/>
              </a:rPr>
              <a:t>and  </a:t>
            </a:r>
            <a:r>
              <a:rPr sz="2400" dirty="0">
                <a:latin typeface="Times New Roman"/>
                <a:cs typeface="Times New Roman"/>
              </a:rPr>
              <a:t>reliability because the </a:t>
            </a:r>
            <a:r>
              <a:rPr sz="2400" spc="-5" dirty="0">
                <a:latin typeface="Times New Roman"/>
                <a:cs typeface="Times New Roman"/>
              </a:rPr>
              <a:t>successful completion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data transfer  </a:t>
            </a:r>
            <a:r>
              <a:rPr sz="2400" dirty="0">
                <a:latin typeface="Times New Roman"/>
                <a:cs typeface="Times New Roman"/>
              </a:rPr>
              <a:t>relies on active participation by both units.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587" y="3534410"/>
            <a:ext cx="374227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225" dirty="0">
                <a:solidFill>
                  <a:srgbClr val="00007C"/>
                </a:solidFill>
                <a:latin typeface="Symbol"/>
                <a:cs typeface="Symbol"/>
              </a:rPr>
              <a:t>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4185" y="3392170"/>
            <a:ext cx="10143912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If </a:t>
            </a:r>
            <a:r>
              <a:rPr sz="2400" spc="-5" dirty="0">
                <a:latin typeface="Times New Roman"/>
                <a:cs typeface="Times New Roman"/>
              </a:rPr>
              <a:t>any </a:t>
            </a:r>
            <a:r>
              <a:rPr sz="2400" dirty="0">
                <a:latin typeface="Times New Roman"/>
                <a:cs typeface="Times New Roman"/>
              </a:rPr>
              <a:t>of one unit is faulty, the data transfer </a:t>
            </a:r>
            <a:r>
              <a:rPr sz="2400" spc="-5" dirty="0">
                <a:latin typeface="Times New Roman"/>
                <a:cs typeface="Times New Roman"/>
              </a:rPr>
              <a:t>will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  completed. Such an </a:t>
            </a:r>
            <a:r>
              <a:rPr sz="2400" dirty="0">
                <a:latin typeface="Times New Roman"/>
                <a:cs typeface="Times New Roman"/>
              </a:rPr>
              <a:t>error </a:t>
            </a:r>
            <a:r>
              <a:rPr sz="2400" spc="-5" dirty="0">
                <a:latin typeface="Times New Roman"/>
                <a:cs typeface="Times New Roman"/>
              </a:rPr>
              <a:t>can </a:t>
            </a:r>
            <a:r>
              <a:rPr sz="2400" dirty="0">
                <a:latin typeface="Times New Roman"/>
                <a:cs typeface="Times New Roman"/>
              </a:rPr>
              <a:t>be detected by </a:t>
            </a:r>
            <a:r>
              <a:rPr sz="2400" spc="-10" dirty="0">
                <a:latin typeface="Times New Roman"/>
                <a:cs typeface="Times New Roman"/>
              </a:rPr>
              <a:t>means </a:t>
            </a:r>
            <a:r>
              <a:rPr sz="2400" dirty="0">
                <a:latin typeface="Times New Roman"/>
                <a:cs typeface="Times New Roman"/>
              </a:rPr>
              <a:t>of a  </a:t>
            </a:r>
            <a:r>
              <a:rPr sz="2400" b="1" i="1" dirty="0">
                <a:latin typeface="Times New Roman"/>
                <a:cs typeface="Times New Roman"/>
              </a:rPr>
              <a:t>Timeout </a:t>
            </a:r>
            <a:r>
              <a:rPr sz="2400" b="1" i="1" spc="-5" dirty="0">
                <a:latin typeface="Times New Roman"/>
                <a:cs typeface="Times New Roman"/>
              </a:rPr>
              <a:t>mechanism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provides an alarm if the data is  not </a:t>
            </a:r>
            <a:r>
              <a:rPr sz="2400" spc="-5" dirty="0">
                <a:latin typeface="Times New Roman"/>
                <a:cs typeface="Times New Roman"/>
              </a:rPr>
              <a:t>completed within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604520"/>
            <a:ext cx="104673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Asynchronous Serial</a:t>
            </a:r>
            <a:r>
              <a:rPr u="none" spc="5" dirty="0"/>
              <a:t> </a:t>
            </a:r>
            <a:r>
              <a:rPr u="none" spc="-5" dirty="0"/>
              <a:t>Transmission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8587" y="1633219"/>
            <a:ext cx="10908453" cy="3721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4330" algn="just">
              <a:lnSpc>
                <a:spcPct val="12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The transfer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data between two </a:t>
            </a:r>
            <a:r>
              <a:rPr sz="2800" dirty="0">
                <a:latin typeface="Times New Roman"/>
                <a:cs typeface="Times New Roman"/>
              </a:rPr>
              <a:t>units is </a:t>
            </a:r>
            <a:r>
              <a:rPr sz="2800" spc="-5" dirty="0">
                <a:latin typeface="Times New Roman"/>
                <a:cs typeface="Times New Roman"/>
              </a:rPr>
              <a:t>serial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  </a:t>
            </a:r>
            <a:r>
              <a:rPr sz="2800" spc="-5" dirty="0">
                <a:latin typeface="Times New Roman"/>
                <a:cs typeface="Times New Roman"/>
              </a:rPr>
              <a:t>parallel. In parallel </a:t>
            </a:r>
            <a:r>
              <a:rPr sz="2800" dirty="0">
                <a:latin typeface="Times New Roman"/>
                <a:cs typeface="Times New Roman"/>
              </a:rPr>
              <a:t>data </a:t>
            </a:r>
            <a:r>
              <a:rPr sz="2800" spc="-5" dirty="0">
                <a:latin typeface="Times New Roman"/>
                <a:cs typeface="Times New Roman"/>
              </a:rPr>
              <a:t>transmission, </a:t>
            </a:r>
            <a:r>
              <a:rPr sz="2800" dirty="0">
                <a:latin typeface="Times New Roman"/>
                <a:cs typeface="Times New Roman"/>
              </a:rPr>
              <a:t>n bit in the  </a:t>
            </a:r>
            <a:r>
              <a:rPr sz="2800" spc="-10" dirty="0">
                <a:latin typeface="Times New Roman"/>
                <a:cs typeface="Times New Roman"/>
              </a:rPr>
              <a:t>message </a:t>
            </a:r>
            <a:r>
              <a:rPr sz="2800" spc="-5" dirty="0">
                <a:latin typeface="Times New Roman"/>
                <a:cs typeface="Times New Roman"/>
              </a:rPr>
              <a:t>must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transmitted </a:t>
            </a:r>
            <a:r>
              <a:rPr sz="2800" dirty="0">
                <a:latin typeface="Times New Roman"/>
                <a:cs typeface="Times New Roman"/>
              </a:rPr>
              <a:t>through n </a:t>
            </a:r>
            <a:r>
              <a:rPr sz="2800" spc="-5" dirty="0">
                <a:latin typeface="Times New Roman"/>
                <a:cs typeface="Times New Roman"/>
              </a:rPr>
              <a:t>separate  conductor path.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serial transmission, </a:t>
            </a:r>
            <a:r>
              <a:rPr sz="2800" spc="-10" dirty="0">
                <a:latin typeface="Times New Roman"/>
                <a:cs typeface="Times New Roman"/>
              </a:rPr>
              <a:t>each </a:t>
            </a:r>
            <a:r>
              <a:rPr sz="2800" dirty="0">
                <a:latin typeface="Times New Roman"/>
                <a:cs typeface="Times New Roman"/>
              </a:rPr>
              <a:t>bit in the  </a:t>
            </a:r>
            <a:r>
              <a:rPr sz="2800" spc="-10" dirty="0">
                <a:latin typeface="Times New Roman"/>
                <a:cs typeface="Times New Roman"/>
              </a:rPr>
              <a:t>message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sent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sequence </a:t>
            </a:r>
            <a:r>
              <a:rPr sz="2800" dirty="0">
                <a:latin typeface="Times New Roman"/>
                <a:cs typeface="Times New Roman"/>
              </a:rPr>
              <a:t>one </a:t>
            </a:r>
            <a:r>
              <a:rPr sz="2800" spc="-5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time.</a:t>
            </a:r>
            <a:endParaRPr sz="2800">
              <a:latin typeface="Times New Roman"/>
              <a:cs typeface="Times New Roman"/>
            </a:endParaRPr>
          </a:p>
          <a:p>
            <a:pPr marL="12700" marR="6350" indent="40640" algn="just">
              <a:lnSpc>
                <a:spcPct val="120000"/>
              </a:lnSpc>
              <a:spcBef>
                <a:spcPts val="690"/>
              </a:spcBef>
            </a:pPr>
            <a:r>
              <a:rPr sz="2800" spc="-5" dirty="0">
                <a:latin typeface="Times New Roman"/>
                <a:cs typeface="Times New Roman"/>
              </a:rPr>
              <a:t>Parallel transmission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faster </a:t>
            </a:r>
            <a:r>
              <a:rPr sz="2800" dirty="0">
                <a:latin typeface="Times New Roman"/>
                <a:cs typeface="Times New Roman"/>
              </a:rPr>
              <a:t>but it </a:t>
            </a:r>
            <a:r>
              <a:rPr sz="2800" spc="-5" dirty="0">
                <a:latin typeface="Times New Roman"/>
                <a:cs typeface="Times New Roman"/>
              </a:rPr>
              <a:t>requires </a:t>
            </a:r>
            <a:r>
              <a:rPr sz="2800" spc="-10" dirty="0">
                <a:latin typeface="Times New Roman"/>
                <a:cs typeface="Times New Roman"/>
              </a:rPr>
              <a:t>many </a:t>
            </a:r>
            <a:r>
              <a:rPr sz="2800" spc="-5" dirty="0">
                <a:latin typeface="Times New Roman"/>
                <a:cs typeface="Times New Roman"/>
              </a:rPr>
              <a:t>wires.  It </a:t>
            </a:r>
            <a:r>
              <a:rPr sz="2800" dirty="0">
                <a:latin typeface="Times New Roman"/>
                <a:cs typeface="Times New Roman"/>
              </a:rPr>
              <a:t>is used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short </a:t>
            </a:r>
            <a:r>
              <a:rPr sz="2800" spc="-5" dirty="0">
                <a:latin typeface="Times New Roman"/>
                <a:cs typeface="Times New Roman"/>
              </a:rPr>
              <a:t>distances and where speed </a:t>
            </a:r>
            <a:r>
              <a:rPr sz="2800" dirty="0">
                <a:latin typeface="Times New Roman"/>
                <a:cs typeface="Times New Roman"/>
              </a:rPr>
              <a:t>is  </a:t>
            </a:r>
            <a:r>
              <a:rPr sz="2800" spc="-5" dirty="0">
                <a:latin typeface="Times New Roman"/>
                <a:cs typeface="Times New Roman"/>
              </a:rPr>
              <a:t>important. Serial transmission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slower </a:t>
            </a:r>
            <a:r>
              <a:rPr sz="2800" dirty="0">
                <a:latin typeface="Times New Roman"/>
                <a:cs typeface="Times New Roman"/>
              </a:rPr>
              <a:t>but </a:t>
            </a:r>
            <a:r>
              <a:rPr sz="2800" spc="-5" dirty="0">
                <a:latin typeface="Times New Roman"/>
                <a:cs typeface="Times New Roman"/>
              </a:rPr>
              <a:t>is less  expensive.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387" y="528320"/>
            <a:ext cx="104698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Asynchronous Serial</a:t>
            </a:r>
            <a:r>
              <a:rPr u="none" spc="15" dirty="0"/>
              <a:t> </a:t>
            </a:r>
            <a:r>
              <a:rPr u="none" spc="-5" dirty="0"/>
              <a:t>Transmission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6987" y="1633219"/>
            <a:ext cx="10902527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50000"/>
              </a:lnSpc>
              <a:spcBef>
                <a:spcPts val="100"/>
              </a:spcBef>
              <a:tabLst>
                <a:tab pos="481965" algn="l"/>
                <a:tab pos="1278890" algn="l"/>
                <a:tab pos="1646555" algn="l"/>
                <a:tab pos="1930400" algn="l"/>
                <a:tab pos="2385695" algn="l"/>
                <a:tab pos="2694940" algn="l"/>
                <a:tab pos="3185795" algn="l"/>
                <a:tab pos="3282950" algn="l"/>
                <a:tab pos="4214495" algn="l"/>
                <a:tab pos="4333875" algn="l"/>
                <a:tab pos="5031740" algn="l"/>
                <a:tab pos="5493385" algn="l"/>
                <a:tab pos="5799455" algn="l"/>
                <a:tab pos="5885180" algn="l"/>
                <a:tab pos="6151880" algn="l"/>
                <a:tab pos="7056120" algn="l"/>
                <a:tab pos="7397750" algn="l"/>
                <a:tab pos="7621270" algn="l"/>
                <a:tab pos="8028305" algn="l"/>
              </a:tabLst>
            </a:pPr>
            <a:r>
              <a:rPr sz="2400" dirty="0">
                <a:latin typeface="Times New Roman"/>
                <a:cs typeface="Times New Roman"/>
              </a:rPr>
              <a:t>In	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spc="2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ronous	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erial	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ran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,		e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ch	bit	of	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age	is	sent	a  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equence	at	a	ti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e,	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		binary	in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ation	is	trans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erred	only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2699" y="2913379"/>
            <a:ext cx="101769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</a:tabLst>
            </a:pPr>
            <a:r>
              <a:rPr sz="2400" dirty="0">
                <a:latin typeface="Times New Roman"/>
                <a:cs typeface="Times New Roman"/>
              </a:rPr>
              <a:t>to	</a:t>
            </a: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587" y="2730499"/>
            <a:ext cx="9788312" cy="170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>
              <a:lnSpc>
                <a:spcPct val="150000"/>
              </a:lnSpc>
              <a:spcBef>
                <a:spcPts val="100"/>
              </a:spcBef>
              <a:tabLst>
                <a:tab pos="1000125" algn="l"/>
                <a:tab pos="1383665" algn="l"/>
                <a:tab pos="1799589" algn="l"/>
                <a:tab pos="3192780" algn="l"/>
                <a:tab pos="4130675" algn="l"/>
                <a:tab pos="4955540" algn="l"/>
                <a:tab pos="5372100" algn="l"/>
                <a:tab pos="5890260" algn="l"/>
              </a:tabLst>
            </a:pPr>
            <a:r>
              <a:rPr sz="2400" spc="-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hen	it	is	availab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3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hen	there	is	no	in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  </a:t>
            </a:r>
            <a:r>
              <a:rPr sz="2400" spc="-5" dirty="0">
                <a:latin typeface="Times New Roman"/>
                <a:cs typeface="Times New Roman"/>
              </a:rPr>
              <a:t>transferred, </a:t>
            </a:r>
            <a:r>
              <a:rPr sz="2400" dirty="0">
                <a:latin typeface="Times New Roman"/>
                <a:cs typeface="Times New Roman"/>
              </a:rPr>
              <a:t>line </a:t>
            </a:r>
            <a:r>
              <a:rPr sz="2400" spc="-5" dirty="0">
                <a:latin typeface="Times New Roman"/>
                <a:cs typeface="Times New Roman"/>
              </a:rPr>
              <a:t>remains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idle.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400" dirty="0">
                <a:latin typeface="Times New Roman"/>
                <a:cs typeface="Times New Roman"/>
              </a:rPr>
              <a:t>In this technique each </a:t>
            </a:r>
            <a:r>
              <a:rPr sz="2400" spc="-5" dirty="0">
                <a:latin typeface="Times New Roman"/>
                <a:cs typeface="Times New Roman"/>
              </a:rPr>
              <a:t>character consists </a:t>
            </a:r>
            <a:r>
              <a:rPr sz="2400" dirty="0">
                <a:latin typeface="Times New Roman"/>
                <a:cs typeface="Times New Roman"/>
              </a:rPr>
              <a:t>of three points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8185" y="4672329"/>
            <a:ext cx="2575560" cy="163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554" indent="-236854">
              <a:lnSpc>
                <a:spcPct val="100000"/>
              </a:lnSpc>
              <a:spcBef>
                <a:spcPts val="100"/>
              </a:spcBef>
              <a:buAutoNum type="romanLcPeriod"/>
              <a:tabLst>
                <a:tab pos="25019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Start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</a:t>
            </a:r>
            <a:endParaRPr sz="2400">
              <a:latin typeface="Times New Roman"/>
              <a:cs typeface="Times New Roman"/>
            </a:endParaRPr>
          </a:p>
          <a:p>
            <a:pPr marL="334010" indent="-321310">
              <a:lnSpc>
                <a:spcPct val="100000"/>
              </a:lnSpc>
              <a:spcBef>
                <a:spcPts val="2039"/>
              </a:spcBef>
              <a:buAutoNum type="romanLcPeriod"/>
              <a:tabLst>
                <a:tab pos="334645" algn="l"/>
              </a:tabLst>
            </a:pPr>
            <a:r>
              <a:rPr sz="2400" spc="-5" dirty="0">
                <a:latin typeface="Times New Roman"/>
                <a:cs typeface="Times New Roman"/>
              </a:rPr>
              <a:t>Character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</a:t>
            </a:r>
            <a:endParaRPr sz="2400">
              <a:latin typeface="Times New Roman"/>
              <a:cs typeface="Times New Roman"/>
            </a:endParaRPr>
          </a:p>
          <a:p>
            <a:pPr marL="419100" indent="-406400">
              <a:lnSpc>
                <a:spcPct val="100000"/>
              </a:lnSpc>
              <a:spcBef>
                <a:spcPts val="2030"/>
              </a:spcBef>
              <a:buAutoNum type="romanLcPeriod"/>
              <a:tabLst>
                <a:tab pos="419734" algn="l"/>
              </a:tabLst>
            </a:pPr>
            <a:r>
              <a:rPr sz="2400" dirty="0">
                <a:latin typeface="Times New Roman"/>
                <a:cs typeface="Times New Roman"/>
              </a:rPr>
              <a:t>Stop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566420"/>
            <a:ext cx="104673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Asynchronous Serial</a:t>
            </a:r>
            <a:r>
              <a:rPr u="none" spc="5" dirty="0"/>
              <a:t> </a:t>
            </a:r>
            <a:r>
              <a:rPr u="none" spc="-5" dirty="0"/>
              <a:t>Transmission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387" y="1587500"/>
            <a:ext cx="1947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7C"/>
                </a:solidFill>
                <a:latin typeface="Times New Roman"/>
                <a:cs typeface="Times New Roman"/>
              </a:rPr>
              <a:t>i.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1919" y="1328419"/>
            <a:ext cx="10375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456055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Start</a:t>
            </a:r>
            <a:r>
              <a:rPr sz="2400" b="1" u="heavy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Bit-</a:t>
            </a:r>
            <a:r>
              <a:rPr sz="2400" b="1" spc="-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First </a:t>
            </a:r>
            <a:r>
              <a:rPr sz="2400" dirty="0">
                <a:latin typeface="Times New Roman"/>
                <a:cs typeface="Times New Roman"/>
              </a:rPr>
              <a:t>bit, called start bit is always zero and </a:t>
            </a:r>
            <a:r>
              <a:rPr sz="2400" spc="-5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to  indicate the beginning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character.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387" y="4710429"/>
            <a:ext cx="36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7C"/>
                </a:solidFill>
                <a:latin typeface="Times New Roman"/>
                <a:cs typeface="Times New Roman"/>
              </a:rPr>
              <a:t>iii.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59460" y="1189482"/>
            <a:ext cx="6015355" cy="519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0" marR="6350" indent="-66040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7C"/>
                </a:solidFill>
              </a:rPr>
              <a:t>ii.</a:t>
            </a:r>
            <a:r>
              <a:rPr sz="1800" spc="-5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Stop Bit-</a:t>
            </a:r>
            <a:r>
              <a:rPr spc="-5" dirty="0"/>
              <a:t> </a:t>
            </a:r>
            <a:r>
              <a:rPr b="0" spc="-5" dirty="0">
                <a:latin typeface="Times New Roman"/>
                <a:cs typeface="Times New Roman"/>
              </a:rPr>
              <a:t>Last </a:t>
            </a:r>
            <a:r>
              <a:rPr b="0" dirty="0">
                <a:latin typeface="Times New Roman"/>
                <a:cs typeface="Times New Roman"/>
              </a:rPr>
              <a:t>bit, called stop bit is always one and </a:t>
            </a:r>
            <a:r>
              <a:rPr b="0" spc="-5" dirty="0">
                <a:latin typeface="Times New Roman"/>
                <a:cs typeface="Times New Roman"/>
              </a:rPr>
              <a:t>used </a:t>
            </a:r>
            <a:r>
              <a:rPr b="0" dirty="0">
                <a:latin typeface="Times New Roman"/>
                <a:cs typeface="Times New Roman"/>
              </a:rPr>
              <a:t>to  indicate end of characters. </a:t>
            </a:r>
            <a:r>
              <a:rPr b="0" spc="-5" dirty="0">
                <a:latin typeface="Times New Roman"/>
                <a:cs typeface="Times New Roman"/>
              </a:rPr>
              <a:t>Stop </a:t>
            </a:r>
            <a:r>
              <a:rPr b="0" dirty="0">
                <a:latin typeface="Times New Roman"/>
                <a:cs typeface="Times New Roman"/>
              </a:rPr>
              <a:t>bit </a:t>
            </a:r>
            <a:r>
              <a:rPr b="0" spc="5" dirty="0">
                <a:latin typeface="Times New Roman"/>
                <a:cs typeface="Times New Roman"/>
              </a:rPr>
              <a:t>is </a:t>
            </a:r>
            <a:r>
              <a:rPr b="0" dirty="0">
                <a:latin typeface="Times New Roman"/>
                <a:cs typeface="Times New Roman"/>
              </a:rPr>
              <a:t>always </a:t>
            </a:r>
            <a:r>
              <a:rPr b="0" spc="5" dirty="0">
                <a:latin typeface="Times New Roman"/>
                <a:cs typeface="Times New Roman"/>
              </a:rPr>
              <a:t>in </a:t>
            </a:r>
            <a:r>
              <a:rPr b="0" dirty="0">
                <a:latin typeface="Times New Roman"/>
                <a:cs typeface="Times New Roman"/>
              </a:rPr>
              <a:t>the 1- state </a:t>
            </a:r>
            <a:r>
              <a:rPr b="0" spc="-5" dirty="0">
                <a:latin typeface="Times New Roman"/>
                <a:cs typeface="Times New Roman"/>
              </a:rPr>
              <a:t>and  </a:t>
            </a:r>
            <a:r>
              <a:rPr b="0" spc="-10" dirty="0">
                <a:latin typeface="Times New Roman"/>
                <a:cs typeface="Times New Roman"/>
              </a:rPr>
              <a:t>frame </a:t>
            </a:r>
            <a:r>
              <a:rPr b="0" dirty="0">
                <a:latin typeface="Times New Roman"/>
                <a:cs typeface="Times New Roman"/>
              </a:rPr>
              <a:t>the end of the characters to </a:t>
            </a:r>
            <a:r>
              <a:rPr b="0" spc="-5" dirty="0">
                <a:latin typeface="Times New Roman"/>
                <a:cs typeface="Times New Roman"/>
              </a:rPr>
              <a:t>signify </a:t>
            </a:r>
            <a:r>
              <a:rPr b="0" dirty="0">
                <a:latin typeface="Times New Roman"/>
                <a:cs typeface="Times New Roman"/>
              </a:rPr>
              <a:t>the idle or wait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state.</a:t>
            </a:r>
            <a:endParaRPr sz="1800">
              <a:latin typeface="Times New Roman"/>
              <a:cs typeface="Times New Roman"/>
            </a:endParaRPr>
          </a:p>
          <a:p>
            <a:pPr marL="673100" marR="5080" algn="just">
              <a:lnSpc>
                <a:spcPct val="150000"/>
              </a:lnSpc>
              <a:spcBef>
                <a:spcPts val="1500"/>
              </a:spcBef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Character Bit-</a:t>
            </a:r>
            <a:r>
              <a:rPr spc="-5" dirty="0"/>
              <a:t> </a:t>
            </a:r>
            <a:r>
              <a:rPr b="0" spc="-5" dirty="0">
                <a:latin typeface="Times New Roman"/>
                <a:cs typeface="Times New Roman"/>
              </a:rPr>
              <a:t>Bits </a:t>
            </a:r>
            <a:r>
              <a:rPr b="0" dirty="0">
                <a:latin typeface="Times New Roman"/>
                <a:cs typeface="Times New Roman"/>
              </a:rPr>
              <a:t>in </a:t>
            </a:r>
            <a:r>
              <a:rPr b="0" spc="-5" dirty="0">
                <a:latin typeface="Times New Roman"/>
                <a:cs typeface="Times New Roman"/>
              </a:rPr>
              <a:t>between </a:t>
            </a:r>
            <a:r>
              <a:rPr b="0" dirty="0">
                <a:latin typeface="Times New Roman"/>
                <a:cs typeface="Times New Roman"/>
              </a:rPr>
              <a:t>the </a:t>
            </a:r>
            <a:r>
              <a:rPr b="0" spc="-5" dirty="0">
                <a:latin typeface="Times New Roman"/>
                <a:cs typeface="Times New Roman"/>
              </a:rPr>
              <a:t>start </a:t>
            </a:r>
            <a:r>
              <a:rPr b="0" dirty="0">
                <a:latin typeface="Times New Roman"/>
                <a:cs typeface="Times New Roman"/>
              </a:rPr>
              <a:t>bit and the stop bit  are </a:t>
            </a:r>
            <a:r>
              <a:rPr b="0" spc="-5" dirty="0">
                <a:latin typeface="Times New Roman"/>
                <a:cs typeface="Times New Roman"/>
              </a:rPr>
              <a:t>known </a:t>
            </a:r>
            <a:r>
              <a:rPr b="0" dirty="0">
                <a:latin typeface="Times New Roman"/>
                <a:cs typeface="Times New Roman"/>
              </a:rPr>
              <a:t>as character bits. The character bits always </a:t>
            </a:r>
            <a:r>
              <a:rPr b="0" spc="-5" dirty="0">
                <a:latin typeface="Times New Roman"/>
                <a:cs typeface="Times New Roman"/>
              </a:rPr>
              <a:t>follow  </a:t>
            </a:r>
            <a:r>
              <a:rPr b="0" dirty="0">
                <a:latin typeface="Times New Roman"/>
                <a:cs typeface="Times New Roman"/>
              </a:rPr>
              <a:t>the start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bit.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104673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Asynchronous Serial</a:t>
            </a:r>
            <a:r>
              <a:rPr u="none" spc="5" dirty="0"/>
              <a:t> </a:t>
            </a:r>
            <a:r>
              <a:rPr u="none" spc="-5" dirty="0"/>
              <a:t>Transmission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2641600" y="3733800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3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64800" y="3652520"/>
            <a:ext cx="0" cy="574040"/>
          </a:xfrm>
          <a:custGeom>
            <a:avLst/>
            <a:gdLst/>
            <a:ahLst/>
            <a:cxnLst/>
            <a:rect l="l" t="t" r="r" b="b"/>
            <a:pathLst>
              <a:path h="574039">
                <a:moveTo>
                  <a:pt x="0" y="0"/>
                </a:moveTo>
                <a:lnTo>
                  <a:pt x="0" y="5740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77600" y="3652520"/>
            <a:ext cx="0" cy="574040"/>
          </a:xfrm>
          <a:custGeom>
            <a:avLst/>
            <a:gdLst/>
            <a:ahLst/>
            <a:cxnLst/>
            <a:rect l="l" t="t" r="r" b="b"/>
            <a:pathLst>
              <a:path h="574039">
                <a:moveTo>
                  <a:pt x="0" y="0"/>
                </a:moveTo>
                <a:lnTo>
                  <a:pt x="0" y="57403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79601" y="3686809"/>
            <a:ext cx="3289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715" algn="l"/>
                <a:tab pos="2453640" algn="l"/>
              </a:tabLst>
            </a:pPr>
            <a:r>
              <a:rPr sz="1800" spc="-5" dirty="0">
                <a:latin typeface="Times New Roman"/>
                <a:cs typeface="Times New Roman"/>
              </a:rPr>
              <a:t>Start	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bit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5067" y="3686809"/>
            <a:ext cx="32622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3320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24067" y="3601720"/>
            <a:ext cx="59266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op  </a:t>
            </a:r>
            <a:r>
              <a:rPr sz="1800" spc="-5" dirty="0">
                <a:latin typeface="Times New Roman"/>
                <a:cs typeface="Times New Roman"/>
              </a:rPr>
              <a:t>bits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4893" y="3851909"/>
            <a:ext cx="1737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Character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bits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61600" y="3942079"/>
            <a:ext cx="1016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01533" y="4508500"/>
            <a:ext cx="5090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Asynchronous Serial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Transmission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41600" y="3942079"/>
            <a:ext cx="99907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74930" y="0"/>
                </a:moveTo>
                <a:lnTo>
                  <a:pt x="0" y="38100"/>
                </a:lnTo>
                <a:lnTo>
                  <a:pt x="74930" y="76200"/>
                </a:lnTo>
                <a:lnTo>
                  <a:pt x="749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7200" y="373380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7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85802" y="2647952"/>
          <a:ext cx="10768748" cy="902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/>
                <a:gridCol w="914400"/>
                <a:gridCol w="1045633"/>
                <a:gridCol w="985519"/>
                <a:gridCol w="960119"/>
                <a:gridCol w="1103205"/>
                <a:gridCol w="984672"/>
                <a:gridCol w="914400"/>
                <a:gridCol w="914400"/>
                <a:gridCol w="1930400"/>
              </a:tblGrid>
              <a:tr h="902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104673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Asynchronous Serial</a:t>
            </a:r>
            <a:r>
              <a:rPr u="none" spc="5" dirty="0"/>
              <a:t> </a:t>
            </a:r>
            <a:r>
              <a:rPr u="none" spc="-5" dirty="0"/>
              <a:t>Transmission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2014220"/>
            <a:ext cx="10186245" cy="2210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Serial Transmission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Asynchronous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done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by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two</a:t>
            </a:r>
            <a:r>
              <a:rPr sz="2400" b="1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ways: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30555" indent="-389255">
              <a:lnSpc>
                <a:spcPct val="100000"/>
              </a:lnSpc>
              <a:buAutoNum type="alphaLcParenR"/>
              <a:tabLst>
                <a:tab pos="630555" algn="l"/>
                <a:tab pos="63119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Asynchronous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Communication Interface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AutoNum type="alphaLcParenR"/>
            </a:pPr>
            <a:endParaRPr sz="3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723265" indent="-405765">
              <a:lnSpc>
                <a:spcPct val="100000"/>
              </a:lnSpc>
              <a:buAutoNum type="alphaLcParenR"/>
              <a:tabLst>
                <a:tab pos="723265" algn="l"/>
                <a:tab pos="72390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First In First out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Buffer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908" y="18999"/>
            <a:ext cx="5396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Hardware</a:t>
            </a:r>
            <a:r>
              <a:rPr spc="-85" dirty="0"/>
              <a:t> </a:t>
            </a:r>
            <a:r>
              <a:rPr spc="-5" dirty="0"/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4908" y="876680"/>
            <a:ext cx="10937240" cy="454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01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2528570" algn="l"/>
                <a:tab pos="6049645" algn="l"/>
              </a:tabLst>
            </a:pPr>
            <a:r>
              <a:rPr sz="2400" spc="-15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implement the two arithmetic operations with hardware,it is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first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necessary  that the two numbers be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stored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registers.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Let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B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 two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registers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that  hold 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magnitude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numbers,</a:t>
            </a:r>
            <a:r>
              <a:rPr sz="240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15" baseline="-20833" dirty="0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B</a:t>
            </a:r>
            <a:r>
              <a:rPr sz="2400" spc="-7" baseline="-20833" dirty="0">
                <a:solidFill>
                  <a:srgbClr val="FFFFFF"/>
                </a:solidFill>
                <a:latin typeface="Trebuchet MS"/>
                <a:cs typeface="Trebuchet MS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be two flipflops that hold  the corresponding signs. The results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operation may be transferred 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third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register 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however,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saving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achieved if the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result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transferred into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 A</a:t>
            </a:r>
            <a:r>
              <a:rPr sz="2400" spc="-7" baseline="-20833" dirty="0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thus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7" baseline="-20833" dirty="0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together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accumulator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register.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  <a:tabLst>
                <a:tab pos="1010285" algn="l"/>
              </a:tabLst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Consider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now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hardware implementation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the algorithms above.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First, a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parallel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adder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is needed to perform the micro operation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A+B.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second,  comparator circuit is needed to establish if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A&gt;B, A=B, or A&lt;B.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third, two  parallel subtractor circuits are needed to perform the micro operation 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A-B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  B-A. The sign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relationship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can be determined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 exclusive-OR gate with A</a:t>
            </a:r>
            <a:r>
              <a:rPr sz="2400" spc="-7" baseline="-20833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400" spc="-7" baseline="-20833" dirty="0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inputs.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387" y="398779"/>
            <a:ext cx="994748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dirty="0"/>
              <a:t>Asynchronous </a:t>
            </a:r>
            <a:r>
              <a:rPr sz="3600" u="none" spc="-10" dirty="0"/>
              <a:t>Communication</a:t>
            </a:r>
            <a:r>
              <a:rPr sz="3600" u="none" spc="-5" dirty="0"/>
              <a:t> Interface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62188" y="1099819"/>
            <a:ext cx="11210713" cy="5021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indent="358140">
              <a:lnSpc>
                <a:spcPct val="150000"/>
              </a:lnSpc>
              <a:spcBef>
                <a:spcPts val="100"/>
              </a:spcBef>
              <a:tabLst>
                <a:tab pos="697230" algn="l"/>
                <a:tab pos="1581785" algn="l"/>
                <a:tab pos="1976120" algn="l"/>
                <a:tab pos="2659380" algn="l"/>
                <a:tab pos="2934970" algn="l"/>
                <a:tab pos="4058920" algn="l"/>
                <a:tab pos="4638675" algn="l"/>
                <a:tab pos="4913630" algn="l"/>
                <a:tab pos="6450330" algn="l"/>
                <a:tab pos="6896100" algn="l"/>
                <a:tab pos="8187690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	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orks	as	both	a	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ceiver	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nd	a	t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.	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ts	op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ation	is  initialized by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sending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byte to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control</a:t>
            </a:r>
            <a:r>
              <a:rPr sz="24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register.</a:t>
            </a:r>
          </a:p>
          <a:p>
            <a:pPr marL="12700" marR="78740">
              <a:lnSpc>
                <a:spcPct val="150000"/>
              </a:lnSpc>
              <a:spcBef>
                <a:spcPts val="149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transmitter register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accepts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 data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byte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through the  data bus and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transferred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shift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register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for serial</a:t>
            </a:r>
            <a:r>
              <a:rPr sz="2400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transmission.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1500"/>
              </a:spcBef>
              <a:tabLst>
                <a:tab pos="603885" algn="l"/>
                <a:tab pos="1416685" algn="l"/>
                <a:tab pos="1703070" algn="l"/>
                <a:tab pos="2971800" algn="l"/>
                <a:tab pos="3632200" algn="l"/>
                <a:tab pos="4311650" algn="l"/>
                <a:tab pos="4667885" algn="l"/>
                <a:tab pos="5854065" algn="l"/>
                <a:tab pos="6175375" algn="l"/>
                <a:tab pos="6530340" algn="l"/>
                <a:tab pos="8002905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receive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portion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receives information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into another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shift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register,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and	when	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	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complete	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data	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byte	is	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received	it	is	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transferred	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receiver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 register.</a:t>
            </a:r>
          </a:p>
          <a:p>
            <a:pPr marL="12700" marR="6350">
              <a:lnSpc>
                <a:spcPct val="150000"/>
              </a:lnSpc>
              <a:spcBef>
                <a:spcPts val="1500"/>
              </a:spcBef>
              <a:tabLst>
                <a:tab pos="654050" algn="l"/>
                <a:tab pos="732155" algn="l"/>
                <a:tab pos="1283970" algn="l"/>
                <a:tab pos="1998345" algn="l"/>
                <a:tab pos="2106295" algn="l"/>
                <a:tab pos="2371090" algn="l"/>
                <a:tab pos="2608580" algn="l"/>
                <a:tab pos="2879090" algn="l"/>
                <a:tab pos="3707765" algn="l"/>
                <a:tab pos="4758055" algn="l"/>
                <a:tab pos="5096510" algn="l"/>
                <a:tab pos="5130800" algn="l"/>
                <a:tab pos="5784215" algn="l"/>
                <a:tab pos="6278245" algn="l"/>
                <a:tab pos="6940550" algn="l"/>
                <a:tab pos="7039609" algn="l"/>
                <a:tab pos="7613015" algn="l"/>
                <a:tab pos="8018145" algn="l"/>
              </a:tabLst>
            </a:pP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U		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	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elect		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	receiver	</a:t>
            </a:r>
            <a:r>
              <a:rPr sz="2400" spc="-509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egi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ter	</a:t>
            </a:r>
            <a:r>
              <a:rPr sz="2400" spc="-5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		read	the	</a:t>
            </a:r>
            <a:r>
              <a:rPr sz="2400" spc="-5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  <a:r>
              <a:rPr sz="2400" spc="15" dirty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	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hrough	the 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	bus.	</a:t>
            </a:r>
            <a:r>
              <a:rPr sz="2400" spc="-5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Da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	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	the	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tatus	register	is	u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ed	</a:t>
            </a:r>
            <a:r>
              <a:rPr sz="2400" spc="-5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or	input		and	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utput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6585" y="589279"/>
            <a:ext cx="776562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5" dirty="0"/>
              <a:t>First In First </a:t>
            </a:r>
            <a:r>
              <a:rPr sz="3600" u="none" dirty="0"/>
              <a:t>Out </a:t>
            </a:r>
            <a:r>
              <a:rPr sz="3600" u="none" spc="-10" dirty="0"/>
              <a:t>Buffer</a:t>
            </a:r>
            <a:r>
              <a:rPr sz="3600" u="none" spc="-65" dirty="0"/>
              <a:t> </a:t>
            </a:r>
            <a:r>
              <a:rPr sz="3600" u="none" dirty="0"/>
              <a:t>(FIFO)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71786" y="1555749"/>
            <a:ext cx="1029970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 algn="just">
              <a:lnSpc>
                <a:spcPct val="149900"/>
              </a:lnSpc>
              <a:spcBef>
                <a:spcPts val="100"/>
              </a:spcBef>
            </a:pP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First In First Out (FIFO)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Buffer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a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  that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stores information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such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manner that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first  item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in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item first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out. 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FIFO buffer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comes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with separate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input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output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terminals. The  important feature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this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buffer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it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input  data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output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data at two different</a:t>
            </a:r>
            <a:r>
              <a:rPr sz="28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rates.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987" y="551179"/>
            <a:ext cx="776562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5" dirty="0"/>
              <a:t>First In First </a:t>
            </a:r>
            <a:r>
              <a:rPr sz="3600" u="none" dirty="0"/>
              <a:t>Out </a:t>
            </a:r>
            <a:r>
              <a:rPr sz="3600" u="none" spc="-10" dirty="0"/>
              <a:t>Buffer</a:t>
            </a:r>
            <a:r>
              <a:rPr sz="3600" u="none" spc="-65" dirty="0"/>
              <a:t> </a:t>
            </a:r>
            <a:r>
              <a:rPr sz="3600" u="none" dirty="0"/>
              <a:t>(FIFO)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36321" y="1404620"/>
            <a:ext cx="10436012" cy="2936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1600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When placed between two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units,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FIFO can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accept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source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unit at one rate, rate of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deliver the data  to the destination unit at another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rate.</a:t>
            </a:r>
          </a:p>
          <a:p>
            <a:pPr marL="114300" marR="6350" indent="124460" algn="just">
              <a:lnSpc>
                <a:spcPct val="150000"/>
              </a:lnSpc>
              <a:spcBef>
                <a:spcPts val="12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If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source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faster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than the destination,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FIFO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useful  for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source data arrive in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bursts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that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fills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out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buffer. FIFO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useful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some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applications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data are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transferred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asynchronously.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528320"/>
            <a:ext cx="71695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0" algn="l"/>
              </a:tabLst>
            </a:pPr>
            <a:r>
              <a:rPr u="none" spc="-5" dirty="0"/>
              <a:t>Modes</a:t>
            </a:r>
            <a:r>
              <a:rPr u="none" spc="5" dirty="0"/>
              <a:t> </a:t>
            </a:r>
            <a:r>
              <a:rPr u="none" dirty="0"/>
              <a:t>of	</a:t>
            </a:r>
            <a:r>
              <a:rPr u="none" spc="-5" dirty="0"/>
              <a:t>Data</a:t>
            </a:r>
            <a:r>
              <a:rPr u="none" spc="-80" dirty="0"/>
              <a:t> </a:t>
            </a:r>
            <a:r>
              <a:rPr u="none" spc="-5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093" y="1480820"/>
            <a:ext cx="10306473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27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Transfer of data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required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between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peripherals or 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sometimes between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any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two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devices or units of  your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 system.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one unit to  another one should be sure that both units have proper  connection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at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time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data 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receiving unit is  not busy. This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with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Internal  Operation.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528320"/>
            <a:ext cx="71695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0" algn="l"/>
              </a:tabLst>
            </a:pPr>
            <a:r>
              <a:rPr u="none" spc="-5" dirty="0"/>
              <a:t>Modes</a:t>
            </a:r>
            <a:r>
              <a:rPr u="none" spc="5" dirty="0"/>
              <a:t> </a:t>
            </a:r>
            <a:r>
              <a:rPr u="none" dirty="0"/>
              <a:t>of	</a:t>
            </a:r>
            <a:r>
              <a:rPr u="none" spc="-5" dirty="0"/>
              <a:t>Data</a:t>
            </a:r>
            <a:r>
              <a:rPr u="none" spc="-80" dirty="0"/>
              <a:t> </a:t>
            </a:r>
            <a:r>
              <a:rPr u="none" spc="-5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388" y="1328420"/>
            <a:ext cx="10910145" cy="2977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9400" algn="just">
              <a:lnSpc>
                <a:spcPct val="124900"/>
              </a:lnSpc>
              <a:spcBef>
                <a:spcPts val="100"/>
              </a:spcBef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All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internal operations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in 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digital system are  </a:t>
            </a:r>
            <a:r>
              <a:rPr sz="2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synchronized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by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means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clock pulses supplied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by a 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common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clock pulse Generator</a:t>
            </a:r>
            <a:r>
              <a:rPr sz="28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 data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transfer can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be</a:t>
            </a:r>
          </a:p>
          <a:p>
            <a:pPr marL="2687955" indent="-274955">
              <a:lnSpc>
                <a:spcPct val="100000"/>
              </a:lnSpc>
              <a:spcBef>
                <a:spcPts val="1889"/>
              </a:spcBef>
              <a:buAutoNum type="romanLcPeriod"/>
              <a:tabLst>
                <a:tab pos="2688590" algn="l"/>
              </a:tabLst>
            </a:pP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Synchronous</a:t>
            </a:r>
            <a:r>
              <a:rPr sz="2800" spc="-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or</a:t>
            </a:r>
          </a:p>
          <a:p>
            <a:pPr marL="2787015" indent="-374015">
              <a:lnSpc>
                <a:spcPct val="100000"/>
              </a:lnSpc>
              <a:spcBef>
                <a:spcPts val="1889"/>
              </a:spcBef>
              <a:buAutoNum type="romanLcPeriod"/>
              <a:tabLst>
                <a:tab pos="2787650" algn="l"/>
              </a:tabLst>
            </a:pP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Asynchronous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566420"/>
            <a:ext cx="71695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0" algn="l"/>
              </a:tabLst>
            </a:pPr>
            <a:r>
              <a:rPr u="none" spc="-5" dirty="0"/>
              <a:t>Modes</a:t>
            </a:r>
            <a:r>
              <a:rPr u="none" spc="5" dirty="0"/>
              <a:t> </a:t>
            </a:r>
            <a:r>
              <a:rPr u="none" dirty="0"/>
              <a:t>of	</a:t>
            </a:r>
            <a:r>
              <a:rPr u="none" spc="-5" dirty="0"/>
              <a:t>Data</a:t>
            </a:r>
            <a:r>
              <a:rPr u="none" spc="-80" dirty="0"/>
              <a:t> </a:t>
            </a:r>
            <a:r>
              <a:rPr u="none" spc="-5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87" y="1480819"/>
            <a:ext cx="10404687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 algn="just">
              <a:lnSpc>
                <a:spcPct val="149900"/>
              </a:lnSpc>
              <a:spcBef>
                <a:spcPts val="100"/>
              </a:spcBef>
            </a:pP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When both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transmitting and receiving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units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use 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same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clock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pulse then such a data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called 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Synchronous process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On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other hand, if 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there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not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concept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clock pulses and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sender operates 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at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different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moment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than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receiver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then such a data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called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Asynchronous data </a:t>
            </a:r>
            <a:r>
              <a:rPr sz="2800" b="1" dirty="0">
                <a:solidFill>
                  <a:schemeClr val="bg1"/>
                </a:solidFill>
                <a:latin typeface="Times New Roman"/>
                <a:cs typeface="Times New Roman"/>
              </a:rPr>
              <a:t>transfer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528320"/>
            <a:ext cx="71695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0" algn="l"/>
              </a:tabLst>
            </a:pPr>
            <a:r>
              <a:rPr u="none" spc="-5" dirty="0"/>
              <a:t>Modes</a:t>
            </a:r>
            <a:r>
              <a:rPr u="none" spc="5" dirty="0"/>
              <a:t> </a:t>
            </a:r>
            <a:r>
              <a:rPr u="none" dirty="0"/>
              <a:t>of	</a:t>
            </a:r>
            <a:r>
              <a:rPr u="none" spc="-5" dirty="0"/>
              <a:t>Data</a:t>
            </a:r>
            <a:r>
              <a:rPr u="none" spc="-80" dirty="0"/>
              <a:t> </a:t>
            </a:r>
            <a:r>
              <a:rPr u="none" spc="-5" dirty="0"/>
              <a:t>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8108" y="1328419"/>
            <a:ext cx="10834793" cy="3552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286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can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be handled by various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modes.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some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of the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modes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use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as an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intermediate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path, others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data  directly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unit and this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can be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handled by 3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following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ways:</a:t>
            </a:r>
          </a:p>
          <a:p>
            <a:pPr marL="2672715" indent="-236854">
              <a:lnSpc>
                <a:spcPct val="100000"/>
              </a:lnSpc>
              <a:spcBef>
                <a:spcPts val="2030"/>
              </a:spcBef>
              <a:buAutoNum type="romanLcPeriod"/>
              <a:tabLst>
                <a:tab pos="2673350" algn="l"/>
              </a:tabLst>
            </a:pP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Programmed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I/O</a:t>
            </a:r>
          </a:p>
          <a:p>
            <a:pPr marL="2757170" indent="-321310">
              <a:lnSpc>
                <a:spcPct val="100000"/>
              </a:lnSpc>
              <a:spcBef>
                <a:spcPts val="2040"/>
              </a:spcBef>
              <a:buAutoNum type="romanLcPeriod"/>
              <a:tabLst>
                <a:tab pos="2757805" algn="l"/>
              </a:tabLst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Interrupt-Initiated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I/O</a:t>
            </a:r>
          </a:p>
          <a:p>
            <a:pPr marL="2842895" indent="-407034">
              <a:lnSpc>
                <a:spcPct val="100000"/>
              </a:lnSpc>
              <a:spcBef>
                <a:spcPts val="2030"/>
              </a:spcBef>
              <a:buAutoNum type="romanLcPeriod"/>
              <a:tabLst>
                <a:tab pos="2843530" algn="l"/>
              </a:tabLst>
            </a:pP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Direct Memory Access</a:t>
            </a:r>
            <a:r>
              <a:rPr sz="2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(DMA)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490220"/>
            <a:ext cx="69909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Programmed </a:t>
            </a:r>
            <a:r>
              <a:rPr u="none" dirty="0"/>
              <a:t>I/O</a:t>
            </a:r>
            <a:r>
              <a:rPr u="none" spc="-45" dirty="0"/>
              <a:t> </a:t>
            </a:r>
            <a:r>
              <a:rPr u="none" spc="-5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5" y="1328419"/>
            <a:ext cx="1029631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this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mode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of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operations are the results in  I/O instructions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 a part of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 program. Each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 initiated by a instruction in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program.  Normally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register to peripheral  device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or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 vice-versa.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566420"/>
            <a:ext cx="69909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Programmed </a:t>
            </a:r>
            <a:r>
              <a:rPr u="none" dirty="0"/>
              <a:t>I/O</a:t>
            </a:r>
            <a:r>
              <a:rPr u="none" spc="-45" dirty="0"/>
              <a:t> </a:t>
            </a:r>
            <a:r>
              <a:rPr u="none" spc="-5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6" y="1404620"/>
            <a:ext cx="10298007" cy="3452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indent="265430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Once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data is initiated the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starts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monitoring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interface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see when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next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can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made.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instructions  of the program keep close tabs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everything that takes place  in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interface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unit and the I/O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devices.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indent="882650" algn="just">
              <a:lnSpc>
                <a:spcPct val="150000"/>
              </a:lnSpc>
              <a:spcBef>
                <a:spcPts val="9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this technique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 responsible for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executing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data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output and storing data in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for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executing of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Programmed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I/O as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shown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Flowchart-: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3200" y="4953000"/>
            <a:ext cx="2133600" cy="1447800"/>
          </a:xfrm>
          <a:custGeom>
            <a:avLst/>
            <a:gdLst/>
            <a:ahLst/>
            <a:cxnLst/>
            <a:rect l="l" t="t" r="r" b="b"/>
            <a:pathLst>
              <a:path w="1600200" h="1447800">
                <a:moveTo>
                  <a:pt x="0" y="723900"/>
                </a:moveTo>
                <a:lnTo>
                  <a:pt x="800100" y="0"/>
                </a:lnTo>
                <a:lnTo>
                  <a:pt x="1600200" y="723900"/>
                </a:lnTo>
                <a:lnTo>
                  <a:pt x="800100" y="1447800"/>
                </a:lnTo>
                <a:lnTo>
                  <a:pt x="0" y="72390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200" y="495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680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600" y="13716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40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369570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93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0120" y="389127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0"/>
                </a:lnTo>
                <a:lnTo>
                  <a:pt x="41910" y="85090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4400" y="137668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6827" y="1572260"/>
            <a:ext cx="115147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86359" y="0"/>
                </a:moveTo>
                <a:lnTo>
                  <a:pt x="0" y="0"/>
                </a:lnTo>
                <a:lnTo>
                  <a:pt x="43179" y="8508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9200" y="636650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90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23000" y="6532880"/>
            <a:ext cx="1524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0" y="885189"/>
            <a:ext cx="4470400" cy="491490"/>
          </a:xfrm>
          <a:custGeom>
            <a:avLst/>
            <a:gdLst/>
            <a:ahLst/>
            <a:cxnLst/>
            <a:rect l="l" t="t" r="r" b="b"/>
            <a:pathLst>
              <a:path w="3352800" h="491490">
                <a:moveTo>
                  <a:pt x="1676400" y="491489"/>
                </a:moveTo>
                <a:lnTo>
                  <a:pt x="0" y="491489"/>
                </a:lnTo>
                <a:lnTo>
                  <a:pt x="0" y="0"/>
                </a:lnTo>
                <a:lnTo>
                  <a:pt x="3352800" y="0"/>
                </a:lnTo>
                <a:lnTo>
                  <a:pt x="3352800" y="491489"/>
                </a:lnTo>
                <a:lnTo>
                  <a:pt x="1676400" y="49148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2400" y="1657351"/>
            <a:ext cx="4572000" cy="492759"/>
          </a:xfrm>
          <a:custGeom>
            <a:avLst/>
            <a:gdLst/>
            <a:ahLst/>
            <a:cxnLst/>
            <a:rect l="l" t="t" r="r" b="b"/>
            <a:pathLst>
              <a:path w="3429000" h="492760">
                <a:moveTo>
                  <a:pt x="1714500" y="492760"/>
                </a:moveTo>
                <a:lnTo>
                  <a:pt x="0" y="492760"/>
                </a:lnTo>
                <a:lnTo>
                  <a:pt x="0" y="0"/>
                </a:lnTo>
                <a:lnTo>
                  <a:pt x="3429000" y="0"/>
                </a:lnTo>
                <a:lnTo>
                  <a:pt x="3429000" y="492760"/>
                </a:lnTo>
                <a:lnTo>
                  <a:pt x="1714500" y="49276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83200" y="2359660"/>
            <a:ext cx="1625600" cy="1336040"/>
          </a:xfrm>
          <a:custGeom>
            <a:avLst/>
            <a:gdLst/>
            <a:ahLst/>
            <a:cxnLst/>
            <a:rect l="l" t="t" r="r" b="b"/>
            <a:pathLst>
              <a:path w="1219200" h="1336039">
                <a:moveTo>
                  <a:pt x="0" y="668019"/>
                </a:moveTo>
                <a:lnTo>
                  <a:pt x="609600" y="0"/>
                </a:lnTo>
                <a:lnTo>
                  <a:pt x="1219200" y="668019"/>
                </a:lnTo>
                <a:lnTo>
                  <a:pt x="609600" y="1336039"/>
                </a:lnTo>
                <a:lnTo>
                  <a:pt x="0" y="66801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83200" y="2359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08800" y="3695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8400" y="3976370"/>
            <a:ext cx="7924800" cy="703580"/>
          </a:xfrm>
          <a:custGeom>
            <a:avLst/>
            <a:gdLst/>
            <a:ahLst/>
            <a:cxnLst/>
            <a:rect l="l" t="t" r="r" b="b"/>
            <a:pathLst>
              <a:path w="5943600" h="703579">
                <a:moveTo>
                  <a:pt x="2971800" y="703579"/>
                </a:moveTo>
                <a:lnTo>
                  <a:pt x="0" y="703579"/>
                </a:lnTo>
                <a:lnTo>
                  <a:pt x="0" y="0"/>
                </a:lnTo>
                <a:lnTo>
                  <a:pt x="5943600" y="0"/>
                </a:lnTo>
                <a:lnTo>
                  <a:pt x="5943600" y="703579"/>
                </a:lnTo>
                <a:lnTo>
                  <a:pt x="2971800" y="703579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4400" y="53340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0" y="271779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36827" y="800100"/>
            <a:ext cx="115147" cy="85090"/>
          </a:xfrm>
          <a:custGeom>
            <a:avLst/>
            <a:gdLst/>
            <a:ahLst/>
            <a:cxnLst/>
            <a:rect l="l" t="t" r="r" b="b"/>
            <a:pathLst>
              <a:path w="86360" h="85090">
                <a:moveTo>
                  <a:pt x="86359" y="0"/>
                </a:moveTo>
                <a:lnTo>
                  <a:pt x="0" y="0"/>
                </a:lnTo>
                <a:lnTo>
                  <a:pt x="43179" y="8508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000" y="2150110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40120" y="227457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0"/>
                </a:lnTo>
                <a:lnTo>
                  <a:pt x="41910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9200" y="467995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1627" y="4945379"/>
            <a:ext cx="115147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86359" y="0"/>
                </a:moveTo>
                <a:lnTo>
                  <a:pt x="0" y="0"/>
                </a:lnTo>
                <a:lnTo>
                  <a:pt x="43179" y="85090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4400" y="5734050"/>
            <a:ext cx="4470400" cy="0"/>
          </a:xfrm>
          <a:custGeom>
            <a:avLst/>
            <a:gdLst/>
            <a:ahLst/>
            <a:cxnLst/>
            <a:rect l="l" t="t" r="r" b="b"/>
            <a:pathLst>
              <a:path w="3352800">
                <a:moveTo>
                  <a:pt x="335280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4400" y="673100"/>
            <a:ext cx="0" cy="5059680"/>
          </a:xfrm>
          <a:custGeom>
            <a:avLst/>
            <a:gdLst/>
            <a:ahLst/>
            <a:cxnLst/>
            <a:rect l="l" t="t" r="r" b="b"/>
            <a:pathLst>
              <a:path h="5059680">
                <a:moveTo>
                  <a:pt x="0" y="505968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4401" y="674369"/>
            <a:ext cx="4985172" cy="0"/>
          </a:xfrm>
          <a:custGeom>
            <a:avLst/>
            <a:gdLst/>
            <a:ahLst/>
            <a:cxnLst/>
            <a:rect l="l" t="t" r="r" b="b"/>
            <a:pathLst>
              <a:path w="3738879">
                <a:moveTo>
                  <a:pt x="3738879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92800" y="636269"/>
            <a:ext cx="1016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0" y="0"/>
                </a:moveTo>
                <a:lnTo>
                  <a:pt x="0" y="74929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65601" y="848359"/>
            <a:ext cx="3858260" cy="134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CPU </a:t>
            </a:r>
            <a:r>
              <a:rPr sz="1800" b="1" spc="-10" dirty="0">
                <a:latin typeface="Times New Roman"/>
                <a:cs typeface="Times New Roman"/>
              </a:rPr>
              <a:t>issues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read or write  </a:t>
            </a:r>
            <a:r>
              <a:rPr sz="1800" b="1" spc="-10" dirty="0">
                <a:latin typeface="Times New Roman"/>
                <a:cs typeface="Times New Roman"/>
              </a:rPr>
              <a:t>command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10" dirty="0">
                <a:latin typeface="Times New Roman"/>
                <a:cs typeface="Times New Roman"/>
              </a:rPr>
              <a:t>I/O</a:t>
            </a:r>
            <a:r>
              <a:rPr sz="1800" b="1" spc="-5" dirty="0">
                <a:latin typeface="Times New Roman"/>
                <a:cs typeface="Times New Roman"/>
              </a:rPr>
              <a:t> module</a:t>
            </a:r>
            <a:endParaRPr sz="1800">
              <a:latin typeface="Times New Roman"/>
              <a:cs typeface="Times New Roman"/>
            </a:endParaRPr>
          </a:p>
          <a:p>
            <a:pPr marL="12700" marR="45085">
              <a:lnSpc>
                <a:spcPct val="100000"/>
              </a:lnSpc>
              <a:spcBef>
                <a:spcPts val="1770"/>
              </a:spcBef>
            </a:pPr>
            <a:r>
              <a:rPr sz="1800" b="1" spc="-5" dirty="0">
                <a:latin typeface="Times New Roman"/>
                <a:cs typeface="Times New Roman"/>
              </a:rPr>
              <a:t>I/O </a:t>
            </a:r>
            <a:r>
              <a:rPr sz="1800" b="1" spc="-10" dirty="0">
                <a:latin typeface="Times New Roman"/>
                <a:cs typeface="Times New Roman"/>
              </a:rPr>
              <a:t>module </a:t>
            </a:r>
            <a:r>
              <a:rPr sz="1800" b="1" spc="-5" dirty="0">
                <a:latin typeface="Times New Roman"/>
                <a:cs typeface="Times New Roman"/>
              </a:rPr>
              <a:t>informs about its  status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CPU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91294" y="2815590"/>
            <a:ext cx="845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tatus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38400" y="3562914"/>
            <a:ext cx="7798647" cy="10223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909570">
              <a:lnSpc>
                <a:spcPct val="100000"/>
              </a:lnSpc>
              <a:spcBef>
                <a:spcPts val="855"/>
              </a:spcBef>
            </a:pPr>
            <a:r>
              <a:rPr sz="1600" b="1" spc="-10" dirty="0">
                <a:latin typeface="Times New Roman"/>
                <a:cs typeface="Times New Roman"/>
              </a:rPr>
              <a:t>Ready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1800" b="1" dirty="0">
                <a:latin typeface="Times New Roman"/>
                <a:cs typeface="Times New Roman"/>
              </a:rPr>
              <a:t>CPU </a:t>
            </a:r>
            <a:r>
              <a:rPr sz="1800" b="1" spc="-5" dirty="0">
                <a:latin typeface="Times New Roman"/>
                <a:cs typeface="Times New Roman"/>
              </a:rPr>
              <a:t>reads </a:t>
            </a:r>
            <a:r>
              <a:rPr sz="1800" b="1" spc="5" dirty="0">
                <a:latin typeface="Times New Roman"/>
                <a:cs typeface="Times New Roman"/>
              </a:rPr>
              <a:t>word </a:t>
            </a:r>
            <a:r>
              <a:rPr sz="1800" b="1" spc="-5" dirty="0">
                <a:latin typeface="Times New Roman"/>
                <a:cs typeface="Times New Roman"/>
              </a:rPr>
              <a:t>from I/O </a:t>
            </a:r>
            <a:r>
              <a:rPr sz="1800" b="1" spc="-10" dirty="0">
                <a:latin typeface="Times New Roman"/>
                <a:cs typeface="Times New Roman"/>
              </a:rPr>
              <a:t>module </a:t>
            </a:r>
            <a:r>
              <a:rPr sz="1800" b="1" dirty="0">
                <a:latin typeface="Times New Roman"/>
                <a:cs typeface="Times New Roman"/>
              </a:rPr>
              <a:t>&amp; writes </a:t>
            </a:r>
            <a:r>
              <a:rPr sz="1800" b="1" spc="-5" dirty="0">
                <a:latin typeface="Times New Roman"/>
                <a:cs typeface="Times New Roman"/>
              </a:rPr>
              <a:t>it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10" dirty="0">
                <a:latin typeface="Times New Roman"/>
                <a:cs typeface="Times New Roman"/>
              </a:rPr>
              <a:t>memory </a:t>
            </a:r>
            <a:r>
              <a:rPr sz="1800" b="1" dirty="0">
                <a:latin typeface="Times New Roman"/>
                <a:cs typeface="Times New Roman"/>
              </a:rPr>
              <a:t>or  CPU </a:t>
            </a:r>
            <a:r>
              <a:rPr sz="1800" b="1" spc="-5" dirty="0">
                <a:latin typeface="Times New Roman"/>
                <a:cs typeface="Times New Roman"/>
              </a:rPr>
              <a:t>reads </a:t>
            </a:r>
            <a:r>
              <a:rPr sz="1800" b="1" spc="5" dirty="0">
                <a:latin typeface="Times New Roman"/>
                <a:cs typeface="Times New Roman"/>
              </a:rPr>
              <a:t>word </a:t>
            </a:r>
            <a:r>
              <a:rPr sz="1800" b="1" spc="-5" dirty="0">
                <a:latin typeface="Times New Roman"/>
                <a:cs typeface="Times New Roman"/>
              </a:rPr>
              <a:t>from </a:t>
            </a:r>
            <a:r>
              <a:rPr sz="1800" b="1" spc="-10" dirty="0">
                <a:latin typeface="Times New Roman"/>
                <a:cs typeface="Times New Roman"/>
              </a:rPr>
              <a:t>memory </a:t>
            </a:r>
            <a:r>
              <a:rPr sz="1800" b="1" dirty="0">
                <a:latin typeface="Times New Roman"/>
                <a:cs typeface="Times New Roman"/>
              </a:rPr>
              <a:t>&amp; writes </a:t>
            </a:r>
            <a:r>
              <a:rPr sz="1800" b="1" spc="-5" dirty="0">
                <a:latin typeface="Times New Roman"/>
                <a:cs typeface="Times New Roman"/>
              </a:rPr>
              <a:t>it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5" dirty="0">
                <a:latin typeface="Times New Roman"/>
                <a:cs typeface="Times New Roman"/>
              </a:rPr>
              <a:t>I/O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module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94494" y="5204459"/>
            <a:ext cx="106426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 indent="132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Is  </a:t>
            </a:r>
            <a:r>
              <a:rPr sz="1600" b="1" spc="-1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spc="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spc="5" dirty="0">
                <a:latin typeface="Times New Roman"/>
                <a:cs typeface="Times New Roman"/>
              </a:rPr>
              <a:t>s</a:t>
            </a:r>
            <a:r>
              <a:rPr sz="1600" b="1" spc="-15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er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600" b="1" spc="-15" dirty="0">
                <a:latin typeface="Times New Roman"/>
                <a:cs typeface="Times New Roman"/>
              </a:rPr>
              <a:t>c</a:t>
            </a:r>
            <a:r>
              <a:rPr sz="1600" b="1" spc="5" dirty="0">
                <a:latin typeface="Times New Roman"/>
                <a:cs typeface="Times New Roman"/>
              </a:rPr>
              <a:t>o</a:t>
            </a:r>
            <a:r>
              <a:rPr sz="1600" b="1" spc="-25" dirty="0">
                <a:latin typeface="Times New Roman"/>
                <a:cs typeface="Times New Roman"/>
              </a:rPr>
              <a:t>m</a:t>
            </a:r>
            <a:r>
              <a:rPr sz="1600" b="1" spc="-10" dirty="0">
                <a:latin typeface="Times New Roman"/>
                <a:cs typeface="Times New Roman"/>
              </a:rPr>
              <a:t>p</a:t>
            </a:r>
            <a:r>
              <a:rPr sz="1600" b="1" dirty="0">
                <a:latin typeface="Times New Roman"/>
                <a:cs typeface="Times New Roman"/>
              </a:rPr>
              <a:t>l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-15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72094" y="6282690"/>
            <a:ext cx="3570393" cy="57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0">
              <a:lnSpc>
                <a:spcPts val="2145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yes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45"/>
              </a:lnSpc>
            </a:pPr>
            <a:r>
              <a:rPr sz="1800" b="1" spc="-5" dirty="0">
                <a:latin typeface="Arial"/>
                <a:cs typeface="Arial"/>
              </a:rPr>
              <a:t>Execute </a:t>
            </a:r>
            <a:r>
              <a:rPr sz="1800" b="1" spc="-10" dirty="0">
                <a:latin typeface="Arial"/>
                <a:cs typeface="Arial"/>
              </a:rPr>
              <a:t>next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instruction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51294" y="5838190"/>
            <a:ext cx="490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908800" y="2993389"/>
            <a:ext cx="1937173" cy="0"/>
          </a:xfrm>
          <a:custGeom>
            <a:avLst/>
            <a:gdLst/>
            <a:ahLst/>
            <a:cxnLst/>
            <a:rect l="l" t="t" r="r" b="b"/>
            <a:pathLst>
              <a:path w="1452879">
                <a:moveTo>
                  <a:pt x="0" y="0"/>
                </a:moveTo>
                <a:lnTo>
                  <a:pt x="145287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39200" y="2955289"/>
            <a:ext cx="1016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0" y="0"/>
                </a:moveTo>
                <a:lnTo>
                  <a:pt x="0" y="7493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145693" y="2885440"/>
            <a:ext cx="7967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Er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133600" y="2993389"/>
            <a:ext cx="3054773" cy="0"/>
          </a:xfrm>
          <a:custGeom>
            <a:avLst/>
            <a:gdLst/>
            <a:ahLst/>
            <a:cxnLst/>
            <a:rect l="l" t="t" r="r" b="b"/>
            <a:pathLst>
              <a:path w="2291079">
                <a:moveTo>
                  <a:pt x="229107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81600" y="2955289"/>
            <a:ext cx="1016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0" y="0"/>
                </a:moveTo>
                <a:lnTo>
                  <a:pt x="0" y="7493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33600" y="1446530"/>
            <a:ext cx="3765973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447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92800" y="1408430"/>
            <a:ext cx="1016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9348893" y="567690"/>
            <a:ext cx="22699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none" spc="-10" dirty="0">
                <a:latin typeface="Times New Roman"/>
                <a:cs typeface="Times New Roman"/>
              </a:rPr>
              <a:t>Programmed</a:t>
            </a:r>
            <a:r>
              <a:rPr sz="1800" b="1" u="none" spc="-50" dirty="0">
                <a:latin typeface="Times New Roman"/>
                <a:cs typeface="Times New Roman"/>
              </a:rPr>
              <a:t> </a:t>
            </a:r>
            <a:r>
              <a:rPr sz="1800" b="1" u="none" spc="-5" dirty="0">
                <a:latin typeface="Times New Roman"/>
                <a:cs typeface="Times New Roman"/>
              </a:rPr>
              <a:t>I/O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51294" y="3026409"/>
            <a:ext cx="6764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B</a:t>
            </a:r>
            <a:r>
              <a:rPr sz="1800" b="1" spc="-5" dirty="0">
                <a:latin typeface="Times New Roman"/>
                <a:cs typeface="Times New Roman"/>
              </a:rPr>
              <a:t>usy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4814581"/>
            <a:ext cx="8265795" cy="11944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The output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carry is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transferred to flip-flop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E.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  <a:tabLst>
                <a:tab pos="135255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complementer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consists of exclusive-OR gates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and the parallel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adder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consists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of	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full adder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circuit.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3"/>
            <a:ext cx="9994392" cy="4811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854" y="528320"/>
            <a:ext cx="102158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53715" algn="l"/>
              </a:tabLst>
            </a:pPr>
            <a:r>
              <a:rPr u="none" spc="-5" dirty="0"/>
              <a:t>Drawback</a:t>
            </a:r>
            <a:r>
              <a:rPr u="none" spc="10" dirty="0"/>
              <a:t> </a:t>
            </a:r>
            <a:r>
              <a:rPr u="none" dirty="0"/>
              <a:t>of	</a:t>
            </a:r>
            <a:r>
              <a:rPr u="none" spc="-5" dirty="0"/>
              <a:t>the Programmed</a:t>
            </a:r>
            <a:r>
              <a:rPr u="none" spc="-40" dirty="0"/>
              <a:t> </a:t>
            </a:r>
            <a:r>
              <a:rPr u="none" dirty="0"/>
              <a:t>I/O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5" y="1480819"/>
            <a:ext cx="10296312" cy="3452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53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main drawback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of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Program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Initiated I/O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was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that the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has 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monitor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units all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times when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program is  executing. Thus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stays in 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program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loop until the I/O  unit indicates that it is ready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transfer.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This is 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time  consuming process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time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wasted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 lot in  keeping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an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eye to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executing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sz="2400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program.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8255" algn="just">
              <a:lnSpc>
                <a:spcPct val="150000"/>
              </a:lnSpc>
              <a:spcBef>
                <a:spcPts val="890"/>
              </a:spcBef>
            </a:pP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remove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this problem an Interrupt facility and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special 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commands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are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used.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566420"/>
            <a:ext cx="6550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Interrupt-Initiated</a:t>
            </a:r>
            <a:r>
              <a:rPr u="none" spc="-40" dirty="0"/>
              <a:t> </a:t>
            </a:r>
            <a:r>
              <a:rPr u="none" dirty="0"/>
              <a:t>I/O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6" y="1557019"/>
            <a:ext cx="10298007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method an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interrupt facility an interrupt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command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is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used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inform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device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about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start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end of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transfer.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meantime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executes other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program.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interface determines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that the device is ready for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  generates an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Interrupt Request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sends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computer.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604520"/>
            <a:ext cx="6550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Interrupt-Initiated</a:t>
            </a:r>
            <a:r>
              <a:rPr u="none" spc="-40" dirty="0"/>
              <a:t> </a:t>
            </a:r>
            <a:r>
              <a:rPr u="none" dirty="0"/>
              <a:t>I/O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4946" y="1557019"/>
            <a:ext cx="10415693" cy="2898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marR="6350" indent="-87630" algn="just">
              <a:lnSpc>
                <a:spcPct val="150000"/>
              </a:lnSpc>
              <a:spcBef>
                <a:spcPts val="100"/>
              </a:spcBef>
            </a:pP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receives such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signal, it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temporarily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stops the  execution of the program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branches to 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service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program to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process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I/O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after completing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 returns back to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task, what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was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originally</a:t>
            </a:r>
            <a:r>
              <a:rPr sz="2400" spc="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performing.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00330" marR="5080" indent="497840">
              <a:lnSpc>
                <a:spcPct val="150000"/>
              </a:lnSpc>
              <a:spcBef>
                <a:spcPts val="890"/>
              </a:spcBef>
              <a:tabLst>
                <a:tab pos="1283335" algn="l"/>
                <a:tab pos="2730500" algn="l"/>
                <a:tab pos="3856354" algn="l"/>
                <a:tab pos="4528820" algn="l"/>
                <a:tab pos="6977380" algn="l"/>
                <a:tab pos="7593965" algn="l"/>
              </a:tabLst>
            </a:pP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he	Ex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cut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on	p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ess	of	In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rupt–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nitiated	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/O	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  represented in the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flowchart: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8400" y="4800600"/>
            <a:ext cx="2133600" cy="1447800"/>
          </a:xfrm>
          <a:custGeom>
            <a:avLst/>
            <a:gdLst/>
            <a:ahLst/>
            <a:cxnLst/>
            <a:rect l="l" t="t" r="r" b="b"/>
            <a:pathLst>
              <a:path w="1600200" h="1447800">
                <a:moveTo>
                  <a:pt x="0" y="723900"/>
                </a:moveTo>
                <a:lnTo>
                  <a:pt x="800100" y="0"/>
                </a:lnTo>
                <a:lnTo>
                  <a:pt x="1600200" y="723900"/>
                </a:lnTo>
                <a:lnTo>
                  <a:pt x="800100" y="1447800"/>
                </a:lnTo>
                <a:lnTo>
                  <a:pt x="0" y="72390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78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12000" y="624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4000" y="2819400"/>
            <a:ext cx="1937173" cy="0"/>
          </a:xfrm>
          <a:custGeom>
            <a:avLst/>
            <a:gdLst/>
            <a:ahLst/>
            <a:cxnLst/>
            <a:rect l="l" t="t" r="r" b="b"/>
            <a:pathLst>
              <a:path w="1452879">
                <a:moveTo>
                  <a:pt x="0" y="0"/>
                </a:moveTo>
                <a:lnTo>
                  <a:pt x="145287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4400" y="2781300"/>
            <a:ext cx="1016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727710"/>
            <a:ext cx="4470400" cy="486409"/>
          </a:xfrm>
          <a:custGeom>
            <a:avLst/>
            <a:gdLst/>
            <a:ahLst/>
            <a:cxnLst/>
            <a:rect l="l" t="t" r="r" b="b"/>
            <a:pathLst>
              <a:path w="3352800" h="486409">
                <a:moveTo>
                  <a:pt x="1676400" y="486410"/>
                </a:moveTo>
                <a:lnTo>
                  <a:pt x="0" y="486410"/>
                </a:lnTo>
                <a:lnTo>
                  <a:pt x="0" y="0"/>
                </a:lnTo>
                <a:lnTo>
                  <a:pt x="3352800" y="0"/>
                </a:lnTo>
                <a:lnTo>
                  <a:pt x="3352800" y="486410"/>
                </a:lnTo>
                <a:lnTo>
                  <a:pt x="1676400" y="48641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490981"/>
            <a:ext cx="4572000" cy="486409"/>
          </a:xfrm>
          <a:custGeom>
            <a:avLst/>
            <a:gdLst/>
            <a:ahLst/>
            <a:cxnLst/>
            <a:rect l="l" t="t" r="r" b="b"/>
            <a:pathLst>
              <a:path w="3429000" h="486410">
                <a:moveTo>
                  <a:pt x="1714500" y="486410"/>
                </a:moveTo>
                <a:lnTo>
                  <a:pt x="0" y="486410"/>
                </a:lnTo>
                <a:lnTo>
                  <a:pt x="0" y="0"/>
                </a:lnTo>
                <a:lnTo>
                  <a:pt x="3429000" y="0"/>
                </a:lnTo>
                <a:lnTo>
                  <a:pt x="3429000" y="486410"/>
                </a:lnTo>
                <a:lnTo>
                  <a:pt x="1714500" y="48641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8400" y="2185670"/>
            <a:ext cx="1625600" cy="1319530"/>
          </a:xfrm>
          <a:custGeom>
            <a:avLst/>
            <a:gdLst/>
            <a:ahLst/>
            <a:cxnLst/>
            <a:rect l="l" t="t" r="r" b="b"/>
            <a:pathLst>
              <a:path w="1219200" h="1319529">
                <a:moveTo>
                  <a:pt x="0" y="660400"/>
                </a:moveTo>
                <a:lnTo>
                  <a:pt x="609600" y="0"/>
                </a:lnTo>
                <a:lnTo>
                  <a:pt x="1219200" y="660400"/>
                </a:lnTo>
                <a:lnTo>
                  <a:pt x="609600" y="1319529"/>
                </a:lnTo>
                <a:lnTo>
                  <a:pt x="0" y="66040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8400" y="2185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4000" y="350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3600" y="3783329"/>
            <a:ext cx="7823200" cy="693420"/>
          </a:xfrm>
          <a:custGeom>
            <a:avLst/>
            <a:gdLst/>
            <a:ahLst/>
            <a:cxnLst/>
            <a:rect l="l" t="t" r="r" b="b"/>
            <a:pathLst>
              <a:path w="5867400" h="693420">
                <a:moveTo>
                  <a:pt x="2933700" y="693420"/>
                </a:moveTo>
                <a:lnTo>
                  <a:pt x="0" y="693420"/>
                </a:lnTo>
                <a:lnTo>
                  <a:pt x="0" y="0"/>
                </a:lnTo>
                <a:lnTo>
                  <a:pt x="5867400" y="0"/>
                </a:lnTo>
                <a:lnTo>
                  <a:pt x="5867400" y="693420"/>
                </a:lnTo>
                <a:lnTo>
                  <a:pt x="2933700" y="69342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89600" y="381000"/>
            <a:ext cx="0" cy="267970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0"/>
                </a:moveTo>
                <a:lnTo>
                  <a:pt x="0" y="26797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2027" y="642619"/>
            <a:ext cx="115147" cy="85090"/>
          </a:xfrm>
          <a:custGeom>
            <a:avLst/>
            <a:gdLst/>
            <a:ahLst/>
            <a:cxnLst/>
            <a:rect l="l" t="t" r="r" b="b"/>
            <a:pathLst>
              <a:path w="86360" h="85090">
                <a:moveTo>
                  <a:pt x="86359" y="0"/>
                </a:moveTo>
                <a:lnTo>
                  <a:pt x="0" y="0"/>
                </a:lnTo>
                <a:lnTo>
                  <a:pt x="43179" y="8508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1200" y="3505200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5320" y="3696970"/>
            <a:ext cx="113453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85089" y="0"/>
                </a:moveTo>
                <a:lnTo>
                  <a:pt x="0" y="0"/>
                </a:lnTo>
                <a:lnTo>
                  <a:pt x="41910" y="8635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1200" y="197739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35320" y="210057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0"/>
                </a:lnTo>
                <a:lnTo>
                  <a:pt x="41910" y="85090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89600" y="1214119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32027" y="1405889"/>
            <a:ext cx="115147" cy="85090"/>
          </a:xfrm>
          <a:custGeom>
            <a:avLst/>
            <a:gdLst/>
            <a:ahLst/>
            <a:cxnLst/>
            <a:rect l="l" t="t" r="r" b="b"/>
            <a:pathLst>
              <a:path w="86360" h="85090">
                <a:moveTo>
                  <a:pt x="86359" y="0"/>
                </a:moveTo>
                <a:lnTo>
                  <a:pt x="0" y="0"/>
                </a:lnTo>
                <a:lnTo>
                  <a:pt x="43179" y="8508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94400" y="4476750"/>
            <a:ext cx="0" cy="267970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0"/>
                </a:moveTo>
                <a:lnTo>
                  <a:pt x="0" y="267969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6827" y="4739640"/>
            <a:ext cx="115147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86359" y="0"/>
                </a:moveTo>
                <a:lnTo>
                  <a:pt x="0" y="0"/>
                </a:lnTo>
                <a:lnTo>
                  <a:pt x="43179" y="85090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00" y="5519420"/>
            <a:ext cx="4470400" cy="0"/>
          </a:xfrm>
          <a:custGeom>
            <a:avLst/>
            <a:gdLst/>
            <a:ahLst/>
            <a:cxnLst/>
            <a:rect l="l" t="t" r="r" b="b"/>
            <a:pathLst>
              <a:path w="3352800">
                <a:moveTo>
                  <a:pt x="335280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00" y="519430"/>
            <a:ext cx="0" cy="4998720"/>
          </a:xfrm>
          <a:custGeom>
            <a:avLst/>
            <a:gdLst/>
            <a:ahLst/>
            <a:cxnLst/>
            <a:rect l="l" t="t" r="r" b="b"/>
            <a:pathLst>
              <a:path h="4998720">
                <a:moveTo>
                  <a:pt x="0" y="499872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601" y="519430"/>
            <a:ext cx="4985172" cy="0"/>
          </a:xfrm>
          <a:custGeom>
            <a:avLst/>
            <a:gdLst/>
            <a:ahLst/>
            <a:cxnLst/>
            <a:rect l="l" t="t" r="r" b="b"/>
            <a:pathLst>
              <a:path w="3738879">
                <a:moveTo>
                  <a:pt x="3738879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8000" y="481330"/>
            <a:ext cx="1016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60801" y="692150"/>
            <a:ext cx="3858260" cy="133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CPU </a:t>
            </a:r>
            <a:r>
              <a:rPr sz="1800" b="1" spc="-10" dirty="0">
                <a:latin typeface="Times New Roman"/>
                <a:cs typeface="Times New Roman"/>
              </a:rPr>
              <a:t>issues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read or write  </a:t>
            </a:r>
            <a:r>
              <a:rPr sz="1800" b="1" spc="-10" dirty="0">
                <a:latin typeface="Times New Roman"/>
                <a:cs typeface="Times New Roman"/>
              </a:rPr>
              <a:t>command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10" dirty="0">
                <a:latin typeface="Times New Roman"/>
                <a:cs typeface="Times New Roman"/>
              </a:rPr>
              <a:t>I/O</a:t>
            </a:r>
            <a:r>
              <a:rPr sz="1800" b="1" spc="-5" dirty="0">
                <a:latin typeface="Times New Roman"/>
                <a:cs typeface="Times New Roman"/>
              </a:rPr>
              <a:t> module</a:t>
            </a:r>
            <a:endParaRPr sz="1800">
              <a:latin typeface="Times New Roman"/>
              <a:cs typeface="Times New Roman"/>
            </a:endParaRPr>
          </a:p>
          <a:p>
            <a:pPr marL="12700" marR="45085">
              <a:lnSpc>
                <a:spcPct val="100000"/>
              </a:lnSpc>
              <a:spcBef>
                <a:spcPts val="1700"/>
              </a:spcBef>
            </a:pPr>
            <a:r>
              <a:rPr sz="1800" b="1" spc="-5" dirty="0">
                <a:latin typeface="Times New Roman"/>
                <a:cs typeface="Times New Roman"/>
              </a:rPr>
              <a:t>I/O </a:t>
            </a:r>
            <a:r>
              <a:rPr sz="1800" b="1" spc="-10" dirty="0">
                <a:latin typeface="Times New Roman"/>
                <a:cs typeface="Times New Roman"/>
              </a:rPr>
              <a:t>module </a:t>
            </a:r>
            <a:r>
              <a:rPr sz="1800" b="1" spc="-5" dirty="0">
                <a:latin typeface="Times New Roman"/>
                <a:cs typeface="Times New Roman"/>
              </a:rPr>
              <a:t>informs about its  status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CPU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86494" y="2636520"/>
            <a:ext cx="845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tatus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33601" y="3385821"/>
            <a:ext cx="7798647" cy="100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817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Times New Roman"/>
                <a:cs typeface="Times New Roman"/>
              </a:rPr>
              <a:t>Ready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70"/>
              </a:spcBef>
            </a:pPr>
            <a:r>
              <a:rPr sz="1800" b="1" dirty="0">
                <a:latin typeface="Times New Roman"/>
                <a:cs typeface="Times New Roman"/>
              </a:rPr>
              <a:t>CPU </a:t>
            </a:r>
            <a:r>
              <a:rPr sz="1800" b="1" spc="-5" dirty="0">
                <a:latin typeface="Times New Roman"/>
                <a:cs typeface="Times New Roman"/>
              </a:rPr>
              <a:t>reads </a:t>
            </a:r>
            <a:r>
              <a:rPr sz="1800" b="1" spc="5" dirty="0">
                <a:latin typeface="Times New Roman"/>
                <a:cs typeface="Times New Roman"/>
              </a:rPr>
              <a:t>word </a:t>
            </a:r>
            <a:r>
              <a:rPr sz="1800" b="1" spc="-5" dirty="0">
                <a:latin typeface="Times New Roman"/>
                <a:cs typeface="Times New Roman"/>
              </a:rPr>
              <a:t>from I/O </a:t>
            </a:r>
            <a:r>
              <a:rPr sz="1800" b="1" spc="-10" dirty="0">
                <a:latin typeface="Times New Roman"/>
                <a:cs typeface="Times New Roman"/>
              </a:rPr>
              <a:t>module </a:t>
            </a:r>
            <a:r>
              <a:rPr sz="1800" b="1" dirty="0">
                <a:latin typeface="Times New Roman"/>
                <a:cs typeface="Times New Roman"/>
              </a:rPr>
              <a:t>&amp; writes </a:t>
            </a:r>
            <a:r>
              <a:rPr sz="1800" b="1" spc="-5" dirty="0">
                <a:latin typeface="Times New Roman"/>
                <a:cs typeface="Times New Roman"/>
              </a:rPr>
              <a:t>it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10" dirty="0">
                <a:latin typeface="Times New Roman"/>
                <a:cs typeface="Times New Roman"/>
              </a:rPr>
              <a:t>memory </a:t>
            </a:r>
            <a:r>
              <a:rPr sz="1800" b="1" dirty="0">
                <a:latin typeface="Times New Roman"/>
                <a:cs typeface="Times New Roman"/>
              </a:rPr>
              <a:t>or  CPU </a:t>
            </a:r>
            <a:r>
              <a:rPr sz="1800" b="1" spc="-5" dirty="0">
                <a:latin typeface="Times New Roman"/>
                <a:cs typeface="Times New Roman"/>
              </a:rPr>
              <a:t>reads </a:t>
            </a:r>
            <a:r>
              <a:rPr sz="1800" b="1" spc="5" dirty="0">
                <a:latin typeface="Times New Roman"/>
                <a:cs typeface="Times New Roman"/>
              </a:rPr>
              <a:t>word </a:t>
            </a:r>
            <a:r>
              <a:rPr sz="1800" b="1" spc="-5" dirty="0">
                <a:latin typeface="Times New Roman"/>
                <a:cs typeface="Times New Roman"/>
              </a:rPr>
              <a:t>from </a:t>
            </a:r>
            <a:r>
              <a:rPr sz="1800" b="1" spc="-10" dirty="0">
                <a:latin typeface="Times New Roman"/>
                <a:cs typeface="Times New Roman"/>
              </a:rPr>
              <a:t>memory </a:t>
            </a:r>
            <a:r>
              <a:rPr sz="1800" b="1" dirty="0">
                <a:latin typeface="Times New Roman"/>
                <a:cs typeface="Times New Roman"/>
              </a:rPr>
              <a:t>&amp; writes </a:t>
            </a:r>
            <a:r>
              <a:rPr sz="1800" b="1" spc="-5" dirty="0">
                <a:latin typeface="Times New Roman"/>
                <a:cs typeface="Times New Roman"/>
              </a:rPr>
              <a:t>it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5" dirty="0">
                <a:latin typeface="Times New Roman"/>
                <a:cs typeface="Times New Roman"/>
              </a:rPr>
              <a:t>I/O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module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89694" y="4987290"/>
            <a:ext cx="106426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 indent="132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Is  </a:t>
            </a:r>
            <a:r>
              <a:rPr sz="1600" b="1" spc="-1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spc="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spc="5" dirty="0">
                <a:latin typeface="Times New Roman"/>
                <a:cs typeface="Times New Roman"/>
              </a:rPr>
              <a:t>s</a:t>
            </a:r>
            <a:r>
              <a:rPr sz="1600" b="1" spc="-15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er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600" b="1" spc="-15" dirty="0">
                <a:latin typeface="Times New Roman"/>
                <a:cs typeface="Times New Roman"/>
              </a:rPr>
              <a:t>c</a:t>
            </a:r>
            <a:r>
              <a:rPr sz="1600" b="1" spc="5" dirty="0">
                <a:latin typeface="Times New Roman"/>
                <a:cs typeface="Times New Roman"/>
              </a:rPr>
              <a:t>o</a:t>
            </a:r>
            <a:r>
              <a:rPr sz="1600" b="1" spc="-25" dirty="0">
                <a:latin typeface="Times New Roman"/>
                <a:cs typeface="Times New Roman"/>
              </a:rPr>
              <a:t>m</a:t>
            </a:r>
            <a:r>
              <a:rPr sz="1600" b="1" spc="-10" dirty="0">
                <a:latin typeface="Times New Roman"/>
                <a:cs typeface="Times New Roman"/>
              </a:rPr>
              <a:t>p</a:t>
            </a:r>
            <a:r>
              <a:rPr sz="1600" b="1" dirty="0">
                <a:latin typeface="Times New Roman"/>
                <a:cs typeface="Times New Roman"/>
              </a:rPr>
              <a:t>l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-15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94400" y="6248400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7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18200" y="6412229"/>
            <a:ext cx="1524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5715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167294" y="6083300"/>
            <a:ext cx="3570393" cy="6223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290"/>
              </a:spcBef>
            </a:pPr>
            <a:r>
              <a:rPr sz="1800" b="1" spc="-5" dirty="0">
                <a:latin typeface="Times New Roman"/>
                <a:cs typeface="Times New Roman"/>
              </a:rPr>
              <a:t>yes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800" b="1" spc="-5" dirty="0">
                <a:latin typeface="Arial"/>
                <a:cs typeface="Arial"/>
              </a:rPr>
              <a:t>Execute </a:t>
            </a:r>
            <a:r>
              <a:rPr sz="1800" b="1" spc="-10" dirty="0">
                <a:latin typeface="Arial"/>
                <a:cs typeface="Arial"/>
              </a:rPr>
              <a:t>next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instruction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46494" y="5622290"/>
            <a:ext cx="490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40893" y="2705100"/>
            <a:ext cx="7967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Er</a:t>
            </a:r>
            <a:r>
              <a:rPr sz="1800" b="1" spc="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8434494" y="414020"/>
            <a:ext cx="313097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none" spc="-5" dirty="0">
                <a:latin typeface="Times New Roman"/>
                <a:cs typeface="Times New Roman"/>
              </a:rPr>
              <a:t>Interrupt </a:t>
            </a:r>
            <a:r>
              <a:rPr sz="1800" b="1" u="none" dirty="0">
                <a:latin typeface="Times New Roman"/>
                <a:cs typeface="Times New Roman"/>
              </a:rPr>
              <a:t>–Initiated</a:t>
            </a:r>
            <a:r>
              <a:rPr sz="1800" b="1" u="none" spc="-75" dirty="0">
                <a:latin typeface="Times New Roman"/>
                <a:cs typeface="Times New Roman"/>
              </a:rPr>
              <a:t> </a:t>
            </a:r>
            <a:r>
              <a:rPr sz="1800" b="1" u="none" spc="-5" dirty="0">
                <a:latin typeface="Times New Roman"/>
                <a:cs typeface="Times New Roman"/>
              </a:rPr>
              <a:t>I/O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795020"/>
            <a:ext cx="96892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none" spc="-5" dirty="0">
                <a:latin typeface="Times New Roman"/>
                <a:cs typeface="Times New Roman"/>
              </a:rPr>
              <a:t>Direct Memory Access</a:t>
            </a:r>
            <a:r>
              <a:rPr b="1" u="none" spc="-60" dirty="0">
                <a:latin typeface="Times New Roman"/>
                <a:cs typeface="Times New Roman"/>
              </a:rPr>
              <a:t> </a:t>
            </a:r>
            <a:r>
              <a:rPr b="1" u="none" spc="-5" dirty="0">
                <a:latin typeface="Times New Roman"/>
                <a:cs typeface="Times New Roman"/>
              </a:rPr>
              <a:t>(DMA)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8240" y="2014219"/>
            <a:ext cx="10310707" cy="3446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 marR="5080" indent="-10160" algn="just">
              <a:lnSpc>
                <a:spcPct val="1549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In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Direct Memory Access (DMA)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interface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 data into and out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unit through the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bus. 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transfer of data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between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fast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storage device such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as  magnetic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disk and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often limited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by 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speed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of the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CPU. Removing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path and letting the  peripheral device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manage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buses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directly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would  improve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speed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transfer.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This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technique is called 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Direct Memory Access</a:t>
            </a:r>
            <a:r>
              <a:rPr sz="2400" b="1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(DMA).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825500"/>
            <a:ext cx="850730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/>
              <a:t>Direct Memory Access</a:t>
            </a:r>
            <a:r>
              <a:rPr sz="4000" u="none" spc="-50" dirty="0"/>
              <a:t> </a:t>
            </a:r>
            <a:r>
              <a:rPr sz="4000" u="none" spc="-10" dirty="0"/>
              <a:t>(DMA)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71785" y="2012949"/>
            <a:ext cx="10305627" cy="1874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 algn="just">
              <a:lnSpc>
                <a:spcPct val="150000"/>
              </a:lnSpc>
              <a:spcBef>
                <a:spcPts val="100"/>
              </a:spcBef>
            </a:pP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During the </a:t>
            </a:r>
            <a:r>
              <a:rPr sz="2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DMA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CPU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is idle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and has 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no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control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of the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memory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buses. A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DMA Controller 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takes over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buses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to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manage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transfer directly  between </a:t>
            </a:r>
            <a:r>
              <a:rPr sz="2800" dirty="0">
                <a:solidFill>
                  <a:schemeClr val="bg1"/>
                </a:solidFill>
                <a:latin typeface="Times New Roman"/>
                <a:cs typeface="Times New Roman"/>
              </a:rPr>
              <a:t>the I/O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device and</a:t>
            </a:r>
            <a:r>
              <a:rPr sz="2800" spc="-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memory.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987" y="414020"/>
            <a:ext cx="93675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Direct </a:t>
            </a:r>
            <a:r>
              <a:rPr u="none" dirty="0"/>
              <a:t>Memory </a:t>
            </a:r>
            <a:r>
              <a:rPr u="none" spc="-5" dirty="0"/>
              <a:t>Access</a:t>
            </a:r>
            <a:r>
              <a:rPr u="none" spc="-75" dirty="0"/>
              <a:t> </a:t>
            </a:r>
            <a:r>
              <a:rPr u="none" dirty="0"/>
              <a:t>(DMA)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187" y="1252219"/>
            <a:ext cx="11209020" cy="128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 algn="just">
              <a:lnSpc>
                <a:spcPct val="1149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CPU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placed in an idle state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a variety of ways. </a:t>
            </a:r>
            <a:r>
              <a:rPr sz="2400" spc="-5" dirty="0">
                <a:latin typeface="Times New Roman"/>
                <a:cs typeface="Times New Roman"/>
              </a:rPr>
              <a:t>One  </a:t>
            </a:r>
            <a:r>
              <a:rPr sz="2400" spc="-10" dirty="0">
                <a:latin typeface="Times New Roman"/>
                <a:cs typeface="Times New Roman"/>
              </a:rPr>
              <a:t>common </a:t>
            </a:r>
            <a:r>
              <a:rPr sz="2400" spc="-5" dirty="0">
                <a:latin typeface="Times New Roman"/>
                <a:cs typeface="Times New Roman"/>
              </a:rPr>
              <a:t>method extensively used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microprocessor </a:t>
            </a:r>
            <a:r>
              <a:rPr sz="2400" dirty="0">
                <a:latin typeface="Times New Roman"/>
                <a:cs typeface="Times New Roman"/>
              </a:rPr>
              <a:t>is to </a:t>
            </a:r>
            <a:r>
              <a:rPr sz="2400" spc="-5" dirty="0">
                <a:latin typeface="Times New Roman"/>
                <a:cs typeface="Times New Roman"/>
              </a:rPr>
              <a:t>disable 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buses </a:t>
            </a:r>
            <a:r>
              <a:rPr sz="2400" dirty="0">
                <a:latin typeface="Times New Roman"/>
                <a:cs typeface="Times New Roman"/>
              </a:rPr>
              <a:t>through </a:t>
            </a:r>
            <a:r>
              <a:rPr sz="2400" spc="-5" dirty="0">
                <a:latin typeface="Times New Roman"/>
                <a:cs typeface="Times New Roman"/>
              </a:rPr>
              <a:t>special </a:t>
            </a:r>
            <a:r>
              <a:rPr sz="2400" dirty="0">
                <a:latin typeface="Times New Roman"/>
                <a:cs typeface="Times New Roman"/>
              </a:rPr>
              <a:t>control signals </a:t>
            </a:r>
            <a:r>
              <a:rPr sz="2400" spc="-5" dirty="0">
                <a:latin typeface="Times New Roman"/>
                <a:cs typeface="Times New Roman"/>
              </a:rPr>
              <a:t>such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986" y="3125470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30" dirty="0">
                <a:solidFill>
                  <a:srgbClr val="00007C"/>
                </a:solidFill>
                <a:latin typeface="Symbol"/>
                <a:cs typeface="Symbol"/>
              </a:rPr>
              <a:t>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86" y="3658870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30" dirty="0">
                <a:solidFill>
                  <a:srgbClr val="00007C"/>
                </a:solidFill>
                <a:latin typeface="Symbol"/>
                <a:cs typeface="Symbol"/>
              </a:rPr>
              <a:t>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810000" y="1219200"/>
            <a:ext cx="2057400" cy="20342748"/>
          </a:xfrm>
          <a:prstGeom prst="rect">
            <a:avLst/>
          </a:prstGeom>
        </p:spPr>
        <p:txBody>
          <a:bodyPr vert="horz" wrap="square" lIns="0" tIns="331470" rIns="0" bIns="0" rtlCol="0">
            <a:spAutoFit/>
          </a:bodyPr>
          <a:lstStyle/>
          <a:p>
            <a:pPr marL="50800" marR="6068695">
              <a:lnSpc>
                <a:spcPct val="146200"/>
              </a:lnSpc>
              <a:spcBef>
                <a:spcPts val="100"/>
              </a:spcBef>
            </a:pPr>
            <a:r>
              <a:rPr spc="-10" dirty="0"/>
              <a:t>Bus </a:t>
            </a:r>
            <a:r>
              <a:rPr spc="-5" dirty="0"/>
              <a:t>Request</a:t>
            </a:r>
            <a:r>
              <a:rPr spc="-65" dirty="0"/>
              <a:t> </a:t>
            </a:r>
            <a:r>
              <a:rPr spc="-5" dirty="0"/>
              <a:t>(BR)  </a:t>
            </a:r>
            <a:r>
              <a:rPr spc="-10" dirty="0"/>
              <a:t>Bus </a:t>
            </a:r>
            <a:r>
              <a:rPr spc="-5" dirty="0"/>
              <a:t>Grant</a:t>
            </a:r>
            <a:r>
              <a:rPr spc="-15" dirty="0"/>
              <a:t> </a:t>
            </a:r>
            <a:r>
              <a:rPr dirty="0"/>
              <a:t>(BG)</a:t>
            </a:r>
          </a:p>
          <a:p>
            <a:pPr marL="339725">
              <a:lnSpc>
                <a:spcPct val="100000"/>
              </a:lnSpc>
              <a:spcBef>
                <a:spcPts val="1320"/>
              </a:spcBef>
              <a:tabLst>
                <a:tab pos="3745229" algn="l"/>
              </a:tabLst>
            </a:pPr>
            <a:r>
              <a:rPr b="0" dirty="0">
                <a:latin typeface="Times New Roman"/>
                <a:cs typeface="Times New Roman"/>
              </a:rPr>
              <a:t>These  two</a:t>
            </a:r>
            <a:r>
              <a:rPr b="0" spc="17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control</a:t>
            </a:r>
            <a:r>
              <a:rPr b="0" spc="39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signals	in</a:t>
            </a:r>
            <a:r>
              <a:rPr b="0" spc="37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38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CPU</a:t>
            </a:r>
            <a:r>
              <a:rPr b="0" spc="37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that</a:t>
            </a:r>
            <a:r>
              <a:rPr b="0" spc="38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facilitates</a:t>
            </a:r>
            <a:r>
              <a:rPr b="0" spc="38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the</a:t>
            </a:r>
            <a:r>
              <a:rPr b="0" spc="37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DMA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2187" y="4536440"/>
            <a:ext cx="11220873" cy="171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</a:pPr>
            <a:r>
              <a:rPr sz="2400" spc="-5" dirty="0">
                <a:latin typeface="Times New Roman"/>
                <a:cs typeface="Times New Roman"/>
              </a:rPr>
              <a:t>transfer.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b="1" i="1" spc="-5" dirty="0">
                <a:latin typeface="Times New Roman"/>
                <a:cs typeface="Times New Roman"/>
              </a:rPr>
              <a:t>Bus Request (BR) </a:t>
            </a:r>
            <a:r>
              <a:rPr sz="2400" dirty="0">
                <a:latin typeface="Times New Roman"/>
                <a:cs typeface="Times New Roman"/>
              </a:rPr>
              <a:t>input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by the </a:t>
            </a:r>
            <a:r>
              <a:rPr sz="2400" b="1" i="1" spc="-5" dirty="0">
                <a:latin typeface="Times New Roman"/>
                <a:cs typeface="Times New Roman"/>
              </a:rPr>
              <a:t>DMA  controller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request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CPU. </a:t>
            </a: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this input is active, the </a:t>
            </a:r>
            <a:r>
              <a:rPr sz="2400" spc="-5" dirty="0">
                <a:latin typeface="Times New Roman"/>
                <a:cs typeface="Times New Roman"/>
              </a:rPr>
              <a:t>CPU  terminates </a:t>
            </a:r>
            <a:r>
              <a:rPr sz="2400" dirty="0">
                <a:latin typeface="Times New Roman"/>
                <a:cs typeface="Times New Roman"/>
              </a:rPr>
              <a:t>the execution of the current instruction and places the  </a:t>
            </a:r>
            <a:r>
              <a:rPr sz="2400" spc="-5" dirty="0">
                <a:latin typeface="Times New Roman"/>
                <a:cs typeface="Times New Roman"/>
              </a:rPr>
              <a:t>address </a:t>
            </a:r>
            <a:r>
              <a:rPr sz="2400" dirty="0">
                <a:latin typeface="Times New Roman"/>
                <a:cs typeface="Times New Roman"/>
              </a:rPr>
              <a:t>bus, </a:t>
            </a:r>
            <a:r>
              <a:rPr sz="2400" spc="-5" dirty="0">
                <a:latin typeface="Times New Roman"/>
                <a:cs typeface="Times New Roman"/>
              </a:rPr>
              <a:t>data </a:t>
            </a:r>
            <a:r>
              <a:rPr sz="2400" dirty="0">
                <a:latin typeface="Times New Roman"/>
                <a:cs typeface="Times New Roman"/>
              </a:rPr>
              <a:t>bus and read write lines into a </a:t>
            </a:r>
            <a:r>
              <a:rPr sz="2400" b="1" i="1" dirty="0">
                <a:latin typeface="Times New Roman"/>
                <a:cs typeface="Times New Roman"/>
              </a:rPr>
              <a:t>high Impedance  </a:t>
            </a:r>
            <a:r>
              <a:rPr sz="2400" b="1" i="1" spc="-5" dirty="0">
                <a:latin typeface="Times New Roman"/>
                <a:cs typeface="Times New Roman"/>
              </a:rPr>
              <a:t>state. </a:t>
            </a:r>
            <a:r>
              <a:rPr sz="2400" b="1" dirty="0">
                <a:latin typeface="Times New Roman"/>
                <a:cs typeface="Times New Roman"/>
              </a:rPr>
              <a:t>High </a:t>
            </a:r>
            <a:r>
              <a:rPr sz="2400" b="1" spc="-5" dirty="0">
                <a:latin typeface="Times New Roman"/>
                <a:cs typeface="Times New Roman"/>
              </a:rPr>
              <a:t>Impedance state </a:t>
            </a:r>
            <a:r>
              <a:rPr sz="2400" b="1" dirty="0">
                <a:latin typeface="Times New Roman"/>
                <a:cs typeface="Times New Roman"/>
              </a:rPr>
              <a:t>means </a:t>
            </a:r>
            <a:r>
              <a:rPr sz="2400" b="1" spc="-5" dirty="0">
                <a:latin typeface="Times New Roman"/>
                <a:cs typeface="Times New Roman"/>
              </a:rPr>
              <a:t>that the output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9600" y="1600201"/>
            <a:ext cx="5486400" cy="3891279"/>
          </a:xfrm>
          <a:custGeom>
            <a:avLst/>
            <a:gdLst/>
            <a:ahLst/>
            <a:cxnLst/>
            <a:rect l="l" t="t" r="r" b="b"/>
            <a:pathLst>
              <a:path w="4114800" h="3891279">
                <a:moveTo>
                  <a:pt x="2057400" y="3891279"/>
                </a:moveTo>
                <a:lnTo>
                  <a:pt x="0" y="3891279"/>
                </a:lnTo>
                <a:lnTo>
                  <a:pt x="0" y="0"/>
                </a:lnTo>
                <a:lnTo>
                  <a:pt x="4114800" y="0"/>
                </a:lnTo>
                <a:lnTo>
                  <a:pt x="4114800" y="3891279"/>
                </a:lnTo>
                <a:lnTo>
                  <a:pt x="2057400" y="3891279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2679" y="2114550"/>
            <a:ext cx="1310640" cy="0"/>
          </a:xfrm>
          <a:custGeom>
            <a:avLst/>
            <a:gdLst/>
            <a:ahLst/>
            <a:cxnLst/>
            <a:rect l="l" t="t" r="r" b="b"/>
            <a:pathLst>
              <a:path w="982979">
                <a:moveTo>
                  <a:pt x="0" y="0"/>
                </a:moveTo>
                <a:lnTo>
                  <a:pt x="98298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36000" y="2071370"/>
            <a:ext cx="113453" cy="86360"/>
          </a:xfrm>
          <a:custGeom>
            <a:avLst/>
            <a:gdLst/>
            <a:ahLst/>
            <a:cxnLst/>
            <a:rect l="l" t="t" r="r" b="b"/>
            <a:pathLst>
              <a:path w="85090" h="86360">
                <a:moveTo>
                  <a:pt x="85090" y="0"/>
                </a:moveTo>
                <a:lnTo>
                  <a:pt x="0" y="43179"/>
                </a:lnTo>
                <a:lnTo>
                  <a:pt x="85090" y="86359"/>
                </a:lnTo>
                <a:lnTo>
                  <a:pt x="850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46546" y="2071370"/>
            <a:ext cx="113453" cy="86360"/>
          </a:xfrm>
          <a:custGeom>
            <a:avLst/>
            <a:gdLst/>
            <a:ahLst/>
            <a:cxnLst/>
            <a:rect l="l" t="t" r="r" b="b"/>
            <a:pathLst>
              <a:path w="85090" h="86360">
                <a:moveTo>
                  <a:pt x="0" y="0"/>
                </a:moveTo>
                <a:lnTo>
                  <a:pt x="0" y="86359"/>
                </a:lnTo>
                <a:lnTo>
                  <a:pt x="8509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36000" y="5050790"/>
            <a:ext cx="1417320" cy="0"/>
          </a:xfrm>
          <a:custGeom>
            <a:avLst/>
            <a:gdLst/>
            <a:ahLst/>
            <a:cxnLst/>
            <a:rect l="l" t="t" r="r" b="b"/>
            <a:pathLst>
              <a:path w="1062990">
                <a:moveTo>
                  <a:pt x="0" y="0"/>
                </a:moveTo>
                <a:lnTo>
                  <a:pt x="10629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46546" y="5008879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0" y="85090"/>
                </a:lnTo>
                <a:lnTo>
                  <a:pt x="8509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36000" y="4097020"/>
            <a:ext cx="1417320" cy="0"/>
          </a:xfrm>
          <a:custGeom>
            <a:avLst/>
            <a:gdLst/>
            <a:ahLst/>
            <a:cxnLst/>
            <a:rect l="l" t="t" r="r" b="b"/>
            <a:pathLst>
              <a:path w="1062990">
                <a:moveTo>
                  <a:pt x="0" y="0"/>
                </a:moveTo>
                <a:lnTo>
                  <a:pt x="10629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46546" y="4053840"/>
            <a:ext cx="113453" cy="86360"/>
          </a:xfrm>
          <a:custGeom>
            <a:avLst/>
            <a:gdLst/>
            <a:ahLst/>
            <a:cxnLst/>
            <a:rect l="l" t="t" r="r" b="b"/>
            <a:pathLst>
              <a:path w="85090" h="86360">
                <a:moveTo>
                  <a:pt x="0" y="0"/>
                </a:moveTo>
                <a:lnTo>
                  <a:pt x="0" y="86360"/>
                </a:lnTo>
                <a:lnTo>
                  <a:pt x="8509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6000" y="3068320"/>
            <a:ext cx="1417320" cy="0"/>
          </a:xfrm>
          <a:custGeom>
            <a:avLst/>
            <a:gdLst/>
            <a:ahLst/>
            <a:cxnLst/>
            <a:rect l="l" t="t" r="r" b="b"/>
            <a:pathLst>
              <a:path w="1062990">
                <a:moveTo>
                  <a:pt x="0" y="0"/>
                </a:moveTo>
                <a:lnTo>
                  <a:pt x="106299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46546" y="302641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0" y="85089"/>
                </a:lnTo>
                <a:lnTo>
                  <a:pt x="8509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200" y="2407920"/>
            <a:ext cx="1315720" cy="0"/>
          </a:xfrm>
          <a:custGeom>
            <a:avLst/>
            <a:gdLst/>
            <a:ahLst/>
            <a:cxnLst/>
            <a:rect l="l" t="t" r="r" b="b"/>
            <a:pathLst>
              <a:path w="986789">
                <a:moveTo>
                  <a:pt x="986789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36147" y="2364739"/>
            <a:ext cx="113453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0" y="0"/>
                </a:moveTo>
                <a:lnTo>
                  <a:pt x="0" y="86360"/>
                </a:lnTo>
                <a:lnTo>
                  <a:pt x="85089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3880" y="4610100"/>
            <a:ext cx="1315720" cy="0"/>
          </a:xfrm>
          <a:custGeom>
            <a:avLst/>
            <a:gdLst/>
            <a:ahLst/>
            <a:cxnLst/>
            <a:rect l="l" t="t" r="r" b="b"/>
            <a:pathLst>
              <a:path w="986789">
                <a:moveTo>
                  <a:pt x="98679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7200" y="4568190"/>
            <a:ext cx="113453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85090" y="0"/>
                </a:moveTo>
                <a:lnTo>
                  <a:pt x="0" y="41910"/>
                </a:lnTo>
                <a:lnTo>
                  <a:pt x="85090" y="85090"/>
                </a:lnTo>
                <a:lnTo>
                  <a:pt x="850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3293" y="2221229"/>
            <a:ext cx="1648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Bus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Request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293" y="4497070"/>
            <a:ext cx="13961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Bus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Grant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3027" y="4497070"/>
            <a:ext cx="4555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B</a:t>
            </a:r>
            <a:r>
              <a:rPr sz="1800" b="1" dirty="0">
                <a:latin typeface="Times New Roman"/>
                <a:cs typeface="Times New Roman"/>
              </a:rPr>
              <a:t>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3027" y="2294890"/>
            <a:ext cx="43857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B</a:t>
            </a:r>
            <a:r>
              <a:rPr sz="1800" b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37027" y="4937759"/>
            <a:ext cx="543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Times New Roman"/>
                <a:cs typeface="Times New Roman"/>
              </a:rPr>
              <a:t>W</a:t>
            </a:r>
            <a:r>
              <a:rPr sz="1800" b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36933" y="3982720"/>
            <a:ext cx="45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RD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33827" y="2955290"/>
            <a:ext cx="8288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D</a:t>
            </a:r>
            <a:r>
              <a:rPr sz="1800" b="1" spc="5" dirty="0">
                <a:latin typeface="Times New Roman"/>
                <a:cs typeface="Times New Roman"/>
              </a:rPr>
              <a:t>B</a:t>
            </a:r>
            <a:r>
              <a:rPr sz="1800" b="1" spc="-10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33827" y="2000250"/>
            <a:ext cx="8288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A</a:t>
            </a:r>
            <a:r>
              <a:rPr sz="1800" b="1" spc="5" dirty="0">
                <a:latin typeface="Times New Roman"/>
                <a:cs typeface="Times New Roman"/>
              </a:rPr>
              <a:t>B</a:t>
            </a:r>
            <a:r>
              <a:rPr sz="1800" b="1" spc="-10" dirty="0">
                <a:latin typeface="Times New Roman"/>
                <a:cs typeface="Times New Roman"/>
              </a:rPr>
              <a:t>U</a:t>
            </a:r>
            <a:r>
              <a:rPr sz="1800" b="1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58400" y="1927859"/>
            <a:ext cx="166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Address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61692" y="2881629"/>
            <a:ext cx="122597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Data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61692" y="3910329"/>
            <a:ext cx="7095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R</a:t>
            </a:r>
            <a:r>
              <a:rPr sz="1800" b="1" spc="5" dirty="0">
                <a:latin typeface="Times New Roman"/>
                <a:cs typeface="Times New Roman"/>
              </a:rPr>
              <a:t>e</a:t>
            </a:r>
            <a:r>
              <a:rPr sz="1800" b="1" spc="-15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61693" y="4937759"/>
            <a:ext cx="7967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Times New Roman"/>
                <a:cs typeface="Times New Roman"/>
              </a:rPr>
              <a:t>W</a:t>
            </a:r>
            <a:r>
              <a:rPr sz="1800" b="1" spc="-5" dirty="0">
                <a:latin typeface="Times New Roman"/>
                <a:cs typeface="Times New Roman"/>
              </a:rPr>
              <a:t>r</a:t>
            </a:r>
            <a:r>
              <a:rPr sz="1800" b="1" spc="5" dirty="0">
                <a:latin typeface="Times New Roman"/>
                <a:cs typeface="Times New Roman"/>
              </a:rPr>
              <a:t>i</a:t>
            </a:r>
            <a:r>
              <a:rPr sz="1800" b="1" spc="-10" dirty="0">
                <a:latin typeface="Times New Roman"/>
                <a:cs typeface="Times New Roman"/>
              </a:rPr>
              <a:t>t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93160" y="5892800"/>
            <a:ext cx="47006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CPU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bus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Signals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DMA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Transfer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88934" y="3176270"/>
            <a:ext cx="2424852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High </a:t>
            </a:r>
            <a:r>
              <a:rPr sz="1800" b="1" spc="-10" dirty="0">
                <a:latin typeface="Times New Roman"/>
                <a:cs typeface="Times New Roman"/>
              </a:rPr>
              <a:t>Impedance  </a:t>
            </a:r>
            <a:r>
              <a:rPr sz="1800" b="1" spc="-5" dirty="0">
                <a:latin typeface="Times New Roman"/>
                <a:cs typeface="Times New Roman"/>
              </a:rPr>
              <a:t>(disable) </a:t>
            </a:r>
            <a:r>
              <a:rPr sz="1800" b="1" dirty="0">
                <a:latin typeface="Times New Roman"/>
                <a:cs typeface="Times New Roman"/>
              </a:rPr>
              <a:t>when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BG  </a:t>
            </a:r>
            <a:r>
              <a:rPr sz="1800" b="1" dirty="0">
                <a:latin typeface="Times New Roman"/>
                <a:cs typeface="Times New Roman"/>
              </a:rPr>
              <a:t>is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enable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14588" y="795020"/>
            <a:ext cx="93666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Direct Memory Access</a:t>
            </a:r>
            <a:r>
              <a:rPr u="none" spc="-30" dirty="0"/>
              <a:t> </a:t>
            </a:r>
            <a:r>
              <a:rPr u="none" spc="-5" dirty="0"/>
              <a:t>(DMA)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8" y="795020"/>
            <a:ext cx="93666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/>
              <a:t>Direct Memory Access</a:t>
            </a:r>
            <a:r>
              <a:rPr u="none" spc="-30" dirty="0"/>
              <a:t> </a:t>
            </a:r>
            <a:r>
              <a:rPr u="none" spc="-5" dirty="0"/>
              <a:t>(DMA)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786" y="2012949"/>
            <a:ext cx="10303933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" algn="just">
              <a:lnSpc>
                <a:spcPct val="15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The CPU activates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b="1" i="1" spc="-5" dirty="0">
                <a:latin typeface="Times New Roman"/>
                <a:cs typeface="Times New Roman"/>
              </a:rPr>
              <a:t>Bus Grant (BG) </a:t>
            </a:r>
            <a:r>
              <a:rPr sz="2800" dirty="0">
                <a:latin typeface="Times New Roman"/>
                <a:cs typeface="Times New Roman"/>
              </a:rPr>
              <a:t>output</a:t>
            </a:r>
            <a:r>
              <a:rPr sz="2800" spc="6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  inform the </a:t>
            </a:r>
            <a:r>
              <a:rPr sz="2800" spc="-5" dirty="0">
                <a:latin typeface="Times New Roman"/>
                <a:cs typeface="Times New Roman"/>
              </a:rPr>
              <a:t>external </a:t>
            </a:r>
            <a:r>
              <a:rPr sz="2800" spc="-10" dirty="0">
                <a:latin typeface="Times New Roman"/>
                <a:cs typeface="Times New Roman"/>
              </a:rPr>
              <a:t>DMA </a:t>
            </a:r>
            <a:r>
              <a:rPr sz="2800" dirty="0">
                <a:latin typeface="Times New Roman"/>
                <a:cs typeface="Times New Roman"/>
              </a:rPr>
              <a:t>that the </a:t>
            </a:r>
            <a:r>
              <a:rPr sz="2800" spc="-5" dirty="0">
                <a:latin typeface="Times New Roman"/>
                <a:cs typeface="Times New Roman"/>
              </a:rPr>
              <a:t>Bus Request (BR) 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now </a:t>
            </a:r>
            <a:r>
              <a:rPr sz="2800" spc="-5" dirty="0">
                <a:latin typeface="Times New Roman"/>
                <a:cs typeface="Times New Roman"/>
              </a:rPr>
              <a:t>take control </a:t>
            </a:r>
            <a:r>
              <a:rPr sz="2800" dirty="0">
                <a:latin typeface="Times New Roman"/>
                <a:cs typeface="Times New Roman"/>
              </a:rPr>
              <a:t>of the buses to </a:t>
            </a:r>
            <a:r>
              <a:rPr sz="2800" spc="-5" dirty="0">
                <a:latin typeface="Times New Roman"/>
                <a:cs typeface="Times New Roman"/>
              </a:rPr>
              <a:t>conduct </a:t>
            </a:r>
            <a:r>
              <a:rPr sz="2800" spc="-10" dirty="0">
                <a:latin typeface="Times New Roman"/>
                <a:cs typeface="Times New Roman"/>
              </a:rPr>
              <a:t>memory  </a:t>
            </a:r>
            <a:r>
              <a:rPr sz="2800" spc="-5" dirty="0">
                <a:latin typeface="Times New Roman"/>
                <a:cs typeface="Times New Roman"/>
              </a:rPr>
              <a:t>transfer without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processor.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825500"/>
            <a:ext cx="850730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/>
              <a:t>Direct Memory Access</a:t>
            </a:r>
            <a:r>
              <a:rPr sz="4000" u="none" spc="-50" dirty="0"/>
              <a:t> </a:t>
            </a:r>
            <a:r>
              <a:rPr sz="4000" u="none" spc="-10" dirty="0"/>
              <a:t>(DMA)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68493" y="2014219"/>
            <a:ext cx="10408073" cy="17572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marR="5080" indent="-77470" algn="just">
              <a:lnSpc>
                <a:spcPct val="1349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When the </a:t>
            </a:r>
            <a:r>
              <a:rPr sz="2800" spc="-5" dirty="0">
                <a:latin typeface="Times New Roman"/>
                <a:cs typeface="Times New Roman"/>
              </a:rPr>
              <a:t>DMA terminates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transfer, </a:t>
            </a: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-5" dirty="0">
                <a:latin typeface="Times New Roman"/>
                <a:cs typeface="Times New Roman"/>
              </a:rPr>
              <a:t>disables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b="1" i="1" spc="-5" dirty="0">
                <a:latin typeface="Times New Roman"/>
                <a:cs typeface="Times New Roman"/>
              </a:rPr>
              <a:t>Bus Request (BR) </a:t>
            </a:r>
            <a:r>
              <a:rPr sz="2800" spc="-5" dirty="0">
                <a:latin typeface="Times New Roman"/>
                <a:cs typeface="Times New Roman"/>
              </a:rPr>
              <a:t>line. The CPU disables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b="1" i="1" spc="-10" dirty="0">
                <a:latin typeface="Times New Roman"/>
                <a:cs typeface="Times New Roman"/>
              </a:rPr>
              <a:t>Bus  </a:t>
            </a:r>
            <a:r>
              <a:rPr sz="2800" b="1" i="1" spc="-5" dirty="0">
                <a:latin typeface="Times New Roman"/>
                <a:cs typeface="Times New Roman"/>
              </a:rPr>
              <a:t>Grant (BG)</a:t>
            </a:r>
            <a:r>
              <a:rPr sz="2800" spc="-5" dirty="0">
                <a:latin typeface="Times New Roman"/>
                <a:cs typeface="Times New Roman"/>
              </a:rPr>
              <a:t>, takes control </a:t>
            </a:r>
            <a:r>
              <a:rPr sz="2800" dirty="0">
                <a:latin typeface="Times New Roman"/>
                <a:cs typeface="Times New Roman"/>
              </a:rPr>
              <a:t>of the buses </a:t>
            </a:r>
            <a:r>
              <a:rPr sz="2800" spc="-5" dirty="0">
                <a:latin typeface="Times New Roman"/>
                <a:cs typeface="Times New Roman"/>
              </a:rPr>
              <a:t>and return </a:t>
            </a:r>
            <a:r>
              <a:rPr sz="2800" dirty="0">
                <a:latin typeface="Times New Roman"/>
                <a:cs typeface="Times New Roman"/>
              </a:rPr>
              <a:t>to  its </a:t>
            </a:r>
            <a:r>
              <a:rPr sz="2800" spc="-5" dirty="0">
                <a:latin typeface="Times New Roman"/>
                <a:cs typeface="Times New Roman"/>
              </a:rPr>
              <a:t>normal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operation.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4614</Words>
  <Application>Microsoft Office PowerPoint</Application>
  <PresentationFormat>Custom</PresentationFormat>
  <Paragraphs>523</Paragraphs>
  <Slides>106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Slide 1</vt:lpstr>
      <vt:lpstr>Topics to be covered</vt:lpstr>
      <vt:lpstr>Introduction</vt:lpstr>
      <vt:lpstr>What is algorithm?</vt:lpstr>
      <vt:lpstr>Addition and Subtraction</vt:lpstr>
      <vt:lpstr>Cont.……..</vt:lpstr>
      <vt:lpstr>Slide 7</vt:lpstr>
      <vt:lpstr>Hardware implementation</vt:lpstr>
      <vt:lpstr>Slide 9</vt:lpstr>
      <vt:lpstr>Hardware algorithm</vt:lpstr>
      <vt:lpstr>Slide 11</vt:lpstr>
      <vt:lpstr>Addition and Subtraction with signed2’s complement  data</vt:lpstr>
      <vt:lpstr>Slide 13</vt:lpstr>
      <vt:lpstr>Slide 14</vt:lpstr>
      <vt:lpstr>Multiplication algorithms:- multiplication of two fixed point binary numbers in signed  magnitude representation is done with paper and pencil of  successive shift and add operation</vt:lpstr>
      <vt:lpstr>Hardware Implementation for Signed-Magnitude data</vt:lpstr>
      <vt:lpstr>Slide 17</vt:lpstr>
      <vt:lpstr>Hardware Algorithm</vt:lpstr>
      <vt:lpstr>Booth Multiplication Algorithm</vt:lpstr>
      <vt:lpstr>Slide 20</vt:lpstr>
      <vt:lpstr>Booth algorithm for multiplication of signed-2’s compliment</vt:lpstr>
      <vt:lpstr>Array multiplier</vt:lpstr>
      <vt:lpstr>Slide 23</vt:lpstr>
      <vt:lpstr>Division Algorithm</vt:lpstr>
      <vt:lpstr>Example of binary division with digital hardware</vt:lpstr>
      <vt:lpstr>Divide overflow</vt:lpstr>
      <vt:lpstr>Hardware algorithm</vt:lpstr>
      <vt:lpstr>What is restoring method?</vt:lpstr>
      <vt:lpstr>Floating point Arithmetic operation</vt:lpstr>
      <vt:lpstr>Register organization</vt:lpstr>
      <vt:lpstr>Addition and subtraction</vt:lpstr>
      <vt:lpstr>Slide 32</vt:lpstr>
      <vt:lpstr>Multiplication</vt:lpstr>
      <vt:lpstr>Slide 34</vt:lpstr>
      <vt:lpstr>Division</vt:lpstr>
      <vt:lpstr>Decimal arithmetic unit</vt:lpstr>
      <vt:lpstr>BCD Adder</vt:lpstr>
      <vt:lpstr>BCD Subtraction</vt:lpstr>
      <vt:lpstr>Decimal Arithmetic operation</vt:lpstr>
      <vt:lpstr>Decimal arithmetic micro operation symbols</vt:lpstr>
      <vt:lpstr>Addition and Subtraction</vt:lpstr>
      <vt:lpstr>Slide 42</vt:lpstr>
      <vt:lpstr>Slide 43</vt:lpstr>
      <vt:lpstr>Slide 44</vt:lpstr>
      <vt:lpstr>I/O Organization</vt:lpstr>
      <vt:lpstr>Contents</vt:lpstr>
      <vt:lpstr>I/O Organization</vt:lpstr>
      <vt:lpstr>I/O Organization</vt:lpstr>
      <vt:lpstr>Input - Output Interface</vt:lpstr>
      <vt:lpstr>Input - Output Interface</vt:lpstr>
      <vt:lpstr>The Major Differences are:-</vt:lpstr>
      <vt:lpstr>The Major Differences are:-</vt:lpstr>
      <vt:lpstr>Input - Output Interface</vt:lpstr>
      <vt:lpstr>I/O BUS and Interface Module</vt:lpstr>
      <vt:lpstr>I/O BUS and Interface Module</vt:lpstr>
      <vt:lpstr>I/O BUS and Interface Module</vt:lpstr>
      <vt:lpstr>I/O BUS and Interface Module</vt:lpstr>
      <vt:lpstr>I/O BUS and Interface Module</vt:lpstr>
      <vt:lpstr>I/O Versus Memory Bus</vt:lpstr>
      <vt:lpstr>I/O Processor</vt:lpstr>
      <vt:lpstr>Asynchronous Data Transfer</vt:lpstr>
      <vt:lpstr>Strobe Signal</vt:lpstr>
      <vt:lpstr>Data Transfer Initiated by Source Unit</vt:lpstr>
      <vt:lpstr>Data Transfer Initiated by Source Unit</vt:lpstr>
      <vt:lpstr>Data Transfer Initiated by Destination Unit</vt:lpstr>
      <vt:lpstr>Data Transfer Initiated by Destination Unit</vt:lpstr>
      <vt:lpstr>Disadvantage of Strobe Signal</vt:lpstr>
      <vt:lpstr>Handshaking</vt:lpstr>
      <vt:lpstr>Principle of Handshaking</vt:lpstr>
      <vt:lpstr>Source Initiated Transfer using Handshaking</vt:lpstr>
      <vt:lpstr>Handshaking</vt:lpstr>
      <vt:lpstr>Destination Initiated Transfer Using Handshaking</vt:lpstr>
      <vt:lpstr> Destination  Unit</vt:lpstr>
      <vt:lpstr>Advantage of the Handshaking method</vt:lpstr>
      <vt:lpstr>Asynchronous Serial Transmission</vt:lpstr>
      <vt:lpstr>Asynchronous Serial Transmission</vt:lpstr>
      <vt:lpstr>Asynchronous Serial Transmission</vt:lpstr>
      <vt:lpstr>Asynchronous Serial Transmission</vt:lpstr>
      <vt:lpstr>Asynchronous Serial Transmission</vt:lpstr>
      <vt:lpstr>Asynchronous Communication Interface</vt:lpstr>
      <vt:lpstr>First In First Out Buffer (FIFO)</vt:lpstr>
      <vt:lpstr>First In First Out Buffer (FIFO)</vt:lpstr>
      <vt:lpstr>Modes of Data Transfer</vt:lpstr>
      <vt:lpstr>Modes of Data Transfer</vt:lpstr>
      <vt:lpstr>Modes of Data Transfer</vt:lpstr>
      <vt:lpstr>Modes of Data Transfer</vt:lpstr>
      <vt:lpstr>Programmed I/O Mode</vt:lpstr>
      <vt:lpstr>Programmed I/O Mode</vt:lpstr>
      <vt:lpstr>Programmed I/O</vt:lpstr>
      <vt:lpstr>Drawback of the Programmed I/O</vt:lpstr>
      <vt:lpstr>Interrupt-Initiated I/O</vt:lpstr>
      <vt:lpstr>Interrupt-Initiated I/O</vt:lpstr>
      <vt:lpstr>Interrupt –Initiated I/O</vt:lpstr>
      <vt:lpstr>Direct Memory Access (DMA)</vt:lpstr>
      <vt:lpstr>Direct Memory Access (DMA)</vt:lpstr>
      <vt:lpstr>Direct Memory Access (DMA)</vt:lpstr>
      <vt:lpstr>Direct Memory Access (DMA)</vt:lpstr>
      <vt:lpstr>Direct Memory Access (DMA)</vt:lpstr>
      <vt:lpstr>Direct Memory Access (DMA)</vt:lpstr>
      <vt:lpstr>Direct Memory Access (DMA)</vt:lpstr>
      <vt:lpstr>Direct Memory Access (DMA)</vt:lpstr>
      <vt:lpstr>DMA Controller</vt:lpstr>
      <vt:lpstr>DMA Controller</vt:lpstr>
      <vt:lpstr>DMA Controller</vt:lpstr>
      <vt:lpstr>Address Bus</vt:lpstr>
      <vt:lpstr>DMA Transfer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Student</cp:lastModifiedBy>
  <cp:revision>2</cp:revision>
  <dcterms:created xsi:type="dcterms:W3CDTF">2018-03-14T12:36:57Z</dcterms:created>
  <dcterms:modified xsi:type="dcterms:W3CDTF">2018-03-23T08:07:08Z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2018-03-14T00:00:00Z</vt:filetime>
  </property>
</Properties>
</file>