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97" r:id="rId8"/>
    <p:sldId id="298" r:id="rId9"/>
    <p:sldId id="300" r:id="rId10"/>
    <p:sldId id="301" r:id="rId11"/>
    <p:sldId id="262" r:id="rId12"/>
    <p:sldId id="263" r:id="rId13"/>
    <p:sldId id="302" r:id="rId14"/>
    <p:sldId id="30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6" r:id="rId47"/>
  </p:sldIdLst>
  <p:sldSz cx="10083800" cy="7556500"/>
  <p:notesSz cx="10083800" cy="75565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1392" y="-7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270" y="0"/>
            <a:ext cx="10077450" cy="7556500"/>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ctrTitle"/>
          </p:nvPr>
        </p:nvSpPr>
        <p:spPr>
          <a:xfrm>
            <a:off x="627380" y="3309620"/>
            <a:ext cx="8829039" cy="63500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512570" y="4231640"/>
            <a:ext cx="7058660"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3/23/2018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2200" b="0" i="0">
                <a:solidFill>
                  <a:srgbClr val="4A1E6E"/>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3/23/2018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Trebuchet MS"/>
                <a:cs typeface="Trebuchet MS"/>
              </a:defRPr>
            </a:lvl1pPr>
          </a:lstStyle>
          <a:p>
            <a:endParaRPr/>
          </a:p>
        </p:txBody>
      </p:sp>
      <p:sp>
        <p:nvSpPr>
          <p:cNvPr id="3" name="Holder 3"/>
          <p:cNvSpPr>
            <a:spLocks noGrp="1"/>
          </p:cNvSpPr>
          <p:nvPr>
            <p:ph sz="half" idx="2"/>
          </p:nvPr>
        </p:nvSpPr>
        <p:spPr>
          <a:xfrm>
            <a:off x="504190" y="1737995"/>
            <a:ext cx="4386453"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93157" y="1737995"/>
            <a:ext cx="4386453"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3/23/2018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2700"/>
            <a:ext cx="10078720" cy="7543800"/>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800" b="0" i="0">
                <a:solidFill>
                  <a:schemeClr val="tx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3/23/2018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3970" y="4878070"/>
            <a:ext cx="9250680" cy="1877060"/>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3/23/2018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6798309"/>
            <a:ext cx="381000" cy="678180"/>
          </a:xfrm>
          <a:custGeom>
            <a:avLst/>
            <a:gdLst/>
            <a:ahLst/>
            <a:cxnLst/>
            <a:rect l="l" t="t" r="r" b="b"/>
            <a:pathLst>
              <a:path w="381000" h="678179">
                <a:moveTo>
                  <a:pt x="162652" y="0"/>
                </a:moveTo>
                <a:lnTo>
                  <a:pt x="0" y="0"/>
                </a:lnTo>
                <a:lnTo>
                  <a:pt x="0" y="678180"/>
                </a:lnTo>
                <a:lnTo>
                  <a:pt x="164376" y="678180"/>
                </a:lnTo>
                <a:lnTo>
                  <a:pt x="381000" y="359068"/>
                </a:lnTo>
                <a:lnTo>
                  <a:pt x="381000" y="321651"/>
                </a:lnTo>
                <a:lnTo>
                  <a:pt x="162652" y="0"/>
                </a:lnTo>
                <a:close/>
              </a:path>
            </a:pathLst>
          </a:custGeom>
          <a:solidFill>
            <a:srgbClr val="D8166A"/>
          </a:solidFill>
        </p:spPr>
        <p:txBody>
          <a:bodyPr wrap="square" lIns="0" tIns="0" rIns="0" bIns="0" rtlCol="0"/>
          <a:lstStyle/>
          <a:p>
            <a:endParaRPr/>
          </a:p>
        </p:txBody>
      </p:sp>
      <p:sp>
        <p:nvSpPr>
          <p:cNvPr id="17" name="bk object 17"/>
          <p:cNvSpPr/>
          <p:nvPr/>
        </p:nvSpPr>
        <p:spPr>
          <a:xfrm>
            <a:off x="8449309" y="6748780"/>
            <a:ext cx="1489709" cy="692150"/>
          </a:xfrm>
          <a:prstGeom prst="rect">
            <a:avLst/>
          </a:prstGeom>
          <a:blipFill>
            <a:blip r:embed="rId7" cstate="print"/>
            <a:stretch>
              <a:fillRect/>
            </a:stretch>
          </a:blipFill>
        </p:spPr>
        <p:txBody>
          <a:bodyPr wrap="square" lIns="0" tIns="0" rIns="0" bIns="0" rtlCol="0"/>
          <a:lstStyle/>
          <a:p>
            <a:endParaRPr/>
          </a:p>
        </p:txBody>
      </p:sp>
      <p:sp>
        <p:nvSpPr>
          <p:cNvPr id="18" name="bk object 18"/>
          <p:cNvSpPr/>
          <p:nvPr/>
        </p:nvSpPr>
        <p:spPr>
          <a:xfrm>
            <a:off x="25400" y="156210"/>
            <a:ext cx="480059" cy="935990"/>
          </a:xfrm>
          <a:custGeom>
            <a:avLst/>
            <a:gdLst/>
            <a:ahLst/>
            <a:cxnLst/>
            <a:rect l="l" t="t" r="r" b="b"/>
            <a:pathLst>
              <a:path w="480059" h="935990">
                <a:moveTo>
                  <a:pt x="0" y="935990"/>
                </a:moveTo>
                <a:lnTo>
                  <a:pt x="480059" y="935990"/>
                </a:lnTo>
                <a:lnTo>
                  <a:pt x="480059" y="0"/>
                </a:lnTo>
                <a:lnTo>
                  <a:pt x="0" y="0"/>
                </a:lnTo>
                <a:lnTo>
                  <a:pt x="0" y="935990"/>
                </a:lnTo>
                <a:close/>
              </a:path>
            </a:pathLst>
          </a:custGeom>
          <a:solidFill>
            <a:srgbClr val="D8166A"/>
          </a:solidFill>
        </p:spPr>
        <p:txBody>
          <a:bodyPr wrap="square" lIns="0" tIns="0" rIns="0" bIns="0" rtlCol="0"/>
          <a:lstStyle/>
          <a:p>
            <a:endParaRPr/>
          </a:p>
        </p:txBody>
      </p:sp>
      <p:sp>
        <p:nvSpPr>
          <p:cNvPr id="19" name="bk object 19"/>
          <p:cNvSpPr/>
          <p:nvPr/>
        </p:nvSpPr>
        <p:spPr>
          <a:xfrm>
            <a:off x="5749290" y="165100"/>
            <a:ext cx="4324350" cy="946150"/>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491490" y="180339"/>
            <a:ext cx="3106420" cy="452120"/>
          </a:xfrm>
          <a:prstGeom prst="rect">
            <a:avLst/>
          </a:prstGeom>
        </p:spPr>
        <p:txBody>
          <a:bodyPr wrap="square" lIns="0" tIns="0" rIns="0" bIns="0">
            <a:spAutoFit/>
          </a:bodyPr>
          <a:lstStyle>
            <a:lvl1pPr>
              <a:defRPr sz="2800" b="0" i="0">
                <a:solidFill>
                  <a:schemeClr val="tx1"/>
                </a:solidFill>
                <a:latin typeface="Trebuchet MS"/>
                <a:cs typeface="Trebuchet MS"/>
              </a:defRPr>
            </a:lvl1pPr>
          </a:lstStyle>
          <a:p>
            <a:endParaRPr/>
          </a:p>
        </p:txBody>
      </p:sp>
      <p:sp>
        <p:nvSpPr>
          <p:cNvPr id="3" name="Holder 3"/>
          <p:cNvSpPr>
            <a:spLocks noGrp="1"/>
          </p:cNvSpPr>
          <p:nvPr>
            <p:ph type="body" idx="1"/>
          </p:nvPr>
        </p:nvSpPr>
        <p:spPr>
          <a:xfrm>
            <a:off x="923289" y="2085339"/>
            <a:ext cx="6870065" cy="2481579"/>
          </a:xfrm>
          <a:prstGeom prst="rect">
            <a:avLst/>
          </a:prstGeom>
        </p:spPr>
        <p:txBody>
          <a:bodyPr wrap="square" lIns="0" tIns="0" rIns="0" bIns="0">
            <a:spAutoFit/>
          </a:bodyPr>
          <a:lstStyle>
            <a:lvl1pPr>
              <a:defRPr sz="2200" b="0" i="0">
                <a:solidFill>
                  <a:srgbClr val="4A1E6E"/>
                </a:solidFill>
                <a:latin typeface="Trebuchet MS"/>
                <a:cs typeface="Trebuchet MS"/>
              </a:defRPr>
            </a:lvl1pPr>
          </a:lstStyle>
          <a:p>
            <a:endParaRPr/>
          </a:p>
        </p:txBody>
      </p:sp>
      <p:sp>
        <p:nvSpPr>
          <p:cNvPr id="4" name="Holder 4"/>
          <p:cNvSpPr>
            <a:spLocks noGrp="1"/>
          </p:cNvSpPr>
          <p:nvPr>
            <p:ph type="ftr" sz="quarter" idx="5"/>
          </p:nvPr>
        </p:nvSpPr>
        <p:spPr>
          <a:xfrm>
            <a:off x="3428492" y="7027545"/>
            <a:ext cx="3226816" cy="37782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4190" y="7027545"/>
            <a:ext cx="2319274" cy="37782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3/23/2018</a:t>
            </a:fld>
            <a:endParaRPr lang="en-US"/>
          </a:p>
        </p:txBody>
      </p:sp>
      <p:sp>
        <p:nvSpPr>
          <p:cNvPr id="6" name="Holder 6"/>
          <p:cNvSpPr>
            <a:spLocks noGrp="1"/>
          </p:cNvSpPr>
          <p:nvPr>
            <p:ph type="sldNum" sz="quarter" idx="7"/>
          </p:nvPr>
        </p:nvSpPr>
        <p:spPr>
          <a:xfrm>
            <a:off x="7260336" y="7027545"/>
            <a:ext cx="2319274" cy="37782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java2all.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java2al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27380" y="3309620"/>
            <a:ext cx="1168400" cy="635000"/>
          </a:xfrm>
          <a:prstGeom prst="rect">
            <a:avLst/>
          </a:prstGeom>
        </p:spPr>
        <p:txBody>
          <a:bodyPr vert="horz" wrap="square" lIns="0" tIns="12700" rIns="0" bIns="0" rtlCol="0">
            <a:spAutoFit/>
          </a:bodyPr>
          <a:lstStyle/>
          <a:p>
            <a:pPr marL="12700">
              <a:lnSpc>
                <a:spcPct val="100000"/>
              </a:lnSpc>
              <a:spcBef>
                <a:spcPts val="100"/>
              </a:spcBef>
            </a:pPr>
            <a:r>
              <a:rPr sz="4000" dirty="0">
                <a:solidFill>
                  <a:srgbClr val="FFFFFF"/>
                </a:solidFill>
                <a:latin typeface="Trebuchet MS"/>
                <a:cs typeface="Trebuchet MS"/>
              </a:rPr>
              <a:t>J</a:t>
            </a:r>
            <a:r>
              <a:rPr sz="4000" spc="-10" dirty="0">
                <a:solidFill>
                  <a:srgbClr val="FFFFFF"/>
                </a:solidFill>
                <a:latin typeface="Trebuchet MS"/>
                <a:cs typeface="Trebuchet MS"/>
              </a:rPr>
              <a:t>D</a:t>
            </a:r>
            <a:r>
              <a:rPr sz="4000" spc="-20" dirty="0">
                <a:solidFill>
                  <a:srgbClr val="FFFFFF"/>
                </a:solidFill>
                <a:latin typeface="Trebuchet MS"/>
                <a:cs typeface="Trebuchet MS"/>
              </a:rPr>
              <a:t>B</a:t>
            </a:r>
            <a:r>
              <a:rPr sz="4000" dirty="0">
                <a:solidFill>
                  <a:srgbClr val="FFFFFF"/>
                </a:solidFill>
                <a:latin typeface="Trebuchet MS"/>
                <a:cs typeface="Trebuchet MS"/>
              </a:rPr>
              <a:t>C</a:t>
            </a:r>
            <a:endParaRPr sz="4000">
              <a:latin typeface="Trebuchet MS"/>
              <a:cs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159474" y="7315810"/>
            <a:ext cx="1833291" cy="229579"/>
          </a:xfrm>
          <a:prstGeom prst="rect">
            <a:avLst/>
          </a:prstGeom>
        </p:spPr>
        <p:txBody>
          <a:bodyPr vert="horz" wrap="square" lIns="0" tIns="13999" rIns="0" bIns="0" rtlCol="0">
            <a:spAutoFit/>
          </a:bodyPr>
          <a:lstStyle/>
          <a:p>
            <a:pPr marL="13999">
              <a:spcBef>
                <a:spcPts val="110"/>
              </a:spcBef>
            </a:pPr>
            <a:r>
              <a:rPr sz="1400" spc="-6" dirty="0">
                <a:solidFill>
                  <a:srgbClr val="888888"/>
                </a:solidFill>
                <a:latin typeface="Times New Roman"/>
                <a:cs typeface="Times New Roman"/>
                <a:hlinkClick r:id="rId2"/>
              </a:rPr>
              <a:t>http://www.java2all.com</a:t>
            </a:r>
            <a:endParaRPr sz="1400">
              <a:latin typeface="Times New Roman"/>
              <a:cs typeface="Times New Roman"/>
            </a:endParaRPr>
          </a:p>
        </p:txBody>
      </p:sp>
      <p:sp>
        <p:nvSpPr>
          <p:cNvPr id="3" name="object 3"/>
          <p:cNvSpPr/>
          <p:nvPr/>
        </p:nvSpPr>
        <p:spPr>
          <a:xfrm>
            <a:off x="7478819" y="7038740"/>
            <a:ext cx="613430" cy="517760"/>
          </a:xfrm>
          <a:prstGeom prst="rect">
            <a:avLst/>
          </a:prstGeom>
          <a:blipFill>
            <a:blip r:embed="rId3"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1205853" y="37783"/>
            <a:ext cx="3932682" cy="565338"/>
          </a:xfrm>
          <a:prstGeom prst="rect">
            <a:avLst/>
          </a:prstGeom>
        </p:spPr>
        <p:txBody>
          <a:bodyPr vert="horz" wrap="square" lIns="0" tIns="13999" rIns="0" bIns="0" rtlCol="0">
            <a:spAutoFit/>
          </a:bodyPr>
          <a:lstStyle/>
          <a:p>
            <a:pPr marL="13999">
              <a:spcBef>
                <a:spcPts val="110"/>
              </a:spcBef>
            </a:pPr>
            <a:r>
              <a:rPr sz="3500" spc="-6" dirty="0"/>
              <a:t>JDBC</a:t>
            </a:r>
            <a:r>
              <a:rPr sz="3500" dirty="0"/>
              <a:t> </a:t>
            </a:r>
            <a:r>
              <a:rPr sz="3500" spc="-6" dirty="0"/>
              <a:t>Specification:</a:t>
            </a:r>
            <a:endParaRPr sz="3500"/>
          </a:p>
        </p:txBody>
      </p:sp>
      <p:sp>
        <p:nvSpPr>
          <p:cNvPr id="5" name="object 5"/>
          <p:cNvSpPr txBox="1"/>
          <p:nvPr/>
        </p:nvSpPr>
        <p:spPr>
          <a:xfrm>
            <a:off x="85431" y="1111085"/>
            <a:ext cx="9600618" cy="5029740"/>
          </a:xfrm>
          <a:prstGeom prst="rect">
            <a:avLst/>
          </a:prstGeom>
        </p:spPr>
        <p:txBody>
          <a:bodyPr vert="horz" wrap="square" lIns="0" tIns="13999" rIns="0" bIns="0" rtlCol="0">
            <a:spAutoFit/>
          </a:bodyPr>
          <a:lstStyle/>
          <a:p>
            <a:pPr marL="13999" marR="1322225" indent="1119937">
              <a:spcBef>
                <a:spcPts val="110"/>
              </a:spcBef>
              <a:buFont typeface="Courier New" pitchFamily="49" charset="0"/>
              <a:buChar char="o"/>
            </a:pPr>
            <a:r>
              <a:rPr sz="2800" spc="-6" dirty="0">
                <a:solidFill>
                  <a:srgbClr val="9900FF"/>
                </a:solidFill>
                <a:latin typeface="Times New Roman"/>
                <a:cs typeface="Times New Roman"/>
              </a:rPr>
              <a:t>Different version </a:t>
            </a:r>
            <a:r>
              <a:rPr sz="2800" dirty="0">
                <a:solidFill>
                  <a:srgbClr val="9900FF"/>
                </a:solidFill>
                <a:latin typeface="Times New Roman"/>
                <a:cs typeface="Times New Roman"/>
              </a:rPr>
              <a:t>of </a:t>
            </a:r>
            <a:r>
              <a:rPr sz="2800" spc="-6" dirty="0">
                <a:solidFill>
                  <a:srgbClr val="9900FF"/>
                </a:solidFill>
                <a:latin typeface="Times New Roman"/>
                <a:cs typeface="Times New Roman"/>
              </a:rPr>
              <a:t>JDBC </a:t>
            </a:r>
            <a:r>
              <a:rPr sz="2800" dirty="0">
                <a:solidFill>
                  <a:srgbClr val="9900FF"/>
                </a:solidFill>
                <a:latin typeface="Times New Roman"/>
                <a:cs typeface="Times New Roman"/>
              </a:rPr>
              <a:t>has </a:t>
            </a:r>
            <a:r>
              <a:rPr sz="2800" spc="-6" dirty="0">
                <a:solidFill>
                  <a:srgbClr val="9900FF"/>
                </a:solidFill>
                <a:latin typeface="Times New Roman"/>
                <a:cs typeface="Times New Roman"/>
              </a:rPr>
              <a:t>different  specification </a:t>
            </a:r>
            <a:r>
              <a:rPr sz="2800" dirty="0">
                <a:solidFill>
                  <a:srgbClr val="9900FF"/>
                </a:solidFill>
                <a:latin typeface="Times New Roman"/>
                <a:cs typeface="Times New Roman"/>
              </a:rPr>
              <a:t>as </a:t>
            </a:r>
            <a:r>
              <a:rPr sz="2800" spc="-6" dirty="0">
                <a:solidFill>
                  <a:srgbClr val="9900FF"/>
                </a:solidFill>
                <a:latin typeface="Times New Roman"/>
                <a:cs typeface="Times New Roman"/>
              </a:rPr>
              <a:t>under.</a:t>
            </a:r>
            <a:endParaRPr sz="2800">
              <a:latin typeface="Times New Roman"/>
              <a:cs typeface="Times New Roman"/>
            </a:endParaRPr>
          </a:p>
          <a:p>
            <a:pPr marL="13999" marR="513771" indent="1007943">
              <a:buFont typeface="Courier New" pitchFamily="49" charset="0"/>
              <a:buChar char="o"/>
            </a:pPr>
            <a:r>
              <a:rPr sz="2800" b="1" spc="-6" dirty="0">
                <a:solidFill>
                  <a:srgbClr val="FF0000"/>
                </a:solidFill>
                <a:latin typeface="Times New Roman"/>
                <a:cs typeface="Times New Roman"/>
              </a:rPr>
              <a:t>JDBC </a:t>
            </a:r>
            <a:r>
              <a:rPr sz="2800" b="1" dirty="0">
                <a:latin typeface="Times New Roman"/>
                <a:cs typeface="Times New Roman"/>
              </a:rPr>
              <a:t>1.0 - </a:t>
            </a:r>
            <a:r>
              <a:rPr sz="2800" spc="-6" dirty="0">
                <a:solidFill>
                  <a:srgbClr val="1E487C"/>
                </a:solidFill>
                <a:latin typeface="Times New Roman"/>
                <a:cs typeface="Times New Roman"/>
              </a:rPr>
              <a:t>it provides basic functionality </a:t>
            </a:r>
            <a:r>
              <a:rPr sz="2800" dirty="0">
                <a:solidFill>
                  <a:srgbClr val="1E487C"/>
                </a:solidFill>
                <a:latin typeface="Times New Roman"/>
                <a:cs typeface="Times New Roman"/>
              </a:rPr>
              <a:t>of  </a:t>
            </a:r>
            <a:r>
              <a:rPr sz="2800" spc="-6" dirty="0">
                <a:solidFill>
                  <a:srgbClr val="1E487C"/>
                </a:solidFill>
                <a:latin typeface="Times New Roman"/>
                <a:cs typeface="Times New Roman"/>
              </a:rPr>
              <a:t>JDBC.</a:t>
            </a:r>
            <a:endParaRPr sz="2800">
              <a:latin typeface="Times New Roman"/>
              <a:cs typeface="Times New Roman"/>
            </a:endParaRPr>
          </a:p>
          <a:p>
            <a:pPr marL="13999" marR="361880" indent="1119937">
              <a:lnSpc>
                <a:spcPts val="4233"/>
              </a:lnSpc>
              <a:spcBef>
                <a:spcPts val="126"/>
              </a:spcBef>
              <a:buFont typeface="Courier New" pitchFamily="49" charset="0"/>
              <a:buChar char="o"/>
            </a:pPr>
            <a:r>
              <a:rPr sz="2800" b="1" spc="-6" dirty="0">
                <a:solidFill>
                  <a:srgbClr val="FF0000"/>
                </a:solidFill>
                <a:latin typeface="Times New Roman"/>
                <a:cs typeface="Times New Roman"/>
              </a:rPr>
              <a:t>JDBC </a:t>
            </a:r>
            <a:r>
              <a:rPr sz="2800" b="1" dirty="0">
                <a:latin typeface="Times New Roman"/>
                <a:cs typeface="Times New Roman"/>
              </a:rPr>
              <a:t>2.0 - </a:t>
            </a:r>
            <a:r>
              <a:rPr sz="2800" spc="-6" dirty="0">
                <a:solidFill>
                  <a:srgbClr val="1E487C"/>
                </a:solidFill>
                <a:latin typeface="Times New Roman"/>
                <a:cs typeface="Times New Roman"/>
              </a:rPr>
              <a:t>it provides JDBC API(JDBC </a:t>
            </a:r>
            <a:r>
              <a:rPr sz="2800" dirty="0">
                <a:solidFill>
                  <a:srgbClr val="1E487C"/>
                </a:solidFill>
                <a:latin typeface="Times New Roman"/>
                <a:cs typeface="Times New Roman"/>
              </a:rPr>
              <a:t>2.0  Core API and </a:t>
            </a:r>
            <a:r>
              <a:rPr sz="2800" spc="-6" dirty="0">
                <a:solidFill>
                  <a:srgbClr val="1E487C"/>
                </a:solidFill>
                <a:latin typeface="Times New Roman"/>
                <a:cs typeface="Times New Roman"/>
              </a:rPr>
              <a:t>JDBC </a:t>
            </a:r>
            <a:r>
              <a:rPr sz="2800" dirty="0">
                <a:solidFill>
                  <a:srgbClr val="1E487C"/>
                </a:solidFill>
                <a:latin typeface="Times New Roman"/>
                <a:cs typeface="Times New Roman"/>
              </a:rPr>
              <a:t>2.0 </a:t>
            </a:r>
            <a:r>
              <a:rPr sz="2800" spc="-6" dirty="0">
                <a:solidFill>
                  <a:srgbClr val="1E487C"/>
                </a:solidFill>
                <a:latin typeface="Times New Roman"/>
                <a:cs typeface="Times New Roman"/>
              </a:rPr>
              <a:t>Optional Package</a:t>
            </a:r>
            <a:r>
              <a:rPr sz="2800" spc="55" dirty="0">
                <a:solidFill>
                  <a:srgbClr val="1E487C"/>
                </a:solidFill>
                <a:latin typeface="Times New Roman"/>
                <a:cs typeface="Times New Roman"/>
              </a:rPr>
              <a:t> </a:t>
            </a:r>
            <a:r>
              <a:rPr sz="2800" spc="-6" dirty="0">
                <a:solidFill>
                  <a:srgbClr val="1E487C"/>
                </a:solidFill>
                <a:latin typeface="Times New Roman"/>
                <a:cs typeface="Times New Roman"/>
              </a:rPr>
              <a:t>API).</a:t>
            </a:r>
            <a:endParaRPr sz="2800">
              <a:latin typeface="Times New Roman"/>
              <a:cs typeface="Times New Roman"/>
            </a:endParaRPr>
          </a:p>
          <a:p>
            <a:pPr marL="13999" marR="5600" indent="1007943">
              <a:lnSpc>
                <a:spcPts val="4233"/>
              </a:lnSpc>
              <a:buFont typeface="Courier New" pitchFamily="49" charset="0"/>
              <a:buChar char="o"/>
            </a:pPr>
            <a:r>
              <a:rPr sz="2800" b="1" spc="-6" dirty="0">
                <a:solidFill>
                  <a:srgbClr val="FF0000"/>
                </a:solidFill>
                <a:latin typeface="Times New Roman"/>
                <a:cs typeface="Times New Roman"/>
              </a:rPr>
              <a:t>JDBC </a:t>
            </a:r>
            <a:r>
              <a:rPr sz="2800" b="1" dirty="0">
                <a:latin typeface="Times New Roman"/>
                <a:cs typeface="Times New Roman"/>
              </a:rPr>
              <a:t>3.0 - </a:t>
            </a:r>
            <a:r>
              <a:rPr sz="2800" spc="-6" dirty="0">
                <a:solidFill>
                  <a:srgbClr val="1E487C"/>
                </a:solidFill>
                <a:latin typeface="Times New Roman"/>
                <a:cs typeface="Times New Roman"/>
              </a:rPr>
              <a:t>it provides classes </a:t>
            </a:r>
            <a:r>
              <a:rPr sz="2800" dirty="0">
                <a:solidFill>
                  <a:srgbClr val="1E487C"/>
                </a:solidFill>
                <a:latin typeface="Times New Roman"/>
                <a:cs typeface="Times New Roman"/>
              </a:rPr>
              <a:t>and </a:t>
            </a:r>
            <a:r>
              <a:rPr sz="2800" spc="-6" dirty="0">
                <a:solidFill>
                  <a:srgbClr val="1E487C"/>
                </a:solidFill>
                <a:latin typeface="Times New Roman"/>
                <a:cs typeface="Times New Roman"/>
              </a:rPr>
              <a:t>interfaces in  two packages(java.sql </a:t>
            </a:r>
            <a:r>
              <a:rPr sz="2800" dirty="0">
                <a:solidFill>
                  <a:srgbClr val="1E487C"/>
                </a:solidFill>
                <a:latin typeface="Times New Roman"/>
                <a:cs typeface="Times New Roman"/>
              </a:rPr>
              <a:t>and</a:t>
            </a:r>
            <a:r>
              <a:rPr sz="2800" spc="6" dirty="0">
                <a:solidFill>
                  <a:srgbClr val="1E487C"/>
                </a:solidFill>
                <a:latin typeface="Times New Roman"/>
                <a:cs typeface="Times New Roman"/>
              </a:rPr>
              <a:t> </a:t>
            </a:r>
            <a:r>
              <a:rPr sz="2800" dirty="0">
                <a:solidFill>
                  <a:srgbClr val="1E487C"/>
                </a:solidFill>
                <a:latin typeface="Times New Roman"/>
                <a:cs typeface="Times New Roman"/>
              </a:rPr>
              <a:t>javax.sql).</a:t>
            </a:r>
            <a:endParaRPr sz="2800">
              <a:latin typeface="Times New Roman"/>
              <a:cs typeface="Times New Roman"/>
            </a:endParaRPr>
          </a:p>
          <a:p>
            <a:pPr marL="13999" marR="278583" indent="1007943">
              <a:lnSpc>
                <a:spcPts val="4233"/>
              </a:lnSpc>
              <a:buFont typeface="Courier New" pitchFamily="49" charset="0"/>
              <a:buChar char="o"/>
            </a:pPr>
            <a:r>
              <a:rPr sz="2800" b="1" spc="-6" dirty="0">
                <a:solidFill>
                  <a:srgbClr val="FF0000"/>
                </a:solidFill>
                <a:latin typeface="Times New Roman"/>
                <a:cs typeface="Times New Roman"/>
              </a:rPr>
              <a:t>JDBC </a:t>
            </a:r>
            <a:r>
              <a:rPr sz="2800" b="1" dirty="0">
                <a:latin typeface="Times New Roman"/>
                <a:cs typeface="Times New Roman"/>
              </a:rPr>
              <a:t>4.0 - </a:t>
            </a:r>
            <a:r>
              <a:rPr sz="2800" spc="-6" dirty="0">
                <a:solidFill>
                  <a:srgbClr val="1E487C"/>
                </a:solidFill>
                <a:latin typeface="Times New Roman"/>
                <a:cs typeface="Times New Roman"/>
              </a:rPr>
              <a:t>it provides </a:t>
            </a:r>
            <a:r>
              <a:rPr sz="2800" dirty="0">
                <a:solidFill>
                  <a:srgbClr val="1E487C"/>
                </a:solidFill>
                <a:latin typeface="Times New Roman"/>
                <a:cs typeface="Times New Roman"/>
              </a:rPr>
              <a:t>so </a:t>
            </a:r>
            <a:r>
              <a:rPr sz="2800" spc="-6" dirty="0">
                <a:solidFill>
                  <a:srgbClr val="1E487C"/>
                </a:solidFill>
                <a:latin typeface="Times New Roman"/>
                <a:cs typeface="Times New Roman"/>
              </a:rPr>
              <a:t>many extra features  like Auto loading </a:t>
            </a:r>
            <a:r>
              <a:rPr sz="2800" dirty="0">
                <a:solidFill>
                  <a:srgbClr val="1E487C"/>
                </a:solidFill>
                <a:latin typeface="Times New Roman"/>
                <a:cs typeface="Times New Roman"/>
              </a:rPr>
              <a:t>of </a:t>
            </a:r>
            <a:r>
              <a:rPr sz="2800" spc="-6" dirty="0">
                <a:solidFill>
                  <a:srgbClr val="1E487C"/>
                </a:solidFill>
                <a:latin typeface="Times New Roman"/>
                <a:cs typeface="Times New Roman"/>
              </a:rPr>
              <a:t>the driver</a:t>
            </a:r>
            <a:r>
              <a:rPr sz="2800" spc="28" dirty="0">
                <a:solidFill>
                  <a:srgbClr val="1E487C"/>
                </a:solidFill>
                <a:latin typeface="Times New Roman"/>
                <a:cs typeface="Times New Roman"/>
              </a:rPr>
              <a:t> </a:t>
            </a:r>
            <a:r>
              <a:rPr sz="2800" spc="-6" dirty="0">
                <a:solidFill>
                  <a:srgbClr val="1E487C"/>
                </a:solidFill>
                <a:latin typeface="Times New Roman"/>
                <a:cs typeface="Times New Roman"/>
              </a:rPr>
              <a:t>interface.</a:t>
            </a:r>
            <a:endParaRPr sz="2800">
              <a:latin typeface="Times New Roman"/>
              <a:cs typeface="Times New Roman"/>
            </a:endParaRPr>
          </a:p>
          <a:p>
            <a:pPr marL="1021942">
              <a:lnSpc>
                <a:spcPts val="4079"/>
              </a:lnSpc>
              <a:buFont typeface="Courier New" pitchFamily="49" charset="0"/>
              <a:buChar char="o"/>
            </a:pPr>
            <a:r>
              <a:rPr sz="2800" spc="-6" dirty="0">
                <a:solidFill>
                  <a:srgbClr val="9933FF"/>
                </a:solidFill>
                <a:latin typeface="Times New Roman"/>
                <a:cs typeface="Times New Roman"/>
              </a:rPr>
              <a:t>Connection</a:t>
            </a:r>
            <a:r>
              <a:rPr sz="2800" dirty="0">
                <a:solidFill>
                  <a:srgbClr val="9933FF"/>
                </a:solidFill>
                <a:latin typeface="Times New Roman"/>
                <a:cs typeface="Times New Roman"/>
              </a:rPr>
              <a:t> </a:t>
            </a:r>
            <a:r>
              <a:rPr sz="2800" spc="-6" dirty="0">
                <a:solidFill>
                  <a:srgbClr val="9933FF"/>
                </a:solidFill>
                <a:latin typeface="Times New Roman"/>
                <a:cs typeface="Times New Roman"/>
              </a:rPr>
              <a:t>management.</a:t>
            </a:r>
            <a:endParaRPr sz="2800">
              <a:latin typeface="Times New Roman"/>
              <a:cs typeface="Times New Roman"/>
            </a:endParaRPr>
          </a:p>
        </p:txBody>
      </p:sp>
      <p:sp>
        <p:nvSpPr>
          <p:cNvPr id="6" name="object 6"/>
          <p:cNvSpPr txBox="1"/>
          <p:nvPr/>
        </p:nvSpPr>
        <p:spPr>
          <a:xfrm>
            <a:off x="1308100" y="6064250"/>
            <a:ext cx="4343400" cy="445023"/>
          </a:xfrm>
          <a:prstGeom prst="rect">
            <a:avLst/>
          </a:prstGeom>
        </p:spPr>
        <p:txBody>
          <a:bodyPr vert="horz" wrap="square" lIns="0" tIns="13999" rIns="0" bIns="0" rtlCol="0">
            <a:spAutoFit/>
          </a:bodyPr>
          <a:lstStyle/>
          <a:p>
            <a:pPr marL="13999">
              <a:spcBef>
                <a:spcPts val="110"/>
              </a:spcBef>
              <a:buFont typeface="Courier New" pitchFamily="49" charset="0"/>
              <a:buChar char="o"/>
            </a:pPr>
            <a:r>
              <a:rPr sz="2800" b="1" spc="-6" dirty="0">
                <a:solidFill>
                  <a:srgbClr val="FF0000"/>
                </a:solidFill>
                <a:latin typeface="Times New Roman"/>
                <a:cs typeface="Times New Roman"/>
              </a:rPr>
              <a:t>ROWID </a:t>
            </a:r>
            <a:r>
              <a:rPr sz="2800" spc="-6" dirty="0">
                <a:solidFill>
                  <a:srgbClr val="9933FF"/>
                </a:solidFill>
                <a:latin typeface="Times New Roman"/>
                <a:cs typeface="Times New Roman"/>
              </a:rPr>
              <a:t>data </a:t>
            </a:r>
            <a:r>
              <a:rPr sz="2800" dirty="0">
                <a:solidFill>
                  <a:srgbClr val="9933FF"/>
                </a:solidFill>
                <a:latin typeface="Times New Roman"/>
                <a:cs typeface="Times New Roman"/>
              </a:rPr>
              <a:t>type</a:t>
            </a:r>
            <a:r>
              <a:rPr sz="2800" spc="39" dirty="0">
                <a:solidFill>
                  <a:srgbClr val="9933FF"/>
                </a:solidFill>
                <a:latin typeface="Times New Roman"/>
                <a:cs typeface="Times New Roman"/>
              </a:rPr>
              <a:t> </a:t>
            </a:r>
            <a:r>
              <a:rPr sz="2800" spc="-6" dirty="0">
                <a:solidFill>
                  <a:srgbClr val="9933FF"/>
                </a:solidFill>
                <a:latin typeface="Times New Roman"/>
                <a:cs typeface="Times New Roman"/>
              </a:rPr>
              <a:t>support.</a:t>
            </a:r>
            <a:endParaRPr sz="28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1490" y="5623559"/>
            <a:ext cx="1791335" cy="452120"/>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Trebuchet MS"/>
                <a:cs typeface="Trebuchet MS"/>
              </a:rPr>
              <a:t>What is</a:t>
            </a:r>
            <a:r>
              <a:rPr sz="2800" spc="-270" dirty="0">
                <a:solidFill>
                  <a:srgbClr val="FFFFFF"/>
                </a:solidFill>
                <a:latin typeface="Trebuchet MS"/>
                <a:cs typeface="Trebuchet MS"/>
              </a:rPr>
              <a:t> </a:t>
            </a:r>
            <a:r>
              <a:rPr sz="2800" spc="-5" dirty="0">
                <a:solidFill>
                  <a:srgbClr val="FFFFFF"/>
                </a:solidFill>
                <a:latin typeface="Trebuchet MS"/>
                <a:cs typeface="Trebuchet MS"/>
              </a:rPr>
              <a:t>API</a:t>
            </a:r>
            <a:endParaRPr sz="2800">
              <a:latin typeface="Trebuchet MS"/>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77850" y="401320"/>
            <a:ext cx="530860" cy="452120"/>
          </a:xfrm>
          <a:prstGeom prst="rect">
            <a:avLst/>
          </a:prstGeom>
        </p:spPr>
        <p:txBody>
          <a:bodyPr vert="horz" wrap="square" lIns="0" tIns="12700" rIns="0" bIns="0" rtlCol="0">
            <a:spAutoFit/>
          </a:bodyPr>
          <a:lstStyle/>
          <a:p>
            <a:pPr marL="12700">
              <a:lnSpc>
                <a:spcPct val="100000"/>
              </a:lnSpc>
              <a:spcBef>
                <a:spcPts val="100"/>
              </a:spcBef>
            </a:pPr>
            <a:r>
              <a:rPr sz="2800" spc="-5" dirty="0">
                <a:latin typeface="Trebuchet MS"/>
                <a:cs typeface="Trebuchet MS"/>
              </a:rPr>
              <a:t>A</a:t>
            </a:r>
            <a:r>
              <a:rPr sz="2800" spc="-15" dirty="0">
                <a:latin typeface="Trebuchet MS"/>
                <a:cs typeface="Trebuchet MS"/>
              </a:rPr>
              <a:t>P</a:t>
            </a:r>
            <a:r>
              <a:rPr sz="2800" dirty="0">
                <a:latin typeface="Trebuchet MS"/>
                <a:cs typeface="Trebuchet MS"/>
              </a:rPr>
              <a:t>I</a:t>
            </a:r>
            <a:endParaRPr sz="2800">
              <a:latin typeface="Trebuchet MS"/>
              <a:cs typeface="Trebuchet MS"/>
            </a:endParaRP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a:spLocks noGrp="1"/>
          </p:cNvSpPr>
          <p:nvPr>
            <p:ph type="title"/>
          </p:nvPr>
        </p:nvSpPr>
        <p:spPr>
          <a:xfrm>
            <a:off x="923289" y="1750060"/>
            <a:ext cx="8583295" cy="1402080"/>
          </a:xfrm>
          <a:prstGeom prst="rect">
            <a:avLst/>
          </a:prstGeom>
        </p:spPr>
        <p:txBody>
          <a:bodyPr vert="horz" wrap="square" lIns="0" tIns="635" rIns="0" bIns="0" rtlCol="0">
            <a:spAutoFit/>
          </a:bodyPr>
          <a:lstStyle/>
          <a:p>
            <a:pPr marL="12700" marR="5080">
              <a:lnSpc>
                <a:spcPct val="103499"/>
              </a:lnSpc>
              <a:spcBef>
                <a:spcPts val="5"/>
              </a:spcBef>
            </a:pPr>
            <a:r>
              <a:rPr sz="2200" spc="-5" dirty="0"/>
              <a:t>The Java API is the set of </a:t>
            </a:r>
            <a:r>
              <a:rPr sz="2200" spc="-10" dirty="0"/>
              <a:t>classes </a:t>
            </a:r>
            <a:r>
              <a:rPr sz="2200" spc="-5" dirty="0"/>
              <a:t>included with the Java  Development Environment. These classes are written using the Java  language and run </a:t>
            </a:r>
            <a:r>
              <a:rPr sz="2200" spc="-10" dirty="0"/>
              <a:t>on </a:t>
            </a:r>
            <a:r>
              <a:rPr sz="2200" spc="-5" dirty="0"/>
              <a:t>the JVM. The Java API includes everything</a:t>
            </a:r>
            <a:r>
              <a:rPr sz="2200" spc="-235" dirty="0"/>
              <a:t> </a:t>
            </a:r>
            <a:r>
              <a:rPr sz="2200" spc="-5" dirty="0"/>
              <a:t>from  collection classes to GUI</a:t>
            </a:r>
            <a:r>
              <a:rPr sz="2200" spc="-30" dirty="0"/>
              <a:t> </a:t>
            </a:r>
            <a:r>
              <a:rPr sz="2200" spc="-10" dirty="0"/>
              <a:t>classes.</a:t>
            </a:r>
            <a:endParaRPr sz="2200"/>
          </a:p>
        </p:txBody>
      </p:sp>
      <p:sp>
        <p:nvSpPr>
          <p:cNvPr id="5" name="object 5"/>
          <p:cNvSpPr txBox="1"/>
          <p:nvPr/>
        </p:nvSpPr>
        <p:spPr>
          <a:xfrm>
            <a:off x="599440" y="341122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6" name="object 6"/>
          <p:cNvSpPr txBox="1"/>
          <p:nvPr/>
        </p:nvSpPr>
        <p:spPr>
          <a:xfrm>
            <a:off x="923289" y="3319779"/>
            <a:ext cx="2453005" cy="360680"/>
          </a:xfrm>
          <a:prstGeom prst="rect">
            <a:avLst/>
          </a:prstGeom>
        </p:spPr>
        <p:txBody>
          <a:bodyPr vert="horz" wrap="square" lIns="0" tIns="12700" rIns="0" bIns="0" rtlCol="0">
            <a:spAutoFit/>
          </a:bodyPr>
          <a:lstStyle/>
          <a:p>
            <a:pPr marL="12700">
              <a:lnSpc>
                <a:spcPct val="100000"/>
              </a:lnSpc>
              <a:spcBef>
                <a:spcPts val="100"/>
              </a:spcBef>
            </a:pPr>
            <a:r>
              <a:rPr sz="2200" spc="-5" dirty="0">
                <a:latin typeface="Trebuchet MS"/>
                <a:cs typeface="Trebuchet MS"/>
              </a:rPr>
              <a:t>JDBC is </a:t>
            </a:r>
            <a:r>
              <a:rPr sz="2200" spc="-10" dirty="0">
                <a:latin typeface="Trebuchet MS"/>
                <a:cs typeface="Trebuchet MS"/>
              </a:rPr>
              <a:t>also </a:t>
            </a:r>
            <a:r>
              <a:rPr sz="2200" spc="-5" dirty="0">
                <a:latin typeface="Trebuchet MS"/>
                <a:cs typeface="Trebuchet MS"/>
              </a:rPr>
              <a:t>an</a:t>
            </a:r>
            <a:r>
              <a:rPr sz="2200" spc="-220" dirty="0">
                <a:latin typeface="Trebuchet MS"/>
                <a:cs typeface="Trebuchet MS"/>
              </a:rPr>
              <a:t> </a:t>
            </a:r>
            <a:r>
              <a:rPr sz="2200" spc="-5" dirty="0">
                <a:latin typeface="Trebuchet MS"/>
                <a:cs typeface="Trebuchet MS"/>
              </a:rPr>
              <a:t>API.</a:t>
            </a:r>
            <a:endParaRPr sz="2200">
              <a:latin typeface="Trebuchet MS"/>
              <a:cs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478819" y="7038740"/>
            <a:ext cx="613430" cy="517760"/>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850900" y="425450"/>
            <a:ext cx="3657600" cy="445023"/>
          </a:xfrm>
          <a:prstGeom prst="rect">
            <a:avLst/>
          </a:prstGeom>
        </p:spPr>
        <p:txBody>
          <a:bodyPr vert="horz" wrap="square" lIns="0" tIns="13999" rIns="0" bIns="0" rtlCol="0">
            <a:spAutoFit/>
          </a:bodyPr>
          <a:lstStyle/>
          <a:p>
            <a:pPr marL="13999">
              <a:spcBef>
                <a:spcPts val="110"/>
              </a:spcBef>
            </a:pPr>
            <a:r>
              <a:rPr spc="-6" dirty="0"/>
              <a:t>JDBC</a:t>
            </a:r>
            <a:r>
              <a:rPr spc="-110" dirty="0"/>
              <a:t> </a:t>
            </a:r>
            <a:r>
              <a:rPr spc="-6" dirty="0"/>
              <a:t>Architecture:</a:t>
            </a:r>
          </a:p>
        </p:txBody>
      </p:sp>
      <p:sp>
        <p:nvSpPr>
          <p:cNvPr id="4" name="object 4"/>
          <p:cNvSpPr txBox="1"/>
          <p:nvPr/>
        </p:nvSpPr>
        <p:spPr>
          <a:xfrm>
            <a:off x="317500" y="1339850"/>
            <a:ext cx="9232279" cy="2444416"/>
          </a:xfrm>
          <a:prstGeom prst="rect">
            <a:avLst/>
          </a:prstGeom>
        </p:spPr>
        <p:txBody>
          <a:bodyPr vert="horz" wrap="square" lIns="0" tIns="13999" rIns="0" bIns="0" rtlCol="0">
            <a:spAutoFit/>
          </a:bodyPr>
          <a:lstStyle/>
          <a:p>
            <a:pPr marL="13999" marR="61597" indent="1007943">
              <a:spcBef>
                <a:spcPts val="110"/>
              </a:spcBef>
            </a:pPr>
            <a:r>
              <a:rPr sz="2800" spc="-6" dirty="0">
                <a:solidFill>
                  <a:srgbClr val="1E487C"/>
                </a:solidFill>
                <a:latin typeface="Times New Roman"/>
                <a:cs typeface="Times New Roman"/>
              </a:rPr>
              <a:t>As we all </a:t>
            </a:r>
            <a:r>
              <a:rPr sz="2800" dirty="0">
                <a:solidFill>
                  <a:srgbClr val="1E487C"/>
                </a:solidFill>
                <a:latin typeface="Times New Roman"/>
                <a:cs typeface="Times New Roman"/>
              </a:rPr>
              <a:t>know now </a:t>
            </a:r>
            <a:r>
              <a:rPr sz="2800" spc="-6" dirty="0">
                <a:solidFill>
                  <a:srgbClr val="1E487C"/>
                </a:solidFill>
                <a:latin typeface="Times New Roman"/>
                <a:cs typeface="Times New Roman"/>
              </a:rPr>
              <a:t>that driver is required </a:t>
            </a:r>
            <a:r>
              <a:rPr sz="2800" spc="-11" dirty="0">
                <a:solidFill>
                  <a:srgbClr val="1E487C"/>
                </a:solidFill>
                <a:latin typeface="Times New Roman"/>
                <a:cs typeface="Times New Roman"/>
              </a:rPr>
              <a:t>to  </a:t>
            </a:r>
            <a:r>
              <a:rPr sz="2800" spc="-6" dirty="0">
                <a:solidFill>
                  <a:srgbClr val="1E487C"/>
                </a:solidFill>
                <a:latin typeface="Times New Roman"/>
                <a:cs typeface="Times New Roman"/>
              </a:rPr>
              <a:t>communicate with</a:t>
            </a:r>
            <a:r>
              <a:rPr sz="2800" spc="11" dirty="0">
                <a:solidFill>
                  <a:srgbClr val="1E487C"/>
                </a:solidFill>
                <a:latin typeface="Times New Roman"/>
                <a:cs typeface="Times New Roman"/>
              </a:rPr>
              <a:t> </a:t>
            </a:r>
            <a:r>
              <a:rPr sz="2800" spc="-6" dirty="0">
                <a:solidFill>
                  <a:srgbClr val="1E487C"/>
                </a:solidFill>
                <a:latin typeface="Times New Roman"/>
                <a:cs typeface="Times New Roman"/>
              </a:rPr>
              <a:t>database.</a:t>
            </a:r>
            <a:endParaRPr sz="2800">
              <a:latin typeface="Times New Roman"/>
              <a:cs typeface="Times New Roman"/>
            </a:endParaRPr>
          </a:p>
          <a:p>
            <a:pPr marL="13999" marR="5600" indent="1007943">
              <a:lnSpc>
                <a:spcPts val="4233"/>
              </a:lnSpc>
              <a:spcBef>
                <a:spcPts val="126"/>
              </a:spcBef>
            </a:pPr>
            <a:r>
              <a:rPr sz="2800" spc="-6" dirty="0">
                <a:solidFill>
                  <a:srgbClr val="1E487C"/>
                </a:solidFill>
                <a:latin typeface="Times New Roman"/>
                <a:cs typeface="Times New Roman"/>
              </a:rPr>
              <a:t>JDBC API provides classes </a:t>
            </a:r>
            <a:r>
              <a:rPr sz="2800" dirty="0">
                <a:solidFill>
                  <a:srgbClr val="1E487C"/>
                </a:solidFill>
                <a:latin typeface="Times New Roman"/>
                <a:cs typeface="Times New Roman"/>
              </a:rPr>
              <a:t>and </a:t>
            </a:r>
            <a:r>
              <a:rPr sz="2800" spc="-6" dirty="0">
                <a:solidFill>
                  <a:srgbClr val="1E487C"/>
                </a:solidFill>
                <a:latin typeface="Times New Roman"/>
                <a:cs typeface="Times New Roman"/>
              </a:rPr>
              <a:t>interfaces to  handle request made </a:t>
            </a:r>
            <a:r>
              <a:rPr sz="2800" dirty="0">
                <a:solidFill>
                  <a:srgbClr val="1E487C"/>
                </a:solidFill>
                <a:latin typeface="Times New Roman"/>
                <a:cs typeface="Times New Roman"/>
              </a:rPr>
              <a:t>by user and </a:t>
            </a:r>
            <a:r>
              <a:rPr sz="2800" spc="-6" dirty="0">
                <a:solidFill>
                  <a:srgbClr val="1E487C"/>
                </a:solidFill>
                <a:latin typeface="Times New Roman"/>
                <a:cs typeface="Times New Roman"/>
              </a:rPr>
              <a:t>response made </a:t>
            </a:r>
            <a:r>
              <a:rPr sz="2800" dirty="0">
                <a:solidFill>
                  <a:srgbClr val="1E487C"/>
                </a:solidFill>
                <a:latin typeface="Times New Roman"/>
                <a:cs typeface="Times New Roman"/>
              </a:rPr>
              <a:t>by  </a:t>
            </a:r>
            <a:r>
              <a:rPr sz="2800" spc="-6" dirty="0">
                <a:solidFill>
                  <a:srgbClr val="1E487C"/>
                </a:solidFill>
                <a:latin typeface="Times New Roman"/>
                <a:cs typeface="Times New Roman"/>
              </a:rPr>
              <a:t>database.</a:t>
            </a:r>
            <a:endParaRPr sz="2800">
              <a:latin typeface="Times New Roman"/>
              <a:cs typeface="Times New Roman"/>
            </a:endParaRPr>
          </a:p>
          <a:p>
            <a:pPr marL="13999">
              <a:lnSpc>
                <a:spcPts val="4090"/>
              </a:lnSpc>
            </a:pPr>
            <a:r>
              <a:rPr sz="2800" b="1" dirty="0">
                <a:latin typeface="Times New Roman"/>
                <a:cs typeface="Times New Roman"/>
              </a:rPr>
              <a:t>Some of </a:t>
            </a:r>
            <a:r>
              <a:rPr sz="2800" b="1" spc="-6" dirty="0">
                <a:latin typeface="Times New Roman"/>
                <a:cs typeface="Times New Roman"/>
              </a:rPr>
              <a:t>the </a:t>
            </a:r>
            <a:r>
              <a:rPr sz="2800" b="1" dirty="0">
                <a:latin typeface="Times New Roman"/>
                <a:cs typeface="Times New Roman"/>
              </a:rPr>
              <a:t>important </a:t>
            </a:r>
            <a:r>
              <a:rPr sz="2800" b="1" spc="-6" dirty="0">
                <a:latin typeface="Times New Roman"/>
                <a:cs typeface="Times New Roman"/>
              </a:rPr>
              <a:t>JDBC </a:t>
            </a:r>
            <a:r>
              <a:rPr sz="2800" b="1" dirty="0">
                <a:latin typeface="Times New Roman"/>
                <a:cs typeface="Times New Roman"/>
              </a:rPr>
              <a:t>API </a:t>
            </a:r>
            <a:r>
              <a:rPr sz="2800" b="1" spc="-6" dirty="0">
                <a:latin typeface="Times New Roman"/>
                <a:cs typeface="Times New Roman"/>
              </a:rPr>
              <a:t>are </a:t>
            </a:r>
            <a:r>
              <a:rPr sz="2800" b="1" dirty="0">
                <a:latin typeface="Times New Roman"/>
                <a:cs typeface="Times New Roman"/>
              </a:rPr>
              <a:t>as</a:t>
            </a:r>
            <a:r>
              <a:rPr sz="2800" b="1" spc="88" dirty="0">
                <a:latin typeface="Times New Roman"/>
                <a:cs typeface="Times New Roman"/>
              </a:rPr>
              <a:t> </a:t>
            </a:r>
            <a:r>
              <a:rPr sz="2800" b="1" spc="-6" dirty="0">
                <a:latin typeface="Times New Roman"/>
                <a:cs typeface="Times New Roman"/>
              </a:rPr>
              <a:t>under.</a:t>
            </a:r>
            <a:endParaRPr sz="2800">
              <a:latin typeface="Times New Roman"/>
              <a:cs typeface="Times New Roman"/>
            </a:endParaRPr>
          </a:p>
        </p:txBody>
      </p:sp>
      <p:sp>
        <p:nvSpPr>
          <p:cNvPr id="5" name="object 5"/>
          <p:cNvSpPr txBox="1"/>
          <p:nvPr/>
        </p:nvSpPr>
        <p:spPr>
          <a:xfrm>
            <a:off x="6032500" y="4311650"/>
            <a:ext cx="3442497" cy="2168572"/>
          </a:xfrm>
          <a:prstGeom prst="rect">
            <a:avLst/>
          </a:prstGeom>
        </p:spPr>
        <p:txBody>
          <a:bodyPr vert="horz" wrap="square" lIns="0" tIns="13999" rIns="0" bIns="0" rtlCol="0">
            <a:spAutoFit/>
          </a:bodyPr>
          <a:lstStyle/>
          <a:p>
            <a:pPr marL="13999" marR="1626008">
              <a:spcBef>
                <a:spcPts val="110"/>
              </a:spcBef>
            </a:pPr>
            <a:r>
              <a:rPr sz="3500" spc="-6" dirty="0">
                <a:solidFill>
                  <a:srgbClr val="9900FF"/>
                </a:solidFill>
                <a:latin typeface="Times New Roman"/>
                <a:cs typeface="Times New Roman"/>
              </a:rPr>
              <a:t>Driver  </a:t>
            </a:r>
            <a:r>
              <a:rPr sz="3500" dirty="0">
                <a:solidFill>
                  <a:srgbClr val="FF0000"/>
                </a:solidFill>
                <a:latin typeface="Times New Roman"/>
                <a:cs typeface="Times New Roman"/>
              </a:rPr>
              <a:t>S</a:t>
            </a:r>
            <a:r>
              <a:rPr sz="3500" spc="-11" dirty="0">
                <a:solidFill>
                  <a:srgbClr val="FF0000"/>
                </a:solidFill>
                <a:latin typeface="Times New Roman"/>
                <a:cs typeface="Times New Roman"/>
              </a:rPr>
              <a:t>t</a:t>
            </a:r>
            <a:r>
              <a:rPr sz="3500" dirty="0">
                <a:solidFill>
                  <a:srgbClr val="FF0000"/>
                </a:solidFill>
                <a:latin typeface="Times New Roman"/>
                <a:cs typeface="Times New Roman"/>
              </a:rPr>
              <a:t>a</a:t>
            </a:r>
            <a:r>
              <a:rPr sz="3500" spc="-6" dirty="0">
                <a:solidFill>
                  <a:srgbClr val="FF0000"/>
                </a:solidFill>
                <a:latin typeface="Times New Roman"/>
                <a:cs typeface="Times New Roman"/>
              </a:rPr>
              <a:t>t</a:t>
            </a:r>
            <a:r>
              <a:rPr sz="3500" dirty="0">
                <a:solidFill>
                  <a:srgbClr val="FF0000"/>
                </a:solidFill>
                <a:latin typeface="Times New Roman"/>
                <a:cs typeface="Times New Roman"/>
              </a:rPr>
              <a:t>e</a:t>
            </a:r>
            <a:r>
              <a:rPr sz="3500" spc="-22" dirty="0">
                <a:solidFill>
                  <a:srgbClr val="FF0000"/>
                </a:solidFill>
                <a:latin typeface="Times New Roman"/>
                <a:cs typeface="Times New Roman"/>
              </a:rPr>
              <a:t>m</a:t>
            </a:r>
            <a:r>
              <a:rPr sz="3500" dirty="0">
                <a:solidFill>
                  <a:srgbClr val="FF0000"/>
                </a:solidFill>
                <a:latin typeface="Times New Roman"/>
                <a:cs typeface="Times New Roman"/>
              </a:rPr>
              <a:t>ent</a:t>
            </a:r>
            <a:endParaRPr sz="3500">
              <a:latin typeface="Times New Roman"/>
              <a:cs typeface="Times New Roman"/>
            </a:endParaRPr>
          </a:p>
          <a:p>
            <a:pPr marL="13999" marR="5600"/>
            <a:r>
              <a:rPr sz="3500" spc="-6" dirty="0">
                <a:solidFill>
                  <a:srgbClr val="9900FF"/>
                </a:solidFill>
                <a:latin typeface="Times New Roman"/>
                <a:cs typeface="Times New Roman"/>
              </a:rPr>
              <a:t>CallableStatement  </a:t>
            </a:r>
            <a:r>
              <a:rPr sz="3500" spc="-6" dirty="0">
                <a:solidFill>
                  <a:srgbClr val="FF0000"/>
                </a:solidFill>
                <a:latin typeface="Times New Roman"/>
                <a:cs typeface="Times New Roman"/>
              </a:rPr>
              <a:t>DatabaseMetaData</a:t>
            </a:r>
            <a:endParaRPr sz="3500">
              <a:latin typeface="Times New Roman"/>
              <a:cs typeface="Times New Roman"/>
            </a:endParaRPr>
          </a:p>
        </p:txBody>
      </p:sp>
      <p:sp>
        <p:nvSpPr>
          <p:cNvPr id="6" name="object 6"/>
          <p:cNvSpPr txBox="1"/>
          <p:nvPr/>
        </p:nvSpPr>
        <p:spPr>
          <a:xfrm>
            <a:off x="393700" y="4235450"/>
            <a:ext cx="3514624" cy="2707181"/>
          </a:xfrm>
          <a:prstGeom prst="rect">
            <a:avLst/>
          </a:prstGeom>
        </p:spPr>
        <p:txBody>
          <a:bodyPr vert="horz" wrap="square" lIns="0" tIns="13999" rIns="0" bIns="0" rtlCol="0">
            <a:spAutoFit/>
          </a:bodyPr>
          <a:lstStyle/>
          <a:p>
            <a:pPr marL="13999" marR="5600">
              <a:spcBef>
                <a:spcPts val="110"/>
              </a:spcBef>
            </a:pPr>
            <a:r>
              <a:rPr sz="3500" spc="-6" dirty="0">
                <a:solidFill>
                  <a:srgbClr val="FF0000"/>
                </a:solidFill>
                <a:latin typeface="Times New Roman"/>
                <a:cs typeface="Times New Roman"/>
              </a:rPr>
              <a:t>DriverManager  </a:t>
            </a:r>
            <a:r>
              <a:rPr sz="3500" spc="-6" dirty="0">
                <a:solidFill>
                  <a:srgbClr val="9900FF"/>
                </a:solidFill>
                <a:latin typeface="Times New Roman"/>
                <a:cs typeface="Times New Roman"/>
              </a:rPr>
              <a:t>Connection  </a:t>
            </a:r>
            <a:r>
              <a:rPr sz="3500" spc="-6" dirty="0">
                <a:solidFill>
                  <a:srgbClr val="FF0000"/>
                </a:solidFill>
                <a:latin typeface="Times New Roman"/>
                <a:cs typeface="Times New Roman"/>
              </a:rPr>
              <a:t>PreparedStatement  </a:t>
            </a:r>
            <a:r>
              <a:rPr sz="3500" spc="-6" dirty="0">
                <a:solidFill>
                  <a:srgbClr val="9900FF"/>
                </a:solidFill>
                <a:latin typeface="Times New Roman"/>
                <a:cs typeface="Times New Roman"/>
              </a:rPr>
              <a:t>ResultSet  </a:t>
            </a:r>
            <a:r>
              <a:rPr sz="3500" dirty="0">
                <a:solidFill>
                  <a:srgbClr val="FF0000"/>
                </a:solidFill>
                <a:latin typeface="Times New Roman"/>
                <a:cs typeface="Times New Roman"/>
              </a:rPr>
              <a:t>R</a:t>
            </a:r>
            <a:r>
              <a:rPr sz="3500" spc="-6" dirty="0">
                <a:solidFill>
                  <a:srgbClr val="FF0000"/>
                </a:solidFill>
                <a:latin typeface="Times New Roman"/>
                <a:cs typeface="Times New Roman"/>
              </a:rPr>
              <a:t>e</a:t>
            </a:r>
            <a:r>
              <a:rPr sz="3500" dirty="0">
                <a:solidFill>
                  <a:srgbClr val="FF0000"/>
                </a:solidFill>
                <a:latin typeface="Times New Roman"/>
                <a:cs typeface="Times New Roman"/>
              </a:rPr>
              <a:t>su</a:t>
            </a:r>
            <a:r>
              <a:rPr sz="3500" spc="-6" dirty="0">
                <a:solidFill>
                  <a:srgbClr val="FF0000"/>
                </a:solidFill>
                <a:latin typeface="Times New Roman"/>
                <a:cs typeface="Times New Roman"/>
              </a:rPr>
              <a:t>l</a:t>
            </a:r>
            <a:r>
              <a:rPr sz="3500" spc="-11" dirty="0">
                <a:solidFill>
                  <a:srgbClr val="FF0000"/>
                </a:solidFill>
                <a:latin typeface="Times New Roman"/>
                <a:cs typeface="Times New Roman"/>
              </a:rPr>
              <a:t>t</a:t>
            </a:r>
            <a:r>
              <a:rPr sz="3500" dirty="0">
                <a:solidFill>
                  <a:srgbClr val="FF0000"/>
                </a:solidFill>
                <a:latin typeface="Times New Roman"/>
                <a:cs typeface="Times New Roman"/>
              </a:rPr>
              <a:t>Se</a:t>
            </a:r>
            <a:r>
              <a:rPr sz="3500" spc="-6" dirty="0">
                <a:solidFill>
                  <a:srgbClr val="FF0000"/>
                </a:solidFill>
                <a:latin typeface="Times New Roman"/>
                <a:cs typeface="Times New Roman"/>
              </a:rPr>
              <a:t>t</a:t>
            </a:r>
            <a:r>
              <a:rPr sz="3500" spc="-11" dirty="0">
                <a:solidFill>
                  <a:srgbClr val="FF0000"/>
                </a:solidFill>
                <a:latin typeface="Times New Roman"/>
                <a:cs typeface="Times New Roman"/>
              </a:rPr>
              <a:t>M</a:t>
            </a:r>
            <a:r>
              <a:rPr sz="3500" dirty="0">
                <a:solidFill>
                  <a:srgbClr val="FF0000"/>
                </a:solidFill>
                <a:latin typeface="Times New Roman"/>
                <a:cs typeface="Times New Roman"/>
              </a:rPr>
              <a:t>e</a:t>
            </a:r>
            <a:r>
              <a:rPr sz="3500" spc="-6" dirty="0">
                <a:solidFill>
                  <a:srgbClr val="FF0000"/>
                </a:solidFill>
                <a:latin typeface="Times New Roman"/>
                <a:cs typeface="Times New Roman"/>
              </a:rPr>
              <a:t>t</a:t>
            </a:r>
            <a:r>
              <a:rPr sz="3500" dirty="0">
                <a:solidFill>
                  <a:srgbClr val="FF0000"/>
                </a:solidFill>
                <a:latin typeface="Times New Roman"/>
                <a:cs typeface="Times New Roman"/>
              </a:rPr>
              <a:t>a</a:t>
            </a:r>
            <a:r>
              <a:rPr sz="3500" spc="-6" dirty="0">
                <a:solidFill>
                  <a:srgbClr val="FF0000"/>
                </a:solidFill>
                <a:latin typeface="Times New Roman"/>
                <a:cs typeface="Times New Roman"/>
              </a:rPr>
              <a:t>D</a:t>
            </a:r>
            <a:r>
              <a:rPr sz="3500" dirty="0">
                <a:solidFill>
                  <a:srgbClr val="FF0000"/>
                </a:solidFill>
                <a:latin typeface="Times New Roman"/>
                <a:cs typeface="Times New Roman"/>
              </a:rPr>
              <a:t>a</a:t>
            </a:r>
            <a:r>
              <a:rPr sz="3500" spc="-6" dirty="0">
                <a:solidFill>
                  <a:srgbClr val="FF0000"/>
                </a:solidFill>
                <a:latin typeface="Times New Roman"/>
                <a:cs typeface="Times New Roman"/>
              </a:rPr>
              <a:t>ta</a:t>
            </a:r>
            <a:endParaRPr sz="35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98500" y="2406650"/>
            <a:ext cx="8763000" cy="502920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9232900" y="6750050"/>
            <a:ext cx="613430" cy="517760"/>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93700" y="120650"/>
            <a:ext cx="9475119" cy="2226127"/>
          </a:xfrm>
          <a:prstGeom prst="rect">
            <a:avLst/>
          </a:prstGeom>
        </p:spPr>
        <p:txBody>
          <a:bodyPr vert="horz" wrap="square" lIns="0" tIns="32898" rIns="0" bIns="0" rtlCol="0">
            <a:spAutoFit/>
          </a:bodyPr>
          <a:lstStyle/>
          <a:p>
            <a:pPr marL="13999" marR="5600" indent="1007943">
              <a:lnSpc>
                <a:spcPts val="4221"/>
              </a:lnSpc>
              <a:spcBef>
                <a:spcPts val="259"/>
              </a:spcBef>
            </a:pPr>
            <a:r>
              <a:rPr sz="2800" spc="-6" dirty="0">
                <a:solidFill>
                  <a:srgbClr val="9900FF"/>
                </a:solidFill>
                <a:latin typeface="Times New Roman"/>
                <a:cs typeface="Times New Roman"/>
              </a:rPr>
              <a:t>Here </a:t>
            </a:r>
            <a:r>
              <a:rPr sz="2800" dirty="0">
                <a:solidFill>
                  <a:srgbClr val="9900FF"/>
                </a:solidFill>
                <a:latin typeface="Times New Roman"/>
                <a:cs typeface="Times New Roman"/>
              </a:rPr>
              <a:t>The </a:t>
            </a:r>
            <a:r>
              <a:rPr sz="2800" spc="-6" dirty="0">
                <a:solidFill>
                  <a:srgbClr val="FF0000"/>
                </a:solidFill>
                <a:latin typeface="Times New Roman"/>
                <a:cs typeface="Times New Roman"/>
              </a:rPr>
              <a:t>DriverManager </a:t>
            </a:r>
            <a:r>
              <a:rPr sz="2800" dirty="0">
                <a:solidFill>
                  <a:srgbClr val="9900FF"/>
                </a:solidFill>
                <a:latin typeface="Times New Roman"/>
                <a:cs typeface="Times New Roman"/>
              </a:rPr>
              <a:t>plays an </a:t>
            </a:r>
            <a:r>
              <a:rPr sz="2800" spc="-6" dirty="0">
                <a:solidFill>
                  <a:srgbClr val="9900FF"/>
                </a:solidFill>
                <a:latin typeface="Times New Roman"/>
                <a:cs typeface="Times New Roman"/>
              </a:rPr>
              <a:t>important role  in </a:t>
            </a:r>
            <a:r>
              <a:rPr sz="2800" b="1" spc="-6">
                <a:solidFill>
                  <a:srgbClr val="FF0000"/>
                </a:solidFill>
                <a:latin typeface="Times New Roman"/>
                <a:cs typeface="Times New Roman"/>
              </a:rPr>
              <a:t>JDBC</a:t>
            </a:r>
            <a:r>
              <a:rPr sz="2800" b="1" spc="11">
                <a:solidFill>
                  <a:srgbClr val="FF0000"/>
                </a:solidFill>
                <a:latin typeface="Times New Roman"/>
                <a:cs typeface="Times New Roman"/>
              </a:rPr>
              <a:t> </a:t>
            </a:r>
            <a:r>
              <a:rPr sz="2800" spc="-6" smtClean="0">
                <a:solidFill>
                  <a:srgbClr val="9900FF"/>
                </a:solidFill>
                <a:latin typeface="Times New Roman"/>
                <a:cs typeface="Times New Roman"/>
              </a:rPr>
              <a:t>architecture.</a:t>
            </a:r>
            <a:endParaRPr lang="en-US" sz="2800" spc="-6" dirty="0">
              <a:solidFill>
                <a:srgbClr val="9900FF"/>
              </a:solidFill>
              <a:latin typeface="Times New Roman"/>
              <a:cs typeface="Times New Roman"/>
            </a:endParaRPr>
          </a:p>
          <a:p>
            <a:pPr marL="13999" marR="5600" indent="1007943">
              <a:lnSpc>
                <a:spcPts val="4221"/>
              </a:lnSpc>
              <a:spcBef>
                <a:spcPts val="259"/>
              </a:spcBef>
            </a:pPr>
            <a:r>
              <a:rPr sz="2800" spc="-6" smtClean="0">
                <a:solidFill>
                  <a:srgbClr val="9900FF"/>
                </a:solidFill>
                <a:latin typeface="Times New Roman"/>
                <a:cs typeface="Times New Roman"/>
              </a:rPr>
              <a:t>It </a:t>
            </a:r>
            <a:r>
              <a:rPr sz="2800" spc="-6" dirty="0">
                <a:solidFill>
                  <a:srgbClr val="9900FF"/>
                </a:solidFill>
                <a:latin typeface="Times New Roman"/>
                <a:cs typeface="Times New Roman"/>
              </a:rPr>
              <a:t>uses </a:t>
            </a:r>
            <a:r>
              <a:rPr sz="2800" spc="-11" dirty="0">
                <a:solidFill>
                  <a:srgbClr val="9900FF"/>
                </a:solidFill>
                <a:latin typeface="Times New Roman"/>
                <a:cs typeface="Times New Roman"/>
              </a:rPr>
              <a:t>some </a:t>
            </a:r>
            <a:r>
              <a:rPr sz="2800" spc="-6" dirty="0">
                <a:solidFill>
                  <a:srgbClr val="9900FF"/>
                </a:solidFill>
                <a:latin typeface="Times New Roman"/>
                <a:cs typeface="Times New Roman"/>
              </a:rPr>
              <a:t>database specific </a:t>
            </a:r>
            <a:r>
              <a:rPr sz="2800" spc="-6">
                <a:solidFill>
                  <a:srgbClr val="9900FF"/>
                </a:solidFill>
                <a:latin typeface="Times New Roman"/>
                <a:cs typeface="Times New Roman"/>
              </a:rPr>
              <a:t>drivers </a:t>
            </a:r>
            <a:r>
              <a:rPr sz="2800" spc="-6" smtClean="0">
                <a:solidFill>
                  <a:srgbClr val="9900FF"/>
                </a:solidFill>
                <a:latin typeface="Times New Roman"/>
                <a:cs typeface="Times New Roman"/>
              </a:rPr>
              <a:t>to</a:t>
            </a:r>
            <a:r>
              <a:rPr lang="en-US" sz="2800" spc="-6" dirty="0" smtClean="0">
                <a:solidFill>
                  <a:srgbClr val="9900FF"/>
                </a:solidFill>
                <a:latin typeface="Times New Roman"/>
                <a:cs typeface="Times New Roman"/>
              </a:rPr>
              <a:t> </a:t>
            </a:r>
            <a:r>
              <a:rPr sz="2800" spc="-6" smtClean="0">
                <a:solidFill>
                  <a:srgbClr val="9900FF"/>
                </a:solidFill>
                <a:latin typeface="Times New Roman"/>
                <a:cs typeface="Times New Roman"/>
              </a:rPr>
              <a:t>communicate </a:t>
            </a:r>
            <a:r>
              <a:rPr sz="2800" dirty="0">
                <a:solidFill>
                  <a:srgbClr val="9900FF"/>
                </a:solidFill>
                <a:latin typeface="Times New Roman"/>
                <a:cs typeface="Times New Roman"/>
              </a:rPr>
              <a:t>our </a:t>
            </a:r>
            <a:r>
              <a:rPr sz="2800" b="1" dirty="0">
                <a:latin typeface="Times New Roman"/>
                <a:cs typeface="Times New Roman"/>
              </a:rPr>
              <a:t>J2EE </a:t>
            </a:r>
            <a:r>
              <a:rPr sz="2800" spc="-6" dirty="0">
                <a:solidFill>
                  <a:srgbClr val="9900FF"/>
                </a:solidFill>
                <a:latin typeface="Times New Roman"/>
                <a:cs typeface="Times New Roman"/>
              </a:rPr>
              <a:t>application to</a:t>
            </a:r>
            <a:r>
              <a:rPr sz="2800" spc="138" dirty="0">
                <a:solidFill>
                  <a:srgbClr val="9900FF"/>
                </a:solidFill>
                <a:latin typeface="Times New Roman"/>
                <a:cs typeface="Times New Roman"/>
              </a:rPr>
              <a:t> </a:t>
            </a:r>
            <a:r>
              <a:rPr sz="2800" spc="-6" dirty="0">
                <a:solidFill>
                  <a:srgbClr val="9900FF"/>
                </a:solidFill>
                <a:latin typeface="Times New Roman"/>
                <a:cs typeface="Times New Roman"/>
              </a:rPr>
              <a:t>database.</a:t>
            </a:r>
            <a:endParaRPr sz="2800">
              <a:latin typeface="Times New Roman"/>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1490" y="5585459"/>
            <a:ext cx="2037714" cy="452120"/>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Trebuchet MS"/>
                <a:cs typeface="Trebuchet MS"/>
              </a:rPr>
              <a:t>JDBC</a:t>
            </a:r>
            <a:r>
              <a:rPr sz="2800" spc="-70" dirty="0">
                <a:solidFill>
                  <a:srgbClr val="FFFFFF"/>
                </a:solidFill>
                <a:latin typeface="Trebuchet MS"/>
                <a:cs typeface="Trebuchet MS"/>
              </a:rPr>
              <a:t> </a:t>
            </a:r>
            <a:r>
              <a:rPr sz="2800" spc="-10" dirty="0">
                <a:solidFill>
                  <a:srgbClr val="FFFFFF"/>
                </a:solidFill>
                <a:latin typeface="Trebuchet MS"/>
                <a:cs typeface="Trebuchet MS"/>
              </a:rPr>
              <a:t>Drivers</a:t>
            </a:r>
            <a:endParaRPr sz="2800">
              <a:latin typeface="Trebuchet MS"/>
              <a:cs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8169" y="401320"/>
            <a:ext cx="2037080" cy="452120"/>
          </a:xfrm>
          <a:prstGeom prst="rect">
            <a:avLst/>
          </a:prstGeom>
        </p:spPr>
        <p:txBody>
          <a:bodyPr vert="horz" wrap="square" lIns="0" tIns="12700" rIns="0" bIns="0" rtlCol="0">
            <a:spAutoFit/>
          </a:bodyPr>
          <a:lstStyle/>
          <a:p>
            <a:pPr marL="12700">
              <a:lnSpc>
                <a:spcPct val="100000"/>
              </a:lnSpc>
              <a:spcBef>
                <a:spcPts val="100"/>
              </a:spcBef>
            </a:pPr>
            <a:r>
              <a:rPr spc="-5" dirty="0"/>
              <a:t>JDBC</a:t>
            </a:r>
            <a:r>
              <a:rPr spc="-75" dirty="0"/>
              <a:t> </a:t>
            </a:r>
            <a:r>
              <a:rPr spc="-10" dirty="0"/>
              <a:t>Drivers</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452485" cy="707390"/>
          </a:xfrm>
          <a:prstGeom prst="rect">
            <a:avLst/>
          </a:prstGeom>
        </p:spPr>
        <p:txBody>
          <a:bodyPr vert="horz" wrap="square" lIns="0" tIns="1270" rIns="0" bIns="0" rtlCol="0">
            <a:spAutoFit/>
          </a:bodyPr>
          <a:lstStyle/>
          <a:p>
            <a:pPr marL="12700" marR="5080">
              <a:lnSpc>
                <a:spcPct val="103400"/>
              </a:lnSpc>
              <a:spcBef>
                <a:spcPts val="10"/>
              </a:spcBef>
            </a:pPr>
            <a:r>
              <a:rPr sz="2200" i="1" spc="-5" dirty="0">
                <a:latin typeface="Trebuchet MS"/>
                <a:cs typeface="Trebuchet MS"/>
              </a:rPr>
              <a:t>JDBC Driver is </a:t>
            </a:r>
            <a:r>
              <a:rPr sz="2200" i="1" dirty="0">
                <a:latin typeface="Trebuchet MS"/>
                <a:cs typeface="Trebuchet MS"/>
              </a:rPr>
              <a:t>a </a:t>
            </a:r>
            <a:r>
              <a:rPr sz="2200" i="1" spc="-10" dirty="0">
                <a:latin typeface="Trebuchet MS"/>
                <a:cs typeface="Trebuchet MS"/>
              </a:rPr>
              <a:t>software component </a:t>
            </a:r>
            <a:r>
              <a:rPr sz="2200" i="1" spc="-5" dirty="0">
                <a:latin typeface="Trebuchet MS"/>
                <a:cs typeface="Trebuchet MS"/>
              </a:rPr>
              <a:t>that enables java application  to interact with the </a:t>
            </a:r>
            <a:r>
              <a:rPr sz="2200" i="1" spc="-10" dirty="0">
                <a:latin typeface="Trebuchet MS"/>
                <a:cs typeface="Trebuchet MS"/>
              </a:rPr>
              <a:t>database.There are </a:t>
            </a:r>
            <a:r>
              <a:rPr sz="2200" i="1" dirty="0">
                <a:latin typeface="Trebuchet MS"/>
                <a:cs typeface="Trebuchet MS"/>
              </a:rPr>
              <a:t>4 </a:t>
            </a:r>
            <a:r>
              <a:rPr sz="2200" i="1" spc="-5" dirty="0">
                <a:latin typeface="Trebuchet MS"/>
                <a:cs typeface="Trebuchet MS"/>
              </a:rPr>
              <a:t>types of JDBC</a:t>
            </a:r>
            <a:r>
              <a:rPr sz="2200" i="1" spc="-65" dirty="0">
                <a:latin typeface="Trebuchet MS"/>
                <a:cs typeface="Trebuchet MS"/>
              </a:rPr>
              <a:t> </a:t>
            </a:r>
            <a:r>
              <a:rPr sz="2200" i="1" spc="-5" dirty="0">
                <a:latin typeface="Trebuchet MS"/>
                <a:cs typeface="Trebuchet MS"/>
              </a:rPr>
              <a:t>drivers:</a:t>
            </a:r>
            <a:endParaRPr sz="2200">
              <a:latin typeface="Trebuchet MS"/>
              <a:cs typeface="Trebuchet MS"/>
            </a:endParaRPr>
          </a:p>
        </p:txBody>
      </p:sp>
      <p:sp>
        <p:nvSpPr>
          <p:cNvPr id="5" name="object 5"/>
          <p:cNvSpPr txBox="1"/>
          <p:nvPr/>
        </p:nvSpPr>
        <p:spPr>
          <a:xfrm>
            <a:off x="1031239" y="2656839"/>
            <a:ext cx="142240" cy="276860"/>
          </a:xfrm>
          <a:prstGeom prst="rect">
            <a:avLst/>
          </a:prstGeom>
        </p:spPr>
        <p:txBody>
          <a:bodyPr vert="horz" wrap="square" lIns="0" tIns="12700" rIns="0" bIns="0" rtlCol="0">
            <a:spAutoFit/>
          </a:bodyPr>
          <a:lstStyle/>
          <a:p>
            <a:pPr marL="12700">
              <a:lnSpc>
                <a:spcPct val="100000"/>
              </a:lnSpc>
              <a:spcBef>
                <a:spcPts val="100"/>
              </a:spcBef>
            </a:pPr>
            <a:r>
              <a:rPr sz="1650" spc="90" dirty="0">
                <a:latin typeface="Calibri"/>
                <a:cs typeface="Calibri"/>
              </a:rPr>
              <a:t>–</a:t>
            </a:r>
            <a:endParaRPr sz="1650">
              <a:latin typeface="Calibri"/>
              <a:cs typeface="Calibri"/>
            </a:endParaRPr>
          </a:p>
        </p:txBody>
      </p:sp>
      <p:sp>
        <p:nvSpPr>
          <p:cNvPr id="6" name="object 6"/>
          <p:cNvSpPr txBox="1"/>
          <p:nvPr/>
        </p:nvSpPr>
        <p:spPr>
          <a:xfrm>
            <a:off x="1031239" y="3148329"/>
            <a:ext cx="142240" cy="276860"/>
          </a:xfrm>
          <a:prstGeom prst="rect">
            <a:avLst/>
          </a:prstGeom>
        </p:spPr>
        <p:txBody>
          <a:bodyPr vert="horz" wrap="square" lIns="0" tIns="12700" rIns="0" bIns="0" rtlCol="0">
            <a:spAutoFit/>
          </a:bodyPr>
          <a:lstStyle/>
          <a:p>
            <a:pPr marL="12700">
              <a:lnSpc>
                <a:spcPct val="100000"/>
              </a:lnSpc>
              <a:spcBef>
                <a:spcPts val="100"/>
              </a:spcBef>
            </a:pPr>
            <a:r>
              <a:rPr sz="1650" spc="90" dirty="0">
                <a:latin typeface="Calibri"/>
                <a:cs typeface="Calibri"/>
              </a:rPr>
              <a:t>–</a:t>
            </a:r>
            <a:endParaRPr sz="1650">
              <a:latin typeface="Calibri"/>
              <a:cs typeface="Calibri"/>
            </a:endParaRPr>
          </a:p>
        </p:txBody>
      </p:sp>
      <p:sp>
        <p:nvSpPr>
          <p:cNvPr id="7" name="object 7"/>
          <p:cNvSpPr txBox="1"/>
          <p:nvPr/>
        </p:nvSpPr>
        <p:spPr>
          <a:xfrm>
            <a:off x="1031239" y="3639820"/>
            <a:ext cx="142240" cy="276860"/>
          </a:xfrm>
          <a:prstGeom prst="rect">
            <a:avLst/>
          </a:prstGeom>
        </p:spPr>
        <p:txBody>
          <a:bodyPr vert="horz" wrap="square" lIns="0" tIns="12700" rIns="0" bIns="0" rtlCol="0">
            <a:spAutoFit/>
          </a:bodyPr>
          <a:lstStyle/>
          <a:p>
            <a:pPr marL="12700">
              <a:lnSpc>
                <a:spcPct val="100000"/>
              </a:lnSpc>
              <a:spcBef>
                <a:spcPts val="100"/>
              </a:spcBef>
            </a:pPr>
            <a:r>
              <a:rPr sz="1650" spc="90" dirty="0">
                <a:latin typeface="Calibri"/>
                <a:cs typeface="Calibri"/>
              </a:rPr>
              <a:t>–</a:t>
            </a:r>
            <a:endParaRPr sz="1650">
              <a:latin typeface="Calibri"/>
              <a:cs typeface="Calibri"/>
            </a:endParaRPr>
          </a:p>
        </p:txBody>
      </p:sp>
      <p:sp>
        <p:nvSpPr>
          <p:cNvPr id="8" name="object 8"/>
          <p:cNvSpPr txBox="1"/>
          <p:nvPr/>
        </p:nvSpPr>
        <p:spPr>
          <a:xfrm>
            <a:off x="1031239" y="4131309"/>
            <a:ext cx="142240" cy="276860"/>
          </a:xfrm>
          <a:prstGeom prst="rect">
            <a:avLst/>
          </a:prstGeom>
        </p:spPr>
        <p:txBody>
          <a:bodyPr vert="horz" wrap="square" lIns="0" tIns="12700" rIns="0" bIns="0" rtlCol="0">
            <a:spAutoFit/>
          </a:bodyPr>
          <a:lstStyle/>
          <a:p>
            <a:pPr marL="12700">
              <a:lnSpc>
                <a:spcPct val="100000"/>
              </a:lnSpc>
              <a:spcBef>
                <a:spcPts val="100"/>
              </a:spcBef>
            </a:pPr>
            <a:r>
              <a:rPr sz="1650" spc="90" dirty="0">
                <a:latin typeface="Calibri"/>
                <a:cs typeface="Calibri"/>
              </a:rPr>
              <a:t>–</a:t>
            </a:r>
            <a:endParaRPr sz="1650">
              <a:latin typeface="Calibri"/>
              <a:cs typeface="Calibri"/>
            </a:endParaRPr>
          </a:p>
        </p:txBody>
      </p:sp>
      <p:sp>
        <p:nvSpPr>
          <p:cNvPr id="9" name="object 9"/>
          <p:cNvSpPr txBox="1"/>
          <p:nvPr/>
        </p:nvSpPr>
        <p:spPr>
          <a:xfrm>
            <a:off x="1686560" y="2468880"/>
            <a:ext cx="6282690" cy="1990089"/>
          </a:xfrm>
          <a:prstGeom prst="rect">
            <a:avLst/>
          </a:prstGeom>
        </p:spPr>
        <p:txBody>
          <a:bodyPr vert="horz" wrap="square" lIns="0" tIns="168910" rIns="0" bIns="0" rtlCol="0">
            <a:spAutoFit/>
          </a:bodyPr>
          <a:lstStyle/>
          <a:p>
            <a:pPr marL="12700">
              <a:lnSpc>
                <a:spcPct val="100000"/>
              </a:lnSpc>
              <a:spcBef>
                <a:spcPts val="1330"/>
              </a:spcBef>
            </a:pPr>
            <a:r>
              <a:rPr sz="2200" spc="-70" dirty="0">
                <a:latin typeface="Trebuchet MS"/>
                <a:cs typeface="Trebuchet MS"/>
              </a:rPr>
              <a:t>Type </a:t>
            </a:r>
            <a:r>
              <a:rPr sz="2200" spc="-5" dirty="0">
                <a:latin typeface="Trebuchet MS"/>
                <a:cs typeface="Trebuchet MS"/>
              </a:rPr>
              <a:t>1: </a:t>
            </a:r>
            <a:r>
              <a:rPr sz="2200" spc="-10" dirty="0">
                <a:latin typeface="Trebuchet MS"/>
                <a:cs typeface="Trebuchet MS"/>
              </a:rPr>
              <a:t>JDBC-ODBC </a:t>
            </a:r>
            <a:r>
              <a:rPr sz="2200" spc="-5" dirty="0">
                <a:latin typeface="Trebuchet MS"/>
                <a:cs typeface="Trebuchet MS"/>
              </a:rPr>
              <a:t>bridge</a:t>
            </a:r>
            <a:r>
              <a:rPr sz="2200" spc="50" dirty="0">
                <a:latin typeface="Trebuchet MS"/>
                <a:cs typeface="Trebuchet MS"/>
              </a:rPr>
              <a:t> </a:t>
            </a:r>
            <a:r>
              <a:rPr sz="2200" spc="-5" dirty="0">
                <a:latin typeface="Trebuchet MS"/>
                <a:cs typeface="Trebuchet MS"/>
              </a:rPr>
              <a:t>driver</a:t>
            </a:r>
            <a:endParaRPr sz="2200">
              <a:latin typeface="Trebuchet MS"/>
              <a:cs typeface="Trebuchet MS"/>
            </a:endParaRPr>
          </a:p>
          <a:p>
            <a:pPr marL="12700" marR="5080">
              <a:lnSpc>
                <a:spcPct val="146400"/>
              </a:lnSpc>
              <a:spcBef>
                <a:spcPts val="5"/>
              </a:spcBef>
            </a:pPr>
            <a:r>
              <a:rPr sz="2200" spc="-70" dirty="0">
                <a:latin typeface="Trebuchet MS"/>
                <a:cs typeface="Trebuchet MS"/>
              </a:rPr>
              <a:t>Type </a:t>
            </a:r>
            <a:r>
              <a:rPr sz="2200" spc="-5" dirty="0">
                <a:latin typeface="Trebuchet MS"/>
                <a:cs typeface="Trebuchet MS"/>
              </a:rPr>
              <a:t>2: Native-API driver </a:t>
            </a:r>
            <a:r>
              <a:rPr sz="2200" spc="-10" dirty="0">
                <a:latin typeface="Trebuchet MS"/>
                <a:cs typeface="Trebuchet MS"/>
              </a:rPr>
              <a:t>(partially </a:t>
            </a:r>
            <a:r>
              <a:rPr sz="2200" spc="-5" dirty="0">
                <a:latin typeface="Trebuchet MS"/>
                <a:cs typeface="Trebuchet MS"/>
              </a:rPr>
              <a:t>java driver)  </a:t>
            </a:r>
            <a:r>
              <a:rPr sz="2200" spc="-70" dirty="0">
                <a:latin typeface="Trebuchet MS"/>
                <a:cs typeface="Trebuchet MS"/>
              </a:rPr>
              <a:t>Type </a:t>
            </a:r>
            <a:r>
              <a:rPr sz="2200" spc="-5" dirty="0">
                <a:latin typeface="Trebuchet MS"/>
                <a:cs typeface="Trebuchet MS"/>
              </a:rPr>
              <a:t>3: Network </a:t>
            </a:r>
            <a:r>
              <a:rPr sz="2200" spc="-20" dirty="0">
                <a:latin typeface="Trebuchet MS"/>
                <a:cs typeface="Trebuchet MS"/>
              </a:rPr>
              <a:t>Protocol </a:t>
            </a:r>
            <a:r>
              <a:rPr sz="2200" spc="-5" dirty="0">
                <a:latin typeface="Trebuchet MS"/>
                <a:cs typeface="Trebuchet MS"/>
              </a:rPr>
              <a:t>driver (fully java driver)  </a:t>
            </a:r>
            <a:r>
              <a:rPr sz="2200" spc="-70" dirty="0">
                <a:latin typeface="Trebuchet MS"/>
                <a:cs typeface="Trebuchet MS"/>
              </a:rPr>
              <a:t>Type </a:t>
            </a:r>
            <a:r>
              <a:rPr sz="2200" spc="-5" dirty="0">
                <a:latin typeface="Trebuchet MS"/>
                <a:cs typeface="Trebuchet MS"/>
              </a:rPr>
              <a:t>4: Thin driver (fully java</a:t>
            </a:r>
            <a:r>
              <a:rPr sz="2200" spc="-30" dirty="0">
                <a:latin typeface="Trebuchet MS"/>
                <a:cs typeface="Trebuchet MS"/>
              </a:rPr>
              <a:t> </a:t>
            </a:r>
            <a:r>
              <a:rPr sz="2200" spc="-5" dirty="0">
                <a:latin typeface="Trebuchet MS"/>
                <a:cs typeface="Trebuchet MS"/>
              </a:rPr>
              <a:t>driver)</a:t>
            </a:r>
            <a:endParaRPr sz="2200">
              <a:latin typeface="Trebuchet MS"/>
              <a:cs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1980" y="166370"/>
            <a:ext cx="4010025" cy="895350"/>
          </a:xfrm>
          <a:prstGeom prst="rect">
            <a:avLst/>
          </a:prstGeom>
        </p:spPr>
        <p:txBody>
          <a:bodyPr vert="horz" wrap="square" lIns="0" tIns="12700" rIns="0" bIns="0" rtlCol="0">
            <a:spAutoFit/>
          </a:bodyPr>
          <a:lstStyle/>
          <a:p>
            <a:pPr marL="12700">
              <a:lnSpc>
                <a:spcPct val="100000"/>
              </a:lnSpc>
              <a:spcBef>
                <a:spcPts val="100"/>
              </a:spcBef>
            </a:pPr>
            <a:r>
              <a:rPr spc="-85" dirty="0"/>
              <a:t>Type</a:t>
            </a:r>
            <a:r>
              <a:rPr spc="-15" dirty="0"/>
              <a:t> </a:t>
            </a:r>
            <a:r>
              <a:rPr spc="-5" dirty="0"/>
              <a:t>1:</a:t>
            </a:r>
          </a:p>
          <a:p>
            <a:pPr marL="12700">
              <a:lnSpc>
                <a:spcPct val="100000"/>
              </a:lnSpc>
              <a:spcBef>
                <a:spcPts val="130"/>
              </a:spcBef>
            </a:pPr>
            <a:r>
              <a:rPr spc="-5" dirty="0"/>
              <a:t>JDBC-ODBC </a:t>
            </a:r>
            <a:r>
              <a:rPr spc="-10" dirty="0"/>
              <a:t>Bridge</a:t>
            </a:r>
            <a:r>
              <a:rPr spc="-60" dirty="0"/>
              <a:t> </a:t>
            </a:r>
            <a:r>
              <a:rPr spc="-10" dirty="0"/>
              <a:t>Driver</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11959"/>
            <a:ext cx="8154670" cy="772160"/>
          </a:xfrm>
          <a:prstGeom prst="rect">
            <a:avLst/>
          </a:prstGeom>
        </p:spPr>
        <p:txBody>
          <a:bodyPr vert="horz" wrap="square" lIns="0" tIns="12700" rIns="0" bIns="0" rtlCol="0">
            <a:spAutoFit/>
          </a:bodyPr>
          <a:lstStyle/>
          <a:p>
            <a:pPr marL="12700" marR="5080">
              <a:lnSpc>
                <a:spcPct val="111400"/>
              </a:lnSpc>
              <a:spcBef>
                <a:spcPts val="100"/>
              </a:spcBef>
            </a:pPr>
            <a:r>
              <a:rPr sz="2200" spc="-5" dirty="0">
                <a:latin typeface="Trebuchet MS"/>
                <a:cs typeface="Trebuchet MS"/>
              </a:rPr>
              <a:t>The </a:t>
            </a:r>
            <a:r>
              <a:rPr sz="2200" spc="-10" dirty="0">
                <a:latin typeface="Trebuchet MS"/>
                <a:cs typeface="Trebuchet MS"/>
              </a:rPr>
              <a:t>JDBC-ODBC </a:t>
            </a:r>
            <a:r>
              <a:rPr sz="2200" spc="-5" dirty="0">
                <a:latin typeface="Trebuchet MS"/>
                <a:cs typeface="Trebuchet MS"/>
              </a:rPr>
              <a:t>bridge driver </a:t>
            </a:r>
            <a:r>
              <a:rPr sz="2200" spc="-10" dirty="0">
                <a:latin typeface="Trebuchet MS"/>
                <a:cs typeface="Trebuchet MS"/>
              </a:rPr>
              <a:t>uses </a:t>
            </a:r>
            <a:r>
              <a:rPr sz="2200" spc="-5" dirty="0">
                <a:latin typeface="Trebuchet MS"/>
                <a:cs typeface="Trebuchet MS"/>
              </a:rPr>
              <a:t>ODBC driver </a:t>
            </a:r>
            <a:r>
              <a:rPr sz="2200" dirty="0">
                <a:latin typeface="Trebuchet MS"/>
                <a:cs typeface="Trebuchet MS"/>
              </a:rPr>
              <a:t>to </a:t>
            </a:r>
            <a:r>
              <a:rPr sz="2200" spc="-5" dirty="0">
                <a:latin typeface="Trebuchet MS"/>
                <a:cs typeface="Trebuchet MS"/>
              </a:rPr>
              <a:t>connect to the  database. </a:t>
            </a:r>
            <a:r>
              <a:rPr sz="2200" spc="-10" dirty="0">
                <a:latin typeface="Trebuchet MS"/>
                <a:cs typeface="Trebuchet MS"/>
              </a:rPr>
              <a:t>This </a:t>
            </a:r>
            <a:r>
              <a:rPr sz="2200" spc="-5" dirty="0">
                <a:latin typeface="Trebuchet MS"/>
                <a:cs typeface="Trebuchet MS"/>
              </a:rPr>
              <a:t>is now discouraged </a:t>
            </a:r>
            <a:r>
              <a:rPr sz="2200" spc="-10" dirty="0">
                <a:latin typeface="Trebuchet MS"/>
                <a:cs typeface="Trebuchet MS"/>
              </a:rPr>
              <a:t>because </a:t>
            </a:r>
            <a:r>
              <a:rPr sz="2200" spc="-5" dirty="0">
                <a:latin typeface="Trebuchet MS"/>
                <a:cs typeface="Trebuchet MS"/>
              </a:rPr>
              <a:t>of thin</a:t>
            </a:r>
            <a:r>
              <a:rPr sz="2200" spc="-70" dirty="0">
                <a:latin typeface="Trebuchet MS"/>
                <a:cs typeface="Trebuchet MS"/>
              </a:rPr>
              <a:t> </a:t>
            </a:r>
            <a:r>
              <a:rPr sz="2200" spc="-45" dirty="0">
                <a:latin typeface="Trebuchet MS"/>
                <a:cs typeface="Trebuchet MS"/>
              </a:rPr>
              <a:t>driver.</a:t>
            </a:r>
            <a:endParaRPr sz="2200">
              <a:latin typeface="Trebuchet MS"/>
              <a:cs typeface="Trebuchet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82930" y="185420"/>
            <a:ext cx="2751455" cy="895350"/>
          </a:xfrm>
          <a:prstGeom prst="rect">
            <a:avLst/>
          </a:prstGeom>
        </p:spPr>
        <p:txBody>
          <a:bodyPr vert="horz" wrap="square" lIns="0" tIns="12700" rIns="0" bIns="0" rtlCol="0">
            <a:spAutoFit/>
          </a:bodyPr>
          <a:lstStyle/>
          <a:p>
            <a:pPr marL="12700">
              <a:lnSpc>
                <a:spcPct val="100000"/>
              </a:lnSpc>
              <a:spcBef>
                <a:spcPts val="100"/>
              </a:spcBef>
            </a:pPr>
            <a:r>
              <a:rPr spc="-85" dirty="0"/>
              <a:t>Type</a:t>
            </a:r>
            <a:r>
              <a:rPr spc="-20" dirty="0"/>
              <a:t> </a:t>
            </a:r>
            <a:r>
              <a:rPr spc="-5" dirty="0"/>
              <a:t>2:</a:t>
            </a:r>
          </a:p>
          <a:p>
            <a:pPr marL="12700">
              <a:lnSpc>
                <a:spcPct val="100000"/>
              </a:lnSpc>
              <a:spcBef>
                <a:spcPts val="130"/>
              </a:spcBef>
            </a:pPr>
            <a:r>
              <a:rPr spc="-10" dirty="0"/>
              <a:t>Native-API</a:t>
            </a:r>
            <a:r>
              <a:rPr spc="-35" dirty="0"/>
              <a:t> </a:t>
            </a:r>
            <a:r>
              <a:rPr spc="-10" dirty="0"/>
              <a:t>Driver</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1558289"/>
            <a:ext cx="8435340" cy="1079500"/>
          </a:xfrm>
          <a:prstGeom prst="rect">
            <a:avLst/>
          </a:prstGeom>
        </p:spPr>
        <p:txBody>
          <a:bodyPr vert="horz" wrap="square" lIns="0" tIns="12700" rIns="0" bIns="0" rtlCol="0">
            <a:spAutoFit/>
          </a:bodyPr>
          <a:lstStyle/>
          <a:p>
            <a:pPr marL="12700" marR="5080">
              <a:lnSpc>
                <a:spcPct val="157200"/>
              </a:lnSpc>
              <a:spcBef>
                <a:spcPts val="100"/>
              </a:spcBef>
            </a:pPr>
            <a:r>
              <a:rPr sz="2200" spc="-5" dirty="0">
                <a:latin typeface="Trebuchet MS"/>
                <a:cs typeface="Trebuchet MS"/>
              </a:rPr>
              <a:t>The Native API driver uses the client-side </a:t>
            </a:r>
            <a:r>
              <a:rPr sz="2200" spc="-10" dirty="0">
                <a:latin typeface="Trebuchet MS"/>
                <a:cs typeface="Trebuchet MS"/>
              </a:rPr>
              <a:t>libraries </a:t>
            </a:r>
            <a:r>
              <a:rPr sz="2200" spc="-5" dirty="0">
                <a:latin typeface="Trebuchet MS"/>
                <a:cs typeface="Trebuchet MS"/>
              </a:rPr>
              <a:t>of the </a:t>
            </a:r>
            <a:r>
              <a:rPr sz="2200" spc="-10" dirty="0">
                <a:latin typeface="Trebuchet MS"/>
                <a:cs typeface="Trebuchet MS"/>
              </a:rPr>
              <a:t>database.  </a:t>
            </a:r>
            <a:r>
              <a:rPr sz="2200" spc="-5" dirty="0">
                <a:latin typeface="Trebuchet MS"/>
                <a:cs typeface="Trebuchet MS"/>
              </a:rPr>
              <a:t>It is not written entirely in</a:t>
            </a:r>
            <a:r>
              <a:rPr sz="2200" spc="-35" dirty="0">
                <a:latin typeface="Trebuchet MS"/>
                <a:cs typeface="Trebuchet MS"/>
              </a:rPr>
              <a:t> </a:t>
            </a:r>
            <a:r>
              <a:rPr sz="2200" spc="-5" dirty="0">
                <a:latin typeface="Trebuchet MS"/>
                <a:cs typeface="Trebuchet MS"/>
              </a:rPr>
              <a:t>Java.</a:t>
            </a:r>
            <a:endParaRPr sz="2200">
              <a:latin typeface="Trebuchet MS"/>
              <a:cs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1980" y="176529"/>
            <a:ext cx="3843020" cy="895350"/>
          </a:xfrm>
          <a:prstGeom prst="rect">
            <a:avLst/>
          </a:prstGeom>
        </p:spPr>
        <p:txBody>
          <a:bodyPr vert="horz" wrap="square" lIns="0" tIns="12700" rIns="0" bIns="0" rtlCol="0">
            <a:spAutoFit/>
          </a:bodyPr>
          <a:lstStyle/>
          <a:p>
            <a:pPr marL="12700">
              <a:lnSpc>
                <a:spcPct val="100000"/>
              </a:lnSpc>
              <a:spcBef>
                <a:spcPts val="100"/>
              </a:spcBef>
            </a:pPr>
            <a:r>
              <a:rPr spc="-85" dirty="0"/>
              <a:t>Type</a:t>
            </a:r>
            <a:r>
              <a:rPr spc="-15" dirty="0"/>
              <a:t> </a:t>
            </a:r>
            <a:r>
              <a:rPr spc="-5" dirty="0"/>
              <a:t>3:</a:t>
            </a:r>
          </a:p>
          <a:p>
            <a:pPr marL="12700">
              <a:lnSpc>
                <a:spcPct val="100000"/>
              </a:lnSpc>
              <a:spcBef>
                <a:spcPts val="130"/>
              </a:spcBef>
            </a:pPr>
            <a:r>
              <a:rPr spc="-10" dirty="0"/>
              <a:t>Network </a:t>
            </a:r>
            <a:r>
              <a:rPr spc="-25" dirty="0"/>
              <a:t>Protocol</a:t>
            </a:r>
            <a:r>
              <a:rPr spc="-35" dirty="0"/>
              <a:t> </a:t>
            </a:r>
            <a:r>
              <a:rPr spc="-10" dirty="0"/>
              <a:t>Driver</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1558289"/>
            <a:ext cx="8446770" cy="1079500"/>
          </a:xfrm>
          <a:prstGeom prst="rect">
            <a:avLst/>
          </a:prstGeom>
        </p:spPr>
        <p:txBody>
          <a:bodyPr vert="horz" wrap="square" lIns="0" tIns="12700" rIns="0" bIns="0" rtlCol="0">
            <a:spAutoFit/>
          </a:bodyPr>
          <a:lstStyle/>
          <a:p>
            <a:pPr marL="12700" marR="5080">
              <a:lnSpc>
                <a:spcPct val="157200"/>
              </a:lnSpc>
              <a:spcBef>
                <a:spcPts val="100"/>
              </a:spcBef>
            </a:pPr>
            <a:r>
              <a:rPr sz="2200" spc="-5" dirty="0">
                <a:latin typeface="Trebuchet MS"/>
                <a:cs typeface="Trebuchet MS"/>
              </a:rPr>
              <a:t>The Network </a:t>
            </a:r>
            <a:r>
              <a:rPr sz="2200" spc="-25" dirty="0">
                <a:latin typeface="Trebuchet MS"/>
                <a:cs typeface="Trebuchet MS"/>
              </a:rPr>
              <a:t>Protocol </a:t>
            </a:r>
            <a:r>
              <a:rPr sz="2200" spc="-5" dirty="0">
                <a:latin typeface="Trebuchet MS"/>
                <a:cs typeface="Trebuchet MS"/>
              </a:rPr>
              <a:t>driver uses middle ware </a:t>
            </a:r>
            <a:r>
              <a:rPr sz="2200" spc="-10" dirty="0">
                <a:latin typeface="Trebuchet MS"/>
                <a:cs typeface="Trebuchet MS"/>
              </a:rPr>
              <a:t>(application server).  </a:t>
            </a:r>
            <a:r>
              <a:rPr sz="2200" spc="-5" dirty="0">
                <a:latin typeface="Trebuchet MS"/>
                <a:cs typeface="Trebuchet MS"/>
              </a:rPr>
              <a:t>It is fully written in</a:t>
            </a:r>
            <a:r>
              <a:rPr sz="2200" spc="-25" dirty="0">
                <a:latin typeface="Trebuchet MS"/>
                <a:cs typeface="Trebuchet MS"/>
              </a:rPr>
              <a:t> </a:t>
            </a:r>
            <a:r>
              <a:rPr sz="2200" spc="-5" dirty="0">
                <a:latin typeface="Trebuchet MS"/>
                <a:cs typeface="Trebuchet MS"/>
              </a:rPr>
              <a:t>Java.</a:t>
            </a:r>
            <a:endParaRPr sz="22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1490" y="5585459"/>
            <a:ext cx="2235835" cy="452120"/>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Trebuchet MS"/>
                <a:cs typeface="Trebuchet MS"/>
              </a:rPr>
              <a:t>What is</a:t>
            </a:r>
            <a:r>
              <a:rPr sz="2800" spc="-110" dirty="0">
                <a:solidFill>
                  <a:srgbClr val="FFFFFF"/>
                </a:solidFill>
                <a:latin typeface="Trebuchet MS"/>
                <a:cs typeface="Trebuchet MS"/>
              </a:rPr>
              <a:t> </a:t>
            </a:r>
            <a:r>
              <a:rPr sz="2800" spc="-5" dirty="0">
                <a:solidFill>
                  <a:srgbClr val="FFFFFF"/>
                </a:solidFill>
                <a:latin typeface="Trebuchet MS"/>
                <a:cs typeface="Trebuchet MS"/>
              </a:rPr>
              <a:t>JDBC?</a:t>
            </a:r>
            <a:endParaRPr sz="2800">
              <a:latin typeface="Trebuchet MS"/>
              <a:cs typeface="Trebuchet MS"/>
            </a:endParaRPr>
          </a:p>
        </p:txBody>
      </p:sp>
      <p:sp>
        <p:nvSpPr>
          <p:cNvPr id="3" name="object 3"/>
          <p:cNvSpPr/>
          <p:nvPr/>
        </p:nvSpPr>
        <p:spPr>
          <a:xfrm>
            <a:off x="3749040" y="731519"/>
            <a:ext cx="6035040" cy="356616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4369" y="406400"/>
            <a:ext cx="3042920" cy="452120"/>
          </a:xfrm>
          <a:prstGeom prst="rect">
            <a:avLst/>
          </a:prstGeom>
        </p:spPr>
        <p:txBody>
          <a:bodyPr vert="horz" wrap="square" lIns="0" tIns="12700" rIns="0" bIns="0" rtlCol="0">
            <a:spAutoFit/>
          </a:bodyPr>
          <a:lstStyle/>
          <a:p>
            <a:pPr marL="12700">
              <a:lnSpc>
                <a:spcPct val="100000"/>
              </a:lnSpc>
              <a:spcBef>
                <a:spcPts val="100"/>
              </a:spcBef>
            </a:pPr>
            <a:r>
              <a:rPr spc="-85" dirty="0"/>
              <a:t>Type </a:t>
            </a:r>
            <a:r>
              <a:rPr spc="-5" dirty="0"/>
              <a:t>4: Thin</a:t>
            </a:r>
            <a:r>
              <a:rPr spc="-60" dirty="0"/>
              <a:t> </a:t>
            </a:r>
            <a:r>
              <a:rPr spc="-10" dirty="0"/>
              <a:t>Driver</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51598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thin driver converts JDBC calls directly into the vendor-specific  database</a:t>
            </a:r>
            <a:r>
              <a:rPr sz="2200" spc="-15" dirty="0">
                <a:latin typeface="Trebuchet MS"/>
                <a:cs typeface="Trebuchet MS"/>
              </a:rPr>
              <a:t> </a:t>
            </a:r>
            <a:r>
              <a:rPr sz="2200" spc="-10" dirty="0">
                <a:latin typeface="Trebuchet MS"/>
                <a:cs typeface="Trebuchet MS"/>
              </a:rPr>
              <a:t>protocol.</a:t>
            </a:r>
            <a:endParaRPr sz="2200">
              <a:latin typeface="Trebuchet MS"/>
              <a:cs typeface="Trebuchet MS"/>
            </a:endParaRPr>
          </a:p>
        </p:txBody>
      </p:sp>
      <p:sp>
        <p:nvSpPr>
          <p:cNvPr id="5" name="object 5"/>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599440" y="37706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8" name="object 8"/>
          <p:cNvSpPr txBox="1"/>
          <p:nvPr/>
        </p:nvSpPr>
        <p:spPr>
          <a:xfrm>
            <a:off x="599440" y="429767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599440" y="48260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10" name="object 10"/>
          <p:cNvSpPr txBox="1"/>
          <p:nvPr/>
        </p:nvSpPr>
        <p:spPr>
          <a:xfrm>
            <a:off x="923289" y="2433320"/>
            <a:ext cx="6553834" cy="2661920"/>
          </a:xfrm>
          <a:prstGeom prst="rect">
            <a:avLst/>
          </a:prstGeom>
        </p:spPr>
        <p:txBody>
          <a:bodyPr vert="horz" wrap="square" lIns="0" tIns="12700" rIns="0" bIns="0" rtlCol="0">
            <a:spAutoFit/>
          </a:bodyPr>
          <a:lstStyle/>
          <a:p>
            <a:pPr marL="12700" marR="1861185">
              <a:lnSpc>
                <a:spcPct val="157200"/>
              </a:lnSpc>
              <a:spcBef>
                <a:spcPts val="100"/>
              </a:spcBef>
            </a:pPr>
            <a:r>
              <a:rPr sz="2200" spc="-10" dirty="0">
                <a:latin typeface="Trebuchet MS"/>
                <a:cs typeface="Trebuchet MS"/>
              </a:rPr>
              <a:t>That </a:t>
            </a:r>
            <a:r>
              <a:rPr sz="2200" spc="-5" dirty="0">
                <a:latin typeface="Trebuchet MS"/>
                <a:cs typeface="Trebuchet MS"/>
              </a:rPr>
              <a:t>is why it is </a:t>
            </a:r>
            <a:r>
              <a:rPr sz="2200" spc="-10" dirty="0">
                <a:latin typeface="Trebuchet MS"/>
                <a:cs typeface="Trebuchet MS"/>
              </a:rPr>
              <a:t>known </a:t>
            </a:r>
            <a:r>
              <a:rPr sz="2200" spc="-5" dirty="0">
                <a:latin typeface="Trebuchet MS"/>
                <a:cs typeface="Trebuchet MS"/>
              </a:rPr>
              <a:t>as thin </a:t>
            </a:r>
            <a:r>
              <a:rPr sz="2200" spc="-50" dirty="0">
                <a:latin typeface="Trebuchet MS"/>
                <a:cs typeface="Trebuchet MS"/>
              </a:rPr>
              <a:t>driver.  </a:t>
            </a:r>
            <a:r>
              <a:rPr sz="2200" spc="-5" dirty="0">
                <a:latin typeface="Trebuchet MS"/>
                <a:cs typeface="Trebuchet MS"/>
              </a:rPr>
              <a:t>It is fully written in Java</a:t>
            </a:r>
            <a:r>
              <a:rPr sz="2200" spc="-50" dirty="0">
                <a:latin typeface="Trebuchet MS"/>
                <a:cs typeface="Trebuchet MS"/>
              </a:rPr>
              <a:t> </a:t>
            </a:r>
            <a:r>
              <a:rPr sz="2200" spc="-10" dirty="0">
                <a:latin typeface="Trebuchet MS"/>
                <a:cs typeface="Trebuchet MS"/>
              </a:rPr>
              <a:t>language.</a:t>
            </a:r>
            <a:endParaRPr sz="2200">
              <a:latin typeface="Trebuchet MS"/>
              <a:cs typeface="Trebuchet MS"/>
            </a:endParaRPr>
          </a:p>
          <a:p>
            <a:pPr marL="12700">
              <a:lnSpc>
                <a:spcPct val="100000"/>
              </a:lnSpc>
              <a:spcBef>
                <a:spcPts val="1510"/>
              </a:spcBef>
            </a:pPr>
            <a:r>
              <a:rPr sz="2200" spc="-5" dirty="0">
                <a:latin typeface="Trebuchet MS"/>
                <a:cs typeface="Trebuchet MS"/>
              </a:rPr>
              <a:t>Better performance than all other</a:t>
            </a:r>
            <a:r>
              <a:rPr sz="2200" spc="-45" dirty="0">
                <a:latin typeface="Trebuchet MS"/>
                <a:cs typeface="Trebuchet MS"/>
              </a:rPr>
              <a:t> </a:t>
            </a:r>
            <a:r>
              <a:rPr sz="2200" spc="-5" dirty="0">
                <a:latin typeface="Trebuchet MS"/>
                <a:cs typeface="Trebuchet MS"/>
              </a:rPr>
              <a:t>drivers.</a:t>
            </a:r>
            <a:endParaRPr sz="2200">
              <a:latin typeface="Trebuchet MS"/>
              <a:cs typeface="Trebuchet MS"/>
            </a:endParaRPr>
          </a:p>
          <a:p>
            <a:pPr marL="12700">
              <a:lnSpc>
                <a:spcPct val="100000"/>
              </a:lnSpc>
              <a:spcBef>
                <a:spcPts val="1510"/>
              </a:spcBef>
            </a:pPr>
            <a:r>
              <a:rPr sz="2200" spc="-5" dirty="0">
                <a:latin typeface="Trebuchet MS"/>
                <a:cs typeface="Trebuchet MS"/>
              </a:rPr>
              <a:t>No </a:t>
            </a:r>
            <a:r>
              <a:rPr sz="2200" spc="-10" dirty="0">
                <a:latin typeface="Trebuchet MS"/>
                <a:cs typeface="Trebuchet MS"/>
              </a:rPr>
              <a:t>software </a:t>
            </a:r>
            <a:r>
              <a:rPr sz="2200" spc="-5" dirty="0">
                <a:latin typeface="Trebuchet MS"/>
                <a:cs typeface="Trebuchet MS"/>
              </a:rPr>
              <a:t>is required at client side or server</a:t>
            </a:r>
            <a:r>
              <a:rPr sz="2200" spc="-35" dirty="0">
                <a:latin typeface="Trebuchet MS"/>
                <a:cs typeface="Trebuchet MS"/>
              </a:rPr>
              <a:t> </a:t>
            </a:r>
            <a:r>
              <a:rPr sz="2200" spc="-10" dirty="0">
                <a:latin typeface="Trebuchet MS"/>
                <a:cs typeface="Trebuchet MS"/>
              </a:rPr>
              <a:t>side.</a:t>
            </a:r>
            <a:endParaRPr sz="2200">
              <a:latin typeface="Trebuchet MS"/>
              <a:cs typeface="Trebuchet MS"/>
            </a:endParaRPr>
          </a:p>
          <a:p>
            <a:pPr marL="12700">
              <a:lnSpc>
                <a:spcPct val="100000"/>
              </a:lnSpc>
              <a:spcBef>
                <a:spcPts val="1520"/>
              </a:spcBef>
            </a:pPr>
            <a:r>
              <a:rPr sz="2200" i="1" spc="-5" dirty="0">
                <a:latin typeface="Trebuchet MS"/>
                <a:cs typeface="Trebuchet MS"/>
              </a:rPr>
              <a:t>Disadvantage: </a:t>
            </a:r>
            <a:r>
              <a:rPr sz="2200" spc="-5" dirty="0">
                <a:latin typeface="Trebuchet MS"/>
                <a:cs typeface="Trebuchet MS"/>
              </a:rPr>
              <a:t>Drivers depends on the</a:t>
            </a:r>
            <a:r>
              <a:rPr sz="2200" spc="-45" dirty="0">
                <a:latin typeface="Trebuchet MS"/>
                <a:cs typeface="Trebuchet MS"/>
              </a:rPr>
              <a:t> </a:t>
            </a:r>
            <a:r>
              <a:rPr sz="2200" spc="-10" dirty="0">
                <a:latin typeface="Trebuchet MS"/>
                <a:cs typeface="Trebuchet MS"/>
              </a:rPr>
              <a:t>Database.</a:t>
            </a:r>
            <a:endParaRPr sz="2200">
              <a:latin typeface="Trebuchet MS"/>
              <a:cs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1490" y="5364479"/>
            <a:ext cx="3785235" cy="895350"/>
          </a:xfrm>
          <a:prstGeom prst="rect">
            <a:avLst/>
          </a:prstGeom>
        </p:spPr>
        <p:txBody>
          <a:bodyPr vert="horz" wrap="square" lIns="0" tIns="13335" rIns="0" bIns="0" rtlCol="0">
            <a:spAutoFit/>
          </a:bodyPr>
          <a:lstStyle/>
          <a:p>
            <a:pPr marL="12700" marR="5080">
              <a:lnSpc>
                <a:spcPts val="3490"/>
              </a:lnSpc>
              <a:spcBef>
                <a:spcPts val="105"/>
              </a:spcBef>
            </a:pPr>
            <a:r>
              <a:rPr sz="2800" spc="-10" dirty="0">
                <a:solidFill>
                  <a:srgbClr val="FFFFFF"/>
                </a:solidFill>
                <a:latin typeface="Trebuchet MS"/>
                <a:cs typeface="Trebuchet MS"/>
              </a:rPr>
              <a:t>Steps </a:t>
            </a:r>
            <a:r>
              <a:rPr sz="2800" spc="-5" dirty="0">
                <a:solidFill>
                  <a:srgbClr val="FFFFFF"/>
                </a:solidFill>
                <a:latin typeface="Trebuchet MS"/>
                <a:cs typeface="Trebuchet MS"/>
              </a:rPr>
              <a:t>to </a:t>
            </a:r>
            <a:r>
              <a:rPr sz="2800" spc="-10" dirty="0">
                <a:solidFill>
                  <a:srgbClr val="FFFFFF"/>
                </a:solidFill>
                <a:latin typeface="Trebuchet MS"/>
                <a:cs typeface="Trebuchet MS"/>
              </a:rPr>
              <a:t>Connect </a:t>
            </a:r>
            <a:r>
              <a:rPr sz="2800" spc="-5" dirty="0">
                <a:solidFill>
                  <a:srgbClr val="FFFFFF"/>
                </a:solidFill>
                <a:latin typeface="Trebuchet MS"/>
                <a:cs typeface="Trebuchet MS"/>
              </a:rPr>
              <a:t>to </a:t>
            </a:r>
            <a:r>
              <a:rPr sz="2800" spc="-10" dirty="0">
                <a:solidFill>
                  <a:srgbClr val="FFFFFF"/>
                </a:solidFill>
                <a:latin typeface="Trebuchet MS"/>
                <a:cs typeface="Trebuchet MS"/>
              </a:rPr>
              <a:t>the  Database </a:t>
            </a:r>
            <a:r>
              <a:rPr sz="2800" spc="-5" dirty="0">
                <a:solidFill>
                  <a:srgbClr val="FFFFFF"/>
                </a:solidFill>
                <a:latin typeface="Trebuchet MS"/>
                <a:cs typeface="Trebuchet MS"/>
              </a:rPr>
              <a:t>in</a:t>
            </a:r>
            <a:r>
              <a:rPr sz="2800" spc="-30" dirty="0">
                <a:solidFill>
                  <a:srgbClr val="FFFFFF"/>
                </a:solidFill>
                <a:latin typeface="Trebuchet MS"/>
                <a:cs typeface="Trebuchet MS"/>
              </a:rPr>
              <a:t> </a:t>
            </a:r>
            <a:r>
              <a:rPr sz="2800" spc="-10" dirty="0">
                <a:solidFill>
                  <a:srgbClr val="FFFFFF"/>
                </a:solidFill>
                <a:latin typeface="Trebuchet MS"/>
                <a:cs typeface="Trebuchet MS"/>
              </a:rPr>
              <a:t>Java</a:t>
            </a:r>
            <a:endParaRPr sz="2800">
              <a:latin typeface="Trebuchet MS"/>
              <a:cs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3151505" cy="452120"/>
          </a:xfrm>
          <a:prstGeom prst="rect">
            <a:avLst/>
          </a:prstGeom>
        </p:spPr>
        <p:txBody>
          <a:bodyPr vert="horz" wrap="square" lIns="0" tIns="12700" rIns="0" bIns="0" rtlCol="0">
            <a:spAutoFit/>
          </a:bodyPr>
          <a:lstStyle/>
          <a:p>
            <a:pPr marL="12700">
              <a:lnSpc>
                <a:spcPct val="100000"/>
              </a:lnSpc>
              <a:spcBef>
                <a:spcPts val="100"/>
              </a:spcBef>
            </a:pPr>
            <a:r>
              <a:rPr spc="-10" dirty="0"/>
              <a:t>Steps </a:t>
            </a:r>
            <a:r>
              <a:rPr spc="-5" dirty="0"/>
              <a:t>to </a:t>
            </a:r>
            <a:r>
              <a:rPr spc="-10" dirty="0"/>
              <a:t>Connect</a:t>
            </a:r>
            <a:r>
              <a:rPr spc="-75" dirty="0"/>
              <a:t> </a:t>
            </a:r>
            <a:r>
              <a:rPr spc="-5" dirty="0"/>
              <a:t>to</a:t>
            </a:r>
          </a:p>
        </p:txBody>
      </p:sp>
      <p:sp>
        <p:nvSpPr>
          <p:cNvPr id="3" name="object 3"/>
          <p:cNvSpPr txBox="1"/>
          <p:nvPr/>
        </p:nvSpPr>
        <p:spPr>
          <a:xfrm>
            <a:off x="491490" y="623569"/>
            <a:ext cx="9052560" cy="183388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Database</a:t>
            </a:r>
            <a:endParaRPr sz="2800">
              <a:latin typeface="Trebuchet MS"/>
              <a:cs typeface="Trebuchet MS"/>
            </a:endParaRPr>
          </a:p>
          <a:p>
            <a:pPr>
              <a:lnSpc>
                <a:spcPct val="100000"/>
              </a:lnSpc>
              <a:spcBef>
                <a:spcPts val="15"/>
              </a:spcBef>
            </a:pPr>
            <a:endParaRPr sz="4700">
              <a:latin typeface="Times New Roman"/>
              <a:cs typeface="Times New Roman"/>
            </a:endParaRPr>
          </a:p>
          <a:p>
            <a:pPr marL="444500" marR="5080">
              <a:lnSpc>
                <a:spcPct val="103400"/>
              </a:lnSpc>
            </a:pPr>
            <a:r>
              <a:rPr sz="2200" i="1" spc="-10" dirty="0">
                <a:latin typeface="Trebuchet MS"/>
                <a:cs typeface="Trebuchet MS"/>
              </a:rPr>
              <a:t>There are </a:t>
            </a:r>
            <a:r>
              <a:rPr sz="2200" i="1" dirty="0">
                <a:latin typeface="Trebuchet MS"/>
                <a:cs typeface="Trebuchet MS"/>
              </a:rPr>
              <a:t>5 </a:t>
            </a:r>
            <a:r>
              <a:rPr sz="2200" i="1" spc="-5" dirty="0">
                <a:latin typeface="Trebuchet MS"/>
                <a:cs typeface="Trebuchet MS"/>
              </a:rPr>
              <a:t>steps </a:t>
            </a:r>
            <a:r>
              <a:rPr sz="2200" i="1" dirty="0">
                <a:latin typeface="Trebuchet MS"/>
                <a:cs typeface="Trebuchet MS"/>
              </a:rPr>
              <a:t>to </a:t>
            </a:r>
            <a:r>
              <a:rPr sz="2200" i="1" spc="-10" dirty="0">
                <a:latin typeface="Trebuchet MS"/>
                <a:cs typeface="Trebuchet MS"/>
              </a:rPr>
              <a:t>connect </a:t>
            </a:r>
            <a:r>
              <a:rPr sz="2200" i="1" spc="-5" dirty="0">
                <a:latin typeface="Trebuchet MS"/>
                <a:cs typeface="Trebuchet MS"/>
              </a:rPr>
              <a:t>any java application with the </a:t>
            </a:r>
            <a:r>
              <a:rPr sz="2200" i="1" spc="-10" dirty="0">
                <a:latin typeface="Trebuchet MS"/>
                <a:cs typeface="Trebuchet MS"/>
              </a:rPr>
              <a:t>database  </a:t>
            </a:r>
            <a:r>
              <a:rPr sz="2200" i="1" spc="-5" dirty="0">
                <a:latin typeface="Trebuchet MS"/>
                <a:cs typeface="Trebuchet MS"/>
              </a:rPr>
              <a:t>in java using </a:t>
            </a:r>
            <a:r>
              <a:rPr sz="2200" i="1" spc="-10" dirty="0">
                <a:latin typeface="Trebuchet MS"/>
                <a:cs typeface="Trebuchet MS"/>
              </a:rPr>
              <a:t>JDBC. </a:t>
            </a:r>
            <a:r>
              <a:rPr sz="2200" i="1" spc="-5" dirty="0">
                <a:latin typeface="Trebuchet MS"/>
                <a:cs typeface="Trebuchet MS"/>
              </a:rPr>
              <a:t>They </a:t>
            </a:r>
            <a:r>
              <a:rPr sz="2200" i="1" spc="-10" dirty="0">
                <a:latin typeface="Trebuchet MS"/>
                <a:cs typeface="Trebuchet MS"/>
              </a:rPr>
              <a:t>are </a:t>
            </a:r>
            <a:r>
              <a:rPr sz="2200" i="1" spc="-5" dirty="0">
                <a:latin typeface="Trebuchet MS"/>
                <a:cs typeface="Trebuchet MS"/>
              </a:rPr>
              <a:t>as</a:t>
            </a:r>
            <a:r>
              <a:rPr sz="2200" i="1" spc="-20" dirty="0">
                <a:latin typeface="Trebuchet MS"/>
                <a:cs typeface="Trebuchet MS"/>
              </a:rPr>
              <a:t> </a:t>
            </a:r>
            <a:r>
              <a:rPr sz="2200" i="1" spc="-10" dirty="0">
                <a:latin typeface="Trebuchet MS"/>
                <a:cs typeface="Trebuchet MS"/>
              </a:rPr>
              <a:t>follows:</a:t>
            </a:r>
            <a:endParaRPr sz="2200">
              <a:latin typeface="Trebuchet MS"/>
              <a:cs typeface="Trebuchet MS"/>
            </a:endParaRPr>
          </a:p>
        </p:txBody>
      </p:sp>
      <p:sp>
        <p:nvSpPr>
          <p:cNvPr id="4" name="object 4"/>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599440" y="37706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599440" y="429767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8" name="object 8"/>
          <p:cNvSpPr txBox="1"/>
          <p:nvPr/>
        </p:nvSpPr>
        <p:spPr>
          <a:xfrm>
            <a:off x="599440" y="48260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9" name="object 9"/>
          <p:cNvSpPr txBox="1"/>
          <p:nvPr/>
        </p:nvSpPr>
        <p:spPr>
          <a:xfrm>
            <a:off x="1258569" y="2433320"/>
            <a:ext cx="3033395" cy="2661920"/>
          </a:xfrm>
          <a:prstGeom prst="rect">
            <a:avLst/>
          </a:prstGeom>
        </p:spPr>
        <p:txBody>
          <a:bodyPr vert="horz" wrap="square" lIns="0" tIns="12065" rIns="0" bIns="0" rtlCol="0">
            <a:spAutoFit/>
          </a:bodyPr>
          <a:lstStyle/>
          <a:p>
            <a:pPr marL="12700" marR="5080">
              <a:lnSpc>
                <a:spcPct val="157300"/>
              </a:lnSpc>
              <a:spcBef>
                <a:spcPts val="95"/>
              </a:spcBef>
            </a:pPr>
            <a:r>
              <a:rPr sz="2200" spc="-15" dirty="0">
                <a:latin typeface="Trebuchet MS"/>
                <a:cs typeface="Trebuchet MS"/>
              </a:rPr>
              <a:t>Register </a:t>
            </a:r>
            <a:r>
              <a:rPr sz="2200" spc="-5" dirty="0">
                <a:latin typeface="Trebuchet MS"/>
                <a:cs typeface="Trebuchet MS"/>
              </a:rPr>
              <a:t>the driver</a:t>
            </a:r>
            <a:r>
              <a:rPr sz="2200" spc="-80" dirty="0">
                <a:latin typeface="Trebuchet MS"/>
                <a:cs typeface="Trebuchet MS"/>
              </a:rPr>
              <a:t> </a:t>
            </a:r>
            <a:r>
              <a:rPr sz="2200" spc="-5" dirty="0">
                <a:latin typeface="Trebuchet MS"/>
                <a:cs typeface="Trebuchet MS"/>
              </a:rPr>
              <a:t>class  </a:t>
            </a:r>
            <a:r>
              <a:rPr sz="2200" spc="-10" dirty="0">
                <a:latin typeface="Trebuchet MS"/>
                <a:cs typeface="Trebuchet MS"/>
              </a:rPr>
              <a:t>Creating </a:t>
            </a:r>
            <a:r>
              <a:rPr sz="2200" spc="-5" dirty="0">
                <a:latin typeface="Trebuchet MS"/>
                <a:cs typeface="Trebuchet MS"/>
              </a:rPr>
              <a:t>connection  </a:t>
            </a:r>
            <a:r>
              <a:rPr sz="2200" spc="-10" dirty="0">
                <a:latin typeface="Trebuchet MS"/>
                <a:cs typeface="Trebuchet MS"/>
              </a:rPr>
              <a:t>Creating statement  </a:t>
            </a:r>
            <a:r>
              <a:rPr sz="2200" spc="-5" dirty="0">
                <a:latin typeface="Trebuchet MS"/>
                <a:cs typeface="Trebuchet MS"/>
              </a:rPr>
              <a:t>Executing queries  </a:t>
            </a:r>
            <a:r>
              <a:rPr sz="2200" spc="-10" dirty="0">
                <a:latin typeface="Trebuchet MS"/>
                <a:cs typeface="Trebuchet MS"/>
              </a:rPr>
              <a:t>Closing</a:t>
            </a:r>
            <a:r>
              <a:rPr sz="2200" spc="-5" dirty="0">
                <a:latin typeface="Trebuchet MS"/>
                <a:cs typeface="Trebuchet MS"/>
              </a:rPr>
              <a:t> </a:t>
            </a:r>
            <a:r>
              <a:rPr sz="2200" spc="-10" dirty="0">
                <a:latin typeface="Trebuchet MS"/>
                <a:cs typeface="Trebuchet MS"/>
              </a:rPr>
              <a:t>connection</a:t>
            </a:r>
            <a:endParaRPr sz="2200">
              <a:latin typeface="Trebuchet MS"/>
              <a:cs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2413000" cy="452120"/>
          </a:xfrm>
          <a:prstGeom prst="rect">
            <a:avLst/>
          </a:prstGeom>
        </p:spPr>
        <p:txBody>
          <a:bodyPr vert="horz" wrap="square" lIns="0" tIns="12700" rIns="0" bIns="0" rtlCol="0">
            <a:spAutoFit/>
          </a:bodyPr>
          <a:lstStyle/>
          <a:p>
            <a:pPr marL="12700">
              <a:lnSpc>
                <a:spcPct val="100000"/>
              </a:lnSpc>
              <a:spcBef>
                <a:spcPts val="100"/>
              </a:spcBef>
            </a:pPr>
            <a:r>
              <a:rPr spc="-20" dirty="0"/>
              <a:t>Registering</a:t>
            </a:r>
            <a:r>
              <a:rPr spc="-50" dirty="0"/>
              <a:t> </a:t>
            </a:r>
            <a:r>
              <a:rPr spc="-10" dirty="0"/>
              <a:t>the</a:t>
            </a:r>
          </a:p>
        </p:txBody>
      </p:sp>
      <p:sp>
        <p:nvSpPr>
          <p:cNvPr id="3" name="object 3"/>
          <p:cNvSpPr txBox="1"/>
          <p:nvPr/>
        </p:nvSpPr>
        <p:spPr>
          <a:xfrm>
            <a:off x="491490" y="623569"/>
            <a:ext cx="987425"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Driver</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1750060"/>
            <a:ext cx="824738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forName() method of </a:t>
            </a:r>
            <a:r>
              <a:rPr sz="2200" spc="-10" dirty="0">
                <a:latin typeface="Trebuchet MS"/>
                <a:cs typeface="Trebuchet MS"/>
              </a:rPr>
              <a:t>Class </a:t>
            </a:r>
            <a:r>
              <a:rPr sz="2200" spc="-5" dirty="0">
                <a:latin typeface="Trebuchet MS"/>
                <a:cs typeface="Trebuchet MS"/>
              </a:rPr>
              <a:t>class is used </a:t>
            </a:r>
            <a:r>
              <a:rPr sz="2200" dirty="0">
                <a:latin typeface="Trebuchet MS"/>
                <a:cs typeface="Trebuchet MS"/>
              </a:rPr>
              <a:t>to </a:t>
            </a:r>
            <a:r>
              <a:rPr sz="2200" spc="-5" dirty="0">
                <a:latin typeface="Trebuchet MS"/>
                <a:cs typeface="Trebuchet MS"/>
              </a:rPr>
              <a:t>register the driver  class.</a:t>
            </a:r>
            <a:endParaRPr sz="2200">
              <a:latin typeface="Trebuchet MS"/>
              <a:cs typeface="Trebuchet MS"/>
            </a:endParaRPr>
          </a:p>
        </p:txBody>
      </p:sp>
      <p:sp>
        <p:nvSpPr>
          <p:cNvPr id="6" name="object 6"/>
          <p:cNvSpPr txBox="1"/>
          <p:nvPr/>
        </p:nvSpPr>
        <p:spPr>
          <a:xfrm>
            <a:off x="599440" y="277876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7" name="object 7"/>
          <p:cNvSpPr txBox="1"/>
          <p:nvPr/>
        </p:nvSpPr>
        <p:spPr>
          <a:xfrm>
            <a:off x="923289" y="2734310"/>
            <a:ext cx="5153025" cy="360680"/>
          </a:xfrm>
          <a:prstGeom prst="rect">
            <a:avLst/>
          </a:prstGeom>
        </p:spPr>
        <p:txBody>
          <a:bodyPr vert="horz" wrap="square" lIns="0" tIns="12700" rIns="0" bIns="0" rtlCol="0">
            <a:spAutoFit/>
          </a:bodyPr>
          <a:lstStyle/>
          <a:p>
            <a:pPr marL="12700">
              <a:lnSpc>
                <a:spcPct val="100000"/>
              </a:lnSpc>
              <a:spcBef>
                <a:spcPts val="100"/>
              </a:spcBef>
            </a:pPr>
            <a:r>
              <a:rPr sz="2200" spc="-10" dirty="0">
                <a:solidFill>
                  <a:srgbClr val="4A1E6E"/>
                </a:solidFill>
                <a:latin typeface="Trebuchet MS"/>
                <a:cs typeface="Trebuchet MS"/>
              </a:rPr>
              <a:t>Class.forName("com.mysql.jdbc.Driver");</a:t>
            </a:r>
            <a:endParaRPr sz="2200">
              <a:latin typeface="Trebuchet MS"/>
              <a:cs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1367790" cy="452120"/>
          </a:xfrm>
          <a:prstGeom prst="rect">
            <a:avLst/>
          </a:prstGeom>
        </p:spPr>
        <p:txBody>
          <a:bodyPr vert="horz" wrap="square" lIns="0" tIns="12700" rIns="0" bIns="0" rtlCol="0">
            <a:spAutoFit/>
          </a:bodyPr>
          <a:lstStyle/>
          <a:p>
            <a:pPr marL="12700">
              <a:lnSpc>
                <a:spcPct val="100000"/>
              </a:lnSpc>
              <a:spcBef>
                <a:spcPts val="100"/>
              </a:spcBef>
            </a:pPr>
            <a:r>
              <a:rPr spc="-10" dirty="0"/>
              <a:t>Creating</a:t>
            </a:r>
          </a:p>
        </p:txBody>
      </p:sp>
      <p:sp>
        <p:nvSpPr>
          <p:cNvPr id="3" name="object 3"/>
          <p:cNvSpPr txBox="1"/>
          <p:nvPr/>
        </p:nvSpPr>
        <p:spPr>
          <a:xfrm>
            <a:off x="491490" y="623569"/>
            <a:ext cx="2990850"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Connection</a:t>
            </a:r>
            <a:r>
              <a:rPr sz="2800" spc="-65" dirty="0">
                <a:latin typeface="Trebuchet MS"/>
                <a:cs typeface="Trebuchet MS"/>
              </a:rPr>
              <a:t> </a:t>
            </a:r>
            <a:r>
              <a:rPr sz="2800" spc="-10" dirty="0">
                <a:latin typeface="Trebuchet MS"/>
                <a:cs typeface="Trebuchet MS"/>
              </a:rPr>
              <a:t>Object</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1750060"/>
            <a:ext cx="779272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a:t>
            </a:r>
            <a:r>
              <a:rPr sz="2200" spc="-10" dirty="0">
                <a:latin typeface="Trebuchet MS"/>
                <a:cs typeface="Trebuchet MS"/>
              </a:rPr>
              <a:t>getConnection() </a:t>
            </a:r>
            <a:r>
              <a:rPr sz="2200" spc="-5" dirty="0">
                <a:latin typeface="Trebuchet MS"/>
                <a:cs typeface="Trebuchet MS"/>
              </a:rPr>
              <a:t>method of </a:t>
            </a:r>
            <a:r>
              <a:rPr sz="2200" spc="-10" dirty="0">
                <a:latin typeface="Trebuchet MS"/>
                <a:cs typeface="Trebuchet MS"/>
              </a:rPr>
              <a:t>DriverManager </a:t>
            </a:r>
            <a:r>
              <a:rPr sz="2200" spc="-5" dirty="0">
                <a:latin typeface="Trebuchet MS"/>
                <a:cs typeface="Trebuchet MS"/>
              </a:rPr>
              <a:t>class is </a:t>
            </a:r>
            <a:r>
              <a:rPr sz="2200" spc="-10" dirty="0">
                <a:latin typeface="Trebuchet MS"/>
                <a:cs typeface="Trebuchet MS"/>
              </a:rPr>
              <a:t>used </a:t>
            </a:r>
            <a:r>
              <a:rPr sz="2200" spc="-5" dirty="0">
                <a:latin typeface="Trebuchet MS"/>
                <a:cs typeface="Trebuchet MS"/>
              </a:rPr>
              <a:t>to  establish connection with the</a:t>
            </a:r>
            <a:r>
              <a:rPr sz="2200" spc="-25" dirty="0">
                <a:latin typeface="Trebuchet MS"/>
                <a:cs typeface="Trebuchet MS"/>
              </a:rPr>
              <a:t> </a:t>
            </a:r>
            <a:r>
              <a:rPr sz="2200" spc="-10" dirty="0">
                <a:latin typeface="Trebuchet MS"/>
                <a:cs typeface="Trebuchet MS"/>
              </a:rPr>
              <a:t>database.</a:t>
            </a:r>
            <a:endParaRPr sz="2200">
              <a:latin typeface="Trebuchet MS"/>
              <a:cs typeface="Trebuchet MS"/>
            </a:endParaRPr>
          </a:p>
        </p:txBody>
      </p:sp>
      <p:sp>
        <p:nvSpPr>
          <p:cNvPr id="6" name="object 6"/>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2625089"/>
            <a:ext cx="8525510" cy="1055370"/>
          </a:xfrm>
          <a:prstGeom prst="rect">
            <a:avLst/>
          </a:prstGeom>
        </p:spPr>
        <p:txBody>
          <a:bodyPr vert="horz" wrap="square" lIns="0" tIns="12700" rIns="0" bIns="0" rtlCol="0">
            <a:spAutoFit/>
          </a:bodyPr>
          <a:lstStyle/>
          <a:p>
            <a:pPr marL="12700">
              <a:lnSpc>
                <a:spcPct val="100000"/>
              </a:lnSpc>
              <a:spcBef>
                <a:spcPts val="100"/>
              </a:spcBef>
            </a:pPr>
            <a:r>
              <a:rPr sz="2200" spc="-10" dirty="0">
                <a:solidFill>
                  <a:srgbClr val="4A1E6E"/>
                </a:solidFill>
                <a:latin typeface="Trebuchet MS"/>
                <a:cs typeface="Trebuchet MS"/>
              </a:rPr>
              <a:t>Connection</a:t>
            </a:r>
            <a:endParaRPr sz="2200">
              <a:latin typeface="Trebuchet MS"/>
              <a:cs typeface="Trebuchet MS"/>
            </a:endParaRPr>
          </a:p>
          <a:p>
            <a:pPr marL="12700" marR="5080">
              <a:lnSpc>
                <a:spcPts val="2740"/>
              </a:lnSpc>
              <a:spcBef>
                <a:spcPts val="95"/>
              </a:spcBef>
            </a:pPr>
            <a:r>
              <a:rPr sz="2200" spc="-15" dirty="0">
                <a:solidFill>
                  <a:srgbClr val="4A1E6E"/>
                </a:solidFill>
                <a:latin typeface="Trebuchet MS"/>
                <a:cs typeface="Trebuchet MS"/>
              </a:rPr>
              <a:t>con=DriverManager.getConnection( </a:t>
            </a:r>
            <a:r>
              <a:rPr sz="2200" spc="-10" dirty="0">
                <a:solidFill>
                  <a:srgbClr val="4A1E6E"/>
                </a:solidFill>
                <a:latin typeface="Trebuchet MS"/>
                <a:cs typeface="Trebuchet MS"/>
              </a:rPr>
              <a:t>"jdbc:mysql://localhost:3306","r  oot","password");</a:t>
            </a:r>
            <a:endParaRPr sz="2200">
              <a:latin typeface="Trebuchet MS"/>
              <a:cs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3126740" cy="452120"/>
          </a:xfrm>
          <a:prstGeom prst="rect">
            <a:avLst/>
          </a:prstGeom>
        </p:spPr>
        <p:txBody>
          <a:bodyPr vert="horz" wrap="square" lIns="0" tIns="12700" rIns="0" bIns="0" rtlCol="0">
            <a:spAutoFit/>
          </a:bodyPr>
          <a:lstStyle/>
          <a:p>
            <a:pPr marL="12700">
              <a:lnSpc>
                <a:spcPct val="100000"/>
              </a:lnSpc>
              <a:spcBef>
                <a:spcPts val="100"/>
              </a:spcBef>
            </a:pPr>
            <a:r>
              <a:rPr spc="-10" dirty="0"/>
              <a:t>Creating</a:t>
            </a:r>
            <a:r>
              <a:rPr spc="-60" dirty="0"/>
              <a:t> </a:t>
            </a:r>
            <a:r>
              <a:rPr spc="-10" dirty="0"/>
              <a:t>Statement</a:t>
            </a:r>
          </a:p>
        </p:txBody>
      </p:sp>
      <p:sp>
        <p:nvSpPr>
          <p:cNvPr id="3" name="object 3"/>
          <p:cNvSpPr txBox="1"/>
          <p:nvPr/>
        </p:nvSpPr>
        <p:spPr>
          <a:xfrm>
            <a:off x="491490" y="623569"/>
            <a:ext cx="1101725"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O</a:t>
            </a:r>
            <a:r>
              <a:rPr sz="2800" spc="-5" dirty="0">
                <a:latin typeface="Trebuchet MS"/>
                <a:cs typeface="Trebuchet MS"/>
              </a:rPr>
              <a:t>b</a:t>
            </a:r>
            <a:r>
              <a:rPr sz="2800" spc="-10" dirty="0">
                <a:latin typeface="Trebuchet MS"/>
                <a:cs typeface="Trebuchet MS"/>
              </a:rPr>
              <a:t>j</a:t>
            </a:r>
            <a:r>
              <a:rPr sz="2800" spc="-5" dirty="0">
                <a:latin typeface="Trebuchet MS"/>
                <a:cs typeface="Trebuchet MS"/>
              </a:rPr>
              <a:t>e</a:t>
            </a:r>
            <a:r>
              <a:rPr sz="2800" spc="-10" dirty="0">
                <a:latin typeface="Trebuchet MS"/>
                <a:cs typeface="Trebuchet MS"/>
              </a:rPr>
              <a:t>c</a:t>
            </a:r>
            <a:r>
              <a:rPr sz="2800" dirty="0">
                <a:latin typeface="Trebuchet MS"/>
                <a:cs typeface="Trebuchet MS"/>
              </a:rPr>
              <a:t>t</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1750060"/>
            <a:ext cx="8634095" cy="11645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createStatement() method of Connection interface is used </a:t>
            </a:r>
            <a:r>
              <a:rPr sz="2200" dirty="0">
                <a:latin typeface="Trebuchet MS"/>
                <a:cs typeface="Trebuchet MS"/>
              </a:rPr>
              <a:t>to  </a:t>
            </a:r>
            <a:r>
              <a:rPr sz="2200" spc="-5" dirty="0">
                <a:latin typeface="Trebuchet MS"/>
                <a:cs typeface="Trebuchet MS"/>
              </a:rPr>
              <a:t>create statement. The object </a:t>
            </a:r>
            <a:r>
              <a:rPr sz="2200" spc="-10" dirty="0">
                <a:latin typeface="Trebuchet MS"/>
                <a:cs typeface="Trebuchet MS"/>
              </a:rPr>
              <a:t>of </a:t>
            </a:r>
            <a:r>
              <a:rPr sz="2200" spc="-5" dirty="0">
                <a:latin typeface="Trebuchet MS"/>
                <a:cs typeface="Trebuchet MS"/>
              </a:rPr>
              <a:t>statement is </a:t>
            </a:r>
            <a:r>
              <a:rPr sz="2200" spc="-10" dirty="0">
                <a:latin typeface="Trebuchet MS"/>
                <a:cs typeface="Trebuchet MS"/>
              </a:rPr>
              <a:t>responsible </a:t>
            </a:r>
            <a:r>
              <a:rPr sz="2200" spc="-5" dirty="0">
                <a:latin typeface="Trebuchet MS"/>
                <a:cs typeface="Trebuchet MS"/>
              </a:rPr>
              <a:t>to</a:t>
            </a:r>
            <a:r>
              <a:rPr sz="2200" spc="-30" dirty="0">
                <a:latin typeface="Trebuchet MS"/>
                <a:cs typeface="Trebuchet MS"/>
              </a:rPr>
              <a:t> </a:t>
            </a:r>
            <a:r>
              <a:rPr sz="2200" spc="-5" dirty="0">
                <a:latin typeface="Trebuchet MS"/>
                <a:cs typeface="Trebuchet MS"/>
              </a:rPr>
              <a:t>execute</a:t>
            </a:r>
            <a:endParaRPr sz="2200">
              <a:latin typeface="Trebuchet MS"/>
              <a:cs typeface="Trebuchet MS"/>
            </a:endParaRPr>
          </a:p>
          <a:p>
            <a:pPr marL="12700">
              <a:lnSpc>
                <a:spcPct val="100000"/>
              </a:lnSpc>
              <a:spcBef>
                <a:spcPts val="960"/>
              </a:spcBef>
            </a:pPr>
            <a:r>
              <a:rPr sz="2200" spc="-5" dirty="0">
                <a:latin typeface="Trebuchet MS"/>
                <a:cs typeface="Trebuchet MS"/>
              </a:rPr>
              <a:t>queries with the</a:t>
            </a:r>
            <a:r>
              <a:rPr sz="2200" spc="-15" dirty="0">
                <a:latin typeface="Trebuchet MS"/>
                <a:cs typeface="Trebuchet MS"/>
              </a:rPr>
              <a:t> </a:t>
            </a:r>
            <a:r>
              <a:rPr sz="2200" spc="-10" dirty="0">
                <a:latin typeface="Trebuchet MS"/>
                <a:cs typeface="Trebuchet MS"/>
              </a:rPr>
              <a:t>database.</a:t>
            </a:r>
            <a:endParaRPr sz="2200">
              <a:latin typeface="Trebuchet MS"/>
              <a:cs typeface="Trebuchet MS"/>
            </a:endParaRPr>
          </a:p>
        </p:txBody>
      </p:sp>
      <p:sp>
        <p:nvSpPr>
          <p:cNvPr id="6" name="object 6"/>
          <p:cNvSpPr txBox="1"/>
          <p:nvPr/>
        </p:nvSpPr>
        <p:spPr>
          <a:xfrm>
            <a:off x="599440" y="3205479"/>
            <a:ext cx="144145" cy="203835"/>
          </a:xfrm>
          <a:prstGeom prst="rect">
            <a:avLst/>
          </a:prstGeom>
        </p:spPr>
        <p:txBody>
          <a:bodyPr vert="horz" wrap="square" lIns="0" tIns="15240" rIns="0" bIns="0" rtlCol="0">
            <a:spAutoFit/>
          </a:bodyPr>
          <a:lstStyle/>
          <a:p>
            <a:pPr marL="12700">
              <a:lnSpc>
                <a:spcPct val="100000"/>
              </a:lnSpc>
              <a:spcBef>
                <a:spcPts val="120"/>
              </a:spcBef>
            </a:pPr>
            <a:r>
              <a:rPr sz="1150" spc="229" dirty="0">
                <a:latin typeface="Calibri"/>
                <a:cs typeface="Calibri"/>
              </a:rPr>
              <a:t>●</a:t>
            </a:r>
            <a:endParaRPr sz="1150">
              <a:latin typeface="Calibri"/>
              <a:cs typeface="Calibri"/>
            </a:endParaRPr>
          </a:p>
        </p:txBody>
      </p:sp>
      <p:sp>
        <p:nvSpPr>
          <p:cNvPr id="7" name="object 7"/>
          <p:cNvSpPr txBox="1"/>
          <p:nvPr/>
        </p:nvSpPr>
        <p:spPr>
          <a:xfrm>
            <a:off x="923289" y="3096260"/>
            <a:ext cx="6005830" cy="421640"/>
          </a:xfrm>
          <a:prstGeom prst="rect">
            <a:avLst/>
          </a:prstGeom>
        </p:spPr>
        <p:txBody>
          <a:bodyPr vert="horz" wrap="square" lIns="0" tIns="12700" rIns="0" bIns="0" rtlCol="0">
            <a:spAutoFit/>
          </a:bodyPr>
          <a:lstStyle/>
          <a:p>
            <a:pPr marL="12700">
              <a:lnSpc>
                <a:spcPct val="100000"/>
              </a:lnSpc>
              <a:spcBef>
                <a:spcPts val="100"/>
              </a:spcBef>
            </a:pPr>
            <a:r>
              <a:rPr sz="2600" spc="-5" dirty="0">
                <a:solidFill>
                  <a:srgbClr val="4A1E6E"/>
                </a:solidFill>
                <a:latin typeface="Trebuchet MS"/>
                <a:cs typeface="Trebuchet MS"/>
              </a:rPr>
              <a:t>Statement</a:t>
            </a:r>
            <a:r>
              <a:rPr sz="2600" spc="-45" dirty="0">
                <a:solidFill>
                  <a:srgbClr val="4A1E6E"/>
                </a:solidFill>
                <a:latin typeface="Trebuchet MS"/>
                <a:cs typeface="Trebuchet MS"/>
              </a:rPr>
              <a:t> </a:t>
            </a:r>
            <a:r>
              <a:rPr sz="2600" spc="-5" dirty="0">
                <a:solidFill>
                  <a:srgbClr val="4A1E6E"/>
                </a:solidFill>
                <a:latin typeface="Trebuchet MS"/>
                <a:cs typeface="Trebuchet MS"/>
              </a:rPr>
              <a:t>stmt=con.createStatement();</a:t>
            </a:r>
            <a:endParaRPr sz="2600">
              <a:latin typeface="Trebuchet MS"/>
              <a:cs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2334895" cy="452120"/>
          </a:xfrm>
          <a:prstGeom prst="rect">
            <a:avLst/>
          </a:prstGeom>
        </p:spPr>
        <p:txBody>
          <a:bodyPr vert="horz" wrap="square" lIns="0" tIns="12700" rIns="0" bIns="0" rtlCol="0">
            <a:spAutoFit/>
          </a:bodyPr>
          <a:lstStyle/>
          <a:p>
            <a:pPr marL="12700">
              <a:lnSpc>
                <a:spcPct val="100000"/>
              </a:lnSpc>
              <a:spcBef>
                <a:spcPts val="100"/>
              </a:spcBef>
            </a:pPr>
            <a:r>
              <a:rPr spc="-10" dirty="0"/>
              <a:t>Execute</a:t>
            </a:r>
            <a:r>
              <a:rPr spc="-70" dirty="0"/>
              <a:t> </a:t>
            </a:r>
            <a:r>
              <a:rPr spc="-10" dirty="0"/>
              <a:t>Query</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502650" cy="1055370"/>
          </a:xfrm>
          <a:prstGeom prst="rect">
            <a:avLst/>
          </a:prstGeom>
        </p:spPr>
        <p:txBody>
          <a:bodyPr vert="horz" wrap="square" lIns="0" tIns="635" rIns="0" bIns="0" rtlCol="0">
            <a:spAutoFit/>
          </a:bodyPr>
          <a:lstStyle/>
          <a:p>
            <a:pPr marL="12700" marR="5080">
              <a:lnSpc>
                <a:spcPct val="103600"/>
              </a:lnSpc>
              <a:spcBef>
                <a:spcPts val="5"/>
              </a:spcBef>
            </a:pPr>
            <a:r>
              <a:rPr sz="2200" spc="-5" dirty="0">
                <a:latin typeface="Trebuchet MS"/>
                <a:cs typeface="Trebuchet MS"/>
              </a:rPr>
              <a:t>The executeQuery() method of Statement interface is used </a:t>
            </a:r>
            <a:r>
              <a:rPr sz="2200" dirty="0">
                <a:latin typeface="Trebuchet MS"/>
                <a:cs typeface="Trebuchet MS"/>
              </a:rPr>
              <a:t>to  </a:t>
            </a:r>
            <a:r>
              <a:rPr sz="2200" spc="-5" dirty="0">
                <a:latin typeface="Trebuchet MS"/>
                <a:cs typeface="Trebuchet MS"/>
              </a:rPr>
              <a:t>execute queries </a:t>
            </a:r>
            <a:r>
              <a:rPr sz="2200" dirty="0">
                <a:latin typeface="Trebuchet MS"/>
                <a:cs typeface="Trebuchet MS"/>
              </a:rPr>
              <a:t>to </a:t>
            </a:r>
            <a:r>
              <a:rPr sz="2200" spc="-5" dirty="0">
                <a:latin typeface="Trebuchet MS"/>
                <a:cs typeface="Trebuchet MS"/>
              </a:rPr>
              <a:t>the database. This </a:t>
            </a:r>
            <a:r>
              <a:rPr sz="2200" spc="-10" dirty="0">
                <a:latin typeface="Trebuchet MS"/>
                <a:cs typeface="Trebuchet MS"/>
              </a:rPr>
              <a:t>method </a:t>
            </a:r>
            <a:r>
              <a:rPr sz="2200" spc="-5" dirty="0">
                <a:latin typeface="Trebuchet MS"/>
                <a:cs typeface="Trebuchet MS"/>
              </a:rPr>
              <a:t>returns the object of  </a:t>
            </a:r>
            <a:r>
              <a:rPr sz="2200" spc="-15" dirty="0">
                <a:latin typeface="Trebuchet MS"/>
                <a:cs typeface="Trebuchet MS"/>
              </a:rPr>
              <a:t>ResultSet </a:t>
            </a:r>
            <a:r>
              <a:rPr sz="2200" spc="-5" dirty="0">
                <a:latin typeface="Trebuchet MS"/>
                <a:cs typeface="Trebuchet MS"/>
              </a:rPr>
              <a:t>that can </a:t>
            </a:r>
            <a:r>
              <a:rPr sz="2200" dirty="0">
                <a:latin typeface="Trebuchet MS"/>
                <a:cs typeface="Trebuchet MS"/>
              </a:rPr>
              <a:t>be </a:t>
            </a:r>
            <a:r>
              <a:rPr sz="2200" spc="-10" dirty="0">
                <a:latin typeface="Trebuchet MS"/>
                <a:cs typeface="Trebuchet MS"/>
              </a:rPr>
              <a:t>used </a:t>
            </a:r>
            <a:r>
              <a:rPr sz="2200" dirty="0">
                <a:latin typeface="Trebuchet MS"/>
                <a:cs typeface="Trebuchet MS"/>
              </a:rPr>
              <a:t>to </a:t>
            </a:r>
            <a:r>
              <a:rPr sz="2200" spc="-5" dirty="0">
                <a:latin typeface="Trebuchet MS"/>
                <a:cs typeface="Trebuchet MS"/>
              </a:rPr>
              <a:t>get all the records </a:t>
            </a:r>
            <a:r>
              <a:rPr sz="2200" spc="-10" dirty="0">
                <a:latin typeface="Trebuchet MS"/>
                <a:cs typeface="Trebuchet MS"/>
              </a:rPr>
              <a:t>of </a:t>
            </a:r>
            <a:r>
              <a:rPr sz="2200" dirty="0">
                <a:latin typeface="Trebuchet MS"/>
                <a:cs typeface="Trebuchet MS"/>
              </a:rPr>
              <a:t>a</a:t>
            </a:r>
            <a:r>
              <a:rPr sz="2200" spc="-20" dirty="0">
                <a:latin typeface="Trebuchet MS"/>
                <a:cs typeface="Trebuchet MS"/>
              </a:rPr>
              <a:t> </a:t>
            </a:r>
            <a:r>
              <a:rPr sz="2200" spc="-5" dirty="0">
                <a:latin typeface="Trebuchet MS"/>
                <a:cs typeface="Trebuchet MS"/>
              </a:rPr>
              <a:t>table.</a:t>
            </a:r>
            <a:endParaRPr sz="2200">
              <a:latin typeface="Trebuchet MS"/>
              <a:cs typeface="Trebuchet MS"/>
            </a:endParaRPr>
          </a:p>
        </p:txBody>
      </p:sp>
      <p:sp>
        <p:nvSpPr>
          <p:cNvPr id="5" name="object 5"/>
          <p:cNvSpPr txBox="1"/>
          <p:nvPr/>
        </p:nvSpPr>
        <p:spPr>
          <a:xfrm>
            <a:off x="599440" y="306323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6" name="object 6"/>
          <p:cNvSpPr txBox="1"/>
          <p:nvPr/>
        </p:nvSpPr>
        <p:spPr>
          <a:xfrm>
            <a:off x="923289" y="2971800"/>
            <a:ext cx="6816725" cy="360680"/>
          </a:xfrm>
          <a:prstGeom prst="rect">
            <a:avLst/>
          </a:prstGeom>
        </p:spPr>
        <p:txBody>
          <a:bodyPr vert="horz" wrap="square" lIns="0" tIns="12700" rIns="0" bIns="0" rtlCol="0">
            <a:spAutoFit/>
          </a:bodyPr>
          <a:lstStyle/>
          <a:p>
            <a:pPr marL="12700">
              <a:lnSpc>
                <a:spcPct val="100000"/>
              </a:lnSpc>
              <a:spcBef>
                <a:spcPts val="100"/>
              </a:spcBef>
            </a:pPr>
            <a:r>
              <a:rPr sz="2200" i="1" spc="-5" dirty="0">
                <a:solidFill>
                  <a:srgbClr val="4A1E6E"/>
                </a:solidFill>
                <a:latin typeface="Trebuchet MS"/>
                <a:cs typeface="Trebuchet MS"/>
              </a:rPr>
              <a:t>ResultSet </a:t>
            </a:r>
            <a:r>
              <a:rPr sz="2200" i="1" spc="-10" dirty="0">
                <a:solidFill>
                  <a:srgbClr val="4A1E6E"/>
                </a:solidFill>
                <a:latin typeface="Trebuchet MS"/>
                <a:cs typeface="Trebuchet MS"/>
              </a:rPr>
              <a:t>rs=stmt.executeQuery("select </a:t>
            </a:r>
            <a:r>
              <a:rPr sz="2200" i="1" dirty="0">
                <a:solidFill>
                  <a:srgbClr val="4A1E6E"/>
                </a:solidFill>
                <a:latin typeface="Trebuchet MS"/>
                <a:cs typeface="Trebuchet MS"/>
              </a:rPr>
              <a:t>* </a:t>
            </a:r>
            <a:r>
              <a:rPr sz="2200" i="1" spc="-10" dirty="0">
                <a:solidFill>
                  <a:srgbClr val="4A1E6E"/>
                </a:solidFill>
                <a:latin typeface="Trebuchet MS"/>
                <a:cs typeface="Trebuchet MS"/>
              </a:rPr>
              <a:t>from</a:t>
            </a:r>
            <a:r>
              <a:rPr sz="2200" i="1" spc="35" dirty="0">
                <a:solidFill>
                  <a:srgbClr val="4A1E6E"/>
                </a:solidFill>
                <a:latin typeface="Trebuchet MS"/>
                <a:cs typeface="Trebuchet MS"/>
              </a:rPr>
              <a:t> </a:t>
            </a:r>
            <a:r>
              <a:rPr sz="2200" i="1" spc="-10" dirty="0">
                <a:solidFill>
                  <a:srgbClr val="4A1E6E"/>
                </a:solidFill>
                <a:latin typeface="Trebuchet MS"/>
                <a:cs typeface="Trebuchet MS"/>
              </a:rPr>
              <a:t>emp");</a:t>
            </a:r>
            <a:endParaRPr sz="2200">
              <a:latin typeface="Trebuchet MS"/>
              <a:cs typeface="Trebuchet MS"/>
            </a:endParaRPr>
          </a:p>
        </p:txBody>
      </p:sp>
      <p:sp>
        <p:nvSpPr>
          <p:cNvPr id="7" name="object 7"/>
          <p:cNvSpPr txBox="1"/>
          <p:nvPr/>
        </p:nvSpPr>
        <p:spPr>
          <a:xfrm>
            <a:off x="923289" y="3835400"/>
            <a:ext cx="6532880" cy="1717039"/>
          </a:xfrm>
          <a:prstGeom prst="rect">
            <a:avLst/>
          </a:prstGeom>
        </p:spPr>
        <p:txBody>
          <a:bodyPr vert="horz" wrap="square" lIns="0" tIns="204470" rIns="0" bIns="0" rtlCol="0">
            <a:spAutoFit/>
          </a:bodyPr>
          <a:lstStyle/>
          <a:p>
            <a:pPr marL="12700">
              <a:lnSpc>
                <a:spcPct val="100000"/>
              </a:lnSpc>
              <a:spcBef>
                <a:spcPts val="1610"/>
              </a:spcBef>
            </a:pPr>
            <a:r>
              <a:rPr sz="2200" i="1" spc="-10" dirty="0">
                <a:solidFill>
                  <a:srgbClr val="4A1E6E"/>
                </a:solidFill>
                <a:latin typeface="Trebuchet MS"/>
                <a:cs typeface="Trebuchet MS"/>
              </a:rPr>
              <a:t>while(rs.next()){</a:t>
            </a:r>
            <a:endParaRPr sz="2200">
              <a:latin typeface="Trebuchet MS"/>
              <a:cs typeface="Trebuchet MS"/>
            </a:endParaRPr>
          </a:p>
          <a:p>
            <a:pPr marL="12700">
              <a:lnSpc>
                <a:spcPct val="100000"/>
              </a:lnSpc>
              <a:spcBef>
                <a:spcPts val="1510"/>
              </a:spcBef>
            </a:pPr>
            <a:r>
              <a:rPr sz="2200" i="1" spc="-5" dirty="0">
                <a:solidFill>
                  <a:srgbClr val="4A1E6E"/>
                </a:solidFill>
                <a:latin typeface="Trebuchet MS"/>
                <a:cs typeface="Trebuchet MS"/>
              </a:rPr>
              <a:t>System.out.println(rs.getInt(1)+"</a:t>
            </a:r>
            <a:r>
              <a:rPr sz="2200" i="1" spc="-30" dirty="0">
                <a:solidFill>
                  <a:srgbClr val="4A1E6E"/>
                </a:solidFill>
                <a:latin typeface="Trebuchet MS"/>
                <a:cs typeface="Trebuchet MS"/>
              </a:rPr>
              <a:t> </a:t>
            </a:r>
            <a:r>
              <a:rPr sz="2200" i="1" spc="-10" dirty="0">
                <a:solidFill>
                  <a:srgbClr val="4A1E6E"/>
                </a:solidFill>
                <a:latin typeface="Trebuchet MS"/>
                <a:cs typeface="Trebuchet MS"/>
              </a:rPr>
              <a:t>"+rs.getString(2));</a:t>
            </a:r>
            <a:endParaRPr sz="2200">
              <a:latin typeface="Trebuchet MS"/>
              <a:cs typeface="Trebuchet MS"/>
            </a:endParaRPr>
          </a:p>
          <a:p>
            <a:pPr>
              <a:lnSpc>
                <a:spcPct val="100000"/>
              </a:lnSpc>
              <a:spcBef>
                <a:spcPts val="20"/>
              </a:spcBef>
            </a:pPr>
            <a:endParaRPr sz="2050">
              <a:latin typeface="Times New Roman"/>
              <a:cs typeface="Times New Roman"/>
            </a:endParaRPr>
          </a:p>
          <a:p>
            <a:pPr marL="12700">
              <a:lnSpc>
                <a:spcPct val="100000"/>
              </a:lnSpc>
            </a:pPr>
            <a:r>
              <a:rPr sz="2200" i="1" dirty="0">
                <a:solidFill>
                  <a:srgbClr val="4A1E6E"/>
                </a:solidFill>
                <a:latin typeface="Trebuchet MS"/>
                <a:cs typeface="Trebuchet MS"/>
              </a:rPr>
              <a:t>}</a:t>
            </a:r>
            <a:endParaRPr sz="2200">
              <a:latin typeface="Trebuchet MS"/>
              <a:cs typeface="Trebuchet M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038475" cy="452120"/>
          </a:xfrm>
          <a:prstGeom prst="rect">
            <a:avLst/>
          </a:prstGeom>
        </p:spPr>
        <p:txBody>
          <a:bodyPr vert="horz" wrap="square" lIns="0" tIns="12700" rIns="0" bIns="0" rtlCol="0">
            <a:spAutoFit/>
          </a:bodyPr>
          <a:lstStyle/>
          <a:p>
            <a:pPr marL="12700">
              <a:lnSpc>
                <a:spcPct val="100000"/>
              </a:lnSpc>
              <a:spcBef>
                <a:spcPts val="100"/>
              </a:spcBef>
            </a:pPr>
            <a:r>
              <a:rPr spc="-10" dirty="0"/>
              <a:t>Closing</a:t>
            </a:r>
            <a:r>
              <a:rPr spc="-60" dirty="0"/>
              <a:t> </a:t>
            </a:r>
            <a:r>
              <a:rPr spc="-10" dirty="0"/>
              <a:t>Connection</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637270" cy="1055370"/>
          </a:xfrm>
          <a:prstGeom prst="rect">
            <a:avLst/>
          </a:prstGeom>
        </p:spPr>
        <p:txBody>
          <a:bodyPr vert="horz" wrap="square" lIns="0" tIns="635" rIns="0" bIns="0" rtlCol="0">
            <a:spAutoFit/>
          </a:bodyPr>
          <a:lstStyle/>
          <a:p>
            <a:pPr marL="12700" marR="5080" algn="just">
              <a:lnSpc>
                <a:spcPct val="103600"/>
              </a:lnSpc>
              <a:spcBef>
                <a:spcPts val="5"/>
              </a:spcBef>
            </a:pPr>
            <a:r>
              <a:rPr sz="2200" dirty="0">
                <a:latin typeface="Trebuchet MS"/>
                <a:cs typeface="Trebuchet MS"/>
              </a:rPr>
              <a:t>By </a:t>
            </a:r>
            <a:r>
              <a:rPr sz="2200" spc="-5" dirty="0">
                <a:latin typeface="Trebuchet MS"/>
                <a:cs typeface="Trebuchet MS"/>
              </a:rPr>
              <a:t>closing connection </a:t>
            </a:r>
            <a:r>
              <a:rPr sz="2200" spc="-10" dirty="0">
                <a:latin typeface="Trebuchet MS"/>
                <a:cs typeface="Trebuchet MS"/>
              </a:rPr>
              <a:t>object </a:t>
            </a:r>
            <a:r>
              <a:rPr sz="2200" spc="-5" dirty="0">
                <a:latin typeface="Trebuchet MS"/>
                <a:cs typeface="Trebuchet MS"/>
              </a:rPr>
              <a:t>statement and </a:t>
            </a:r>
            <a:r>
              <a:rPr sz="2200" spc="-15" dirty="0">
                <a:latin typeface="Trebuchet MS"/>
                <a:cs typeface="Trebuchet MS"/>
              </a:rPr>
              <a:t>ResultSet </a:t>
            </a:r>
            <a:r>
              <a:rPr sz="2200" spc="-5" dirty="0">
                <a:latin typeface="Trebuchet MS"/>
                <a:cs typeface="Trebuchet MS"/>
              </a:rPr>
              <a:t>will </a:t>
            </a:r>
            <a:r>
              <a:rPr sz="2200" dirty="0">
                <a:latin typeface="Trebuchet MS"/>
                <a:cs typeface="Trebuchet MS"/>
              </a:rPr>
              <a:t>be </a:t>
            </a:r>
            <a:r>
              <a:rPr sz="2200" spc="-10" dirty="0">
                <a:latin typeface="Trebuchet MS"/>
                <a:cs typeface="Trebuchet MS"/>
              </a:rPr>
              <a:t>closed  </a:t>
            </a:r>
            <a:r>
              <a:rPr sz="2200" spc="-25" dirty="0">
                <a:latin typeface="Trebuchet MS"/>
                <a:cs typeface="Trebuchet MS"/>
              </a:rPr>
              <a:t>automatically. </a:t>
            </a:r>
            <a:r>
              <a:rPr sz="2200" spc="-5" dirty="0">
                <a:latin typeface="Trebuchet MS"/>
                <a:cs typeface="Trebuchet MS"/>
              </a:rPr>
              <a:t>The </a:t>
            </a:r>
            <a:r>
              <a:rPr sz="2200" spc="-10" dirty="0">
                <a:latin typeface="Trebuchet MS"/>
                <a:cs typeface="Trebuchet MS"/>
              </a:rPr>
              <a:t>close() method of Connection </a:t>
            </a:r>
            <a:r>
              <a:rPr sz="2200" spc="-5" dirty="0">
                <a:latin typeface="Trebuchet MS"/>
                <a:cs typeface="Trebuchet MS"/>
              </a:rPr>
              <a:t>interface is </a:t>
            </a:r>
            <a:r>
              <a:rPr sz="2200" spc="-10" dirty="0">
                <a:latin typeface="Trebuchet MS"/>
                <a:cs typeface="Trebuchet MS"/>
              </a:rPr>
              <a:t>used </a:t>
            </a:r>
            <a:r>
              <a:rPr sz="2200" dirty="0">
                <a:latin typeface="Trebuchet MS"/>
                <a:cs typeface="Trebuchet MS"/>
              </a:rPr>
              <a:t>to  </a:t>
            </a:r>
            <a:r>
              <a:rPr sz="2200" spc="-5" dirty="0">
                <a:latin typeface="Trebuchet MS"/>
                <a:cs typeface="Trebuchet MS"/>
              </a:rPr>
              <a:t>close the</a:t>
            </a:r>
            <a:r>
              <a:rPr sz="2200" spc="-10" dirty="0">
                <a:latin typeface="Trebuchet MS"/>
                <a:cs typeface="Trebuchet MS"/>
              </a:rPr>
              <a:t> </a:t>
            </a:r>
            <a:r>
              <a:rPr sz="2200" spc="-5" dirty="0">
                <a:latin typeface="Trebuchet MS"/>
                <a:cs typeface="Trebuchet MS"/>
              </a:rPr>
              <a:t>connection.</a:t>
            </a:r>
            <a:endParaRPr sz="2200">
              <a:latin typeface="Trebuchet MS"/>
              <a:cs typeface="Trebuchet MS"/>
            </a:endParaRPr>
          </a:p>
        </p:txBody>
      </p:sp>
      <p:sp>
        <p:nvSpPr>
          <p:cNvPr id="5" name="object 5"/>
          <p:cNvSpPr txBox="1"/>
          <p:nvPr/>
        </p:nvSpPr>
        <p:spPr>
          <a:xfrm>
            <a:off x="599440" y="306323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6" name="object 6"/>
          <p:cNvSpPr txBox="1"/>
          <p:nvPr/>
        </p:nvSpPr>
        <p:spPr>
          <a:xfrm>
            <a:off x="923289" y="2971800"/>
            <a:ext cx="1510665" cy="360680"/>
          </a:xfrm>
          <a:prstGeom prst="rect">
            <a:avLst/>
          </a:prstGeom>
        </p:spPr>
        <p:txBody>
          <a:bodyPr vert="horz" wrap="square" lIns="0" tIns="12700" rIns="0" bIns="0" rtlCol="0">
            <a:spAutoFit/>
          </a:bodyPr>
          <a:lstStyle/>
          <a:p>
            <a:pPr marL="12700">
              <a:lnSpc>
                <a:spcPct val="100000"/>
              </a:lnSpc>
              <a:spcBef>
                <a:spcPts val="100"/>
              </a:spcBef>
            </a:pPr>
            <a:r>
              <a:rPr sz="2200" spc="-10" dirty="0">
                <a:solidFill>
                  <a:srgbClr val="4A1E6E"/>
                </a:solidFill>
                <a:latin typeface="Trebuchet MS"/>
                <a:cs typeface="Trebuchet MS"/>
              </a:rPr>
              <a:t>con.close();</a:t>
            </a:r>
            <a:endParaRPr sz="2200">
              <a:latin typeface="Trebuchet MS"/>
              <a:cs typeface="Trebuchet M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1490" y="5585459"/>
            <a:ext cx="5533390" cy="452120"/>
          </a:xfrm>
          <a:prstGeom prst="rect">
            <a:avLst/>
          </a:prstGeom>
        </p:spPr>
        <p:txBody>
          <a:bodyPr vert="horz" wrap="square" lIns="0" tIns="12700" rIns="0" bIns="0" rtlCol="0">
            <a:spAutoFit/>
          </a:bodyPr>
          <a:lstStyle/>
          <a:p>
            <a:pPr marL="12700">
              <a:lnSpc>
                <a:spcPct val="100000"/>
              </a:lnSpc>
              <a:spcBef>
                <a:spcPts val="100"/>
              </a:spcBef>
            </a:pPr>
            <a:r>
              <a:rPr sz="2800" spc="-10" dirty="0">
                <a:solidFill>
                  <a:srgbClr val="FFFFFF"/>
                </a:solidFill>
                <a:latin typeface="Trebuchet MS"/>
                <a:cs typeface="Trebuchet MS"/>
              </a:rPr>
              <a:t>Connecting </a:t>
            </a:r>
            <a:r>
              <a:rPr sz="2800" spc="-5" dirty="0">
                <a:solidFill>
                  <a:srgbClr val="FFFFFF"/>
                </a:solidFill>
                <a:latin typeface="Trebuchet MS"/>
                <a:cs typeface="Trebuchet MS"/>
              </a:rPr>
              <a:t>to the MySQL</a:t>
            </a:r>
            <a:r>
              <a:rPr sz="2800" spc="-200" dirty="0">
                <a:solidFill>
                  <a:srgbClr val="FFFFFF"/>
                </a:solidFill>
                <a:latin typeface="Trebuchet MS"/>
                <a:cs typeface="Trebuchet MS"/>
              </a:rPr>
              <a:t> </a:t>
            </a:r>
            <a:r>
              <a:rPr sz="2800" spc="-10" dirty="0">
                <a:solidFill>
                  <a:srgbClr val="FFFFFF"/>
                </a:solidFill>
                <a:latin typeface="Trebuchet MS"/>
                <a:cs typeface="Trebuchet MS"/>
              </a:rPr>
              <a:t>Database</a:t>
            </a:r>
            <a:endParaRPr sz="2800">
              <a:latin typeface="Trebuchet MS"/>
              <a:cs typeface="Trebuchet M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2883535" cy="452120"/>
          </a:xfrm>
          <a:prstGeom prst="rect">
            <a:avLst/>
          </a:prstGeom>
        </p:spPr>
        <p:txBody>
          <a:bodyPr vert="horz" wrap="square" lIns="0" tIns="12700" rIns="0" bIns="0" rtlCol="0">
            <a:spAutoFit/>
          </a:bodyPr>
          <a:lstStyle/>
          <a:p>
            <a:pPr marL="12700">
              <a:lnSpc>
                <a:spcPct val="100000"/>
              </a:lnSpc>
              <a:spcBef>
                <a:spcPts val="100"/>
              </a:spcBef>
            </a:pPr>
            <a:r>
              <a:rPr spc="-10" dirty="0"/>
              <a:t>Connect </a:t>
            </a:r>
            <a:r>
              <a:rPr spc="-5" dirty="0"/>
              <a:t>to</a:t>
            </a:r>
            <a:r>
              <a:rPr spc="-75" dirty="0"/>
              <a:t> </a:t>
            </a:r>
            <a:r>
              <a:rPr spc="-10" dirty="0"/>
              <a:t>MySQL</a:t>
            </a:r>
          </a:p>
        </p:txBody>
      </p:sp>
      <p:sp>
        <p:nvSpPr>
          <p:cNvPr id="3" name="object 3"/>
          <p:cNvSpPr txBox="1"/>
          <p:nvPr/>
        </p:nvSpPr>
        <p:spPr>
          <a:xfrm>
            <a:off x="491490" y="623569"/>
            <a:ext cx="1477010"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Database</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599440" y="28956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599440" y="342392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8" name="object 8"/>
          <p:cNvSpPr txBox="1"/>
          <p:nvPr/>
        </p:nvSpPr>
        <p:spPr>
          <a:xfrm>
            <a:off x="599440" y="429767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1558289"/>
            <a:ext cx="8121015" cy="4089400"/>
          </a:xfrm>
          <a:prstGeom prst="rect">
            <a:avLst/>
          </a:prstGeom>
        </p:spPr>
        <p:txBody>
          <a:bodyPr vert="horz" wrap="square" lIns="0" tIns="204470" rIns="0" bIns="0" rtlCol="0">
            <a:spAutoFit/>
          </a:bodyPr>
          <a:lstStyle/>
          <a:p>
            <a:pPr marL="12700">
              <a:lnSpc>
                <a:spcPct val="100000"/>
              </a:lnSpc>
              <a:spcBef>
                <a:spcPts val="1610"/>
              </a:spcBef>
            </a:pPr>
            <a:r>
              <a:rPr sz="2200" spc="-5" dirty="0">
                <a:latin typeface="Trebuchet MS"/>
                <a:cs typeface="Trebuchet MS"/>
              </a:rPr>
              <a:t>Driver class:</a:t>
            </a:r>
            <a:r>
              <a:rPr sz="2200" spc="-25" dirty="0">
                <a:latin typeface="Trebuchet MS"/>
                <a:cs typeface="Trebuchet MS"/>
              </a:rPr>
              <a:t> </a:t>
            </a:r>
            <a:r>
              <a:rPr sz="2200" spc="-20" dirty="0">
                <a:latin typeface="Trebuchet MS"/>
                <a:cs typeface="Trebuchet MS"/>
              </a:rPr>
              <a:t>com.mysql.jdbc.Driver.</a:t>
            </a:r>
            <a:endParaRPr sz="2200">
              <a:latin typeface="Trebuchet MS"/>
              <a:cs typeface="Trebuchet MS"/>
            </a:endParaRPr>
          </a:p>
          <a:p>
            <a:pPr marL="12700" marR="5080">
              <a:lnSpc>
                <a:spcPct val="157200"/>
              </a:lnSpc>
            </a:pPr>
            <a:r>
              <a:rPr sz="2200" spc="-10" dirty="0">
                <a:latin typeface="Trebuchet MS"/>
                <a:cs typeface="Trebuchet MS"/>
              </a:rPr>
              <a:t>Connection </a:t>
            </a:r>
            <a:r>
              <a:rPr sz="2200" spc="-5" dirty="0">
                <a:latin typeface="Trebuchet MS"/>
                <a:cs typeface="Trebuchet MS"/>
              </a:rPr>
              <a:t>URL: </a:t>
            </a:r>
            <a:r>
              <a:rPr sz="2200" spc="-10" dirty="0">
                <a:latin typeface="Trebuchet MS"/>
                <a:cs typeface="Trebuchet MS"/>
              </a:rPr>
              <a:t>jdbc:mysql://localhost:3306/db_name  Username: </a:t>
            </a:r>
            <a:r>
              <a:rPr sz="2200" spc="-5" dirty="0">
                <a:latin typeface="Trebuchet MS"/>
                <a:cs typeface="Trebuchet MS"/>
              </a:rPr>
              <a:t>The default username for the </a:t>
            </a:r>
            <a:r>
              <a:rPr sz="2200" spc="-10" dirty="0">
                <a:latin typeface="Trebuchet MS"/>
                <a:cs typeface="Trebuchet MS"/>
              </a:rPr>
              <a:t>mysql </a:t>
            </a:r>
            <a:r>
              <a:rPr sz="2200" spc="-5" dirty="0">
                <a:latin typeface="Trebuchet MS"/>
                <a:cs typeface="Trebuchet MS"/>
              </a:rPr>
              <a:t>database is</a:t>
            </a:r>
            <a:r>
              <a:rPr sz="2200" spc="-35" dirty="0">
                <a:latin typeface="Trebuchet MS"/>
                <a:cs typeface="Trebuchet MS"/>
              </a:rPr>
              <a:t> </a:t>
            </a:r>
            <a:r>
              <a:rPr sz="2200" spc="-10" dirty="0">
                <a:latin typeface="Trebuchet MS"/>
                <a:cs typeface="Trebuchet MS"/>
              </a:rPr>
              <a:t>root.</a:t>
            </a:r>
            <a:endParaRPr sz="2200">
              <a:latin typeface="Trebuchet MS"/>
              <a:cs typeface="Trebuchet MS"/>
            </a:endParaRPr>
          </a:p>
          <a:p>
            <a:pPr marL="12700" marR="229870">
              <a:lnSpc>
                <a:spcPct val="103400"/>
              </a:lnSpc>
              <a:spcBef>
                <a:spcPts val="1430"/>
              </a:spcBef>
            </a:pPr>
            <a:r>
              <a:rPr sz="2200" spc="-20" dirty="0">
                <a:latin typeface="Trebuchet MS"/>
                <a:cs typeface="Trebuchet MS"/>
              </a:rPr>
              <a:t>Password: </a:t>
            </a:r>
            <a:r>
              <a:rPr sz="2200" spc="-5" dirty="0">
                <a:latin typeface="Trebuchet MS"/>
                <a:cs typeface="Trebuchet MS"/>
              </a:rPr>
              <a:t>Given by the user </a:t>
            </a:r>
            <a:r>
              <a:rPr sz="2200" dirty="0">
                <a:latin typeface="Trebuchet MS"/>
                <a:cs typeface="Trebuchet MS"/>
              </a:rPr>
              <a:t>at </a:t>
            </a:r>
            <a:r>
              <a:rPr sz="2200" spc="-5" dirty="0">
                <a:latin typeface="Trebuchet MS"/>
                <a:cs typeface="Trebuchet MS"/>
              </a:rPr>
              <a:t>the time of </a:t>
            </a:r>
            <a:r>
              <a:rPr sz="2200" spc="-10" dirty="0">
                <a:latin typeface="Trebuchet MS"/>
                <a:cs typeface="Trebuchet MS"/>
              </a:rPr>
              <a:t>installing </a:t>
            </a:r>
            <a:r>
              <a:rPr sz="2200" spc="-5" dirty="0">
                <a:latin typeface="Trebuchet MS"/>
                <a:cs typeface="Trebuchet MS"/>
              </a:rPr>
              <a:t>the mysql  database</a:t>
            </a:r>
            <a:endParaRPr sz="2200">
              <a:latin typeface="Trebuchet MS"/>
              <a:cs typeface="Trebuchet MS"/>
            </a:endParaRPr>
          </a:p>
          <a:p>
            <a:pPr marL="12700">
              <a:lnSpc>
                <a:spcPct val="100000"/>
              </a:lnSpc>
              <a:spcBef>
                <a:spcPts val="1510"/>
              </a:spcBef>
            </a:pPr>
            <a:r>
              <a:rPr sz="2200" i="1" spc="-5" dirty="0">
                <a:latin typeface="Trebuchet MS"/>
                <a:cs typeface="Trebuchet MS"/>
              </a:rPr>
              <a:t>Example:</a:t>
            </a:r>
            <a:endParaRPr sz="2200">
              <a:latin typeface="Trebuchet MS"/>
              <a:cs typeface="Trebuchet MS"/>
            </a:endParaRPr>
          </a:p>
          <a:p>
            <a:pPr marL="12700" marR="1638935">
              <a:lnSpc>
                <a:spcPts val="4350"/>
              </a:lnSpc>
              <a:spcBef>
                <a:spcPts val="240"/>
              </a:spcBef>
            </a:pPr>
            <a:r>
              <a:rPr sz="2200" i="1" spc="-10" dirty="0">
                <a:solidFill>
                  <a:srgbClr val="4A1E6E"/>
                </a:solidFill>
                <a:latin typeface="Trebuchet MS"/>
                <a:cs typeface="Trebuchet MS"/>
              </a:rPr>
              <a:t>Connection </a:t>
            </a:r>
            <a:r>
              <a:rPr sz="2200" i="1" spc="-20" dirty="0">
                <a:solidFill>
                  <a:srgbClr val="4A1E6E"/>
                </a:solidFill>
                <a:latin typeface="Trebuchet MS"/>
                <a:cs typeface="Trebuchet MS"/>
              </a:rPr>
              <a:t>con=DriverManager.getConnection(  </a:t>
            </a:r>
            <a:r>
              <a:rPr sz="2200" i="1" spc="-10" dirty="0">
                <a:solidFill>
                  <a:srgbClr val="4A1E6E"/>
                </a:solidFill>
                <a:latin typeface="Trebuchet MS"/>
                <a:cs typeface="Trebuchet MS"/>
              </a:rPr>
              <a:t>"jdbc:mysql://localhost:3306/sonoo","root","root");</a:t>
            </a:r>
            <a:endParaRPr sz="220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1588135" cy="452120"/>
          </a:xfrm>
          <a:prstGeom prst="rect">
            <a:avLst/>
          </a:prstGeom>
        </p:spPr>
        <p:txBody>
          <a:bodyPr vert="horz" wrap="square" lIns="0" tIns="12700" rIns="0" bIns="0" rtlCol="0">
            <a:spAutoFit/>
          </a:bodyPr>
          <a:lstStyle/>
          <a:p>
            <a:pPr marL="12700">
              <a:lnSpc>
                <a:spcPct val="100000"/>
              </a:lnSpc>
              <a:spcBef>
                <a:spcPts val="100"/>
              </a:spcBef>
            </a:pPr>
            <a:r>
              <a:rPr spc="-10" dirty="0"/>
              <a:t>Definition</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50519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JDBC is </a:t>
            </a:r>
            <a:r>
              <a:rPr sz="2200" dirty="0">
                <a:latin typeface="Trebuchet MS"/>
                <a:cs typeface="Trebuchet MS"/>
              </a:rPr>
              <a:t>a </a:t>
            </a:r>
            <a:r>
              <a:rPr sz="2200" spc="-10" dirty="0">
                <a:latin typeface="Trebuchet MS"/>
                <a:cs typeface="Trebuchet MS"/>
              </a:rPr>
              <a:t>Java-based </a:t>
            </a:r>
            <a:r>
              <a:rPr sz="2200" spc="-5" dirty="0">
                <a:latin typeface="Trebuchet MS"/>
                <a:cs typeface="Trebuchet MS"/>
              </a:rPr>
              <a:t>data access technology (Java Standard </a:t>
            </a:r>
            <a:r>
              <a:rPr sz="2200" spc="-10" dirty="0">
                <a:latin typeface="Trebuchet MS"/>
                <a:cs typeface="Trebuchet MS"/>
              </a:rPr>
              <a:t>Edition  </a:t>
            </a:r>
            <a:r>
              <a:rPr sz="2200" spc="-5" dirty="0">
                <a:latin typeface="Trebuchet MS"/>
                <a:cs typeface="Trebuchet MS"/>
              </a:rPr>
              <a:t>platform) from </a:t>
            </a:r>
            <a:r>
              <a:rPr sz="2200" spc="-10" dirty="0">
                <a:latin typeface="Trebuchet MS"/>
                <a:cs typeface="Trebuchet MS"/>
              </a:rPr>
              <a:t>Oracle</a:t>
            </a:r>
            <a:r>
              <a:rPr sz="2200" spc="-25" dirty="0">
                <a:latin typeface="Trebuchet MS"/>
                <a:cs typeface="Trebuchet MS"/>
              </a:rPr>
              <a:t> </a:t>
            </a:r>
            <a:r>
              <a:rPr sz="2200" spc="-10" dirty="0">
                <a:latin typeface="Trebuchet MS"/>
                <a:cs typeface="Trebuchet MS"/>
              </a:rPr>
              <a:t>Corporation.</a:t>
            </a:r>
            <a:endParaRPr sz="2200">
              <a:latin typeface="Trebuchet MS"/>
              <a:cs typeface="Trebuchet MS"/>
            </a:endParaRPr>
          </a:p>
        </p:txBody>
      </p:sp>
      <p:sp>
        <p:nvSpPr>
          <p:cNvPr id="5" name="object 5"/>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923289" y="2625089"/>
            <a:ext cx="821817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This technology is an API for the Java </a:t>
            </a:r>
            <a:r>
              <a:rPr sz="2200" spc="-10" dirty="0">
                <a:latin typeface="Trebuchet MS"/>
                <a:cs typeface="Trebuchet MS"/>
              </a:rPr>
              <a:t>programming </a:t>
            </a:r>
            <a:r>
              <a:rPr sz="2200" spc="-5" dirty="0">
                <a:latin typeface="Trebuchet MS"/>
                <a:cs typeface="Trebuchet MS"/>
              </a:rPr>
              <a:t>language</a:t>
            </a:r>
            <a:r>
              <a:rPr sz="2200" spc="-165" dirty="0">
                <a:latin typeface="Trebuchet MS"/>
                <a:cs typeface="Trebuchet MS"/>
              </a:rPr>
              <a:t> </a:t>
            </a:r>
            <a:r>
              <a:rPr sz="2200" spc="-5" dirty="0">
                <a:latin typeface="Trebuchet MS"/>
                <a:cs typeface="Trebuchet MS"/>
              </a:rPr>
              <a:t>that  defines how </a:t>
            </a:r>
            <a:r>
              <a:rPr sz="2200" dirty="0">
                <a:latin typeface="Trebuchet MS"/>
                <a:cs typeface="Trebuchet MS"/>
              </a:rPr>
              <a:t>a </a:t>
            </a:r>
            <a:r>
              <a:rPr sz="2200" spc="-5" dirty="0">
                <a:latin typeface="Trebuchet MS"/>
                <a:cs typeface="Trebuchet MS"/>
              </a:rPr>
              <a:t>client may access </a:t>
            </a:r>
            <a:r>
              <a:rPr sz="2200" dirty="0">
                <a:latin typeface="Trebuchet MS"/>
                <a:cs typeface="Trebuchet MS"/>
              </a:rPr>
              <a:t>a</a:t>
            </a:r>
            <a:r>
              <a:rPr sz="2200" spc="-55" dirty="0">
                <a:latin typeface="Trebuchet MS"/>
                <a:cs typeface="Trebuchet MS"/>
              </a:rPr>
              <a:t> </a:t>
            </a:r>
            <a:r>
              <a:rPr sz="2200" spc="-5" dirty="0">
                <a:latin typeface="Trebuchet MS"/>
                <a:cs typeface="Trebuchet MS"/>
              </a:rPr>
              <a:t>database.</a:t>
            </a:r>
            <a:endParaRPr sz="2200">
              <a:latin typeface="Trebuchet MS"/>
              <a:cs typeface="Trebuchet MS"/>
            </a:endParaRPr>
          </a:p>
        </p:txBody>
      </p:sp>
      <p:sp>
        <p:nvSpPr>
          <p:cNvPr id="7" name="object 7"/>
          <p:cNvSpPr txBox="1"/>
          <p:nvPr/>
        </p:nvSpPr>
        <p:spPr>
          <a:xfrm>
            <a:off x="599440" y="359029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8" name="object 8"/>
          <p:cNvSpPr txBox="1"/>
          <p:nvPr/>
        </p:nvSpPr>
        <p:spPr>
          <a:xfrm>
            <a:off x="923289" y="3498850"/>
            <a:ext cx="8313420" cy="360680"/>
          </a:xfrm>
          <a:prstGeom prst="rect">
            <a:avLst/>
          </a:prstGeom>
        </p:spPr>
        <p:txBody>
          <a:bodyPr vert="horz" wrap="square" lIns="0" tIns="12700" rIns="0" bIns="0" rtlCol="0">
            <a:spAutoFit/>
          </a:bodyPr>
          <a:lstStyle/>
          <a:p>
            <a:pPr marL="12700">
              <a:lnSpc>
                <a:spcPct val="100000"/>
              </a:lnSpc>
              <a:spcBef>
                <a:spcPts val="100"/>
              </a:spcBef>
            </a:pPr>
            <a:r>
              <a:rPr sz="2200" spc="-5" dirty="0">
                <a:latin typeface="Trebuchet MS"/>
                <a:cs typeface="Trebuchet MS"/>
              </a:rPr>
              <a:t>It provides methods for querying and updating data in </a:t>
            </a:r>
            <a:r>
              <a:rPr sz="2200" dirty="0">
                <a:latin typeface="Trebuchet MS"/>
                <a:cs typeface="Trebuchet MS"/>
              </a:rPr>
              <a:t>a</a:t>
            </a:r>
            <a:r>
              <a:rPr sz="2200" spc="-95" dirty="0">
                <a:latin typeface="Trebuchet MS"/>
                <a:cs typeface="Trebuchet MS"/>
              </a:rPr>
              <a:t> </a:t>
            </a:r>
            <a:r>
              <a:rPr sz="2200" spc="-5" dirty="0">
                <a:latin typeface="Trebuchet MS"/>
                <a:cs typeface="Trebuchet MS"/>
              </a:rPr>
              <a:t>database.</a:t>
            </a:r>
            <a:endParaRPr sz="2200">
              <a:latin typeface="Trebuchet MS"/>
              <a:cs typeface="Trebuchet MS"/>
            </a:endParaRPr>
          </a:p>
        </p:txBody>
      </p:sp>
      <p:sp>
        <p:nvSpPr>
          <p:cNvPr id="9" name="object 9"/>
          <p:cNvSpPr/>
          <p:nvPr/>
        </p:nvSpPr>
        <p:spPr>
          <a:xfrm>
            <a:off x="2908300" y="4464050"/>
            <a:ext cx="4297680" cy="2286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2577465" cy="452120"/>
          </a:xfrm>
          <a:prstGeom prst="rect">
            <a:avLst/>
          </a:prstGeom>
        </p:spPr>
        <p:txBody>
          <a:bodyPr vert="horz" wrap="square" lIns="0" tIns="12700" rIns="0" bIns="0" rtlCol="0">
            <a:spAutoFit/>
          </a:bodyPr>
          <a:lstStyle/>
          <a:p>
            <a:pPr marL="12700">
              <a:lnSpc>
                <a:spcPct val="100000"/>
              </a:lnSpc>
              <a:spcBef>
                <a:spcPts val="100"/>
              </a:spcBef>
            </a:pPr>
            <a:r>
              <a:rPr spc="-10" dirty="0"/>
              <a:t>Loading </a:t>
            </a:r>
            <a:r>
              <a:rPr spc="-5" dirty="0"/>
              <a:t>the</a:t>
            </a:r>
            <a:r>
              <a:rPr spc="-70" dirty="0"/>
              <a:t> </a:t>
            </a:r>
            <a:r>
              <a:rPr spc="-10" dirty="0"/>
              <a:t>.jar</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599440" y="28956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923289" y="1558289"/>
            <a:ext cx="8238490" cy="1606550"/>
          </a:xfrm>
          <a:prstGeom prst="rect">
            <a:avLst/>
          </a:prstGeom>
        </p:spPr>
        <p:txBody>
          <a:bodyPr vert="horz" wrap="square" lIns="0" tIns="204470" rIns="0" bIns="0" rtlCol="0">
            <a:spAutoFit/>
          </a:bodyPr>
          <a:lstStyle/>
          <a:p>
            <a:pPr marL="12700">
              <a:lnSpc>
                <a:spcPct val="100000"/>
              </a:lnSpc>
              <a:spcBef>
                <a:spcPts val="1610"/>
              </a:spcBef>
            </a:pPr>
            <a:r>
              <a:rPr sz="2200" spc="-10" dirty="0">
                <a:latin typeface="Trebuchet MS"/>
                <a:cs typeface="Trebuchet MS"/>
              </a:rPr>
              <a:t>Download </a:t>
            </a:r>
            <a:r>
              <a:rPr sz="2200" spc="-5" dirty="0">
                <a:latin typeface="Trebuchet MS"/>
                <a:cs typeface="Trebuchet MS"/>
              </a:rPr>
              <a:t>the MySQL </a:t>
            </a:r>
            <a:r>
              <a:rPr sz="2200" spc="-30" dirty="0">
                <a:latin typeface="Trebuchet MS"/>
                <a:cs typeface="Trebuchet MS"/>
              </a:rPr>
              <a:t>connector.jar </a:t>
            </a:r>
            <a:r>
              <a:rPr sz="2200" spc="-5" dirty="0">
                <a:latin typeface="Trebuchet MS"/>
                <a:cs typeface="Trebuchet MS"/>
              </a:rPr>
              <a:t>from</a:t>
            </a:r>
            <a:r>
              <a:rPr sz="2200" spc="-45" dirty="0">
                <a:latin typeface="Trebuchet MS"/>
                <a:cs typeface="Trebuchet MS"/>
              </a:rPr>
              <a:t> </a:t>
            </a:r>
            <a:r>
              <a:rPr sz="2200" u="heavy" spc="-10" dirty="0">
                <a:latin typeface="Trebuchet MS"/>
                <a:cs typeface="Trebuchet MS"/>
              </a:rPr>
              <a:t>mysql.com</a:t>
            </a:r>
            <a:endParaRPr sz="2200">
              <a:latin typeface="Trebuchet MS"/>
              <a:cs typeface="Trebuchet MS"/>
            </a:endParaRPr>
          </a:p>
          <a:p>
            <a:pPr marL="12700" marR="5080">
              <a:lnSpc>
                <a:spcPct val="157200"/>
              </a:lnSpc>
            </a:pPr>
            <a:r>
              <a:rPr sz="2200" spc="-30" dirty="0">
                <a:latin typeface="Trebuchet MS"/>
                <a:cs typeface="Trebuchet MS"/>
              </a:rPr>
              <a:t>Paste </a:t>
            </a:r>
            <a:r>
              <a:rPr sz="2200" spc="-5" dirty="0">
                <a:latin typeface="Trebuchet MS"/>
                <a:cs typeface="Trebuchet MS"/>
              </a:rPr>
              <a:t>the </a:t>
            </a:r>
            <a:r>
              <a:rPr sz="2200" spc="-25" dirty="0">
                <a:latin typeface="Trebuchet MS"/>
                <a:cs typeface="Trebuchet MS"/>
              </a:rPr>
              <a:t>mysqlconnector.jar </a:t>
            </a:r>
            <a:r>
              <a:rPr sz="2200" spc="-5" dirty="0">
                <a:latin typeface="Trebuchet MS"/>
                <a:cs typeface="Trebuchet MS"/>
              </a:rPr>
              <a:t>in the lib folder of source </a:t>
            </a:r>
            <a:r>
              <a:rPr sz="2200" spc="-35" dirty="0">
                <a:latin typeface="Trebuchet MS"/>
                <a:cs typeface="Trebuchet MS"/>
              </a:rPr>
              <a:t>directory.  </a:t>
            </a:r>
            <a:r>
              <a:rPr sz="2200" spc="-5" dirty="0">
                <a:latin typeface="Trebuchet MS"/>
                <a:cs typeface="Trebuchet MS"/>
              </a:rPr>
              <a:t>Set the</a:t>
            </a:r>
            <a:r>
              <a:rPr sz="2200" spc="-15" dirty="0">
                <a:latin typeface="Trebuchet MS"/>
                <a:cs typeface="Trebuchet MS"/>
              </a:rPr>
              <a:t> </a:t>
            </a:r>
            <a:r>
              <a:rPr sz="2200" spc="-5" dirty="0">
                <a:latin typeface="Trebuchet MS"/>
                <a:cs typeface="Trebuchet MS"/>
              </a:rPr>
              <a:t>classpath</a:t>
            </a:r>
            <a:endParaRPr sz="2200">
              <a:latin typeface="Trebuchet MS"/>
              <a:cs typeface="Trebuchet M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2314575" cy="452120"/>
          </a:xfrm>
          <a:prstGeom prst="rect">
            <a:avLst/>
          </a:prstGeom>
        </p:spPr>
        <p:txBody>
          <a:bodyPr vert="horz" wrap="square" lIns="0" tIns="12700" rIns="0" bIns="0" rtlCol="0">
            <a:spAutoFit/>
          </a:bodyPr>
          <a:lstStyle/>
          <a:p>
            <a:pPr marL="12700">
              <a:lnSpc>
                <a:spcPct val="100000"/>
              </a:lnSpc>
              <a:spcBef>
                <a:spcPts val="100"/>
              </a:spcBef>
            </a:pPr>
            <a:r>
              <a:rPr spc="-10" dirty="0"/>
              <a:t>DriverManager</a:t>
            </a:r>
          </a:p>
        </p:txBody>
      </p:sp>
      <p:sp>
        <p:nvSpPr>
          <p:cNvPr id="3" name="object 3"/>
          <p:cNvSpPr txBox="1"/>
          <p:nvPr/>
        </p:nvSpPr>
        <p:spPr>
          <a:xfrm>
            <a:off x="491490" y="623569"/>
            <a:ext cx="778510"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c</a:t>
            </a:r>
            <a:r>
              <a:rPr sz="2800" dirty="0">
                <a:latin typeface="Trebuchet MS"/>
                <a:cs typeface="Trebuchet MS"/>
              </a:rPr>
              <a:t>l</a:t>
            </a:r>
            <a:r>
              <a:rPr sz="2800" spc="-15" dirty="0">
                <a:latin typeface="Trebuchet MS"/>
                <a:cs typeface="Trebuchet MS"/>
              </a:rPr>
              <a:t>a</a:t>
            </a:r>
            <a:r>
              <a:rPr sz="2800" spc="-5" dirty="0">
                <a:latin typeface="Trebuchet MS"/>
                <a:cs typeface="Trebuchet MS"/>
              </a:rPr>
              <a:t>ss</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1750060"/>
            <a:ext cx="790829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a:t>
            </a:r>
            <a:r>
              <a:rPr sz="2200" spc="-10" dirty="0">
                <a:latin typeface="Trebuchet MS"/>
                <a:cs typeface="Trebuchet MS"/>
              </a:rPr>
              <a:t>DriverManager class </a:t>
            </a:r>
            <a:r>
              <a:rPr sz="2200" spc="-5" dirty="0">
                <a:latin typeface="Trebuchet MS"/>
                <a:cs typeface="Trebuchet MS"/>
              </a:rPr>
              <a:t>acts as an interface between </a:t>
            </a:r>
            <a:r>
              <a:rPr sz="2200" spc="-10" dirty="0">
                <a:latin typeface="Trebuchet MS"/>
                <a:cs typeface="Trebuchet MS"/>
              </a:rPr>
              <a:t>user </a:t>
            </a:r>
            <a:r>
              <a:rPr sz="2200" spc="-5" dirty="0">
                <a:latin typeface="Trebuchet MS"/>
                <a:cs typeface="Trebuchet MS"/>
              </a:rPr>
              <a:t>and  drivers.</a:t>
            </a:r>
            <a:endParaRPr sz="2200">
              <a:latin typeface="Trebuchet MS"/>
              <a:cs typeface="Trebuchet MS"/>
            </a:endParaRPr>
          </a:p>
        </p:txBody>
      </p:sp>
      <p:sp>
        <p:nvSpPr>
          <p:cNvPr id="6" name="object 6"/>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2625089"/>
            <a:ext cx="8384540" cy="1055370"/>
          </a:xfrm>
          <a:prstGeom prst="rect">
            <a:avLst/>
          </a:prstGeom>
        </p:spPr>
        <p:txBody>
          <a:bodyPr vert="horz" wrap="square" lIns="0" tIns="635" rIns="0" bIns="0" rtlCol="0">
            <a:spAutoFit/>
          </a:bodyPr>
          <a:lstStyle/>
          <a:p>
            <a:pPr marL="12700" marR="5080">
              <a:lnSpc>
                <a:spcPct val="103600"/>
              </a:lnSpc>
              <a:spcBef>
                <a:spcPts val="5"/>
              </a:spcBef>
            </a:pPr>
            <a:r>
              <a:rPr sz="2200" spc="-5" dirty="0">
                <a:latin typeface="Trebuchet MS"/>
                <a:cs typeface="Trebuchet MS"/>
              </a:rPr>
              <a:t>It keeps track of the drivers that are available and handles  establishing </a:t>
            </a:r>
            <a:r>
              <a:rPr sz="2200" dirty="0">
                <a:latin typeface="Trebuchet MS"/>
                <a:cs typeface="Trebuchet MS"/>
              </a:rPr>
              <a:t>a </a:t>
            </a:r>
            <a:r>
              <a:rPr sz="2200" spc="-5" dirty="0">
                <a:latin typeface="Trebuchet MS"/>
                <a:cs typeface="Trebuchet MS"/>
              </a:rPr>
              <a:t>connection between </a:t>
            </a:r>
            <a:r>
              <a:rPr sz="2200" dirty="0">
                <a:latin typeface="Trebuchet MS"/>
                <a:cs typeface="Trebuchet MS"/>
              </a:rPr>
              <a:t>a </a:t>
            </a:r>
            <a:r>
              <a:rPr sz="2200" spc="-5" dirty="0">
                <a:latin typeface="Trebuchet MS"/>
                <a:cs typeface="Trebuchet MS"/>
              </a:rPr>
              <a:t>database and the </a:t>
            </a:r>
            <a:r>
              <a:rPr sz="2200" spc="-10" dirty="0">
                <a:latin typeface="Trebuchet MS"/>
                <a:cs typeface="Trebuchet MS"/>
              </a:rPr>
              <a:t>appropriate  </a:t>
            </a:r>
            <a:r>
              <a:rPr sz="2200" spc="-45" dirty="0">
                <a:latin typeface="Trebuchet MS"/>
                <a:cs typeface="Trebuchet MS"/>
              </a:rPr>
              <a:t>driver.</a:t>
            </a:r>
            <a:endParaRPr sz="2200">
              <a:latin typeface="Trebuchet MS"/>
              <a:cs typeface="Trebuchet MS"/>
            </a:endParaRPr>
          </a:p>
        </p:txBody>
      </p:sp>
      <p:sp>
        <p:nvSpPr>
          <p:cNvPr id="8" name="object 8"/>
          <p:cNvSpPr txBox="1"/>
          <p:nvPr/>
        </p:nvSpPr>
        <p:spPr>
          <a:xfrm>
            <a:off x="599440" y="393827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3846829"/>
            <a:ext cx="8575040" cy="1055370"/>
          </a:xfrm>
          <a:prstGeom prst="rect">
            <a:avLst/>
          </a:prstGeom>
        </p:spPr>
        <p:txBody>
          <a:bodyPr vert="horz" wrap="square" lIns="0" tIns="12700" rIns="0" bIns="0" rtlCol="0">
            <a:spAutoFit/>
          </a:bodyPr>
          <a:lstStyle/>
          <a:p>
            <a:pPr marL="12700">
              <a:lnSpc>
                <a:spcPct val="100000"/>
              </a:lnSpc>
              <a:spcBef>
                <a:spcPts val="100"/>
              </a:spcBef>
            </a:pPr>
            <a:r>
              <a:rPr sz="2200" i="1" spc="-10" dirty="0">
                <a:solidFill>
                  <a:srgbClr val="4A1E6E"/>
                </a:solidFill>
                <a:latin typeface="Trebuchet MS"/>
                <a:cs typeface="Trebuchet MS"/>
              </a:rPr>
              <a:t>Connection con </a:t>
            </a:r>
            <a:r>
              <a:rPr sz="2200" i="1" dirty="0">
                <a:solidFill>
                  <a:srgbClr val="4A1E6E"/>
                </a:solidFill>
                <a:latin typeface="Trebuchet MS"/>
                <a:cs typeface="Trebuchet MS"/>
              </a:rPr>
              <a:t>=</a:t>
            </a:r>
            <a:r>
              <a:rPr sz="2200" i="1" spc="-5" dirty="0">
                <a:solidFill>
                  <a:srgbClr val="4A1E6E"/>
                </a:solidFill>
                <a:latin typeface="Trebuchet MS"/>
                <a:cs typeface="Trebuchet MS"/>
              </a:rPr>
              <a:t> null;</a:t>
            </a:r>
            <a:endParaRPr sz="2200">
              <a:latin typeface="Trebuchet MS"/>
              <a:cs typeface="Trebuchet MS"/>
            </a:endParaRPr>
          </a:p>
          <a:p>
            <a:pPr marL="12700" marR="5080">
              <a:lnSpc>
                <a:spcPct val="103400"/>
              </a:lnSpc>
              <a:spcBef>
                <a:spcPts val="10"/>
              </a:spcBef>
            </a:pPr>
            <a:r>
              <a:rPr sz="2200" i="1" spc="-20" dirty="0">
                <a:solidFill>
                  <a:srgbClr val="4A1E6E"/>
                </a:solidFill>
                <a:latin typeface="Trebuchet MS"/>
                <a:cs typeface="Trebuchet MS"/>
              </a:rPr>
              <a:t>con=DriverManager.getConnection( </a:t>
            </a:r>
            <a:r>
              <a:rPr sz="2200" i="1" spc="-10" dirty="0">
                <a:solidFill>
                  <a:srgbClr val="4A1E6E"/>
                </a:solidFill>
                <a:latin typeface="Trebuchet MS"/>
                <a:cs typeface="Trebuchet MS"/>
              </a:rPr>
              <a:t>"jdbc:mysql://localhost:3306","r  oot","password");</a:t>
            </a:r>
            <a:endParaRPr sz="2200">
              <a:latin typeface="Trebuchet MS"/>
              <a:cs typeface="Trebuchet MS"/>
            </a:endParaRPr>
          </a:p>
        </p:txBody>
      </p:sp>
      <p:sp>
        <p:nvSpPr>
          <p:cNvPr id="10" name="object 10"/>
          <p:cNvSpPr txBox="1"/>
          <p:nvPr/>
        </p:nvSpPr>
        <p:spPr>
          <a:xfrm>
            <a:off x="599440" y="516000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11" name="object 11"/>
          <p:cNvSpPr txBox="1"/>
          <p:nvPr/>
        </p:nvSpPr>
        <p:spPr>
          <a:xfrm>
            <a:off x="923289" y="5068570"/>
            <a:ext cx="3992245" cy="360680"/>
          </a:xfrm>
          <a:prstGeom prst="rect">
            <a:avLst/>
          </a:prstGeom>
        </p:spPr>
        <p:txBody>
          <a:bodyPr vert="horz" wrap="square" lIns="0" tIns="12700" rIns="0" bIns="0" rtlCol="0">
            <a:spAutoFit/>
          </a:bodyPr>
          <a:lstStyle/>
          <a:p>
            <a:pPr marL="12700">
              <a:lnSpc>
                <a:spcPct val="100000"/>
              </a:lnSpc>
              <a:spcBef>
                <a:spcPts val="100"/>
              </a:spcBef>
            </a:pPr>
            <a:r>
              <a:rPr sz="2200" i="1" spc="-20" dirty="0">
                <a:solidFill>
                  <a:srgbClr val="4A1E6E"/>
                </a:solidFill>
                <a:latin typeface="Trebuchet MS"/>
                <a:cs typeface="Trebuchet MS"/>
              </a:rPr>
              <a:t>DriverManager.registerDriver().</a:t>
            </a:r>
            <a:endParaRPr sz="2200">
              <a:latin typeface="Trebuchet MS"/>
              <a:cs typeface="Trebuchet M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1807845" cy="452120"/>
          </a:xfrm>
          <a:prstGeom prst="rect">
            <a:avLst/>
          </a:prstGeom>
        </p:spPr>
        <p:txBody>
          <a:bodyPr vert="horz" wrap="square" lIns="0" tIns="12700" rIns="0" bIns="0" rtlCol="0">
            <a:spAutoFit/>
          </a:bodyPr>
          <a:lstStyle/>
          <a:p>
            <a:pPr marL="12700">
              <a:lnSpc>
                <a:spcPct val="100000"/>
              </a:lnSpc>
              <a:spcBef>
                <a:spcPts val="100"/>
              </a:spcBef>
            </a:pPr>
            <a:r>
              <a:rPr spc="-10" dirty="0"/>
              <a:t>Connection</a:t>
            </a:r>
          </a:p>
        </p:txBody>
      </p:sp>
      <p:sp>
        <p:nvSpPr>
          <p:cNvPr id="3" name="object 3"/>
          <p:cNvSpPr txBox="1"/>
          <p:nvPr/>
        </p:nvSpPr>
        <p:spPr>
          <a:xfrm>
            <a:off x="491490" y="623569"/>
            <a:ext cx="1476375"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Interface</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1558289"/>
            <a:ext cx="8531225" cy="2301240"/>
          </a:xfrm>
          <a:prstGeom prst="rect">
            <a:avLst/>
          </a:prstGeom>
        </p:spPr>
        <p:txBody>
          <a:bodyPr vert="horz" wrap="square" lIns="0" tIns="204470" rIns="0" bIns="0" rtlCol="0">
            <a:spAutoFit/>
          </a:bodyPr>
          <a:lstStyle/>
          <a:p>
            <a:pPr marL="12700">
              <a:lnSpc>
                <a:spcPct val="100000"/>
              </a:lnSpc>
              <a:spcBef>
                <a:spcPts val="1610"/>
              </a:spcBef>
            </a:pPr>
            <a:r>
              <a:rPr sz="2200" dirty="0">
                <a:latin typeface="Trebuchet MS"/>
                <a:cs typeface="Trebuchet MS"/>
              </a:rPr>
              <a:t>A </a:t>
            </a:r>
            <a:r>
              <a:rPr sz="2200" spc="-10" dirty="0">
                <a:latin typeface="Trebuchet MS"/>
                <a:cs typeface="Trebuchet MS"/>
              </a:rPr>
              <a:t>Connection </a:t>
            </a:r>
            <a:r>
              <a:rPr sz="2200" spc="-5" dirty="0">
                <a:latin typeface="Trebuchet MS"/>
                <a:cs typeface="Trebuchet MS"/>
              </a:rPr>
              <a:t>is the </a:t>
            </a:r>
            <a:r>
              <a:rPr sz="2200" spc="-10" dirty="0">
                <a:latin typeface="Trebuchet MS"/>
                <a:cs typeface="Trebuchet MS"/>
              </a:rPr>
              <a:t>session </a:t>
            </a:r>
            <a:r>
              <a:rPr sz="2200" spc="-5" dirty="0">
                <a:latin typeface="Trebuchet MS"/>
                <a:cs typeface="Trebuchet MS"/>
              </a:rPr>
              <a:t>between Java application and</a:t>
            </a:r>
            <a:r>
              <a:rPr sz="2200" spc="-110" dirty="0">
                <a:latin typeface="Trebuchet MS"/>
                <a:cs typeface="Trebuchet MS"/>
              </a:rPr>
              <a:t> </a:t>
            </a:r>
            <a:r>
              <a:rPr sz="2200" spc="-10" dirty="0">
                <a:latin typeface="Trebuchet MS"/>
                <a:cs typeface="Trebuchet MS"/>
              </a:rPr>
              <a:t>database.</a:t>
            </a:r>
            <a:endParaRPr sz="2200">
              <a:latin typeface="Trebuchet MS"/>
              <a:cs typeface="Trebuchet MS"/>
            </a:endParaRPr>
          </a:p>
          <a:p>
            <a:pPr marL="12700" marR="1587500">
              <a:lnSpc>
                <a:spcPct val="103800"/>
              </a:lnSpc>
              <a:spcBef>
                <a:spcPts val="1410"/>
              </a:spcBef>
            </a:pPr>
            <a:r>
              <a:rPr sz="2200" spc="-5" dirty="0">
                <a:latin typeface="Trebuchet MS"/>
                <a:cs typeface="Trebuchet MS"/>
              </a:rPr>
              <a:t>The </a:t>
            </a:r>
            <a:r>
              <a:rPr sz="2200" spc="-10" dirty="0">
                <a:latin typeface="Trebuchet MS"/>
                <a:cs typeface="Trebuchet MS"/>
              </a:rPr>
              <a:t>Connection </a:t>
            </a:r>
            <a:r>
              <a:rPr sz="2200" spc="-5" dirty="0">
                <a:latin typeface="Trebuchet MS"/>
                <a:cs typeface="Trebuchet MS"/>
              </a:rPr>
              <a:t>interface is </a:t>
            </a:r>
            <a:r>
              <a:rPr sz="2200" dirty="0">
                <a:latin typeface="Trebuchet MS"/>
                <a:cs typeface="Trebuchet MS"/>
              </a:rPr>
              <a:t>a </a:t>
            </a:r>
            <a:r>
              <a:rPr sz="2200" spc="-10" dirty="0">
                <a:latin typeface="Trebuchet MS"/>
                <a:cs typeface="Trebuchet MS"/>
              </a:rPr>
              <a:t>factory </a:t>
            </a:r>
            <a:r>
              <a:rPr sz="2200" spc="-5" dirty="0">
                <a:latin typeface="Trebuchet MS"/>
                <a:cs typeface="Trebuchet MS"/>
              </a:rPr>
              <a:t>of Statement and  </a:t>
            </a:r>
            <a:r>
              <a:rPr sz="2200" spc="-15" dirty="0">
                <a:latin typeface="Trebuchet MS"/>
                <a:cs typeface="Trebuchet MS"/>
              </a:rPr>
              <a:t>PreparedStatement.</a:t>
            </a:r>
            <a:endParaRPr sz="2200">
              <a:latin typeface="Trebuchet MS"/>
              <a:cs typeface="Trebuchet MS"/>
            </a:endParaRPr>
          </a:p>
          <a:p>
            <a:pPr marL="12700" marR="328295">
              <a:lnSpc>
                <a:spcPct val="103400"/>
              </a:lnSpc>
              <a:spcBef>
                <a:spcPts val="1420"/>
              </a:spcBef>
            </a:pPr>
            <a:r>
              <a:rPr sz="2200" spc="-5" dirty="0">
                <a:latin typeface="Trebuchet MS"/>
                <a:cs typeface="Trebuchet MS"/>
              </a:rPr>
              <a:t>Object of Connection can be </a:t>
            </a:r>
            <a:r>
              <a:rPr sz="2200" spc="-10" dirty="0">
                <a:latin typeface="Trebuchet MS"/>
                <a:cs typeface="Trebuchet MS"/>
              </a:rPr>
              <a:t>used </a:t>
            </a:r>
            <a:r>
              <a:rPr sz="2200" spc="-5" dirty="0">
                <a:latin typeface="Trebuchet MS"/>
                <a:cs typeface="Trebuchet MS"/>
              </a:rPr>
              <a:t>to get the object </a:t>
            </a:r>
            <a:r>
              <a:rPr sz="2200" spc="-10" dirty="0">
                <a:latin typeface="Trebuchet MS"/>
                <a:cs typeface="Trebuchet MS"/>
              </a:rPr>
              <a:t>of </a:t>
            </a:r>
            <a:r>
              <a:rPr sz="2200" spc="-5" dirty="0">
                <a:latin typeface="Trebuchet MS"/>
                <a:cs typeface="Trebuchet MS"/>
              </a:rPr>
              <a:t>Statement  and</a:t>
            </a:r>
            <a:r>
              <a:rPr sz="2200" spc="-10" dirty="0">
                <a:latin typeface="Trebuchet MS"/>
                <a:cs typeface="Trebuchet MS"/>
              </a:rPr>
              <a:t> </a:t>
            </a:r>
            <a:r>
              <a:rPr sz="2200" spc="-15" dirty="0">
                <a:latin typeface="Trebuchet MS"/>
                <a:cs typeface="Trebuchet MS"/>
              </a:rPr>
              <a:t>PreparedStatement.</a:t>
            </a:r>
            <a:endParaRPr sz="2200">
              <a:latin typeface="Trebuchet MS"/>
              <a:cs typeface="Trebuchet M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1807845" cy="452120"/>
          </a:xfrm>
          <a:prstGeom prst="rect">
            <a:avLst/>
          </a:prstGeom>
        </p:spPr>
        <p:txBody>
          <a:bodyPr vert="horz" wrap="square" lIns="0" tIns="12700" rIns="0" bIns="0" rtlCol="0">
            <a:spAutoFit/>
          </a:bodyPr>
          <a:lstStyle/>
          <a:p>
            <a:pPr marL="12700">
              <a:lnSpc>
                <a:spcPct val="100000"/>
              </a:lnSpc>
              <a:spcBef>
                <a:spcPts val="100"/>
              </a:spcBef>
            </a:pPr>
            <a:r>
              <a:rPr spc="-10" dirty="0"/>
              <a:t>Connection</a:t>
            </a:r>
          </a:p>
        </p:txBody>
      </p:sp>
      <p:sp>
        <p:nvSpPr>
          <p:cNvPr id="3" name="object 3"/>
          <p:cNvSpPr txBox="1"/>
          <p:nvPr/>
        </p:nvSpPr>
        <p:spPr>
          <a:xfrm>
            <a:off x="491490" y="623569"/>
            <a:ext cx="4678680" cy="148717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Interface</a:t>
            </a:r>
            <a:endParaRPr sz="2800">
              <a:latin typeface="Trebuchet MS"/>
              <a:cs typeface="Trebuchet MS"/>
            </a:endParaRPr>
          </a:p>
          <a:p>
            <a:pPr>
              <a:lnSpc>
                <a:spcPct val="100000"/>
              </a:lnSpc>
              <a:spcBef>
                <a:spcPts val="45"/>
              </a:spcBef>
            </a:pPr>
            <a:endParaRPr sz="4750">
              <a:latin typeface="Times New Roman"/>
              <a:cs typeface="Times New Roman"/>
            </a:endParaRPr>
          </a:p>
          <a:p>
            <a:pPr marL="444500">
              <a:lnSpc>
                <a:spcPct val="100000"/>
              </a:lnSpc>
            </a:pPr>
            <a:r>
              <a:rPr sz="2200" i="1" spc="-10" dirty="0">
                <a:latin typeface="Trebuchet MS"/>
                <a:cs typeface="Trebuchet MS"/>
              </a:rPr>
              <a:t>Methods </a:t>
            </a:r>
            <a:r>
              <a:rPr sz="2200" i="1" spc="-5" dirty="0">
                <a:latin typeface="Trebuchet MS"/>
                <a:cs typeface="Trebuchet MS"/>
              </a:rPr>
              <a:t>of </a:t>
            </a:r>
            <a:r>
              <a:rPr sz="2200" i="1" spc="-10" dirty="0">
                <a:latin typeface="Trebuchet MS"/>
                <a:cs typeface="Trebuchet MS"/>
              </a:rPr>
              <a:t>Connection</a:t>
            </a:r>
            <a:r>
              <a:rPr sz="2200" i="1" spc="-20" dirty="0">
                <a:latin typeface="Trebuchet MS"/>
                <a:cs typeface="Trebuchet MS"/>
              </a:rPr>
              <a:t> </a:t>
            </a:r>
            <a:r>
              <a:rPr sz="2200" i="1" spc="-10" dirty="0">
                <a:latin typeface="Trebuchet MS"/>
                <a:cs typeface="Trebuchet MS"/>
              </a:rPr>
              <a:t>interface:</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8165465" cy="708660"/>
          </a:xfrm>
          <a:prstGeom prst="rect">
            <a:avLst/>
          </a:prstGeom>
        </p:spPr>
        <p:txBody>
          <a:bodyPr vert="horz" wrap="square" lIns="0" tIns="0" rIns="0" bIns="0" rtlCol="0">
            <a:spAutoFit/>
          </a:bodyPr>
          <a:lstStyle/>
          <a:p>
            <a:pPr marL="12700" marR="5080">
              <a:lnSpc>
                <a:spcPct val="103800"/>
              </a:lnSpc>
            </a:pPr>
            <a:r>
              <a:rPr sz="2200" spc="-5" dirty="0">
                <a:latin typeface="Trebuchet MS"/>
                <a:cs typeface="Trebuchet MS"/>
              </a:rPr>
              <a:t>public Statement createStatement(): creates </a:t>
            </a:r>
            <a:r>
              <a:rPr sz="2200" dirty="0">
                <a:latin typeface="Trebuchet MS"/>
                <a:cs typeface="Trebuchet MS"/>
              </a:rPr>
              <a:t>a </a:t>
            </a:r>
            <a:r>
              <a:rPr sz="2200" spc="-5" dirty="0">
                <a:latin typeface="Trebuchet MS"/>
                <a:cs typeface="Trebuchet MS"/>
              </a:rPr>
              <a:t>statement object  that can be used </a:t>
            </a:r>
            <a:r>
              <a:rPr sz="2200" dirty="0">
                <a:latin typeface="Trebuchet MS"/>
                <a:cs typeface="Trebuchet MS"/>
              </a:rPr>
              <a:t>to </a:t>
            </a:r>
            <a:r>
              <a:rPr sz="2200" spc="-5" dirty="0">
                <a:latin typeface="Trebuchet MS"/>
                <a:cs typeface="Trebuchet MS"/>
              </a:rPr>
              <a:t>execute SQL</a:t>
            </a:r>
            <a:r>
              <a:rPr sz="2200" spc="-110" dirty="0">
                <a:latin typeface="Trebuchet MS"/>
                <a:cs typeface="Trebuchet MS"/>
              </a:rPr>
              <a:t> </a:t>
            </a:r>
            <a:r>
              <a:rPr sz="2200" spc="-10" dirty="0">
                <a:latin typeface="Trebuchet MS"/>
                <a:cs typeface="Trebuchet MS"/>
              </a:rPr>
              <a:t>queries.</a:t>
            </a:r>
            <a:endParaRPr sz="2200">
              <a:latin typeface="Trebuchet MS"/>
              <a:cs typeface="Trebuchet MS"/>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3152139"/>
            <a:ext cx="816292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public void </a:t>
            </a:r>
            <a:r>
              <a:rPr sz="2200" spc="-10" dirty="0">
                <a:latin typeface="Trebuchet MS"/>
                <a:cs typeface="Trebuchet MS"/>
              </a:rPr>
              <a:t>commit(): </a:t>
            </a:r>
            <a:r>
              <a:rPr sz="2200" spc="-5" dirty="0">
                <a:latin typeface="Trebuchet MS"/>
                <a:cs typeface="Trebuchet MS"/>
              </a:rPr>
              <a:t>saves the changes made since the previous  </a:t>
            </a:r>
            <a:r>
              <a:rPr sz="2200" spc="-10" dirty="0">
                <a:latin typeface="Trebuchet MS"/>
                <a:cs typeface="Trebuchet MS"/>
              </a:rPr>
              <a:t>commit/rollback</a:t>
            </a:r>
            <a:r>
              <a:rPr sz="2200" spc="-20" dirty="0">
                <a:latin typeface="Trebuchet MS"/>
                <a:cs typeface="Trebuchet MS"/>
              </a:rPr>
              <a:t> </a:t>
            </a:r>
            <a:r>
              <a:rPr sz="2200" spc="-5" dirty="0">
                <a:latin typeface="Trebuchet MS"/>
                <a:cs typeface="Trebuchet MS"/>
              </a:rPr>
              <a:t>permanent.</a:t>
            </a:r>
            <a:endParaRPr sz="2200">
              <a:latin typeface="Trebuchet MS"/>
              <a:cs typeface="Trebuchet MS"/>
            </a:endParaRPr>
          </a:p>
        </p:txBody>
      </p:sp>
      <p:sp>
        <p:nvSpPr>
          <p:cNvPr id="8" name="object 8"/>
          <p:cNvSpPr txBox="1"/>
          <p:nvPr/>
        </p:nvSpPr>
        <p:spPr>
          <a:xfrm>
            <a:off x="599440" y="411860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4027170"/>
            <a:ext cx="7918450" cy="707390"/>
          </a:xfrm>
          <a:prstGeom prst="rect">
            <a:avLst/>
          </a:prstGeom>
        </p:spPr>
        <p:txBody>
          <a:bodyPr vert="horz" wrap="square" lIns="0" tIns="1270" rIns="0" bIns="0" rtlCol="0">
            <a:spAutoFit/>
          </a:bodyPr>
          <a:lstStyle/>
          <a:p>
            <a:pPr marL="12700" marR="5080">
              <a:lnSpc>
                <a:spcPct val="103400"/>
              </a:lnSpc>
              <a:spcBef>
                <a:spcPts val="10"/>
              </a:spcBef>
              <a:tabLst>
                <a:tab pos="2571115" algn="l"/>
              </a:tabLst>
            </a:pPr>
            <a:r>
              <a:rPr sz="2200" spc="-5" dirty="0">
                <a:latin typeface="Trebuchet MS"/>
                <a:cs typeface="Trebuchet MS"/>
              </a:rPr>
              <a:t>public</a:t>
            </a:r>
            <a:r>
              <a:rPr sz="2200" spc="0" dirty="0">
                <a:latin typeface="Trebuchet MS"/>
                <a:cs typeface="Trebuchet MS"/>
              </a:rPr>
              <a:t> </a:t>
            </a:r>
            <a:r>
              <a:rPr sz="2200" spc="-5" dirty="0">
                <a:latin typeface="Trebuchet MS"/>
                <a:cs typeface="Trebuchet MS"/>
              </a:rPr>
              <a:t>void</a:t>
            </a:r>
            <a:r>
              <a:rPr sz="2200" spc="0" dirty="0">
                <a:latin typeface="Trebuchet MS"/>
                <a:cs typeface="Trebuchet MS"/>
              </a:rPr>
              <a:t> </a:t>
            </a:r>
            <a:r>
              <a:rPr sz="2200" spc="-10" dirty="0">
                <a:latin typeface="Trebuchet MS"/>
                <a:cs typeface="Trebuchet MS"/>
              </a:rPr>
              <a:t>close():	</a:t>
            </a:r>
            <a:r>
              <a:rPr sz="2200" spc="-5" dirty="0">
                <a:latin typeface="Trebuchet MS"/>
                <a:cs typeface="Trebuchet MS"/>
              </a:rPr>
              <a:t>closes the connection and </a:t>
            </a:r>
            <a:r>
              <a:rPr sz="2200" spc="-15" dirty="0">
                <a:latin typeface="Trebuchet MS"/>
                <a:cs typeface="Trebuchet MS"/>
              </a:rPr>
              <a:t>Releases </a:t>
            </a:r>
            <a:r>
              <a:rPr sz="2200" dirty="0">
                <a:latin typeface="Trebuchet MS"/>
                <a:cs typeface="Trebuchet MS"/>
              </a:rPr>
              <a:t>a </a:t>
            </a:r>
            <a:r>
              <a:rPr sz="2200" spc="-5" dirty="0">
                <a:latin typeface="Trebuchet MS"/>
                <a:cs typeface="Trebuchet MS"/>
              </a:rPr>
              <a:t>JDBC  </a:t>
            </a:r>
            <a:r>
              <a:rPr sz="2200" spc="-10" dirty="0">
                <a:latin typeface="Trebuchet MS"/>
                <a:cs typeface="Trebuchet MS"/>
              </a:rPr>
              <a:t>resources </a:t>
            </a:r>
            <a:r>
              <a:rPr sz="2200" spc="-30" dirty="0">
                <a:latin typeface="Trebuchet MS"/>
                <a:cs typeface="Trebuchet MS"/>
              </a:rPr>
              <a:t>immediately.</a:t>
            </a:r>
            <a:endParaRPr sz="2200">
              <a:latin typeface="Trebuchet MS"/>
              <a:cs typeface="Trebuchet M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234055" cy="452120"/>
          </a:xfrm>
          <a:prstGeom prst="rect">
            <a:avLst/>
          </a:prstGeom>
        </p:spPr>
        <p:txBody>
          <a:bodyPr vert="horz" wrap="square" lIns="0" tIns="12700" rIns="0" bIns="0" rtlCol="0">
            <a:spAutoFit/>
          </a:bodyPr>
          <a:lstStyle/>
          <a:p>
            <a:pPr marL="12700">
              <a:lnSpc>
                <a:spcPct val="100000"/>
              </a:lnSpc>
              <a:spcBef>
                <a:spcPts val="100"/>
              </a:spcBef>
            </a:pPr>
            <a:r>
              <a:rPr spc="-10" dirty="0"/>
              <a:t>Statement</a:t>
            </a:r>
            <a:r>
              <a:rPr spc="-55" dirty="0"/>
              <a:t> </a:t>
            </a:r>
            <a:r>
              <a:rPr spc="-10" dirty="0"/>
              <a:t>Interface</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44105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Statement interface provides methods </a:t>
            </a:r>
            <a:r>
              <a:rPr sz="2200" dirty="0">
                <a:latin typeface="Trebuchet MS"/>
                <a:cs typeface="Trebuchet MS"/>
              </a:rPr>
              <a:t>to </a:t>
            </a:r>
            <a:r>
              <a:rPr sz="2200" spc="-5" dirty="0">
                <a:latin typeface="Trebuchet MS"/>
                <a:cs typeface="Trebuchet MS"/>
              </a:rPr>
              <a:t>execute queries with  the</a:t>
            </a:r>
            <a:r>
              <a:rPr sz="2200" spc="-10" dirty="0">
                <a:latin typeface="Trebuchet MS"/>
                <a:cs typeface="Trebuchet MS"/>
              </a:rPr>
              <a:t> database.</a:t>
            </a:r>
            <a:endParaRPr sz="2200">
              <a:latin typeface="Trebuchet MS"/>
              <a:cs typeface="Trebuchet MS"/>
            </a:endParaRPr>
          </a:p>
        </p:txBody>
      </p:sp>
      <p:sp>
        <p:nvSpPr>
          <p:cNvPr id="5" name="object 5"/>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2433320"/>
            <a:ext cx="7266940" cy="1079500"/>
          </a:xfrm>
          <a:prstGeom prst="rect">
            <a:avLst/>
          </a:prstGeom>
        </p:spPr>
        <p:txBody>
          <a:bodyPr vert="horz" wrap="square" lIns="0" tIns="204470" rIns="0" bIns="0" rtlCol="0">
            <a:spAutoFit/>
          </a:bodyPr>
          <a:lstStyle/>
          <a:p>
            <a:pPr marL="12700">
              <a:lnSpc>
                <a:spcPct val="100000"/>
              </a:lnSpc>
              <a:spcBef>
                <a:spcPts val="1610"/>
              </a:spcBef>
            </a:pPr>
            <a:r>
              <a:rPr sz="2200" spc="-5" dirty="0">
                <a:latin typeface="Trebuchet MS"/>
                <a:cs typeface="Trebuchet MS"/>
              </a:rPr>
              <a:t>The statement interface is </a:t>
            </a:r>
            <a:r>
              <a:rPr sz="2200" dirty="0">
                <a:latin typeface="Trebuchet MS"/>
                <a:cs typeface="Trebuchet MS"/>
              </a:rPr>
              <a:t>a </a:t>
            </a:r>
            <a:r>
              <a:rPr sz="2200" spc="-10" dirty="0">
                <a:latin typeface="Trebuchet MS"/>
                <a:cs typeface="Trebuchet MS"/>
              </a:rPr>
              <a:t>factory of </a:t>
            </a:r>
            <a:r>
              <a:rPr sz="2200" spc="-15" dirty="0">
                <a:latin typeface="Trebuchet MS"/>
                <a:cs typeface="Trebuchet MS"/>
              </a:rPr>
              <a:t>ResultSet.</a:t>
            </a:r>
            <a:endParaRPr sz="2200">
              <a:latin typeface="Trebuchet MS"/>
              <a:cs typeface="Trebuchet MS"/>
            </a:endParaRPr>
          </a:p>
          <a:p>
            <a:pPr marL="12700">
              <a:lnSpc>
                <a:spcPct val="100000"/>
              </a:lnSpc>
              <a:spcBef>
                <a:spcPts val="1510"/>
              </a:spcBef>
            </a:pPr>
            <a:r>
              <a:rPr sz="2200" spc="-5" dirty="0">
                <a:latin typeface="Trebuchet MS"/>
                <a:cs typeface="Trebuchet MS"/>
              </a:rPr>
              <a:t>It provides factory method </a:t>
            </a:r>
            <a:r>
              <a:rPr sz="2200" dirty="0">
                <a:latin typeface="Trebuchet MS"/>
                <a:cs typeface="Trebuchet MS"/>
              </a:rPr>
              <a:t>to </a:t>
            </a:r>
            <a:r>
              <a:rPr sz="2200" spc="-5" dirty="0">
                <a:latin typeface="Trebuchet MS"/>
                <a:cs typeface="Trebuchet MS"/>
              </a:rPr>
              <a:t>get the object of</a:t>
            </a:r>
            <a:r>
              <a:rPr sz="2200" spc="-30" dirty="0">
                <a:latin typeface="Trebuchet MS"/>
                <a:cs typeface="Trebuchet MS"/>
              </a:rPr>
              <a:t> </a:t>
            </a:r>
            <a:r>
              <a:rPr sz="2200" spc="-15" dirty="0">
                <a:latin typeface="Trebuchet MS"/>
                <a:cs typeface="Trebuchet MS"/>
              </a:rPr>
              <a:t>ResultSet.</a:t>
            </a:r>
            <a:endParaRPr sz="2200">
              <a:latin typeface="Trebuchet MS"/>
              <a:cs typeface="Trebuchet M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234055" cy="452120"/>
          </a:xfrm>
          <a:prstGeom prst="rect">
            <a:avLst/>
          </a:prstGeom>
        </p:spPr>
        <p:txBody>
          <a:bodyPr vert="horz" wrap="square" lIns="0" tIns="12700" rIns="0" bIns="0" rtlCol="0">
            <a:spAutoFit/>
          </a:bodyPr>
          <a:lstStyle/>
          <a:p>
            <a:pPr marL="12700">
              <a:lnSpc>
                <a:spcPct val="100000"/>
              </a:lnSpc>
              <a:spcBef>
                <a:spcPts val="100"/>
              </a:spcBef>
            </a:pPr>
            <a:r>
              <a:rPr spc="-10" dirty="0"/>
              <a:t>Statement</a:t>
            </a:r>
            <a:r>
              <a:rPr spc="-55" dirty="0"/>
              <a:t> </a:t>
            </a:r>
            <a:r>
              <a:rPr spc="-10" dirty="0"/>
              <a:t>Interface</a:t>
            </a:r>
          </a:p>
        </p:txBody>
      </p:sp>
      <p:sp>
        <p:nvSpPr>
          <p:cNvPr id="3" name="object 3"/>
          <p:cNvSpPr txBox="1"/>
          <p:nvPr/>
        </p:nvSpPr>
        <p:spPr>
          <a:xfrm>
            <a:off x="923289" y="1750060"/>
            <a:ext cx="4161154" cy="360680"/>
          </a:xfrm>
          <a:prstGeom prst="rect">
            <a:avLst/>
          </a:prstGeom>
        </p:spPr>
        <p:txBody>
          <a:bodyPr vert="horz" wrap="square" lIns="0" tIns="12700" rIns="0" bIns="0" rtlCol="0">
            <a:spAutoFit/>
          </a:bodyPr>
          <a:lstStyle/>
          <a:p>
            <a:pPr marL="12700">
              <a:lnSpc>
                <a:spcPct val="100000"/>
              </a:lnSpc>
              <a:spcBef>
                <a:spcPts val="100"/>
              </a:spcBef>
            </a:pPr>
            <a:r>
              <a:rPr sz="2200" i="1" spc="-10" dirty="0">
                <a:latin typeface="Trebuchet MS"/>
                <a:cs typeface="Trebuchet MS"/>
              </a:rPr>
              <a:t>Methods </a:t>
            </a:r>
            <a:r>
              <a:rPr sz="2200" i="1" spc="-5" dirty="0">
                <a:latin typeface="Trebuchet MS"/>
                <a:cs typeface="Trebuchet MS"/>
              </a:rPr>
              <a:t>of </a:t>
            </a:r>
            <a:r>
              <a:rPr sz="2200" i="1" spc="-10" dirty="0">
                <a:latin typeface="Trebuchet MS"/>
                <a:cs typeface="Trebuchet MS"/>
              </a:rPr>
              <a:t>Statement</a:t>
            </a:r>
            <a:r>
              <a:rPr sz="2200" i="1" dirty="0">
                <a:latin typeface="Trebuchet MS"/>
                <a:cs typeface="Trebuchet MS"/>
              </a:rPr>
              <a:t> </a:t>
            </a:r>
            <a:r>
              <a:rPr sz="2200" i="1" spc="-10" dirty="0">
                <a:latin typeface="Trebuchet MS"/>
                <a:cs typeface="Trebuchet MS"/>
              </a:rPr>
              <a:t>interface:</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8661400" cy="708660"/>
          </a:xfrm>
          <a:prstGeom prst="rect">
            <a:avLst/>
          </a:prstGeom>
        </p:spPr>
        <p:txBody>
          <a:bodyPr vert="horz" wrap="square" lIns="0" tIns="0" rIns="0" bIns="0" rtlCol="0">
            <a:spAutoFit/>
          </a:bodyPr>
          <a:lstStyle/>
          <a:p>
            <a:pPr marL="12700" marR="5080">
              <a:lnSpc>
                <a:spcPct val="103800"/>
              </a:lnSpc>
            </a:pPr>
            <a:r>
              <a:rPr sz="2200" spc="-5" dirty="0">
                <a:latin typeface="Trebuchet MS"/>
                <a:cs typeface="Trebuchet MS"/>
              </a:rPr>
              <a:t>public </a:t>
            </a:r>
            <a:r>
              <a:rPr sz="2200" spc="-15" dirty="0">
                <a:latin typeface="Trebuchet MS"/>
                <a:cs typeface="Trebuchet MS"/>
              </a:rPr>
              <a:t>ResultSet </a:t>
            </a:r>
            <a:r>
              <a:rPr sz="2200" spc="-5" dirty="0">
                <a:latin typeface="Trebuchet MS"/>
                <a:cs typeface="Trebuchet MS"/>
              </a:rPr>
              <a:t>executeQuery(String sql): is used to execute SELECT  </a:t>
            </a:r>
            <a:r>
              <a:rPr sz="2200" spc="-50" dirty="0">
                <a:latin typeface="Trebuchet MS"/>
                <a:cs typeface="Trebuchet MS"/>
              </a:rPr>
              <a:t>query. </a:t>
            </a:r>
            <a:r>
              <a:rPr sz="2200" spc="-5" dirty="0">
                <a:latin typeface="Trebuchet MS"/>
                <a:cs typeface="Trebuchet MS"/>
              </a:rPr>
              <a:t>It returns the </a:t>
            </a:r>
            <a:r>
              <a:rPr sz="2200" spc="-10" dirty="0">
                <a:latin typeface="Trebuchet MS"/>
                <a:cs typeface="Trebuchet MS"/>
              </a:rPr>
              <a:t>object </a:t>
            </a:r>
            <a:r>
              <a:rPr sz="2200" spc="-5" dirty="0">
                <a:latin typeface="Trebuchet MS"/>
                <a:cs typeface="Trebuchet MS"/>
              </a:rPr>
              <a:t>of</a:t>
            </a:r>
            <a:r>
              <a:rPr sz="2200" spc="30" dirty="0">
                <a:latin typeface="Trebuchet MS"/>
                <a:cs typeface="Trebuchet MS"/>
              </a:rPr>
              <a:t> </a:t>
            </a:r>
            <a:r>
              <a:rPr sz="2200" spc="-15" dirty="0">
                <a:latin typeface="Trebuchet MS"/>
                <a:cs typeface="Trebuchet MS"/>
              </a:rPr>
              <a:t>ResultSet.</a:t>
            </a:r>
            <a:endParaRPr sz="2200">
              <a:latin typeface="Trebuchet MS"/>
              <a:cs typeface="Trebuchet MS"/>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3152139"/>
            <a:ext cx="823404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public int executeUpdate(String sql): is used to execute </a:t>
            </a:r>
            <a:r>
              <a:rPr sz="2200" spc="-10" dirty="0">
                <a:latin typeface="Trebuchet MS"/>
                <a:cs typeface="Trebuchet MS"/>
              </a:rPr>
              <a:t>specified  </a:t>
            </a:r>
            <a:r>
              <a:rPr sz="2200" spc="-50" dirty="0">
                <a:latin typeface="Trebuchet MS"/>
                <a:cs typeface="Trebuchet MS"/>
              </a:rPr>
              <a:t>query, </a:t>
            </a:r>
            <a:r>
              <a:rPr sz="2200" spc="-5" dirty="0">
                <a:latin typeface="Trebuchet MS"/>
                <a:cs typeface="Trebuchet MS"/>
              </a:rPr>
              <a:t>it </a:t>
            </a:r>
            <a:r>
              <a:rPr sz="2200" spc="-10" dirty="0">
                <a:latin typeface="Trebuchet MS"/>
                <a:cs typeface="Trebuchet MS"/>
              </a:rPr>
              <a:t>may </a:t>
            </a:r>
            <a:r>
              <a:rPr sz="2200" dirty="0">
                <a:latin typeface="Trebuchet MS"/>
                <a:cs typeface="Trebuchet MS"/>
              </a:rPr>
              <a:t>be </a:t>
            </a:r>
            <a:r>
              <a:rPr sz="2200" spc="-5" dirty="0">
                <a:latin typeface="Trebuchet MS"/>
                <a:cs typeface="Trebuchet MS"/>
              </a:rPr>
              <a:t>create, drop, insert, update, delete etc.</a:t>
            </a:r>
            <a:endParaRPr sz="2200">
              <a:latin typeface="Trebuchet MS"/>
              <a:cs typeface="Trebuchet MS"/>
            </a:endParaRPr>
          </a:p>
        </p:txBody>
      </p:sp>
      <p:sp>
        <p:nvSpPr>
          <p:cNvPr id="8" name="object 8"/>
          <p:cNvSpPr txBox="1"/>
          <p:nvPr/>
        </p:nvSpPr>
        <p:spPr>
          <a:xfrm>
            <a:off x="599440" y="411860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4027170"/>
            <a:ext cx="836422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public </a:t>
            </a:r>
            <a:r>
              <a:rPr sz="2200" spc="-10" dirty="0">
                <a:latin typeface="Trebuchet MS"/>
                <a:cs typeface="Trebuchet MS"/>
              </a:rPr>
              <a:t>boolean </a:t>
            </a:r>
            <a:r>
              <a:rPr sz="2200" spc="-5" dirty="0">
                <a:latin typeface="Trebuchet MS"/>
                <a:cs typeface="Trebuchet MS"/>
              </a:rPr>
              <a:t>execute(String </a:t>
            </a:r>
            <a:r>
              <a:rPr sz="2200" spc="-10" dirty="0">
                <a:latin typeface="Trebuchet MS"/>
                <a:cs typeface="Trebuchet MS"/>
              </a:rPr>
              <a:t>sql): </a:t>
            </a:r>
            <a:r>
              <a:rPr sz="2200" spc="-5" dirty="0">
                <a:latin typeface="Trebuchet MS"/>
                <a:cs typeface="Trebuchet MS"/>
              </a:rPr>
              <a:t>is </a:t>
            </a:r>
            <a:r>
              <a:rPr sz="2200" spc="-10" dirty="0">
                <a:latin typeface="Trebuchet MS"/>
                <a:cs typeface="Trebuchet MS"/>
              </a:rPr>
              <a:t>used </a:t>
            </a:r>
            <a:r>
              <a:rPr sz="2200" spc="-5" dirty="0">
                <a:latin typeface="Trebuchet MS"/>
                <a:cs typeface="Trebuchet MS"/>
              </a:rPr>
              <a:t>to execute queries that  may return multiple</a:t>
            </a:r>
            <a:r>
              <a:rPr sz="2200" spc="-25" dirty="0">
                <a:latin typeface="Trebuchet MS"/>
                <a:cs typeface="Trebuchet MS"/>
              </a:rPr>
              <a:t> </a:t>
            </a:r>
            <a:r>
              <a:rPr sz="2200" spc="-10" dirty="0">
                <a:latin typeface="Trebuchet MS"/>
                <a:cs typeface="Trebuchet MS"/>
              </a:rPr>
              <a:t>results.</a:t>
            </a:r>
            <a:endParaRPr sz="2200">
              <a:latin typeface="Trebuchet MS"/>
              <a:cs typeface="Trebuchet M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234055" cy="452120"/>
          </a:xfrm>
          <a:prstGeom prst="rect">
            <a:avLst/>
          </a:prstGeom>
        </p:spPr>
        <p:txBody>
          <a:bodyPr vert="horz" wrap="square" lIns="0" tIns="12700" rIns="0" bIns="0" rtlCol="0">
            <a:spAutoFit/>
          </a:bodyPr>
          <a:lstStyle/>
          <a:p>
            <a:pPr marL="12700">
              <a:lnSpc>
                <a:spcPct val="100000"/>
              </a:lnSpc>
              <a:spcBef>
                <a:spcPts val="100"/>
              </a:spcBef>
            </a:pPr>
            <a:r>
              <a:rPr spc="-10" dirty="0"/>
              <a:t>Statement</a:t>
            </a:r>
            <a:r>
              <a:rPr spc="-55" dirty="0"/>
              <a:t> </a:t>
            </a:r>
            <a:r>
              <a:rPr spc="-10" dirty="0"/>
              <a:t>Interface</a:t>
            </a:r>
          </a:p>
        </p:txBody>
      </p:sp>
      <p:sp>
        <p:nvSpPr>
          <p:cNvPr id="3" name="object 3"/>
          <p:cNvSpPr txBox="1"/>
          <p:nvPr/>
        </p:nvSpPr>
        <p:spPr>
          <a:xfrm>
            <a:off x="923289" y="1750060"/>
            <a:ext cx="1190625" cy="360680"/>
          </a:xfrm>
          <a:prstGeom prst="rect">
            <a:avLst/>
          </a:prstGeom>
        </p:spPr>
        <p:txBody>
          <a:bodyPr vert="horz" wrap="square" lIns="0" tIns="12700" rIns="0" bIns="0" rtlCol="0">
            <a:spAutoFit/>
          </a:bodyPr>
          <a:lstStyle/>
          <a:p>
            <a:pPr marL="12700">
              <a:lnSpc>
                <a:spcPct val="100000"/>
              </a:lnSpc>
              <a:spcBef>
                <a:spcPts val="100"/>
              </a:spcBef>
            </a:pPr>
            <a:r>
              <a:rPr sz="2200" i="1" spc="-5" dirty="0">
                <a:latin typeface="Trebuchet MS"/>
                <a:cs typeface="Trebuchet MS"/>
              </a:rPr>
              <a:t>Ex</a:t>
            </a:r>
            <a:r>
              <a:rPr sz="2200" i="1" spc="-10" dirty="0">
                <a:latin typeface="Trebuchet MS"/>
                <a:cs typeface="Trebuchet MS"/>
              </a:rPr>
              <a:t>a</a:t>
            </a:r>
            <a:r>
              <a:rPr sz="2200" i="1" dirty="0">
                <a:latin typeface="Trebuchet MS"/>
                <a:cs typeface="Trebuchet MS"/>
              </a:rPr>
              <a:t>m</a:t>
            </a:r>
            <a:r>
              <a:rPr sz="2200" i="1" spc="-5" dirty="0">
                <a:latin typeface="Trebuchet MS"/>
                <a:cs typeface="Trebuchet MS"/>
              </a:rPr>
              <a:t>p</a:t>
            </a:r>
            <a:r>
              <a:rPr sz="2200" i="1" dirty="0">
                <a:latin typeface="Trebuchet MS"/>
                <a:cs typeface="Trebuchet MS"/>
              </a:rPr>
              <a:t>l</a:t>
            </a:r>
            <a:r>
              <a:rPr sz="2200" i="1" spc="-5" dirty="0">
                <a:latin typeface="Trebuchet MS"/>
                <a:cs typeface="Trebuchet MS"/>
              </a:rPr>
              <a:t>e</a:t>
            </a:r>
            <a:r>
              <a:rPr sz="2200" i="1" dirty="0">
                <a:latin typeface="Trebuchet MS"/>
                <a:cs typeface="Trebuchet MS"/>
              </a:rPr>
              <a:t>:</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085339"/>
            <a:ext cx="8264525" cy="1607820"/>
          </a:xfrm>
          <a:prstGeom prst="rect">
            <a:avLst/>
          </a:prstGeom>
        </p:spPr>
        <p:txBody>
          <a:bodyPr vert="horz" wrap="square" lIns="0" tIns="204470" rIns="0" bIns="0" rtlCol="0">
            <a:spAutoFit/>
          </a:bodyPr>
          <a:lstStyle/>
          <a:p>
            <a:pPr marL="12700">
              <a:lnSpc>
                <a:spcPct val="100000"/>
              </a:lnSpc>
              <a:spcBef>
                <a:spcPts val="1610"/>
              </a:spcBef>
            </a:pPr>
            <a:r>
              <a:rPr sz="2200" i="1" spc="-10" dirty="0">
                <a:solidFill>
                  <a:srgbClr val="4A1E6E"/>
                </a:solidFill>
                <a:latin typeface="Trebuchet MS"/>
                <a:cs typeface="Trebuchet MS"/>
              </a:rPr>
              <a:t>Statement</a:t>
            </a:r>
            <a:r>
              <a:rPr sz="2200" i="1" dirty="0">
                <a:solidFill>
                  <a:srgbClr val="4A1E6E"/>
                </a:solidFill>
                <a:latin typeface="Trebuchet MS"/>
                <a:cs typeface="Trebuchet MS"/>
              </a:rPr>
              <a:t> </a:t>
            </a:r>
            <a:r>
              <a:rPr sz="2200" i="1" spc="-10" dirty="0">
                <a:solidFill>
                  <a:srgbClr val="4A1E6E"/>
                </a:solidFill>
                <a:latin typeface="Trebuchet MS"/>
                <a:cs typeface="Trebuchet MS"/>
              </a:rPr>
              <a:t>stmt=con.createStatement();</a:t>
            </a:r>
            <a:endParaRPr sz="2200">
              <a:latin typeface="Trebuchet MS"/>
              <a:cs typeface="Trebuchet MS"/>
            </a:endParaRPr>
          </a:p>
          <a:p>
            <a:pPr marL="12700" marR="5080">
              <a:lnSpc>
                <a:spcPts val="4160"/>
              </a:lnSpc>
              <a:spcBef>
                <a:spcPts val="380"/>
              </a:spcBef>
            </a:pPr>
            <a:r>
              <a:rPr sz="2200" i="1" spc="-5" dirty="0">
                <a:solidFill>
                  <a:srgbClr val="4A1E6E"/>
                </a:solidFill>
                <a:latin typeface="Trebuchet MS"/>
                <a:cs typeface="Trebuchet MS"/>
              </a:rPr>
              <a:t>int </a:t>
            </a:r>
            <a:r>
              <a:rPr sz="2200" i="1" spc="-10" dirty="0">
                <a:solidFill>
                  <a:srgbClr val="4A1E6E"/>
                </a:solidFill>
                <a:latin typeface="Trebuchet MS"/>
                <a:cs typeface="Trebuchet MS"/>
              </a:rPr>
              <a:t>result=stmt.executeUpdate("delete from </a:t>
            </a:r>
            <a:r>
              <a:rPr sz="2200" i="1" spc="-5" dirty="0">
                <a:solidFill>
                  <a:srgbClr val="4A1E6E"/>
                </a:solidFill>
                <a:latin typeface="Trebuchet MS"/>
                <a:cs typeface="Trebuchet MS"/>
              </a:rPr>
              <a:t>table </a:t>
            </a:r>
            <a:r>
              <a:rPr sz="2200" i="1" spc="-10" dirty="0">
                <a:solidFill>
                  <a:srgbClr val="4A1E6E"/>
                </a:solidFill>
                <a:latin typeface="Trebuchet MS"/>
                <a:cs typeface="Trebuchet MS"/>
              </a:rPr>
              <a:t>where </a:t>
            </a:r>
            <a:r>
              <a:rPr sz="2200" i="1" spc="-5" dirty="0">
                <a:solidFill>
                  <a:srgbClr val="4A1E6E"/>
                </a:solidFill>
                <a:latin typeface="Trebuchet MS"/>
                <a:cs typeface="Trebuchet MS"/>
              </a:rPr>
              <a:t>id=xy");  System.out.println(result+" </a:t>
            </a:r>
            <a:r>
              <a:rPr sz="2200" i="1" spc="-10" dirty="0">
                <a:solidFill>
                  <a:srgbClr val="4A1E6E"/>
                </a:solidFill>
                <a:latin typeface="Trebuchet MS"/>
                <a:cs typeface="Trebuchet MS"/>
              </a:rPr>
              <a:t>records</a:t>
            </a:r>
            <a:r>
              <a:rPr sz="2200" i="1" spc="-25" dirty="0">
                <a:solidFill>
                  <a:srgbClr val="4A1E6E"/>
                </a:solidFill>
                <a:latin typeface="Trebuchet MS"/>
                <a:cs typeface="Trebuchet MS"/>
              </a:rPr>
              <a:t> </a:t>
            </a:r>
            <a:r>
              <a:rPr sz="2200" i="1" spc="-10" dirty="0">
                <a:solidFill>
                  <a:srgbClr val="4A1E6E"/>
                </a:solidFill>
                <a:latin typeface="Trebuchet MS"/>
                <a:cs typeface="Trebuchet MS"/>
              </a:rPr>
              <a:t>affected");</a:t>
            </a:r>
            <a:endParaRPr sz="2200">
              <a:latin typeface="Trebuchet MS"/>
              <a:cs typeface="Trebuchet MS"/>
            </a:endParaRPr>
          </a:p>
        </p:txBody>
      </p:sp>
      <p:sp>
        <p:nvSpPr>
          <p:cNvPr id="6" name="object 6"/>
          <p:cNvSpPr txBox="1"/>
          <p:nvPr/>
        </p:nvSpPr>
        <p:spPr>
          <a:xfrm>
            <a:off x="923289" y="3968750"/>
            <a:ext cx="1492885" cy="360680"/>
          </a:xfrm>
          <a:prstGeom prst="rect">
            <a:avLst/>
          </a:prstGeom>
        </p:spPr>
        <p:txBody>
          <a:bodyPr vert="horz" wrap="square" lIns="0" tIns="12700" rIns="0" bIns="0" rtlCol="0">
            <a:spAutoFit/>
          </a:bodyPr>
          <a:lstStyle/>
          <a:p>
            <a:pPr marL="12700">
              <a:lnSpc>
                <a:spcPct val="100000"/>
              </a:lnSpc>
              <a:spcBef>
                <a:spcPts val="100"/>
              </a:spcBef>
            </a:pPr>
            <a:r>
              <a:rPr sz="2200" i="1" spc="-10" dirty="0">
                <a:solidFill>
                  <a:srgbClr val="4A1E6E"/>
                </a:solidFill>
                <a:latin typeface="Trebuchet MS"/>
                <a:cs typeface="Trebuchet MS"/>
              </a:rPr>
              <a:t>con.close();</a:t>
            </a:r>
            <a:endParaRPr sz="2200">
              <a:latin typeface="Trebuchet MS"/>
              <a:cs typeface="Trebuchet M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056890" cy="452120"/>
          </a:xfrm>
          <a:prstGeom prst="rect">
            <a:avLst/>
          </a:prstGeom>
        </p:spPr>
        <p:txBody>
          <a:bodyPr vert="horz" wrap="square" lIns="0" tIns="12700" rIns="0" bIns="0" rtlCol="0">
            <a:spAutoFit/>
          </a:bodyPr>
          <a:lstStyle/>
          <a:p>
            <a:pPr marL="12700">
              <a:lnSpc>
                <a:spcPct val="100000"/>
              </a:lnSpc>
              <a:spcBef>
                <a:spcPts val="100"/>
              </a:spcBef>
            </a:pPr>
            <a:r>
              <a:rPr spc="-20" dirty="0"/>
              <a:t>ResultSet</a:t>
            </a:r>
            <a:r>
              <a:rPr spc="-60" dirty="0"/>
              <a:t> </a:t>
            </a:r>
            <a:r>
              <a:rPr spc="-10" dirty="0"/>
              <a:t>interface</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328659"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object of </a:t>
            </a:r>
            <a:r>
              <a:rPr sz="2200" spc="-15" dirty="0">
                <a:latin typeface="Trebuchet MS"/>
                <a:cs typeface="Trebuchet MS"/>
              </a:rPr>
              <a:t>ResultSet </a:t>
            </a:r>
            <a:r>
              <a:rPr sz="2200" spc="-10" dirty="0">
                <a:latin typeface="Trebuchet MS"/>
                <a:cs typeface="Trebuchet MS"/>
              </a:rPr>
              <a:t>maintains </a:t>
            </a:r>
            <a:r>
              <a:rPr sz="2200" dirty="0">
                <a:latin typeface="Trebuchet MS"/>
                <a:cs typeface="Trebuchet MS"/>
              </a:rPr>
              <a:t>a </a:t>
            </a:r>
            <a:r>
              <a:rPr sz="2200" spc="-5" dirty="0">
                <a:latin typeface="Trebuchet MS"/>
                <a:cs typeface="Trebuchet MS"/>
              </a:rPr>
              <a:t>cursor pointing </a:t>
            </a:r>
            <a:r>
              <a:rPr sz="2200" dirty="0">
                <a:latin typeface="Trebuchet MS"/>
                <a:cs typeface="Trebuchet MS"/>
              </a:rPr>
              <a:t>to a </a:t>
            </a:r>
            <a:r>
              <a:rPr sz="2200" spc="-10" dirty="0">
                <a:latin typeface="Trebuchet MS"/>
                <a:cs typeface="Trebuchet MS"/>
              </a:rPr>
              <a:t>particular  </a:t>
            </a:r>
            <a:r>
              <a:rPr sz="2200" spc="-5" dirty="0">
                <a:latin typeface="Trebuchet MS"/>
                <a:cs typeface="Trebuchet MS"/>
              </a:rPr>
              <a:t>row of</a:t>
            </a:r>
            <a:r>
              <a:rPr sz="2200" spc="-25" dirty="0">
                <a:latin typeface="Trebuchet MS"/>
                <a:cs typeface="Trebuchet MS"/>
              </a:rPr>
              <a:t> </a:t>
            </a:r>
            <a:r>
              <a:rPr sz="2200" spc="-5" dirty="0">
                <a:latin typeface="Trebuchet MS"/>
                <a:cs typeface="Trebuchet MS"/>
              </a:rPr>
              <a:t>data.</a:t>
            </a:r>
            <a:endParaRPr sz="2200">
              <a:latin typeface="Trebuchet MS"/>
              <a:cs typeface="Trebuchet MS"/>
            </a:endParaRPr>
          </a:p>
        </p:txBody>
      </p:sp>
      <p:sp>
        <p:nvSpPr>
          <p:cNvPr id="5" name="object 5"/>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923289" y="2625089"/>
            <a:ext cx="5704840" cy="360680"/>
          </a:xfrm>
          <a:prstGeom prst="rect">
            <a:avLst/>
          </a:prstGeom>
        </p:spPr>
        <p:txBody>
          <a:bodyPr vert="horz" wrap="square" lIns="0" tIns="12700" rIns="0" bIns="0" rtlCol="0">
            <a:spAutoFit/>
          </a:bodyPr>
          <a:lstStyle/>
          <a:p>
            <a:pPr marL="12700">
              <a:lnSpc>
                <a:spcPct val="100000"/>
              </a:lnSpc>
              <a:spcBef>
                <a:spcPts val="100"/>
              </a:spcBef>
            </a:pPr>
            <a:r>
              <a:rPr sz="2200" spc="-35" dirty="0">
                <a:latin typeface="Trebuchet MS"/>
                <a:cs typeface="Trebuchet MS"/>
              </a:rPr>
              <a:t>Initially, </a:t>
            </a:r>
            <a:r>
              <a:rPr sz="2200" spc="-10" dirty="0">
                <a:latin typeface="Trebuchet MS"/>
                <a:cs typeface="Trebuchet MS"/>
              </a:rPr>
              <a:t>cursor </a:t>
            </a:r>
            <a:r>
              <a:rPr sz="2200" spc="-5" dirty="0">
                <a:latin typeface="Trebuchet MS"/>
                <a:cs typeface="Trebuchet MS"/>
              </a:rPr>
              <a:t>points </a:t>
            </a:r>
            <a:r>
              <a:rPr sz="2200" dirty="0">
                <a:latin typeface="Trebuchet MS"/>
                <a:cs typeface="Trebuchet MS"/>
              </a:rPr>
              <a:t>to </a:t>
            </a:r>
            <a:r>
              <a:rPr sz="2200" spc="-5" dirty="0">
                <a:latin typeface="Trebuchet MS"/>
                <a:cs typeface="Trebuchet MS"/>
              </a:rPr>
              <a:t>before the first</a:t>
            </a:r>
            <a:r>
              <a:rPr sz="2200" spc="0" dirty="0">
                <a:latin typeface="Trebuchet MS"/>
                <a:cs typeface="Trebuchet MS"/>
              </a:rPr>
              <a:t> </a:t>
            </a:r>
            <a:r>
              <a:rPr sz="2200" spc="-65" dirty="0">
                <a:latin typeface="Trebuchet MS"/>
                <a:cs typeface="Trebuchet MS"/>
              </a:rPr>
              <a:t>row.</a:t>
            </a:r>
            <a:endParaRPr sz="2200">
              <a:latin typeface="Trebuchet MS"/>
              <a:cs typeface="Trebuchet M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054985" cy="452120"/>
          </a:xfrm>
          <a:prstGeom prst="rect">
            <a:avLst/>
          </a:prstGeom>
        </p:spPr>
        <p:txBody>
          <a:bodyPr vert="horz" wrap="square" lIns="0" tIns="12700" rIns="0" bIns="0" rtlCol="0">
            <a:spAutoFit/>
          </a:bodyPr>
          <a:lstStyle/>
          <a:p>
            <a:pPr marL="12700">
              <a:lnSpc>
                <a:spcPct val="100000"/>
              </a:lnSpc>
              <a:spcBef>
                <a:spcPts val="100"/>
              </a:spcBef>
            </a:pPr>
            <a:r>
              <a:rPr spc="-20" dirty="0"/>
              <a:t>ResultSet</a:t>
            </a:r>
            <a:r>
              <a:rPr spc="-50" dirty="0"/>
              <a:t> </a:t>
            </a:r>
            <a:r>
              <a:rPr spc="-10" dirty="0"/>
              <a:t>Interface</a:t>
            </a:r>
          </a:p>
        </p:txBody>
      </p:sp>
      <p:sp>
        <p:nvSpPr>
          <p:cNvPr id="3" name="object 3"/>
          <p:cNvSpPr txBox="1"/>
          <p:nvPr/>
        </p:nvSpPr>
        <p:spPr>
          <a:xfrm>
            <a:off x="923289" y="1750060"/>
            <a:ext cx="4033520" cy="360680"/>
          </a:xfrm>
          <a:prstGeom prst="rect">
            <a:avLst/>
          </a:prstGeom>
        </p:spPr>
        <p:txBody>
          <a:bodyPr vert="horz" wrap="square" lIns="0" tIns="12700" rIns="0" bIns="0" rtlCol="0">
            <a:spAutoFit/>
          </a:bodyPr>
          <a:lstStyle/>
          <a:p>
            <a:pPr marL="12700">
              <a:lnSpc>
                <a:spcPct val="100000"/>
              </a:lnSpc>
              <a:spcBef>
                <a:spcPts val="100"/>
              </a:spcBef>
            </a:pPr>
            <a:r>
              <a:rPr sz="2200" i="1" spc="-10" dirty="0">
                <a:latin typeface="Trebuchet MS"/>
                <a:cs typeface="Trebuchet MS"/>
              </a:rPr>
              <a:t>Methods </a:t>
            </a:r>
            <a:r>
              <a:rPr sz="2200" i="1" spc="-5" dirty="0">
                <a:latin typeface="Trebuchet MS"/>
                <a:cs typeface="Trebuchet MS"/>
              </a:rPr>
              <a:t>of ResultSet</a:t>
            </a:r>
            <a:r>
              <a:rPr sz="2200" i="1" spc="-40" dirty="0">
                <a:latin typeface="Trebuchet MS"/>
                <a:cs typeface="Trebuchet MS"/>
              </a:rPr>
              <a:t> </a:t>
            </a:r>
            <a:r>
              <a:rPr sz="2200" i="1" spc="-10" dirty="0">
                <a:latin typeface="Trebuchet MS"/>
                <a:cs typeface="Trebuchet MS"/>
              </a:rPr>
              <a:t>interface:</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8232775" cy="708660"/>
          </a:xfrm>
          <a:prstGeom prst="rect">
            <a:avLst/>
          </a:prstGeom>
        </p:spPr>
        <p:txBody>
          <a:bodyPr vert="horz" wrap="square" lIns="0" tIns="0" rIns="0" bIns="0" rtlCol="0">
            <a:spAutoFit/>
          </a:bodyPr>
          <a:lstStyle/>
          <a:p>
            <a:pPr marL="12700" marR="5080">
              <a:lnSpc>
                <a:spcPct val="103800"/>
              </a:lnSpc>
            </a:pPr>
            <a:r>
              <a:rPr sz="2200" b="1" spc="-5" dirty="0">
                <a:latin typeface="Trebuchet MS"/>
                <a:cs typeface="Trebuchet MS"/>
              </a:rPr>
              <a:t>public boolean next(): </a:t>
            </a:r>
            <a:r>
              <a:rPr sz="2200" spc="-5" dirty="0">
                <a:latin typeface="Trebuchet MS"/>
                <a:cs typeface="Trebuchet MS"/>
              </a:rPr>
              <a:t>is used </a:t>
            </a:r>
            <a:r>
              <a:rPr sz="2200" dirty="0">
                <a:latin typeface="Trebuchet MS"/>
                <a:cs typeface="Trebuchet MS"/>
              </a:rPr>
              <a:t>to </a:t>
            </a:r>
            <a:r>
              <a:rPr sz="2200" spc="-5" dirty="0">
                <a:latin typeface="Trebuchet MS"/>
                <a:cs typeface="Trebuchet MS"/>
              </a:rPr>
              <a:t>move the cursor </a:t>
            </a:r>
            <a:r>
              <a:rPr sz="2200" dirty="0">
                <a:latin typeface="Trebuchet MS"/>
                <a:cs typeface="Trebuchet MS"/>
              </a:rPr>
              <a:t>to </a:t>
            </a:r>
            <a:r>
              <a:rPr sz="2200" spc="-5" dirty="0">
                <a:latin typeface="Trebuchet MS"/>
                <a:cs typeface="Trebuchet MS"/>
              </a:rPr>
              <a:t>the one </a:t>
            </a:r>
            <a:r>
              <a:rPr sz="2200" spc="-10" dirty="0">
                <a:latin typeface="Trebuchet MS"/>
                <a:cs typeface="Trebuchet MS"/>
              </a:rPr>
              <a:t>row  </a:t>
            </a:r>
            <a:r>
              <a:rPr sz="2200" spc="-5" dirty="0">
                <a:latin typeface="Trebuchet MS"/>
                <a:cs typeface="Trebuchet MS"/>
              </a:rPr>
              <a:t>next </a:t>
            </a:r>
            <a:r>
              <a:rPr sz="2200" spc="-10" dirty="0">
                <a:latin typeface="Trebuchet MS"/>
                <a:cs typeface="Trebuchet MS"/>
              </a:rPr>
              <a:t>from </a:t>
            </a:r>
            <a:r>
              <a:rPr sz="2200" spc="-5" dirty="0">
                <a:latin typeface="Trebuchet MS"/>
                <a:cs typeface="Trebuchet MS"/>
              </a:rPr>
              <a:t>the current</a:t>
            </a:r>
            <a:r>
              <a:rPr sz="2200" spc="0" dirty="0">
                <a:latin typeface="Trebuchet MS"/>
                <a:cs typeface="Trebuchet MS"/>
              </a:rPr>
              <a:t> </a:t>
            </a:r>
            <a:r>
              <a:rPr sz="2200" spc="-10" dirty="0">
                <a:latin typeface="Trebuchet MS"/>
                <a:cs typeface="Trebuchet MS"/>
              </a:rPr>
              <a:t>position.</a:t>
            </a:r>
            <a:endParaRPr sz="2200">
              <a:latin typeface="Trebuchet MS"/>
              <a:cs typeface="Trebuchet MS"/>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599440" y="411860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8" name="object 8"/>
          <p:cNvSpPr txBox="1"/>
          <p:nvPr/>
        </p:nvSpPr>
        <p:spPr>
          <a:xfrm>
            <a:off x="923289" y="3152139"/>
            <a:ext cx="8515350" cy="1582420"/>
          </a:xfrm>
          <a:prstGeom prst="rect">
            <a:avLst/>
          </a:prstGeom>
        </p:spPr>
        <p:txBody>
          <a:bodyPr vert="horz" wrap="square" lIns="0" tIns="1270" rIns="0" bIns="0" rtlCol="0">
            <a:spAutoFit/>
          </a:bodyPr>
          <a:lstStyle/>
          <a:p>
            <a:pPr marL="12700" marR="383540">
              <a:lnSpc>
                <a:spcPct val="103400"/>
              </a:lnSpc>
              <a:spcBef>
                <a:spcPts val="10"/>
              </a:spcBef>
            </a:pPr>
            <a:r>
              <a:rPr sz="2200" b="1" spc="-5" dirty="0">
                <a:latin typeface="Trebuchet MS"/>
                <a:cs typeface="Trebuchet MS"/>
              </a:rPr>
              <a:t>public boolean </a:t>
            </a:r>
            <a:r>
              <a:rPr sz="2200" b="1" dirty="0">
                <a:latin typeface="Trebuchet MS"/>
                <a:cs typeface="Trebuchet MS"/>
              </a:rPr>
              <a:t>previous():</a:t>
            </a:r>
            <a:r>
              <a:rPr sz="2200" dirty="0">
                <a:latin typeface="Trebuchet MS"/>
                <a:cs typeface="Trebuchet MS"/>
              </a:rPr>
              <a:t>is </a:t>
            </a:r>
            <a:r>
              <a:rPr sz="2200" spc="-5" dirty="0">
                <a:latin typeface="Trebuchet MS"/>
                <a:cs typeface="Trebuchet MS"/>
              </a:rPr>
              <a:t>used to move the </a:t>
            </a:r>
            <a:r>
              <a:rPr sz="2200" spc="-10" dirty="0">
                <a:latin typeface="Trebuchet MS"/>
                <a:cs typeface="Trebuchet MS"/>
              </a:rPr>
              <a:t>cursor </a:t>
            </a:r>
            <a:r>
              <a:rPr sz="2200" dirty="0">
                <a:latin typeface="Trebuchet MS"/>
                <a:cs typeface="Trebuchet MS"/>
              </a:rPr>
              <a:t>to </a:t>
            </a:r>
            <a:r>
              <a:rPr sz="2200" spc="-5" dirty="0">
                <a:latin typeface="Trebuchet MS"/>
                <a:cs typeface="Trebuchet MS"/>
              </a:rPr>
              <a:t>the one  row previous from the current</a:t>
            </a:r>
            <a:r>
              <a:rPr sz="2200" spc="-50" dirty="0">
                <a:latin typeface="Trebuchet MS"/>
                <a:cs typeface="Trebuchet MS"/>
              </a:rPr>
              <a:t> </a:t>
            </a:r>
            <a:r>
              <a:rPr sz="2200" spc="-5" dirty="0">
                <a:latin typeface="Trebuchet MS"/>
                <a:cs typeface="Trebuchet MS"/>
              </a:rPr>
              <a:t>position.</a:t>
            </a:r>
            <a:endParaRPr sz="2200">
              <a:latin typeface="Trebuchet MS"/>
              <a:cs typeface="Trebuchet MS"/>
            </a:endParaRPr>
          </a:p>
          <a:p>
            <a:pPr marL="12700" marR="5080">
              <a:lnSpc>
                <a:spcPct val="103400"/>
              </a:lnSpc>
              <a:spcBef>
                <a:spcPts val="1430"/>
              </a:spcBef>
              <a:tabLst>
                <a:tab pos="3212465" algn="l"/>
              </a:tabLst>
            </a:pPr>
            <a:r>
              <a:rPr sz="2200" b="1" spc="-5" dirty="0">
                <a:latin typeface="Trebuchet MS"/>
                <a:cs typeface="Trebuchet MS"/>
              </a:rPr>
              <a:t>public</a:t>
            </a:r>
            <a:r>
              <a:rPr sz="2200" b="1" spc="0" dirty="0">
                <a:latin typeface="Trebuchet MS"/>
                <a:cs typeface="Trebuchet MS"/>
              </a:rPr>
              <a:t> </a:t>
            </a:r>
            <a:r>
              <a:rPr sz="2200" b="1" spc="-5" dirty="0">
                <a:latin typeface="Trebuchet MS"/>
                <a:cs typeface="Trebuchet MS"/>
              </a:rPr>
              <a:t>boolean</a:t>
            </a:r>
            <a:r>
              <a:rPr sz="2200" b="1" spc="-10" dirty="0">
                <a:latin typeface="Trebuchet MS"/>
                <a:cs typeface="Trebuchet MS"/>
              </a:rPr>
              <a:t> </a:t>
            </a:r>
            <a:r>
              <a:rPr sz="2200" b="1" spc="-5" dirty="0">
                <a:latin typeface="Trebuchet MS"/>
                <a:cs typeface="Trebuchet MS"/>
              </a:rPr>
              <a:t>first():	</a:t>
            </a:r>
            <a:r>
              <a:rPr sz="2200" spc="-5" dirty="0">
                <a:latin typeface="Trebuchet MS"/>
                <a:cs typeface="Trebuchet MS"/>
              </a:rPr>
              <a:t>is used </a:t>
            </a:r>
            <a:r>
              <a:rPr sz="2200" dirty="0">
                <a:latin typeface="Trebuchet MS"/>
                <a:cs typeface="Trebuchet MS"/>
              </a:rPr>
              <a:t>to </a:t>
            </a:r>
            <a:r>
              <a:rPr sz="2200" spc="-5" dirty="0">
                <a:latin typeface="Trebuchet MS"/>
                <a:cs typeface="Trebuchet MS"/>
              </a:rPr>
              <a:t>move the cursor </a:t>
            </a:r>
            <a:r>
              <a:rPr sz="2200" dirty="0">
                <a:latin typeface="Trebuchet MS"/>
                <a:cs typeface="Trebuchet MS"/>
              </a:rPr>
              <a:t>to </a:t>
            </a:r>
            <a:r>
              <a:rPr sz="2200" spc="-5" dirty="0">
                <a:latin typeface="Trebuchet MS"/>
                <a:cs typeface="Trebuchet MS"/>
              </a:rPr>
              <a:t>the first </a:t>
            </a:r>
            <a:r>
              <a:rPr sz="2200" spc="-10" dirty="0">
                <a:latin typeface="Trebuchet MS"/>
                <a:cs typeface="Trebuchet MS"/>
              </a:rPr>
              <a:t>row  </a:t>
            </a:r>
            <a:r>
              <a:rPr sz="2200" spc="-5" dirty="0">
                <a:latin typeface="Trebuchet MS"/>
                <a:cs typeface="Trebuchet MS"/>
              </a:rPr>
              <a:t>in result set</a:t>
            </a:r>
            <a:r>
              <a:rPr sz="2200" spc="-15" dirty="0">
                <a:latin typeface="Trebuchet MS"/>
                <a:cs typeface="Trebuchet MS"/>
              </a:rPr>
              <a:t> </a:t>
            </a:r>
            <a:r>
              <a:rPr sz="2200" spc="-5" dirty="0">
                <a:latin typeface="Trebuchet MS"/>
                <a:cs typeface="Trebuchet MS"/>
              </a:rPr>
              <a:t>object.</a:t>
            </a:r>
            <a:endParaRPr sz="2200">
              <a:latin typeface="Trebuchet MS"/>
              <a:cs typeface="Trebuchet MS"/>
            </a:endParaRPr>
          </a:p>
        </p:txBody>
      </p:sp>
      <p:sp>
        <p:nvSpPr>
          <p:cNvPr id="9" name="object 9"/>
          <p:cNvSpPr txBox="1"/>
          <p:nvPr/>
        </p:nvSpPr>
        <p:spPr>
          <a:xfrm>
            <a:off x="599440" y="499364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10" name="object 10"/>
          <p:cNvSpPr txBox="1"/>
          <p:nvPr/>
        </p:nvSpPr>
        <p:spPr>
          <a:xfrm>
            <a:off x="923289" y="4902200"/>
            <a:ext cx="8333740" cy="707390"/>
          </a:xfrm>
          <a:prstGeom prst="rect">
            <a:avLst/>
          </a:prstGeom>
        </p:spPr>
        <p:txBody>
          <a:bodyPr vert="horz" wrap="square" lIns="0" tIns="1270" rIns="0" bIns="0" rtlCol="0">
            <a:spAutoFit/>
          </a:bodyPr>
          <a:lstStyle/>
          <a:p>
            <a:pPr marL="12700" marR="5080">
              <a:lnSpc>
                <a:spcPct val="103400"/>
              </a:lnSpc>
              <a:spcBef>
                <a:spcPts val="10"/>
              </a:spcBef>
            </a:pPr>
            <a:r>
              <a:rPr sz="2200" b="1" spc="-5" dirty="0">
                <a:latin typeface="Trebuchet MS"/>
                <a:cs typeface="Trebuchet MS"/>
              </a:rPr>
              <a:t>public boolean last():</a:t>
            </a:r>
            <a:r>
              <a:rPr sz="2200" spc="-5" dirty="0">
                <a:latin typeface="Trebuchet MS"/>
                <a:cs typeface="Trebuchet MS"/>
              </a:rPr>
              <a:t>is used to move the </a:t>
            </a:r>
            <a:r>
              <a:rPr sz="2200" spc="-10" dirty="0">
                <a:latin typeface="Trebuchet MS"/>
                <a:cs typeface="Trebuchet MS"/>
              </a:rPr>
              <a:t>cursor </a:t>
            </a:r>
            <a:r>
              <a:rPr sz="2200" dirty="0">
                <a:latin typeface="Trebuchet MS"/>
                <a:cs typeface="Trebuchet MS"/>
              </a:rPr>
              <a:t>to </a:t>
            </a:r>
            <a:r>
              <a:rPr sz="2200" spc="-5" dirty="0">
                <a:latin typeface="Trebuchet MS"/>
                <a:cs typeface="Trebuchet MS"/>
              </a:rPr>
              <a:t>the last </a:t>
            </a:r>
            <a:r>
              <a:rPr sz="2200" spc="-10" dirty="0">
                <a:latin typeface="Trebuchet MS"/>
                <a:cs typeface="Trebuchet MS"/>
              </a:rPr>
              <a:t>row </a:t>
            </a:r>
            <a:r>
              <a:rPr sz="2200" spc="-5" dirty="0">
                <a:latin typeface="Trebuchet MS"/>
                <a:cs typeface="Trebuchet MS"/>
              </a:rPr>
              <a:t>in  result set</a:t>
            </a:r>
            <a:r>
              <a:rPr sz="2200" spc="-10" dirty="0">
                <a:latin typeface="Trebuchet MS"/>
                <a:cs typeface="Trebuchet MS"/>
              </a:rPr>
              <a:t> </a:t>
            </a:r>
            <a:r>
              <a:rPr sz="2200" spc="-5" dirty="0">
                <a:latin typeface="Trebuchet MS"/>
                <a:cs typeface="Trebuchet MS"/>
              </a:rPr>
              <a:t>object.</a:t>
            </a:r>
            <a:endParaRPr sz="2200">
              <a:latin typeface="Trebuchet MS"/>
              <a:cs typeface="Trebuchet M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054985" cy="452120"/>
          </a:xfrm>
          <a:prstGeom prst="rect">
            <a:avLst/>
          </a:prstGeom>
        </p:spPr>
        <p:txBody>
          <a:bodyPr vert="horz" wrap="square" lIns="0" tIns="12700" rIns="0" bIns="0" rtlCol="0">
            <a:spAutoFit/>
          </a:bodyPr>
          <a:lstStyle/>
          <a:p>
            <a:pPr marL="12700">
              <a:lnSpc>
                <a:spcPct val="100000"/>
              </a:lnSpc>
              <a:spcBef>
                <a:spcPts val="100"/>
              </a:spcBef>
            </a:pPr>
            <a:r>
              <a:rPr spc="-20" dirty="0"/>
              <a:t>ResultSet</a:t>
            </a:r>
            <a:r>
              <a:rPr spc="-50" dirty="0"/>
              <a:t> </a:t>
            </a:r>
            <a:r>
              <a:rPr spc="-10" dirty="0"/>
              <a:t>Interface</a:t>
            </a:r>
          </a:p>
        </p:txBody>
      </p:sp>
      <p:sp>
        <p:nvSpPr>
          <p:cNvPr id="3" name="object 3"/>
          <p:cNvSpPr txBox="1"/>
          <p:nvPr/>
        </p:nvSpPr>
        <p:spPr>
          <a:xfrm>
            <a:off x="923289" y="1750060"/>
            <a:ext cx="4033520" cy="360680"/>
          </a:xfrm>
          <a:prstGeom prst="rect">
            <a:avLst/>
          </a:prstGeom>
        </p:spPr>
        <p:txBody>
          <a:bodyPr vert="horz" wrap="square" lIns="0" tIns="12700" rIns="0" bIns="0" rtlCol="0">
            <a:spAutoFit/>
          </a:bodyPr>
          <a:lstStyle/>
          <a:p>
            <a:pPr marL="12700">
              <a:lnSpc>
                <a:spcPct val="100000"/>
              </a:lnSpc>
              <a:spcBef>
                <a:spcPts val="100"/>
              </a:spcBef>
            </a:pPr>
            <a:r>
              <a:rPr sz="2200" i="1" spc="-10" dirty="0">
                <a:latin typeface="Trebuchet MS"/>
                <a:cs typeface="Trebuchet MS"/>
              </a:rPr>
              <a:t>Methods </a:t>
            </a:r>
            <a:r>
              <a:rPr sz="2200" i="1" spc="-5" dirty="0">
                <a:latin typeface="Trebuchet MS"/>
                <a:cs typeface="Trebuchet MS"/>
              </a:rPr>
              <a:t>of ResultSet</a:t>
            </a:r>
            <a:r>
              <a:rPr sz="2200" i="1" spc="-40" dirty="0">
                <a:latin typeface="Trebuchet MS"/>
                <a:cs typeface="Trebuchet MS"/>
              </a:rPr>
              <a:t> </a:t>
            </a:r>
            <a:r>
              <a:rPr sz="2200" i="1" spc="-10" dirty="0">
                <a:latin typeface="Trebuchet MS"/>
                <a:cs typeface="Trebuchet MS"/>
              </a:rPr>
              <a:t>interface:</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8157845" cy="708660"/>
          </a:xfrm>
          <a:prstGeom prst="rect">
            <a:avLst/>
          </a:prstGeom>
        </p:spPr>
        <p:txBody>
          <a:bodyPr vert="horz" wrap="square" lIns="0" tIns="0" rIns="0" bIns="0" rtlCol="0">
            <a:spAutoFit/>
          </a:bodyPr>
          <a:lstStyle/>
          <a:p>
            <a:pPr marL="12700" marR="5080">
              <a:lnSpc>
                <a:spcPct val="103800"/>
              </a:lnSpc>
            </a:pPr>
            <a:r>
              <a:rPr sz="2200" b="1" spc="-5" dirty="0">
                <a:latin typeface="Trebuchet MS"/>
                <a:cs typeface="Trebuchet MS"/>
              </a:rPr>
              <a:t>public int getInt(int </a:t>
            </a:r>
            <a:r>
              <a:rPr sz="2200" b="1" spc="-10" dirty="0">
                <a:latin typeface="Trebuchet MS"/>
                <a:cs typeface="Trebuchet MS"/>
              </a:rPr>
              <a:t>columnIndex): </a:t>
            </a:r>
            <a:r>
              <a:rPr sz="2200" spc="-5" dirty="0">
                <a:latin typeface="Trebuchet MS"/>
                <a:cs typeface="Trebuchet MS"/>
              </a:rPr>
              <a:t>is used to return the data </a:t>
            </a:r>
            <a:r>
              <a:rPr sz="2200" spc="-10" dirty="0">
                <a:latin typeface="Trebuchet MS"/>
                <a:cs typeface="Trebuchet MS"/>
              </a:rPr>
              <a:t>of  </a:t>
            </a:r>
            <a:r>
              <a:rPr sz="2200" spc="-5" dirty="0">
                <a:latin typeface="Trebuchet MS"/>
                <a:cs typeface="Trebuchet MS"/>
              </a:rPr>
              <a:t>specified column index of the current </a:t>
            </a:r>
            <a:r>
              <a:rPr sz="2200" spc="-10" dirty="0">
                <a:latin typeface="Trebuchet MS"/>
                <a:cs typeface="Trebuchet MS"/>
              </a:rPr>
              <a:t>row </a:t>
            </a:r>
            <a:r>
              <a:rPr sz="2200" spc="-5" dirty="0">
                <a:latin typeface="Trebuchet MS"/>
                <a:cs typeface="Trebuchet MS"/>
              </a:rPr>
              <a:t>as</a:t>
            </a:r>
            <a:r>
              <a:rPr sz="2200" spc="-25" dirty="0">
                <a:latin typeface="Trebuchet MS"/>
                <a:cs typeface="Trebuchet MS"/>
              </a:rPr>
              <a:t> </a:t>
            </a:r>
            <a:r>
              <a:rPr sz="2200" spc="-5" dirty="0">
                <a:latin typeface="Trebuchet MS"/>
                <a:cs typeface="Trebuchet MS"/>
              </a:rPr>
              <a:t>int.</a:t>
            </a:r>
            <a:endParaRPr sz="2200">
              <a:latin typeface="Trebuchet MS"/>
              <a:cs typeface="Trebuchet MS"/>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3152139"/>
            <a:ext cx="8518525" cy="707390"/>
          </a:xfrm>
          <a:prstGeom prst="rect">
            <a:avLst/>
          </a:prstGeom>
        </p:spPr>
        <p:txBody>
          <a:bodyPr vert="horz" wrap="square" lIns="0" tIns="1270" rIns="0" bIns="0" rtlCol="0">
            <a:spAutoFit/>
          </a:bodyPr>
          <a:lstStyle/>
          <a:p>
            <a:pPr marL="12700" marR="5080">
              <a:lnSpc>
                <a:spcPct val="103400"/>
              </a:lnSpc>
              <a:spcBef>
                <a:spcPts val="10"/>
              </a:spcBef>
            </a:pPr>
            <a:r>
              <a:rPr sz="2200" b="1" spc="-5" dirty="0">
                <a:latin typeface="Trebuchet MS"/>
                <a:cs typeface="Trebuchet MS"/>
              </a:rPr>
              <a:t>public int getInt(String </a:t>
            </a:r>
            <a:r>
              <a:rPr sz="2200" b="1" spc="-10" dirty="0">
                <a:latin typeface="Trebuchet MS"/>
                <a:cs typeface="Trebuchet MS"/>
              </a:rPr>
              <a:t>columnName): </a:t>
            </a:r>
            <a:r>
              <a:rPr sz="2200" spc="-5" dirty="0">
                <a:latin typeface="Trebuchet MS"/>
                <a:cs typeface="Trebuchet MS"/>
              </a:rPr>
              <a:t>columnName): is used </a:t>
            </a:r>
            <a:r>
              <a:rPr sz="2200" dirty="0">
                <a:latin typeface="Trebuchet MS"/>
                <a:cs typeface="Trebuchet MS"/>
              </a:rPr>
              <a:t>to  </a:t>
            </a:r>
            <a:r>
              <a:rPr sz="2200" spc="-5" dirty="0">
                <a:latin typeface="Trebuchet MS"/>
                <a:cs typeface="Trebuchet MS"/>
              </a:rPr>
              <a:t>return the data of specified </a:t>
            </a:r>
            <a:r>
              <a:rPr sz="2200" spc="-10" dirty="0">
                <a:latin typeface="Trebuchet MS"/>
                <a:cs typeface="Trebuchet MS"/>
              </a:rPr>
              <a:t>column </a:t>
            </a:r>
            <a:r>
              <a:rPr sz="2200" spc="-5" dirty="0">
                <a:latin typeface="Trebuchet MS"/>
                <a:cs typeface="Trebuchet MS"/>
              </a:rPr>
              <a:t>name of the </a:t>
            </a:r>
            <a:r>
              <a:rPr sz="2200" spc="-10" dirty="0">
                <a:latin typeface="Trebuchet MS"/>
                <a:cs typeface="Trebuchet MS"/>
              </a:rPr>
              <a:t>current </a:t>
            </a:r>
            <a:r>
              <a:rPr sz="2200" spc="-5" dirty="0">
                <a:latin typeface="Trebuchet MS"/>
                <a:cs typeface="Trebuchet MS"/>
              </a:rPr>
              <a:t>row as</a:t>
            </a:r>
            <a:r>
              <a:rPr sz="2200" spc="5" dirty="0">
                <a:latin typeface="Trebuchet MS"/>
                <a:cs typeface="Trebuchet MS"/>
              </a:rPr>
              <a:t> </a:t>
            </a:r>
            <a:r>
              <a:rPr sz="2200" spc="-5" dirty="0">
                <a:latin typeface="Trebuchet MS"/>
                <a:cs typeface="Trebuchet MS"/>
              </a:rPr>
              <a:t>int.</a:t>
            </a:r>
            <a:endParaRPr sz="2200">
              <a:latin typeface="Trebuchet MS"/>
              <a:cs typeface="Trebuchet MS"/>
            </a:endParaRPr>
          </a:p>
        </p:txBody>
      </p:sp>
      <p:sp>
        <p:nvSpPr>
          <p:cNvPr id="8" name="object 8"/>
          <p:cNvSpPr txBox="1"/>
          <p:nvPr/>
        </p:nvSpPr>
        <p:spPr>
          <a:xfrm>
            <a:off x="599440" y="411860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4027170"/>
            <a:ext cx="8634095" cy="707390"/>
          </a:xfrm>
          <a:prstGeom prst="rect">
            <a:avLst/>
          </a:prstGeom>
        </p:spPr>
        <p:txBody>
          <a:bodyPr vert="horz" wrap="square" lIns="0" tIns="1270" rIns="0" bIns="0" rtlCol="0">
            <a:spAutoFit/>
          </a:bodyPr>
          <a:lstStyle/>
          <a:p>
            <a:pPr marL="12700" marR="5080">
              <a:lnSpc>
                <a:spcPct val="103400"/>
              </a:lnSpc>
              <a:spcBef>
                <a:spcPts val="10"/>
              </a:spcBef>
            </a:pPr>
            <a:r>
              <a:rPr sz="2200" b="1" spc="-5" dirty="0">
                <a:latin typeface="Trebuchet MS"/>
                <a:cs typeface="Trebuchet MS"/>
              </a:rPr>
              <a:t>public String getString(int </a:t>
            </a:r>
            <a:r>
              <a:rPr sz="2200" b="1" spc="-10" dirty="0">
                <a:latin typeface="Trebuchet MS"/>
                <a:cs typeface="Trebuchet MS"/>
              </a:rPr>
              <a:t>columnIndex): </a:t>
            </a:r>
            <a:r>
              <a:rPr sz="2200" spc="-5" dirty="0">
                <a:latin typeface="Trebuchet MS"/>
                <a:cs typeface="Trebuchet MS"/>
              </a:rPr>
              <a:t>is </a:t>
            </a:r>
            <a:r>
              <a:rPr sz="2200" spc="-10" dirty="0">
                <a:latin typeface="Trebuchet MS"/>
                <a:cs typeface="Trebuchet MS"/>
              </a:rPr>
              <a:t>used </a:t>
            </a:r>
            <a:r>
              <a:rPr sz="2200" dirty="0">
                <a:latin typeface="Trebuchet MS"/>
                <a:cs typeface="Trebuchet MS"/>
              </a:rPr>
              <a:t>to </a:t>
            </a:r>
            <a:r>
              <a:rPr sz="2200" spc="-5" dirty="0">
                <a:latin typeface="Trebuchet MS"/>
                <a:cs typeface="Trebuchet MS"/>
              </a:rPr>
              <a:t>return the data  of specified </a:t>
            </a:r>
            <a:r>
              <a:rPr sz="2200" spc="-10" dirty="0">
                <a:latin typeface="Trebuchet MS"/>
                <a:cs typeface="Trebuchet MS"/>
              </a:rPr>
              <a:t>column </a:t>
            </a:r>
            <a:r>
              <a:rPr sz="2200" spc="-5" dirty="0">
                <a:latin typeface="Trebuchet MS"/>
                <a:cs typeface="Trebuchet MS"/>
              </a:rPr>
              <a:t>index </a:t>
            </a:r>
            <a:r>
              <a:rPr sz="2200" spc="-10" dirty="0">
                <a:latin typeface="Trebuchet MS"/>
                <a:cs typeface="Trebuchet MS"/>
              </a:rPr>
              <a:t>of </a:t>
            </a:r>
            <a:r>
              <a:rPr sz="2200" spc="-5" dirty="0">
                <a:latin typeface="Trebuchet MS"/>
                <a:cs typeface="Trebuchet MS"/>
              </a:rPr>
              <a:t>the current row as</a:t>
            </a:r>
            <a:r>
              <a:rPr sz="2200" spc="-15" dirty="0">
                <a:latin typeface="Trebuchet MS"/>
                <a:cs typeface="Trebuchet MS"/>
              </a:rPr>
              <a:t> </a:t>
            </a:r>
            <a:r>
              <a:rPr sz="2200" spc="-5" dirty="0">
                <a:latin typeface="Trebuchet MS"/>
                <a:cs typeface="Trebuchet MS"/>
              </a:rPr>
              <a:t>String.</a:t>
            </a:r>
            <a:endParaRPr sz="2200">
              <a:latin typeface="Trebuchet MS"/>
              <a:cs typeface="Trebuchet MS"/>
            </a:endParaRPr>
          </a:p>
        </p:txBody>
      </p:sp>
      <p:sp>
        <p:nvSpPr>
          <p:cNvPr id="10" name="object 10"/>
          <p:cNvSpPr txBox="1"/>
          <p:nvPr/>
        </p:nvSpPr>
        <p:spPr>
          <a:xfrm>
            <a:off x="599440" y="499364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11" name="object 11"/>
          <p:cNvSpPr txBox="1"/>
          <p:nvPr/>
        </p:nvSpPr>
        <p:spPr>
          <a:xfrm>
            <a:off x="923289" y="4902200"/>
            <a:ext cx="8408670" cy="707390"/>
          </a:xfrm>
          <a:prstGeom prst="rect">
            <a:avLst/>
          </a:prstGeom>
        </p:spPr>
        <p:txBody>
          <a:bodyPr vert="horz" wrap="square" lIns="0" tIns="1270" rIns="0" bIns="0" rtlCol="0">
            <a:spAutoFit/>
          </a:bodyPr>
          <a:lstStyle/>
          <a:p>
            <a:pPr marL="12700" marR="5080">
              <a:lnSpc>
                <a:spcPct val="103400"/>
              </a:lnSpc>
              <a:spcBef>
                <a:spcPts val="10"/>
              </a:spcBef>
            </a:pPr>
            <a:r>
              <a:rPr sz="2200" b="1" spc="-5" dirty="0">
                <a:latin typeface="Trebuchet MS"/>
                <a:cs typeface="Trebuchet MS"/>
              </a:rPr>
              <a:t>public String getString(String </a:t>
            </a:r>
            <a:r>
              <a:rPr sz="2200" b="1" spc="-10" dirty="0">
                <a:latin typeface="Trebuchet MS"/>
                <a:cs typeface="Trebuchet MS"/>
              </a:rPr>
              <a:t>columnName): </a:t>
            </a:r>
            <a:r>
              <a:rPr sz="2200" spc="-5" dirty="0">
                <a:latin typeface="Trebuchet MS"/>
                <a:cs typeface="Trebuchet MS"/>
              </a:rPr>
              <a:t>is used to return the  data of </a:t>
            </a:r>
            <a:r>
              <a:rPr sz="2200" spc="-10" dirty="0">
                <a:latin typeface="Trebuchet MS"/>
                <a:cs typeface="Trebuchet MS"/>
              </a:rPr>
              <a:t>specified </a:t>
            </a:r>
            <a:r>
              <a:rPr sz="2200" spc="-5" dirty="0">
                <a:latin typeface="Trebuchet MS"/>
                <a:cs typeface="Trebuchet MS"/>
              </a:rPr>
              <a:t>column name of the current row </a:t>
            </a:r>
            <a:r>
              <a:rPr sz="2200" dirty="0">
                <a:latin typeface="Trebuchet MS"/>
                <a:cs typeface="Trebuchet MS"/>
              </a:rPr>
              <a:t>as</a:t>
            </a:r>
            <a:r>
              <a:rPr sz="2200" spc="-30" dirty="0">
                <a:latin typeface="Trebuchet MS"/>
                <a:cs typeface="Trebuchet MS"/>
              </a:rPr>
              <a:t> </a:t>
            </a:r>
            <a:r>
              <a:rPr sz="2200" spc="-5" dirty="0">
                <a:latin typeface="Trebuchet MS"/>
                <a:cs typeface="Trebuchet MS"/>
              </a:rPr>
              <a:t>String.</a:t>
            </a:r>
            <a:endParaRPr sz="2200">
              <a:latin typeface="Trebuchet MS"/>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91490" y="5585459"/>
            <a:ext cx="2051685" cy="452120"/>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Trebuchet MS"/>
                <a:cs typeface="Trebuchet MS"/>
              </a:rPr>
              <a:t>JDBC</a:t>
            </a:r>
            <a:r>
              <a:rPr sz="2800" spc="-80" dirty="0">
                <a:solidFill>
                  <a:srgbClr val="FFFFFF"/>
                </a:solidFill>
                <a:latin typeface="Trebuchet MS"/>
                <a:cs typeface="Trebuchet MS"/>
              </a:rPr>
              <a:t> </a:t>
            </a:r>
            <a:r>
              <a:rPr sz="2800" spc="-10" dirty="0">
                <a:solidFill>
                  <a:srgbClr val="FFFFFF"/>
                </a:solidFill>
                <a:latin typeface="Trebuchet MS"/>
                <a:cs typeface="Trebuchet MS"/>
              </a:rPr>
              <a:t>History</a:t>
            </a:r>
            <a:endParaRPr sz="2800">
              <a:latin typeface="Trebuchet MS"/>
              <a:cs typeface="Trebuchet M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3054985" cy="452120"/>
          </a:xfrm>
          <a:prstGeom prst="rect">
            <a:avLst/>
          </a:prstGeom>
        </p:spPr>
        <p:txBody>
          <a:bodyPr vert="horz" wrap="square" lIns="0" tIns="12700" rIns="0" bIns="0" rtlCol="0">
            <a:spAutoFit/>
          </a:bodyPr>
          <a:lstStyle/>
          <a:p>
            <a:pPr marL="12700">
              <a:lnSpc>
                <a:spcPct val="100000"/>
              </a:lnSpc>
              <a:spcBef>
                <a:spcPts val="100"/>
              </a:spcBef>
            </a:pPr>
            <a:r>
              <a:rPr spc="-20" dirty="0"/>
              <a:t>ResultSet</a:t>
            </a:r>
            <a:r>
              <a:rPr spc="-50" dirty="0"/>
              <a:t> </a:t>
            </a:r>
            <a:r>
              <a:rPr spc="-10" dirty="0"/>
              <a:t>Interface</a:t>
            </a:r>
          </a:p>
        </p:txBody>
      </p:sp>
      <p:sp>
        <p:nvSpPr>
          <p:cNvPr id="3" name="object 3"/>
          <p:cNvSpPr txBox="1"/>
          <p:nvPr/>
        </p:nvSpPr>
        <p:spPr>
          <a:xfrm>
            <a:off x="923289" y="1750060"/>
            <a:ext cx="1190625" cy="360680"/>
          </a:xfrm>
          <a:prstGeom prst="rect">
            <a:avLst/>
          </a:prstGeom>
        </p:spPr>
        <p:txBody>
          <a:bodyPr vert="horz" wrap="square" lIns="0" tIns="12700" rIns="0" bIns="0" rtlCol="0">
            <a:spAutoFit/>
          </a:bodyPr>
          <a:lstStyle/>
          <a:p>
            <a:pPr marL="12700">
              <a:lnSpc>
                <a:spcPct val="100000"/>
              </a:lnSpc>
              <a:spcBef>
                <a:spcPts val="100"/>
              </a:spcBef>
            </a:pPr>
            <a:r>
              <a:rPr sz="2200" i="1" spc="-5" dirty="0">
                <a:latin typeface="Trebuchet MS"/>
                <a:cs typeface="Trebuchet MS"/>
              </a:rPr>
              <a:t>Ex</a:t>
            </a:r>
            <a:r>
              <a:rPr sz="2200" i="1" spc="-10" dirty="0">
                <a:latin typeface="Trebuchet MS"/>
                <a:cs typeface="Trebuchet MS"/>
              </a:rPr>
              <a:t>a</a:t>
            </a:r>
            <a:r>
              <a:rPr sz="2200" i="1" dirty="0">
                <a:latin typeface="Trebuchet MS"/>
                <a:cs typeface="Trebuchet MS"/>
              </a:rPr>
              <a:t>m</a:t>
            </a:r>
            <a:r>
              <a:rPr sz="2200" i="1" spc="-5" dirty="0">
                <a:latin typeface="Trebuchet MS"/>
                <a:cs typeface="Trebuchet MS"/>
              </a:rPr>
              <a:t>p</a:t>
            </a:r>
            <a:r>
              <a:rPr sz="2200" i="1" dirty="0">
                <a:latin typeface="Trebuchet MS"/>
                <a:cs typeface="Trebuchet MS"/>
              </a:rPr>
              <a:t>l</a:t>
            </a:r>
            <a:r>
              <a:rPr sz="2200" i="1" spc="-5" dirty="0">
                <a:latin typeface="Trebuchet MS"/>
                <a:cs typeface="Trebuchet MS"/>
              </a:rPr>
              <a:t>e</a:t>
            </a:r>
            <a:r>
              <a:rPr sz="2200" i="1" dirty="0">
                <a:latin typeface="Trebuchet MS"/>
                <a:cs typeface="Trebuchet MS"/>
              </a:rPr>
              <a:t>:</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a:spLocks noGrp="1"/>
          </p:cNvSpPr>
          <p:nvPr>
            <p:ph type="body" idx="1"/>
          </p:nvPr>
        </p:nvSpPr>
        <p:spPr>
          <a:prstGeom prst="rect">
            <a:avLst/>
          </a:prstGeom>
        </p:spPr>
        <p:txBody>
          <a:bodyPr vert="horz" wrap="square" lIns="0" tIns="204470" rIns="0" bIns="0" rtlCol="0">
            <a:spAutoFit/>
          </a:bodyPr>
          <a:lstStyle/>
          <a:p>
            <a:pPr marL="12700">
              <a:lnSpc>
                <a:spcPct val="100000"/>
              </a:lnSpc>
              <a:spcBef>
                <a:spcPts val="1610"/>
              </a:spcBef>
            </a:pPr>
            <a:r>
              <a:rPr spc="-15" dirty="0"/>
              <a:t>ResultSet </a:t>
            </a:r>
            <a:r>
              <a:rPr spc="-10" dirty="0"/>
              <a:t>rs=stmt.executeQuery("select </a:t>
            </a:r>
            <a:r>
              <a:rPr dirty="0"/>
              <a:t>* </a:t>
            </a:r>
            <a:r>
              <a:rPr spc="-5" dirty="0"/>
              <a:t>from</a:t>
            </a:r>
            <a:r>
              <a:rPr spc="105" dirty="0"/>
              <a:t> </a:t>
            </a:r>
            <a:r>
              <a:rPr spc="-10" dirty="0"/>
              <a:t>table");</a:t>
            </a:r>
          </a:p>
          <a:p>
            <a:pPr marL="12700" marR="2895600">
              <a:lnSpc>
                <a:spcPts val="4160"/>
              </a:lnSpc>
              <a:spcBef>
                <a:spcPts val="380"/>
              </a:spcBef>
            </a:pPr>
            <a:r>
              <a:rPr spc="-5" dirty="0"/>
              <a:t>//getting the record of 3rd </a:t>
            </a:r>
            <a:r>
              <a:rPr spc="-10" dirty="0"/>
              <a:t>row  rs.absolute(3);</a:t>
            </a:r>
          </a:p>
          <a:p>
            <a:pPr marL="12700" marR="15875">
              <a:lnSpc>
                <a:spcPct val="103400"/>
              </a:lnSpc>
              <a:spcBef>
                <a:spcPts val="1025"/>
              </a:spcBef>
            </a:pPr>
            <a:r>
              <a:rPr spc="-10" dirty="0"/>
              <a:t>System.out.println(rs.getString(1)+" </a:t>
            </a:r>
            <a:r>
              <a:rPr spc="-5" dirty="0"/>
              <a:t>"+rs.getString(2)+"  </a:t>
            </a:r>
            <a:r>
              <a:rPr spc="-10" dirty="0"/>
              <a:t>"+rs.getString(3));</a:t>
            </a:r>
          </a:p>
        </p:txBody>
      </p:sp>
      <p:sp>
        <p:nvSpPr>
          <p:cNvPr id="6" name="object 6"/>
          <p:cNvSpPr txBox="1"/>
          <p:nvPr/>
        </p:nvSpPr>
        <p:spPr>
          <a:xfrm>
            <a:off x="923289" y="4843779"/>
            <a:ext cx="1510665" cy="360680"/>
          </a:xfrm>
          <a:prstGeom prst="rect">
            <a:avLst/>
          </a:prstGeom>
        </p:spPr>
        <p:txBody>
          <a:bodyPr vert="horz" wrap="square" lIns="0" tIns="12700" rIns="0" bIns="0" rtlCol="0">
            <a:spAutoFit/>
          </a:bodyPr>
          <a:lstStyle/>
          <a:p>
            <a:pPr marL="12700">
              <a:lnSpc>
                <a:spcPct val="100000"/>
              </a:lnSpc>
              <a:spcBef>
                <a:spcPts val="100"/>
              </a:spcBef>
            </a:pPr>
            <a:r>
              <a:rPr sz="2200" spc="-10" dirty="0">
                <a:solidFill>
                  <a:srgbClr val="4A1E6E"/>
                </a:solidFill>
                <a:latin typeface="Trebuchet MS"/>
                <a:cs typeface="Trebuchet MS"/>
              </a:rPr>
              <a:t>con.close();</a:t>
            </a:r>
            <a:endParaRPr sz="2200">
              <a:latin typeface="Trebuchet MS"/>
              <a:cs typeface="Trebuchet MS"/>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15" dirty="0"/>
              <a:t>PreparedStatement</a:t>
            </a:r>
          </a:p>
        </p:txBody>
      </p:sp>
      <p:sp>
        <p:nvSpPr>
          <p:cNvPr id="3" name="object 3"/>
          <p:cNvSpPr txBox="1"/>
          <p:nvPr/>
        </p:nvSpPr>
        <p:spPr>
          <a:xfrm>
            <a:off x="491490" y="623569"/>
            <a:ext cx="1476375" cy="45212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Interface</a:t>
            </a:r>
            <a:endParaRPr sz="2800">
              <a:latin typeface="Trebuchet MS"/>
              <a:cs typeface="Trebuchet MS"/>
            </a:endParaRPr>
          </a:p>
        </p:txBody>
      </p:sp>
      <p:sp>
        <p:nvSpPr>
          <p:cNvPr id="4" name="object 4"/>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599440" y="28956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1558289"/>
            <a:ext cx="8284845" cy="2134870"/>
          </a:xfrm>
          <a:prstGeom prst="rect">
            <a:avLst/>
          </a:prstGeom>
        </p:spPr>
        <p:txBody>
          <a:bodyPr vert="horz" wrap="square" lIns="0" tIns="12700" rIns="0" bIns="0" rtlCol="0">
            <a:spAutoFit/>
          </a:bodyPr>
          <a:lstStyle/>
          <a:p>
            <a:pPr marL="12700" marR="5080">
              <a:lnSpc>
                <a:spcPct val="157200"/>
              </a:lnSpc>
              <a:spcBef>
                <a:spcPts val="100"/>
              </a:spcBef>
            </a:pPr>
            <a:r>
              <a:rPr sz="2200" spc="-5" dirty="0">
                <a:latin typeface="Trebuchet MS"/>
                <a:cs typeface="Trebuchet MS"/>
              </a:rPr>
              <a:t>The </a:t>
            </a:r>
            <a:r>
              <a:rPr sz="2200" spc="-15" dirty="0">
                <a:latin typeface="Trebuchet MS"/>
                <a:cs typeface="Trebuchet MS"/>
              </a:rPr>
              <a:t>PreparedStatement </a:t>
            </a:r>
            <a:r>
              <a:rPr sz="2200" spc="-5" dirty="0">
                <a:latin typeface="Trebuchet MS"/>
                <a:cs typeface="Trebuchet MS"/>
              </a:rPr>
              <a:t>interface is </a:t>
            </a:r>
            <a:r>
              <a:rPr sz="2200" dirty="0">
                <a:latin typeface="Trebuchet MS"/>
                <a:cs typeface="Trebuchet MS"/>
              </a:rPr>
              <a:t>a </a:t>
            </a:r>
            <a:r>
              <a:rPr sz="2200" spc="-5" dirty="0">
                <a:latin typeface="Trebuchet MS"/>
                <a:cs typeface="Trebuchet MS"/>
              </a:rPr>
              <a:t>sub interface of Statement.  It is used </a:t>
            </a:r>
            <a:r>
              <a:rPr sz="2200" dirty="0">
                <a:latin typeface="Trebuchet MS"/>
                <a:cs typeface="Trebuchet MS"/>
              </a:rPr>
              <a:t>to </a:t>
            </a:r>
            <a:r>
              <a:rPr sz="2200" spc="-5" dirty="0">
                <a:latin typeface="Trebuchet MS"/>
                <a:cs typeface="Trebuchet MS"/>
              </a:rPr>
              <a:t>execute </a:t>
            </a:r>
            <a:r>
              <a:rPr sz="2200" spc="-10" dirty="0">
                <a:latin typeface="Trebuchet MS"/>
                <a:cs typeface="Trebuchet MS"/>
              </a:rPr>
              <a:t>parameterized</a:t>
            </a:r>
            <a:r>
              <a:rPr sz="2200" spc="-30" dirty="0">
                <a:latin typeface="Trebuchet MS"/>
                <a:cs typeface="Trebuchet MS"/>
              </a:rPr>
              <a:t> </a:t>
            </a:r>
            <a:r>
              <a:rPr sz="2200" spc="-50" dirty="0">
                <a:latin typeface="Trebuchet MS"/>
                <a:cs typeface="Trebuchet MS"/>
              </a:rPr>
              <a:t>query.</a:t>
            </a:r>
            <a:endParaRPr sz="2200">
              <a:latin typeface="Trebuchet MS"/>
              <a:cs typeface="Trebuchet MS"/>
            </a:endParaRPr>
          </a:p>
          <a:p>
            <a:pPr marL="12700">
              <a:lnSpc>
                <a:spcPct val="100000"/>
              </a:lnSpc>
              <a:spcBef>
                <a:spcPts val="1510"/>
              </a:spcBef>
            </a:pPr>
            <a:r>
              <a:rPr sz="2200" spc="-5" dirty="0">
                <a:latin typeface="Trebuchet MS"/>
                <a:cs typeface="Trebuchet MS"/>
              </a:rPr>
              <a:t>Example of </a:t>
            </a:r>
            <a:r>
              <a:rPr sz="2200" spc="-10" dirty="0">
                <a:latin typeface="Trebuchet MS"/>
                <a:cs typeface="Trebuchet MS"/>
              </a:rPr>
              <a:t>parameterized</a:t>
            </a:r>
            <a:r>
              <a:rPr sz="2200" spc="-15" dirty="0">
                <a:latin typeface="Trebuchet MS"/>
                <a:cs typeface="Trebuchet MS"/>
              </a:rPr>
              <a:t> </a:t>
            </a:r>
            <a:r>
              <a:rPr sz="2200" spc="-5" dirty="0">
                <a:latin typeface="Trebuchet MS"/>
                <a:cs typeface="Trebuchet MS"/>
              </a:rPr>
              <a:t>query:</a:t>
            </a:r>
            <a:endParaRPr sz="2200">
              <a:latin typeface="Trebuchet MS"/>
              <a:cs typeface="Trebuchet MS"/>
            </a:endParaRPr>
          </a:p>
          <a:p>
            <a:pPr marL="120650">
              <a:lnSpc>
                <a:spcPct val="100000"/>
              </a:lnSpc>
              <a:spcBef>
                <a:spcPts val="1520"/>
              </a:spcBef>
              <a:tabLst>
                <a:tab pos="443865" algn="l"/>
              </a:tabLst>
            </a:pPr>
            <a:r>
              <a:rPr sz="2475" spc="135" baseline="10101" dirty="0">
                <a:latin typeface="Calibri"/>
                <a:cs typeface="Calibri"/>
              </a:rPr>
              <a:t>–	</a:t>
            </a:r>
            <a:r>
              <a:rPr sz="2200" spc="-5" dirty="0">
                <a:solidFill>
                  <a:srgbClr val="4A1E6E"/>
                </a:solidFill>
                <a:latin typeface="Trebuchet MS"/>
                <a:cs typeface="Trebuchet MS"/>
              </a:rPr>
              <a:t>String </a:t>
            </a:r>
            <a:r>
              <a:rPr sz="2200" spc="-10" dirty="0">
                <a:solidFill>
                  <a:srgbClr val="4A1E6E"/>
                </a:solidFill>
                <a:latin typeface="Trebuchet MS"/>
                <a:cs typeface="Trebuchet MS"/>
              </a:rPr>
              <a:t>sql="insert </a:t>
            </a:r>
            <a:r>
              <a:rPr sz="2200" spc="-5" dirty="0">
                <a:solidFill>
                  <a:srgbClr val="4A1E6E"/>
                </a:solidFill>
                <a:latin typeface="Trebuchet MS"/>
                <a:cs typeface="Trebuchet MS"/>
              </a:rPr>
              <a:t>into emp</a:t>
            </a:r>
            <a:r>
              <a:rPr sz="2200" spc="-15" dirty="0">
                <a:solidFill>
                  <a:srgbClr val="4A1E6E"/>
                </a:solidFill>
                <a:latin typeface="Trebuchet MS"/>
                <a:cs typeface="Trebuchet MS"/>
              </a:rPr>
              <a:t> </a:t>
            </a:r>
            <a:r>
              <a:rPr sz="2200" spc="-10" dirty="0">
                <a:solidFill>
                  <a:srgbClr val="4A1E6E"/>
                </a:solidFill>
                <a:latin typeface="Trebuchet MS"/>
                <a:cs typeface="Trebuchet MS"/>
              </a:rPr>
              <a:t>values(?,?,?)";</a:t>
            </a:r>
            <a:endParaRPr sz="2200">
              <a:latin typeface="Trebuchet MS"/>
              <a:cs typeface="Trebuchet M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180339"/>
            <a:ext cx="3289300" cy="452120"/>
          </a:xfrm>
          <a:prstGeom prst="rect">
            <a:avLst/>
          </a:prstGeom>
        </p:spPr>
        <p:txBody>
          <a:bodyPr vert="horz" wrap="square" lIns="0" tIns="12700" rIns="0" bIns="0" rtlCol="0">
            <a:spAutoFit/>
          </a:bodyPr>
          <a:lstStyle/>
          <a:p>
            <a:pPr marL="12700">
              <a:lnSpc>
                <a:spcPct val="100000"/>
              </a:lnSpc>
              <a:spcBef>
                <a:spcPts val="100"/>
              </a:spcBef>
            </a:pPr>
            <a:r>
              <a:rPr spc="-15" dirty="0"/>
              <a:t>PreaparedStatement</a:t>
            </a:r>
          </a:p>
        </p:txBody>
      </p:sp>
      <p:sp>
        <p:nvSpPr>
          <p:cNvPr id="3" name="object 3"/>
          <p:cNvSpPr txBox="1"/>
          <p:nvPr/>
        </p:nvSpPr>
        <p:spPr>
          <a:xfrm>
            <a:off x="491490" y="623569"/>
            <a:ext cx="4491355" cy="148717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Interface</a:t>
            </a:r>
            <a:endParaRPr sz="2800">
              <a:latin typeface="Trebuchet MS"/>
              <a:cs typeface="Trebuchet MS"/>
            </a:endParaRPr>
          </a:p>
          <a:p>
            <a:pPr>
              <a:lnSpc>
                <a:spcPct val="100000"/>
              </a:lnSpc>
              <a:spcBef>
                <a:spcPts val="45"/>
              </a:spcBef>
            </a:pPr>
            <a:endParaRPr sz="4750">
              <a:latin typeface="Times New Roman"/>
              <a:cs typeface="Times New Roman"/>
            </a:endParaRPr>
          </a:p>
          <a:p>
            <a:pPr marL="444500">
              <a:lnSpc>
                <a:spcPct val="100000"/>
              </a:lnSpc>
            </a:pPr>
            <a:r>
              <a:rPr sz="2200" i="1" spc="-10" dirty="0">
                <a:latin typeface="Trebuchet MS"/>
                <a:cs typeface="Trebuchet MS"/>
              </a:rPr>
              <a:t>Methods </a:t>
            </a:r>
            <a:r>
              <a:rPr sz="2200" i="1" spc="-5" dirty="0">
                <a:latin typeface="Trebuchet MS"/>
                <a:cs typeface="Trebuchet MS"/>
              </a:rPr>
              <a:t>of</a:t>
            </a:r>
            <a:r>
              <a:rPr sz="2200" i="1" spc="-15" dirty="0">
                <a:latin typeface="Trebuchet MS"/>
                <a:cs typeface="Trebuchet MS"/>
              </a:rPr>
              <a:t> </a:t>
            </a:r>
            <a:r>
              <a:rPr sz="2200" i="1" spc="-10" dirty="0">
                <a:latin typeface="Trebuchet MS"/>
                <a:cs typeface="Trebuchet MS"/>
              </a:rPr>
              <a:t>PreparedStatement:</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8569960" cy="708660"/>
          </a:xfrm>
          <a:prstGeom prst="rect">
            <a:avLst/>
          </a:prstGeom>
        </p:spPr>
        <p:txBody>
          <a:bodyPr vert="horz" wrap="square" lIns="0" tIns="0" rIns="0" bIns="0" rtlCol="0">
            <a:spAutoFit/>
          </a:bodyPr>
          <a:lstStyle/>
          <a:p>
            <a:pPr marL="12700" marR="5080">
              <a:lnSpc>
                <a:spcPct val="103800"/>
              </a:lnSpc>
            </a:pPr>
            <a:r>
              <a:rPr sz="2200" i="1" spc="-5" dirty="0">
                <a:latin typeface="Trebuchet MS"/>
                <a:cs typeface="Trebuchet MS"/>
              </a:rPr>
              <a:t>public void setInt(int </a:t>
            </a:r>
            <a:r>
              <a:rPr sz="2200" i="1" spc="-10" dirty="0">
                <a:latin typeface="Trebuchet MS"/>
                <a:cs typeface="Trebuchet MS"/>
              </a:rPr>
              <a:t>paramIndex, </a:t>
            </a:r>
            <a:r>
              <a:rPr sz="2200" i="1" spc="-5" dirty="0">
                <a:latin typeface="Trebuchet MS"/>
                <a:cs typeface="Trebuchet MS"/>
              </a:rPr>
              <a:t>int value): sets the integer value  to the given </a:t>
            </a:r>
            <a:r>
              <a:rPr sz="2200" i="1" spc="-10" dirty="0">
                <a:latin typeface="Trebuchet MS"/>
                <a:cs typeface="Trebuchet MS"/>
              </a:rPr>
              <a:t>parameter</a:t>
            </a:r>
            <a:r>
              <a:rPr sz="2200" i="1" spc="-35" dirty="0">
                <a:latin typeface="Trebuchet MS"/>
                <a:cs typeface="Trebuchet MS"/>
              </a:rPr>
              <a:t> </a:t>
            </a:r>
            <a:r>
              <a:rPr sz="2200" i="1" spc="-5" dirty="0">
                <a:latin typeface="Trebuchet MS"/>
                <a:cs typeface="Trebuchet MS"/>
              </a:rPr>
              <a:t>index.</a:t>
            </a:r>
            <a:endParaRPr sz="2200">
              <a:latin typeface="Trebuchet MS"/>
              <a:cs typeface="Trebuchet MS"/>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3152139"/>
            <a:ext cx="8430260" cy="707390"/>
          </a:xfrm>
          <a:prstGeom prst="rect">
            <a:avLst/>
          </a:prstGeom>
        </p:spPr>
        <p:txBody>
          <a:bodyPr vert="horz" wrap="square" lIns="0" tIns="1270" rIns="0" bIns="0" rtlCol="0">
            <a:spAutoFit/>
          </a:bodyPr>
          <a:lstStyle/>
          <a:p>
            <a:pPr marL="12700" marR="5080">
              <a:lnSpc>
                <a:spcPct val="103400"/>
              </a:lnSpc>
              <a:spcBef>
                <a:spcPts val="10"/>
              </a:spcBef>
            </a:pPr>
            <a:r>
              <a:rPr sz="2200" i="1" spc="-5" dirty="0">
                <a:latin typeface="Trebuchet MS"/>
                <a:cs typeface="Trebuchet MS"/>
              </a:rPr>
              <a:t>public void setString(int </a:t>
            </a:r>
            <a:r>
              <a:rPr sz="2200" i="1" spc="-10" dirty="0">
                <a:latin typeface="Trebuchet MS"/>
                <a:cs typeface="Trebuchet MS"/>
              </a:rPr>
              <a:t>paramIndex, </a:t>
            </a:r>
            <a:r>
              <a:rPr sz="2200" i="1" spc="-5" dirty="0">
                <a:latin typeface="Trebuchet MS"/>
                <a:cs typeface="Trebuchet MS"/>
              </a:rPr>
              <a:t>String value): sets the String  value </a:t>
            </a:r>
            <a:r>
              <a:rPr sz="2200" i="1" dirty="0">
                <a:latin typeface="Trebuchet MS"/>
                <a:cs typeface="Trebuchet MS"/>
              </a:rPr>
              <a:t>to </a:t>
            </a:r>
            <a:r>
              <a:rPr sz="2200" i="1" spc="-5" dirty="0">
                <a:latin typeface="Trebuchet MS"/>
                <a:cs typeface="Trebuchet MS"/>
              </a:rPr>
              <a:t>the given </a:t>
            </a:r>
            <a:r>
              <a:rPr sz="2200" i="1" spc="-10" dirty="0">
                <a:latin typeface="Trebuchet MS"/>
                <a:cs typeface="Trebuchet MS"/>
              </a:rPr>
              <a:t>parameter</a:t>
            </a:r>
            <a:r>
              <a:rPr sz="2200" i="1" spc="-45" dirty="0">
                <a:latin typeface="Trebuchet MS"/>
                <a:cs typeface="Trebuchet MS"/>
              </a:rPr>
              <a:t> </a:t>
            </a:r>
            <a:r>
              <a:rPr sz="2200" i="1" spc="-10" dirty="0">
                <a:latin typeface="Trebuchet MS"/>
                <a:cs typeface="Trebuchet MS"/>
              </a:rPr>
              <a:t>index.</a:t>
            </a:r>
            <a:endParaRPr sz="2200">
              <a:latin typeface="Trebuchet MS"/>
              <a:cs typeface="Trebuchet MS"/>
            </a:endParaRPr>
          </a:p>
        </p:txBody>
      </p:sp>
      <p:sp>
        <p:nvSpPr>
          <p:cNvPr id="8" name="object 8"/>
          <p:cNvSpPr txBox="1"/>
          <p:nvPr/>
        </p:nvSpPr>
        <p:spPr>
          <a:xfrm>
            <a:off x="599440" y="411860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4027170"/>
            <a:ext cx="8071484" cy="707390"/>
          </a:xfrm>
          <a:prstGeom prst="rect">
            <a:avLst/>
          </a:prstGeom>
        </p:spPr>
        <p:txBody>
          <a:bodyPr vert="horz" wrap="square" lIns="0" tIns="1270" rIns="0" bIns="0" rtlCol="0">
            <a:spAutoFit/>
          </a:bodyPr>
          <a:lstStyle/>
          <a:p>
            <a:pPr marL="12700" marR="5080">
              <a:lnSpc>
                <a:spcPct val="103400"/>
              </a:lnSpc>
              <a:spcBef>
                <a:spcPts val="10"/>
              </a:spcBef>
            </a:pPr>
            <a:r>
              <a:rPr sz="2200" i="1" spc="-5" dirty="0">
                <a:latin typeface="Trebuchet MS"/>
                <a:cs typeface="Trebuchet MS"/>
              </a:rPr>
              <a:t>public void setFloat(int paramIndex, </a:t>
            </a:r>
            <a:r>
              <a:rPr sz="2200" i="1" spc="-10" dirty="0">
                <a:latin typeface="Trebuchet MS"/>
                <a:cs typeface="Trebuchet MS"/>
              </a:rPr>
              <a:t>float </a:t>
            </a:r>
            <a:r>
              <a:rPr sz="2200" i="1" spc="-5" dirty="0">
                <a:latin typeface="Trebuchet MS"/>
                <a:cs typeface="Trebuchet MS"/>
              </a:rPr>
              <a:t>value): sets the </a:t>
            </a:r>
            <a:r>
              <a:rPr sz="2200" i="1" spc="-10" dirty="0">
                <a:latin typeface="Trebuchet MS"/>
                <a:cs typeface="Trebuchet MS"/>
              </a:rPr>
              <a:t>float  </a:t>
            </a:r>
            <a:r>
              <a:rPr sz="2200" i="1" spc="-5" dirty="0">
                <a:latin typeface="Trebuchet MS"/>
                <a:cs typeface="Trebuchet MS"/>
              </a:rPr>
              <a:t>value </a:t>
            </a:r>
            <a:r>
              <a:rPr sz="2200" i="1" dirty="0">
                <a:latin typeface="Trebuchet MS"/>
                <a:cs typeface="Trebuchet MS"/>
              </a:rPr>
              <a:t>to </a:t>
            </a:r>
            <a:r>
              <a:rPr sz="2200" i="1" spc="-5" dirty="0">
                <a:latin typeface="Trebuchet MS"/>
                <a:cs typeface="Trebuchet MS"/>
              </a:rPr>
              <a:t>the given </a:t>
            </a:r>
            <a:r>
              <a:rPr sz="2200" i="1" spc="-10" dirty="0">
                <a:latin typeface="Trebuchet MS"/>
                <a:cs typeface="Trebuchet MS"/>
              </a:rPr>
              <a:t>parameter</a:t>
            </a:r>
            <a:r>
              <a:rPr sz="2200" i="1" spc="-45" dirty="0">
                <a:latin typeface="Trebuchet MS"/>
                <a:cs typeface="Trebuchet MS"/>
              </a:rPr>
              <a:t> </a:t>
            </a:r>
            <a:r>
              <a:rPr sz="2200" i="1" spc="-10" dirty="0">
                <a:latin typeface="Trebuchet MS"/>
                <a:cs typeface="Trebuchet MS"/>
              </a:rPr>
              <a:t>index.</a:t>
            </a:r>
            <a:endParaRPr sz="2200">
              <a:latin typeface="Trebuchet MS"/>
              <a:cs typeface="Trebuchet MS"/>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15" dirty="0"/>
              <a:t>PreparedStatement</a:t>
            </a:r>
          </a:p>
        </p:txBody>
      </p:sp>
      <p:sp>
        <p:nvSpPr>
          <p:cNvPr id="3" name="object 3"/>
          <p:cNvSpPr txBox="1"/>
          <p:nvPr/>
        </p:nvSpPr>
        <p:spPr>
          <a:xfrm>
            <a:off x="491490" y="623569"/>
            <a:ext cx="4491355" cy="148717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Interface</a:t>
            </a:r>
            <a:endParaRPr sz="2800">
              <a:latin typeface="Trebuchet MS"/>
              <a:cs typeface="Trebuchet MS"/>
            </a:endParaRPr>
          </a:p>
          <a:p>
            <a:pPr>
              <a:lnSpc>
                <a:spcPct val="100000"/>
              </a:lnSpc>
              <a:spcBef>
                <a:spcPts val="45"/>
              </a:spcBef>
            </a:pPr>
            <a:endParaRPr sz="4750">
              <a:latin typeface="Times New Roman"/>
              <a:cs typeface="Times New Roman"/>
            </a:endParaRPr>
          </a:p>
          <a:p>
            <a:pPr marL="444500">
              <a:lnSpc>
                <a:spcPct val="100000"/>
              </a:lnSpc>
            </a:pPr>
            <a:r>
              <a:rPr sz="2200" i="1" spc="-10" dirty="0">
                <a:latin typeface="Trebuchet MS"/>
                <a:cs typeface="Trebuchet MS"/>
              </a:rPr>
              <a:t>Methods </a:t>
            </a:r>
            <a:r>
              <a:rPr sz="2200" i="1" spc="-5" dirty="0">
                <a:latin typeface="Trebuchet MS"/>
                <a:cs typeface="Trebuchet MS"/>
              </a:rPr>
              <a:t>of</a:t>
            </a:r>
            <a:r>
              <a:rPr sz="2200" i="1" spc="-15" dirty="0">
                <a:latin typeface="Trebuchet MS"/>
                <a:cs typeface="Trebuchet MS"/>
              </a:rPr>
              <a:t> </a:t>
            </a:r>
            <a:r>
              <a:rPr sz="2200" i="1" spc="-10" dirty="0">
                <a:latin typeface="Trebuchet MS"/>
                <a:cs typeface="Trebuchet MS"/>
              </a:rPr>
              <a:t>PreparedStatement:</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7767320" cy="708660"/>
          </a:xfrm>
          <a:prstGeom prst="rect">
            <a:avLst/>
          </a:prstGeom>
        </p:spPr>
        <p:txBody>
          <a:bodyPr vert="horz" wrap="square" lIns="0" tIns="0" rIns="0" bIns="0" rtlCol="0">
            <a:spAutoFit/>
          </a:bodyPr>
          <a:lstStyle/>
          <a:p>
            <a:pPr marL="12700" marR="5080">
              <a:lnSpc>
                <a:spcPct val="103800"/>
              </a:lnSpc>
            </a:pPr>
            <a:r>
              <a:rPr sz="2200" spc="-5" dirty="0">
                <a:latin typeface="Trebuchet MS"/>
                <a:cs typeface="Trebuchet MS"/>
              </a:rPr>
              <a:t>public void </a:t>
            </a:r>
            <a:r>
              <a:rPr sz="2200" spc="-10" dirty="0">
                <a:latin typeface="Trebuchet MS"/>
                <a:cs typeface="Trebuchet MS"/>
              </a:rPr>
              <a:t>setDouble(int </a:t>
            </a:r>
            <a:r>
              <a:rPr sz="2200" spc="-5" dirty="0">
                <a:latin typeface="Trebuchet MS"/>
                <a:cs typeface="Trebuchet MS"/>
              </a:rPr>
              <a:t>paramIndex, double value): sets the  double value </a:t>
            </a:r>
            <a:r>
              <a:rPr sz="2200" dirty="0">
                <a:latin typeface="Trebuchet MS"/>
                <a:cs typeface="Trebuchet MS"/>
              </a:rPr>
              <a:t>to </a:t>
            </a:r>
            <a:r>
              <a:rPr sz="2200" spc="-5" dirty="0">
                <a:latin typeface="Trebuchet MS"/>
                <a:cs typeface="Trebuchet MS"/>
              </a:rPr>
              <a:t>the given parameter</a:t>
            </a:r>
            <a:r>
              <a:rPr sz="2200" spc="-45" dirty="0">
                <a:latin typeface="Trebuchet MS"/>
                <a:cs typeface="Trebuchet MS"/>
              </a:rPr>
              <a:t> </a:t>
            </a:r>
            <a:r>
              <a:rPr sz="2200" spc="-5" dirty="0">
                <a:latin typeface="Trebuchet MS"/>
                <a:cs typeface="Trebuchet MS"/>
              </a:rPr>
              <a:t>index.</a:t>
            </a:r>
            <a:endParaRPr sz="2200">
              <a:latin typeface="Trebuchet MS"/>
              <a:cs typeface="Trebuchet MS"/>
            </a:endParaRPr>
          </a:p>
        </p:txBody>
      </p:sp>
      <p:sp>
        <p:nvSpPr>
          <p:cNvPr id="6" name="object 6"/>
          <p:cNvSpPr txBox="1"/>
          <p:nvPr/>
        </p:nvSpPr>
        <p:spPr>
          <a:xfrm>
            <a:off x="599440" y="324357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7" name="object 7"/>
          <p:cNvSpPr txBox="1"/>
          <p:nvPr/>
        </p:nvSpPr>
        <p:spPr>
          <a:xfrm>
            <a:off x="923289" y="3152139"/>
            <a:ext cx="770699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public int executeUpdate(): executes the </a:t>
            </a:r>
            <a:r>
              <a:rPr sz="2200" spc="-50" dirty="0">
                <a:latin typeface="Trebuchet MS"/>
                <a:cs typeface="Trebuchet MS"/>
              </a:rPr>
              <a:t>query. </a:t>
            </a:r>
            <a:r>
              <a:rPr sz="2200" spc="-5" dirty="0">
                <a:latin typeface="Trebuchet MS"/>
                <a:cs typeface="Trebuchet MS"/>
              </a:rPr>
              <a:t>It is used for  create, </a:t>
            </a:r>
            <a:r>
              <a:rPr sz="2200" spc="-10" dirty="0">
                <a:latin typeface="Trebuchet MS"/>
                <a:cs typeface="Trebuchet MS"/>
              </a:rPr>
              <a:t>drop, </a:t>
            </a:r>
            <a:r>
              <a:rPr sz="2200" spc="-5" dirty="0">
                <a:latin typeface="Trebuchet MS"/>
                <a:cs typeface="Trebuchet MS"/>
              </a:rPr>
              <a:t>insert, update, delete</a:t>
            </a:r>
            <a:r>
              <a:rPr sz="2200" spc="-20" dirty="0">
                <a:latin typeface="Trebuchet MS"/>
                <a:cs typeface="Trebuchet MS"/>
              </a:rPr>
              <a:t> </a:t>
            </a:r>
            <a:r>
              <a:rPr sz="2200" spc="-5" dirty="0">
                <a:latin typeface="Trebuchet MS"/>
                <a:cs typeface="Trebuchet MS"/>
              </a:rPr>
              <a:t>etc.</a:t>
            </a:r>
            <a:endParaRPr sz="2200">
              <a:latin typeface="Trebuchet MS"/>
              <a:cs typeface="Trebuchet MS"/>
            </a:endParaRPr>
          </a:p>
        </p:txBody>
      </p:sp>
      <p:sp>
        <p:nvSpPr>
          <p:cNvPr id="8" name="object 8"/>
          <p:cNvSpPr txBox="1"/>
          <p:nvPr/>
        </p:nvSpPr>
        <p:spPr>
          <a:xfrm>
            <a:off x="599440" y="4118609"/>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9" name="object 9"/>
          <p:cNvSpPr txBox="1"/>
          <p:nvPr/>
        </p:nvSpPr>
        <p:spPr>
          <a:xfrm>
            <a:off x="923289" y="4027170"/>
            <a:ext cx="781621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public </a:t>
            </a:r>
            <a:r>
              <a:rPr sz="2200" spc="-15" dirty="0">
                <a:latin typeface="Trebuchet MS"/>
                <a:cs typeface="Trebuchet MS"/>
              </a:rPr>
              <a:t>ResultSet </a:t>
            </a:r>
            <a:r>
              <a:rPr sz="2200" spc="-5" dirty="0">
                <a:latin typeface="Trebuchet MS"/>
                <a:cs typeface="Trebuchet MS"/>
              </a:rPr>
              <a:t>executeQuery(): executes the </a:t>
            </a:r>
            <a:r>
              <a:rPr sz="2200" spc="-10" dirty="0">
                <a:latin typeface="Trebuchet MS"/>
                <a:cs typeface="Trebuchet MS"/>
              </a:rPr>
              <a:t>select </a:t>
            </a:r>
            <a:r>
              <a:rPr sz="2200" spc="-50" dirty="0">
                <a:latin typeface="Trebuchet MS"/>
                <a:cs typeface="Trebuchet MS"/>
              </a:rPr>
              <a:t>query. </a:t>
            </a:r>
            <a:r>
              <a:rPr sz="2200" spc="-5" dirty="0">
                <a:latin typeface="Trebuchet MS"/>
                <a:cs typeface="Trebuchet MS"/>
              </a:rPr>
              <a:t>It  returns an instance of</a:t>
            </a:r>
            <a:r>
              <a:rPr sz="2200" spc="-25" dirty="0">
                <a:latin typeface="Trebuchet MS"/>
                <a:cs typeface="Trebuchet MS"/>
              </a:rPr>
              <a:t> </a:t>
            </a:r>
            <a:r>
              <a:rPr sz="2200" spc="-15" dirty="0">
                <a:latin typeface="Trebuchet MS"/>
                <a:cs typeface="Trebuchet MS"/>
              </a:rPr>
              <a:t>ResultSet.</a:t>
            </a:r>
            <a:endParaRPr sz="2200">
              <a:latin typeface="Trebuchet MS"/>
              <a:cs typeface="Trebuchet MS"/>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15" dirty="0"/>
              <a:t>PreparedStatement</a:t>
            </a:r>
          </a:p>
        </p:txBody>
      </p:sp>
      <p:sp>
        <p:nvSpPr>
          <p:cNvPr id="3" name="object 3"/>
          <p:cNvSpPr txBox="1"/>
          <p:nvPr/>
        </p:nvSpPr>
        <p:spPr>
          <a:xfrm>
            <a:off x="491490" y="623569"/>
            <a:ext cx="1622425" cy="1487170"/>
          </a:xfrm>
          <a:prstGeom prst="rect">
            <a:avLst/>
          </a:prstGeom>
        </p:spPr>
        <p:txBody>
          <a:bodyPr vert="horz" wrap="square" lIns="0" tIns="12700" rIns="0" bIns="0" rtlCol="0">
            <a:spAutoFit/>
          </a:bodyPr>
          <a:lstStyle/>
          <a:p>
            <a:pPr marL="12700">
              <a:lnSpc>
                <a:spcPct val="100000"/>
              </a:lnSpc>
              <a:spcBef>
                <a:spcPts val="100"/>
              </a:spcBef>
            </a:pPr>
            <a:r>
              <a:rPr sz="2800" spc="-10" dirty="0">
                <a:latin typeface="Trebuchet MS"/>
                <a:cs typeface="Trebuchet MS"/>
              </a:rPr>
              <a:t>Interface</a:t>
            </a:r>
            <a:endParaRPr sz="2800">
              <a:latin typeface="Trebuchet MS"/>
              <a:cs typeface="Trebuchet MS"/>
            </a:endParaRPr>
          </a:p>
          <a:p>
            <a:pPr>
              <a:lnSpc>
                <a:spcPct val="100000"/>
              </a:lnSpc>
              <a:spcBef>
                <a:spcPts val="45"/>
              </a:spcBef>
            </a:pPr>
            <a:endParaRPr sz="4750">
              <a:latin typeface="Times New Roman"/>
              <a:cs typeface="Times New Roman"/>
            </a:endParaRPr>
          </a:p>
          <a:p>
            <a:pPr marL="444500">
              <a:lnSpc>
                <a:spcPct val="100000"/>
              </a:lnSpc>
            </a:pPr>
            <a:r>
              <a:rPr sz="2200" i="1" spc="-5" dirty="0">
                <a:latin typeface="Trebuchet MS"/>
                <a:cs typeface="Trebuchet MS"/>
              </a:rPr>
              <a:t>Ex</a:t>
            </a:r>
            <a:r>
              <a:rPr sz="2200" i="1" spc="-10" dirty="0">
                <a:latin typeface="Trebuchet MS"/>
                <a:cs typeface="Trebuchet MS"/>
              </a:rPr>
              <a:t>a</a:t>
            </a:r>
            <a:r>
              <a:rPr sz="2200" i="1" dirty="0">
                <a:latin typeface="Trebuchet MS"/>
                <a:cs typeface="Trebuchet MS"/>
              </a:rPr>
              <a:t>m</a:t>
            </a:r>
            <a:r>
              <a:rPr sz="2200" i="1" spc="-5" dirty="0">
                <a:latin typeface="Trebuchet MS"/>
                <a:cs typeface="Trebuchet MS"/>
              </a:rPr>
              <a:t>p</a:t>
            </a:r>
            <a:r>
              <a:rPr sz="2200" i="1" dirty="0">
                <a:latin typeface="Trebuchet MS"/>
                <a:cs typeface="Trebuchet MS"/>
              </a:rPr>
              <a:t>l</a:t>
            </a:r>
            <a:r>
              <a:rPr sz="2200" i="1" spc="-5" dirty="0">
                <a:latin typeface="Trebuchet MS"/>
                <a:cs typeface="Trebuchet MS"/>
              </a:rPr>
              <a:t>e</a:t>
            </a:r>
            <a:r>
              <a:rPr sz="2200" i="1" dirty="0">
                <a:latin typeface="Trebuchet MS"/>
                <a:cs typeface="Trebuchet MS"/>
              </a:rPr>
              <a:t>:</a:t>
            </a:r>
            <a:endParaRPr sz="2200">
              <a:latin typeface="Trebuchet MS"/>
              <a:cs typeface="Trebuchet MS"/>
            </a:endParaRPr>
          </a:p>
        </p:txBody>
      </p:sp>
      <p:sp>
        <p:nvSpPr>
          <p:cNvPr id="4" name="object 4"/>
          <p:cNvSpPr txBox="1"/>
          <p:nvPr/>
        </p:nvSpPr>
        <p:spPr>
          <a:xfrm>
            <a:off x="599440" y="236855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5" name="object 5"/>
          <p:cNvSpPr txBox="1"/>
          <p:nvPr/>
        </p:nvSpPr>
        <p:spPr>
          <a:xfrm>
            <a:off x="923289" y="2277110"/>
            <a:ext cx="8166734" cy="2289810"/>
          </a:xfrm>
          <a:prstGeom prst="rect">
            <a:avLst/>
          </a:prstGeom>
        </p:spPr>
        <p:txBody>
          <a:bodyPr vert="horz" wrap="square" lIns="0" tIns="0" rIns="0" bIns="0" rtlCol="0">
            <a:spAutoFit/>
          </a:bodyPr>
          <a:lstStyle/>
          <a:p>
            <a:pPr marL="12700" marR="5080">
              <a:lnSpc>
                <a:spcPct val="103800"/>
              </a:lnSpc>
            </a:pPr>
            <a:r>
              <a:rPr sz="2200" spc="-15" dirty="0">
                <a:solidFill>
                  <a:srgbClr val="4A1E6E"/>
                </a:solidFill>
                <a:latin typeface="Trebuchet MS"/>
                <a:cs typeface="Trebuchet MS"/>
              </a:rPr>
              <a:t>PreparedStatement </a:t>
            </a:r>
            <a:r>
              <a:rPr sz="2200" spc="-5" dirty="0">
                <a:solidFill>
                  <a:srgbClr val="4A1E6E"/>
                </a:solidFill>
                <a:latin typeface="Trebuchet MS"/>
                <a:cs typeface="Trebuchet MS"/>
              </a:rPr>
              <a:t>stmt=con.prepareStatement("insert into Emp  </a:t>
            </a:r>
            <a:r>
              <a:rPr sz="2200" spc="-10" dirty="0">
                <a:solidFill>
                  <a:srgbClr val="4A1E6E"/>
                </a:solidFill>
                <a:latin typeface="Trebuchet MS"/>
                <a:cs typeface="Trebuchet MS"/>
              </a:rPr>
              <a:t>values(?,?)");</a:t>
            </a:r>
            <a:endParaRPr sz="2200">
              <a:latin typeface="Trebuchet MS"/>
              <a:cs typeface="Trebuchet MS"/>
            </a:endParaRPr>
          </a:p>
          <a:p>
            <a:pPr marL="12700" marR="61594">
              <a:lnSpc>
                <a:spcPct val="157200"/>
              </a:lnSpc>
            </a:pPr>
            <a:r>
              <a:rPr sz="2200" spc="-5" dirty="0">
                <a:solidFill>
                  <a:srgbClr val="4A1E6E"/>
                </a:solidFill>
                <a:latin typeface="Trebuchet MS"/>
                <a:cs typeface="Trebuchet MS"/>
              </a:rPr>
              <a:t>stmt.setInt(1,101);//1 specifies the first parameter in the query  </a:t>
            </a:r>
            <a:r>
              <a:rPr sz="2200" spc="-10" dirty="0">
                <a:solidFill>
                  <a:srgbClr val="4A1E6E"/>
                </a:solidFill>
                <a:latin typeface="Trebuchet MS"/>
                <a:cs typeface="Trebuchet MS"/>
              </a:rPr>
              <a:t>stmt.setString(2,"Ratan");</a:t>
            </a:r>
            <a:endParaRPr sz="2200">
              <a:latin typeface="Trebuchet MS"/>
              <a:cs typeface="Trebuchet MS"/>
            </a:endParaRPr>
          </a:p>
          <a:p>
            <a:pPr marL="12700">
              <a:lnSpc>
                <a:spcPct val="100000"/>
              </a:lnSpc>
              <a:spcBef>
                <a:spcPts val="1510"/>
              </a:spcBef>
            </a:pPr>
            <a:r>
              <a:rPr sz="2200" spc="-5" dirty="0">
                <a:solidFill>
                  <a:srgbClr val="4A1E6E"/>
                </a:solidFill>
                <a:latin typeface="Trebuchet MS"/>
                <a:cs typeface="Trebuchet MS"/>
              </a:rPr>
              <a:t>int i=stmt.executeUpdate();</a:t>
            </a:r>
            <a:endParaRPr sz="2200">
              <a:latin typeface="Trebuchet MS"/>
              <a:cs typeface="Trebuchet MS"/>
            </a:endParaRPr>
          </a:p>
        </p:txBody>
      </p:sp>
      <p:sp>
        <p:nvSpPr>
          <p:cNvPr id="6" name="object 6"/>
          <p:cNvSpPr txBox="1"/>
          <p:nvPr/>
        </p:nvSpPr>
        <p:spPr>
          <a:xfrm>
            <a:off x="923289" y="4843779"/>
            <a:ext cx="5188585" cy="360680"/>
          </a:xfrm>
          <a:prstGeom prst="rect">
            <a:avLst/>
          </a:prstGeom>
        </p:spPr>
        <p:txBody>
          <a:bodyPr vert="horz" wrap="square" lIns="0" tIns="12700" rIns="0" bIns="0" rtlCol="0">
            <a:spAutoFit/>
          </a:bodyPr>
          <a:lstStyle/>
          <a:p>
            <a:pPr marL="12700">
              <a:lnSpc>
                <a:spcPct val="100000"/>
              </a:lnSpc>
              <a:spcBef>
                <a:spcPts val="100"/>
              </a:spcBef>
            </a:pPr>
            <a:r>
              <a:rPr sz="2200" spc="-10" dirty="0">
                <a:solidFill>
                  <a:srgbClr val="4A1E6E"/>
                </a:solidFill>
                <a:latin typeface="Trebuchet MS"/>
                <a:cs typeface="Trebuchet MS"/>
              </a:rPr>
              <a:t>System.out.println(i+" records</a:t>
            </a:r>
            <a:r>
              <a:rPr sz="2200" spc="60" dirty="0">
                <a:solidFill>
                  <a:srgbClr val="4A1E6E"/>
                </a:solidFill>
                <a:latin typeface="Trebuchet MS"/>
                <a:cs typeface="Trebuchet MS"/>
              </a:rPr>
              <a:t> </a:t>
            </a:r>
            <a:r>
              <a:rPr sz="2200" spc="-10" dirty="0">
                <a:solidFill>
                  <a:srgbClr val="4A1E6E"/>
                </a:solidFill>
                <a:latin typeface="Trebuchet MS"/>
                <a:cs typeface="Trebuchet MS"/>
              </a:rPr>
              <a:t>inserted");</a:t>
            </a:r>
            <a:endParaRPr sz="2200">
              <a:latin typeface="Trebuchet MS"/>
              <a:cs typeface="Trebuchet MS"/>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1490" y="401320"/>
            <a:ext cx="1563370" cy="452120"/>
          </a:xfrm>
          <a:prstGeom prst="rect">
            <a:avLst/>
          </a:prstGeom>
        </p:spPr>
        <p:txBody>
          <a:bodyPr vert="horz" wrap="square" lIns="0" tIns="12700" rIns="0" bIns="0" rtlCol="0">
            <a:spAutoFit/>
          </a:bodyPr>
          <a:lstStyle/>
          <a:p>
            <a:pPr marL="12700">
              <a:lnSpc>
                <a:spcPct val="100000"/>
              </a:lnSpc>
              <a:spcBef>
                <a:spcPts val="100"/>
              </a:spcBef>
            </a:pPr>
            <a:r>
              <a:rPr spc="-15" dirty="0"/>
              <a:t>Q</a:t>
            </a:r>
            <a:r>
              <a:rPr spc="-5" dirty="0"/>
              <a:t>u</a:t>
            </a:r>
            <a:r>
              <a:rPr spc="-10" dirty="0"/>
              <a:t>e</a:t>
            </a:r>
            <a:r>
              <a:rPr spc="-5" dirty="0"/>
              <a:t>s</a:t>
            </a:r>
            <a:r>
              <a:rPr spc="-15" dirty="0"/>
              <a:t>t</a:t>
            </a:r>
            <a:r>
              <a:rPr spc="-5" dirty="0"/>
              <a:t>i</a:t>
            </a:r>
            <a:r>
              <a:rPr spc="-15" dirty="0"/>
              <a:t>o</a:t>
            </a:r>
            <a:r>
              <a:rPr spc="-5" dirty="0"/>
              <a:t>ns</a:t>
            </a:r>
          </a:p>
        </p:txBody>
      </p:sp>
      <p:sp>
        <p:nvSpPr>
          <p:cNvPr id="3" name="object 3"/>
          <p:cNvSpPr txBox="1"/>
          <p:nvPr/>
        </p:nvSpPr>
        <p:spPr>
          <a:xfrm>
            <a:off x="626109" y="1794510"/>
            <a:ext cx="6435090" cy="1055370"/>
          </a:xfrm>
          <a:prstGeom prst="rect">
            <a:avLst/>
          </a:prstGeom>
        </p:spPr>
        <p:txBody>
          <a:bodyPr vert="horz" wrap="square" lIns="0" tIns="12700" rIns="0" bIns="0" rtlCol="0">
            <a:spAutoFit/>
          </a:bodyPr>
          <a:lstStyle/>
          <a:p>
            <a:pPr marL="12700">
              <a:lnSpc>
                <a:spcPct val="100000"/>
              </a:lnSpc>
              <a:spcBef>
                <a:spcPts val="100"/>
              </a:spcBef>
            </a:pPr>
            <a:r>
              <a:rPr sz="2200" spc="-30" dirty="0">
                <a:latin typeface="Trebuchet MS"/>
                <a:cs typeface="Trebuchet MS"/>
              </a:rPr>
              <a:t>Write </a:t>
            </a:r>
            <a:r>
              <a:rPr sz="2200" dirty="0">
                <a:latin typeface="Trebuchet MS"/>
                <a:cs typeface="Trebuchet MS"/>
              </a:rPr>
              <a:t>a </a:t>
            </a:r>
            <a:r>
              <a:rPr sz="2200" spc="-5" dirty="0">
                <a:latin typeface="Trebuchet MS"/>
                <a:cs typeface="Trebuchet MS"/>
              </a:rPr>
              <a:t>program </a:t>
            </a:r>
            <a:r>
              <a:rPr sz="2200" dirty="0">
                <a:latin typeface="Trebuchet MS"/>
                <a:cs typeface="Trebuchet MS"/>
              </a:rPr>
              <a:t>to </a:t>
            </a:r>
            <a:r>
              <a:rPr sz="2200" spc="-5" dirty="0">
                <a:latin typeface="Trebuchet MS"/>
                <a:cs typeface="Trebuchet MS"/>
              </a:rPr>
              <a:t>implement CRUD in </a:t>
            </a:r>
            <a:r>
              <a:rPr sz="2200" dirty="0">
                <a:latin typeface="Trebuchet MS"/>
                <a:cs typeface="Trebuchet MS"/>
              </a:rPr>
              <a:t>a</a:t>
            </a:r>
            <a:r>
              <a:rPr sz="2200" spc="-55" dirty="0">
                <a:latin typeface="Trebuchet MS"/>
                <a:cs typeface="Trebuchet MS"/>
              </a:rPr>
              <a:t> </a:t>
            </a:r>
            <a:r>
              <a:rPr sz="2200" spc="-5" dirty="0">
                <a:latin typeface="Trebuchet MS"/>
                <a:cs typeface="Trebuchet MS"/>
              </a:rPr>
              <a:t>table.</a:t>
            </a:r>
            <a:endParaRPr sz="2200">
              <a:latin typeface="Trebuchet MS"/>
              <a:cs typeface="Trebuchet MS"/>
            </a:endParaRPr>
          </a:p>
          <a:p>
            <a:pPr>
              <a:lnSpc>
                <a:spcPct val="100000"/>
              </a:lnSpc>
              <a:spcBef>
                <a:spcPts val="10"/>
              </a:spcBef>
            </a:pPr>
            <a:endParaRPr sz="2450">
              <a:latin typeface="Times New Roman"/>
              <a:cs typeface="Times New Roman"/>
            </a:endParaRPr>
          </a:p>
          <a:p>
            <a:pPr marL="12700">
              <a:lnSpc>
                <a:spcPct val="100000"/>
              </a:lnSpc>
            </a:pPr>
            <a:r>
              <a:rPr sz="2200" spc="-30" dirty="0">
                <a:latin typeface="Trebuchet MS"/>
                <a:cs typeface="Trebuchet MS"/>
              </a:rPr>
              <a:t>Write </a:t>
            </a:r>
            <a:r>
              <a:rPr sz="2200" dirty="0">
                <a:latin typeface="Trebuchet MS"/>
                <a:cs typeface="Trebuchet MS"/>
              </a:rPr>
              <a:t>a </a:t>
            </a:r>
            <a:r>
              <a:rPr sz="2200" spc="-5" dirty="0">
                <a:latin typeface="Trebuchet MS"/>
                <a:cs typeface="Trebuchet MS"/>
              </a:rPr>
              <a:t>program </a:t>
            </a:r>
            <a:r>
              <a:rPr sz="2200" dirty="0">
                <a:latin typeface="Trebuchet MS"/>
                <a:cs typeface="Trebuchet MS"/>
              </a:rPr>
              <a:t>to </a:t>
            </a:r>
            <a:r>
              <a:rPr sz="2200" spc="-5" dirty="0">
                <a:latin typeface="Trebuchet MS"/>
                <a:cs typeface="Trebuchet MS"/>
              </a:rPr>
              <a:t>implement</a:t>
            </a:r>
            <a:r>
              <a:rPr sz="2200" dirty="0">
                <a:latin typeface="Trebuchet MS"/>
                <a:cs typeface="Trebuchet MS"/>
              </a:rPr>
              <a:t> </a:t>
            </a:r>
            <a:r>
              <a:rPr sz="2200" spc="-15" dirty="0">
                <a:latin typeface="Trebuchet MS"/>
                <a:cs typeface="Trebuchet MS"/>
              </a:rPr>
              <a:t>PreparedStatement?</a:t>
            </a:r>
            <a:endParaRPr sz="2200">
              <a:latin typeface="Trebuchet MS"/>
              <a:cs typeface="Trebuchet MS"/>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60470" y="3333750"/>
            <a:ext cx="2555875" cy="695960"/>
          </a:xfrm>
          <a:prstGeom prst="rect">
            <a:avLst/>
          </a:prstGeom>
        </p:spPr>
        <p:txBody>
          <a:bodyPr vert="horz" wrap="square" lIns="0" tIns="12700" rIns="0" bIns="0" rtlCol="0">
            <a:spAutoFit/>
          </a:bodyPr>
          <a:lstStyle/>
          <a:p>
            <a:pPr marL="12700">
              <a:lnSpc>
                <a:spcPct val="100000"/>
              </a:lnSpc>
              <a:spcBef>
                <a:spcPts val="100"/>
              </a:spcBef>
            </a:pPr>
            <a:r>
              <a:rPr sz="4400" dirty="0">
                <a:solidFill>
                  <a:srgbClr val="FFFFFF"/>
                </a:solidFill>
              </a:rPr>
              <a:t>Thank</a:t>
            </a:r>
            <a:r>
              <a:rPr sz="4400" spc="-170" dirty="0">
                <a:solidFill>
                  <a:srgbClr val="FFFFFF"/>
                </a:solidFill>
              </a:rPr>
              <a:t> You</a:t>
            </a:r>
            <a:endParaRPr sz="4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8169" y="401320"/>
            <a:ext cx="2051685" cy="452120"/>
          </a:xfrm>
          <a:prstGeom prst="rect">
            <a:avLst/>
          </a:prstGeom>
        </p:spPr>
        <p:txBody>
          <a:bodyPr vert="horz" wrap="square" lIns="0" tIns="12700" rIns="0" bIns="0" rtlCol="0">
            <a:spAutoFit/>
          </a:bodyPr>
          <a:lstStyle/>
          <a:p>
            <a:pPr marL="12700">
              <a:lnSpc>
                <a:spcPct val="100000"/>
              </a:lnSpc>
              <a:spcBef>
                <a:spcPts val="100"/>
              </a:spcBef>
            </a:pPr>
            <a:r>
              <a:rPr spc="-5" dirty="0"/>
              <a:t>JDBC</a:t>
            </a:r>
            <a:r>
              <a:rPr spc="-75" dirty="0"/>
              <a:t> </a:t>
            </a:r>
            <a:r>
              <a:rPr spc="-10" dirty="0"/>
              <a:t>History</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27659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Before </a:t>
            </a:r>
            <a:r>
              <a:rPr sz="2200" spc="-10" dirty="0">
                <a:latin typeface="Trebuchet MS"/>
                <a:cs typeface="Trebuchet MS"/>
              </a:rPr>
              <a:t>JDBC, </a:t>
            </a:r>
            <a:r>
              <a:rPr sz="2200" spc="-5" dirty="0">
                <a:latin typeface="Trebuchet MS"/>
                <a:cs typeface="Trebuchet MS"/>
              </a:rPr>
              <a:t>ODBC API </a:t>
            </a:r>
            <a:r>
              <a:rPr sz="2200" spc="-10" dirty="0">
                <a:latin typeface="Trebuchet MS"/>
                <a:cs typeface="Trebuchet MS"/>
              </a:rPr>
              <a:t>was </a:t>
            </a:r>
            <a:r>
              <a:rPr sz="2200" spc="-5" dirty="0">
                <a:latin typeface="Trebuchet MS"/>
                <a:cs typeface="Trebuchet MS"/>
              </a:rPr>
              <a:t>used </a:t>
            </a:r>
            <a:r>
              <a:rPr sz="2200" dirty="0">
                <a:latin typeface="Trebuchet MS"/>
                <a:cs typeface="Trebuchet MS"/>
              </a:rPr>
              <a:t>to </a:t>
            </a:r>
            <a:r>
              <a:rPr sz="2200" spc="-5" dirty="0">
                <a:latin typeface="Trebuchet MS"/>
                <a:cs typeface="Trebuchet MS"/>
              </a:rPr>
              <a:t>connect and execute query</a:t>
            </a:r>
            <a:r>
              <a:rPr sz="2200" spc="-185" dirty="0">
                <a:latin typeface="Trebuchet MS"/>
                <a:cs typeface="Trebuchet MS"/>
              </a:rPr>
              <a:t> </a:t>
            </a:r>
            <a:r>
              <a:rPr sz="2200" dirty="0">
                <a:latin typeface="Trebuchet MS"/>
                <a:cs typeface="Trebuchet MS"/>
              </a:rPr>
              <a:t>to  </a:t>
            </a:r>
            <a:r>
              <a:rPr sz="2200" spc="-5" dirty="0">
                <a:latin typeface="Trebuchet MS"/>
                <a:cs typeface="Trebuchet MS"/>
              </a:rPr>
              <a:t>the</a:t>
            </a:r>
            <a:r>
              <a:rPr sz="2200" spc="-10" dirty="0">
                <a:latin typeface="Trebuchet MS"/>
                <a:cs typeface="Trebuchet MS"/>
              </a:rPr>
              <a:t> database.</a:t>
            </a:r>
            <a:endParaRPr sz="2200">
              <a:latin typeface="Trebuchet MS"/>
              <a:cs typeface="Trebuchet MS"/>
            </a:endParaRPr>
          </a:p>
        </p:txBody>
      </p:sp>
      <p:sp>
        <p:nvSpPr>
          <p:cNvPr id="5" name="object 5"/>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923289" y="2625089"/>
            <a:ext cx="861631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But ODBC API uses ODBC driver that is written in </a:t>
            </a:r>
            <a:r>
              <a:rPr sz="2200" dirty="0">
                <a:latin typeface="Trebuchet MS"/>
                <a:cs typeface="Trebuchet MS"/>
              </a:rPr>
              <a:t>C </a:t>
            </a:r>
            <a:r>
              <a:rPr sz="2200" spc="-5" dirty="0">
                <a:latin typeface="Trebuchet MS"/>
                <a:cs typeface="Trebuchet MS"/>
              </a:rPr>
              <a:t>language which</a:t>
            </a:r>
            <a:r>
              <a:rPr sz="2200" spc="-250" dirty="0">
                <a:latin typeface="Trebuchet MS"/>
                <a:cs typeface="Trebuchet MS"/>
              </a:rPr>
              <a:t> </a:t>
            </a:r>
            <a:r>
              <a:rPr sz="2200" spc="-5" dirty="0">
                <a:latin typeface="Trebuchet MS"/>
                <a:cs typeface="Trebuchet MS"/>
              </a:rPr>
              <a:t>is  </a:t>
            </a:r>
            <a:r>
              <a:rPr sz="2200" spc="-10" dirty="0">
                <a:latin typeface="Trebuchet MS"/>
                <a:cs typeface="Trebuchet MS"/>
              </a:rPr>
              <a:t>platform </a:t>
            </a:r>
            <a:r>
              <a:rPr sz="2200" spc="-5" dirty="0">
                <a:latin typeface="Trebuchet MS"/>
                <a:cs typeface="Trebuchet MS"/>
              </a:rPr>
              <a:t>dependent and unsecured.</a:t>
            </a:r>
            <a:endParaRPr sz="2200">
              <a:latin typeface="Trebuchet MS"/>
              <a:cs typeface="Trebuchet MS"/>
            </a:endParaRPr>
          </a:p>
        </p:txBody>
      </p:sp>
      <p:sp>
        <p:nvSpPr>
          <p:cNvPr id="7" name="object 7"/>
          <p:cNvSpPr txBox="1"/>
          <p:nvPr/>
        </p:nvSpPr>
        <p:spPr>
          <a:xfrm>
            <a:off x="599440" y="359029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8" name="object 8"/>
          <p:cNvSpPr txBox="1"/>
          <p:nvPr/>
        </p:nvSpPr>
        <p:spPr>
          <a:xfrm>
            <a:off x="923289" y="3498850"/>
            <a:ext cx="8653780" cy="708660"/>
          </a:xfrm>
          <a:prstGeom prst="rect">
            <a:avLst/>
          </a:prstGeom>
        </p:spPr>
        <p:txBody>
          <a:bodyPr vert="horz" wrap="square" lIns="0" tIns="0" rIns="0" bIns="0" rtlCol="0">
            <a:spAutoFit/>
          </a:bodyPr>
          <a:lstStyle/>
          <a:p>
            <a:pPr marL="12700" marR="5080">
              <a:lnSpc>
                <a:spcPct val="103800"/>
              </a:lnSpc>
            </a:pPr>
            <a:r>
              <a:rPr sz="2200" spc="-10" dirty="0">
                <a:latin typeface="Trebuchet MS"/>
                <a:cs typeface="Trebuchet MS"/>
              </a:rPr>
              <a:t>That </a:t>
            </a:r>
            <a:r>
              <a:rPr sz="2200" spc="-5" dirty="0">
                <a:latin typeface="Trebuchet MS"/>
                <a:cs typeface="Trebuchet MS"/>
              </a:rPr>
              <a:t>is why Sun Micro System has defined its own API </a:t>
            </a:r>
            <a:r>
              <a:rPr sz="2200" spc="-10" dirty="0">
                <a:latin typeface="Trebuchet MS"/>
                <a:cs typeface="Trebuchet MS"/>
              </a:rPr>
              <a:t>(JDBC </a:t>
            </a:r>
            <a:r>
              <a:rPr sz="2200" spc="-5" dirty="0">
                <a:latin typeface="Trebuchet MS"/>
                <a:cs typeface="Trebuchet MS"/>
              </a:rPr>
              <a:t>API)</a:t>
            </a:r>
            <a:r>
              <a:rPr sz="2200" spc="-285" dirty="0">
                <a:latin typeface="Trebuchet MS"/>
                <a:cs typeface="Trebuchet MS"/>
              </a:rPr>
              <a:t> </a:t>
            </a:r>
            <a:r>
              <a:rPr sz="2200" spc="-5" dirty="0">
                <a:latin typeface="Trebuchet MS"/>
                <a:cs typeface="Trebuchet MS"/>
              </a:rPr>
              <a:t>that  uses JDBC driver written in Java</a:t>
            </a:r>
            <a:r>
              <a:rPr sz="2200" spc="-45" dirty="0">
                <a:latin typeface="Trebuchet MS"/>
                <a:cs typeface="Trebuchet MS"/>
              </a:rPr>
              <a:t> </a:t>
            </a:r>
            <a:r>
              <a:rPr sz="2200" spc="-10" dirty="0">
                <a:latin typeface="Trebuchet MS"/>
                <a:cs typeface="Trebuchet MS"/>
              </a:rPr>
              <a:t>language.</a:t>
            </a:r>
            <a:endParaRPr sz="2200">
              <a:latin typeface="Trebuchet MS"/>
              <a:cs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8169" y="401320"/>
            <a:ext cx="2051685" cy="452120"/>
          </a:xfrm>
          <a:prstGeom prst="rect">
            <a:avLst/>
          </a:prstGeom>
        </p:spPr>
        <p:txBody>
          <a:bodyPr vert="horz" wrap="square" lIns="0" tIns="12700" rIns="0" bIns="0" rtlCol="0">
            <a:spAutoFit/>
          </a:bodyPr>
          <a:lstStyle/>
          <a:p>
            <a:pPr marL="12700">
              <a:lnSpc>
                <a:spcPct val="100000"/>
              </a:lnSpc>
              <a:spcBef>
                <a:spcPts val="100"/>
              </a:spcBef>
            </a:pPr>
            <a:r>
              <a:rPr spc="-5" dirty="0"/>
              <a:t>JDBC</a:t>
            </a:r>
            <a:r>
              <a:rPr spc="-75" dirty="0"/>
              <a:t> </a:t>
            </a:r>
            <a:r>
              <a:rPr spc="-10" dirty="0"/>
              <a:t>History</a:t>
            </a:r>
          </a:p>
        </p:txBody>
      </p:sp>
      <p:sp>
        <p:nvSpPr>
          <p:cNvPr id="3" name="object 3"/>
          <p:cNvSpPr txBox="1"/>
          <p:nvPr/>
        </p:nvSpPr>
        <p:spPr>
          <a:xfrm>
            <a:off x="599440" y="1841500"/>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4" name="object 4"/>
          <p:cNvSpPr txBox="1"/>
          <p:nvPr/>
        </p:nvSpPr>
        <p:spPr>
          <a:xfrm>
            <a:off x="923289" y="1750060"/>
            <a:ext cx="8411210"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Sun Microsystems </a:t>
            </a:r>
            <a:r>
              <a:rPr sz="2200" spc="-10" dirty="0">
                <a:latin typeface="Trebuchet MS"/>
                <a:cs typeface="Trebuchet MS"/>
              </a:rPr>
              <a:t>released </a:t>
            </a:r>
            <a:r>
              <a:rPr sz="2200" spc="-5" dirty="0">
                <a:latin typeface="Trebuchet MS"/>
                <a:cs typeface="Trebuchet MS"/>
              </a:rPr>
              <a:t>JDBC as part </a:t>
            </a:r>
            <a:r>
              <a:rPr sz="2200" spc="-10" dirty="0">
                <a:latin typeface="Trebuchet MS"/>
                <a:cs typeface="Trebuchet MS"/>
              </a:rPr>
              <a:t>of </a:t>
            </a:r>
            <a:r>
              <a:rPr sz="2200" spc="-5" dirty="0">
                <a:latin typeface="Trebuchet MS"/>
                <a:cs typeface="Trebuchet MS"/>
              </a:rPr>
              <a:t>JDK 1.1 on </a:t>
            </a:r>
            <a:r>
              <a:rPr sz="2200" spc="-10" dirty="0">
                <a:latin typeface="Trebuchet MS"/>
                <a:cs typeface="Trebuchet MS"/>
              </a:rPr>
              <a:t>February </a:t>
            </a:r>
            <a:r>
              <a:rPr sz="2200" spc="-5" dirty="0">
                <a:latin typeface="Trebuchet MS"/>
                <a:cs typeface="Trebuchet MS"/>
              </a:rPr>
              <a:t>19,  1997.</a:t>
            </a:r>
            <a:endParaRPr sz="2200">
              <a:latin typeface="Trebuchet MS"/>
              <a:cs typeface="Trebuchet MS"/>
            </a:endParaRPr>
          </a:p>
        </p:txBody>
      </p:sp>
      <p:sp>
        <p:nvSpPr>
          <p:cNvPr id="5" name="object 5"/>
          <p:cNvSpPr txBox="1"/>
          <p:nvPr/>
        </p:nvSpPr>
        <p:spPr>
          <a:xfrm>
            <a:off x="599440" y="2716529"/>
            <a:ext cx="125730" cy="176530"/>
          </a:xfrm>
          <a:prstGeom prst="rect">
            <a:avLst/>
          </a:prstGeom>
        </p:spPr>
        <p:txBody>
          <a:bodyPr vert="horz" wrap="square" lIns="0" tIns="17780" rIns="0" bIns="0" rtlCol="0">
            <a:spAutoFit/>
          </a:bodyPr>
          <a:lstStyle/>
          <a:p>
            <a:pPr marL="12700">
              <a:lnSpc>
                <a:spcPct val="100000"/>
              </a:lnSpc>
              <a:spcBef>
                <a:spcPts val="140"/>
              </a:spcBef>
            </a:pPr>
            <a:r>
              <a:rPr sz="950" spc="204" dirty="0">
                <a:latin typeface="Calibri"/>
                <a:cs typeface="Calibri"/>
              </a:rPr>
              <a:t>●</a:t>
            </a:r>
            <a:endParaRPr sz="950">
              <a:latin typeface="Calibri"/>
              <a:cs typeface="Calibri"/>
            </a:endParaRPr>
          </a:p>
        </p:txBody>
      </p:sp>
      <p:sp>
        <p:nvSpPr>
          <p:cNvPr id="6" name="object 6"/>
          <p:cNvSpPr txBox="1"/>
          <p:nvPr/>
        </p:nvSpPr>
        <p:spPr>
          <a:xfrm>
            <a:off x="923289" y="2625089"/>
            <a:ext cx="8123555" cy="707390"/>
          </a:xfrm>
          <a:prstGeom prst="rect">
            <a:avLst/>
          </a:prstGeom>
        </p:spPr>
        <p:txBody>
          <a:bodyPr vert="horz" wrap="square" lIns="0" tIns="1270" rIns="0" bIns="0" rtlCol="0">
            <a:spAutoFit/>
          </a:bodyPr>
          <a:lstStyle/>
          <a:p>
            <a:pPr marL="12700" marR="5080">
              <a:lnSpc>
                <a:spcPct val="103400"/>
              </a:lnSpc>
              <a:spcBef>
                <a:spcPts val="10"/>
              </a:spcBef>
            </a:pPr>
            <a:r>
              <a:rPr sz="2200" spc="-5" dirty="0">
                <a:latin typeface="Trebuchet MS"/>
                <a:cs typeface="Trebuchet MS"/>
              </a:rPr>
              <a:t>The JDBC </a:t>
            </a:r>
            <a:r>
              <a:rPr sz="2200" spc="-10" dirty="0">
                <a:latin typeface="Trebuchet MS"/>
                <a:cs typeface="Trebuchet MS"/>
              </a:rPr>
              <a:t>classes </a:t>
            </a:r>
            <a:r>
              <a:rPr sz="2200" spc="-5" dirty="0">
                <a:latin typeface="Trebuchet MS"/>
                <a:cs typeface="Trebuchet MS"/>
              </a:rPr>
              <a:t>are </a:t>
            </a:r>
            <a:r>
              <a:rPr sz="2200" spc="-10" dirty="0">
                <a:latin typeface="Trebuchet MS"/>
                <a:cs typeface="Trebuchet MS"/>
              </a:rPr>
              <a:t>contained </a:t>
            </a:r>
            <a:r>
              <a:rPr sz="2200" spc="-5" dirty="0">
                <a:latin typeface="Trebuchet MS"/>
                <a:cs typeface="Trebuchet MS"/>
              </a:rPr>
              <a:t>in the Java package </a:t>
            </a:r>
            <a:r>
              <a:rPr sz="2200" spc="-10" dirty="0">
                <a:latin typeface="Trebuchet MS"/>
                <a:cs typeface="Trebuchet MS"/>
              </a:rPr>
              <a:t>java.sql </a:t>
            </a:r>
            <a:r>
              <a:rPr sz="2200" spc="-5" dirty="0">
                <a:latin typeface="Trebuchet MS"/>
                <a:cs typeface="Trebuchet MS"/>
              </a:rPr>
              <a:t>and  javax.sql</a:t>
            </a:r>
            <a:endParaRPr sz="2200">
              <a:latin typeface="Trebuchet MS"/>
              <a:cs typeface="Trebuchet MS"/>
            </a:endParaRPr>
          </a:p>
        </p:txBody>
      </p:sp>
      <p:sp>
        <p:nvSpPr>
          <p:cNvPr id="7" name="object 7"/>
          <p:cNvSpPr txBox="1"/>
          <p:nvPr/>
        </p:nvSpPr>
        <p:spPr>
          <a:xfrm>
            <a:off x="599440" y="3590290"/>
            <a:ext cx="125730" cy="176530"/>
          </a:xfrm>
          <a:prstGeom prst="rect">
            <a:avLst/>
          </a:prstGeom>
        </p:spPr>
        <p:txBody>
          <a:bodyPr vert="horz" wrap="square" lIns="0" tIns="11430" rIns="0" bIns="0" rtlCol="0">
            <a:spAutoFit/>
          </a:bodyPr>
          <a:lstStyle/>
          <a:p>
            <a:pPr marL="12700">
              <a:lnSpc>
                <a:spcPct val="100000"/>
              </a:lnSpc>
              <a:spcBef>
                <a:spcPts val="90"/>
              </a:spcBef>
            </a:pPr>
            <a:r>
              <a:rPr sz="950" spc="165" dirty="0">
                <a:latin typeface="Calibri"/>
                <a:cs typeface="Calibri"/>
              </a:rPr>
              <a:t>●</a:t>
            </a:r>
            <a:endParaRPr sz="950">
              <a:latin typeface="Calibri"/>
              <a:cs typeface="Calibri"/>
            </a:endParaRPr>
          </a:p>
        </p:txBody>
      </p:sp>
      <p:sp>
        <p:nvSpPr>
          <p:cNvPr id="8" name="object 8"/>
          <p:cNvSpPr txBox="1"/>
          <p:nvPr/>
        </p:nvSpPr>
        <p:spPr>
          <a:xfrm>
            <a:off x="923289" y="3498850"/>
            <a:ext cx="7284084" cy="360680"/>
          </a:xfrm>
          <a:prstGeom prst="rect">
            <a:avLst/>
          </a:prstGeom>
        </p:spPr>
        <p:txBody>
          <a:bodyPr vert="horz" wrap="square" lIns="0" tIns="12700" rIns="0" bIns="0" rtlCol="0">
            <a:spAutoFit/>
          </a:bodyPr>
          <a:lstStyle/>
          <a:p>
            <a:pPr marL="12700">
              <a:lnSpc>
                <a:spcPct val="100000"/>
              </a:lnSpc>
              <a:spcBef>
                <a:spcPts val="100"/>
              </a:spcBef>
            </a:pPr>
            <a:r>
              <a:rPr sz="2200" spc="-5" dirty="0">
                <a:latin typeface="Trebuchet MS"/>
                <a:cs typeface="Trebuchet MS"/>
              </a:rPr>
              <a:t>The latest version, JDBC 4.2, and is included in Java </a:t>
            </a:r>
            <a:r>
              <a:rPr sz="2200" dirty="0">
                <a:latin typeface="Trebuchet MS"/>
                <a:cs typeface="Trebuchet MS"/>
              </a:rPr>
              <a:t>SE</a:t>
            </a:r>
            <a:r>
              <a:rPr sz="2200" spc="-110" dirty="0">
                <a:latin typeface="Trebuchet MS"/>
                <a:cs typeface="Trebuchet MS"/>
              </a:rPr>
              <a:t> </a:t>
            </a:r>
            <a:r>
              <a:rPr sz="2200" spc="-5" dirty="0">
                <a:latin typeface="Trebuchet MS"/>
                <a:cs typeface="Trebuchet MS"/>
              </a:rPr>
              <a:t>8.</a:t>
            </a:r>
            <a:endParaRPr sz="2200">
              <a:latin typeface="Trebuchet MS"/>
              <a:cs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22300" y="1187450"/>
            <a:ext cx="8771006" cy="5564026"/>
          </a:xfrm>
          <a:prstGeom prst="rect">
            <a:avLst/>
          </a:prstGeom>
        </p:spPr>
        <p:txBody>
          <a:bodyPr vert="horz" wrap="square" lIns="0" tIns="92395" rIns="0" bIns="0" rtlCol="0">
            <a:spAutoFit/>
          </a:bodyPr>
          <a:lstStyle/>
          <a:p>
            <a:pPr marL="643964">
              <a:spcBef>
                <a:spcPts val="728"/>
              </a:spcBef>
              <a:buFont typeface="Wingdings" pitchFamily="2" charset="2"/>
              <a:buChar char="Ø"/>
            </a:pPr>
            <a:r>
              <a:rPr sz="2800" b="1" dirty="0">
                <a:latin typeface="Times New Roman"/>
                <a:cs typeface="Times New Roman"/>
              </a:rPr>
              <a:t>JDBC </a:t>
            </a:r>
            <a:r>
              <a:rPr sz="2800" dirty="0">
                <a:latin typeface="Times New Roman"/>
                <a:cs typeface="Times New Roman"/>
              </a:rPr>
              <a:t>- </a:t>
            </a:r>
            <a:r>
              <a:rPr sz="2800" spc="-6" dirty="0">
                <a:latin typeface="Times New Roman"/>
                <a:cs typeface="Times New Roman"/>
              </a:rPr>
              <a:t>Java Database</a:t>
            </a:r>
            <a:r>
              <a:rPr sz="2800" spc="-11" dirty="0">
                <a:latin typeface="Times New Roman"/>
                <a:cs typeface="Times New Roman"/>
              </a:rPr>
              <a:t> </a:t>
            </a:r>
            <a:r>
              <a:rPr sz="2800" spc="-6" dirty="0">
                <a:latin typeface="Times New Roman"/>
                <a:cs typeface="Times New Roman"/>
              </a:rPr>
              <a:t>Connectivity.</a:t>
            </a:r>
            <a:endParaRPr sz="2800">
              <a:latin typeface="Times New Roman"/>
              <a:cs typeface="Times New Roman"/>
            </a:endParaRPr>
          </a:p>
          <a:p>
            <a:pPr marL="13999" marR="5600" indent="629964">
              <a:lnSpc>
                <a:spcPts val="4398"/>
              </a:lnSpc>
              <a:spcBef>
                <a:spcPts val="1064"/>
              </a:spcBef>
              <a:buFont typeface="Wingdings" pitchFamily="2" charset="2"/>
              <a:buChar char="Ø"/>
            </a:pPr>
            <a:r>
              <a:rPr sz="2800" b="1" dirty="0">
                <a:latin typeface="Times New Roman"/>
                <a:cs typeface="Times New Roman"/>
              </a:rPr>
              <a:t>JDBC </a:t>
            </a:r>
            <a:r>
              <a:rPr sz="2800" spc="-6" dirty="0">
                <a:latin typeface="Times New Roman"/>
                <a:cs typeface="Times New Roman"/>
              </a:rPr>
              <a:t>provides API </a:t>
            </a:r>
            <a:r>
              <a:rPr sz="2800" dirty="0">
                <a:latin typeface="Times New Roman"/>
                <a:cs typeface="Times New Roman"/>
              </a:rPr>
              <a:t>or </a:t>
            </a:r>
            <a:r>
              <a:rPr sz="2800" spc="-6" dirty="0">
                <a:latin typeface="Times New Roman"/>
                <a:cs typeface="Times New Roman"/>
              </a:rPr>
              <a:t>Protocol to </a:t>
            </a:r>
            <a:r>
              <a:rPr sz="2800" spc="-11" dirty="0">
                <a:latin typeface="Times New Roman"/>
                <a:cs typeface="Times New Roman"/>
              </a:rPr>
              <a:t>interact  </a:t>
            </a:r>
            <a:r>
              <a:rPr sz="2800" spc="-6" dirty="0">
                <a:latin typeface="Times New Roman"/>
                <a:cs typeface="Times New Roman"/>
              </a:rPr>
              <a:t>with different</a:t>
            </a:r>
            <a:r>
              <a:rPr sz="2800" dirty="0">
                <a:latin typeface="Times New Roman"/>
                <a:cs typeface="Times New Roman"/>
              </a:rPr>
              <a:t> </a:t>
            </a:r>
            <a:r>
              <a:rPr sz="2800" spc="-6" dirty="0">
                <a:latin typeface="Times New Roman"/>
                <a:cs typeface="Times New Roman"/>
              </a:rPr>
              <a:t>databases.</a:t>
            </a:r>
            <a:endParaRPr sz="2800">
              <a:latin typeface="Times New Roman"/>
              <a:cs typeface="Times New Roman"/>
            </a:endParaRPr>
          </a:p>
          <a:p>
            <a:pPr marL="13999" marR="912748" indent="629964">
              <a:lnSpc>
                <a:spcPts val="4386"/>
              </a:lnSpc>
              <a:spcBef>
                <a:spcPts val="985"/>
              </a:spcBef>
              <a:buFont typeface="Wingdings" pitchFamily="2" charset="2"/>
              <a:buChar char="Ø"/>
            </a:pPr>
            <a:r>
              <a:rPr sz="2800" spc="-11" dirty="0">
                <a:latin typeface="Times New Roman"/>
                <a:cs typeface="Times New Roman"/>
              </a:rPr>
              <a:t>With the </a:t>
            </a:r>
            <a:r>
              <a:rPr sz="2800" spc="-6" dirty="0">
                <a:latin typeface="Times New Roman"/>
                <a:cs typeface="Times New Roman"/>
              </a:rPr>
              <a:t>help </a:t>
            </a:r>
            <a:r>
              <a:rPr sz="2800" dirty="0">
                <a:latin typeface="Times New Roman"/>
                <a:cs typeface="Times New Roman"/>
              </a:rPr>
              <a:t>of </a:t>
            </a:r>
            <a:r>
              <a:rPr sz="2800" b="1" dirty="0">
                <a:latin typeface="Times New Roman"/>
                <a:cs typeface="Times New Roman"/>
              </a:rPr>
              <a:t>JDBC </a:t>
            </a:r>
            <a:r>
              <a:rPr sz="2800" spc="-6" dirty="0">
                <a:latin typeface="Times New Roman"/>
                <a:cs typeface="Times New Roman"/>
              </a:rPr>
              <a:t>driver we can  connect </a:t>
            </a:r>
            <a:r>
              <a:rPr sz="2800" spc="-11" dirty="0">
                <a:latin typeface="Times New Roman"/>
                <a:cs typeface="Times New Roman"/>
              </a:rPr>
              <a:t>with different </a:t>
            </a:r>
            <a:r>
              <a:rPr sz="2800" dirty="0">
                <a:latin typeface="Times New Roman"/>
                <a:cs typeface="Times New Roman"/>
              </a:rPr>
              <a:t>types of</a:t>
            </a:r>
            <a:r>
              <a:rPr sz="2800" spc="44" dirty="0">
                <a:latin typeface="Times New Roman"/>
                <a:cs typeface="Times New Roman"/>
              </a:rPr>
              <a:t> </a:t>
            </a:r>
            <a:r>
              <a:rPr sz="2800" spc="-6" dirty="0">
                <a:latin typeface="Times New Roman"/>
                <a:cs typeface="Times New Roman"/>
              </a:rPr>
              <a:t>databases.</a:t>
            </a:r>
            <a:endParaRPr sz="2800">
              <a:latin typeface="Times New Roman"/>
              <a:cs typeface="Times New Roman"/>
            </a:endParaRPr>
          </a:p>
          <a:p>
            <a:pPr marL="13999" marR="1175234" indent="629964">
              <a:lnSpc>
                <a:spcPts val="4386"/>
              </a:lnSpc>
              <a:spcBef>
                <a:spcPts val="992"/>
              </a:spcBef>
              <a:buFont typeface="Wingdings" pitchFamily="2" charset="2"/>
              <a:buChar char="Ø"/>
            </a:pPr>
            <a:r>
              <a:rPr sz="2800" spc="-6" dirty="0">
                <a:latin typeface="Times New Roman"/>
                <a:cs typeface="Times New Roman"/>
              </a:rPr>
              <a:t>Driver is must </a:t>
            </a:r>
            <a:r>
              <a:rPr sz="2800" spc="-11" dirty="0">
                <a:latin typeface="Times New Roman"/>
                <a:cs typeface="Times New Roman"/>
              </a:rPr>
              <a:t>needed </a:t>
            </a:r>
            <a:r>
              <a:rPr sz="2800" spc="-6" dirty="0">
                <a:latin typeface="Times New Roman"/>
                <a:cs typeface="Times New Roman"/>
              </a:rPr>
              <a:t>for </a:t>
            </a:r>
            <a:r>
              <a:rPr sz="2800" spc="-11" dirty="0">
                <a:latin typeface="Times New Roman"/>
                <a:cs typeface="Times New Roman"/>
              </a:rPr>
              <a:t>connection  </a:t>
            </a:r>
            <a:r>
              <a:rPr sz="2800" spc="-6" dirty="0">
                <a:latin typeface="Times New Roman"/>
                <a:cs typeface="Times New Roman"/>
              </a:rPr>
              <a:t>establishment </a:t>
            </a:r>
            <a:r>
              <a:rPr sz="2800" spc="-11" dirty="0">
                <a:latin typeface="Times New Roman"/>
                <a:cs typeface="Times New Roman"/>
              </a:rPr>
              <a:t>with </a:t>
            </a:r>
            <a:r>
              <a:rPr sz="2800" spc="-6" dirty="0">
                <a:latin typeface="Times New Roman"/>
                <a:cs typeface="Times New Roman"/>
              </a:rPr>
              <a:t>any database.</a:t>
            </a:r>
            <a:endParaRPr sz="2800">
              <a:latin typeface="Times New Roman"/>
              <a:cs typeface="Times New Roman"/>
            </a:endParaRPr>
          </a:p>
          <a:p>
            <a:pPr marL="13999" marR="26598" indent="629964">
              <a:lnSpc>
                <a:spcPts val="4386"/>
              </a:lnSpc>
              <a:spcBef>
                <a:spcPts val="1003"/>
              </a:spcBef>
              <a:buFont typeface="Wingdings" pitchFamily="2" charset="2"/>
              <a:buChar char="Ø"/>
            </a:pPr>
            <a:r>
              <a:rPr sz="2800" dirty="0">
                <a:latin typeface="Times New Roman"/>
                <a:cs typeface="Times New Roman"/>
              </a:rPr>
              <a:t>A </a:t>
            </a:r>
            <a:r>
              <a:rPr sz="2800" spc="-6" dirty="0">
                <a:latin typeface="Times New Roman"/>
                <a:cs typeface="Times New Roman"/>
              </a:rPr>
              <a:t>driver </a:t>
            </a:r>
            <a:r>
              <a:rPr sz="2800" dirty="0">
                <a:latin typeface="Times New Roman"/>
                <a:cs typeface="Times New Roman"/>
              </a:rPr>
              <a:t>works </a:t>
            </a:r>
            <a:r>
              <a:rPr sz="2800" spc="-6" dirty="0">
                <a:latin typeface="Times New Roman"/>
                <a:cs typeface="Times New Roman"/>
              </a:rPr>
              <a:t>as an </a:t>
            </a:r>
            <a:r>
              <a:rPr sz="2800" spc="-11" dirty="0">
                <a:latin typeface="Times New Roman"/>
                <a:cs typeface="Times New Roman"/>
              </a:rPr>
              <a:t>interface </a:t>
            </a:r>
            <a:r>
              <a:rPr sz="2800" spc="-6" dirty="0">
                <a:latin typeface="Times New Roman"/>
                <a:cs typeface="Times New Roman"/>
              </a:rPr>
              <a:t>between the  client </a:t>
            </a:r>
            <a:r>
              <a:rPr sz="2800" spc="-11" dirty="0">
                <a:latin typeface="Times New Roman"/>
                <a:cs typeface="Times New Roman"/>
              </a:rPr>
              <a:t>and </a:t>
            </a:r>
            <a:r>
              <a:rPr sz="2800" dirty="0">
                <a:latin typeface="Times New Roman"/>
                <a:cs typeface="Times New Roman"/>
              </a:rPr>
              <a:t>a </a:t>
            </a:r>
            <a:r>
              <a:rPr sz="2800" spc="-6" dirty="0">
                <a:latin typeface="Times New Roman"/>
                <a:cs typeface="Times New Roman"/>
              </a:rPr>
              <a:t>database</a:t>
            </a:r>
            <a:r>
              <a:rPr sz="2800" spc="-50" dirty="0">
                <a:latin typeface="Times New Roman"/>
                <a:cs typeface="Times New Roman"/>
              </a:rPr>
              <a:t> </a:t>
            </a:r>
            <a:r>
              <a:rPr sz="2800" spc="-6" dirty="0">
                <a:latin typeface="Times New Roman"/>
                <a:cs typeface="Times New Roman"/>
              </a:rPr>
              <a:t>server.</a:t>
            </a:r>
            <a:endParaRPr sz="2800">
              <a:latin typeface="Times New Roman"/>
              <a:cs typeface="Times New Roman"/>
            </a:endParaRPr>
          </a:p>
        </p:txBody>
      </p:sp>
      <p:sp>
        <p:nvSpPr>
          <p:cNvPr id="3" name="object 3"/>
          <p:cNvSpPr/>
          <p:nvPr/>
        </p:nvSpPr>
        <p:spPr>
          <a:xfrm>
            <a:off x="7478819" y="7038740"/>
            <a:ext cx="613430" cy="51776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004300" y="7038740"/>
            <a:ext cx="613430" cy="51776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774700" y="1187450"/>
            <a:ext cx="8863940" cy="2518833"/>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93700" y="3778250"/>
            <a:ext cx="9314058" cy="2599459"/>
          </a:xfrm>
          <a:prstGeom prst="rect">
            <a:avLst/>
          </a:prstGeom>
        </p:spPr>
        <p:txBody>
          <a:bodyPr vert="horz" wrap="square" lIns="0" tIns="13999" rIns="0" bIns="0" rtlCol="0">
            <a:spAutoFit/>
          </a:bodyPr>
          <a:lstStyle/>
          <a:p>
            <a:pPr marL="13999" marR="5600" indent="1007943">
              <a:spcBef>
                <a:spcPts val="110"/>
              </a:spcBef>
              <a:buFont typeface="Wingdings" pitchFamily="2" charset="2"/>
              <a:buChar char="Ø"/>
            </a:pPr>
            <a:r>
              <a:rPr sz="2800" b="1" dirty="0">
                <a:solidFill>
                  <a:srgbClr val="FF0000"/>
                </a:solidFill>
                <a:latin typeface="Times New Roman"/>
                <a:cs typeface="Times New Roman"/>
              </a:rPr>
              <a:t>JDBC </a:t>
            </a:r>
            <a:r>
              <a:rPr sz="2800" spc="-6" dirty="0">
                <a:solidFill>
                  <a:srgbClr val="9900FF"/>
                </a:solidFill>
                <a:latin typeface="Times New Roman"/>
                <a:cs typeface="Times New Roman"/>
              </a:rPr>
              <a:t>have so </a:t>
            </a:r>
            <a:r>
              <a:rPr sz="2800" spc="-11" dirty="0">
                <a:solidFill>
                  <a:srgbClr val="9900FF"/>
                </a:solidFill>
                <a:latin typeface="Times New Roman"/>
                <a:cs typeface="Times New Roman"/>
              </a:rPr>
              <a:t>many classes </a:t>
            </a:r>
            <a:r>
              <a:rPr sz="2800" spc="-6" dirty="0">
                <a:solidFill>
                  <a:srgbClr val="9900FF"/>
                </a:solidFill>
                <a:latin typeface="Times New Roman"/>
                <a:cs typeface="Times New Roman"/>
              </a:rPr>
              <a:t>and </a:t>
            </a:r>
            <a:r>
              <a:rPr sz="2800" spc="-11" dirty="0">
                <a:solidFill>
                  <a:srgbClr val="9900FF"/>
                </a:solidFill>
                <a:latin typeface="Times New Roman"/>
                <a:cs typeface="Times New Roman"/>
              </a:rPr>
              <a:t>interfaces  </a:t>
            </a:r>
            <a:r>
              <a:rPr sz="2800" spc="-6" dirty="0">
                <a:solidFill>
                  <a:srgbClr val="9900FF"/>
                </a:solidFill>
                <a:latin typeface="Times New Roman"/>
                <a:cs typeface="Times New Roman"/>
              </a:rPr>
              <a:t>that </a:t>
            </a:r>
            <a:r>
              <a:rPr sz="2800" spc="-11" dirty="0">
                <a:solidFill>
                  <a:srgbClr val="9900FF"/>
                </a:solidFill>
                <a:latin typeface="Times New Roman"/>
                <a:cs typeface="Times New Roman"/>
              </a:rPr>
              <a:t>allow </a:t>
            </a:r>
            <a:r>
              <a:rPr sz="2800" dirty="0">
                <a:solidFill>
                  <a:srgbClr val="9900FF"/>
                </a:solidFill>
                <a:latin typeface="Times New Roman"/>
                <a:cs typeface="Times New Roman"/>
              </a:rPr>
              <a:t>a </a:t>
            </a:r>
            <a:r>
              <a:rPr sz="2800" spc="-11" dirty="0">
                <a:solidFill>
                  <a:srgbClr val="9900FF"/>
                </a:solidFill>
                <a:latin typeface="Times New Roman"/>
                <a:cs typeface="Times New Roman"/>
              </a:rPr>
              <a:t>java application to </a:t>
            </a:r>
            <a:r>
              <a:rPr sz="2800" spc="-6" dirty="0">
                <a:solidFill>
                  <a:srgbClr val="9900FF"/>
                </a:solidFill>
                <a:latin typeface="Times New Roman"/>
                <a:cs typeface="Times New Roman"/>
              </a:rPr>
              <a:t>send request  </a:t>
            </a:r>
            <a:r>
              <a:rPr sz="2800" spc="-11" dirty="0">
                <a:solidFill>
                  <a:srgbClr val="9900FF"/>
                </a:solidFill>
                <a:latin typeface="Times New Roman"/>
                <a:cs typeface="Times New Roman"/>
              </a:rPr>
              <a:t>made </a:t>
            </a:r>
            <a:r>
              <a:rPr sz="2800" dirty="0">
                <a:solidFill>
                  <a:srgbClr val="9900FF"/>
                </a:solidFill>
                <a:latin typeface="Times New Roman"/>
                <a:cs typeface="Times New Roman"/>
              </a:rPr>
              <a:t>by user </a:t>
            </a:r>
            <a:r>
              <a:rPr sz="2800" spc="-6" dirty="0">
                <a:solidFill>
                  <a:srgbClr val="9900FF"/>
                </a:solidFill>
                <a:latin typeface="Times New Roman"/>
                <a:cs typeface="Times New Roman"/>
              </a:rPr>
              <a:t>to any </a:t>
            </a:r>
            <a:r>
              <a:rPr sz="2800" spc="-11" dirty="0">
                <a:solidFill>
                  <a:srgbClr val="9900FF"/>
                </a:solidFill>
                <a:latin typeface="Times New Roman"/>
                <a:cs typeface="Times New Roman"/>
              </a:rPr>
              <a:t>specific </a:t>
            </a:r>
            <a:r>
              <a:rPr sz="2800" b="1" spc="-6" dirty="0">
                <a:solidFill>
                  <a:srgbClr val="FF0000"/>
                </a:solidFill>
                <a:latin typeface="Times New Roman"/>
                <a:cs typeface="Times New Roman"/>
              </a:rPr>
              <a:t>DBMS</a:t>
            </a:r>
            <a:r>
              <a:rPr sz="2800" spc="-6" dirty="0">
                <a:solidFill>
                  <a:srgbClr val="1E487C"/>
                </a:solidFill>
                <a:latin typeface="Times New Roman"/>
                <a:cs typeface="Times New Roman"/>
              </a:rPr>
              <a:t>(Data Base  Management </a:t>
            </a:r>
            <a:r>
              <a:rPr sz="2800" spc="-6">
                <a:solidFill>
                  <a:srgbClr val="1E487C"/>
                </a:solidFill>
                <a:latin typeface="Times New Roman"/>
                <a:cs typeface="Times New Roman"/>
              </a:rPr>
              <a:t>System</a:t>
            </a:r>
            <a:r>
              <a:rPr sz="2800" spc="-6" smtClean="0">
                <a:solidFill>
                  <a:srgbClr val="1E487C"/>
                </a:solidFill>
                <a:latin typeface="Times New Roman"/>
                <a:cs typeface="Times New Roman"/>
              </a:rPr>
              <a:t>).</a:t>
            </a:r>
            <a:endParaRPr lang="en-US" sz="2800" spc="-6" dirty="0">
              <a:solidFill>
                <a:srgbClr val="1E487C"/>
              </a:solidFill>
              <a:latin typeface="Times New Roman"/>
              <a:cs typeface="Times New Roman"/>
            </a:endParaRPr>
          </a:p>
          <a:p>
            <a:pPr marL="13999" marR="5600" indent="1007943">
              <a:spcBef>
                <a:spcPts val="110"/>
              </a:spcBef>
              <a:buFont typeface="Wingdings" pitchFamily="2" charset="2"/>
              <a:buChar char="Ø"/>
            </a:pPr>
            <a:r>
              <a:rPr sz="2800" b="1" smtClean="0">
                <a:solidFill>
                  <a:srgbClr val="FF0000"/>
                </a:solidFill>
                <a:latin typeface="Times New Roman"/>
                <a:cs typeface="Times New Roman"/>
              </a:rPr>
              <a:t>JDBC </a:t>
            </a:r>
            <a:r>
              <a:rPr sz="2800" spc="-6" dirty="0">
                <a:solidFill>
                  <a:srgbClr val="9900FF"/>
                </a:solidFill>
                <a:latin typeface="Times New Roman"/>
                <a:cs typeface="Times New Roman"/>
              </a:rPr>
              <a:t>supports </a:t>
            </a:r>
            <a:r>
              <a:rPr sz="2800" dirty="0">
                <a:solidFill>
                  <a:srgbClr val="9900FF"/>
                </a:solidFill>
                <a:latin typeface="Times New Roman"/>
                <a:cs typeface="Times New Roman"/>
              </a:rPr>
              <a:t>a </a:t>
            </a:r>
            <a:r>
              <a:rPr sz="2800" spc="-6" dirty="0">
                <a:solidFill>
                  <a:srgbClr val="9900FF"/>
                </a:solidFill>
                <a:latin typeface="Times New Roman"/>
                <a:cs typeface="Times New Roman"/>
              </a:rPr>
              <a:t>wide level </a:t>
            </a:r>
            <a:r>
              <a:rPr sz="2800" dirty="0">
                <a:solidFill>
                  <a:srgbClr val="9900FF"/>
                </a:solidFill>
                <a:latin typeface="Times New Roman"/>
                <a:cs typeface="Times New Roman"/>
              </a:rPr>
              <a:t>of</a:t>
            </a:r>
            <a:r>
              <a:rPr sz="2800" spc="-77" dirty="0">
                <a:solidFill>
                  <a:srgbClr val="9900FF"/>
                </a:solidFill>
                <a:latin typeface="Times New Roman"/>
                <a:cs typeface="Times New Roman"/>
              </a:rPr>
              <a:t> </a:t>
            </a:r>
            <a:r>
              <a:rPr sz="2800" spc="-6" dirty="0">
                <a:solidFill>
                  <a:srgbClr val="9900FF"/>
                </a:solidFill>
                <a:latin typeface="Times New Roman"/>
                <a:cs typeface="Times New Roman"/>
              </a:rPr>
              <a:t>portability.</a:t>
            </a:r>
            <a:endParaRPr sz="2800">
              <a:latin typeface="Times New Roman"/>
              <a:cs typeface="Times New Roman"/>
            </a:endParaRPr>
          </a:p>
          <a:p>
            <a:pPr marL="13999" marR="445175">
              <a:buFont typeface="Wingdings" pitchFamily="2" charset="2"/>
              <a:buChar char="Ø"/>
            </a:pPr>
            <a:r>
              <a:rPr lang="en-US" sz="2800" b="1" dirty="0" smtClean="0">
                <a:solidFill>
                  <a:srgbClr val="FF0000"/>
                </a:solidFill>
                <a:latin typeface="Times New Roman"/>
                <a:cs typeface="Times New Roman"/>
              </a:rPr>
              <a:t>        </a:t>
            </a:r>
            <a:r>
              <a:rPr sz="2800" b="1" smtClean="0">
                <a:solidFill>
                  <a:srgbClr val="FF0000"/>
                </a:solidFill>
                <a:latin typeface="Times New Roman"/>
                <a:cs typeface="Times New Roman"/>
              </a:rPr>
              <a:t>JDBC </a:t>
            </a:r>
            <a:r>
              <a:rPr sz="2800" spc="-6" dirty="0">
                <a:solidFill>
                  <a:srgbClr val="1E487C"/>
                </a:solidFill>
                <a:latin typeface="Times New Roman"/>
                <a:cs typeface="Times New Roman"/>
              </a:rPr>
              <a:t>provides </a:t>
            </a:r>
            <a:r>
              <a:rPr sz="2800" spc="-11" dirty="0">
                <a:solidFill>
                  <a:srgbClr val="1E487C"/>
                </a:solidFill>
                <a:latin typeface="Times New Roman"/>
                <a:cs typeface="Times New Roman"/>
              </a:rPr>
              <a:t>interfaces </a:t>
            </a:r>
            <a:r>
              <a:rPr sz="2800" spc="-6" dirty="0">
                <a:solidFill>
                  <a:srgbClr val="1E487C"/>
                </a:solidFill>
                <a:latin typeface="Times New Roman"/>
                <a:cs typeface="Times New Roman"/>
              </a:rPr>
              <a:t>that are </a:t>
            </a:r>
            <a:r>
              <a:rPr sz="2800" spc="-11" dirty="0">
                <a:solidFill>
                  <a:srgbClr val="1E487C"/>
                </a:solidFill>
                <a:latin typeface="Times New Roman"/>
                <a:cs typeface="Times New Roman"/>
              </a:rPr>
              <a:t>compatible  </a:t>
            </a:r>
            <a:r>
              <a:rPr sz="2800" spc="-6" dirty="0">
                <a:solidFill>
                  <a:srgbClr val="1E487C"/>
                </a:solidFill>
                <a:latin typeface="Times New Roman"/>
                <a:cs typeface="Times New Roman"/>
              </a:rPr>
              <a:t>with </a:t>
            </a:r>
            <a:r>
              <a:rPr sz="2800" spc="-11" dirty="0">
                <a:solidFill>
                  <a:srgbClr val="1E487C"/>
                </a:solidFill>
                <a:latin typeface="Times New Roman"/>
                <a:cs typeface="Times New Roman"/>
              </a:rPr>
              <a:t>java</a:t>
            </a:r>
            <a:r>
              <a:rPr sz="2800" spc="-6" dirty="0">
                <a:solidFill>
                  <a:srgbClr val="1E487C"/>
                </a:solidFill>
                <a:latin typeface="Times New Roman"/>
                <a:cs typeface="Times New Roman"/>
              </a:rPr>
              <a:t> </a:t>
            </a:r>
            <a:r>
              <a:rPr sz="2800" spc="-11" dirty="0">
                <a:solidFill>
                  <a:srgbClr val="1E487C"/>
                </a:solidFill>
                <a:latin typeface="Times New Roman"/>
                <a:cs typeface="Times New Roman"/>
              </a:rPr>
              <a:t>application</a:t>
            </a:r>
            <a:endParaRPr sz="280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159474" y="7315810"/>
            <a:ext cx="1833291" cy="229579"/>
          </a:xfrm>
          <a:prstGeom prst="rect">
            <a:avLst/>
          </a:prstGeom>
        </p:spPr>
        <p:txBody>
          <a:bodyPr vert="horz" wrap="square" lIns="0" tIns="13999" rIns="0" bIns="0" rtlCol="0">
            <a:spAutoFit/>
          </a:bodyPr>
          <a:lstStyle/>
          <a:p>
            <a:pPr marL="13999">
              <a:spcBef>
                <a:spcPts val="110"/>
              </a:spcBef>
            </a:pPr>
            <a:r>
              <a:rPr sz="1400" spc="-6" dirty="0">
                <a:solidFill>
                  <a:srgbClr val="888888"/>
                </a:solidFill>
                <a:latin typeface="Times New Roman"/>
                <a:cs typeface="Times New Roman"/>
                <a:hlinkClick r:id="rId2"/>
              </a:rPr>
              <a:t>http://www.java2all.com</a:t>
            </a:r>
            <a:endParaRPr sz="1400">
              <a:latin typeface="Times New Roman"/>
              <a:cs typeface="Times New Roman"/>
            </a:endParaRPr>
          </a:p>
        </p:txBody>
      </p:sp>
      <p:sp>
        <p:nvSpPr>
          <p:cNvPr id="3" name="object 3"/>
          <p:cNvSpPr/>
          <p:nvPr/>
        </p:nvSpPr>
        <p:spPr>
          <a:xfrm>
            <a:off x="7478819" y="7038740"/>
            <a:ext cx="613430" cy="517760"/>
          </a:xfrm>
          <a:prstGeom prst="rect">
            <a:avLst/>
          </a:prstGeom>
          <a:blipFill>
            <a:blip r:embed="rId3"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774700" y="349250"/>
            <a:ext cx="4800600" cy="552745"/>
          </a:xfrm>
          <a:prstGeom prst="rect">
            <a:avLst/>
          </a:prstGeom>
        </p:spPr>
        <p:txBody>
          <a:bodyPr vert="horz" wrap="square" lIns="0" tIns="13999" rIns="0" bIns="0" rtlCol="0">
            <a:spAutoFit/>
          </a:bodyPr>
          <a:lstStyle/>
          <a:p>
            <a:pPr marL="13999">
              <a:spcBef>
                <a:spcPts val="110"/>
              </a:spcBef>
            </a:pPr>
            <a:r>
              <a:rPr sz="3500" b="1" dirty="0"/>
              <a:t>Components of</a:t>
            </a:r>
            <a:r>
              <a:rPr sz="3500" b="1" spc="-28" dirty="0"/>
              <a:t> </a:t>
            </a:r>
            <a:r>
              <a:rPr sz="3500" b="1" spc="-6" dirty="0"/>
              <a:t>JDBC:</a:t>
            </a:r>
            <a:endParaRPr sz="3500" b="1"/>
          </a:p>
        </p:txBody>
      </p:sp>
      <p:sp>
        <p:nvSpPr>
          <p:cNvPr id="5" name="object 5"/>
          <p:cNvSpPr txBox="1"/>
          <p:nvPr/>
        </p:nvSpPr>
        <p:spPr>
          <a:xfrm>
            <a:off x="85431" y="1111085"/>
            <a:ext cx="9872320" cy="5171958"/>
          </a:xfrm>
          <a:prstGeom prst="rect">
            <a:avLst/>
          </a:prstGeom>
        </p:spPr>
        <p:txBody>
          <a:bodyPr vert="horz" wrap="square" lIns="0" tIns="13999" rIns="0" bIns="0" rtlCol="0">
            <a:spAutoFit/>
          </a:bodyPr>
          <a:lstStyle/>
          <a:p>
            <a:pPr marL="13999" marR="5600" indent="1119937">
              <a:spcBef>
                <a:spcPts val="110"/>
              </a:spcBef>
            </a:pPr>
            <a:r>
              <a:rPr sz="2800" b="1" spc="-6" dirty="0">
                <a:solidFill>
                  <a:srgbClr val="FF0000"/>
                </a:solidFill>
                <a:latin typeface="Times New Roman"/>
                <a:cs typeface="Times New Roman"/>
              </a:rPr>
              <a:t>JDBC </a:t>
            </a:r>
            <a:r>
              <a:rPr sz="2800" dirty="0">
                <a:solidFill>
                  <a:srgbClr val="1E487C"/>
                </a:solidFill>
                <a:latin typeface="Times New Roman"/>
                <a:cs typeface="Times New Roman"/>
              </a:rPr>
              <a:t>has </a:t>
            </a:r>
            <a:r>
              <a:rPr sz="2800" spc="-6" dirty="0">
                <a:solidFill>
                  <a:srgbClr val="1E487C"/>
                </a:solidFill>
                <a:latin typeface="Times New Roman"/>
                <a:cs typeface="Times New Roman"/>
              </a:rPr>
              <a:t>four </a:t>
            </a:r>
            <a:r>
              <a:rPr sz="2800" spc="-11" dirty="0">
                <a:solidFill>
                  <a:srgbClr val="1E487C"/>
                </a:solidFill>
                <a:latin typeface="Times New Roman"/>
                <a:cs typeface="Times New Roman"/>
              </a:rPr>
              <a:t>main </a:t>
            </a:r>
            <a:r>
              <a:rPr sz="2800" spc="-6" dirty="0">
                <a:solidFill>
                  <a:srgbClr val="1E487C"/>
                </a:solidFill>
                <a:latin typeface="Times New Roman"/>
                <a:cs typeface="Times New Roman"/>
              </a:rPr>
              <a:t>components as </a:t>
            </a:r>
            <a:r>
              <a:rPr sz="2800" dirty="0">
                <a:solidFill>
                  <a:srgbClr val="1E487C"/>
                </a:solidFill>
                <a:latin typeface="Times New Roman"/>
                <a:cs typeface="Times New Roman"/>
              </a:rPr>
              <a:t>under and  </a:t>
            </a:r>
            <a:r>
              <a:rPr sz="2800" spc="-6" dirty="0">
                <a:solidFill>
                  <a:srgbClr val="1E487C"/>
                </a:solidFill>
                <a:latin typeface="Times New Roman"/>
                <a:cs typeface="Times New Roman"/>
              </a:rPr>
              <a:t>with the help </a:t>
            </a:r>
            <a:r>
              <a:rPr sz="2800" dirty="0">
                <a:solidFill>
                  <a:srgbClr val="1E487C"/>
                </a:solidFill>
                <a:latin typeface="Times New Roman"/>
                <a:cs typeface="Times New Roman"/>
              </a:rPr>
              <a:t>of </a:t>
            </a:r>
            <a:r>
              <a:rPr sz="2800" spc="-6" dirty="0">
                <a:solidFill>
                  <a:srgbClr val="1E487C"/>
                </a:solidFill>
                <a:latin typeface="Times New Roman"/>
                <a:cs typeface="Times New Roman"/>
              </a:rPr>
              <a:t>these components java application can  </a:t>
            </a:r>
            <a:r>
              <a:rPr sz="2800" dirty="0">
                <a:solidFill>
                  <a:srgbClr val="1E487C"/>
                </a:solidFill>
                <a:latin typeface="Times New Roman"/>
                <a:cs typeface="Times New Roman"/>
              </a:rPr>
              <a:t>connect </a:t>
            </a:r>
            <a:r>
              <a:rPr sz="2800" spc="-6" dirty="0">
                <a:solidFill>
                  <a:srgbClr val="1E487C"/>
                </a:solidFill>
                <a:latin typeface="Times New Roman"/>
                <a:cs typeface="Times New Roman"/>
              </a:rPr>
              <a:t>with database.</a:t>
            </a:r>
            <a:endParaRPr sz="2800">
              <a:latin typeface="Times New Roman"/>
              <a:cs typeface="Times New Roman"/>
            </a:endParaRPr>
          </a:p>
          <a:p>
            <a:pPr marL="13999" marR="217688" indent="1007943">
              <a:lnSpc>
                <a:spcPts val="4221"/>
              </a:lnSpc>
              <a:spcBef>
                <a:spcPts val="149"/>
              </a:spcBef>
            </a:pPr>
            <a:r>
              <a:rPr sz="2800" spc="-6" dirty="0">
                <a:solidFill>
                  <a:srgbClr val="1E487C"/>
                </a:solidFill>
                <a:latin typeface="Times New Roman"/>
                <a:cs typeface="Times New Roman"/>
              </a:rPr>
              <a:t>The </a:t>
            </a:r>
            <a:r>
              <a:rPr sz="2800" b="1" dirty="0">
                <a:solidFill>
                  <a:srgbClr val="FF0000"/>
                </a:solidFill>
                <a:latin typeface="Times New Roman"/>
                <a:cs typeface="Times New Roman"/>
              </a:rPr>
              <a:t>JDBC </a:t>
            </a:r>
            <a:r>
              <a:rPr sz="2800" b="1" spc="-6" dirty="0">
                <a:solidFill>
                  <a:srgbClr val="FF0000"/>
                </a:solidFill>
                <a:latin typeface="Times New Roman"/>
                <a:cs typeface="Times New Roman"/>
              </a:rPr>
              <a:t>API </a:t>
            </a:r>
            <a:r>
              <a:rPr sz="2800" dirty="0">
                <a:solidFill>
                  <a:srgbClr val="1E487C"/>
                </a:solidFill>
                <a:latin typeface="Times New Roman"/>
                <a:cs typeface="Times New Roman"/>
              </a:rPr>
              <a:t>- </a:t>
            </a:r>
            <a:r>
              <a:rPr sz="2800" spc="-6" dirty="0">
                <a:solidFill>
                  <a:srgbClr val="1E487C"/>
                </a:solidFill>
                <a:latin typeface="Times New Roman"/>
                <a:cs typeface="Times New Roman"/>
              </a:rPr>
              <a:t>it provides various methods  </a:t>
            </a:r>
            <a:r>
              <a:rPr sz="2800" dirty="0">
                <a:solidFill>
                  <a:srgbClr val="1E487C"/>
                </a:solidFill>
                <a:latin typeface="Times New Roman"/>
                <a:cs typeface="Times New Roman"/>
              </a:rPr>
              <a:t>and </a:t>
            </a:r>
            <a:r>
              <a:rPr sz="2800" spc="-6" dirty="0">
                <a:solidFill>
                  <a:srgbClr val="1E487C"/>
                </a:solidFill>
                <a:latin typeface="Times New Roman"/>
                <a:cs typeface="Times New Roman"/>
              </a:rPr>
              <a:t>interfaces for </a:t>
            </a:r>
            <a:r>
              <a:rPr sz="2800" dirty="0">
                <a:solidFill>
                  <a:srgbClr val="1E487C"/>
                </a:solidFill>
                <a:latin typeface="Times New Roman"/>
                <a:cs typeface="Times New Roman"/>
              </a:rPr>
              <a:t>easy </a:t>
            </a:r>
            <a:r>
              <a:rPr sz="2800" spc="-6" dirty="0">
                <a:solidFill>
                  <a:srgbClr val="1E487C"/>
                </a:solidFill>
                <a:latin typeface="Times New Roman"/>
                <a:cs typeface="Times New Roman"/>
              </a:rPr>
              <a:t>communication with</a:t>
            </a:r>
            <a:r>
              <a:rPr sz="2800" spc="99" dirty="0">
                <a:solidFill>
                  <a:srgbClr val="1E487C"/>
                </a:solidFill>
                <a:latin typeface="Times New Roman"/>
                <a:cs typeface="Times New Roman"/>
              </a:rPr>
              <a:t> </a:t>
            </a:r>
            <a:r>
              <a:rPr sz="2800" spc="-6" dirty="0">
                <a:solidFill>
                  <a:srgbClr val="1E487C"/>
                </a:solidFill>
                <a:latin typeface="Times New Roman"/>
                <a:cs typeface="Times New Roman"/>
              </a:rPr>
              <a:t>database.</a:t>
            </a:r>
            <a:endParaRPr sz="2800">
              <a:latin typeface="Times New Roman"/>
              <a:cs typeface="Times New Roman"/>
            </a:endParaRPr>
          </a:p>
          <a:p>
            <a:pPr marL="13999" marR="632064" indent="1007943">
              <a:lnSpc>
                <a:spcPts val="4233"/>
              </a:lnSpc>
            </a:pPr>
            <a:r>
              <a:rPr sz="2800" spc="-6" dirty="0">
                <a:latin typeface="Times New Roman"/>
                <a:cs typeface="Times New Roman"/>
              </a:rPr>
              <a:t>The </a:t>
            </a:r>
            <a:r>
              <a:rPr sz="2800" b="1" dirty="0">
                <a:solidFill>
                  <a:srgbClr val="FF0000"/>
                </a:solidFill>
                <a:latin typeface="Times New Roman"/>
                <a:cs typeface="Times New Roman"/>
              </a:rPr>
              <a:t>JDBC </a:t>
            </a:r>
            <a:r>
              <a:rPr sz="2800" spc="-6" dirty="0">
                <a:solidFill>
                  <a:srgbClr val="9900FF"/>
                </a:solidFill>
                <a:latin typeface="Times New Roman"/>
                <a:cs typeface="Times New Roman"/>
              </a:rPr>
              <a:t>DriverManager </a:t>
            </a:r>
            <a:r>
              <a:rPr sz="2800" dirty="0">
                <a:latin typeface="Times New Roman"/>
                <a:cs typeface="Times New Roman"/>
              </a:rPr>
              <a:t>- </a:t>
            </a:r>
            <a:r>
              <a:rPr sz="2800" spc="-6" dirty="0">
                <a:solidFill>
                  <a:srgbClr val="1E487C"/>
                </a:solidFill>
                <a:latin typeface="Times New Roman"/>
                <a:cs typeface="Times New Roman"/>
              </a:rPr>
              <a:t>it loads database  specific drivers in an application to establish  connection with</a:t>
            </a:r>
            <a:r>
              <a:rPr sz="2800" spc="17" dirty="0">
                <a:solidFill>
                  <a:srgbClr val="1E487C"/>
                </a:solidFill>
                <a:latin typeface="Times New Roman"/>
                <a:cs typeface="Times New Roman"/>
              </a:rPr>
              <a:t> </a:t>
            </a:r>
            <a:r>
              <a:rPr sz="2800" spc="-6" dirty="0">
                <a:solidFill>
                  <a:srgbClr val="1E487C"/>
                </a:solidFill>
                <a:latin typeface="Times New Roman"/>
                <a:cs typeface="Times New Roman"/>
              </a:rPr>
              <a:t>database.</a:t>
            </a:r>
            <a:endParaRPr sz="2800">
              <a:latin typeface="Times New Roman"/>
              <a:cs typeface="Times New Roman"/>
            </a:endParaRPr>
          </a:p>
          <a:p>
            <a:pPr marL="13999" marR="529169" indent="1007943">
              <a:lnSpc>
                <a:spcPts val="4233"/>
              </a:lnSpc>
            </a:pPr>
            <a:r>
              <a:rPr sz="2800" spc="-6" dirty="0">
                <a:solidFill>
                  <a:srgbClr val="1E487C"/>
                </a:solidFill>
                <a:latin typeface="Times New Roman"/>
                <a:cs typeface="Times New Roman"/>
              </a:rPr>
              <a:t>The </a:t>
            </a:r>
            <a:r>
              <a:rPr sz="2800" b="1" dirty="0">
                <a:solidFill>
                  <a:srgbClr val="FF0000"/>
                </a:solidFill>
                <a:latin typeface="Times New Roman"/>
                <a:cs typeface="Times New Roman"/>
              </a:rPr>
              <a:t>JDBC </a:t>
            </a:r>
            <a:r>
              <a:rPr sz="2800" spc="-6" dirty="0">
                <a:solidFill>
                  <a:srgbClr val="1E487C"/>
                </a:solidFill>
                <a:latin typeface="Times New Roman"/>
                <a:cs typeface="Times New Roman"/>
              </a:rPr>
              <a:t>test suite </a:t>
            </a:r>
            <a:r>
              <a:rPr sz="2800" dirty="0">
                <a:solidFill>
                  <a:srgbClr val="1E487C"/>
                </a:solidFill>
                <a:latin typeface="Times New Roman"/>
                <a:cs typeface="Times New Roman"/>
              </a:rPr>
              <a:t>- </a:t>
            </a:r>
            <a:r>
              <a:rPr sz="2800" spc="-6" dirty="0">
                <a:solidFill>
                  <a:srgbClr val="1E487C"/>
                </a:solidFill>
                <a:latin typeface="Times New Roman"/>
                <a:cs typeface="Times New Roman"/>
              </a:rPr>
              <a:t>it will </a:t>
            </a:r>
            <a:r>
              <a:rPr sz="2800" dirty="0">
                <a:solidFill>
                  <a:srgbClr val="1E487C"/>
                </a:solidFill>
                <a:latin typeface="Times New Roman"/>
                <a:cs typeface="Times New Roman"/>
              </a:rPr>
              <a:t>be used </a:t>
            </a:r>
            <a:r>
              <a:rPr sz="2800" spc="-6" dirty="0">
                <a:solidFill>
                  <a:srgbClr val="1E487C"/>
                </a:solidFill>
                <a:latin typeface="Times New Roman"/>
                <a:cs typeface="Times New Roman"/>
              </a:rPr>
              <a:t>to test an  operation being performed </a:t>
            </a:r>
            <a:r>
              <a:rPr sz="2800" dirty="0">
                <a:solidFill>
                  <a:srgbClr val="1E487C"/>
                </a:solidFill>
                <a:latin typeface="Times New Roman"/>
                <a:cs typeface="Times New Roman"/>
              </a:rPr>
              <a:t>by </a:t>
            </a:r>
            <a:r>
              <a:rPr sz="2800" b="1" spc="-6" dirty="0">
                <a:solidFill>
                  <a:srgbClr val="FF0000"/>
                </a:solidFill>
                <a:latin typeface="Times New Roman"/>
                <a:cs typeface="Times New Roman"/>
              </a:rPr>
              <a:t>JDBC</a:t>
            </a:r>
            <a:r>
              <a:rPr sz="2800" b="1" spc="193" dirty="0">
                <a:solidFill>
                  <a:srgbClr val="FF0000"/>
                </a:solidFill>
                <a:latin typeface="Times New Roman"/>
                <a:cs typeface="Times New Roman"/>
              </a:rPr>
              <a:t> </a:t>
            </a:r>
            <a:r>
              <a:rPr sz="2800" spc="-6" dirty="0">
                <a:solidFill>
                  <a:srgbClr val="1E487C"/>
                </a:solidFill>
                <a:latin typeface="Times New Roman"/>
                <a:cs typeface="Times New Roman"/>
              </a:rPr>
              <a:t>drivers</a:t>
            </a:r>
            <a:r>
              <a:rPr sz="2800" spc="-6" dirty="0">
                <a:latin typeface="Times New Roman"/>
                <a:cs typeface="Times New Roman"/>
              </a:rPr>
              <a:t>.</a:t>
            </a:r>
            <a:endParaRPr sz="2800">
              <a:latin typeface="Times New Roman"/>
              <a:cs typeface="Times New Roman"/>
            </a:endParaRPr>
          </a:p>
          <a:p>
            <a:pPr marL="1021942">
              <a:lnSpc>
                <a:spcPts val="4079"/>
              </a:lnSpc>
            </a:pPr>
            <a:r>
              <a:rPr sz="2800" spc="-6" dirty="0">
                <a:solidFill>
                  <a:srgbClr val="1E487C"/>
                </a:solidFill>
                <a:latin typeface="Times New Roman"/>
                <a:cs typeface="Times New Roman"/>
              </a:rPr>
              <a:t>The </a:t>
            </a:r>
            <a:r>
              <a:rPr sz="2800" b="1" spc="-6" dirty="0">
                <a:solidFill>
                  <a:srgbClr val="FF0000"/>
                </a:solidFill>
                <a:latin typeface="Times New Roman"/>
                <a:cs typeface="Times New Roman"/>
              </a:rPr>
              <a:t>JDBC-ODBC </a:t>
            </a:r>
            <a:r>
              <a:rPr sz="2800" spc="-6" dirty="0">
                <a:solidFill>
                  <a:srgbClr val="1E487C"/>
                </a:solidFill>
                <a:latin typeface="Times New Roman"/>
                <a:cs typeface="Times New Roman"/>
              </a:rPr>
              <a:t>bridge </a:t>
            </a:r>
            <a:r>
              <a:rPr sz="2800" dirty="0">
                <a:solidFill>
                  <a:srgbClr val="1E487C"/>
                </a:solidFill>
                <a:latin typeface="Times New Roman"/>
                <a:cs typeface="Times New Roman"/>
              </a:rPr>
              <a:t>- </a:t>
            </a:r>
            <a:r>
              <a:rPr sz="2800" spc="-6" dirty="0">
                <a:solidFill>
                  <a:srgbClr val="1E487C"/>
                </a:solidFill>
                <a:latin typeface="Times New Roman"/>
                <a:cs typeface="Times New Roman"/>
              </a:rPr>
              <a:t>it </a:t>
            </a:r>
            <a:r>
              <a:rPr sz="2800" spc="-6">
                <a:solidFill>
                  <a:srgbClr val="1E487C"/>
                </a:solidFill>
                <a:latin typeface="Times New Roman"/>
                <a:cs typeface="Times New Roman"/>
              </a:rPr>
              <a:t>connects</a:t>
            </a:r>
            <a:r>
              <a:rPr sz="2800" spc="138">
                <a:solidFill>
                  <a:srgbClr val="1E487C"/>
                </a:solidFill>
                <a:latin typeface="Times New Roman"/>
                <a:cs typeface="Times New Roman"/>
              </a:rPr>
              <a:t> </a:t>
            </a:r>
            <a:r>
              <a:rPr sz="2800" spc="-6" smtClean="0">
                <a:solidFill>
                  <a:srgbClr val="1E487C"/>
                </a:solidFill>
                <a:latin typeface="Times New Roman"/>
                <a:cs typeface="Times New Roman"/>
              </a:rPr>
              <a:t>database</a:t>
            </a:r>
            <a:r>
              <a:rPr lang="en-US" sz="2800" spc="-6" dirty="0" smtClean="0">
                <a:solidFill>
                  <a:srgbClr val="1E487C"/>
                </a:solidFill>
                <a:latin typeface="Times New Roman"/>
                <a:cs typeface="Times New Roman"/>
              </a:rPr>
              <a:t> drivers to the</a:t>
            </a:r>
            <a:r>
              <a:rPr lang="en-US" sz="2800" dirty="0" smtClean="0">
                <a:solidFill>
                  <a:srgbClr val="1E487C"/>
                </a:solidFill>
                <a:latin typeface="Times New Roman"/>
                <a:cs typeface="Times New Roman"/>
              </a:rPr>
              <a:t> </a:t>
            </a:r>
            <a:r>
              <a:rPr lang="en-US" sz="2800" spc="-6" dirty="0" smtClean="0">
                <a:solidFill>
                  <a:srgbClr val="1E487C"/>
                </a:solidFill>
                <a:latin typeface="Times New Roman"/>
                <a:cs typeface="Times New Roman"/>
              </a:rPr>
              <a:t>database</a:t>
            </a:r>
            <a:endParaRPr sz="280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TotalTime>
  <Words>1847</Words>
  <Application>Microsoft Office PowerPoint</Application>
  <PresentationFormat>Custom</PresentationFormat>
  <Paragraphs>287</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Slide 1</vt:lpstr>
      <vt:lpstr>Slide 2</vt:lpstr>
      <vt:lpstr>Definition</vt:lpstr>
      <vt:lpstr>Slide 4</vt:lpstr>
      <vt:lpstr>JDBC History</vt:lpstr>
      <vt:lpstr>JDBC History</vt:lpstr>
      <vt:lpstr>Slide 7</vt:lpstr>
      <vt:lpstr>Slide 8</vt:lpstr>
      <vt:lpstr>Components of JDBC:</vt:lpstr>
      <vt:lpstr>JDBC Specification:</vt:lpstr>
      <vt:lpstr>Slide 11</vt:lpstr>
      <vt:lpstr>The Java API is the set of classes included with the Java  Development Environment. These classes are written using the Java  language and run on the JVM. The Java API includes everything from  collection classes to GUI classes.</vt:lpstr>
      <vt:lpstr>JDBC Architecture:</vt:lpstr>
      <vt:lpstr>Slide 14</vt:lpstr>
      <vt:lpstr>Slide 15</vt:lpstr>
      <vt:lpstr>JDBC Drivers</vt:lpstr>
      <vt:lpstr>Type 1: JDBC-ODBC Bridge Driver</vt:lpstr>
      <vt:lpstr>Type 2: Native-API Driver</vt:lpstr>
      <vt:lpstr>Type 3: Network Protocol Driver</vt:lpstr>
      <vt:lpstr>Type 4: Thin Driver</vt:lpstr>
      <vt:lpstr>Slide 21</vt:lpstr>
      <vt:lpstr>Steps to Connect to</vt:lpstr>
      <vt:lpstr>Registering the</vt:lpstr>
      <vt:lpstr>Creating</vt:lpstr>
      <vt:lpstr>Creating Statement</vt:lpstr>
      <vt:lpstr>Execute Query</vt:lpstr>
      <vt:lpstr>Closing Connection</vt:lpstr>
      <vt:lpstr>Slide 28</vt:lpstr>
      <vt:lpstr>Connect to MySQL</vt:lpstr>
      <vt:lpstr>Loading the .jar</vt:lpstr>
      <vt:lpstr>DriverManager</vt:lpstr>
      <vt:lpstr>Connection</vt:lpstr>
      <vt:lpstr>Connection</vt:lpstr>
      <vt:lpstr>Statement Interface</vt:lpstr>
      <vt:lpstr>Statement Interface</vt:lpstr>
      <vt:lpstr>Statement Interface</vt:lpstr>
      <vt:lpstr>ResultSet interface</vt:lpstr>
      <vt:lpstr>ResultSet Interface</vt:lpstr>
      <vt:lpstr>ResultSet Interface</vt:lpstr>
      <vt:lpstr>ResultSet Interface</vt:lpstr>
      <vt:lpstr>PreparedStatement</vt:lpstr>
      <vt:lpstr>PreaparedStatement</vt:lpstr>
      <vt:lpstr>PreparedStatement</vt:lpstr>
      <vt:lpstr>PreparedStatement</vt:lpstr>
      <vt:lpstr>Questions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emertxe</dc:title>
  <dc:creator>Administrator</dc:creator>
  <cp:lastModifiedBy>DBMS7</cp:lastModifiedBy>
  <cp:revision>7</cp:revision>
  <dcterms:created xsi:type="dcterms:W3CDTF">2018-03-08T18:18:55Z</dcterms:created>
  <dcterms:modified xsi:type="dcterms:W3CDTF">2018-03-23T11:14:57Z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2015-02-03T00:00:00Z</vt:filetime>
  </property>
  <property fmtid="{D5CDD505-2E9C-101B-9397-08002B2CF9AE}" pid="3" name="Creator">
    <vt:lpwstr>Impress</vt:lpwstr>
  </property>
  <property fmtid="{D5CDD505-2E9C-101B-9397-08002B2CF9AE}" pid="4" name="LastSaved">
    <vt:filetime>2015-02-03T00:00:00Z</vt:filetime>
  </property>
</Properties>
</file>