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9" r:id="rId24"/>
    <p:sldId id="278" r:id="rId25"/>
    <p:sldId id="279" r:id="rId26"/>
    <p:sldId id="280" r:id="rId27"/>
    <p:sldId id="281" r:id="rId28"/>
    <p:sldId id="282" r:id="rId29"/>
    <p:sldId id="283" r:id="rId30"/>
    <p:sldId id="284" r:id="rId31"/>
    <p:sldId id="285" r:id="rId32"/>
    <p:sldId id="286" r:id="rId33"/>
    <p:sldId id="287" r:id="rId34"/>
    <p:sldId id="298" r:id="rId35"/>
    <p:sldId id="290" r:id="rId36"/>
    <p:sldId id="291" r:id="rId37"/>
    <p:sldId id="292" r:id="rId38"/>
    <p:sldId id="293" r:id="rId39"/>
    <p:sldId id="294" r:id="rId40"/>
    <p:sldId id="295" r:id="rId41"/>
    <p:sldId id="296" r:id="rId42"/>
    <p:sldId id="297" r:id="rId43"/>
    <p:sldId id="307" r:id="rId44"/>
    <p:sldId id="299" r:id="rId45"/>
    <p:sldId id="300" r:id="rId46"/>
    <p:sldId id="301" r:id="rId47"/>
    <p:sldId id="302" r:id="rId48"/>
    <p:sldId id="303" r:id="rId49"/>
    <p:sldId id="304" r:id="rId50"/>
    <p:sldId id="305" r:id="rId51"/>
    <p:sldId id="306" r:id="rId52"/>
    <p:sldId id="315" r:id="rId53"/>
    <p:sldId id="308" r:id="rId54"/>
    <p:sldId id="309" r:id="rId55"/>
    <p:sldId id="310" r:id="rId56"/>
    <p:sldId id="311" r:id="rId57"/>
    <p:sldId id="312" r:id="rId58"/>
    <p:sldId id="313" r:id="rId59"/>
    <p:sldId id="314" r:id="rId60"/>
    <p:sldId id="316"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E801AA-E179-4E2C-9B5B-720F1167A509}" type="datetimeFigureOut">
              <a:rPr lang="en-US" smtClean="0"/>
              <a:pPr/>
              <a:t>3/21/2018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3AC7A2-46F3-400D-AF2B-DDAB13414CB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3AC7A2-46F3-400D-AF2B-DDAB13414CB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3/21/2018</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3/21/2018</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3/21/2018</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3/21/2018</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3/21/2018</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endParaRPr lang="en-US" dirty="0"/>
          </a:p>
        </p:txBody>
      </p:sp>
      <p:pic>
        <p:nvPicPr>
          <p:cNvPr id="4" name="Picture 3" descr="uml_logo.jpg"/>
          <p:cNvPicPr>
            <a:picLocks noChangeAspect="1"/>
          </p:cNvPicPr>
          <p:nvPr/>
        </p:nvPicPr>
        <p:blipFill>
          <a:blip r:embed="rId2" cstate="print"/>
          <a:srcRect/>
          <a:stretch>
            <a:fillRect/>
          </a:stretch>
        </p:blipFill>
        <p:spPr bwMode="auto">
          <a:xfrm>
            <a:off x="0" y="0"/>
            <a:ext cx="9144000" cy="6858000"/>
          </a:xfrm>
          <a:prstGeom prst="rect">
            <a:avLst/>
          </a:prstGeom>
          <a:blipFill dpi="0" rotWithShape="1">
            <a:blip r:embed="rId3" cstate="print"/>
            <a:srcRect/>
            <a:tile tx="0" ty="0" sx="100000" sy="100000" flip="none" algn="tl"/>
          </a:blip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Just as a </a:t>
            </a:r>
            <a:r>
              <a:rPr lang="en-US" dirty="0" smtClean="0">
                <a:solidFill>
                  <a:schemeClr val="tx2">
                    <a:lumMod val="75000"/>
                  </a:schemeClr>
                </a:solidFill>
              </a:rPr>
              <a:t>signal event </a:t>
            </a:r>
            <a:r>
              <a:rPr lang="en-US" dirty="0" smtClean="0"/>
              <a:t>represents the occurrence of a signal.</a:t>
            </a:r>
          </a:p>
          <a:p>
            <a:r>
              <a:rPr lang="en-US" dirty="0" smtClean="0"/>
              <a:t>a </a:t>
            </a:r>
            <a:r>
              <a:rPr lang="en-US" dirty="0" smtClean="0">
                <a:solidFill>
                  <a:schemeClr val="tx2">
                    <a:lumMod val="75000"/>
                  </a:schemeClr>
                </a:solidFill>
              </a:rPr>
              <a:t>call event </a:t>
            </a:r>
            <a:r>
              <a:rPr lang="en-US" dirty="0" smtClean="0"/>
              <a:t>represents the dispatch of an operation. </a:t>
            </a:r>
          </a:p>
          <a:p>
            <a:endParaRPr lang="en-US" dirty="0" smtClean="0"/>
          </a:p>
          <a:p>
            <a:r>
              <a:rPr lang="en-US" dirty="0" smtClean="0"/>
              <a:t>In both cases, the event may trigger a state transition in a state machine.</a:t>
            </a:r>
          </a:p>
          <a:p>
            <a:r>
              <a:rPr lang="en-US" dirty="0" smtClean="0"/>
              <a:t>Whereas a signal is an asynchronous event.</a:t>
            </a:r>
          </a:p>
          <a:p>
            <a:endParaRPr lang="en-US" dirty="0" smtClean="0"/>
          </a:p>
          <a:p>
            <a:r>
              <a:rPr lang="en-US" dirty="0" smtClean="0"/>
              <a:t>a call event is, synchronous.</a:t>
            </a:r>
            <a:endParaRPr lang="en-US" dirty="0"/>
          </a:p>
        </p:txBody>
      </p:sp>
      <p:sp>
        <p:nvSpPr>
          <p:cNvPr id="3" name="Title 2"/>
          <p:cNvSpPr>
            <a:spLocks noGrp="1"/>
          </p:cNvSpPr>
          <p:nvPr>
            <p:ph type="title"/>
          </p:nvPr>
        </p:nvSpPr>
        <p:spPr/>
        <p:txBody>
          <a:bodyPr/>
          <a:lstStyle/>
          <a:p>
            <a:r>
              <a:rPr b="1" smtClean="0">
                <a:solidFill>
                  <a:schemeClr val="tx2">
                    <a:lumMod val="75000"/>
                  </a:schemeClr>
                </a:solidFill>
              </a:rPr>
              <a:t>Call Events</a:t>
            </a:r>
            <a:endParaRPr lang="en-US" dirty="0">
              <a:solidFill>
                <a:schemeClr val="tx2">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172200"/>
          </a:xfrm>
        </p:spPr>
        <p:txBody>
          <a:bodyPr/>
          <a:lstStyle/>
          <a:p>
            <a:endParaRPr lang="en-US" dirty="0" smtClean="0"/>
          </a:p>
          <a:p>
            <a:endParaRPr lang="en-US" dirty="0" smtClean="0"/>
          </a:p>
          <a:p>
            <a:r>
              <a:rPr lang="en-US" dirty="0" smtClean="0"/>
              <a:t>This means that when an object invokes an operation on another object that has a state machine.</a:t>
            </a:r>
          </a:p>
          <a:p>
            <a:endParaRPr lang="en-US" dirty="0" smtClean="0"/>
          </a:p>
          <a:p>
            <a:endParaRPr lang="en-US" dirty="0" smtClean="0"/>
          </a:p>
          <a:p>
            <a:r>
              <a:rPr lang="en-US" dirty="0" smtClean="0"/>
              <a:t>Control passes from the sender to the receiver, the transition is triggered by the event, the operation is completed, the receiver transitions to a new state, and control returns to the sender.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609600" y="1143000"/>
            <a:ext cx="8164286" cy="3352800"/>
          </a:xfrm>
          <a:prstGeom prst="rect">
            <a:avLst/>
          </a:prstGeom>
          <a:noFill/>
          <a:ln w="9525">
            <a:noFill/>
            <a:miter lim="800000"/>
            <a:headEnd/>
            <a:tailEnd/>
          </a:ln>
          <a:effectLst/>
        </p:spPr>
      </p:pic>
      <p:sp>
        <p:nvSpPr>
          <p:cNvPr id="5" name="Rectangle 4"/>
          <p:cNvSpPr/>
          <p:nvPr/>
        </p:nvSpPr>
        <p:spPr>
          <a:xfrm>
            <a:off x="3810000" y="5029200"/>
            <a:ext cx="2048510" cy="523220"/>
          </a:xfrm>
          <a:prstGeom prst="rect">
            <a:avLst/>
          </a:prstGeom>
        </p:spPr>
        <p:txBody>
          <a:bodyPr wrap="none">
            <a:spAutoFit/>
          </a:bodyPr>
          <a:lstStyle/>
          <a:p>
            <a:r>
              <a:rPr lang="en-US" sz="2800" b="1" dirty="0" smtClean="0">
                <a:solidFill>
                  <a:schemeClr val="tx2">
                    <a:lumMod val="75000"/>
                  </a:schemeClr>
                </a:solidFill>
              </a:rPr>
              <a:t>Call Events</a:t>
            </a:r>
            <a:endParaRPr lang="en-US" sz="2800" dirty="0">
              <a:solidFill>
                <a:schemeClr val="tx2">
                  <a:lumMod val="7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2362200"/>
          </a:xfrm>
        </p:spPr>
        <p:txBody>
          <a:bodyPr>
            <a:normAutofit fontScale="90000"/>
          </a:bodyPr>
          <a:lstStyle/>
          <a:p>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a:r>
            <a:br>
              <a:rPr b="1" smtClean="0">
                <a:solidFill>
                  <a:schemeClr val="tx2">
                    <a:lumMod val="75000"/>
                  </a:schemeClr>
                </a:solidFill>
              </a:rPr>
            </a:br>
            <a:r>
              <a:rPr b="1" smtClean="0">
                <a:solidFill>
                  <a:schemeClr val="tx2">
                    <a:lumMod val="75000"/>
                  </a:schemeClr>
                </a:solidFill>
              </a:rPr>
              <a:t> Time and Change Events </a:t>
            </a:r>
            <a:br>
              <a:rPr b="1" smtClean="0">
                <a:solidFill>
                  <a:schemeClr val="tx2">
                    <a:lumMod val="75000"/>
                  </a:schemeClr>
                </a:solidFill>
              </a:rPr>
            </a:br>
            <a:r>
              <a:rPr smtClean="0"/>
              <a:t> </a:t>
            </a:r>
            <a:r>
              <a:rPr sz="2700" smtClean="0"/>
              <a:t>A time event is an event that represents the passage of time</a:t>
            </a:r>
            <a:br>
              <a:rPr sz="2700" smtClean="0"/>
            </a:br>
            <a:r>
              <a:rPr smtClean="0"/>
              <a:t> </a:t>
            </a:r>
            <a:r>
              <a:rPr sz="2700" smtClean="0"/>
              <a:t>A change event is an event that represents a change in state or the satisfaction of some condition.</a:t>
            </a:r>
            <a:endParaRPr lang="en-US" dirty="0">
              <a:solidFill>
                <a:schemeClr val="tx2">
                  <a:lumMod val="75000"/>
                </a:schemeClr>
              </a:solidFill>
            </a:endParaRPr>
          </a:p>
        </p:txBody>
      </p:sp>
      <p:pic>
        <p:nvPicPr>
          <p:cNvPr id="3076" name="Picture 4"/>
          <p:cNvPicPr>
            <a:picLocks noGrp="1" noChangeAspect="1" noChangeArrowheads="1"/>
          </p:cNvPicPr>
          <p:nvPr>
            <p:ph idx="1"/>
          </p:nvPr>
        </p:nvPicPr>
        <p:blipFill>
          <a:blip r:embed="rId2" cstate="print"/>
          <a:srcRect/>
          <a:stretch>
            <a:fillRect/>
          </a:stretch>
        </p:blipFill>
        <p:spPr bwMode="auto">
          <a:xfrm>
            <a:off x="761999" y="2967037"/>
            <a:ext cx="7606145" cy="3128963"/>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029200"/>
          </a:xfrm>
        </p:spPr>
        <p:txBody>
          <a:bodyPr>
            <a:normAutofit lnSpcReduction="10000"/>
          </a:bodyPr>
          <a:lstStyle/>
          <a:p>
            <a:r>
              <a:rPr lang="en-US" dirty="0" smtClean="0">
                <a:solidFill>
                  <a:schemeClr val="tx2">
                    <a:lumMod val="75000"/>
                  </a:schemeClr>
                </a:solidFill>
              </a:rPr>
              <a:t>Signal events and call events </a:t>
            </a:r>
            <a:r>
              <a:rPr lang="en-US" dirty="0" smtClean="0"/>
              <a:t>involve at least two objects: </a:t>
            </a:r>
          </a:p>
          <a:p>
            <a:endParaRPr lang="en-US" dirty="0" smtClean="0"/>
          </a:p>
          <a:p>
            <a:r>
              <a:rPr lang="en-US" dirty="0" smtClean="0"/>
              <a:t>The object that sends the signal or invokes the operation, and the object to which the event is directed. </a:t>
            </a:r>
          </a:p>
          <a:p>
            <a:endParaRPr lang="en-US" dirty="0" smtClean="0"/>
          </a:p>
          <a:p>
            <a:r>
              <a:rPr lang="en-US" dirty="0" smtClean="0"/>
              <a:t>Because signals are </a:t>
            </a:r>
            <a:r>
              <a:rPr lang="en-US" dirty="0" smtClean="0">
                <a:solidFill>
                  <a:schemeClr val="tx2">
                    <a:lumMod val="75000"/>
                  </a:schemeClr>
                </a:solidFill>
              </a:rPr>
              <a:t>asynchronous</a:t>
            </a:r>
            <a:r>
              <a:rPr lang="en-US" dirty="0" smtClean="0"/>
              <a:t>, and because asynchronous calls are themselves signals.</a:t>
            </a:r>
          </a:p>
          <a:p>
            <a:endParaRPr lang="en-US" dirty="0" smtClean="0"/>
          </a:p>
          <a:p>
            <a:r>
              <a:rPr lang="en-US" dirty="0" smtClean="0"/>
              <a:t>The semantics of events interact with the semantics of active objects and passive objects.</a:t>
            </a:r>
            <a:endParaRPr lang="en-US" dirty="0"/>
          </a:p>
        </p:txBody>
      </p:sp>
      <p:sp>
        <p:nvSpPr>
          <p:cNvPr id="3" name="Title 2"/>
          <p:cNvSpPr>
            <a:spLocks noGrp="1"/>
          </p:cNvSpPr>
          <p:nvPr>
            <p:ph type="title"/>
          </p:nvPr>
        </p:nvSpPr>
        <p:spPr/>
        <p:txBody>
          <a:bodyPr/>
          <a:lstStyle/>
          <a:p>
            <a:r>
              <a:rPr b="1" smtClean="0">
                <a:solidFill>
                  <a:schemeClr val="tx2">
                    <a:lumMod val="75000"/>
                  </a:schemeClr>
                </a:solidFill>
              </a:rPr>
              <a:t>Sending and Receiving Events</a:t>
            </a:r>
            <a:endParaRPr lang="en-US" dirty="0">
              <a:solidFill>
                <a:schemeClr val="tx2">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8600"/>
            <a:ext cx="8229600" cy="6248400"/>
          </a:xfrm>
        </p:spPr>
        <p:txBody>
          <a:bodyPr/>
          <a:lstStyle/>
          <a:p>
            <a:endParaRPr lang="en-US" dirty="0" smtClean="0"/>
          </a:p>
          <a:p>
            <a:r>
              <a:rPr lang="en-US" dirty="0" smtClean="0"/>
              <a:t>Instance of any class can </a:t>
            </a:r>
            <a:r>
              <a:rPr lang="en-US" dirty="0" smtClean="0">
                <a:solidFill>
                  <a:schemeClr val="tx2">
                    <a:lumMod val="75000"/>
                  </a:schemeClr>
                </a:solidFill>
              </a:rPr>
              <a:t>send a signal to or invoke an operation</a:t>
            </a:r>
            <a:r>
              <a:rPr lang="en-US" dirty="0" smtClean="0"/>
              <a:t> of a receiving object.</a:t>
            </a:r>
          </a:p>
          <a:p>
            <a:endParaRPr lang="en-US" dirty="0" smtClean="0"/>
          </a:p>
          <a:p>
            <a:r>
              <a:rPr lang="en-US" dirty="0" smtClean="0"/>
              <a:t> When an object sends a signal, the sender dispatches the signal and then continues along its flow of control, not waiting for any return from the receiver.</a:t>
            </a:r>
          </a:p>
          <a:p>
            <a:endParaRPr lang="en-US" dirty="0" smtClean="0"/>
          </a:p>
          <a:p>
            <a:r>
              <a:rPr lang="en-US" dirty="0" smtClean="0"/>
              <a:t>Instance of any class can receive a </a:t>
            </a:r>
            <a:r>
              <a:rPr lang="en-US" dirty="0" smtClean="0">
                <a:solidFill>
                  <a:schemeClr val="tx2">
                    <a:lumMod val="75000"/>
                  </a:schemeClr>
                </a:solidFill>
              </a:rPr>
              <a:t>call event or a signal</a:t>
            </a:r>
            <a:r>
              <a:rPr lang="en-US" dirty="0" smtClean="0"/>
              <a:t>. If this is a synchronous call event,</a:t>
            </a:r>
          </a:p>
          <a:p>
            <a:endParaRPr lang="en-US" dirty="0" smtClean="0"/>
          </a:p>
          <a:p>
            <a:r>
              <a:rPr lang="en-US" dirty="0" smtClean="0"/>
              <a:t>Then the sender and the receiver are in a rendezvous (agreement or time) for the duration of the operation.</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0"/>
            <a:ext cx="8229600" cy="6096000"/>
          </a:xfrm>
        </p:spPr>
        <p:txBody>
          <a:bodyPr>
            <a:normAutofit/>
          </a:bodyPr>
          <a:lstStyle/>
          <a:p>
            <a:endParaRPr lang="en-US" dirty="0" smtClean="0"/>
          </a:p>
          <a:p>
            <a:r>
              <a:rPr lang="en-US" dirty="0" smtClean="0"/>
              <a:t>This means that the flow of control of the sender is put in lock step with the flow of control of the receiver until the activity of the operation is carried out. </a:t>
            </a:r>
          </a:p>
          <a:p>
            <a:endParaRPr lang="en-US" dirty="0" smtClean="0"/>
          </a:p>
          <a:p>
            <a:r>
              <a:rPr lang="en-US" dirty="0" smtClean="0"/>
              <a:t>If this is a signal, then the sender and receiver do not rendezvous: </a:t>
            </a:r>
          </a:p>
          <a:p>
            <a:endParaRPr lang="en-US" dirty="0" smtClean="0"/>
          </a:p>
          <a:p>
            <a:r>
              <a:rPr lang="en-US" dirty="0" smtClean="0"/>
              <a:t>The sender dispatches the signal but does not wait for a response from the receiver.</a:t>
            </a:r>
          </a:p>
          <a:p>
            <a:endParaRPr lang="en-US" dirty="0" smtClean="0"/>
          </a:p>
          <a:p>
            <a:r>
              <a:rPr lang="en-US" dirty="0" smtClean="0"/>
              <a:t>In either case, this event may be lost or it may just invoke a normal method call.</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srcRect/>
          <a:stretch>
            <a:fillRect/>
          </a:stretch>
        </p:blipFill>
        <p:spPr bwMode="auto">
          <a:xfrm>
            <a:off x="1524000" y="685800"/>
            <a:ext cx="6324600" cy="4495800"/>
          </a:xfrm>
          <a:prstGeom prst="rect">
            <a:avLst/>
          </a:prstGeom>
          <a:noFill/>
          <a:ln w="9525">
            <a:noFill/>
            <a:miter lim="800000"/>
            <a:headEnd/>
            <a:tailEnd/>
          </a:ln>
          <a:effectLst/>
        </p:spPr>
      </p:pic>
      <p:sp>
        <p:nvSpPr>
          <p:cNvPr id="5" name="Rectangle 4"/>
          <p:cNvSpPr/>
          <p:nvPr/>
        </p:nvSpPr>
        <p:spPr>
          <a:xfrm>
            <a:off x="2971800" y="5638800"/>
            <a:ext cx="3917547" cy="461665"/>
          </a:xfrm>
          <a:prstGeom prst="rect">
            <a:avLst/>
          </a:prstGeom>
        </p:spPr>
        <p:txBody>
          <a:bodyPr wrap="none">
            <a:spAutoFit/>
          </a:bodyPr>
          <a:lstStyle/>
          <a:p>
            <a:r>
              <a:rPr lang="en-US" sz="2400" b="1" dirty="0" smtClean="0">
                <a:solidFill>
                  <a:schemeClr val="tx2">
                    <a:lumMod val="75000"/>
                  </a:schemeClr>
                </a:solidFill>
              </a:rPr>
              <a:t>Signals and Active Classes</a:t>
            </a:r>
            <a:endParaRPr lang="en-US" sz="2400" dirty="0">
              <a:solidFill>
                <a:schemeClr val="tx2">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itchFamily="2" charset="2"/>
              <a:buChar char="Ø"/>
            </a:pPr>
            <a:endParaRPr lang="en-US" b="1" dirty="0" smtClean="0"/>
          </a:p>
          <a:p>
            <a:pPr>
              <a:buFont typeface="Wingdings" pitchFamily="2" charset="2"/>
              <a:buChar char="Ø"/>
            </a:pPr>
            <a:r>
              <a:rPr lang="en-US" b="1" dirty="0" smtClean="0"/>
              <a:t>Modeling a Family of Signals</a:t>
            </a:r>
          </a:p>
          <a:p>
            <a:pPr>
              <a:buNone/>
            </a:pPr>
            <a:endParaRPr lang="en-US" b="1" dirty="0" smtClean="0"/>
          </a:p>
          <a:p>
            <a:pPr>
              <a:buFont typeface="Wingdings" pitchFamily="2" charset="2"/>
              <a:buChar char="Ø"/>
            </a:pPr>
            <a:r>
              <a:rPr lang="en-US" b="1" dirty="0" smtClean="0"/>
              <a:t>Modeling Exceptions</a:t>
            </a:r>
            <a:endParaRPr lang="en-US" dirty="0"/>
          </a:p>
        </p:txBody>
      </p:sp>
      <p:sp>
        <p:nvSpPr>
          <p:cNvPr id="3" name="Title 2"/>
          <p:cNvSpPr>
            <a:spLocks noGrp="1"/>
          </p:cNvSpPr>
          <p:nvPr>
            <p:ph type="title"/>
          </p:nvPr>
        </p:nvSpPr>
        <p:spPr/>
        <p:txBody>
          <a:bodyPr/>
          <a:lstStyle/>
          <a:p>
            <a:r>
              <a:rPr b="1" smtClean="0">
                <a:solidFill>
                  <a:schemeClr val="tx2">
                    <a:lumMod val="75000"/>
                  </a:schemeClr>
                </a:solidFill>
              </a:rPr>
              <a:t>Common Modeling Techniques</a:t>
            </a:r>
            <a:endParaRPr lang="en-US" dirty="0">
              <a:solidFill>
                <a:schemeClr val="tx2">
                  <a:lumMod val="75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562600"/>
          </a:xfrm>
        </p:spPr>
        <p:txBody>
          <a:bodyPr>
            <a:normAutofit fontScale="92500"/>
          </a:bodyPr>
          <a:lstStyle/>
          <a:p>
            <a:endParaRPr lang="en-US" sz="2800" b="1" dirty="0" smtClean="0">
              <a:solidFill>
                <a:srgbClr val="92D050"/>
              </a:solidFill>
            </a:endParaRPr>
          </a:p>
          <a:p>
            <a:r>
              <a:rPr lang="en-US" dirty="0" smtClean="0"/>
              <a:t>Consider all the different kinds of signals to which a given set of active objects may respond.</a:t>
            </a:r>
          </a:p>
          <a:p>
            <a:endParaRPr lang="en-US" dirty="0" smtClean="0"/>
          </a:p>
          <a:p>
            <a:r>
              <a:rPr lang="en-US" dirty="0" smtClean="0"/>
              <a:t>Look for the common kinds of signals and place them in a generalization/specialization hierarchy using inheritance. Elevate more general ones and lower more specialized ones.</a:t>
            </a:r>
          </a:p>
          <a:p>
            <a:endParaRPr lang="en-US" dirty="0" smtClean="0"/>
          </a:p>
          <a:p>
            <a:r>
              <a:rPr lang="en-US" dirty="0" smtClean="0"/>
              <a:t>Look for the opportunity for polymorphism in the state machines of these active objects.</a:t>
            </a:r>
          </a:p>
          <a:p>
            <a:r>
              <a:rPr lang="en-US" dirty="0" smtClean="0"/>
              <a:t>Where you find polymorphism, adjust the hierarchy as necessary by introducing intermediate abstract signals.</a:t>
            </a:r>
            <a:endParaRPr lang="en-US" dirty="0"/>
          </a:p>
        </p:txBody>
      </p:sp>
      <p:sp>
        <p:nvSpPr>
          <p:cNvPr id="3" name="Title 2"/>
          <p:cNvSpPr>
            <a:spLocks noGrp="1"/>
          </p:cNvSpPr>
          <p:nvPr>
            <p:ph type="title"/>
          </p:nvPr>
        </p:nvSpPr>
        <p:spPr/>
        <p:txBody>
          <a:bodyPr>
            <a:normAutofit fontScale="90000"/>
          </a:bodyPr>
          <a:lstStyle/>
          <a:p>
            <a:r>
              <a:rPr b="1" smtClean="0">
                <a:solidFill>
                  <a:schemeClr val="tx2">
                    <a:lumMod val="75000"/>
                  </a:schemeClr>
                </a:solidFill>
              </a:rPr>
              <a:t>Modeling a Family of Signals</a:t>
            </a:r>
            <a:r>
              <a:rPr b="1" smtClean="0"/>
              <a:t/>
            </a:r>
            <a:br>
              <a:rPr b="1"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rot="20154703">
            <a:off x="1204531" y="784376"/>
            <a:ext cx="6141666" cy="502484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b="1" dirty="0" smtClean="0">
                <a:solidFill>
                  <a:schemeClr val="accent5">
                    <a:lumMod val="75000"/>
                  </a:schemeClr>
                </a:solidFill>
              </a:rPr>
              <a:t>Events</a:t>
            </a:r>
          </a:p>
          <a:p>
            <a:pPr algn="ctr"/>
            <a:r>
              <a:rPr lang="en-US" sz="8000" b="1" dirty="0" smtClean="0">
                <a:solidFill>
                  <a:schemeClr val="accent5">
                    <a:lumMod val="75000"/>
                  </a:schemeClr>
                </a:solidFill>
              </a:rPr>
              <a:t> and </a:t>
            </a:r>
          </a:p>
          <a:p>
            <a:pPr algn="ctr"/>
            <a:r>
              <a:rPr lang="en-US" sz="8000" b="1" dirty="0" smtClean="0">
                <a:solidFill>
                  <a:schemeClr val="accent5">
                    <a:lumMod val="75000"/>
                  </a:schemeClr>
                </a:solidFill>
              </a:rPr>
              <a:t>Signals</a:t>
            </a:r>
            <a:endParaRPr lang="en-US" sz="8000" dirty="0">
              <a:solidFill>
                <a:schemeClr val="accent5">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srcRect/>
          <a:stretch>
            <a:fillRect/>
          </a:stretch>
        </p:blipFill>
        <p:spPr bwMode="auto">
          <a:xfrm>
            <a:off x="914400" y="381000"/>
            <a:ext cx="6864220" cy="5381549"/>
          </a:xfrm>
          <a:prstGeom prst="rect">
            <a:avLst/>
          </a:prstGeom>
          <a:noFill/>
          <a:ln w="9525">
            <a:noFill/>
            <a:miter lim="800000"/>
            <a:headEnd/>
            <a:tailEnd/>
          </a:ln>
          <a:effectLst/>
        </p:spPr>
      </p:pic>
      <p:sp>
        <p:nvSpPr>
          <p:cNvPr id="5" name="Rectangle 4"/>
          <p:cNvSpPr/>
          <p:nvPr/>
        </p:nvSpPr>
        <p:spPr>
          <a:xfrm>
            <a:off x="2286000" y="5943600"/>
            <a:ext cx="4348050" cy="461665"/>
          </a:xfrm>
          <a:prstGeom prst="rect">
            <a:avLst/>
          </a:prstGeom>
        </p:spPr>
        <p:txBody>
          <a:bodyPr wrap="none">
            <a:spAutoFit/>
          </a:bodyPr>
          <a:lstStyle/>
          <a:p>
            <a:r>
              <a:rPr lang="en-US" sz="2400" b="1" dirty="0" smtClean="0">
                <a:solidFill>
                  <a:srgbClr val="FFFF00"/>
                </a:solidFill>
              </a:rPr>
              <a:t>Modeling Families of Signals</a:t>
            </a:r>
            <a:endParaRPr lang="en-US" sz="2400" dirty="0">
              <a:solidFill>
                <a:srgbClr val="FFFF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410200"/>
          </a:xfrm>
        </p:spPr>
        <p:txBody>
          <a:bodyPr>
            <a:normAutofit/>
          </a:bodyPr>
          <a:lstStyle/>
          <a:p>
            <a:r>
              <a:rPr lang="en-US" dirty="0" smtClean="0"/>
              <a:t>For each class and interface, and for each operation of such elements, consider the exceptional conditions that may be raised.</a:t>
            </a:r>
          </a:p>
          <a:p>
            <a:endParaRPr lang="en-US" dirty="0" smtClean="0"/>
          </a:p>
          <a:p>
            <a:r>
              <a:rPr lang="en-US" dirty="0" smtClean="0"/>
              <a:t>Arrange these exceptions in a hierarchy. Elevate general ones, lower specialized ones, and introduce intermediate exceptions, as necessary.</a:t>
            </a:r>
          </a:p>
          <a:p>
            <a:endParaRPr lang="en-US" dirty="0" smtClean="0"/>
          </a:p>
          <a:p>
            <a:r>
              <a:rPr lang="en-US" dirty="0" smtClean="0"/>
              <a:t> For each operation, specify the exceptions that it may raise. You can do so explicitly (by showing send dependencies from an operation to its exceptions) or you can put this in the operation's specification</a:t>
            </a:r>
            <a:endParaRPr lang="en-US" dirty="0"/>
          </a:p>
        </p:txBody>
      </p:sp>
      <p:sp>
        <p:nvSpPr>
          <p:cNvPr id="3" name="Title 2"/>
          <p:cNvSpPr>
            <a:spLocks noGrp="1"/>
          </p:cNvSpPr>
          <p:nvPr>
            <p:ph type="title"/>
          </p:nvPr>
        </p:nvSpPr>
        <p:spPr/>
        <p:txBody>
          <a:bodyPr>
            <a:normAutofit fontScale="90000"/>
          </a:bodyPr>
          <a:lstStyle/>
          <a:p>
            <a:r>
              <a:rPr b="1" smtClean="0">
                <a:solidFill>
                  <a:srgbClr val="FFFF00"/>
                </a:solidFill>
              </a:rPr>
              <a:t>Modeling Exceptions</a:t>
            </a:r>
            <a:r>
              <a:rPr smtClean="0"/>
              <a:t/>
            </a:r>
            <a:br>
              <a:rPr smtClean="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srcRect/>
          <a:stretch>
            <a:fillRect/>
          </a:stretch>
        </p:blipFill>
        <p:spPr bwMode="auto">
          <a:xfrm>
            <a:off x="533400" y="838200"/>
            <a:ext cx="8054697" cy="4800600"/>
          </a:xfrm>
          <a:prstGeom prst="rect">
            <a:avLst/>
          </a:prstGeom>
          <a:noFill/>
          <a:ln w="9525">
            <a:noFill/>
            <a:miter lim="800000"/>
            <a:headEnd/>
            <a:tailEnd/>
          </a:ln>
          <a:effectLst/>
        </p:spPr>
      </p:pic>
      <p:sp>
        <p:nvSpPr>
          <p:cNvPr id="5" name="Rectangle 4"/>
          <p:cNvSpPr/>
          <p:nvPr/>
        </p:nvSpPr>
        <p:spPr>
          <a:xfrm>
            <a:off x="3048000" y="5791200"/>
            <a:ext cx="3736407" cy="523220"/>
          </a:xfrm>
          <a:prstGeom prst="rect">
            <a:avLst/>
          </a:prstGeom>
        </p:spPr>
        <p:txBody>
          <a:bodyPr wrap="none">
            <a:spAutoFit/>
          </a:bodyPr>
          <a:lstStyle/>
          <a:p>
            <a:r>
              <a:rPr lang="en-US" sz="2800" b="1" dirty="0" smtClean="0">
                <a:solidFill>
                  <a:srgbClr val="FFFF00"/>
                </a:solidFill>
              </a:rPr>
              <a:t>Modeling Exceptions</a:t>
            </a:r>
            <a:endParaRPr lang="en-US" sz="2800" dirty="0">
              <a:solidFill>
                <a:srgbClr val="FFFF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rot="20154703">
            <a:off x="1204531" y="784376"/>
            <a:ext cx="6141666" cy="502484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b="1" dirty="0" smtClean="0">
                <a:solidFill>
                  <a:schemeClr val="accent5">
                    <a:lumMod val="75000"/>
                  </a:schemeClr>
                </a:solidFill>
              </a:rPr>
              <a:t>State Machines</a:t>
            </a:r>
            <a:endParaRPr lang="en-US" sz="8000" dirty="0">
              <a:solidFill>
                <a:schemeClr val="accent5">
                  <a:lumMod val="7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10082" rIns="0" bIns="0" rtlCol="0">
            <a:spAutoFit/>
          </a:bodyPr>
          <a:lstStyle/>
          <a:p>
            <a:pPr marL="12700">
              <a:lnSpc>
                <a:spcPct val="100000"/>
              </a:lnSpc>
            </a:pPr>
            <a:r>
              <a:rPr sz="4400" b="1" spc="-40" dirty="0">
                <a:latin typeface="Calibri"/>
                <a:cs typeface="Calibri"/>
              </a:rPr>
              <a:t>State</a:t>
            </a:r>
            <a:r>
              <a:rPr sz="4400" b="1" spc="-80" dirty="0">
                <a:latin typeface="Calibri"/>
                <a:cs typeface="Calibri"/>
              </a:rPr>
              <a:t> </a:t>
            </a:r>
            <a:r>
              <a:rPr sz="4400" b="1" spc="-10" dirty="0">
                <a:latin typeface="Calibri"/>
                <a:cs typeface="Calibri"/>
              </a:rPr>
              <a:t>Machines</a:t>
            </a:r>
            <a:endParaRPr sz="4400">
              <a:latin typeface="Calibri"/>
              <a:cs typeface="Calibri"/>
            </a:endParaRPr>
          </a:p>
        </p:txBody>
      </p:sp>
      <p:sp>
        <p:nvSpPr>
          <p:cNvPr id="3" name="object 3"/>
          <p:cNvSpPr txBox="1"/>
          <p:nvPr/>
        </p:nvSpPr>
        <p:spPr>
          <a:xfrm>
            <a:off x="536244" y="1621408"/>
            <a:ext cx="7957184" cy="4049395"/>
          </a:xfrm>
          <a:prstGeom prst="rect">
            <a:avLst/>
          </a:prstGeom>
        </p:spPr>
        <p:txBody>
          <a:bodyPr vert="horz" wrap="square" lIns="0" tIns="0" rIns="0" bIns="0" rtlCol="0">
            <a:spAutoFit/>
          </a:bodyPr>
          <a:lstStyle/>
          <a:p>
            <a:pPr marL="356870" marR="372745" indent="-344170">
              <a:lnSpc>
                <a:spcPct val="90000"/>
              </a:lnSpc>
              <a:buFont typeface="Arial"/>
              <a:buChar char="•"/>
              <a:tabLst>
                <a:tab pos="356870" algn="l"/>
                <a:tab pos="357505" algn="l"/>
              </a:tabLst>
            </a:pPr>
            <a:r>
              <a:rPr sz="3200" spc="-5" dirty="0">
                <a:latin typeface="Calibri"/>
                <a:cs typeface="Calibri"/>
              </a:rPr>
              <a:t>A </a:t>
            </a:r>
            <a:r>
              <a:rPr sz="3200" i="1" spc="-30" dirty="0">
                <a:latin typeface="Calibri"/>
                <a:cs typeface="Calibri"/>
              </a:rPr>
              <a:t>state </a:t>
            </a:r>
            <a:r>
              <a:rPr sz="3200" i="1" spc="-10" dirty="0">
                <a:latin typeface="Calibri"/>
                <a:cs typeface="Calibri"/>
              </a:rPr>
              <a:t>machine </a:t>
            </a:r>
            <a:r>
              <a:rPr sz="3200" dirty="0">
                <a:latin typeface="Calibri"/>
                <a:cs typeface="Calibri"/>
              </a:rPr>
              <a:t>is </a:t>
            </a:r>
            <a:r>
              <a:rPr sz="3200" spc="-5" dirty="0">
                <a:latin typeface="Calibri"/>
                <a:cs typeface="Calibri"/>
              </a:rPr>
              <a:t>a </a:t>
            </a:r>
            <a:r>
              <a:rPr sz="3200" spc="-10" dirty="0">
                <a:latin typeface="Calibri"/>
                <a:cs typeface="Calibri"/>
              </a:rPr>
              <a:t>behavior that </a:t>
            </a:r>
            <a:r>
              <a:rPr sz="3200" spc="-5" dirty="0">
                <a:latin typeface="Calibri"/>
                <a:cs typeface="Calibri"/>
              </a:rPr>
              <a:t>specifies  the </a:t>
            </a:r>
            <a:r>
              <a:rPr sz="3200" spc="-10" dirty="0">
                <a:latin typeface="Calibri"/>
                <a:cs typeface="Calibri"/>
              </a:rPr>
              <a:t>sequences </a:t>
            </a:r>
            <a:r>
              <a:rPr sz="3200" spc="-5" dirty="0">
                <a:latin typeface="Calibri"/>
                <a:cs typeface="Calibri"/>
              </a:rPr>
              <a:t>of </a:t>
            </a:r>
            <a:r>
              <a:rPr sz="3200" spc="-25" dirty="0">
                <a:latin typeface="Calibri"/>
                <a:cs typeface="Calibri"/>
              </a:rPr>
              <a:t>states </a:t>
            </a:r>
            <a:r>
              <a:rPr sz="3200" spc="-5" dirty="0">
                <a:latin typeface="Calibri"/>
                <a:cs typeface="Calibri"/>
              </a:rPr>
              <a:t>an </a:t>
            </a:r>
            <a:r>
              <a:rPr sz="3200" spc="-10" dirty="0">
                <a:latin typeface="Calibri"/>
                <a:cs typeface="Calibri"/>
              </a:rPr>
              <a:t>object </a:t>
            </a:r>
            <a:r>
              <a:rPr sz="3200" spc="-15" dirty="0">
                <a:latin typeface="Calibri"/>
                <a:cs typeface="Calibri"/>
              </a:rPr>
              <a:t>goes  through </a:t>
            </a:r>
            <a:r>
              <a:rPr sz="3200" spc="-10" dirty="0">
                <a:latin typeface="Calibri"/>
                <a:cs typeface="Calibri"/>
              </a:rPr>
              <a:t>during </a:t>
            </a:r>
            <a:r>
              <a:rPr sz="3200" dirty="0">
                <a:latin typeface="Calibri"/>
                <a:cs typeface="Calibri"/>
              </a:rPr>
              <a:t>its </a:t>
            </a:r>
            <a:r>
              <a:rPr sz="3200" spc="-15" dirty="0">
                <a:latin typeface="Calibri"/>
                <a:cs typeface="Calibri"/>
              </a:rPr>
              <a:t>lifetime </a:t>
            </a:r>
            <a:r>
              <a:rPr sz="3200" spc="-5" dirty="0">
                <a:latin typeface="Calibri"/>
                <a:cs typeface="Calibri"/>
              </a:rPr>
              <a:t>in </a:t>
            </a:r>
            <a:r>
              <a:rPr sz="3200" spc="-15" dirty="0">
                <a:latin typeface="Calibri"/>
                <a:cs typeface="Calibri"/>
              </a:rPr>
              <a:t>response to  </a:t>
            </a:r>
            <a:r>
              <a:rPr sz="3200" spc="-20" dirty="0">
                <a:latin typeface="Calibri"/>
                <a:cs typeface="Calibri"/>
              </a:rPr>
              <a:t>events, </a:t>
            </a:r>
            <a:r>
              <a:rPr sz="3200" spc="-15" dirty="0">
                <a:latin typeface="Calibri"/>
                <a:cs typeface="Calibri"/>
              </a:rPr>
              <a:t>together </a:t>
            </a:r>
            <a:r>
              <a:rPr sz="3200" dirty="0">
                <a:latin typeface="Calibri"/>
                <a:cs typeface="Calibri"/>
              </a:rPr>
              <a:t>with its </a:t>
            </a:r>
            <a:r>
              <a:rPr sz="3200" spc="-15" dirty="0">
                <a:latin typeface="Calibri"/>
                <a:cs typeface="Calibri"/>
              </a:rPr>
              <a:t>responses </a:t>
            </a:r>
            <a:r>
              <a:rPr sz="3200" spc="-10" dirty="0">
                <a:latin typeface="Calibri"/>
                <a:cs typeface="Calibri"/>
              </a:rPr>
              <a:t>to </a:t>
            </a:r>
            <a:r>
              <a:rPr sz="3200" spc="-5" dirty="0">
                <a:latin typeface="Calibri"/>
                <a:cs typeface="Calibri"/>
              </a:rPr>
              <a:t>those  </a:t>
            </a:r>
            <a:r>
              <a:rPr sz="3200" spc="-20" dirty="0">
                <a:latin typeface="Calibri"/>
                <a:cs typeface="Calibri"/>
              </a:rPr>
              <a:t>events.</a:t>
            </a:r>
            <a:endParaRPr sz="3200">
              <a:latin typeface="Calibri"/>
              <a:cs typeface="Calibri"/>
            </a:endParaRPr>
          </a:p>
          <a:p>
            <a:pPr marL="356870" marR="5080" indent="-344170">
              <a:lnSpc>
                <a:spcPct val="90000"/>
              </a:lnSpc>
              <a:spcBef>
                <a:spcPts val="765"/>
              </a:spcBef>
              <a:buFont typeface="Arial"/>
              <a:buChar char="•"/>
              <a:tabLst>
                <a:tab pos="356870" algn="l"/>
                <a:tab pos="357505" algn="l"/>
              </a:tabLst>
            </a:pPr>
            <a:r>
              <a:rPr sz="3200" spc="-5" dirty="0">
                <a:latin typeface="Calibri"/>
                <a:cs typeface="Calibri"/>
              </a:rPr>
              <a:t>A </a:t>
            </a:r>
            <a:r>
              <a:rPr sz="3200" i="1" spc="-30" dirty="0">
                <a:latin typeface="Calibri"/>
                <a:cs typeface="Calibri"/>
              </a:rPr>
              <a:t>state </a:t>
            </a:r>
            <a:r>
              <a:rPr sz="3200" dirty="0">
                <a:latin typeface="Calibri"/>
                <a:cs typeface="Calibri"/>
              </a:rPr>
              <a:t>is </a:t>
            </a:r>
            <a:r>
              <a:rPr sz="3200" spc="-5" dirty="0">
                <a:latin typeface="Calibri"/>
                <a:cs typeface="Calibri"/>
              </a:rPr>
              <a:t>a </a:t>
            </a:r>
            <a:r>
              <a:rPr sz="3200" spc="-10" dirty="0">
                <a:latin typeface="Calibri"/>
                <a:cs typeface="Calibri"/>
              </a:rPr>
              <a:t>condition or </a:t>
            </a:r>
            <a:r>
              <a:rPr sz="3200" spc="-5" dirty="0">
                <a:latin typeface="Calibri"/>
                <a:cs typeface="Calibri"/>
              </a:rPr>
              <a:t>situation </a:t>
            </a:r>
            <a:r>
              <a:rPr sz="3200" spc="-10" dirty="0">
                <a:latin typeface="Calibri"/>
                <a:cs typeface="Calibri"/>
              </a:rPr>
              <a:t>during the  </a:t>
            </a:r>
            <a:r>
              <a:rPr sz="3200" spc="-20" dirty="0">
                <a:latin typeface="Calibri"/>
                <a:cs typeface="Calibri"/>
              </a:rPr>
              <a:t>life </a:t>
            </a:r>
            <a:r>
              <a:rPr sz="3200" spc="-10" dirty="0">
                <a:latin typeface="Calibri"/>
                <a:cs typeface="Calibri"/>
              </a:rPr>
              <a:t>of </a:t>
            </a:r>
            <a:r>
              <a:rPr sz="3200" spc="-5" dirty="0">
                <a:latin typeface="Calibri"/>
                <a:cs typeface="Calibri"/>
              </a:rPr>
              <a:t>an </a:t>
            </a:r>
            <a:r>
              <a:rPr sz="3200" spc="-10" dirty="0">
                <a:latin typeface="Calibri"/>
                <a:cs typeface="Calibri"/>
              </a:rPr>
              <a:t>object during </a:t>
            </a:r>
            <a:r>
              <a:rPr sz="3200" spc="-5" dirty="0">
                <a:latin typeface="Calibri"/>
                <a:cs typeface="Calibri"/>
              </a:rPr>
              <a:t>which </a:t>
            </a:r>
            <a:r>
              <a:rPr sz="3200" dirty="0">
                <a:latin typeface="Calibri"/>
                <a:cs typeface="Calibri"/>
              </a:rPr>
              <a:t>it </a:t>
            </a:r>
            <a:r>
              <a:rPr sz="3200" spc="-10" dirty="0">
                <a:latin typeface="Calibri"/>
                <a:cs typeface="Calibri"/>
              </a:rPr>
              <a:t>satisfies some  condition, </a:t>
            </a:r>
            <a:r>
              <a:rPr sz="3200" spc="-20" dirty="0">
                <a:latin typeface="Calibri"/>
                <a:cs typeface="Calibri"/>
              </a:rPr>
              <a:t>performs </a:t>
            </a:r>
            <a:r>
              <a:rPr sz="3200" spc="-10" dirty="0">
                <a:latin typeface="Calibri"/>
                <a:cs typeface="Calibri"/>
              </a:rPr>
              <a:t>some </a:t>
            </a:r>
            <a:r>
              <a:rPr sz="3200" spc="-30" dirty="0">
                <a:latin typeface="Calibri"/>
                <a:cs typeface="Calibri"/>
              </a:rPr>
              <a:t>activity, </a:t>
            </a:r>
            <a:r>
              <a:rPr sz="3200" spc="-5" dirty="0">
                <a:latin typeface="Calibri"/>
                <a:cs typeface="Calibri"/>
              </a:rPr>
              <a:t>or </a:t>
            </a:r>
            <a:r>
              <a:rPr sz="3200" spc="-15" dirty="0">
                <a:latin typeface="Calibri"/>
                <a:cs typeface="Calibri"/>
              </a:rPr>
              <a:t>waits </a:t>
            </a:r>
            <a:r>
              <a:rPr sz="3200" spc="-30" dirty="0">
                <a:latin typeface="Calibri"/>
                <a:cs typeface="Calibri"/>
              </a:rPr>
              <a:t>for  </a:t>
            </a:r>
            <a:r>
              <a:rPr sz="3200" spc="-10" dirty="0">
                <a:latin typeface="Calibri"/>
                <a:cs typeface="Calibri"/>
              </a:rPr>
              <a:t>some</a:t>
            </a:r>
            <a:r>
              <a:rPr sz="3200" spc="-75" dirty="0">
                <a:latin typeface="Calibri"/>
                <a:cs typeface="Calibri"/>
              </a:rPr>
              <a:t> </a:t>
            </a:r>
            <a:r>
              <a:rPr sz="3200" spc="-20" dirty="0">
                <a:latin typeface="Calibri"/>
                <a:cs typeface="Calibri"/>
              </a:rPr>
              <a:t>event.</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222</a:t>
            </a:r>
            <a:endParaRPr sz="1200">
              <a:latin typeface="Times New Roman"/>
              <a:cs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7540" rIns="0" bIns="0" rtlCol="0">
            <a:spAutoFit/>
          </a:bodyPr>
          <a:lstStyle/>
          <a:p>
            <a:pPr marL="12700">
              <a:lnSpc>
                <a:spcPct val="100000"/>
              </a:lnSpc>
            </a:pPr>
            <a:r>
              <a:rPr b="1" spc="-65" dirty="0">
                <a:latin typeface="Calibri"/>
                <a:cs typeface="Calibri"/>
              </a:rPr>
              <a:t>Terms </a:t>
            </a:r>
            <a:r>
              <a:rPr b="1" dirty="0">
                <a:latin typeface="Calibri"/>
                <a:cs typeface="Calibri"/>
              </a:rPr>
              <a:t>and</a:t>
            </a:r>
            <a:r>
              <a:rPr b="1" spc="-100" dirty="0">
                <a:latin typeface="Calibri"/>
                <a:cs typeface="Calibri"/>
              </a:rPr>
              <a:t> </a:t>
            </a:r>
            <a:r>
              <a:rPr b="1" dirty="0">
                <a:latin typeface="Calibri"/>
                <a:cs typeface="Calibri"/>
              </a:rPr>
              <a:t>Concepts</a:t>
            </a:r>
          </a:p>
        </p:txBody>
      </p:sp>
      <p:sp>
        <p:nvSpPr>
          <p:cNvPr id="3" name="object 3"/>
          <p:cNvSpPr txBox="1"/>
          <p:nvPr/>
        </p:nvSpPr>
        <p:spPr>
          <a:xfrm>
            <a:off x="536244" y="1625472"/>
            <a:ext cx="7774305" cy="4188460"/>
          </a:xfrm>
          <a:prstGeom prst="rect">
            <a:avLst/>
          </a:prstGeom>
        </p:spPr>
        <p:txBody>
          <a:bodyPr vert="horz" wrap="square" lIns="0" tIns="0" rIns="0" bIns="0" rtlCol="0">
            <a:spAutoFit/>
          </a:bodyPr>
          <a:lstStyle/>
          <a:p>
            <a:pPr marL="356870" marR="5080" indent="-344170">
              <a:lnSpc>
                <a:spcPct val="90000"/>
              </a:lnSpc>
              <a:buFont typeface="Arial"/>
              <a:buChar char="•"/>
              <a:tabLst>
                <a:tab pos="356870" algn="l"/>
                <a:tab pos="357505" algn="l"/>
              </a:tabLst>
            </a:pPr>
            <a:r>
              <a:rPr sz="2700" spc="5" dirty="0">
                <a:latin typeface="Calibri"/>
                <a:cs typeface="Calibri"/>
              </a:rPr>
              <a:t>A </a:t>
            </a:r>
            <a:r>
              <a:rPr sz="2700" i="1" dirty="0">
                <a:latin typeface="Calibri"/>
                <a:cs typeface="Calibri"/>
              </a:rPr>
              <a:t>transition </a:t>
            </a:r>
            <a:r>
              <a:rPr sz="2700" dirty="0">
                <a:latin typeface="Calibri"/>
                <a:cs typeface="Calibri"/>
              </a:rPr>
              <a:t>is </a:t>
            </a:r>
            <a:r>
              <a:rPr sz="2700" spc="5" dirty="0">
                <a:latin typeface="Calibri"/>
                <a:cs typeface="Calibri"/>
              </a:rPr>
              <a:t>a </a:t>
            </a:r>
            <a:r>
              <a:rPr sz="2700" spc="-5" dirty="0">
                <a:latin typeface="Calibri"/>
                <a:cs typeface="Calibri"/>
              </a:rPr>
              <a:t>relationship </a:t>
            </a:r>
            <a:r>
              <a:rPr sz="2700" spc="-10" dirty="0">
                <a:latin typeface="Calibri"/>
                <a:cs typeface="Calibri"/>
              </a:rPr>
              <a:t>between </a:t>
            </a:r>
            <a:r>
              <a:rPr sz="2700" spc="-5" dirty="0">
                <a:latin typeface="Calibri"/>
                <a:cs typeface="Calibri"/>
              </a:rPr>
              <a:t>two </a:t>
            </a:r>
            <a:r>
              <a:rPr sz="2700" spc="-15" dirty="0">
                <a:latin typeface="Calibri"/>
                <a:cs typeface="Calibri"/>
              </a:rPr>
              <a:t>states  </a:t>
            </a:r>
            <a:r>
              <a:rPr sz="2700" spc="-5" dirty="0">
                <a:latin typeface="Calibri"/>
                <a:cs typeface="Calibri"/>
              </a:rPr>
              <a:t>indicating that </a:t>
            </a:r>
            <a:r>
              <a:rPr sz="2700" spc="5" dirty="0">
                <a:latin typeface="Calibri"/>
                <a:cs typeface="Calibri"/>
              </a:rPr>
              <a:t>an </a:t>
            </a:r>
            <a:r>
              <a:rPr sz="2700" dirty="0">
                <a:latin typeface="Calibri"/>
                <a:cs typeface="Calibri"/>
              </a:rPr>
              <a:t>object </a:t>
            </a:r>
            <a:r>
              <a:rPr sz="2700" spc="5" dirty="0">
                <a:latin typeface="Calibri"/>
                <a:cs typeface="Calibri"/>
              </a:rPr>
              <a:t>in the </a:t>
            </a:r>
            <a:r>
              <a:rPr sz="2700" spc="-20" dirty="0">
                <a:latin typeface="Calibri"/>
                <a:cs typeface="Calibri"/>
              </a:rPr>
              <a:t>first state </a:t>
            </a:r>
            <a:r>
              <a:rPr sz="2700" spc="5" dirty="0">
                <a:latin typeface="Calibri"/>
                <a:cs typeface="Calibri"/>
              </a:rPr>
              <a:t>will</a:t>
            </a:r>
            <a:r>
              <a:rPr sz="2700" spc="-295" dirty="0">
                <a:latin typeface="Calibri"/>
                <a:cs typeface="Calibri"/>
              </a:rPr>
              <a:t> </a:t>
            </a:r>
            <a:r>
              <a:rPr sz="2700" spc="-10" dirty="0">
                <a:latin typeface="Calibri"/>
                <a:cs typeface="Calibri"/>
              </a:rPr>
              <a:t>perform  </a:t>
            </a:r>
            <a:r>
              <a:rPr sz="2700" spc="-5" dirty="0">
                <a:latin typeface="Calibri"/>
                <a:cs typeface="Calibri"/>
              </a:rPr>
              <a:t>certain </a:t>
            </a:r>
            <a:r>
              <a:rPr sz="2700" spc="5" dirty="0">
                <a:latin typeface="Calibri"/>
                <a:cs typeface="Calibri"/>
              </a:rPr>
              <a:t>actions </a:t>
            </a:r>
            <a:r>
              <a:rPr sz="2700" dirty="0">
                <a:latin typeface="Calibri"/>
                <a:cs typeface="Calibri"/>
              </a:rPr>
              <a:t>and </a:t>
            </a:r>
            <a:r>
              <a:rPr sz="2700" spc="-10" dirty="0">
                <a:latin typeface="Calibri"/>
                <a:cs typeface="Calibri"/>
              </a:rPr>
              <a:t>enter </a:t>
            </a:r>
            <a:r>
              <a:rPr sz="2700" spc="5" dirty="0">
                <a:latin typeface="Calibri"/>
                <a:cs typeface="Calibri"/>
              </a:rPr>
              <a:t>the </a:t>
            </a:r>
            <a:r>
              <a:rPr sz="2700" dirty="0">
                <a:latin typeface="Calibri"/>
                <a:cs typeface="Calibri"/>
              </a:rPr>
              <a:t>second </a:t>
            </a:r>
            <a:r>
              <a:rPr sz="2700" spc="-20" dirty="0">
                <a:latin typeface="Calibri"/>
                <a:cs typeface="Calibri"/>
              </a:rPr>
              <a:t>state </a:t>
            </a:r>
            <a:r>
              <a:rPr sz="2700" dirty="0">
                <a:latin typeface="Calibri"/>
                <a:cs typeface="Calibri"/>
              </a:rPr>
              <a:t>when </a:t>
            </a:r>
            <a:r>
              <a:rPr sz="2700" spc="5" dirty="0">
                <a:latin typeface="Calibri"/>
                <a:cs typeface="Calibri"/>
              </a:rPr>
              <a:t>a  </a:t>
            </a:r>
            <a:r>
              <a:rPr sz="2700" dirty="0">
                <a:latin typeface="Calibri"/>
                <a:cs typeface="Calibri"/>
              </a:rPr>
              <a:t>specified </a:t>
            </a:r>
            <a:r>
              <a:rPr sz="2700" spc="-20" dirty="0">
                <a:latin typeface="Calibri"/>
                <a:cs typeface="Calibri"/>
              </a:rPr>
              <a:t>event </a:t>
            </a:r>
            <a:r>
              <a:rPr sz="2700" spc="-5" dirty="0">
                <a:latin typeface="Calibri"/>
                <a:cs typeface="Calibri"/>
              </a:rPr>
              <a:t>occurs </a:t>
            </a:r>
            <a:r>
              <a:rPr sz="2700" dirty="0">
                <a:latin typeface="Calibri"/>
                <a:cs typeface="Calibri"/>
              </a:rPr>
              <a:t>and specified conditions </a:t>
            </a:r>
            <a:r>
              <a:rPr sz="2700" spc="-10" dirty="0">
                <a:latin typeface="Calibri"/>
                <a:cs typeface="Calibri"/>
              </a:rPr>
              <a:t>are  satisfied.</a:t>
            </a:r>
            <a:endParaRPr sz="2700">
              <a:latin typeface="Calibri"/>
              <a:cs typeface="Calibri"/>
            </a:endParaRPr>
          </a:p>
          <a:p>
            <a:pPr marL="356870" marR="163830" indent="-344170">
              <a:lnSpc>
                <a:spcPct val="90100"/>
              </a:lnSpc>
              <a:spcBef>
                <a:spcPts val="635"/>
              </a:spcBef>
              <a:buFont typeface="Arial"/>
              <a:buChar char="•"/>
              <a:tabLst>
                <a:tab pos="356870" algn="l"/>
                <a:tab pos="357505" algn="l"/>
              </a:tabLst>
            </a:pPr>
            <a:r>
              <a:rPr sz="2700" dirty="0">
                <a:latin typeface="Calibri"/>
                <a:cs typeface="Calibri"/>
              </a:rPr>
              <a:t>An </a:t>
            </a:r>
            <a:r>
              <a:rPr sz="2700" i="1" dirty="0">
                <a:latin typeface="Calibri"/>
                <a:cs typeface="Calibri"/>
              </a:rPr>
              <a:t>activity </a:t>
            </a:r>
            <a:r>
              <a:rPr sz="2700" dirty="0">
                <a:latin typeface="Calibri"/>
                <a:cs typeface="Calibri"/>
              </a:rPr>
              <a:t>is ongoing </a:t>
            </a:r>
            <a:r>
              <a:rPr sz="2700" spc="-5" dirty="0">
                <a:latin typeface="Calibri"/>
                <a:cs typeface="Calibri"/>
              </a:rPr>
              <a:t>nonatomic </a:t>
            </a:r>
            <a:r>
              <a:rPr sz="2700" spc="-15" dirty="0">
                <a:latin typeface="Calibri"/>
                <a:cs typeface="Calibri"/>
              </a:rPr>
              <a:t>execution </a:t>
            </a:r>
            <a:r>
              <a:rPr sz="2700" spc="5" dirty="0">
                <a:latin typeface="Calibri"/>
                <a:cs typeface="Calibri"/>
              </a:rPr>
              <a:t>within a  </a:t>
            </a:r>
            <a:r>
              <a:rPr sz="2700" spc="-20" dirty="0">
                <a:latin typeface="Calibri"/>
                <a:cs typeface="Calibri"/>
              </a:rPr>
              <a:t>state </a:t>
            </a:r>
            <a:r>
              <a:rPr sz="2700" dirty="0">
                <a:latin typeface="Calibri"/>
                <a:cs typeface="Calibri"/>
              </a:rPr>
              <a:t>machine. An </a:t>
            </a:r>
            <a:r>
              <a:rPr sz="2700" i="1" dirty="0">
                <a:latin typeface="Calibri"/>
                <a:cs typeface="Calibri"/>
              </a:rPr>
              <a:t>action </a:t>
            </a:r>
            <a:r>
              <a:rPr sz="2700" dirty="0">
                <a:latin typeface="Calibri"/>
                <a:cs typeface="Calibri"/>
              </a:rPr>
              <a:t>is </a:t>
            </a:r>
            <a:r>
              <a:rPr sz="2700" spc="5" dirty="0">
                <a:latin typeface="Calibri"/>
                <a:cs typeface="Calibri"/>
              </a:rPr>
              <a:t>an </a:t>
            </a:r>
            <a:r>
              <a:rPr sz="2700" spc="-15" dirty="0">
                <a:latin typeface="Calibri"/>
                <a:cs typeface="Calibri"/>
              </a:rPr>
              <a:t>executable </a:t>
            </a:r>
            <a:r>
              <a:rPr sz="2700" spc="-5" dirty="0">
                <a:latin typeface="Calibri"/>
                <a:cs typeface="Calibri"/>
              </a:rPr>
              <a:t>atomic  computation that results </a:t>
            </a:r>
            <a:r>
              <a:rPr sz="2700" dirty="0">
                <a:latin typeface="Calibri"/>
                <a:cs typeface="Calibri"/>
              </a:rPr>
              <a:t>in </a:t>
            </a:r>
            <a:r>
              <a:rPr sz="2700" spc="5" dirty="0">
                <a:latin typeface="Calibri"/>
                <a:cs typeface="Calibri"/>
              </a:rPr>
              <a:t>a </a:t>
            </a:r>
            <a:r>
              <a:rPr sz="2700" spc="-5" dirty="0">
                <a:latin typeface="Calibri"/>
                <a:cs typeface="Calibri"/>
              </a:rPr>
              <a:t>change </a:t>
            </a:r>
            <a:r>
              <a:rPr sz="2700" dirty="0">
                <a:latin typeface="Calibri"/>
                <a:cs typeface="Calibri"/>
              </a:rPr>
              <a:t>in </a:t>
            </a:r>
            <a:r>
              <a:rPr sz="2700" spc="-20" dirty="0">
                <a:latin typeface="Calibri"/>
                <a:cs typeface="Calibri"/>
              </a:rPr>
              <a:t>state </a:t>
            </a:r>
            <a:r>
              <a:rPr sz="2700" spc="5" dirty="0">
                <a:latin typeface="Calibri"/>
                <a:cs typeface="Calibri"/>
              </a:rPr>
              <a:t>of the  </a:t>
            </a:r>
            <a:r>
              <a:rPr sz="2700" dirty="0">
                <a:latin typeface="Calibri"/>
                <a:cs typeface="Calibri"/>
              </a:rPr>
              <a:t>model </a:t>
            </a:r>
            <a:r>
              <a:rPr sz="2700" spc="5" dirty="0">
                <a:latin typeface="Calibri"/>
                <a:cs typeface="Calibri"/>
              </a:rPr>
              <a:t>or the </a:t>
            </a:r>
            <a:r>
              <a:rPr sz="2700" spc="-10" dirty="0">
                <a:latin typeface="Calibri"/>
                <a:cs typeface="Calibri"/>
              </a:rPr>
              <a:t>return </a:t>
            </a:r>
            <a:r>
              <a:rPr sz="2700" spc="5" dirty="0">
                <a:latin typeface="Calibri"/>
                <a:cs typeface="Calibri"/>
              </a:rPr>
              <a:t>of a </a:t>
            </a:r>
            <a:r>
              <a:rPr sz="2700" spc="-10" dirty="0">
                <a:latin typeface="Calibri"/>
                <a:cs typeface="Calibri"/>
              </a:rPr>
              <a:t>value. </a:t>
            </a:r>
            <a:r>
              <a:rPr sz="2700" spc="-25" dirty="0">
                <a:latin typeface="Calibri"/>
                <a:cs typeface="Calibri"/>
              </a:rPr>
              <a:t>Graphically, </a:t>
            </a:r>
            <a:r>
              <a:rPr sz="2700" spc="5" dirty="0">
                <a:latin typeface="Calibri"/>
                <a:cs typeface="Calibri"/>
              </a:rPr>
              <a:t>a </a:t>
            </a:r>
            <a:r>
              <a:rPr sz="2700" spc="-20" dirty="0">
                <a:latin typeface="Calibri"/>
                <a:cs typeface="Calibri"/>
              </a:rPr>
              <a:t>state</a:t>
            </a:r>
            <a:r>
              <a:rPr sz="2700" spc="-265" dirty="0">
                <a:latin typeface="Calibri"/>
                <a:cs typeface="Calibri"/>
              </a:rPr>
              <a:t> </a:t>
            </a:r>
            <a:r>
              <a:rPr sz="2700" dirty="0">
                <a:latin typeface="Calibri"/>
                <a:cs typeface="Calibri"/>
              </a:rPr>
              <a:t>is  </a:t>
            </a:r>
            <a:r>
              <a:rPr sz="2700" spc="-10" dirty="0">
                <a:latin typeface="Calibri"/>
                <a:cs typeface="Calibri"/>
              </a:rPr>
              <a:t>rendered </a:t>
            </a:r>
            <a:r>
              <a:rPr sz="2700" spc="5" dirty="0">
                <a:latin typeface="Calibri"/>
                <a:cs typeface="Calibri"/>
              </a:rPr>
              <a:t>as a </a:t>
            </a:r>
            <a:r>
              <a:rPr sz="2700" spc="-5" dirty="0">
                <a:latin typeface="Calibri"/>
                <a:cs typeface="Calibri"/>
              </a:rPr>
              <a:t>rectangle </a:t>
            </a:r>
            <a:r>
              <a:rPr sz="2700" spc="5" dirty="0">
                <a:latin typeface="Calibri"/>
                <a:cs typeface="Calibri"/>
              </a:rPr>
              <a:t>with </a:t>
            </a:r>
            <a:r>
              <a:rPr sz="2700" spc="-10" dirty="0">
                <a:latin typeface="Calibri"/>
                <a:cs typeface="Calibri"/>
              </a:rPr>
              <a:t>rounded corners. </a:t>
            </a:r>
            <a:r>
              <a:rPr sz="2700" spc="5" dirty="0">
                <a:latin typeface="Calibri"/>
                <a:cs typeface="Calibri"/>
              </a:rPr>
              <a:t>A  </a:t>
            </a:r>
            <a:r>
              <a:rPr sz="2700" spc="-5" dirty="0">
                <a:latin typeface="Calibri"/>
                <a:cs typeface="Calibri"/>
              </a:rPr>
              <a:t>transition </a:t>
            </a:r>
            <a:r>
              <a:rPr sz="2700" dirty="0">
                <a:latin typeface="Calibri"/>
                <a:cs typeface="Calibri"/>
              </a:rPr>
              <a:t>is </a:t>
            </a:r>
            <a:r>
              <a:rPr sz="2700" spc="-10" dirty="0">
                <a:latin typeface="Calibri"/>
                <a:cs typeface="Calibri"/>
              </a:rPr>
              <a:t>rendered </a:t>
            </a:r>
            <a:r>
              <a:rPr sz="2700" spc="5" dirty="0">
                <a:latin typeface="Calibri"/>
                <a:cs typeface="Calibri"/>
              </a:rPr>
              <a:t>as a </a:t>
            </a:r>
            <a:r>
              <a:rPr sz="2700" dirty="0">
                <a:latin typeface="Calibri"/>
                <a:cs typeface="Calibri"/>
              </a:rPr>
              <a:t>solid </a:t>
            </a:r>
            <a:r>
              <a:rPr sz="2700" spc="-5" dirty="0">
                <a:latin typeface="Calibri"/>
                <a:cs typeface="Calibri"/>
              </a:rPr>
              <a:t>directed</a:t>
            </a:r>
            <a:r>
              <a:rPr sz="2700" spc="-350" dirty="0">
                <a:latin typeface="Calibri"/>
                <a:cs typeface="Calibri"/>
              </a:rPr>
              <a:t> </a:t>
            </a:r>
            <a:r>
              <a:rPr sz="2700" dirty="0">
                <a:latin typeface="Calibri"/>
                <a:cs typeface="Calibri"/>
              </a:rPr>
              <a:t>line</a:t>
            </a:r>
            <a:endParaRPr sz="27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223</a:t>
            </a:r>
            <a:endParaRPr sz="1200">
              <a:latin typeface="Times New Roman"/>
              <a:cs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7540" rIns="0" bIns="0" rtlCol="0">
            <a:spAutoFit/>
          </a:bodyPr>
          <a:lstStyle/>
          <a:p>
            <a:pPr marL="12700">
              <a:lnSpc>
                <a:spcPct val="100000"/>
              </a:lnSpc>
            </a:pPr>
            <a:r>
              <a:rPr b="1" spc="5" dirty="0">
                <a:latin typeface="Calibri"/>
                <a:cs typeface="Calibri"/>
              </a:rPr>
              <a:t>S</a:t>
            </a:r>
            <a:r>
              <a:rPr b="1" spc="-50" dirty="0">
                <a:latin typeface="Calibri"/>
                <a:cs typeface="Calibri"/>
              </a:rPr>
              <a:t>t</a:t>
            </a:r>
            <a:r>
              <a:rPr b="1" spc="-55" dirty="0">
                <a:latin typeface="Calibri"/>
                <a:cs typeface="Calibri"/>
              </a:rPr>
              <a:t>a</a:t>
            </a:r>
            <a:r>
              <a:rPr b="1" spc="-50" dirty="0">
                <a:latin typeface="Calibri"/>
                <a:cs typeface="Calibri"/>
              </a:rPr>
              <a:t>t</a:t>
            </a:r>
            <a:r>
              <a:rPr b="1" spc="-5" dirty="0">
                <a:latin typeface="Calibri"/>
                <a:cs typeface="Calibri"/>
              </a:rPr>
              <a:t>es</a:t>
            </a:r>
          </a:p>
        </p:txBody>
      </p:sp>
      <p:sp>
        <p:nvSpPr>
          <p:cNvPr id="3" name="object 3"/>
          <p:cNvSpPr txBox="1"/>
          <p:nvPr/>
        </p:nvSpPr>
        <p:spPr>
          <a:xfrm>
            <a:off x="536244" y="1621409"/>
            <a:ext cx="7957184" cy="2472690"/>
          </a:xfrm>
          <a:prstGeom prst="rect">
            <a:avLst/>
          </a:prstGeom>
        </p:spPr>
        <p:txBody>
          <a:bodyPr vert="horz" wrap="square" lIns="0" tIns="0" rIns="0" bIns="0" rtlCol="0">
            <a:spAutoFit/>
          </a:bodyPr>
          <a:lstStyle/>
          <a:p>
            <a:pPr marL="356870" marR="5080" indent="-344170">
              <a:lnSpc>
                <a:spcPct val="100000"/>
              </a:lnSpc>
              <a:buFont typeface="Arial"/>
              <a:buChar char="•"/>
              <a:tabLst>
                <a:tab pos="356870" algn="l"/>
                <a:tab pos="357505" algn="l"/>
              </a:tabLst>
            </a:pPr>
            <a:r>
              <a:rPr sz="3200" spc="-5" dirty="0">
                <a:latin typeface="Calibri"/>
                <a:cs typeface="Calibri"/>
              </a:rPr>
              <a:t>A </a:t>
            </a:r>
            <a:r>
              <a:rPr sz="3200" spc="-30" dirty="0">
                <a:latin typeface="Calibri"/>
                <a:cs typeface="Calibri"/>
              </a:rPr>
              <a:t>state </a:t>
            </a:r>
            <a:r>
              <a:rPr sz="3200" dirty="0">
                <a:latin typeface="Calibri"/>
                <a:cs typeface="Calibri"/>
              </a:rPr>
              <a:t>is </a:t>
            </a:r>
            <a:r>
              <a:rPr sz="3200" spc="-5" dirty="0">
                <a:latin typeface="Calibri"/>
                <a:cs typeface="Calibri"/>
              </a:rPr>
              <a:t>a </a:t>
            </a:r>
            <a:r>
              <a:rPr sz="3200" spc="-10" dirty="0">
                <a:latin typeface="Calibri"/>
                <a:cs typeface="Calibri"/>
              </a:rPr>
              <a:t>condition or </a:t>
            </a:r>
            <a:r>
              <a:rPr sz="3200" spc="-5" dirty="0">
                <a:latin typeface="Calibri"/>
                <a:cs typeface="Calibri"/>
              </a:rPr>
              <a:t>situation </a:t>
            </a:r>
            <a:r>
              <a:rPr sz="3200" spc="-10" dirty="0">
                <a:latin typeface="Calibri"/>
                <a:cs typeface="Calibri"/>
              </a:rPr>
              <a:t>during the  </a:t>
            </a:r>
            <a:r>
              <a:rPr sz="3200" spc="-15" dirty="0">
                <a:latin typeface="Calibri"/>
                <a:cs typeface="Calibri"/>
              </a:rPr>
              <a:t>life </a:t>
            </a:r>
            <a:r>
              <a:rPr sz="3200" spc="-5" dirty="0">
                <a:latin typeface="Calibri"/>
                <a:cs typeface="Calibri"/>
              </a:rPr>
              <a:t>of an </a:t>
            </a:r>
            <a:r>
              <a:rPr sz="3200" spc="-10" dirty="0">
                <a:latin typeface="Calibri"/>
                <a:cs typeface="Calibri"/>
              </a:rPr>
              <a:t>object during </a:t>
            </a:r>
            <a:r>
              <a:rPr sz="3200" spc="-5" dirty="0">
                <a:latin typeface="Calibri"/>
                <a:cs typeface="Calibri"/>
              </a:rPr>
              <a:t>which it </a:t>
            </a:r>
            <a:r>
              <a:rPr sz="3200" spc="-10" dirty="0">
                <a:latin typeface="Calibri"/>
                <a:cs typeface="Calibri"/>
              </a:rPr>
              <a:t>satisfies some  condition, </a:t>
            </a:r>
            <a:r>
              <a:rPr sz="3200" spc="-20" dirty="0">
                <a:latin typeface="Calibri"/>
                <a:cs typeface="Calibri"/>
              </a:rPr>
              <a:t>performs </a:t>
            </a:r>
            <a:r>
              <a:rPr sz="3200" spc="-10" dirty="0">
                <a:latin typeface="Calibri"/>
                <a:cs typeface="Calibri"/>
              </a:rPr>
              <a:t>some </a:t>
            </a:r>
            <a:r>
              <a:rPr sz="3200" spc="-30" dirty="0">
                <a:latin typeface="Calibri"/>
                <a:cs typeface="Calibri"/>
              </a:rPr>
              <a:t>activity, </a:t>
            </a:r>
            <a:r>
              <a:rPr sz="3200" spc="-5" dirty="0">
                <a:latin typeface="Calibri"/>
                <a:cs typeface="Calibri"/>
              </a:rPr>
              <a:t>or </a:t>
            </a:r>
            <a:r>
              <a:rPr sz="3200" spc="-15" dirty="0">
                <a:latin typeface="Calibri"/>
                <a:cs typeface="Calibri"/>
              </a:rPr>
              <a:t>waits </a:t>
            </a:r>
            <a:r>
              <a:rPr sz="3200" spc="-30" dirty="0">
                <a:latin typeface="Calibri"/>
                <a:cs typeface="Calibri"/>
              </a:rPr>
              <a:t>for  </a:t>
            </a:r>
            <a:r>
              <a:rPr sz="3200" spc="-10" dirty="0">
                <a:latin typeface="Calibri"/>
                <a:cs typeface="Calibri"/>
              </a:rPr>
              <a:t>some </a:t>
            </a:r>
            <a:r>
              <a:rPr sz="3200" spc="-20" dirty="0">
                <a:latin typeface="Calibri"/>
                <a:cs typeface="Calibri"/>
              </a:rPr>
              <a:t>event. </a:t>
            </a:r>
            <a:r>
              <a:rPr sz="3200" spc="-5" dirty="0">
                <a:latin typeface="Calibri"/>
                <a:cs typeface="Calibri"/>
              </a:rPr>
              <a:t>An </a:t>
            </a:r>
            <a:r>
              <a:rPr sz="3200" spc="-10" dirty="0">
                <a:latin typeface="Calibri"/>
                <a:cs typeface="Calibri"/>
              </a:rPr>
              <a:t>object </a:t>
            </a:r>
            <a:r>
              <a:rPr sz="3200" spc="-15" dirty="0">
                <a:latin typeface="Calibri"/>
                <a:cs typeface="Calibri"/>
              </a:rPr>
              <a:t>remains </a:t>
            </a:r>
            <a:r>
              <a:rPr sz="3200" spc="-5" dirty="0">
                <a:latin typeface="Calibri"/>
                <a:cs typeface="Calibri"/>
              </a:rPr>
              <a:t>in a </a:t>
            </a:r>
            <a:r>
              <a:rPr sz="3200" spc="-30" dirty="0">
                <a:latin typeface="Calibri"/>
                <a:cs typeface="Calibri"/>
              </a:rPr>
              <a:t>state for </a:t>
            </a:r>
            <a:r>
              <a:rPr sz="3200" spc="-5" dirty="0">
                <a:latin typeface="Calibri"/>
                <a:cs typeface="Calibri"/>
              </a:rPr>
              <a:t>a  finite </a:t>
            </a:r>
            <a:r>
              <a:rPr sz="3200" spc="-10" dirty="0">
                <a:latin typeface="Calibri"/>
                <a:cs typeface="Calibri"/>
              </a:rPr>
              <a:t>amount </a:t>
            </a:r>
            <a:r>
              <a:rPr sz="3200" spc="-5" dirty="0">
                <a:latin typeface="Calibri"/>
                <a:cs typeface="Calibri"/>
              </a:rPr>
              <a:t>of</a:t>
            </a:r>
            <a:r>
              <a:rPr sz="3200" spc="-60" dirty="0">
                <a:latin typeface="Calibri"/>
                <a:cs typeface="Calibri"/>
              </a:rPr>
              <a:t> </a:t>
            </a:r>
            <a:r>
              <a:rPr sz="3200" spc="-5" dirty="0">
                <a:latin typeface="Calibri"/>
                <a:cs typeface="Calibri"/>
              </a:rPr>
              <a:t>time.</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224</a:t>
            </a:r>
            <a:endParaRPr sz="1200">
              <a:latin typeface="Times New Roman"/>
              <a:cs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22546" y="5242763"/>
            <a:ext cx="1052830" cy="520700"/>
          </a:xfrm>
          <a:prstGeom prst="rect">
            <a:avLst/>
          </a:prstGeom>
        </p:spPr>
        <p:txBody>
          <a:bodyPr vert="horz" wrap="square" lIns="0" tIns="0" rIns="0" bIns="0" rtlCol="0">
            <a:spAutoFit/>
          </a:bodyPr>
          <a:lstStyle/>
          <a:p>
            <a:pPr marL="12700">
              <a:lnSpc>
                <a:spcPct val="100000"/>
              </a:lnSpc>
            </a:pPr>
            <a:r>
              <a:rPr sz="3200" b="1" spc="-25" dirty="0">
                <a:latin typeface="Calibri"/>
                <a:cs typeface="Calibri"/>
              </a:rPr>
              <a:t>States</a:t>
            </a:r>
            <a:endParaRPr sz="32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225</a:t>
            </a:r>
            <a:endParaRPr sz="1200">
              <a:latin typeface="Times New Roman"/>
              <a:cs typeface="Times New Roman"/>
            </a:endParaRPr>
          </a:p>
        </p:txBody>
      </p:sp>
      <p:sp>
        <p:nvSpPr>
          <p:cNvPr id="4" name="object 4"/>
          <p:cNvSpPr/>
          <p:nvPr/>
        </p:nvSpPr>
        <p:spPr>
          <a:xfrm>
            <a:off x="914400" y="838200"/>
            <a:ext cx="7391400" cy="42672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7540" rIns="0" bIns="0" rtlCol="0">
            <a:spAutoFit/>
          </a:bodyPr>
          <a:lstStyle/>
          <a:p>
            <a:pPr marL="12700">
              <a:lnSpc>
                <a:spcPct val="100000"/>
              </a:lnSpc>
            </a:pPr>
            <a:r>
              <a:rPr b="1" spc="-30" dirty="0">
                <a:latin typeface="Calibri"/>
                <a:cs typeface="Calibri"/>
              </a:rPr>
              <a:t>Transitions</a:t>
            </a:r>
          </a:p>
        </p:txBody>
      </p:sp>
      <p:sp>
        <p:nvSpPr>
          <p:cNvPr id="3" name="object 3"/>
          <p:cNvSpPr txBox="1"/>
          <p:nvPr/>
        </p:nvSpPr>
        <p:spPr>
          <a:xfrm>
            <a:off x="536244" y="1621409"/>
            <a:ext cx="7713980" cy="2472690"/>
          </a:xfrm>
          <a:prstGeom prst="rect">
            <a:avLst/>
          </a:prstGeom>
        </p:spPr>
        <p:txBody>
          <a:bodyPr vert="horz" wrap="square" lIns="0" tIns="0" rIns="0" bIns="0" rtlCol="0">
            <a:spAutoFit/>
          </a:bodyPr>
          <a:lstStyle/>
          <a:p>
            <a:pPr marL="356870" marR="5080" indent="-344170">
              <a:lnSpc>
                <a:spcPct val="100000"/>
              </a:lnSpc>
              <a:buFont typeface="Arial"/>
              <a:buChar char="•"/>
              <a:tabLst>
                <a:tab pos="356870" algn="l"/>
                <a:tab pos="357505" algn="l"/>
              </a:tabLst>
            </a:pPr>
            <a:r>
              <a:rPr sz="3200" spc="-5" dirty="0">
                <a:latin typeface="Calibri"/>
                <a:cs typeface="Calibri"/>
              </a:rPr>
              <a:t>A </a:t>
            </a:r>
            <a:r>
              <a:rPr sz="3200" spc="-15" dirty="0">
                <a:latin typeface="Calibri"/>
                <a:cs typeface="Calibri"/>
              </a:rPr>
              <a:t>transition </a:t>
            </a:r>
            <a:r>
              <a:rPr sz="3200" dirty="0">
                <a:latin typeface="Calibri"/>
                <a:cs typeface="Calibri"/>
              </a:rPr>
              <a:t>is </a:t>
            </a:r>
            <a:r>
              <a:rPr sz="3200" spc="-5" dirty="0">
                <a:latin typeface="Calibri"/>
                <a:cs typeface="Calibri"/>
              </a:rPr>
              <a:t>a </a:t>
            </a:r>
            <a:r>
              <a:rPr sz="3200" spc="-10" dirty="0">
                <a:latin typeface="Calibri"/>
                <a:cs typeface="Calibri"/>
              </a:rPr>
              <a:t>relationship </a:t>
            </a:r>
            <a:r>
              <a:rPr sz="3200" spc="-15" dirty="0">
                <a:latin typeface="Calibri"/>
                <a:cs typeface="Calibri"/>
              </a:rPr>
              <a:t>between two  </a:t>
            </a:r>
            <a:r>
              <a:rPr sz="3200" spc="-25" dirty="0">
                <a:latin typeface="Calibri"/>
                <a:cs typeface="Calibri"/>
              </a:rPr>
              <a:t>states </a:t>
            </a:r>
            <a:r>
              <a:rPr sz="3200" spc="-10" dirty="0">
                <a:latin typeface="Calibri"/>
                <a:cs typeface="Calibri"/>
              </a:rPr>
              <a:t>indicating that </a:t>
            </a:r>
            <a:r>
              <a:rPr sz="3200" spc="-5" dirty="0">
                <a:latin typeface="Calibri"/>
                <a:cs typeface="Calibri"/>
              </a:rPr>
              <a:t>an </a:t>
            </a:r>
            <a:r>
              <a:rPr sz="3200" spc="-10" dirty="0">
                <a:latin typeface="Calibri"/>
                <a:cs typeface="Calibri"/>
              </a:rPr>
              <a:t>object </a:t>
            </a:r>
            <a:r>
              <a:rPr sz="3200" spc="-5" dirty="0">
                <a:latin typeface="Calibri"/>
                <a:cs typeface="Calibri"/>
              </a:rPr>
              <a:t>in the </a:t>
            </a:r>
            <a:r>
              <a:rPr sz="3200" spc="-25" dirty="0">
                <a:latin typeface="Calibri"/>
                <a:cs typeface="Calibri"/>
              </a:rPr>
              <a:t>first  </a:t>
            </a:r>
            <a:r>
              <a:rPr sz="3200" spc="-30" dirty="0">
                <a:latin typeface="Calibri"/>
                <a:cs typeface="Calibri"/>
              </a:rPr>
              <a:t>state </a:t>
            </a:r>
            <a:r>
              <a:rPr sz="3200" dirty="0">
                <a:latin typeface="Calibri"/>
                <a:cs typeface="Calibri"/>
              </a:rPr>
              <a:t>will </a:t>
            </a:r>
            <a:r>
              <a:rPr sz="3200" spc="-20" dirty="0">
                <a:latin typeface="Calibri"/>
                <a:cs typeface="Calibri"/>
              </a:rPr>
              <a:t>perform </a:t>
            </a:r>
            <a:r>
              <a:rPr sz="3200" spc="-15" dirty="0">
                <a:latin typeface="Calibri"/>
                <a:cs typeface="Calibri"/>
              </a:rPr>
              <a:t>certain </a:t>
            </a:r>
            <a:r>
              <a:rPr sz="3200" spc="-5" dirty="0">
                <a:latin typeface="Calibri"/>
                <a:cs typeface="Calibri"/>
              </a:rPr>
              <a:t>actions and </a:t>
            </a:r>
            <a:r>
              <a:rPr sz="3200" spc="-15" dirty="0">
                <a:latin typeface="Calibri"/>
                <a:cs typeface="Calibri"/>
              </a:rPr>
              <a:t>enter  </a:t>
            </a:r>
            <a:r>
              <a:rPr sz="3200" spc="-5" dirty="0">
                <a:latin typeface="Calibri"/>
                <a:cs typeface="Calibri"/>
              </a:rPr>
              <a:t>the </a:t>
            </a:r>
            <a:r>
              <a:rPr sz="3200" spc="-15" dirty="0">
                <a:latin typeface="Calibri"/>
                <a:cs typeface="Calibri"/>
              </a:rPr>
              <a:t>second </a:t>
            </a:r>
            <a:r>
              <a:rPr sz="3200" spc="-30" dirty="0">
                <a:latin typeface="Calibri"/>
                <a:cs typeface="Calibri"/>
              </a:rPr>
              <a:t>state </a:t>
            </a:r>
            <a:r>
              <a:rPr sz="3200" spc="-10" dirty="0">
                <a:latin typeface="Calibri"/>
                <a:cs typeface="Calibri"/>
              </a:rPr>
              <a:t>when </a:t>
            </a:r>
            <a:r>
              <a:rPr sz="3200" spc="-5" dirty="0">
                <a:latin typeface="Calibri"/>
                <a:cs typeface="Calibri"/>
              </a:rPr>
              <a:t>a specified </a:t>
            </a:r>
            <a:r>
              <a:rPr sz="3200" spc="-25" dirty="0">
                <a:latin typeface="Calibri"/>
                <a:cs typeface="Calibri"/>
              </a:rPr>
              <a:t>event  </a:t>
            </a:r>
            <a:r>
              <a:rPr sz="3200" spc="-20" dirty="0">
                <a:latin typeface="Calibri"/>
                <a:cs typeface="Calibri"/>
              </a:rPr>
              <a:t>occurs </a:t>
            </a:r>
            <a:r>
              <a:rPr sz="3200" spc="-5" dirty="0">
                <a:latin typeface="Calibri"/>
                <a:cs typeface="Calibri"/>
              </a:rPr>
              <a:t>and specified </a:t>
            </a:r>
            <a:r>
              <a:rPr sz="3200" spc="-10" dirty="0">
                <a:latin typeface="Calibri"/>
                <a:cs typeface="Calibri"/>
              </a:rPr>
              <a:t>conditions </a:t>
            </a:r>
            <a:r>
              <a:rPr sz="3200" spc="-25" dirty="0">
                <a:latin typeface="Calibri"/>
                <a:cs typeface="Calibri"/>
              </a:rPr>
              <a:t>are</a:t>
            </a:r>
            <a:r>
              <a:rPr sz="3200" spc="130" dirty="0">
                <a:latin typeface="Calibri"/>
                <a:cs typeface="Calibri"/>
              </a:rPr>
              <a:t> </a:t>
            </a:r>
            <a:r>
              <a:rPr sz="3200" spc="-10" dirty="0">
                <a:latin typeface="Calibri"/>
                <a:cs typeface="Calibri"/>
              </a:rPr>
              <a:t>satisfied.</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226</a:t>
            </a:r>
            <a:endParaRPr sz="1200">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567429" y="5524703"/>
            <a:ext cx="1860550" cy="520700"/>
          </a:xfrm>
          <a:prstGeom prst="rect">
            <a:avLst/>
          </a:prstGeom>
        </p:spPr>
        <p:txBody>
          <a:bodyPr vert="horz" wrap="square" lIns="0" tIns="0" rIns="0" bIns="0" rtlCol="0">
            <a:spAutoFit/>
          </a:bodyPr>
          <a:lstStyle/>
          <a:p>
            <a:pPr marL="12700">
              <a:lnSpc>
                <a:spcPct val="100000"/>
              </a:lnSpc>
            </a:pPr>
            <a:r>
              <a:rPr sz="3200" b="1" spc="-170" dirty="0">
                <a:latin typeface="Calibri"/>
                <a:cs typeface="Calibri"/>
              </a:rPr>
              <a:t>T</a:t>
            </a:r>
            <a:r>
              <a:rPr sz="3200" b="1" spc="-85" dirty="0">
                <a:latin typeface="Calibri"/>
                <a:cs typeface="Calibri"/>
              </a:rPr>
              <a:t>r</a:t>
            </a:r>
            <a:r>
              <a:rPr sz="3200" b="1" spc="-5" dirty="0">
                <a:latin typeface="Calibri"/>
                <a:cs typeface="Calibri"/>
              </a:rPr>
              <a:t>ansiti</a:t>
            </a:r>
            <a:r>
              <a:rPr sz="3200" b="1" spc="0" dirty="0">
                <a:latin typeface="Calibri"/>
                <a:cs typeface="Calibri"/>
              </a:rPr>
              <a:t>o</a:t>
            </a:r>
            <a:r>
              <a:rPr sz="3200" b="1" spc="-5" dirty="0">
                <a:latin typeface="Calibri"/>
                <a:cs typeface="Calibri"/>
              </a:rPr>
              <a:t>ns</a:t>
            </a:r>
            <a:endParaRPr sz="32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227</a:t>
            </a:r>
            <a:endParaRPr sz="1200">
              <a:latin typeface="Times New Roman"/>
              <a:cs typeface="Times New Roman"/>
            </a:endParaRPr>
          </a:p>
        </p:txBody>
      </p:sp>
      <p:sp>
        <p:nvSpPr>
          <p:cNvPr id="4" name="object 4"/>
          <p:cNvSpPr/>
          <p:nvPr/>
        </p:nvSpPr>
        <p:spPr>
          <a:xfrm>
            <a:off x="1143000" y="838200"/>
            <a:ext cx="6477000" cy="41148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458200" cy="4572000"/>
          </a:xfrm>
        </p:spPr>
        <p:txBody>
          <a:bodyPr/>
          <a:lstStyle/>
          <a:p>
            <a:r>
              <a:rPr lang="en-US" dirty="0" smtClean="0"/>
              <a:t>An </a:t>
            </a:r>
            <a:r>
              <a:rPr lang="en-US" i="1" dirty="0" smtClean="0">
                <a:solidFill>
                  <a:schemeClr val="tx2">
                    <a:lumMod val="75000"/>
                  </a:schemeClr>
                </a:solidFill>
              </a:rPr>
              <a:t>event</a:t>
            </a:r>
            <a:r>
              <a:rPr lang="en-US" i="1" dirty="0" smtClean="0"/>
              <a:t> is the specification of a significant occurrence that has a location in time and space. </a:t>
            </a:r>
          </a:p>
          <a:p>
            <a:pPr>
              <a:buNone/>
            </a:pPr>
            <a:endParaRPr lang="en-US" i="1" dirty="0" smtClean="0"/>
          </a:p>
          <a:p>
            <a:r>
              <a:rPr lang="en-US" i="1" dirty="0" smtClean="0"/>
              <a:t>In </a:t>
            </a:r>
            <a:r>
              <a:rPr lang="en-US" dirty="0" smtClean="0"/>
              <a:t>the context of state machines, an event is an occurrence of a stimulus that can trigger a state transition. </a:t>
            </a:r>
          </a:p>
          <a:p>
            <a:endParaRPr lang="en-US" dirty="0" smtClean="0"/>
          </a:p>
          <a:p>
            <a:r>
              <a:rPr lang="en-US" dirty="0" smtClean="0"/>
              <a:t>A </a:t>
            </a:r>
            <a:r>
              <a:rPr lang="en-US" i="1" dirty="0" smtClean="0">
                <a:solidFill>
                  <a:schemeClr val="tx2">
                    <a:lumMod val="75000"/>
                  </a:schemeClr>
                </a:solidFill>
              </a:rPr>
              <a:t>signal </a:t>
            </a:r>
            <a:r>
              <a:rPr lang="en-US" i="1" dirty="0" smtClean="0"/>
              <a:t>is a kind of event that represents the specification of an asynchronous </a:t>
            </a:r>
            <a:r>
              <a:rPr lang="en-US" dirty="0" smtClean="0"/>
              <a:t>stimulus communicated between instances.</a:t>
            </a:r>
            <a:endParaRPr lang="en-US" dirty="0"/>
          </a:p>
        </p:txBody>
      </p:sp>
      <p:sp>
        <p:nvSpPr>
          <p:cNvPr id="3" name="Title 2"/>
          <p:cNvSpPr>
            <a:spLocks noGrp="1"/>
          </p:cNvSpPr>
          <p:nvPr>
            <p:ph type="title"/>
          </p:nvPr>
        </p:nvSpPr>
        <p:spPr/>
        <p:txBody>
          <a:bodyPr/>
          <a:lstStyle/>
          <a:p>
            <a:r>
              <a:rPr b="1" smtClean="0">
                <a:solidFill>
                  <a:schemeClr val="tx2">
                    <a:lumMod val="75000"/>
                  </a:schemeClr>
                </a:solidFill>
              </a:rPr>
              <a:t>Terms and Concepts</a:t>
            </a:r>
            <a:endParaRPr lang="en-US" dirty="0">
              <a:solidFill>
                <a:schemeClr val="tx2">
                  <a:lumMod val="75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7540" rIns="0" bIns="0" rtlCol="0">
            <a:spAutoFit/>
          </a:bodyPr>
          <a:lstStyle/>
          <a:p>
            <a:pPr marL="12700">
              <a:lnSpc>
                <a:spcPct val="100000"/>
              </a:lnSpc>
            </a:pPr>
            <a:r>
              <a:rPr b="1" dirty="0">
                <a:latin typeface="Calibri"/>
                <a:cs typeface="Calibri"/>
              </a:rPr>
              <a:t>Common Modeling</a:t>
            </a:r>
            <a:r>
              <a:rPr b="1" spc="-145" dirty="0">
                <a:latin typeface="Calibri"/>
                <a:cs typeface="Calibri"/>
              </a:rPr>
              <a:t> </a:t>
            </a:r>
            <a:r>
              <a:rPr b="1" spc="-30" dirty="0">
                <a:latin typeface="Calibri"/>
                <a:cs typeface="Calibri"/>
              </a:rPr>
              <a:t>Techniques</a:t>
            </a:r>
          </a:p>
        </p:txBody>
      </p:sp>
      <p:sp>
        <p:nvSpPr>
          <p:cNvPr id="3" name="object 3"/>
          <p:cNvSpPr txBox="1"/>
          <p:nvPr/>
        </p:nvSpPr>
        <p:spPr>
          <a:xfrm>
            <a:off x="536244" y="1572640"/>
            <a:ext cx="7886065" cy="432689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200" b="1" spc="-5" dirty="0">
                <a:latin typeface="Calibri"/>
                <a:cs typeface="Calibri"/>
              </a:rPr>
              <a:t>Modeling </a:t>
            </a:r>
            <a:r>
              <a:rPr sz="3200" b="1" spc="-10" dirty="0">
                <a:latin typeface="Calibri"/>
                <a:cs typeface="Calibri"/>
              </a:rPr>
              <a:t>the </a:t>
            </a:r>
            <a:r>
              <a:rPr sz="3200" b="1" spc="-15" dirty="0">
                <a:latin typeface="Calibri"/>
                <a:cs typeface="Calibri"/>
              </a:rPr>
              <a:t>Lifetime </a:t>
            </a:r>
            <a:r>
              <a:rPr sz="3200" b="1" spc="-5" dirty="0">
                <a:latin typeface="Calibri"/>
                <a:cs typeface="Calibri"/>
              </a:rPr>
              <a:t>of an</a:t>
            </a:r>
            <a:r>
              <a:rPr sz="3200" b="1" spc="15" dirty="0">
                <a:latin typeface="Calibri"/>
                <a:cs typeface="Calibri"/>
              </a:rPr>
              <a:t> </a:t>
            </a:r>
            <a:r>
              <a:rPr sz="3200" b="1" spc="-10" dirty="0">
                <a:latin typeface="Calibri"/>
                <a:cs typeface="Calibri"/>
              </a:rPr>
              <a:t>Object</a:t>
            </a:r>
            <a:endParaRPr sz="3200">
              <a:latin typeface="Calibri"/>
              <a:cs typeface="Calibri"/>
            </a:endParaRPr>
          </a:p>
          <a:p>
            <a:pPr marL="356870" indent="-344170">
              <a:lnSpc>
                <a:spcPct val="100000"/>
              </a:lnSpc>
              <a:spcBef>
                <a:spcPts val="385"/>
              </a:spcBef>
              <a:buFont typeface="Arial"/>
              <a:buChar char="•"/>
              <a:tabLst>
                <a:tab pos="356870" algn="l"/>
                <a:tab pos="357505" algn="l"/>
              </a:tabLst>
            </a:pPr>
            <a:r>
              <a:rPr sz="3200" spc="-150" dirty="0">
                <a:latin typeface="Calibri"/>
                <a:cs typeface="Calibri"/>
              </a:rPr>
              <a:t>To </a:t>
            </a:r>
            <a:r>
              <a:rPr sz="3200" spc="-10" dirty="0">
                <a:latin typeface="Calibri"/>
                <a:cs typeface="Calibri"/>
              </a:rPr>
              <a:t>model </a:t>
            </a:r>
            <a:r>
              <a:rPr sz="3200" spc="-5" dirty="0">
                <a:latin typeface="Calibri"/>
                <a:cs typeface="Calibri"/>
              </a:rPr>
              <a:t>the </a:t>
            </a:r>
            <a:r>
              <a:rPr sz="3200" spc="-15" dirty="0">
                <a:latin typeface="Calibri"/>
                <a:cs typeface="Calibri"/>
              </a:rPr>
              <a:t>lifetime </a:t>
            </a:r>
            <a:r>
              <a:rPr sz="3200" spc="-10" dirty="0">
                <a:latin typeface="Calibri"/>
                <a:cs typeface="Calibri"/>
              </a:rPr>
              <a:t>of </a:t>
            </a:r>
            <a:r>
              <a:rPr sz="3200" spc="-5" dirty="0">
                <a:latin typeface="Calibri"/>
                <a:cs typeface="Calibri"/>
              </a:rPr>
              <a:t>an</a:t>
            </a:r>
            <a:r>
              <a:rPr sz="3200" spc="175" dirty="0">
                <a:latin typeface="Calibri"/>
                <a:cs typeface="Calibri"/>
              </a:rPr>
              <a:t> </a:t>
            </a:r>
            <a:r>
              <a:rPr sz="3200" spc="-10" dirty="0">
                <a:latin typeface="Calibri"/>
                <a:cs typeface="Calibri"/>
              </a:rPr>
              <a:t>object,</a:t>
            </a:r>
            <a:endParaRPr sz="3200">
              <a:latin typeface="Calibri"/>
              <a:cs typeface="Calibri"/>
            </a:endParaRPr>
          </a:p>
          <a:p>
            <a:pPr marL="356870" marR="5080" indent="-344170">
              <a:lnSpc>
                <a:spcPts val="3460"/>
              </a:lnSpc>
              <a:spcBef>
                <a:spcPts val="815"/>
              </a:spcBef>
              <a:buFont typeface="Arial"/>
              <a:buChar char="•"/>
              <a:tabLst>
                <a:tab pos="536575" algn="l"/>
                <a:tab pos="537210" algn="l"/>
              </a:tabLst>
            </a:pPr>
            <a:r>
              <a:rPr sz="3200" spc="-20" dirty="0">
                <a:latin typeface="Calibri"/>
                <a:cs typeface="Calibri"/>
              </a:rPr>
              <a:t>Set </a:t>
            </a:r>
            <a:r>
              <a:rPr sz="3200" spc="-5" dirty="0">
                <a:latin typeface="Calibri"/>
                <a:cs typeface="Calibri"/>
              </a:rPr>
              <a:t>the </a:t>
            </a:r>
            <a:r>
              <a:rPr sz="3200" spc="-25" dirty="0">
                <a:latin typeface="Calibri"/>
                <a:cs typeface="Calibri"/>
              </a:rPr>
              <a:t>context </a:t>
            </a:r>
            <a:r>
              <a:rPr sz="3200" spc="-30" dirty="0">
                <a:latin typeface="Calibri"/>
                <a:cs typeface="Calibri"/>
              </a:rPr>
              <a:t>for </a:t>
            </a:r>
            <a:r>
              <a:rPr sz="3200" spc="-5" dirty="0">
                <a:latin typeface="Calibri"/>
                <a:cs typeface="Calibri"/>
              </a:rPr>
              <a:t>the </a:t>
            </a:r>
            <a:r>
              <a:rPr sz="3200" spc="-30" dirty="0">
                <a:latin typeface="Calibri"/>
                <a:cs typeface="Calibri"/>
              </a:rPr>
              <a:t>state </a:t>
            </a:r>
            <a:r>
              <a:rPr sz="3200" spc="-10" dirty="0">
                <a:latin typeface="Calibri"/>
                <a:cs typeface="Calibri"/>
              </a:rPr>
              <a:t>machine,  whether </a:t>
            </a:r>
            <a:r>
              <a:rPr sz="3200" dirty="0">
                <a:latin typeface="Calibri"/>
                <a:cs typeface="Calibri"/>
              </a:rPr>
              <a:t>it </a:t>
            </a:r>
            <a:r>
              <a:rPr sz="3200" spc="-5" dirty="0">
                <a:latin typeface="Calibri"/>
                <a:cs typeface="Calibri"/>
              </a:rPr>
              <a:t>is a class, a use </a:t>
            </a:r>
            <a:r>
              <a:rPr sz="3200" spc="-10" dirty="0">
                <a:latin typeface="Calibri"/>
                <a:cs typeface="Calibri"/>
              </a:rPr>
              <a:t>case, or </a:t>
            </a:r>
            <a:r>
              <a:rPr sz="3200" spc="-5" dirty="0">
                <a:latin typeface="Calibri"/>
                <a:cs typeface="Calibri"/>
              </a:rPr>
              <a:t>the </a:t>
            </a:r>
            <a:r>
              <a:rPr sz="3200" spc="-30" dirty="0">
                <a:latin typeface="Calibri"/>
                <a:cs typeface="Calibri"/>
              </a:rPr>
              <a:t>system  </a:t>
            </a:r>
            <a:r>
              <a:rPr sz="3200" spc="-5" dirty="0">
                <a:latin typeface="Calibri"/>
                <a:cs typeface="Calibri"/>
              </a:rPr>
              <a:t>as a</a:t>
            </a:r>
            <a:r>
              <a:rPr sz="3200" spc="-80" dirty="0">
                <a:latin typeface="Calibri"/>
                <a:cs typeface="Calibri"/>
              </a:rPr>
              <a:t> </a:t>
            </a:r>
            <a:r>
              <a:rPr sz="3200" spc="-5" dirty="0">
                <a:latin typeface="Calibri"/>
                <a:cs typeface="Calibri"/>
              </a:rPr>
              <a:t>whole.</a:t>
            </a:r>
            <a:endParaRPr sz="3200">
              <a:latin typeface="Calibri"/>
              <a:cs typeface="Calibri"/>
            </a:endParaRPr>
          </a:p>
          <a:p>
            <a:pPr marL="356870" marR="201295" indent="-344170">
              <a:lnSpc>
                <a:spcPct val="90000"/>
              </a:lnSpc>
              <a:spcBef>
                <a:spcPts val="720"/>
              </a:spcBef>
              <a:buFont typeface="Arial"/>
              <a:buChar char="•"/>
              <a:tabLst>
                <a:tab pos="356870" algn="l"/>
                <a:tab pos="357505" algn="l"/>
              </a:tabLst>
            </a:pPr>
            <a:r>
              <a:rPr sz="3200" spc="-15" dirty="0">
                <a:latin typeface="Calibri"/>
                <a:cs typeface="Calibri"/>
              </a:rPr>
              <a:t>Establish </a:t>
            </a:r>
            <a:r>
              <a:rPr sz="3200" spc="-5" dirty="0">
                <a:latin typeface="Calibri"/>
                <a:cs typeface="Calibri"/>
              </a:rPr>
              <a:t>the </a:t>
            </a:r>
            <a:r>
              <a:rPr sz="3200" dirty="0">
                <a:latin typeface="Calibri"/>
                <a:cs typeface="Calibri"/>
              </a:rPr>
              <a:t>initial </a:t>
            </a:r>
            <a:r>
              <a:rPr sz="3200" spc="-5" dirty="0">
                <a:latin typeface="Calibri"/>
                <a:cs typeface="Calibri"/>
              </a:rPr>
              <a:t>and </a:t>
            </a:r>
            <a:r>
              <a:rPr sz="3200" dirty="0">
                <a:latin typeface="Calibri"/>
                <a:cs typeface="Calibri"/>
              </a:rPr>
              <a:t>final </a:t>
            </a:r>
            <a:r>
              <a:rPr sz="3200" spc="-25" dirty="0">
                <a:latin typeface="Calibri"/>
                <a:cs typeface="Calibri"/>
              </a:rPr>
              <a:t>states </a:t>
            </a:r>
            <a:r>
              <a:rPr sz="3200" spc="-30" dirty="0">
                <a:latin typeface="Calibri"/>
                <a:cs typeface="Calibri"/>
              </a:rPr>
              <a:t>for </a:t>
            </a:r>
            <a:r>
              <a:rPr sz="3200" spc="-5" dirty="0">
                <a:latin typeface="Calibri"/>
                <a:cs typeface="Calibri"/>
              </a:rPr>
              <a:t>the  </a:t>
            </a:r>
            <a:r>
              <a:rPr sz="3200" spc="-10" dirty="0">
                <a:latin typeface="Calibri"/>
                <a:cs typeface="Calibri"/>
              </a:rPr>
              <a:t>object. </a:t>
            </a:r>
            <a:r>
              <a:rPr sz="3200" spc="-150" dirty="0">
                <a:latin typeface="Calibri"/>
                <a:cs typeface="Calibri"/>
              </a:rPr>
              <a:t>To </a:t>
            </a:r>
            <a:r>
              <a:rPr sz="3200" spc="-5" dirty="0">
                <a:latin typeface="Calibri"/>
                <a:cs typeface="Calibri"/>
              </a:rPr>
              <a:t>guide the </a:t>
            </a:r>
            <a:r>
              <a:rPr sz="3200" spc="-35" dirty="0">
                <a:latin typeface="Calibri"/>
                <a:cs typeface="Calibri"/>
              </a:rPr>
              <a:t>rest </a:t>
            </a:r>
            <a:r>
              <a:rPr sz="3200" spc="-10" dirty="0">
                <a:latin typeface="Calibri"/>
                <a:cs typeface="Calibri"/>
              </a:rPr>
              <a:t>of </a:t>
            </a:r>
            <a:r>
              <a:rPr sz="3200" spc="-20" dirty="0">
                <a:latin typeface="Calibri"/>
                <a:cs typeface="Calibri"/>
              </a:rPr>
              <a:t>your </a:t>
            </a:r>
            <a:r>
              <a:rPr sz="3200" spc="-10" dirty="0">
                <a:latin typeface="Calibri"/>
                <a:cs typeface="Calibri"/>
              </a:rPr>
              <a:t>model,  </a:t>
            </a:r>
            <a:r>
              <a:rPr sz="3200" spc="-5" dirty="0">
                <a:latin typeface="Calibri"/>
                <a:cs typeface="Calibri"/>
              </a:rPr>
              <a:t>possibly </a:t>
            </a:r>
            <a:r>
              <a:rPr sz="3200" spc="-30" dirty="0">
                <a:latin typeface="Calibri"/>
                <a:cs typeface="Calibri"/>
              </a:rPr>
              <a:t>state </a:t>
            </a:r>
            <a:r>
              <a:rPr sz="3200" spc="-5" dirty="0">
                <a:latin typeface="Calibri"/>
                <a:cs typeface="Calibri"/>
              </a:rPr>
              <a:t>the </a:t>
            </a:r>
            <a:r>
              <a:rPr sz="3200" spc="-20" dirty="0">
                <a:latin typeface="Calibri"/>
                <a:cs typeface="Calibri"/>
              </a:rPr>
              <a:t>pre- </a:t>
            </a:r>
            <a:r>
              <a:rPr sz="3200" spc="-5" dirty="0">
                <a:latin typeface="Calibri"/>
                <a:cs typeface="Calibri"/>
              </a:rPr>
              <a:t>and </a:t>
            </a:r>
            <a:r>
              <a:rPr sz="3200" spc="-15" dirty="0">
                <a:latin typeface="Calibri"/>
                <a:cs typeface="Calibri"/>
              </a:rPr>
              <a:t>postconditions </a:t>
            </a:r>
            <a:r>
              <a:rPr sz="3200" spc="-10" dirty="0">
                <a:latin typeface="Calibri"/>
                <a:cs typeface="Calibri"/>
              </a:rPr>
              <a:t>of  </a:t>
            </a:r>
            <a:r>
              <a:rPr sz="3200" spc="-5" dirty="0">
                <a:latin typeface="Calibri"/>
                <a:cs typeface="Calibri"/>
              </a:rPr>
              <a:t>the </a:t>
            </a:r>
            <a:r>
              <a:rPr sz="3200" dirty="0">
                <a:latin typeface="Calibri"/>
                <a:cs typeface="Calibri"/>
              </a:rPr>
              <a:t>initial </a:t>
            </a:r>
            <a:r>
              <a:rPr sz="3200" spc="-5" dirty="0">
                <a:latin typeface="Calibri"/>
                <a:cs typeface="Calibri"/>
              </a:rPr>
              <a:t>and </a:t>
            </a:r>
            <a:r>
              <a:rPr sz="3200" dirty="0">
                <a:latin typeface="Calibri"/>
                <a:cs typeface="Calibri"/>
              </a:rPr>
              <a:t>final </a:t>
            </a:r>
            <a:r>
              <a:rPr sz="3200" spc="-20" dirty="0">
                <a:latin typeface="Calibri"/>
                <a:cs typeface="Calibri"/>
              </a:rPr>
              <a:t>states,</a:t>
            </a:r>
            <a:r>
              <a:rPr sz="3200" spc="-50" dirty="0">
                <a:latin typeface="Calibri"/>
                <a:cs typeface="Calibri"/>
              </a:rPr>
              <a:t> </a:t>
            </a:r>
            <a:r>
              <a:rPr sz="3200" spc="-30" dirty="0">
                <a:latin typeface="Calibri"/>
                <a:cs typeface="Calibri"/>
              </a:rPr>
              <a:t>respectively.</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228</a:t>
            </a:r>
            <a:endParaRPr sz="1200">
              <a:latin typeface="Times New Roman"/>
              <a:cs typeface="Times New Roma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6244" y="1576704"/>
            <a:ext cx="7476490" cy="869315"/>
          </a:xfrm>
          <a:prstGeom prst="rect">
            <a:avLst/>
          </a:prstGeom>
        </p:spPr>
        <p:txBody>
          <a:bodyPr vert="horz" wrap="square" lIns="0" tIns="0" rIns="0" bIns="0" rtlCol="0">
            <a:spAutoFit/>
          </a:bodyPr>
          <a:lstStyle/>
          <a:p>
            <a:pPr marL="356870" indent="-344170">
              <a:lnSpc>
                <a:spcPts val="3420"/>
              </a:lnSpc>
              <a:buFont typeface="Arial"/>
              <a:buChar char="•"/>
              <a:tabLst>
                <a:tab pos="356870" algn="l"/>
                <a:tab pos="357505" algn="l"/>
              </a:tabLst>
            </a:pPr>
            <a:r>
              <a:rPr sz="3000" spc="-5" dirty="0"/>
              <a:t>Decide on </a:t>
            </a:r>
            <a:r>
              <a:rPr sz="3000" dirty="0"/>
              <a:t>the </a:t>
            </a:r>
            <a:r>
              <a:rPr sz="3000" spc="-15" dirty="0"/>
              <a:t>events to </a:t>
            </a:r>
            <a:r>
              <a:rPr sz="3000" spc="-5" dirty="0"/>
              <a:t>which </a:t>
            </a:r>
            <a:r>
              <a:rPr sz="3000" dirty="0"/>
              <a:t>this </a:t>
            </a:r>
            <a:r>
              <a:rPr sz="3000" spc="-5" dirty="0"/>
              <a:t>object</a:t>
            </a:r>
            <a:r>
              <a:rPr sz="3000" spc="-165" dirty="0"/>
              <a:t> </a:t>
            </a:r>
            <a:r>
              <a:rPr sz="3000" spc="-15" dirty="0"/>
              <a:t>may</a:t>
            </a:r>
            <a:endParaRPr sz="3000"/>
          </a:p>
          <a:p>
            <a:pPr marL="356870">
              <a:lnSpc>
                <a:spcPts val="3420"/>
              </a:lnSpc>
            </a:pPr>
            <a:r>
              <a:rPr sz="3000" spc="-10" dirty="0"/>
              <a:t>respond.</a:t>
            </a:r>
            <a:endParaRPr sz="3000"/>
          </a:p>
        </p:txBody>
      </p:sp>
      <p:sp>
        <p:nvSpPr>
          <p:cNvPr id="3" name="object 3"/>
          <p:cNvSpPr txBox="1"/>
          <p:nvPr/>
        </p:nvSpPr>
        <p:spPr>
          <a:xfrm>
            <a:off x="536244" y="2537205"/>
            <a:ext cx="8028305" cy="3385185"/>
          </a:xfrm>
          <a:prstGeom prst="rect">
            <a:avLst/>
          </a:prstGeom>
        </p:spPr>
        <p:txBody>
          <a:bodyPr vert="horz" wrap="square" lIns="0" tIns="0" rIns="0" bIns="0" rtlCol="0">
            <a:spAutoFit/>
          </a:bodyPr>
          <a:lstStyle/>
          <a:p>
            <a:pPr marL="356870" marR="5080" indent="-344170">
              <a:lnSpc>
                <a:spcPct val="90000"/>
              </a:lnSpc>
              <a:buFont typeface="Arial"/>
              <a:buChar char="•"/>
              <a:tabLst>
                <a:tab pos="356870" algn="l"/>
                <a:tab pos="357505" algn="l"/>
              </a:tabLst>
            </a:pPr>
            <a:r>
              <a:rPr sz="3000" spc="-10" dirty="0">
                <a:latin typeface="Calibri"/>
                <a:cs typeface="Calibri"/>
              </a:rPr>
              <a:t>Starting </a:t>
            </a:r>
            <a:r>
              <a:rPr sz="3000" spc="-15" dirty="0">
                <a:latin typeface="Calibri"/>
                <a:cs typeface="Calibri"/>
              </a:rPr>
              <a:t>from </a:t>
            </a:r>
            <a:r>
              <a:rPr sz="3000" dirty="0">
                <a:latin typeface="Calibri"/>
                <a:cs typeface="Calibri"/>
              </a:rPr>
              <a:t>the initial </a:t>
            </a:r>
            <a:r>
              <a:rPr sz="3000" spc="-25" dirty="0">
                <a:latin typeface="Calibri"/>
                <a:cs typeface="Calibri"/>
              </a:rPr>
              <a:t>state </a:t>
            </a:r>
            <a:r>
              <a:rPr sz="3000" spc="-15" dirty="0">
                <a:latin typeface="Calibri"/>
                <a:cs typeface="Calibri"/>
              </a:rPr>
              <a:t>to </a:t>
            </a:r>
            <a:r>
              <a:rPr sz="3000" dirty="0">
                <a:latin typeface="Calibri"/>
                <a:cs typeface="Calibri"/>
              </a:rPr>
              <a:t>the </a:t>
            </a:r>
            <a:r>
              <a:rPr sz="3000" spc="-5" dirty="0">
                <a:latin typeface="Calibri"/>
                <a:cs typeface="Calibri"/>
              </a:rPr>
              <a:t>final </a:t>
            </a:r>
            <a:r>
              <a:rPr sz="3000" spc="-20" dirty="0">
                <a:latin typeface="Calibri"/>
                <a:cs typeface="Calibri"/>
              </a:rPr>
              <a:t>state,</a:t>
            </a:r>
            <a:r>
              <a:rPr sz="3000" spc="-210" dirty="0">
                <a:latin typeface="Calibri"/>
                <a:cs typeface="Calibri"/>
              </a:rPr>
              <a:t> </a:t>
            </a:r>
            <a:r>
              <a:rPr sz="3000" spc="-15" dirty="0">
                <a:latin typeface="Calibri"/>
                <a:cs typeface="Calibri"/>
              </a:rPr>
              <a:t>lay  </a:t>
            </a:r>
            <a:r>
              <a:rPr sz="3000" dirty="0">
                <a:latin typeface="Calibri"/>
                <a:cs typeface="Calibri"/>
              </a:rPr>
              <a:t>out the </a:t>
            </a:r>
            <a:r>
              <a:rPr sz="3000" spc="-10" dirty="0">
                <a:latin typeface="Calibri"/>
                <a:cs typeface="Calibri"/>
              </a:rPr>
              <a:t>top-level </a:t>
            </a:r>
            <a:r>
              <a:rPr sz="3000" spc="-20" dirty="0">
                <a:latin typeface="Calibri"/>
                <a:cs typeface="Calibri"/>
              </a:rPr>
              <a:t>states </a:t>
            </a:r>
            <a:r>
              <a:rPr sz="3000" dirty="0">
                <a:latin typeface="Calibri"/>
                <a:cs typeface="Calibri"/>
              </a:rPr>
              <a:t>the </a:t>
            </a:r>
            <a:r>
              <a:rPr sz="3000" spc="-5" dirty="0">
                <a:latin typeface="Calibri"/>
                <a:cs typeface="Calibri"/>
              </a:rPr>
              <a:t>object </a:t>
            </a:r>
            <a:r>
              <a:rPr sz="3000" spc="-15" dirty="0">
                <a:latin typeface="Calibri"/>
                <a:cs typeface="Calibri"/>
              </a:rPr>
              <a:t>may </a:t>
            </a:r>
            <a:r>
              <a:rPr sz="3000" dirty="0">
                <a:latin typeface="Calibri"/>
                <a:cs typeface="Calibri"/>
              </a:rPr>
              <a:t>be in.  Connect these </a:t>
            </a:r>
            <a:r>
              <a:rPr sz="3000" spc="-20" dirty="0">
                <a:latin typeface="Calibri"/>
                <a:cs typeface="Calibri"/>
              </a:rPr>
              <a:t>states </a:t>
            </a:r>
            <a:r>
              <a:rPr sz="3000" spc="-5" dirty="0">
                <a:latin typeface="Calibri"/>
                <a:cs typeface="Calibri"/>
              </a:rPr>
              <a:t>with transitions triggered</a:t>
            </a:r>
            <a:r>
              <a:rPr sz="3000" spc="-285" dirty="0">
                <a:latin typeface="Calibri"/>
                <a:cs typeface="Calibri"/>
              </a:rPr>
              <a:t> </a:t>
            </a:r>
            <a:r>
              <a:rPr sz="3000" spc="-10" dirty="0">
                <a:latin typeface="Calibri"/>
                <a:cs typeface="Calibri"/>
              </a:rPr>
              <a:t>by  </a:t>
            </a:r>
            <a:r>
              <a:rPr sz="3000" dirty="0">
                <a:latin typeface="Calibri"/>
                <a:cs typeface="Calibri"/>
              </a:rPr>
              <a:t>the </a:t>
            </a:r>
            <a:r>
              <a:rPr sz="3000" spc="-10" dirty="0">
                <a:latin typeface="Calibri"/>
                <a:cs typeface="Calibri"/>
              </a:rPr>
              <a:t>appropriate </a:t>
            </a:r>
            <a:r>
              <a:rPr sz="3000" spc="-15" dirty="0">
                <a:latin typeface="Calibri"/>
                <a:cs typeface="Calibri"/>
              </a:rPr>
              <a:t>events. </a:t>
            </a:r>
            <a:r>
              <a:rPr sz="3000" spc="-5" dirty="0">
                <a:latin typeface="Calibri"/>
                <a:cs typeface="Calibri"/>
              </a:rPr>
              <a:t>Continue </a:t>
            </a:r>
            <a:r>
              <a:rPr sz="3000" spc="-10" dirty="0">
                <a:latin typeface="Calibri"/>
                <a:cs typeface="Calibri"/>
              </a:rPr>
              <a:t>by </a:t>
            </a:r>
            <a:r>
              <a:rPr sz="3000" dirty="0">
                <a:latin typeface="Calibri"/>
                <a:cs typeface="Calibri"/>
              </a:rPr>
              <a:t>adding  actions </a:t>
            </a:r>
            <a:r>
              <a:rPr sz="3000" spc="-15" dirty="0">
                <a:latin typeface="Calibri"/>
                <a:cs typeface="Calibri"/>
              </a:rPr>
              <a:t>to </a:t>
            </a:r>
            <a:r>
              <a:rPr sz="3000" dirty="0">
                <a:latin typeface="Calibri"/>
                <a:cs typeface="Calibri"/>
              </a:rPr>
              <a:t>these</a:t>
            </a:r>
            <a:r>
              <a:rPr sz="3000" spc="-114" dirty="0">
                <a:latin typeface="Calibri"/>
                <a:cs typeface="Calibri"/>
              </a:rPr>
              <a:t> </a:t>
            </a:r>
            <a:r>
              <a:rPr sz="3000" spc="-10" dirty="0">
                <a:latin typeface="Calibri"/>
                <a:cs typeface="Calibri"/>
              </a:rPr>
              <a:t>transitions.</a:t>
            </a:r>
            <a:endParaRPr sz="3000">
              <a:latin typeface="Calibri"/>
              <a:cs typeface="Calibri"/>
            </a:endParaRPr>
          </a:p>
          <a:p>
            <a:pPr marL="356870" marR="26670" indent="-344170" algn="just">
              <a:lnSpc>
                <a:spcPct val="90000"/>
              </a:lnSpc>
              <a:spcBef>
                <a:spcPts val="720"/>
              </a:spcBef>
              <a:buFont typeface="Arial"/>
              <a:buChar char="•"/>
              <a:tabLst>
                <a:tab pos="357505" algn="l"/>
              </a:tabLst>
            </a:pPr>
            <a:r>
              <a:rPr sz="3000" dirty="0">
                <a:latin typeface="Calibri"/>
                <a:cs typeface="Calibri"/>
              </a:rPr>
              <a:t>Identify </a:t>
            </a:r>
            <a:r>
              <a:rPr sz="3000" spc="-15" dirty="0">
                <a:latin typeface="Calibri"/>
                <a:cs typeface="Calibri"/>
              </a:rPr>
              <a:t>any </a:t>
            </a:r>
            <a:r>
              <a:rPr sz="3000" dirty="0">
                <a:latin typeface="Calibri"/>
                <a:cs typeface="Calibri"/>
              </a:rPr>
              <a:t>entry </a:t>
            </a:r>
            <a:r>
              <a:rPr sz="3000" spc="-5" dirty="0">
                <a:latin typeface="Calibri"/>
                <a:cs typeface="Calibri"/>
              </a:rPr>
              <a:t>or </a:t>
            </a:r>
            <a:r>
              <a:rPr sz="3000" spc="-20" dirty="0">
                <a:latin typeface="Calibri"/>
                <a:cs typeface="Calibri"/>
              </a:rPr>
              <a:t>exit </a:t>
            </a:r>
            <a:r>
              <a:rPr sz="3000" dirty="0">
                <a:latin typeface="Calibri"/>
                <a:cs typeface="Calibri"/>
              </a:rPr>
              <a:t>actions </a:t>
            </a:r>
            <a:r>
              <a:rPr sz="3000" spc="-5" dirty="0">
                <a:latin typeface="Calibri"/>
                <a:cs typeface="Calibri"/>
              </a:rPr>
              <a:t>(especially </a:t>
            </a:r>
            <a:r>
              <a:rPr sz="3000" dirty="0">
                <a:latin typeface="Calibri"/>
                <a:cs typeface="Calibri"/>
              </a:rPr>
              <a:t>if</a:t>
            </a:r>
            <a:r>
              <a:rPr sz="3000" spc="-215" dirty="0">
                <a:latin typeface="Calibri"/>
                <a:cs typeface="Calibri"/>
              </a:rPr>
              <a:t> </a:t>
            </a:r>
            <a:r>
              <a:rPr sz="3000" spc="-10" dirty="0">
                <a:latin typeface="Calibri"/>
                <a:cs typeface="Calibri"/>
              </a:rPr>
              <a:t>you  </a:t>
            </a:r>
            <a:r>
              <a:rPr sz="3000" spc="-5" dirty="0">
                <a:latin typeface="Calibri"/>
                <a:cs typeface="Calibri"/>
              </a:rPr>
              <a:t>find that </a:t>
            </a:r>
            <a:r>
              <a:rPr sz="3000" dirty="0">
                <a:latin typeface="Calibri"/>
                <a:cs typeface="Calibri"/>
              </a:rPr>
              <a:t>the idiom </a:t>
            </a:r>
            <a:r>
              <a:rPr sz="3000" spc="-10" dirty="0">
                <a:latin typeface="Calibri"/>
                <a:cs typeface="Calibri"/>
              </a:rPr>
              <a:t>they </a:t>
            </a:r>
            <a:r>
              <a:rPr sz="3000" spc="-20" dirty="0">
                <a:latin typeface="Calibri"/>
                <a:cs typeface="Calibri"/>
              </a:rPr>
              <a:t>cover </a:t>
            </a:r>
            <a:r>
              <a:rPr sz="3000" dirty="0">
                <a:latin typeface="Calibri"/>
                <a:cs typeface="Calibri"/>
              </a:rPr>
              <a:t>is </a:t>
            </a:r>
            <a:r>
              <a:rPr sz="3000" spc="-5" dirty="0">
                <a:latin typeface="Calibri"/>
                <a:cs typeface="Calibri"/>
              </a:rPr>
              <a:t>used </a:t>
            </a:r>
            <a:r>
              <a:rPr sz="3000" dirty="0">
                <a:latin typeface="Calibri"/>
                <a:cs typeface="Calibri"/>
              </a:rPr>
              <a:t>in the </a:t>
            </a:r>
            <a:r>
              <a:rPr sz="3000" spc="-25" dirty="0">
                <a:latin typeface="Calibri"/>
                <a:cs typeface="Calibri"/>
              </a:rPr>
              <a:t>state  </a:t>
            </a:r>
            <a:r>
              <a:rPr sz="3000" dirty="0">
                <a:latin typeface="Calibri"/>
                <a:cs typeface="Calibri"/>
              </a:rPr>
              <a:t>machine).</a:t>
            </a:r>
            <a:endParaRPr sz="30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229</a:t>
            </a:r>
            <a:endParaRPr sz="1200">
              <a:latin typeface="Times New Roman"/>
              <a:cs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6244" y="1621409"/>
            <a:ext cx="7727315" cy="305816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200" spc="-5" dirty="0">
                <a:latin typeface="Calibri"/>
                <a:cs typeface="Calibri"/>
              </a:rPr>
              <a:t>Expand these </a:t>
            </a:r>
            <a:r>
              <a:rPr sz="3200" spc="-25" dirty="0">
                <a:latin typeface="Calibri"/>
                <a:cs typeface="Calibri"/>
              </a:rPr>
              <a:t>states </a:t>
            </a:r>
            <a:r>
              <a:rPr sz="3200" spc="-5" dirty="0">
                <a:latin typeface="Calibri"/>
                <a:cs typeface="Calibri"/>
              </a:rPr>
              <a:t>as </a:t>
            </a:r>
            <a:r>
              <a:rPr sz="3200" spc="-10" dirty="0">
                <a:latin typeface="Calibri"/>
                <a:cs typeface="Calibri"/>
              </a:rPr>
              <a:t>necessary </a:t>
            </a:r>
            <a:r>
              <a:rPr sz="3200" spc="-20" dirty="0">
                <a:latin typeface="Calibri"/>
                <a:cs typeface="Calibri"/>
              </a:rPr>
              <a:t>by</a:t>
            </a:r>
            <a:r>
              <a:rPr sz="3200" spc="100" dirty="0">
                <a:latin typeface="Calibri"/>
                <a:cs typeface="Calibri"/>
              </a:rPr>
              <a:t> </a:t>
            </a:r>
            <a:r>
              <a:rPr sz="3200" spc="-10" dirty="0">
                <a:latin typeface="Calibri"/>
                <a:cs typeface="Calibri"/>
              </a:rPr>
              <a:t>using</a:t>
            </a:r>
            <a:endParaRPr sz="3200">
              <a:latin typeface="Calibri"/>
              <a:cs typeface="Calibri"/>
            </a:endParaRPr>
          </a:p>
          <a:p>
            <a:pPr marL="356870">
              <a:lnSpc>
                <a:spcPct val="100000"/>
              </a:lnSpc>
            </a:pPr>
            <a:r>
              <a:rPr sz="3200" spc="-20" dirty="0">
                <a:latin typeface="Calibri"/>
                <a:cs typeface="Calibri"/>
              </a:rPr>
              <a:t>substates.</a:t>
            </a:r>
            <a:endParaRPr sz="3200">
              <a:latin typeface="Calibri"/>
              <a:cs typeface="Calibri"/>
            </a:endParaRPr>
          </a:p>
          <a:p>
            <a:pPr marL="356870" marR="5080" indent="-344170">
              <a:lnSpc>
                <a:spcPct val="100000"/>
              </a:lnSpc>
              <a:spcBef>
                <a:spcPts val="770"/>
              </a:spcBef>
              <a:buFont typeface="Arial"/>
              <a:buChar char="•"/>
              <a:tabLst>
                <a:tab pos="356870" algn="l"/>
                <a:tab pos="357505" algn="l"/>
              </a:tabLst>
            </a:pPr>
            <a:r>
              <a:rPr sz="3200" spc="-10" dirty="0">
                <a:latin typeface="Calibri"/>
                <a:cs typeface="Calibri"/>
              </a:rPr>
              <a:t>Check that </a:t>
            </a:r>
            <a:r>
              <a:rPr sz="3200" dirty="0">
                <a:latin typeface="Calibri"/>
                <a:cs typeface="Calibri"/>
              </a:rPr>
              <a:t>all </a:t>
            </a:r>
            <a:r>
              <a:rPr sz="3200" spc="-5" dirty="0">
                <a:latin typeface="Calibri"/>
                <a:cs typeface="Calibri"/>
              </a:rPr>
              <a:t>actions </a:t>
            </a:r>
            <a:r>
              <a:rPr sz="3200" spc="-10" dirty="0">
                <a:latin typeface="Calibri"/>
                <a:cs typeface="Calibri"/>
              </a:rPr>
              <a:t>mentioned </a:t>
            </a:r>
            <a:r>
              <a:rPr sz="3200" spc="-5" dirty="0">
                <a:latin typeface="Calibri"/>
                <a:cs typeface="Calibri"/>
              </a:rPr>
              <a:t>in the </a:t>
            </a:r>
            <a:r>
              <a:rPr sz="3200" spc="-30" dirty="0">
                <a:latin typeface="Calibri"/>
                <a:cs typeface="Calibri"/>
              </a:rPr>
              <a:t>state  </a:t>
            </a:r>
            <a:r>
              <a:rPr sz="3200" spc="-5" dirty="0">
                <a:latin typeface="Calibri"/>
                <a:cs typeface="Calibri"/>
              </a:rPr>
              <a:t>machine </a:t>
            </a:r>
            <a:r>
              <a:rPr sz="3200" spc="-25" dirty="0">
                <a:latin typeface="Calibri"/>
                <a:cs typeface="Calibri"/>
              </a:rPr>
              <a:t>are </a:t>
            </a:r>
            <a:r>
              <a:rPr sz="3200" spc="-15" dirty="0">
                <a:latin typeface="Calibri"/>
                <a:cs typeface="Calibri"/>
              </a:rPr>
              <a:t>sustained </a:t>
            </a:r>
            <a:r>
              <a:rPr sz="3200" spc="-20" dirty="0">
                <a:latin typeface="Calibri"/>
                <a:cs typeface="Calibri"/>
              </a:rPr>
              <a:t>by </a:t>
            </a:r>
            <a:r>
              <a:rPr sz="3200" spc="-5" dirty="0">
                <a:latin typeface="Calibri"/>
                <a:cs typeface="Calibri"/>
              </a:rPr>
              <a:t>the </a:t>
            </a:r>
            <a:r>
              <a:rPr sz="3200" spc="-15" dirty="0">
                <a:latin typeface="Calibri"/>
                <a:cs typeface="Calibri"/>
              </a:rPr>
              <a:t>relationships,  methods, </a:t>
            </a:r>
            <a:r>
              <a:rPr sz="3200" spc="-5" dirty="0">
                <a:latin typeface="Calibri"/>
                <a:cs typeface="Calibri"/>
              </a:rPr>
              <a:t>and </a:t>
            </a:r>
            <a:r>
              <a:rPr sz="3200" spc="-15" dirty="0">
                <a:latin typeface="Calibri"/>
                <a:cs typeface="Calibri"/>
              </a:rPr>
              <a:t>operations </a:t>
            </a:r>
            <a:r>
              <a:rPr sz="3200" spc="-10" dirty="0">
                <a:latin typeface="Calibri"/>
                <a:cs typeface="Calibri"/>
              </a:rPr>
              <a:t>of </a:t>
            </a:r>
            <a:r>
              <a:rPr sz="3200" spc="-5" dirty="0">
                <a:latin typeface="Calibri"/>
                <a:cs typeface="Calibri"/>
              </a:rPr>
              <a:t>the enclosing  </a:t>
            </a:r>
            <a:r>
              <a:rPr sz="3200" spc="-10" dirty="0">
                <a:latin typeface="Calibri"/>
                <a:cs typeface="Calibri"/>
              </a:rPr>
              <a:t>object.</a:t>
            </a:r>
            <a:endParaRPr sz="32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230</a:t>
            </a:r>
            <a:endParaRPr sz="1200">
              <a:latin typeface="Times New Roman"/>
              <a:cs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90648" y="5509463"/>
            <a:ext cx="4742180" cy="520700"/>
          </a:xfrm>
          <a:prstGeom prst="rect">
            <a:avLst/>
          </a:prstGeom>
        </p:spPr>
        <p:txBody>
          <a:bodyPr vert="horz" wrap="square" lIns="0" tIns="0" rIns="0" bIns="0" rtlCol="0">
            <a:spAutoFit/>
          </a:bodyPr>
          <a:lstStyle/>
          <a:p>
            <a:pPr marL="12700">
              <a:lnSpc>
                <a:spcPct val="100000"/>
              </a:lnSpc>
            </a:pPr>
            <a:r>
              <a:rPr sz="3200" b="1" spc="-10" dirty="0">
                <a:latin typeface="Calibri"/>
                <a:cs typeface="Calibri"/>
              </a:rPr>
              <a:t>Modeling the </a:t>
            </a:r>
            <a:r>
              <a:rPr sz="3200" b="1" spc="-15" dirty="0">
                <a:latin typeface="Calibri"/>
                <a:cs typeface="Calibri"/>
              </a:rPr>
              <a:t>Lifetime </a:t>
            </a:r>
            <a:r>
              <a:rPr sz="3200" b="1" spc="-5" dirty="0">
                <a:latin typeface="Calibri"/>
                <a:cs typeface="Calibri"/>
              </a:rPr>
              <a:t>of</a:t>
            </a:r>
            <a:r>
              <a:rPr sz="3200" b="1" spc="30" dirty="0">
                <a:latin typeface="Calibri"/>
                <a:cs typeface="Calibri"/>
              </a:rPr>
              <a:t> </a:t>
            </a:r>
            <a:r>
              <a:rPr sz="3200" b="1" spc="-5" dirty="0">
                <a:latin typeface="Calibri"/>
                <a:cs typeface="Calibri"/>
              </a:rPr>
              <a:t>An</a:t>
            </a:r>
            <a:endParaRPr sz="3200">
              <a:latin typeface="Calibri"/>
              <a:cs typeface="Calibri"/>
            </a:endParaRPr>
          </a:p>
        </p:txBody>
      </p:sp>
      <p:sp>
        <p:nvSpPr>
          <p:cNvPr id="3" name="object 3"/>
          <p:cNvSpPr txBox="1"/>
          <p:nvPr/>
        </p:nvSpPr>
        <p:spPr>
          <a:xfrm>
            <a:off x="4195698" y="5997447"/>
            <a:ext cx="1135380" cy="520700"/>
          </a:xfrm>
          <a:prstGeom prst="rect">
            <a:avLst/>
          </a:prstGeom>
        </p:spPr>
        <p:txBody>
          <a:bodyPr vert="horz" wrap="square" lIns="0" tIns="0" rIns="0" bIns="0" rtlCol="0">
            <a:spAutoFit/>
          </a:bodyPr>
          <a:lstStyle/>
          <a:p>
            <a:pPr marL="12700">
              <a:lnSpc>
                <a:spcPct val="100000"/>
              </a:lnSpc>
            </a:pPr>
            <a:r>
              <a:rPr sz="3200" b="1" spc="-10" dirty="0">
                <a:latin typeface="Calibri"/>
                <a:cs typeface="Calibri"/>
              </a:rPr>
              <a:t>Object</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231</a:t>
            </a:r>
            <a:endParaRPr sz="1200">
              <a:latin typeface="Times New Roman"/>
              <a:cs typeface="Times New Roman"/>
            </a:endParaRPr>
          </a:p>
        </p:txBody>
      </p:sp>
      <p:sp>
        <p:nvSpPr>
          <p:cNvPr id="5" name="object 5"/>
          <p:cNvSpPr/>
          <p:nvPr/>
        </p:nvSpPr>
        <p:spPr>
          <a:xfrm>
            <a:off x="1295400" y="457200"/>
            <a:ext cx="6248400" cy="460209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rot="20154703">
            <a:off x="1204531" y="784376"/>
            <a:ext cx="6141666" cy="502484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b="1" spc="-5" dirty="0" smtClean="0">
                <a:latin typeface="Calibri"/>
                <a:cs typeface="Calibri"/>
              </a:rPr>
              <a:t>Processes </a:t>
            </a:r>
            <a:r>
              <a:rPr lang="en-US" sz="8000" b="1" dirty="0" smtClean="0">
                <a:latin typeface="Calibri"/>
                <a:cs typeface="Calibri"/>
              </a:rPr>
              <a:t>and</a:t>
            </a:r>
            <a:r>
              <a:rPr lang="en-US" sz="8000" b="1" spc="-140" dirty="0" smtClean="0">
                <a:latin typeface="Calibri"/>
                <a:cs typeface="Calibri"/>
              </a:rPr>
              <a:t> </a:t>
            </a:r>
            <a:r>
              <a:rPr lang="en-US" sz="8000" b="1" spc="-10" dirty="0" smtClean="0">
                <a:latin typeface="Calibri"/>
                <a:cs typeface="Calibri"/>
              </a:rPr>
              <a:t>Threads</a:t>
            </a:r>
            <a:endParaRPr lang="en-US" sz="8000" dirty="0">
              <a:solidFill>
                <a:schemeClr val="accent5">
                  <a:lumMod val="75000"/>
                </a:schemeClr>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3400" y="990600"/>
            <a:ext cx="7987030" cy="468376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200" b="1" spc="-65" dirty="0">
                <a:latin typeface="Calibri"/>
                <a:cs typeface="Calibri"/>
              </a:rPr>
              <a:t>Terms </a:t>
            </a:r>
            <a:r>
              <a:rPr sz="3200" b="1" spc="-5" dirty="0">
                <a:latin typeface="Calibri"/>
                <a:cs typeface="Calibri"/>
              </a:rPr>
              <a:t>and</a:t>
            </a:r>
            <a:r>
              <a:rPr sz="3200" b="1" spc="-30" dirty="0">
                <a:latin typeface="Calibri"/>
                <a:cs typeface="Calibri"/>
              </a:rPr>
              <a:t> </a:t>
            </a:r>
            <a:r>
              <a:rPr sz="3200" b="1" spc="-10" dirty="0">
                <a:latin typeface="Calibri"/>
                <a:cs typeface="Calibri"/>
              </a:rPr>
              <a:t>Concepts</a:t>
            </a:r>
            <a:endParaRPr sz="3200" dirty="0">
              <a:latin typeface="Calibri"/>
              <a:cs typeface="Calibri"/>
            </a:endParaRPr>
          </a:p>
          <a:p>
            <a:pPr marL="356870" indent="-344170">
              <a:lnSpc>
                <a:spcPct val="100000"/>
              </a:lnSpc>
              <a:spcBef>
                <a:spcPts val="770"/>
              </a:spcBef>
              <a:buFont typeface="Arial"/>
              <a:buChar char="•"/>
              <a:tabLst>
                <a:tab pos="356870" algn="l"/>
                <a:tab pos="357505" algn="l"/>
              </a:tabLst>
            </a:pPr>
            <a:r>
              <a:rPr sz="3200" spc="-5" dirty="0">
                <a:latin typeface="Calibri"/>
                <a:cs typeface="Calibri"/>
              </a:rPr>
              <a:t>A </a:t>
            </a:r>
            <a:r>
              <a:rPr sz="3200" i="1" spc="-10" dirty="0">
                <a:latin typeface="Calibri"/>
                <a:cs typeface="Calibri"/>
              </a:rPr>
              <a:t>process </a:t>
            </a:r>
            <a:r>
              <a:rPr sz="3200" spc="-5" dirty="0">
                <a:latin typeface="Calibri"/>
                <a:cs typeface="Calibri"/>
              </a:rPr>
              <a:t>is a </a:t>
            </a:r>
            <a:r>
              <a:rPr sz="3200" spc="-15" dirty="0">
                <a:latin typeface="Calibri"/>
                <a:cs typeface="Calibri"/>
              </a:rPr>
              <a:t>heavyweight </a:t>
            </a:r>
            <a:r>
              <a:rPr sz="3200" spc="-10" dirty="0">
                <a:latin typeface="Calibri"/>
                <a:cs typeface="Calibri"/>
              </a:rPr>
              <a:t>flow that</a:t>
            </a:r>
            <a:r>
              <a:rPr sz="3200" spc="140" dirty="0">
                <a:latin typeface="Calibri"/>
                <a:cs typeface="Calibri"/>
              </a:rPr>
              <a:t> </a:t>
            </a:r>
            <a:r>
              <a:rPr sz="3200" spc="-15" dirty="0">
                <a:latin typeface="Calibri"/>
                <a:cs typeface="Calibri"/>
              </a:rPr>
              <a:t>can</a:t>
            </a:r>
            <a:endParaRPr sz="3200" dirty="0">
              <a:latin typeface="Calibri"/>
              <a:cs typeface="Calibri"/>
            </a:endParaRPr>
          </a:p>
          <a:p>
            <a:pPr marL="356870">
              <a:lnSpc>
                <a:spcPct val="100000"/>
              </a:lnSpc>
            </a:pPr>
            <a:r>
              <a:rPr sz="3200" spc="-30" dirty="0">
                <a:latin typeface="Calibri"/>
                <a:cs typeface="Calibri"/>
              </a:rPr>
              <a:t>execute </a:t>
            </a:r>
            <a:r>
              <a:rPr sz="3200" spc="-20" dirty="0">
                <a:latin typeface="Calibri"/>
                <a:cs typeface="Calibri"/>
              </a:rPr>
              <a:t>concurrently </a:t>
            </a:r>
            <a:r>
              <a:rPr sz="3200" dirty="0">
                <a:latin typeface="Calibri"/>
                <a:cs typeface="Calibri"/>
              </a:rPr>
              <a:t>with </a:t>
            </a:r>
            <a:r>
              <a:rPr sz="3200" spc="-10" dirty="0">
                <a:latin typeface="Calibri"/>
                <a:cs typeface="Calibri"/>
              </a:rPr>
              <a:t>other</a:t>
            </a:r>
            <a:r>
              <a:rPr sz="3200" spc="85" dirty="0">
                <a:latin typeface="Calibri"/>
                <a:cs typeface="Calibri"/>
              </a:rPr>
              <a:t> </a:t>
            </a:r>
            <a:r>
              <a:rPr sz="3200" spc="-15" dirty="0">
                <a:latin typeface="Calibri"/>
                <a:cs typeface="Calibri"/>
              </a:rPr>
              <a:t>processes.</a:t>
            </a:r>
            <a:endParaRPr sz="3200" dirty="0">
              <a:latin typeface="Calibri"/>
              <a:cs typeface="Calibri"/>
            </a:endParaRPr>
          </a:p>
          <a:p>
            <a:pPr marL="356870" marR="5080" indent="-344170">
              <a:lnSpc>
                <a:spcPct val="100000"/>
              </a:lnSpc>
              <a:spcBef>
                <a:spcPts val="770"/>
              </a:spcBef>
              <a:buFont typeface="Arial"/>
              <a:buChar char="•"/>
              <a:tabLst>
                <a:tab pos="356870" algn="l"/>
                <a:tab pos="357505" algn="l"/>
              </a:tabLst>
            </a:pPr>
            <a:r>
              <a:rPr sz="3200" spc="-5" dirty="0">
                <a:latin typeface="Calibri"/>
                <a:cs typeface="Calibri"/>
              </a:rPr>
              <a:t>A </a:t>
            </a:r>
            <a:r>
              <a:rPr sz="3200" i="1" spc="-5" dirty="0">
                <a:latin typeface="Calibri"/>
                <a:cs typeface="Calibri"/>
              </a:rPr>
              <a:t>thread </a:t>
            </a:r>
            <a:r>
              <a:rPr sz="3200" dirty="0">
                <a:latin typeface="Calibri"/>
                <a:cs typeface="Calibri"/>
              </a:rPr>
              <a:t>is </a:t>
            </a:r>
            <a:r>
              <a:rPr sz="3200" spc="-5" dirty="0">
                <a:latin typeface="Calibri"/>
                <a:cs typeface="Calibri"/>
              </a:rPr>
              <a:t>a </a:t>
            </a:r>
            <a:r>
              <a:rPr sz="3200" spc="-10" dirty="0">
                <a:latin typeface="Calibri"/>
                <a:cs typeface="Calibri"/>
              </a:rPr>
              <a:t>lightweight flow that </a:t>
            </a:r>
            <a:r>
              <a:rPr sz="3200" spc="-20" dirty="0">
                <a:latin typeface="Calibri"/>
                <a:cs typeface="Calibri"/>
              </a:rPr>
              <a:t>can </a:t>
            </a:r>
            <a:r>
              <a:rPr sz="3200" spc="-30" dirty="0">
                <a:latin typeface="Calibri"/>
                <a:cs typeface="Calibri"/>
              </a:rPr>
              <a:t>execute  </a:t>
            </a:r>
            <a:r>
              <a:rPr sz="3200" spc="-20" dirty="0">
                <a:latin typeface="Calibri"/>
                <a:cs typeface="Calibri"/>
              </a:rPr>
              <a:t>concurrently </a:t>
            </a:r>
            <a:r>
              <a:rPr sz="3200" dirty="0">
                <a:latin typeface="Calibri"/>
                <a:cs typeface="Calibri"/>
              </a:rPr>
              <a:t>with </a:t>
            </a:r>
            <a:r>
              <a:rPr sz="3200" spc="-5" dirty="0">
                <a:latin typeface="Calibri"/>
                <a:cs typeface="Calibri"/>
              </a:rPr>
              <a:t>other </a:t>
            </a:r>
            <a:r>
              <a:rPr sz="3200" spc="-15" dirty="0">
                <a:latin typeface="Calibri"/>
                <a:cs typeface="Calibri"/>
              </a:rPr>
              <a:t>threads </a:t>
            </a:r>
            <a:r>
              <a:rPr sz="3200" dirty="0">
                <a:latin typeface="Calibri"/>
                <a:cs typeface="Calibri"/>
              </a:rPr>
              <a:t>within </a:t>
            </a:r>
            <a:r>
              <a:rPr sz="3200" spc="-5" dirty="0">
                <a:latin typeface="Calibri"/>
                <a:cs typeface="Calibri"/>
              </a:rPr>
              <a:t>the  </a:t>
            </a:r>
            <a:r>
              <a:rPr sz="3200" spc="-10" dirty="0">
                <a:latin typeface="Calibri"/>
                <a:cs typeface="Calibri"/>
              </a:rPr>
              <a:t>same</a:t>
            </a:r>
            <a:r>
              <a:rPr sz="3200" spc="-80" dirty="0">
                <a:latin typeface="Calibri"/>
                <a:cs typeface="Calibri"/>
              </a:rPr>
              <a:t> </a:t>
            </a:r>
            <a:r>
              <a:rPr sz="3200" spc="-15" dirty="0">
                <a:latin typeface="Calibri"/>
                <a:cs typeface="Calibri"/>
              </a:rPr>
              <a:t>process.</a:t>
            </a:r>
            <a:endParaRPr sz="3200" dirty="0">
              <a:latin typeface="Calibri"/>
              <a:cs typeface="Calibri"/>
            </a:endParaRPr>
          </a:p>
          <a:p>
            <a:pPr marL="356870" marR="43180" indent="-344170">
              <a:lnSpc>
                <a:spcPct val="100000"/>
              </a:lnSpc>
              <a:spcBef>
                <a:spcPts val="770"/>
              </a:spcBef>
              <a:buFont typeface="Arial"/>
              <a:buChar char="•"/>
              <a:tabLst>
                <a:tab pos="356870" algn="l"/>
                <a:tab pos="357505" algn="l"/>
              </a:tabLst>
            </a:pPr>
            <a:r>
              <a:rPr sz="3200" spc="-15" dirty="0">
                <a:latin typeface="Calibri"/>
                <a:cs typeface="Calibri"/>
              </a:rPr>
              <a:t>Processes </a:t>
            </a:r>
            <a:r>
              <a:rPr sz="3200" spc="-5" dirty="0">
                <a:latin typeface="Calibri"/>
                <a:cs typeface="Calibri"/>
              </a:rPr>
              <a:t>and </a:t>
            </a:r>
            <a:r>
              <a:rPr sz="3200" spc="-15" dirty="0">
                <a:latin typeface="Calibri"/>
                <a:cs typeface="Calibri"/>
              </a:rPr>
              <a:t>threads </a:t>
            </a:r>
            <a:r>
              <a:rPr sz="3200" spc="-25" dirty="0">
                <a:latin typeface="Calibri"/>
                <a:cs typeface="Calibri"/>
              </a:rPr>
              <a:t>are </a:t>
            </a:r>
            <a:r>
              <a:rPr sz="3200" spc="-20" dirty="0">
                <a:latin typeface="Calibri"/>
                <a:cs typeface="Calibri"/>
              </a:rPr>
              <a:t>rendered </a:t>
            </a:r>
            <a:r>
              <a:rPr sz="3200" spc="-5" dirty="0">
                <a:latin typeface="Calibri"/>
                <a:cs typeface="Calibri"/>
              </a:rPr>
              <a:t>as  </a:t>
            </a:r>
            <a:r>
              <a:rPr sz="3200" spc="-20" dirty="0">
                <a:latin typeface="Calibri"/>
                <a:cs typeface="Calibri"/>
              </a:rPr>
              <a:t>stereotyped </a:t>
            </a:r>
            <a:r>
              <a:rPr sz="3200" spc="-5" dirty="0">
                <a:latin typeface="Calibri"/>
                <a:cs typeface="Calibri"/>
              </a:rPr>
              <a:t>active classes </a:t>
            </a:r>
            <a:r>
              <a:rPr sz="3200" spc="-10" dirty="0">
                <a:latin typeface="Calibri"/>
                <a:cs typeface="Calibri"/>
              </a:rPr>
              <a:t>(and </a:t>
            </a:r>
            <a:r>
              <a:rPr sz="3200" spc="-5" dirty="0">
                <a:latin typeface="Calibri"/>
                <a:cs typeface="Calibri"/>
              </a:rPr>
              <a:t>also appear as  </a:t>
            </a:r>
            <a:r>
              <a:rPr sz="3200" spc="-10" dirty="0">
                <a:latin typeface="Calibri"/>
                <a:cs typeface="Calibri"/>
              </a:rPr>
              <a:t>sequences </a:t>
            </a:r>
            <a:r>
              <a:rPr sz="3200" spc="-5" dirty="0">
                <a:latin typeface="Calibri"/>
                <a:cs typeface="Calibri"/>
              </a:rPr>
              <a:t>in </a:t>
            </a:r>
            <a:r>
              <a:rPr sz="3200" spc="-15" dirty="0">
                <a:latin typeface="Calibri"/>
                <a:cs typeface="Calibri"/>
              </a:rPr>
              <a:t>interaction</a:t>
            </a:r>
            <a:r>
              <a:rPr sz="3200" spc="35" dirty="0">
                <a:latin typeface="Calibri"/>
                <a:cs typeface="Calibri"/>
              </a:rPr>
              <a:t> </a:t>
            </a:r>
            <a:r>
              <a:rPr sz="3200" spc="-15" dirty="0">
                <a:latin typeface="Calibri"/>
                <a:cs typeface="Calibri"/>
              </a:rPr>
              <a:t>diagrams).</a:t>
            </a:r>
            <a:endParaRPr sz="3200" dirty="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232</a:t>
            </a:r>
            <a:endParaRPr sz="1200">
              <a:latin typeface="Times New Roman"/>
              <a:cs typeface="Times New Roman"/>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42594" rIns="0" bIns="0" rtlCol="0">
            <a:spAutoFit/>
          </a:bodyPr>
          <a:lstStyle/>
          <a:p>
            <a:pPr marL="12700">
              <a:lnSpc>
                <a:spcPct val="100000"/>
              </a:lnSpc>
            </a:pPr>
            <a:r>
              <a:rPr b="1" spc="5" dirty="0">
                <a:latin typeface="Calibri"/>
                <a:cs typeface="Calibri"/>
              </a:rPr>
              <a:t>Flow </a:t>
            </a:r>
            <a:r>
              <a:rPr b="1" dirty="0">
                <a:latin typeface="Calibri"/>
                <a:cs typeface="Calibri"/>
              </a:rPr>
              <a:t>of</a:t>
            </a:r>
            <a:r>
              <a:rPr b="1" spc="-160" dirty="0">
                <a:latin typeface="Calibri"/>
                <a:cs typeface="Calibri"/>
              </a:rPr>
              <a:t> </a:t>
            </a:r>
            <a:r>
              <a:rPr b="1" spc="-15" dirty="0">
                <a:latin typeface="Calibri"/>
                <a:cs typeface="Calibri"/>
              </a:rPr>
              <a:t>Control</a:t>
            </a:r>
          </a:p>
        </p:txBody>
      </p:sp>
      <p:sp>
        <p:nvSpPr>
          <p:cNvPr id="3" name="object 3"/>
          <p:cNvSpPr txBox="1"/>
          <p:nvPr/>
        </p:nvSpPr>
        <p:spPr>
          <a:xfrm>
            <a:off x="536244" y="1246250"/>
            <a:ext cx="7907655" cy="4580255"/>
          </a:xfrm>
          <a:prstGeom prst="rect">
            <a:avLst/>
          </a:prstGeom>
        </p:spPr>
        <p:txBody>
          <a:bodyPr vert="horz" wrap="square" lIns="0" tIns="0" rIns="0" bIns="0" rtlCol="0">
            <a:spAutoFit/>
          </a:bodyPr>
          <a:lstStyle/>
          <a:p>
            <a:pPr marL="356870" marR="613410" indent="-344170">
              <a:lnSpc>
                <a:spcPts val="3460"/>
              </a:lnSpc>
              <a:buFont typeface="Arial"/>
              <a:buChar char="•"/>
              <a:tabLst>
                <a:tab pos="356870" algn="l"/>
                <a:tab pos="357505" algn="l"/>
              </a:tabLst>
            </a:pPr>
            <a:r>
              <a:rPr sz="3200" spc="-5" dirty="0">
                <a:latin typeface="Calibri"/>
                <a:cs typeface="Calibri"/>
              </a:rPr>
              <a:t>In a </a:t>
            </a:r>
            <a:r>
              <a:rPr sz="3200" spc="-15" dirty="0">
                <a:latin typeface="Calibri"/>
                <a:cs typeface="Calibri"/>
              </a:rPr>
              <a:t>purely </a:t>
            </a:r>
            <a:r>
              <a:rPr sz="3200" spc="-10" dirty="0">
                <a:latin typeface="Calibri"/>
                <a:cs typeface="Calibri"/>
              </a:rPr>
              <a:t>sequential </a:t>
            </a:r>
            <a:r>
              <a:rPr sz="3200" spc="-30" dirty="0">
                <a:latin typeface="Calibri"/>
                <a:cs typeface="Calibri"/>
              </a:rPr>
              <a:t>system, </a:t>
            </a:r>
            <a:r>
              <a:rPr sz="3200" spc="-20" dirty="0">
                <a:latin typeface="Calibri"/>
                <a:cs typeface="Calibri"/>
              </a:rPr>
              <a:t>there </a:t>
            </a:r>
            <a:r>
              <a:rPr sz="3200" dirty="0">
                <a:latin typeface="Calibri"/>
                <a:cs typeface="Calibri"/>
              </a:rPr>
              <a:t>is </a:t>
            </a:r>
            <a:r>
              <a:rPr sz="3200" spc="-10" dirty="0">
                <a:latin typeface="Calibri"/>
                <a:cs typeface="Calibri"/>
              </a:rPr>
              <a:t>one  flow of</a:t>
            </a:r>
            <a:r>
              <a:rPr sz="3200" spc="-80" dirty="0">
                <a:latin typeface="Calibri"/>
                <a:cs typeface="Calibri"/>
              </a:rPr>
              <a:t> </a:t>
            </a:r>
            <a:r>
              <a:rPr sz="3200" spc="-20" dirty="0">
                <a:latin typeface="Calibri"/>
                <a:cs typeface="Calibri"/>
              </a:rPr>
              <a:t>control.</a:t>
            </a:r>
            <a:endParaRPr sz="3200">
              <a:latin typeface="Calibri"/>
              <a:cs typeface="Calibri"/>
            </a:endParaRPr>
          </a:p>
          <a:p>
            <a:pPr marL="356870" marR="180975" indent="-344170">
              <a:lnSpc>
                <a:spcPts val="3460"/>
              </a:lnSpc>
              <a:spcBef>
                <a:spcPts val="765"/>
              </a:spcBef>
              <a:buFont typeface="Arial"/>
              <a:buChar char="•"/>
              <a:tabLst>
                <a:tab pos="356870" algn="l"/>
                <a:tab pos="357505" algn="l"/>
              </a:tabLst>
            </a:pPr>
            <a:r>
              <a:rPr sz="3200" spc="-10" dirty="0">
                <a:latin typeface="Calibri"/>
                <a:cs typeface="Calibri"/>
              </a:rPr>
              <a:t>When </a:t>
            </a:r>
            <a:r>
              <a:rPr sz="3200" spc="-5" dirty="0">
                <a:latin typeface="Calibri"/>
                <a:cs typeface="Calibri"/>
              </a:rPr>
              <a:t>a </a:t>
            </a:r>
            <a:r>
              <a:rPr sz="3200" spc="-10" dirty="0">
                <a:latin typeface="Calibri"/>
                <a:cs typeface="Calibri"/>
              </a:rPr>
              <a:t>sequential </a:t>
            </a:r>
            <a:r>
              <a:rPr sz="3200" spc="-25" dirty="0">
                <a:latin typeface="Calibri"/>
                <a:cs typeface="Calibri"/>
              </a:rPr>
              <a:t>program </a:t>
            </a:r>
            <a:r>
              <a:rPr sz="3200" spc="-15" dirty="0">
                <a:latin typeface="Calibri"/>
                <a:cs typeface="Calibri"/>
              </a:rPr>
              <a:t>starts, </a:t>
            </a:r>
            <a:r>
              <a:rPr sz="3200" spc="-25" dirty="0">
                <a:latin typeface="Calibri"/>
                <a:cs typeface="Calibri"/>
              </a:rPr>
              <a:t>control </a:t>
            </a:r>
            <a:r>
              <a:rPr sz="3200" spc="-5" dirty="0">
                <a:latin typeface="Calibri"/>
                <a:cs typeface="Calibri"/>
              </a:rPr>
              <a:t>is  </a:t>
            </a:r>
            <a:r>
              <a:rPr sz="3200" spc="-20" dirty="0">
                <a:latin typeface="Calibri"/>
                <a:cs typeface="Calibri"/>
              </a:rPr>
              <a:t>rooted </a:t>
            </a:r>
            <a:r>
              <a:rPr sz="3200" spc="-15" dirty="0">
                <a:latin typeface="Calibri"/>
                <a:cs typeface="Calibri"/>
              </a:rPr>
              <a:t>at </a:t>
            </a:r>
            <a:r>
              <a:rPr sz="3200" spc="-5" dirty="0">
                <a:latin typeface="Calibri"/>
                <a:cs typeface="Calibri"/>
              </a:rPr>
              <a:t>the beginning of the </a:t>
            </a:r>
            <a:r>
              <a:rPr sz="3200" spc="-25" dirty="0">
                <a:latin typeface="Calibri"/>
                <a:cs typeface="Calibri"/>
              </a:rPr>
              <a:t>program </a:t>
            </a:r>
            <a:r>
              <a:rPr sz="3200" spc="-5" dirty="0">
                <a:latin typeface="Calibri"/>
                <a:cs typeface="Calibri"/>
              </a:rPr>
              <a:t>and  </a:t>
            </a:r>
            <a:r>
              <a:rPr sz="3200" spc="-20" dirty="0">
                <a:latin typeface="Calibri"/>
                <a:cs typeface="Calibri"/>
              </a:rPr>
              <a:t>operations </a:t>
            </a:r>
            <a:r>
              <a:rPr sz="3200" spc="-25" dirty="0">
                <a:latin typeface="Calibri"/>
                <a:cs typeface="Calibri"/>
              </a:rPr>
              <a:t>are </a:t>
            </a:r>
            <a:r>
              <a:rPr sz="3200" spc="-10" dirty="0">
                <a:latin typeface="Calibri"/>
                <a:cs typeface="Calibri"/>
              </a:rPr>
              <a:t>dispatched one after</a:t>
            </a:r>
            <a:r>
              <a:rPr sz="3200" spc="75" dirty="0">
                <a:latin typeface="Calibri"/>
                <a:cs typeface="Calibri"/>
              </a:rPr>
              <a:t> </a:t>
            </a:r>
            <a:r>
              <a:rPr sz="3200" spc="-45" dirty="0">
                <a:latin typeface="Calibri"/>
                <a:cs typeface="Calibri"/>
              </a:rPr>
              <a:t>another.</a:t>
            </a:r>
            <a:endParaRPr sz="3200">
              <a:latin typeface="Calibri"/>
              <a:cs typeface="Calibri"/>
            </a:endParaRPr>
          </a:p>
          <a:p>
            <a:pPr marL="356870" marR="5080" indent="-344170">
              <a:lnSpc>
                <a:spcPct val="90000"/>
              </a:lnSpc>
              <a:spcBef>
                <a:spcPts val="715"/>
              </a:spcBef>
              <a:buFont typeface="Arial"/>
              <a:buChar char="•"/>
              <a:tabLst>
                <a:tab pos="356870" algn="l"/>
                <a:tab pos="357505" algn="l"/>
              </a:tabLst>
            </a:pPr>
            <a:r>
              <a:rPr sz="3200" spc="-30" dirty="0">
                <a:latin typeface="Calibri"/>
                <a:cs typeface="Calibri"/>
              </a:rPr>
              <a:t>Even </a:t>
            </a:r>
            <a:r>
              <a:rPr sz="3200" spc="-5" dirty="0">
                <a:latin typeface="Calibri"/>
                <a:cs typeface="Calibri"/>
              </a:rPr>
              <a:t>if </a:t>
            </a:r>
            <a:r>
              <a:rPr sz="3200" spc="-20" dirty="0">
                <a:latin typeface="Calibri"/>
                <a:cs typeface="Calibri"/>
              </a:rPr>
              <a:t>there </a:t>
            </a:r>
            <a:r>
              <a:rPr sz="3200" spc="-25" dirty="0">
                <a:latin typeface="Calibri"/>
                <a:cs typeface="Calibri"/>
              </a:rPr>
              <a:t>are </a:t>
            </a:r>
            <a:r>
              <a:rPr sz="3200" spc="-20" dirty="0">
                <a:latin typeface="Calibri"/>
                <a:cs typeface="Calibri"/>
              </a:rPr>
              <a:t>concurrent </a:t>
            </a:r>
            <a:r>
              <a:rPr sz="3200" spc="-5" dirty="0">
                <a:latin typeface="Calibri"/>
                <a:cs typeface="Calibri"/>
              </a:rPr>
              <a:t>things happening  among the </a:t>
            </a:r>
            <a:r>
              <a:rPr sz="3200" spc="-20" dirty="0">
                <a:latin typeface="Calibri"/>
                <a:cs typeface="Calibri"/>
              </a:rPr>
              <a:t>actors </a:t>
            </a:r>
            <a:r>
              <a:rPr sz="3200" spc="-5" dirty="0">
                <a:latin typeface="Calibri"/>
                <a:cs typeface="Calibri"/>
              </a:rPr>
              <a:t>outside the </a:t>
            </a:r>
            <a:r>
              <a:rPr sz="3200" spc="-30" dirty="0">
                <a:latin typeface="Calibri"/>
                <a:cs typeface="Calibri"/>
              </a:rPr>
              <a:t>system, </a:t>
            </a:r>
            <a:r>
              <a:rPr sz="3200" spc="-5" dirty="0">
                <a:latin typeface="Calibri"/>
                <a:cs typeface="Calibri"/>
              </a:rPr>
              <a:t>a  </a:t>
            </a:r>
            <a:r>
              <a:rPr sz="3200" spc="-10" dirty="0">
                <a:latin typeface="Calibri"/>
                <a:cs typeface="Calibri"/>
              </a:rPr>
              <a:t>sequential </a:t>
            </a:r>
            <a:r>
              <a:rPr sz="3200" spc="-25" dirty="0">
                <a:latin typeface="Calibri"/>
                <a:cs typeface="Calibri"/>
              </a:rPr>
              <a:t>program </a:t>
            </a:r>
            <a:r>
              <a:rPr sz="3200" dirty="0">
                <a:latin typeface="Calibri"/>
                <a:cs typeface="Calibri"/>
              </a:rPr>
              <a:t>will </a:t>
            </a:r>
            <a:r>
              <a:rPr sz="3200" spc="-20" dirty="0">
                <a:latin typeface="Calibri"/>
                <a:cs typeface="Calibri"/>
              </a:rPr>
              <a:t>process </a:t>
            </a:r>
            <a:r>
              <a:rPr sz="3200" spc="-5" dirty="0">
                <a:latin typeface="Calibri"/>
                <a:cs typeface="Calibri"/>
              </a:rPr>
              <a:t>only </a:t>
            </a:r>
            <a:r>
              <a:rPr sz="3200" spc="-10" dirty="0">
                <a:latin typeface="Calibri"/>
                <a:cs typeface="Calibri"/>
              </a:rPr>
              <a:t>one  </a:t>
            </a:r>
            <a:r>
              <a:rPr sz="3200" spc="-25" dirty="0">
                <a:latin typeface="Calibri"/>
                <a:cs typeface="Calibri"/>
              </a:rPr>
              <a:t>event </a:t>
            </a:r>
            <a:r>
              <a:rPr sz="3200" spc="-15" dirty="0">
                <a:latin typeface="Calibri"/>
                <a:cs typeface="Calibri"/>
              </a:rPr>
              <a:t>at </a:t>
            </a:r>
            <a:r>
              <a:rPr sz="3200" spc="-5" dirty="0">
                <a:latin typeface="Calibri"/>
                <a:cs typeface="Calibri"/>
              </a:rPr>
              <a:t>a time, </a:t>
            </a:r>
            <a:r>
              <a:rPr sz="3200" spc="-10" dirty="0">
                <a:latin typeface="Calibri"/>
                <a:cs typeface="Calibri"/>
              </a:rPr>
              <a:t>queuing or </a:t>
            </a:r>
            <a:r>
              <a:rPr sz="3200" spc="-15" dirty="0">
                <a:latin typeface="Calibri"/>
                <a:cs typeface="Calibri"/>
              </a:rPr>
              <a:t>discarding </a:t>
            </a:r>
            <a:r>
              <a:rPr sz="3200" spc="-20" dirty="0">
                <a:latin typeface="Calibri"/>
                <a:cs typeface="Calibri"/>
              </a:rPr>
              <a:t>any  concurrent </a:t>
            </a:r>
            <a:r>
              <a:rPr sz="3200" spc="-15" dirty="0">
                <a:latin typeface="Calibri"/>
                <a:cs typeface="Calibri"/>
              </a:rPr>
              <a:t>external</a:t>
            </a:r>
            <a:r>
              <a:rPr sz="3200" spc="15" dirty="0">
                <a:latin typeface="Calibri"/>
                <a:cs typeface="Calibri"/>
              </a:rPr>
              <a:t> </a:t>
            </a:r>
            <a:r>
              <a:rPr sz="3200" spc="-20" dirty="0">
                <a:latin typeface="Calibri"/>
                <a:cs typeface="Calibri"/>
              </a:rPr>
              <a:t>events.</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233</a:t>
            </a:r>
            <a:endParaRPr sz="1200">
              <a:latin typeface="Times New Roman"/>
              <a:cs typeface="Times New Roman"/>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29186"/>
            <a:ext cx="8229600" cy="785214"/>
          </a:xfrm>
          <a:prstGeom prst="rect">
            <a:avLst/>
          </a:prstGeom>
        </p:spPr>
        <p:txBody>
          <a:bodyPr vert="horz" wrap="square" lIns="0" tIns="137540" rIns="0" bIns="0" rtlCol="0">
            <a:spAutoFit/>
          </a:bodyPr>
          <a:lstStyle/>
          <a:p>
            <a:pPr marL="12700">
              <a:lnSpc>
                <a:spcPct val="100000"/>
              </a:lnSpc>
            </a:pPr>
            <a:r>
              <a:rPr b="1" spc="-45" dirty="0">
                <a:latin typeface="Calibri"/>
                <a:cs typeface="Calibri"/>
              </a:rPr>
              <a:t>S</a:t>
            </a:r>
            <a:r>
              <a:rPr b="1" spc="5" dirty="0">
                <a:latin typeface="Calibri"/>
                <a:cs typeface="Calibri"/>
              </a:rPr>
              <a:t>ynch</a:t>
            </a:r>
            <a:r>
              <a:rPr b="1" spc="-50" dirty="0">
                <a:latin typeface="Calibri"/>
                <a:cs typeface="Calibri"/>
              </a:rPr>
              <a:t>r</a:t>
            </a:r>
            <a:r>
              <a:rPr b="1" dirty="0">
                <a:latin typeface="Calibri"/>
                <a:cs typeface="Calibri"/>
              </a:rPr>
              <a:t>oni</a:t>
            </a:r>
            <a:r>
              <a:rPr b="1" spc="-50" dirty="0">
                <a:latin typeface="Calibri"/>
                <a:cs typeface="Calibri"/>
              </a:rPr>
              <a:t>z</a:t>
            </a:r>
            <a:r>
              <a:rPr b="1" spc="-55" dirty="0">
                <a:latin typeface="Calibri"/>
                <a:cs typeface="Calibri"/>
              </a:rPr>
              <a:t>a</a:t>
            </a:r>
            <a:r>
              <a:rPr b="1" dirty="0">
                <a:latin typeface="Calibri"/>
                <a:cs typeface="Calibri"/>
              </a:rPr>
              <a:t>tion</a:t>
            </a:r>
          </a:p>
        </p:txBody>
      </p:sp>
      <p:sp>
        <p:nvSpPr>
          <p:cNvPr id="3" name="object 3"/>
          <p:cNvSpPr txBox="1"/>
          <p:nvPr/>
        </p:nvSpPr>
        <p:spPr>
          <a:xfrm>
            <a:off x="536244" y="935354"/>
            <a:ext cx="7964805" cy="4618990"/>
          </a:xfrm>
          <a:prstGeom prst="rect">
            <a:avLst/>
          </a:prstGeom>
        </p:spPr>
        <p:txBody>
          <a:bodyPr vert="horz" wrap="square" lIns="0" tIns="0" rIns="0" bIns="0" rtlCol="0">
            <a:spAutoFit/>
          </a:bodyPr>
          <a:lstStyle/>
          <a:p>
            <a:pPr marL="356870" marR="311150" indent="-344170">
              <a:lnSpc>
                <a:spcPct val="100000"/>
              </a:lnSpc>
              <a:buFont typeface="Arial"/>
              <a:buChar char="•"/>
              <a:tabLst>
                <a:tab pos="356870" algn="l"/>
                <a:tab pos="357505" algn="l"/>
              </a:tabLst>
            </a:pPr>
            <a:r>
              <a:rPr sz="3200" spc="-10" dirty="0">
                <a:latin typeface="Calibri"/>
                <a:cs typeface="Calibri"/>
              </a:rPr>
              <a:t>Visualize </a:t>
            </a:r>
            <a:r>
              <a:rPr sz="3200" spc="-30" dirty="0">
                <a:latin typeface="Calibri"/>
                <a:cs typeface="Calibri"/>
              </a:rPr>
              <a:t>for </a:t>
            </a:r>
            <a:r>
              <a:rPr sz="3200" spc="-5" dirty="0">
                <a:latin typeface="Calibri"/>
                <a:cs typeface="Calibri"/>
              </a:rPr>
              <a:t>a </a:t>
            </a:r>
            <a:r>
              <a:rPr sz="3200" spc="-15" dirty="0">
                <a:latin typeface="Calibri"/>
                <a:cs typeface="Calibri"/>
              </a:rPr>
              <a:t>moment </a:t>
            </a:r>
            <a:r>
              <a:rPr sz="3200" spc="-5" dirty="0">
                <a:latin typeface="Calibri"/>
                <a:cs typeface="Calibri"/>
              </a:rPr>
              <a:t>the multiple </a:t>
            </a:r>
            <a:r>
              <a:rPr sz="3200" spc="-15" dirty="0">
                <a:latin typeface="Calibri"/>
                <a:cs typeface="Calibri"/>
              </a:rPr>
              <a:t>flows </a:t>
            </a:r>
            <a:r>
              <a:rPr sz="3200" spc="-10" dirty="0">
                <a:latin typeface="Calibri"/>
                <a:cs typeface="Calibri"/>
              </a:rPr>
              <a:t>of  </a:t>
            </a:r>
            <a:r>
              <a:rPr sz="3200" spc="-25" dirty="0">
                <a:latin typeface="Calibri"/>
                <a:cs typeface="Calibri"/>
              </a:rPr>
              <a:t>control </a:t>
            </a:r>
            <a:r>
              <a:rPr sz="3200" spc="-10" dirty="0">
                <a:latin typeface="Calibri"/>
                <a:cs typeface="Calibri"/>
              </a:rPr>
              <a:t>that </a:t>
            </a:r>
            <a:r>
              <a:rPr sz="3200" spc="-25" dirty="0">
                <a:latin typeface="Calibri"/>
                <a:cs typeface="Calibri"/>
              </a:rPr>
              <a:t>weave </a:t>
            </a:r>
            <a:r>
              <a:rPr sz="3200" spc="-15" dirty="0">
                <a:latin typeface="Calibri"/>
                <a:cs typeface="Calibri"/>
              </a:rPr>
              <a:t>through </a:t>
            </a:r>
            <a:r>
              <a:rPr sz="3200" spc="-5" dirty="0">
                <a:latin typeface="Calibri"/>
                <a:cs typeface="Calibri"/>
              </a:rPr>
              <a:t>a </a:t>
            </a:r>
            <a:r>
              <a:rPr sz="3200" spc="-20" dirty="0">
                <a:latin typeface="Calibri"/>
                <a:cs typeface="Calibri"/>
              </a:rPr>
              <a:t>concurrent  </a:t>
            </a:r>
            <a:r>
              <a:rPr sz="3200" spc="-30" dirty="0">
                <a:latin typeface="Calibri"/>
                <a:cs typeface="Calibri"/>
              </a:rPr>
              <a:t>system.</a:t>
            </a:r>
            <a:endParaRPr sz="3200" dirty="0">
              <a:latin typeface="Calibri"/>
              <a:cs typeface="Calibri"/>
            </a:endParaRPr>
          </a:p>
          <a:p>
            <a:pPr marL="356870" marR="33655" indent="-344170">
              <a:lnSpc>
                <a:spcPct val="100000"/>
              </a:lnSpc>
              <a:spcBef>
                <a:spcPts val="765"/>
              </a:spcBef>
              <a:buFont typeface="Arial"/>
              <a:buChar char="•"/>
              <a:tabLst>
                <a:tab pos="356870" algn="l"/>
                <a:tab pos="357505" algn="l"/>
              </a:tabLst>
            </a:pPr>
            <a:r>
              <a:rPr sz="3200" spc="-10" dirty="0">
                <a:latin typeface="Calibri"/>
                <a:cs typeface="Calibri"/>
              </a:rPr>
              <a:t>When </a:t>
            </a:r>
            <a:r>
              <a:rPr sz="3200" spc="-5" dirty="0">
                <a:latin typeface="Calibri"/>
                <a:cs typeface="Calibri"/>
              </a:rPr>
              <a:t>a </a:t>
            </a:r>
            <a:r>
              <a:rPr sz="3200" spc="-10" dirty="0">
                <a:latin typeface="Calibri"/>
                <a:cs typeface="Calibri"/>
              </a:rPr>
              <a:t>flow passes </a:t>
            </a:r>
            <a:r>
              <a:rPr sz="3200" spc="-15" dirty="0">
                <a:latin typeface="Calibri"/>
                <a:cs typeface="Calibri"/>
              </a:rPr>
              <a:t>through </a:t>
            </a:r>
            <a:r>
              <a:rPr sz="3200" spc="-5" dirty="0">
                <a:latin typeface="Calibri"/>
                <a:cs typeface="Calibri"/>
              </a:rPr>
              <a:t>an </a:t>
            </a:r>
            <a:r>
              <a:rPr sz="3200" spc="-20" dirty="0">
                <a:latin typeface="Calibri"/>
                <a:cs typeface="Calibri"/>
              </a:rPr>
              <a:t>operation, we  </a:t>
            </a:r>
            <a:r>
              <a:rPr sz="3200" spc="-25" dirty="0">
                <a:latin typeface="Calibri"/>
                <a:cs typeface="Calibri"/>
              </a:rPr>
              <a:t>say </a:t>
            </a:r>
            <a:r>
              <a:rPr sz="3200" spc="-10" dirty="0">
                <a:latin typeface="Calibri"/>
                <a:cs typeface="Calibri"/>
              </a:rPr>
              <a:t>that </a:t>
            </a:r>
            <a:r>
              <a:rPr sz="3200" spc="-15" dirty="0">
                <a:latin typeface="Calibri"/>
                <a:cs typeface="Calibri"/>
              </a:rPr>
              <a:t>at </a:t>
            </a:r>
            <a:r>
              <a:rPr sz="3200" spc="-5" dirty="0">
                <a:latin typeface="Calibri"/>
                <a:cs typeface="Calibri"/>
              </a:rPr>
              <a:t>a </a:t>
            </a:r>
            <a:r>
              <a:rPr sz="3200" spc="-10" dirty="0">
                <a:latin typeface="Calibri"/>
                <a:cs typeface="Calibri"/>
              </a:rPr>
              <a:t>given </a:t>
            </a:r>
            <a:r>
              <a:rPr sz="3200" spc="-15" dirty="0">
                <a:latin typeface="Calibri"/>
                <a:cs typeface="Calibri"/>
              </a:rPr>
              <a:t>moment, </a:t>
            </a:r>
            <a:r>
              <a:rPr sz="3200" spc="-5" dirty="0">
                <a:latin typeface="Calibri"/>
                <a:cs typeface="Calibri"/>
              </a:rPr>
              <a:t>the </a:t>
            </a:r>
            <a:r>
              <a:rPr sz="3200" spc="-10" dirty="0">
                <a:latin typeface="Calibri"/>
                <a:cs typeface="Calibri"/>
              </a:rPr>
              <a:t>locus of  </a:t>
            </a:r>
            <a:r>
              <a:rPr sz="3200" spc="-25" dirty="0">
                <a:latin typeface="Calibri"/>
                <a:cs typeface="Calibri"/>
              </a:rPr>
              <a:t>control </a:t>
            </a:r>
            <a:r>
              <a:rPr sz="3200" dirty="0">
                <a:latin typeface="Calibri"/>
                <a:cs typeface="Calibri"/>
              </a:rPr>
              <a:t>is </a:t>
            </a:r>
            <a:r>
              <a:rPr sz="3200" spc="-5" dirty="0">
                <a:latin typeface="Calibri"/>
                <a:cs typeface="Calibri"/>
              </a:rPr>
              <a:t>in the</a:t>
            </a:r>
            <a:r>
              <a:rPr sz="3200" spc="-10" dirty="0">
                <a:latin typeface="Calibri"/>
                <a:cs typeface="Calibri"/>
              </a:rPr>
              <a:t> </a:t>
            </a:r>
            <a:r>
              <a:rPr sz="3200" spc="-15" dirty="0">
                <a:latin typeface="Calibri"/>
                <a:cs typeface="Calibri"/>
              </a:rPr>
              <a:t>operation.</a:t>
            </a:r>
            <a:endParaRPr sz="3200" dirty="0">
              <a:latin typeface="Calibri"/>
              <a:cs typeface="Calibri"/>
            </a:endParaRPr>
          </a:p>
          <a:p>
            <a:pPr marL="356870" marR="5080" indent="-344170" algn="just">
              <a:lnSpc>
                <a:spcPct val="100000"/>
              </a:lnSpc>
              <a:spcBef>
                <a:spcPts val="770"/>
              </a:spcBef>
              <a:buFont typeface="Arial"/>
              <a:buChar char="•"/>
              <a:tabLst>
                <a:tab pos="445770" algn="l"/>
              </a:tabLst>
            </a:pPr>
            <a:r>
              <a:rPr sz="3200" dirty="0">
                <a:latin typeface="Calibri"/>
                <a:cs typeface="Calibri"/>
              </a:rPr>
              <a:t>If </a:t>
            </a:r>
            <a:r>
              <a:rPr sz="3200" spc="-10" dirty="0">
                <a:latin typeface="Calibri"/>
                <a:cs typeface="Calibri"/>
              </a:rPr>
              <a:t>that </a:t>
            </a:r>
            <a:r>
              <a:rPr sz="3200" spc="-20" dirty="0">
                <a:latin typeface="Calibri"/>
                <a:cs typeface="Calibri"/>
              </a:rPr>
              <a:t>operation </a:t>
            </a:r>
            <a:r>
              <a:rPr sz="3200" spc="-5" dirty="0">
                <a:latin typeface="Calibri"/>
                <a:cs typeface="Calibri"/>
              </a:rPr>
              <a:t>is </a:t>
            </a:r>
            <a:r>
              <a:rPr sz="3200" spc="-10" dirty="0">
                <a:latin typeface="Calibri"/>
                <a:cs typeface="Calibri"/>
              </a:rPr>
              <a:t>defined </a:t>
            </a:r>
            <a:r>
              <a:rPr sz="3200" spc="-30" dirty="0">
                <a:latin typeface="Calibri"/>
                <a:cs typeface="Calibri"/>
              </a:rPr>
              <a:t>for </a:t>
            </a:r>
            <a:r>
              <a:rPr sz="3200" spc="-10" dirty="0">
                <a:latin typeface="Calibri"/>
                <a:cs typeface="Calibri"/>
              </a:rPr>
              <a:t>some </a:t>
            </a:r>
            <a:r>
              <a:rPr sz="3200" spc="-5" dirty="0">
                <a:latin typeface="Calibri"/>
                <a:cs typeface="Calibri"/>
              </a:rPr>
              <a:t>class, </a:t>
            </a:r>
            <a:r>
              <a:rPr sz="3200" spc="-20" dirty="0">
                <a:latin typeface="Calibri"/>
                <a:cs typeface="Calibri"/>
              </a:rPr>
              <a:t>we  </a:t>
            </a:r>
            <a:r>
              <a:rPr sz="3200" spc="-15" dirty="0">
                <a:latin typeface="Calibri"/>
                <a:cs typeface="Calibri"/>
              </a:rPr>
              <a:t>can </a:t>
            </a:r>
            <a:r>
              <a:rPr sz="3200" spc="-5" dirty="0">
                <a:latin typeface="Calibri"/>
                <a:cs typeface="Calibri"/>
              </a:rPr>
              <a:t>also </a:t>
            </a:r>
            <a:r>
              <a:rPr sz="3200" spc="-25" dirty="0">
                <a:latin typeface="Calibri"/>
                <a:cs typeface="Calibri"/>
              </a:rPr>
              <a:t>say </a:t>
            </a:r>
            <a:r>
              <a:rPr sz="3200" spc="-5" dirty="0">
                <a:latin typeface="Calibri"/>
                <a:cs typeface="Calibri"/>
              </a:rPr>
              <a:t>that </a:t>
            </a:r>
            <a:r>
              <a:rPr sz="3200" spc="-15" dirty="0">
                <a:latin typeface="Calibri"/>
                <a:cs typeface="Calibri"/>
              </a:rPr>
              <a:t>at </a:t>
            </a:r>
            <a:r>
              <a:rPr sz="3200" spc="-5" dirty="0">
                <a:latin typeface="Calibri"/>
                <a:cs typeface="Calibri"/>
              </a:rPr>
              <a:t>a </a:t>
            </a:r>
            <a:r>
              <a:rPr sz="3200" spc="-10" dirty="0">
                <a:latin typeface="Calibri"/>
                <a:cs typeface="Calibri"/>
              </a:rPr>
              <a:t>given </a:t>
            </a:r>
            <a:r>
              <a:rPr sz="3200" spc="-15" dirty="0">
                <a:latin typeface="Calibri"/>
                <a:cs typeface="Calibri"/>
              </a:rPr>
              <a:t>moment, </a:t>
            </a:r>
            <a:r>
              <a:rPr sz="3200" spc="-5" dirty="0">
                <a:latin typeface="Calibri"/>
                <a:cs typeface="Calibri"/>
              </a:rPr>
              <a:t>the </a:t>
            </a:r>
            <a:r>
              <a:rPr sz="3200" spc="-10" dirty="0">
                <a:latin typeface="Calibri"/>
                <a:cs typeface="Calibri"/>
              </a:rPr>
              <a:t>locus  of </a:t>
            </a:r>
            <a:r>
              <a:rPr sz="3200" spc="-25" dirty="0">
                <a:latin typeface="Calibri"/>
                <a:cs typeface="Calibri"/>
              </a:rPr>
              <a:t>control </a:t>
            </a:r>
            <a:r>
              <a:rPr sz="3200" dirty="0">
                <a:latin typeface="Calibri"/>
                <a:cs typeface="Calibri"/>
              </a:rPr>
              <a:t>is </a:t>
            </a:r>
            <a:r>
              <a:rPr sz="3200" spc="-5" dirty="0">
                <a:latin typeface="Calibri"/>
                <a:cs typeface="Calibri"/>
              </a:rPr>
              <a:t>in a specific </a:t>
            </a:r>
            <a:r>
              <a:rPr sz="3200" spc="-15" dirty="0">
                <a:latin typeface="Calibri"/>
                <a:cs typeface="Calibri"/>
              </a:rPr>
              <a:t>instance </a:t>
            </a:r>
            <a:r>
              <a:rPr sz="3200" spc="-10" dirty="0">
                <a:latin typeface="Calibri"/>
                <a:cs typeface="Calibri"/>
              </a:rPr>
              <a:t>of that</a:t>
            </a:r>
            <a:r>
              <a:rPr sz="3200" spc="114" dirty="0">
                <a:latin typeface="Calibri"/>
                <a:cs typeface="Calibri"/>
              </a:rPr>
              <a:t> </a:t>
            </a:r>
            <a:r>
              <a:rPr sz="3200" spc="-5" dirty="0">
                <a:latin typeface="Calibri"/>
                <a:cs typeface="Calibri"/>
              </a:rPr>
              <a:t>class.</a:t>
            </a:r>
            <a:endParaRPr sz="3200" dirty="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234</a:t>
            </a:r>
            <a:endParaRPr sz="1200">
              <a:latin typeface="Times New Roman"/>
              <a:cs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180333" y="5600903"/>
            <a:ext cx="2711450" cy="520700"/>
          </a:xfrm>
          <a:prstGeom prst="rect">
            <a:avLst/>
          </a:prstGeom>
        </p:spPr>
        <p:txBody>
          <a:bodyPr vert="horz" wrap="square" lIns="0" tIns="0" rIns="0" bIns="0" rtlCol="0">
            <a:spAutoFit/>
          </a:bodyPr>
          <a:lstStyle/>
          <a:p>
            <a:pPr marL="12700">
              <a:lnSpc>
                <a:spcPct val="100000"/>
              </a:lnSpc>
            </a:pPr>
            <a:r>
              <a:rPr sz="3200" b="1" spc="-50" dirty="0">
                <a:latin typeface="Calibri"/>
                <a:cs typeface="Calibri"/>
              </a:rPr>
              <a:t>S</a:t>
            </a:r>
            <a:r>
              <a:rPr sz="3200" b="1" spc="-5" dirty="0">
                <a:latin typeface="Calibri"/>
                <a:cs typeface="Calibri"/>
              </a:rPr>
              <a:t>y</a:t>
            </a:r>
            <a:r>
              <a:rPr sz="3200" b="1" spc="-15" dirty="0">
                <a:latin typeface="Calibri"/>
                <a:cs typeface="Calibri"/>
              </a:rPr>
              <a:t>n</a:t>
            </a:r>
            <a:r>
              <a:rPr sz="3200" b="1" dirty="0">
                <a:latin typeface="Calibri"/>
                <a:cs typeface="Calibri"/>
              </a:rPr>
              <a:t>c</a:t>
            </a:r>
            <a:r>
              <a:rPr sz="3200" b="1" spc="-15" dirty="0">
                <a:latin typeface="Calibri"/>
                <a:cs typeface="Calibri"/>
              </a:rPr>
              <a:t>h</a:t>
            </a:r>
            <a:r>
              <a:rPr sz="3200" b="1" spc="-65" dirty="0">
                <a:latin typeface="Calibri"/>
                <a:cs typeface="Calibri"/>
              </a:rPr>
              <a:t>r</a:t>
            </a:r>
            <a:r>
              <a:rPr sz="3200" b="1" dirty="0">
                <a:latin typeface="Calibri"/>
                <a:cs typeface="Calibri"/>
              </a:rPr>
              <a:t>o</a:t>
            </a:r>
            <a:r>
              <a:rPr sz="3200" b="1" spc="-15" dirty="0">
                <a:latin typeface="Calibri"/>
                <a:cs typeface="Calibri"/>
              </a:rPr>
              <a:t>n</a:t>
            </a:r>
            <a:r>
              <a:rPr sz="3200" b="1" spc="-5" dirty="0">
                <a:latin typeface="Calibri"/>
                <a:cs typeface="Calibri"/>
              </a:rPr>
              <a:t>i</a:t>
            </a:r>
            <a:r>
              <a:rPr sz="3200" b="1" spc="-45" dirty="0">
                <a:latin typeface="Calibri"/>
                <a:cs typeface="Calibri"/>
              </a:rPr>
              <a:t>z</a:t>
            </a:r>
            <a:r>
              <a:rPr sz="3200" b="1" spc="-20" dirty="0">
                <a:latin typeface="Calibri"/>
                <a:cs typeface="Calibri"/>
              </a:rPr>
              <a:t>a</a:t>
            </a:r>
            <a:r>
              <a:rPr sz="3200" b="1" spc="-5" dirty="0">
                <a:latin typeface="Calibri"/>
                <a:cs typeface="Calibri"/>
              </a:rPr>
              <a:t>ti</a:t>
            </a:r>
            <a:r>
              <a:rPr sz="3200" b="1" spc="0" dirty="0">
                <a:latin typeface="Calibri"/>
                <a:cs typeface="Calibri"/>
              </a:rPr>
              <a:t>o</a:t>
            </a:r>
            <a:r>
              <a:rPr sz="3200" b="1" spc="-5" dirty="0">
                <a:latin typeface="Calibri"/>
                <a:cs typeface="Calibri"/>
              </a:rPr>
              <a:t>n</a:t>
            </a:r>
            <a:endParaRPr sz="32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235</a:t>
            </a:r>
            <a:endParaRPr sz="1200">
              <a:latin typeface="Times New Roman"/>
              <a:cs typeface="Times New Roman"/>
            </a:endParaRPr>
          </a:p>
        </p:txBody>
      </p:sp>
      <p:sp>
        <p:nvSpPr>
          <p:cNvPr id="4" name="object 4"/>
          <p:cNvSpPr/>
          <p:nvPr/>
        </p:nvSpPr>
        <p:spPr>
          <a:xfrm>
            <a:off x="1371600" y="1295400"/>
            <a:ext cx="6858000" cy="36576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02647"/>
            <a:ext cx="8229600" cy="1093247"/>
          </a:xfrm>
          <a:prstGeom prst="rect">
            <a:avLst/>
          </a:prstGeom>
        </p:spPr>
        <p:txBody>
          <a:bodyPr vert="horz" wrap="square" lIns="0" tIns="442594" rIns="0" bIns="0" rtlCol="0">
            <a:spAutoFit/>
          </a:bodyPr>
          <a:lstStyle/>
          <a:p>
            <a:pPr marL="12700">
              <a:lnSpc>
                <a:spcPct val="100000"/>
              </a:lnSpc>
            </a:pPr>
            <a:r>
              <a:rPr b="1" dirty="0">
                <a:latin typeface="Calibri"/>
                <a:cs typeface="Calibri"/>
              </a:rPr>
              <a:t>Common Modeling</a:t>
            </a:r>
            <a:r>
              <a:rPr b="1" spc="-145" dirty="0">
                <a:latin typeface="Calibri"/>
                <a:cs typeface="Calibri"/>
              </a:rPr>
              <a:t> </a:t>
            </a:r>
            <a:r>
              <a:rPr b="1" spc="-30" dirty="0">
                <a:latin typeface="Calibri"/>
                <a:cs typeface="Calibri"/>
              </a:rPr>
              <a:t>Techniques</a:t>
            </a:r>
          </a:p>
        </p:txBody>
      </p:sp>
      <p:sp>
        <p:nvSpPr>
          <p:cNvPr id="3" name="object 3"/>
          <p:cNvSpPr txBox="1"/>
          <p:nvPr/>
        </p:nvSpPr>
        <p:spPr>
          <a:xfrm>
            <a:off x="536244" y="1316609"/>
            <a:ext cx="7939405" cy="471678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200" b="1" spc="-10" dirty="0">
                <a:latin typeface="Calibri"/>
                <a:cs typeface="Calibri"/>
              </a:rPr>
              <a:t>Modeling Multiple Flows </a:t>
            </a:r>
            <a:r>
              <a:rPr sz="3200" b="1" spc="-5" dirty="0">
                <a:latin typeface="Calibri"/>
                <a:cs typeface="Calibri"/>
              </a:rPr>
              <a:t>of</a:t>
            </a:r>
            <a:r>
              <a:rPr sz="3200" b="1" spc="70" dirty="0">
                <a:latin typeface="Calibri"/>
                <a:cs typeface="Calibri"/>
              </a:rPr>
              <a:t> </a:t>
            </a:r>
            <a:r>
              <a:rPr sz="3200" b="1" spc="-20" dirty="0">
                <a:latin typeface="Calibri"/>
                <a:cs typeface="Calibri"/>
              </a:rPr>
              <a:t>Control</a:t>
            </a:r>
            <a:endParaRPr sz="3200">
              <a:latin typeface="Calibri"/>
              <a:cs typeface="Calibri"/>
            </a:endParaRPr>
          </a:p>
          <a:p>
            <a:pPr marL="356870" indent="-344170">
              <a:lnSpc>
                <a:spcPct val="100000"/>
              </a:lnSpc>
              <a:spcBef>
                <a:spcPts val="765"/>
              </a:spcBef>
              <a:buFont typeface="Arial"/>
              <a:buChar char="•"/>
              <a:tabLst>
                <a:tab pos="356870" algn="l"/>
                <a:tab pos="357505" algn="l"/>
              </a:tabLst>
            </a:pPr>
            <a:r>
              <a:rPr sz="3200" spc="-150" dirty="0">
                <a:latin typeface="Calibri"/>
                <a:cs typeface="Calibri"/>
              </a:rPr>
              <a:t>To </a:t>
            </a:r>
            <a:r>
              <a:rPr sz="3200" spc="-10" dirty="0">
                <a:latin typeface="Calibri"/>
                <a:cs typeface="Calibri"/>
              </a:rPr>
              <a:t>model </a:t>
            </a:r>
            <a:r>
              <a:rPr sz="3200" spc="-5" dirty="0">
                <a:latin typeface="Calibri"/>
                <a:cs typeface="Calibri"/>
              </a:rPr>
              <a:t>multiple </a:t>
            </a:r>
            <a:r>
              <a:rPr sz="3200" spc="-15" dirty="0">
                <a:latin typeface="Calibri"/>
                <a:cs typeface="Calibri"/>
              </a:rPr>
              <a:t>flows </a:t>
            </a:r>
            <a:r>
              <a:rPr sz="3200" spc="-10" dirty="0">
                <a:latin typeface="Calibri"/>
                <a:cs typeface="Calibri"/>
              </a:rPr>
              <a:t>of</a:t>
            </a:r>
            <a:r>
              <a:rPr sz="3200" spc="204" dirty="0">
                <a:latin typeface="Calibri"/>
                <a:cs typeface="Calibri"/>
              </a:rPr>
              <a:t> </a:t>
            </a:r>
            <a:r>
              <a:rPr sz="3200" spc="-20" dirty="0">
                <a:latin typeface="Calibri"/>
                <a:cs typeface="Calibri"/>
              </a:rPr>
              <a:t>control,</a:t>
            </a:r>
            <a:endParaRPr sz="3200">
              <a:latin typeface="Calibri"/>
              <a:cs typeface="Calibri"/>
            </a:endParaRPr>
          </a:p>
          <a:p>
            <a:pPr marL="356870" marR="5080" indent="-344170">
              <a:lnSpc>
                <a:spcPct val="100000"/>
              </a:lnSpc>
              <a:spcBef>
                <a:spcPts val="770"/>
              </a:spcBef>
              <a:buFont typeface="Arial"/>
              <a:buChar char="•"/>
              <a:tabLst>
                <a:tab pos="536575" algn="l"/>
                <a:tab pos="537210" algn="l"/>
              </a:tabLst>
            </a:pPr>
            <a:r>
              <a:rPr sz="3200" spc="-5" dirty="0">
                <a:latin typeface="Calibri"/>
                <a:cs typeface="Calibri"/>
              </a:rPr>
              <a:t>Identify the opportunities </a:t>
            </a:r>
            <a:r>
              <a:rPr sz="3200" spc="-30" dirty="0">
                <a:latin typeface="Calibri"/>
                <a:cs typeface="Calibri"/>
              </a:rPr>
              <a:t>for </a:t>
            </a:r>
            <a:r>
              <a:rPr sz="3200" spc="-20" dirty="0">
                <a:latin typeface="Calibri"/>
                <a:cs typeface="Calibri"/>
              </a:rPr>
              <a:t>concurrent  </a:t>
            </a:r>
            <a:r>
              <a:rPr sz="3200" spc="-5" dirty="0">
                <a:latin typeface="Calibri"/>
                <a:cs typeface="Calibri"/>
              </a:rPr>
              <a:t>action and </a:t>
            </a:r>
            <a:r>
              <a:rPr sz="3200" spc="-10" dirty="0">
                <a:latin typeface="Calibri"/>
                <a:cs typeface="Calibri"/>
              </a:rPr>
              <a:t>reify each flow </a:t>
            </a:r>
            <a:r>
              <a:rPr sz="3200" spc="-5" dirty="0">
                <a:latin typeface="Calibri"/>
                <a:cs typeface="Calibri"/>
              </a:rPr>
              <a:t>as an active class.  </a:t>
            </a:r>
            <a:r>
              <a:rPr sz="3200" spc="-20" dirty="0">
                <a:latin typeface="Calibri"/>
                <a:cs typeface="Calibri"/>
              </a:rPr>
              <a:t>Generalize common </a:t>
            </a:r>
            <a:r>
              <a:rPr sz="3200" spc="-15" dirty="0">
                <a:latin typeface="Calibri"/>
                <a:cs typeface="Calibri"/>
              </a:rPr>
              <a:t>sets </a:t>
            </a:r>
            <a:r>
              <a:rPr sz="3200" spc="-5" dirty="0">
                <a:latin typeface="Calibri"/>
                <a:cs typeface="Calibri"/>
              </a:rPr>
              <a:t>of active </a:t>
            </a:r>
            <a:r>
              <a:rPr sz="3200" spc="-10" dirty="0">
                <a:latin typeface="Calibri"/>
                <a:cs typeface="Calibri"/>
              </a:rPr>
              <a:t>objects into  </a:t>
            </a:r>
            <a:r>
              <a:rPr sz="3200" spc="-5" dirty="0">
                <a:latin typeface="Calibri"/>
                <a:cs typeface="Calibri"/>
              </a:rPr>
              <a:t>an active</a:t>
            </a:r>
            <a:r>
              <a:rPr sz="3200" spc="-75" dirty="0">
                <a:latin typeface="Calibri"/>
                <a:cs typeface="Calibri"/>
              </a:rPr>
              <a:t> </a:t>
            </a:r>
            <a:r>
              <a:rPr sz="3200" spc="-10" dirty="0">
                <a:latin typeface="Calibri"/>
                <a:cs typeface="Calibri"/>
              </a:rPr>
              <a:t>class.</a:t>
            </a:r>
            <a:endParaRPr sz="3200">
              <a:latin typeface="Calibri"/>
              <a:cs typeface="Calibri"/>
            </a:endParaRPr>
          </a:p>
          <a:p>
            <a:pPr marL="356870" marR="452120" indent="-344170">
              <a:lnSpc>
                <a:spcPct val="100000"/>
              </a:lnSpc>
              <a:spcBef>
                <a:spcPts val="765"/>
              </a:spcBef>
              <a:buFont typeface="Arial"/>
              <a:buChar char="•"/>
              <a:tabLst>
                <a:tab pos="356870" algn="l"/>
                <a:tab pos="357505" algn="l"/>
              </a:tabLst>
            </a:pPr>
            <a:r>
              <a:rPr sz="3200" spc="-20" dirty="0">
                <a:latin typeface="Calibri"/>
                <a:cs typeface="Calibri"/>
              </a:rPr>
              <a:t>Capture </a:t>
            </a:r>
            <a:r>
              <a:rPr sz="3200" spc="-10" dirty="0">
                <a:latin typeface="Calibri"/>
                <a:cs typeface="Calibri"/>
              </a:rPr>
              <a:t>these </a:t>
            </a:r>
            <a:r>
              <a:rPr sz="3200" spc="-20" dirty="0">
                <a:latin typeface="Calibri"/>
                <a:cs typeface="Calibri"/>
              </a:rPr>
              <a:t>static </a:t>
            </a:r>
            <a:r>
              <a:rPr sz="3200" spc="-10" dirty="0">
                <a:latin typeface="Calibri"/>
                <a:cs typeface="Calibri"/>
              </a:rPr>
              <a:t>decisions </a:t>
            </a:r>
            <a:r>
              <a:rPr sz="3200" spc="-5" dirty="0">
                <a:latin typeface="Calibri"/>
                <a:cs typeface="Calibri"/>
              </a:rPr>
              <a:t>in class  </a:t>
            </a:r>
            <a:r>
              <a:rPr sz="3200" spc="-15" dirty="0">
                <a:latin typeface="Calibri"/>
                <a:cs typeface="Calibri"/>
              </a:rPr>
              <a:t>diagrams, </a:t>
            </a:r>
            <a:r>
              <a:rPr sz="3200" spc="-10" dirty="0">
                <a:latin typeface="Calibri"/>
                <a:cs typeface="Calibri"/>
              </a:rPr>
              <a:t>explicitly </a:t>
            </a:r>
            <a:r>
              <a:rPr sz="3200" spc="-5" dirty="0">
                <a:latin typeface="Calibri"/>
                <a:cs typeface="Calibri"/>
              </a:rPr>
              <a:t>highlighting each active  class.</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236</a:t>
            </a:r>
            <a:endParaRPr sz="120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029200"/>
          </a:xfrm>
        </p:spPr>
        <p:txBody>
          <a:bodyPr>
            <a:normAutofit/>
          </a:bodyPr>
          <a:lstStyle/>
          <a:p>
            <a:r>
              <a:rPr lang="en-US" dirty="0" smtClean="0"/>
              <a:t>Events may be </a:t>
            </a:r>
            <a:r>
              <a:rPr lang="en-US" dirty="0" smtClean="0">
                <a:solidFill>
                  <a:schemeClr val="tx2">
                    <a:lumMod val="75000"/>
                  </a:schemeClr>
                </a:solidFill>
              </a:rPr>
              <a:t>external or internal</a:t>
            </a:r>
            <a:r>
              <a:rPr lang="en-US" dirty="0" smtClean="0"/>
              <a:t>. </a:t>
            </a:r>
          </a:p>
          <a:p>
            <a:r>
              <a:rPr lang="en-US" dirty="0" smtClean="0">
                <a:solidFill>
                  <a:schemeClr val="tx2">
                    <a:lumMod val="75000"/>
                  </a:schemeClr>
                </a:solidFill>
              </a:rPr>
              <a:t>External events </a:t>
            </a:r>
            <a:r>
              <a:rPr lang="en-US" dirty="0" smtClean="0"/>
              <a:t>are those that pass between the </a:t>
            </a:r>
            <a:r>
              <a:rPr lang="en-US" dirty="0" smtClean="0">
                <a:solidFill>
                  <a:schemeClr val="tx2">
                    <a:lumMod val="75000"/>
                  </a:schemeClr>
                </a:solidFill>
              </a:rPr>
              <a:t>system and its actors.</a:t>
            </a:r>
          </a:p>
          <a:p>
            <a:r>
              <a:rPr lang="en-US" dirty="0" smtClean="0"/>
              <a:t>the pushing of a button and an interrupt from a collision sensor are both examples of external events.</a:t>
            </a:r>
          </a:p>
          <a:p>
            <a:endParaRPr lang="en-US" dirty="0" smtClean="0"/>
          </a:p>
          <a:p>
            <a:r>
              <a:rPr lang="en-US" dirty="0" smtClean="0">
                <a:solidFill>
                  <a:schemeClr val="tx2">
                    <a:lumMod val="75000"/>
                  </a:schemeClr>
                </a:solidFill>
              </a:rPr>
              <a:t>Internal events </a:t>
            </a:r>
            <a:r>
              <a:rPr lang="en-US" dirty="0" smtClean="0"/>
              <a:t>are those that pass among the objects that live inside the system. </a:t>
            </a:r>
          </a:p>
          <a:p>
            <a:endParaRPr lang="en-US" dirty="0" smtClean="0"/>
          </a:p>
          <a:p>
            <a:r>
              <a:rPr lang="en-US" dirty="0" smtClean="0"/>
              <a:t>An overflow exception is an example of an internal event.</a:t>
            </a:r>
            <a:endParaRPr lang="en-US" dirty="0"/>
          </a:p>
        </p:txBody>
      </p:sp>
      <p:sp>
        <p:nvSpPr>
          <p:cNvPr id="3" name="Title 2"/>
          <p:cNvSpPr>
            <a:spLocks noGrp="1"/>
          </p:cNvSpPr>
          <p:nvPr>
            <p:ph type="title"/>
          </p:nvPr>
        </p:nvSpPr>
        <p:spPr/>
        <p:txBody>
          <a:bodyPr/>
          <a:lstStyle/>
          <a:p>
            <a:r>
              <a:rPr b="1" smtClean="0">
                <a:solidFill>
                  <a:schemeClr val="tx2">
                    <a:lumMod val="75000"/>
                  </a:schemeClr>
                </a:solidFill>
              </a:rPr>
              <a:t>Kinds of Events</a:t>
            </a:r>
            <a:endParaRPr lang="en-US" dirty="0">
              <a:solidFill>
                <a:schemeClr val="tx2">
                  <a:lumMod val="75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18079" y="5562803"/>
            <a:ext cx="4461510" cy="520700"/>
          </a:xfrm>
          <a:prstGeom prst="rect">
            <a:avLst/>
          </a:prstGeom>
        </p:spPr>
        <p:txBody>
          <a:bodyPr vert="horz" wrap="square" lIns="0" tIns="0" rIns="0" bIns="0" rtlCol="0">
            <a:spAutoFit/>
          </a:bodyPr>
          <a:lstStyle/>
          <a:p>
            <a:pPr marL="12700">
              <a:lnSpc>
                <a:spcPct val="100000"/>
              </a:lnSpc>
            </a:pPr>
            <a:r>
              <a:rPr sz="3200" b="1" spc="-10" dirty="0">
                <a:latin typeface="Calibri"/>
                <a:cs typeface="Calibri"/>
              </a:rPr>
              <a:t>Modeling Flows </a:t>
            </a:r>
            <a:r>
              <a:rPr sz="3200" b="1" spc="-5" dirty="0">
                <a:latin typeface="Calibri"/>
                <a:cs typeface="Calibri"/>
              </a:rPr>
              <a:t>of</a:t>
            </a:r>
            <a:r>
              <a:rPr sz="3200" b="1" spc="-25" dirty="0">
                <a:latin typeface="Calibri"/>
                <a:cs typeface="Calibri"/>
              </a:rPr>
              <a:t> </a:t>
            </a:r>
            <a:r>
              <a:rPr sz="3200" b="1" spc="-20" dirty="0">
                <a:latin typeface="Calibri"/>
                <a:cs typeface="Calibri"/>
              </a:rPr>
              <a:t>Control</a:t>
            </a:r>
            <a:endParaRPr sz="32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237</a:t>
            </a:r>
            <a:endParaRPr sz="1200">
              <a:latin typeface="Times New Roman"/>
              <a:cs typeface="Times New Roman"/>
            </a:endParaRPr>
          </a:p>
        </p:txBody>
      </p:sp>
      <p:sp>
        <p:nvSpPr>
          <p:cNvPr id="4" name="object 4"/>
          <p:cNvSpPr/>
          <p:nvPr/>
        </p:nvSpPr>
        <p:spPr>
          <a:xfrm>
            <a:off x="533400" y="838200"/>
            <a:ext cx="7696200" cy="3810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35186"/>
            <a:ext cx="8229600" cy="879214"/>
          </a:xfrm>
          <a:prstGeom prst="rect">
            <a:avLst/>
          </a:prstGeom>
        </p:spPr>
        <p:txBody>
          <a:bodyPr vert="horz" wrap="square" lIns="0" tIns="322071" rIns="0" bIns="0" rtlCol="0">
            <a:spAutoFit/>
          </a:bodyPr>
          <a:lstStyle/>
          <a:p>
            <a:pPr marL="88900">
              <a:lnSpc>
                <a:spcPct val="100000"/>
              </a:lnSpc>
            </a:pPr>
            <a:r>
              <a:rPr sz="3600" b="1" dirty="0">
                <a:latin typeface="Calibri"/>
                <a:cs typeface="Calibri"/>
              </a:rPr>
              <a:t>Modeling </a:t>
            </a:r>
            <a:r>
              <a:rPr sz="3600" b="1" spc="-10" dirty="0">
                <a:latin typeface="Calibri"/>
                <a:cs typeface="Calibri"/>
              </a:rPr>
              <a:t>Interprocess</a:t>
            </a:r>
            <a:r>
              <a:rPr sz="3600" b="1" spc="-114" dirty="0">
                <a:latin typeface="Calibri"/>
                <a:cs typeface="Calibri"/>
              </a:rPr>
              <a:t> </a:t>
            </a:r>
            <a:r>
              <a:rPr sz="3600" b="1" spc="-5" dirty="0">
                <a:latin typeface="Calibri"/>
                <a:cs typeface="Calibri"/>
              </a:rPr>
              <a:t>Communication</a:t>
            </a:r>
            <a:endParaRPr sz="3600" b="1" dirty="0">
              <a:latin typeface="Calibri"/>
              <a:cs typeface="Calibri"/>
            </a:endParaRPr>
          </a:p>
        </p:txBody>
      </p:sp>
      <p:sp>
        <p:nvSpPr>
          <p:cNvPr id="3" name="object 3"/>
          <p:cNvSpPr txBox="1"/>
          <p:nvPr/>
        </p:nvSpPr>
        <p:spPr>
          <a:xfrm>
            <a:off x="536244" y="1163954"/>
            <a:ext cx="7770495" cy="530225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200" spc="-150" dirty="0">
                <a:latin typeface="Calibri"/>
                <a:cs typeface="Calibri"/>
              </a:rPr>
              <a:t>To </a:t>
            </a:r>
            <a:r>
              <a:rPr sz="3200" spc="-10" dirty="0">
                <a:latin typeface="Calibri"/>
                <a:cs typeface="Calibri"/>
              </a:rPr>
              <a:t>model </a:t>
            </a:r>
            <a:r>
              <a:rPr sz="3200" spc="-15" dirty="0">
                <a:latin typeface="Calibri"/>
                <a:cs typeface="Calibri"/>
              </a:rPr>
              <a:t>interprocess</a:t>
            </a:r>
            <a:r>
              <a:rPr sz="3200" spc="190" dirty="0">
                <a:latin typeface="Calibri"/>
                <a:cs typeface="Calibri"/>
              </a:rPr>
              <a:t> </a:t>
            </a:r>
            <a:r>
              <a:rPr sz="3200" spc="-15" dirty="0">
                <a:latin typeface="Calibri"/>
                <a:cs typeface="Calibri"/>
              </a:rPr>
              <a:t>communication,</a:t>
            </a:r>
            <a:endParaRPr sz="3200" dirty="0">
              <a:latin typeface="Calibri"/>
              <a:cs typeface="Calibri"/>
            </a:endParaRPr>
          </a:p>
          <a:p>
            <a:pPr marL="356870" indent="-344170">
              <a:lnSpc>
                <a:spcPct val="100000"/>
              </a:lnSpc>
              <a:spcBef>
                <a:spcPts val="770"/>
              </a:spcBef>
              <a:buFont typeface="Arial"/>
              <a:buChar char="•"/>
              <a:tabLst>
                <a:tab pos="356870" algn="l"/>
                <a:tab pos="357505" algn="l"/>
              </a:tabLst>
            </a:pPr>
            <a:r>
              <a:rPr sz="3200" spc="-5" dirty="0">
                <a:latin typeface="Calibri"/>
                <a:cs typeface="Calibri"/>
              </a:rPr>
              <a:t>Model the multiple </a:t>
            </a:r>
            <a:r>
              <a:rPr sz="3200" spc="-15" dirty="0">
                <a:latin typeface="Calibri"/>
                <a:cs typeface="Calibri"/>
              </a:rPr>
              <a:t>flows </a:t>
            </a:r>
            <a:r>
              <a:rPr sz="3200" spc="-10" dirty="0">
                <a:latin typeface="Calibri"/>
                <a:cs typeface="Calibri"/>
              </a:rPr>
              <a:t>of</a:t>
            </a:r>
            <a:r>
              <a:rPr sz="3200" spc="10" dirty="0">
                <a:latin typeface="Calibri"/>
                <a:cs typeface="Calibri"/>
              </a:rPr>
              <a:t> </a:t>
            </a:r>
            <a:r>
              <a:rPr sz="3200" spc="-20" dirty="0">
                <a:latin typeface="Calibri"/>
                <a:cs typeface="Calibri"/>
              </a:rPr>
              <a:t>control.</a:t>
            </a:r>
            <a:endParaRPr sz="3200" dirty="0">
              <a:latin typeface="Calibri"/>
              <a:cs typeface="Calibri"/>
            </a:endParaRPr>
          </a:p>
          <a:p>
            <a:pPr marL="356870" marR="633730" indent="-344170">
              <a:lnSpc>
                <a:spcPct val="100000"/>
              </a:lnSpc>
              <a:spcBef>
                <a:spcPts val="770"/>
              </a:spcBef>
              <a:buFont typeface="Arial"/>
              <a:buChar char="•"/>
              <a:tabLst>
                <a:tab pos="356870" algn="l"/>
                <a:tab pos="357505" algn="l"/>
              </a:tabLst>
            </a:pPr>
            <a:r>
              <a:rPr sz="3200" spc="-5" dirty="0">
                <a:latin typeface="Calibri"/>
                <a:cs typeface="Calibri"/>
              </a:rPr>
              <a:t>Consider which of these active </a:t>
            </a:r>
            <a:r>
              <a:rPr sz="3200" spc="-10" dirty="0">
                <a:latin typeface="Calibri"/>
                <a:cs typeface="Calibri"/>
              </a:rPr>
              <a:t>objects  </a:t>
            </a:r>
            <a:r>
              <a:rPr sz="3200" spc="-25" dirty="0">
                <a:latin typeface="Calibri"/>
                <a:cs typeface="Calibri"/>
              </a:rPr>
              <a:t>represent </a:t>
            </a:r>
            <a:r>
              <a:rPr sz="3200" spc="-15" dirty="0">
                <a:latin typeface="Calibri"/>
                <a:cs typeface="Calibri"/>
              </a:rPr>
              <a:t>processes </a:t>
            </a:r>
            <a:r>
              <a:rPr sz="3200" spc="-5" dirty="0">
                <a:latin typeface="Calibri"/>
                <a:cs typeface="Calibri"/>
              </a:rPr>
              <a:t>and which </a:t>
            </a:r>
            <a:r>
              <a:rPr sz="3200" spc="-25" dirty="0">
                <a:latin typeface="Calibri"/>
                <a:cs typeface="Calibri"/>
              </a:rPr>
              <a:t>represent  </a:t>
            </a:r>
            <a:r>
              <a:rPr sz="3200" spc="-10" dirty="0">
                <a:latin typeface="Calibri"/>
                <a:cs typeface="Calibri"/>
              </a:rPr>
              <a:t>threads.</a:t>
            </a:r>
            <a:endParaRPr sz="3200" dirty="0">
              <a:latin typeface="Calibri"/>
              <a:cs typeface="Calibri"/>
            </a:endParaRPr>
          </a:p>
          <a:p>
            <a:pPr marL="356870" marR="1094740" indent="-344170">
              <a:lnSpc>
                <a:spcPct val="100000"/>
              </a:lnSpc>
              <a:spcBef>
                <a:spcPts val="765"/>
              </a:spcBef>
              <a:buFont typeface="Arial"/>
              <a:buChar char="•"/>
              <a:tabLst>
                <a:tab pos="445134" algn="l"/>
                <a:tab pos="445770" algn="l"/>
              </a:tabLst>
            </a:pPr>
            <a:r>
              <a:rPr sz="3200" spc="-5" dirty="0">
                <a:latin typeface="Calibri"/>
                <a:cs typeface="Calibri"/>
              </a:rPr>
              <a:t>Model </a:t>
            </a:r>
            <a:r>
              <a:rPr sz="3200" spc="-10" dirty="0">
                <a:latin typeface="Calibri"/>
                <a:cs typeface="Calibri"/>
              </a:rPr>
              <a:t>messaging </a:t>
            </a:r>
            <a:r>
              <a:rPr sz="3200" spc="-5" dirty="0">
                <a:latin typeface="Calibri"/>
                <a:cs typeface="Calibri"/>
              </a:rPr>
              <a:t>using </a:t>
            </a:r>
            <a:r>
              <a:rPr sz="3200" spc="-15" dirty="0">
                <a:latin typeface="Calibri"/>
                <a:cs typeface="Calibri"/>
              </a:rPr>
              <a:t>asynchronous  communication.</a:t>
            </a:r>
            <a:endParaRPr sz="3200" dirty="0">
              <a:latin typeface="Calibri"/>
              <a:cs typeface="Calibri"/>
            </a:endParaRPr>
          </a:p>
          <a:p>
            <a:pPr marL="356870" marR="5080" indent="-344170">
              <a:lnSpc>
                <a:spcPct val="100000"/>
              </a:lnSpc>
              <a:spcBef>
                <a:spcPts val="770"/>
              </a:spcBef>
              <a:buFont typeface="Arial"/>
              <a:buChar char="•"/>
              <a:tabLst>
                <a:tab pos="356870" algn="l"/>
                <a:tab pos="357505" algn="l"/>
              </a:tabLst>
            </a:pPr>
            <a:r>
              <a:rPr sz="3200" spc="-15" dirty="0">
                <a:latin typeface="Calibri"/>
                <a:cs typeface="Calibri"/>
              </a:rPr>
              <a:t>Informally </a:t>
            </a:r>
            <a:r>
              <a:rPr sz="3200" spc="-5" dirty="0">
                <a:latin typeface="Calibri"/>
                <a:cs typeface="Calibri"/>
              </a:rPr>
              <a:t>specify the </a:t>
            </a:r>
            <a:r>
              <a:rPr sz="3200" spc="-10" dirty="0">
                <a:latin typeface="Calibri"/>
                <a:cs typeface="Calibri"/>
              </a:rPr>
              <a:t>underlying mechanism  </a:t>
            </a:r>
            <a:r>
              <a:rPr sz="3200" spc="-30" dirty="0">
                <a:latin typeface="Calibri"/>
                <a:cs typeface="Calibri"/>
              </a:rPr>
              <a:t>for </a:t>
            </a:r>
            <a:r>
              <a:rPr sz="3200" spc="-15" dirty="0">
                <a:latin typeface="Calibri"/>
                <a:cs typeface="Calibri"/>
              </a:rPr>
              <a:t>communication </a:t>
            </a:r>
            <a:r>
              <a:rPr sz="3200" spc="-20" dirty="0">
                <a:latin typeface="Calibri"/>
                <a:cs typeface="Calibri"/>
              </a:rPr>
              <a:t>by </a:t>
            </a:r>
            <a:r>
              <a:rPr sz="3200" spc="-5" dirty="0">
                <a:latin typeface="Calibri"/>
                <a:cs typeface="Calibri"/>
              </a:rPr>
              <a:t>using </a:t>
            </a:r>
            <a:r>
              <a:rPr sz="3200" spc="-10" dirty="0">
                <a:latin typeface="Calibri"/>
                <a:cs typeface="Calibri"/>
              </a:rPr>
              <a:t>notes, </a:t>
            </a:r>
            <a:r>
              <a:rPr sz="3200" spc="-5" dirty="0">
                <a:latin typeface="Calibri"/>
                <a:cs typeface="Calibri"/>
              </a:rPr>
              <a:t>or </a:t>
            </a:r>
            <a:r>
              <a:rPr sz="3200" spc="-25" dirty="0">
                <a:latin typeface="Calibri"/>
                <a:cs typeface="Calibri"/>
              </a:rPr>
              <a:t>more  </a:t>
            </a:r>
            <a:r>
              <a:rPr sz="3200" spc="-15" dirty="0">
                <a:latin typeface="Calibri"/>
                <a:cs typeface="Calibri"/>
              </a:rPr>
              <a:t>formally </a:t>
            </a:r>
            <a:r>
              <a:rPr sz="3200" spc="-20" dirty="0">
                <a:latin typeface="Calibri"/>
                <a:cs typeface="Calibri"/>
              </a:rPr>
              <a:t>by </a:t>
            </a:r>
            <a:r>
              <a:rPr sz="3200" spc="-5" dirty="0">
                <a:latin typeface="Calibri"/>
                <a:cs typeface="Calibri"/>
              </a:rPr>
              <a:t>using</a:t>
            </a:r>
            <a:r>
              <a:rPr sz="3200" spc="70" dirty="0">
                <a:latin typeface="Calibri"/>
                <a:cs typeface="Calibri"/>
              </a:rPr>
              <a:t> </a:t>
            </a:r>
            <a:r>
              <a:rPr sz="3200" spc="-15" dirty="0">
                <a:latin typeface="Calibri"/>
                <a:cs typeface="Calibri"/>
              </a:rPr>
              <a:t>collaborations.</a:t>
            </a:r>
            <a:endParaRPr sz="3200" dirty="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238</a:t>
            </a:r>
            <a:endParaRPr sz="1200">
              <a:latin typeface="Times New Roman"/>
              <a:cs typeface="Times New Roman"/>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942" y="5320995"/>
            <a:ext cx="3348990" cy="426720"/>
          </a:xfrm>
          <a:prstGeom prst="rect">
            <a:avLst/>
          </a:prstGeom>
        </p:spPr>
        <p:txBody>
          <a:bodyPr vert="horz" wrap="square" lIns="0" tIns="0" rIns="0" bIns="0" rtlCol="0">
            <a:spAutoFit/>
          </a:bodyPr>
          <a:lstStyle/>
          <a:p>
            <a:pPr marL="12700">
              <a:lnSpc>
                <a:spcPct val="100000"/>
              </a:lnSpc>
            </a:pPr>
            <a:r>
              <a:rPr sz="2800" b="1" spc="5" dirty="0">
                <a:latin typeface="Calibri"/>
                <a:cs typeface="Calibri"/>
              </a:rPr>
              <a:t>Modeling</a:t>
            </a:r>
            <a:r>
              <a:rPr sz="2800" b="1" spc="-95" dirty="0">
                <a:latin typeface="Calibri"/>
                <a:cs typeface="Calibri"/>
              </a:rPr>
              <a:t> </a:t>
            </a:r>
            <a:r>
              <a:rPr sz="2800" b="1" spc="-5" dirty="0">
                <a:latin typeface="Calibri"/>
                <a:cs typeface="Calibri"/>
              </a:rPr>
              <a:t>Interprocess</a:t>
            </a:r>
            <a:endParaRPr sz="2800">
              <a:latin typeface="Calibri"/>
              <a:cs typeface="Calibri"/>
            </a:endParaRPr>
          </a:p>
        </p:txBody>
      </p:sp>
      <p:sp>
        <p:nvSpPr>
          <p:cNvPr id="3" name="object 3"/>
          <p:cNvSpPr txBox="1"/>
          <p:nvPr/>
        </p:nvSpPr>
        <p:spPr>
          <a:xfrm>
            <a:off x="3576573" y="5747715"/>
            <a:ext cx="2374265" cy="426720"/>
          </a:xfrm>
          <a:prstGeom prst="rect">
            <a:avLst/>
          </a:prstGeom>
        </p:spPr>
        <p:txBody>
          <a:bodyPr vert="horz" wrap="square" lIns="0" tIns="0" rIns="0" bIns="0" rtlCol="0">
            <a:spAutoFit/>
          </a:bodyPr>
          <a:lstStyle/>
          <a:p>
            <a:pPr marL="12700">
              <a:lnSpc>
                <a:spcPct val="100000"/>
              </a:lnSpc>
            </a:pPr>
            <a:r>
              <a:rPr sz="2800" b="1" spc="-5" dirty="0">
                <a:latin typeface="Calibri"/>
                <a:cs typeface="Calibri"/>
              </a:rPr>
              <a:t>C</a:t>
            </a:r>
            <a:r>
              <a:rPr sz="2800" b="1" spc="5" dirty="0">
                <a:latin typeface="Calibri"/>
                <a:cs typeface="Calibri"/>
              </a:rPr>
              <a:t>o</a:t>
            </a:r>
            <a:r>
              <a:rPr sz="2800" b="1" dirty="0">
                <a:latin typeface="Calibri"/>
                <a:cs typeface="Calibri"/>
              </a:rPr>
              <a:t>mmu</a:t>
            </a:r>
            <a:r>
              <a:rPr sz="2800" b="1" spc="10" dirty="0">
                <a:latin typeface="Calibri"/>
                <a:cs typeface="Calibri"/>
              </a:rPr>
              <a:t>n</a:t>
            </a:r>
            <a:r>
              <a:rPr sz="2800" b="1" dirty="0">
                <a:latin typeface="Calibri"/>
                <a:cs typeface="Calibri"/>
              </a:rPr>
              <a:t>i</a:t>
            </a:r>
            <a:r>
              <a:rPr sz="2800" b="1" spc="-15" dirty="0">
                <a:latin typeface="Calibri"/>
                <a:cs typeface="Calibri"/>
              </a:rPr>
              <a:t>c</a:t>
            </a:r>
            <a:r>
              <a:rPr sz="2800" b="1" spc="-20" dirty="0">
                <a:latin typeface="Calibri"/>
                <a:cs typeface="Calibri"/>
              </a:rPr>
              <a:t>a</a:t>
            </a:r>
            <a:r>
              <a:rPr sz="2800" b="1" spc="5" dirty="0">
                <a:latin typeface="Calibri"/>
                <a:cs typeface="Calibri"/>
              </a:rPr>
              <a:t>t</a:t>
            </a:r>
            <a:r>
              <a:rPr sz="2800" b="1" dirty="0">
                <a:latin typeface="Calibri"/>
                <a:cs typeface="Calibri"/>
              </a:rPr>
              <a:t>i</a:t>
            </a:r>
            <a:r>
              <a:rPr sz="2800" b="1" spc="-15" dirty="0">
                <a:latin typeface="Calibri"/>
                <a:cs typeface="Calibri"/>
              </a:rPr>
              <a:t>o</a:t>
            </a:r>
            <a:r>
              <a:rPr sz="2800" b="1" dirty="0">
                <a:latin typeface="Calibri"/>
                <a:cs typeface="Calibri"/>
              </a:rPr>
              <a:t>n</a:t>
            </a:r>
            <a:endParaRPr sz="28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239</a:t>
            </a:r>
            <a:endParaRPr sz="1200">
              <a:latin typeface="Times New Roman"/>
              <a:cs typeface="Times New Roman"/>
            </a:endParaRPr>
          </a:p>
        </p:txBody>
      </p:sp>
      <p:sp>
        <p:nvSpPr>
          <p:cNvPr id="5" name="object 5"/>
          <p:cNvSpPr/>
          <p:nvPr/>
        </p:nvSpPr>
        <p:spPr>
          <a:xfrm>
            <a:off x="1066800" y="838200"/>
            <a:ext cx="6781800" cy="41148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rot="20154703">
            <a:off x="1204531" y="784376"/>
            <a:ext cx="6141666" cy="502484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b="1" spc="-10" dirty="0" smtClean="0">
                <a:latin typeface="Calibri"/>
                <a:cs typeface="Calibri"/>
              </a:rPr>
              <a:t>Time and</a:t>
            </a:r>
            <a:r>
              <a:rPr lang="en-US" sz="8000" b="1" spc="-70" dirty="0" smtClean="0">
                <a:latin typeface="Calibri"/>
                <a:cs typeface="Calibri"/>
              </a:rPr>
              <a:t> </a:t>
            </a:r>
            <a:r>
              <a:rPr lang="en-US" sz="8000" b="1" spc="-5" dirty="0" smtClean="0">
                <a:latin typeface="Calibri"/>
                <a:cs typeface="Calibri"/>
              </a:rPr>
              <a:t>Space</a:t>
            </a:r>
            <a:endParaRPr lang="en-US" sz="8000" dirty="0">
              <a:solidFill>
                <a:schemeClr val="accent5">
                  <a:lumMod val="75000"/>
                </a:schemeClr>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6244" y="1195451"/>
            <a:ext cx="8051165" cy="4565352"/>
          </a:xfrm>
          <a:prstGeom prst="rect">
            <a:avLst/>
          </a:prstGeom>
        </p:spPr>
        <p:txBody>
          <a:bodyPr vert="horz" wrap="square" lIns="0" tIns="0" rIns="0" bIns="0" rtlCol="0">
            <a:spAutoFit/>
          </a:bodyPr>
          <a:lstStyle/>
          <a:p>
            <a:pPr marL="356870" indent="-344170">
              <a:lnSpc>
                <a:spcPct val="100000"/>
              </a:lnSpc>
              <a:tabLst>
                <a:tab pos="356870" algn="l"/>
                <a:tab pos="357505" algn="l"/>
              </a:tabLst>
            </a:pPr>
            <a:r>
              <a:rPr sz="3600" b="1" spc="-60" dirty="0">
                <a:latin typeface="Calibri"/>
                <a:cs typeface="Calibri"/>
              </a:rPr>
              <a:t>Terms </a:t>
            </a:r>
            <a:r>
              <a:rPr sz="3600" b="1" dirty="0">
                <a:latin typeface="Calibri"/>
                <a:cs typeface="Calibri"/>
              </a:rPr>
              <a:t>and</a:t>
            </a:r>
            <a:r>
              <a:rPr sz="3600" b="1" spc="-20" dirty="0">
                <a:latin typeface="Calibri"/>
                <a:cs typeface="Calibri"/>
              </a:rPr>
              <a:t> </a:t>
            </a:r>
            <a:r>
              <a:rPr sz="3600" b="1" spc="-10" dirty="0">
                <a:latin typeface="Calibri"/>
                <a:cs typeface="Calibri"/>
              </a:rPr>
              <a:t>Concepts</a:t>
            </a:r>
            <a:endParaRPr sz="3600" dirty="0">
              <a:latin typeface="Calibri"/>
              <a:cs typeface="Calibri"/>
            </a:endParaRPr>
          </a:p>
          <a:p>
            <a:pPr marL="524510" indent="-511809">
              <a:lnSpc>
                <a:spcPts val="3420"/>
              </a:lnSpc>
              <a:spcBef>
                <a:spcPts val="360"/>
              </a:spcBef>
              <a:buFont typeface="Arial"/>
              <a:buChar char="•"/>
              <a:tabLst>
                <a:tab pos="524510" algn="l"/>
                <a:tab pos="525145" algn="l"/>
              </a:tabLst>
            </a:pPr>
            <a:r>
              <a:rPr sz="3000" dirty="0">
                <a:latin typeface="Calibri"/>
                <a:cs typeface="Calibri"/>
              </a:rPr>
              <a:t>A </a:t>
            </a:r>
            <a:r>
              <a:rPr sz="3000" i="1" dirty="0">
                <a:latin typeface="Calibri"/>
                <a:cs typeface="Calibri"/>
              </a:rPr>
              <a:t>time </a:t>
            </a:r>
            <a:r>
              <a:rPr sz="3000" i="1" spc="-10" dirty="0">
                <a:latin typeface="Calibri"/>
                <a:cs typeface="Calibri"/>
              </a:rPr>
              <a:t>expression </a:t>
            </a:r>
            <a:r>
              <a:rPr sz="3000" dirty="0">
                <a:latin typeface="Calibri"/>
                <a:cs typeface="Calibri"/>
              </a:rPr>
              <a:t>is an </a:t>
            </a:r>
            <a:r>
              <a:rPr sz="3000" spc="-10" dirty="0">
                <a:latin typeface="Calibri"/>
                <a:cs typeface="Calibri"/>
              </a:rPr>
              <a:t>expression </a:t>
            </a:r>
            <a:r>
              <a:rPr sz="3000" spc="-5" dirty="0">
                <a:latin typeface="Calibri"/>
                <a:cs typeface="Calibri"/>
              </a:rPr>
              <a:t>that</a:t>
            </a:r>
            <a:r>
              <a:rPr sz="3000" spc="-125" dirty="0">
                <a:latin typeface="Calibri"/>
                <a:cs typeface="Calibri"/>
              </a:rPr>
              <a:t> </a:t>
            </a:r>
            <a:r>
              <a:rPr sz="3000" spc="-15" dirty="0">
                <a:latin typeface="Calibri"/>
                <a:cs typeface="Calibri"/>
              </a:rPr>
              <a:t>evaluates</a:t>
            </a:r>
            <a:endParaRPr sz="3000" dirty="0">
              <a:latin typeface="Calibri"/>
              <a:cs typeface="Calibri"/>
            </a:endParaRPr>
          </a:p>
          <a:p>
            <a:pPr marL="356870">
              <a:lnSpc>
                <a:spcPts val="3420"/>
              </a:lnSpc>
            </a:pPr>
            <a:r>
              <a:rPr sz="3000" spc="-15" dirty="0">
                <a:latin typeface="Calibri"/>
                <a:cs typeface="Calibri"/>
              </a:rPr>
              <a:t>to </a:t>
            </a:r>
            <a:r>
              <a:rPr sz="3000" dirty="0">
                <a:latin typeface="Calibri"/>
                <a:cs typeface="Calibri"/>
              </a:rPr>
              <a:t>an </a:t>
            </a:r>
            <a:r>
              <a:rPr sz="3000" spc="-5" dirty="0">
                <a:latin typeface="Calibri"/>
                <a:cs typeface="Calibri"/>
              </a:rPr>
              <a:t>absolute or </a:t>
            </a:r>
            <a:r>
              <a:rPr sz="3000" spc="-15" dirty="0">
                <a:latin typeface="Calibri"/>
                <a:cs typeface="Calibri"/>
              </a:rPr>
              <a:t>relative </a:t>
            </a:r>
            <a:r>
              <a:rPr sz="3000" spc="-10" dirty="0">
                <a:latin typeface="Calibri"/>
                <a:cs typeface="Calibri"/>
              </a:rPr>
              <a:t>value </a:t>
            </a:r>
            <a:r>
              <a:rPr sz="3000" spc="-5" dirty="0">
                <a:latin typeface="Calibri"/>
                <a:cs typeface="Calibri"/>
              </a:rPr>
              <a:t>of</a:t>
            </a:r>
            <a:r>
              <a:rPr sz="3000" spc="-140" dirty="0">
                <a:latin typeface="Calibri"/>
                <a:cs typeface="Calibri"/>
              </a:rPr>
              <a:t> </a:t>
            </a:r>
            <a:r>
              <a:rPr sz="3000" dirty="0">
                <a:latin typeface="Calibri"/>
                <a:cs typeface="Calibri"/>
              </a:rPr>
              <a:t>time.</a:t>
            </a:r>
          </a:p>
          <a:p>
            <a:pPr marL="356870" marR="11430" indent="-344170">
              <a:lnSpc>
                <a:spcPct val="90000"/>
              </a:lnSpc>
              <a:spcBef>
                <a:spcPts val="720"/>
              </a:spcBef>
              <a:buFont typeface="Arial"/>
              <a:buChar char="•"/>
              <a:tabLst>
                <a:tab pos="356870" algn="l"/>
                <a:tab pos="357505" algn="l"/>
              </a:tabLst>
            </a:pPr>
            <a:r>
              <a:rPr sz="3000" dirty="0">
                <a:latin typeface="Calibri"/>
                <a:cs typeface="Calibri"/>
              </a:rPr>
              <a:t>A </a:t>
            </a:r>
            <a:r>
              <a:rPr sz="3000" i="1" dirty="0">
                <a:latin typeface="Calibri"/>
                <a:cs typeface="Calibri"/>
              </a:rPr>
              <a:t>timing </a:t>
            </a:r>
            <a:r>
              <a:rPr sz="3000" i="1" spc="-10" dirty="0">
                <a:latin typeface="Calibri"/>
                <a:cs typeface="Calibri"/>
              </a:rPr>
              <a:t>constraint </a:t>
            </a:r>
            <a:r>
              <a:rPr sz="3000" dirty="0">
                <a:latin typeface="Calibri"/>
                <a:cs typeface="Calibri"/>
              </a:rPr>
              <a:t>is a </a:t>
            </a:r>
            <a:r>
              <a:rPr sz="3000" spc="-5" dirty="0">
                <a:latin typeface="Calibri"/>
                <a:cs typeface="Calibri"/>
              </a:rPr>
              <a:t>semantic </a:t>
            </a:r>
            <a:r>
              <a:rPr sz="3000" spc="-20" dirty="0">
                <a:latin typeface="Calibri"/>
                <a:cs typeface="Calibri"/>
              </a:rPr>
              <a:t>statement</a:t>
            </a:r>
            <a:r>
              <a:rPr sz="3000" spc="-235" dirty="0">
                <a:latin typeface="Calibri"/>
                <a:cs typeface="Calibri"/>
              </a:rPr>
              <a:t> </a:t>
            </a:r>
            <a:r>
              <a:rPr sz="3000" dirty="0">
                <a:latin typeface="Calibri"/>
                <a:cs typeface="Calibri"/>
              </a:rPr>
              <a:t>about  the </a:t>
            </a:r>
            <a:r>
              <a:rPr sz="3000" spc="-15" dirty="0">
                <a:latin typeface="Calibri"/>
                <a:cs typeface="Calibri"/>
              </a:rPr>
              <a:t>relative </a:t>
            </a:r>
            <a:r>
              <a:rPr sz="3000" spc="-5" dirty="0">
                <a:latin typeface="Calibri"/>
                <a:cs typeface="Calibri"/>
              </a:rPr>
              <a:t>or </a:t>
            </a:r>
            <a:r>
              <a:rPr sz="3000" spc="-10" dirty="0">
                <a:latin typeface="Calibri"/>
                <a:cs typeface="Calibri"/>
              </a:rPr>
              <a:t>absolute </a:t>
            </a:r>
            <a:r>
              <a:rPr sz="3000" spc="-15" dirty="0">
                <a:latin typeface="Calibri"/>
                <a:cs typeface="Calibri"/>
              </a:rPr>
              <a:t>value </a:t>
            </a:r>
            <a:r>
              <a:rPr sz="3000" spc="-5" dirty="0">
                <a:latin typeface="Calibri"/>
                <a:cs typeface="Calibri"/>
              </a:rPr>
              <a:t>of </a:t>
            </a:r>
            <a:r>
              <a:rPr sz="3000" dirty="0">
                <a:latin typeface="Calibri"/>
                <a:cs typeface="Calibri"/>
              </a:rPr>
              <a:t>time. </a:t>
            </a:r>
            <a:r>
              <a:rPr sz="3000" spc="-25" dirty="0">
                <a:latin typeface="Calibri"/>
                <a:cs typeface="Calibri"/>
              </a:rPr>
              <a:t>Graphically,  </a:t>
            </a:r>
            <a:r>
              <a:rPr sz="3000" dirty="0">
                <a:latin typeface="Calibri"/>
                <a:cs typeface="Calibri"/>
              </a:rPr>
              <a:t>a timing </a:t>
            </a:r>
            <a:r>
              <a:rPr sz="3000" spc="-15" dirty="0">
                <a:latin typeface="Calibri"/>
                <a:cs typeface="Calibri"/>
              </a:rPr>
              <a:t>constraint </a:t>
            </a:r>
            <a:r>
              <a:rPr sz="3000" dirty="0">
                <a:latin typeface="Calibri"/>
                <a:cs typeface="Calibri"/>
              </a:rPr>
              <a:t>is </a:t>
            </a:r>
            <a:r>
              <a:rPr sz="3000" spc="-10" dirty="0">
                <a:latin typeface="Calibri"/>
                <a:cs typeface="Calibri"/>
              </a:rPr>
              <a:t>rendered </a:t>
            </a:r>
            <a:r>
              <a:rPr sz="3000" dirty="0">
                <a:latin typeface="Calibri"/>
                <a:cs typeface="Calibri"/>
              </a:rPr>
              <a:t>as </a:t>
            </a:r>
            <a:r>
              <a:rPr sz="3000" spc="-30" dirty="0">
                <a:latin typeface="Calibri"/>
                <a:cs typeface="Calibri"/>
              </a:rPr>
              <a:t>for </a:t>
            </a:r>
            <a:r>
              <a:rPr sz="3000" spc="-20" dirty="0">
                <a:latin typeface="Calibri"/>
                <a:cs typeface="Calibri"/>
              </a:rPr>
              <a:t>any  </a:t>
            </a:r>
            <a:r>
              <a:rPr sz="3000" spc="-15" dirty="0">
                <a:latin typeface="Calibri"/>
                <a:cs typeface="Calibri"/>
              </a:rPr>
              <a:t>constraint</a:t>
            </a:r>
            <a:endParaRPr sz="3000" dirty="0">
              <a:latin typeface="Calibri"/>
              <a:cs typeface="Calibri"/>
            </a:endParaRPr>
          </a:p>
          <a:p>
            <a:pPr marL="356870" marR="442595" indent="-344170">
              <a:lnSpc>
                <a:spcPct val="90000"/>
              </a:lnSpc>
              <a:spcBef>
                <a:spcPts val="720"/>
              </a:spcBef>
              <a:buFont typeface="Arial"/>
              <a:buChar char="•"/>
              <a:tabLst>
                <a:tab pos="356870" algn="l"/>
                <a:tab pos="357505" algn="l"/>
              </a:tabLst>
            </a:pPr>
            <a:r>
              <a:rPr sz="3000" i="1" spc="-10" dirty="0">
                <a:latin typeface="Calibri"/>
                <a:cs typeface="Calibri"/>
              </a:rPr>
              <a:t>Location </a:t>
            </a:r>
            <a:r>
              <a:rPr sz="3000" dirty="0">
                <a:latin typeface="Calibri"/>
                <a:cs typeface="Calibri"/>
              </a:rPr>
              <a:t>is the </a:t>
            </a:r>
            <a:r>
              <a:rPr sz="3000" spc="-5" dirty="0">
                <a:latin typeface="Calibri"/>
                <a:cs typeface="Calibri"/>
              </a:rPr>
              <a:t>placement of </a:t>
            </a:r>
            <a:r>
              <a:rPr sz="3000" dirty="0">
                <a:latin typeface="Calibri"/>
                <a:cs typeface="Calibri"/>
              </a:rPr>
              <a:t>a </a:t>
            </a:r>
            <a:r>
              <a:rPr sz="3000" spc="-10" dirty="0">
                <a:latin typeface="Calibri"/>
                <a:cs typeface="Calibri"/>
              </a:rPr>
              <a:t>component </a:t>
            </a:r>
            <a:r>
              <a:rPr sz="3000" spc="-5" dirty="0">
                <a:latin typeface="Calibri"/>
                <a:cs typeface="Calibri"/>
              </a:rPr>
              <a:t>on</a:t>
            </a:r>
            <a:r>
              <a:rPr sz="3000" spc="-145" dirty="0">
                <a:latin typeface="Calibri"/>
                <a:cs typeface="Calibri"/>
              </a:rPr>
              <a:t> </a:t>
            </a:r>
            <a:r>
              <a:rPr sz="3000" dirty="0">
                <a:latin typeface="Calibri"/>
                <a:cs typeface="Calibri"/>
              </a:rPr>
              <a:t>a  </a:t>
            </a:r>
            <a:r>
              <a:rPr sz="3000" spc="-5" dirty="0">
                <a:latin typeface="Calibri"/>
                <a:cs typeface="Calibri"/>
              </a:rPr>
              <a:t>node. </a:t>
            </a:r>
            <a:r>
              <a:rPr sz="3000" spc="-25" dirty="0">
                <a:latin typeface="Calibri"/>
                <a:cs typeface="Calibri"/>
              </a:rPr>
              <a:t>Graphically, </a:t>
            </a:r>
            <a:r>
              <a:rPr sz="3000" spc="-5" dirty="0">
                <a:latin typeface="Calibri"/>
                <a:cs typeface="Calibri"/>
              </a:rPr>
              <a:t>location </a:t>
            </a:r>
            <a:r>
              <a:rPr sz="3000" dirty="0">
                <a:latin typeface="Calibri"/>
                <a:cs typeface="Calibri"/>
              </a:rPr>
              <a:t>is </a:t>
            </a:r>
            <a:r>
              <a:rPr sz="3000" spc="-10" dirty="0">
                <a:latin typeface="Calibri"/>
                <a:cs typeface="Calibri"/>
              </a:rPr>
              <a:t>rendered </a:t>
            </a:r>
            <a:r>
              <a:rPr sz="3000" dirty="0">
                <a:latin typeface="Calibri"/>
                <a:cs typeface="Calibri"/>
              </a:rPr>
              <a:t>as a  </a:t>
            </a:r>
            <a:r>
              <a:rPr sz="3000" spc="-10" dirty="0">
                <a:latin typeface="Calibri"/>
                <a:cs typeface="Calibri"/>
              </a:rPr>
              <a:t>tagged</a:t>
            </a:r>
            <a:r>
              <a:rPr sz="3000" spc="-95" dirty="0">
                <a:latin typeface="Calibri"/>
                <a:cs typeface="Calibri"/>
              </a:rPr>
              <a:t> </a:t>
            </a:r>
            <a:r>
              <a:rPr sz="3000" spc="-15" dirty="0">
                <a:latin typeface="Calibri"/>
                <a:cs typeface="Calibri"/>
              </a:rPr>
              <a:t>value</a:t>
            </a:r>
            <a:endParaRPr sz="3000" dirty="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240</a:t>
            </a:r>
            <a:endParaRPr sz="1200">
              <a:latin typeface="Times New Roman"/>
              <a:cs typeface="Times New Roman"/>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24883" y="5906008"/>
            <a:ext cx="860425" cy="520700"/>
          </a:xfrm>
          <a:prstGeom prst="rect">
            <a:avLst/>
          </a:prstGeom>
        </p:spPr>
        <p:txBody>
          <a:bodyPr vert="horz" wrap="square" lIns="0" tIns="0" rIns="0" bIns="0" rtlCol="0">
            <a:spAutoFit/>
          </a:bodyPr>
          <a:lstStyle/>
          <a:p>
            <a:pPr marL="12700">
              <a:lnSpc>
                <a:spcPct val="100000"/>
              </a:lnSpc>
            </a:pPr>
            <a:r>
              <a:rPr sz="3200" b="1" spc="-10" dirty="0">
                <a:latin typeface="Calibri"/>
                <a:cs typeface="Calibri"/>
              </a:rPr>
              <a:t>Time</a:t>
            </a:r>
            <a:endParaRPr sz="32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241</a:t>
            </a:r>
            <a:endParaRPr sz="1200">
              <a:latin typeface="Times New Roman"/>
              <a:cs typeface="Times New Roman"/>
            </a:endParaRPr>
          </a:p>
        </p:txBody>
      </p:sp>
      <p:sp>
        <p:nvSpPr>
          <p:cNvPr id="4" name="object 4"/>
          <p:cNvSpPr/>
          <p:nvPr/>
        </p:nvSpPr>
        <p:spPr>
          <a:xfrm>
            <a:off x="838200" y="1752600"/>
            <a:ext cx="7848600" cy="37338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3872" rIns="0" bIns="0" rtlCol="0">
            <a:spAutoFit/>
          </a:bodyPr>
          <a:lstStyle/>
          <a:p>
            <a:pPr marL="12700">
              <a:lnSpc>
                <a:spcPct val="100000"/>
              </a:lnSpc>
            </a:pPr>
            <a:r>
              <a:rPr sz="3600" b="1" spc="-5" dirty="0">
                <a:latin typeface="Calibri"/>
                <a:cs typeface="Calibri"/>
              </a:rPr>
              <a:t>Common </a:t>
            </a:r>
            <a:r>
              <a:rPr sz="3600" b="1" dirty="0">
                <a:latin typeface="Calibri"/>
                <a:cs typeface="Calibri"/>
              </a:rPr>
              <a:t>Modeling</a:t>
            </a:r>
            <a:r>
              <a:rPr sz="3600" b="1" spc="-90" dirty="0">
                <a:latin typeface="Calibri"/>
                <a:cs typeface="Calibri"/>
              </a:rPr>
              <a:t> </a:t>
            </a:r>
            <a:r>
              <a:rPr sz="3600" b="1" spc="-30" dirty="0">
                <a:latin typeface="Calibri"/>
                <a:cs typeface="Calibri"/>
              </a:rPr>
              <a:t>Techniques</a:t>
            </a:r>
            <a:endParaRPr sz="3600">
              <a:latin typeface="Calibri"/>
              <a:cs typeface="Calibri"/>
            </a:endParaRPr>
          </a:p>
        </p:txBody>
      </p:sp>
      <p:sp>
        <p:nvSpPr>
          <p:cNvPr id="3" name="object 3"/>
          <p:cNvSpPr txBox="1"/>
          <p:nvPr/>
        </p:nvSpPr>
        <p:spPr>
          <a:xfrm>
            <a:off x="536244" y="999363"/>
            <a:ext cx="5194300" cy="48768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200" b="1" spc="-5" dirty="0">
                <a:latin typeface="Calibri"/>
                <a:cs typeface="Calibri"/>
              </a:rPr>
              <a:t>Modeling </a:t>
            </a:r>
            <a:r>
              <a:rPr sz="3200" b="1" spc="-10" dirty="0">
                <a:latin typeface="Calibri"/>
                <a:cs typeface="Calibri"/>
              </a:rPr>
              <a:t>Timing</a:t>
            </a:r>
            <a:r>
              <a:rPr sz="3200" b="1" spc="-55" dirty="0">
                <a:latin typeface="Calibri"/>
                <a:cs typeface="Calibri"/>
              </a:rPr>
              <a:t> </a:t>
            </a:r>
            <a:r>
              <a:rPr sz="3200" b="1" spc="-20" dirty="0">
                <a:latin typeface="Calibri"/>
                <a:cs typeface="Calibri"/>
              </a:rPr>
              <a:t>Constraints</a:t>
            </a:r>
            <a:endParaRPr sz="3200">
              <a:latin typeface="Calibri"/>
              <a:cs typeface="Calibri"/>
            </a:endParaRPr>
          </a:p>
        </p:txBody>
      </p:sp>
      <p:sp>
        <p:nvSpPr>
          <p:cNvPr id="4" name="object 4"/>
          <p:cNvSpPr txBox="1"/>
          <p:nvPr/>
        </p:nvSpPr>
        <p:spPr>
          <a:xfrm>
            <a:off x="536244" y="1490853"/>
            <a:ext cx="7915275" cy="445008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2500" spc="-110" dirty="0">
                <a:latin typeface="Calibri"/>
                <a:cs typeface="Calibri"/>
              </a:rPr>
              <a:t>To </a:t>
            </a:r>
            <a:r>
              <a:rPr sz="2500" dirty="0">
                <a:latin typeface="Calibri"/>
                <a:cs typeface="Calibri"/>
              </a:rPr>
              <a:t>model timing</a:t>
            </a:r>
            <a:r>
              <a:rPr sz="2500" spc="-45" dirty="0">
                <a:latin typeface="Calibri"/>
                <a:cs typeface="Calibri"/>
              </a:rPr>
              <a:t> </a:t>
            </a:r>
            <a:r>
              <a:rPr sz="2500" spc="-10" dirty="0">
                <a:latin typeface="Calibri"/>
                <a:cs typeface="Calibri"/>
              </a:rPr>
              <a:t>constraints,</a:t>
            </a:r>
            <a:endParaRPr sz="2500">
              <a:latin typeface="Calibri"/>
              <a:cs typeface="Calibri"/>
            </a:endParaRPr>
          </a:p>
          <a:p>
            <a:pPr marL="356870" marR="5080" indent="-344170" algn="just">
              <a:lnSpc>
                <a:spcPct val="80000"/>
              </a:lnSpc>
              <a:spcBef>
                <a:spcPts val="600"/>
              </a:spcBef>
              <a:buFont typeface="Arial"/>
              <a:buChar char="•"/>
              <a:tabLst>
                <a:tab pos="357505" algn="l"/>
              </a:tabLst>
            </a:pPr>
            <a:r>
              <a:rPr sz="2500" spc="-15" dirty="0">
                <a:latin typeface="Calibri"/>
                <a:cs typeface="Calibri"/>
              </a:rPr>
              <a:t>For </a:t>
            </a:r>
            <a:r>
              <a:rPr sz="2500" spc="-5" dirty="0">
                <a:latin typeface="Calibri"/>
                <a:cs typeface="Calibri"/>
              </a:rPr>
              <a:t>each </a:t>
            </a:r>
            <a:r>
              <a:rPr sz="2500" spc="-15" dirty="0">
                <a:latin typeface="Calibri"/>
                <a:cs typeface="Calibri"/>
              </a:rPr>
              <a:t>event </a:t>
            </a:r>
            <a:r>
              <a:rPr sz="2500" spc="-5" dirty="0">
                <a:latin typeface="Calibri"/>
                <a:cs typeface="Calibri"/>
              </a:rPr>
              <a:t>in an </a:t>
            </a:r>
            <a:r>
              <a:rPr sz="2500" spc="-10" dirty="0">
                <a:latin typeface="Calibri"/>
                <a:cs typeface="Calibri"/>
              </a:rPr>
              <a:t>interaction, </a:t>
            </a:r>
            <a:r>
              <a:rPr sz="2500" spc="-5" dirty="0">
                <a:latin typeface="Calibri"/>
                <a:cs typeface="Calibri"/>
              </a:rPr>
              <a:t>consider whether it must  </a:t>
            </a:r>
            <a:r>
              <a:rPr sz="2500" spc="-10" dirty="0">
                <a:latin typeface="Calibri"/>
                <a:cs typeface="Calibri"/>
              </a:rPr>
              <a:t>start </a:t>
            </a:r>
            <a:r>
              <a:rPr sz="2500" spc="-15" dirty="0">
                <a:latin typeface="Calibri"/>
                <a:cs typeface="Calibri"/>
              </a:rPr>
              <a:t>at </a:t>
            </a:r>
            <a:r>
              <a:rPr sz="2500" spc="-5" dirty="0">
                <a:latin typeface="Calibri"/>
                <a:cs typeface="Calibri"/>
              </a:rPr>
              <a:t>some absolute time. </a:t>
            </a:r>
            <a:r>
              <a:rPr sz="2500" dirty="0">
                <a:latin typeface="Calibri"/>
                <a:cs typeface="Calibri"/>
              </a:rPr>
              <a:t>Model </a:t>
            </a:r>
            <a:r>
              <a:rPr sz="2500" spc="-10" dirty="0">
                <a:latin typeface="Calibri"/>
                <a:cs typeface="Calibri"/>
              </a:rPr>
              <a:t>that real </a:t>
            </a:r>
            <a:r>
              <a:rPr sz="2500" spc="-5" dirty="0">
                <a:latin typeface="Calibri"/>
                <a:cs typeface="Calibri"/>
              </a:rPr>
              <a:t>time </a:t>
            </a:r>
            <a:r>
              <a:rPr sz="2500" spc="-10" dirty="0">
                <a:latin typeface="Calibri"/>
                <a:cs typeface="Calibri"/>
              </a:rPr>
              <a:t>property  </a:t>
            </a:r>
            <a:r>
              <a:rPr sz="2500" spc="-5" dirty="0">
                <a:latin typeface="Calibri"/>
                <a:cs typeface="Calibri"/>
              </a:rPr>
              <a:t>as a </a:t>
            </a:r>
            <a:r>
              <a:rPr sz="2500" dirty="0">
                <a:latin typeface="Calibri"/>
                <a:cs typeface="Calibri"/>
              </a:rPr>
              <a:t>timing </a:t>
            </a:r>
            <a:r>
              <a:rPr sz="2500" spc="-15" dirty="0">
                <a:latin typeface="Calibri"/>
                <a:cs typeface="Calibri"/>
              </a:rPr>
              <a:t>constraint </a:t>
            </a:r>
            <a:r>
              <a:rPr sz="2500" spc="-5" dirty="0">
                <a:latin typeface="Calibri"/>
                <a:cs typeface="Calibri"/>
              </a:rPr>
              <a:t>on the</a:t>
            </a:r>
            <a:r>
              <a:rPr sz="2500" spc="-95" dirty="0">
                <a:latin typeface="Calibri"/>
                <a:cs typeface="Calibri"/>
              </a:rPr>
              <a:t> </a:t>
            </a:r>
            <a:r>
              <a:rPr sz="2500" spc="-5" dirty="0">
                <a:latin typeface="Calibri"/>
                <a:cs typeface="Calibri"/>
              </a:rPr>
              <a:t>message.</a:t>
            </a:r>
            <a:endParaRPr sz="2500">
              <a:latin typeface="Calibri"/>
              <a:cs typeface="Calibri"/>
            </a:endParaRPr>
          </a:p>
          <a:p>
            <a:pPr marL="12700">
              <a:lnSpc>
                <a:spcPct val="100000"/>
              </a:lnSpc>
            </a:pPr>
            <a:r>
              <a:rPr sz="2500" spc="-5" dirty="0">
                <a:latin typeface="Arial"/>
                <a:cs typeface="Arial"/>
              </a:rPr>
              <a:t>•</a:t>
            </a:r>
            <a:endParaRPr sz="2500">
              <a:latin typeface="Arial"/>
              <a:cs typeface="Arial"/>
            </a:endParaRPr>
          </a:p>
          <a:p>
            <a:pPr marL="356870" marR="71755" indent="-344170">
              <a:lnSpc>
                <a:spcPct val="80100"/>
              </a:lnSpc>
              <a:spcBef>
                <a:spcPts val="595"/>
              </a:spcBef>
              <a:buFont typeface="Arial"/>
              <a:buChar char="•"/>
              <a:tabLst>
                <a:tab pos="356870" algn="l"/>
                <a:tab pos="357505" algn="l"/>
              </a:tabLst>
            </a:pPr>
            <a:r>
              <a:rPr sz="2500" spc="-15" dirty="0">
                <a:latin typeface="Calibri"/>
                <a:cs typeface="Calibri"/>
              </a:rPr>
              <a:t>For </a:t>
            </a:r>
            <a:r>
              <a:rPr sz="2500" spc="-5" dirty="0">
                <a:latin typeface="Calibri"/>
                <a:cs typeface="Calibri"/>
              </a:rPr>
              <a:t>each </a:t>
            </a:r>
            <a:r>
              <a:rPr sz="2500" spc="-10" dirty="0">
                <a:latin typeface="Calibri"/>
                <a:cs typeface="Calibri"/>
              </a:rPr>
              <a:t>interesting </a:t>
            </a:r>
            <a:r>
              <a:rPr sz="2500" dirty="0">
                <a:latin typeface="Calibri"/>
                <a:cs typeface="Calibri"/>
              </a:rPr>
              <a:t>sequence </a:t>
            </a:r>
            <a:r>
              <a:rPr sz="2500" spc="-5" dirty="0">
                <a:latin typeface="Calibri"/>
                <a:cs typeface="Calibri"/>
              </a:rPr>
              <a:t>of messages in an  </a:t>
            </a:r>
            <a:r>
              <a:rPr sz="2500" spc="-10" dirty="0">
                <a:latin typeface="Calibri"/>
                <a:cs typeface="Calibri"/>
              </a:rPr>
              <a:t>interaction, </a:t>
            </a:r>
            <a:r>
              <a:rPr sz="2500" spc="-5" dirty="0">
                <a:latin typeface="Calibri"/>
                <a:cs typeface="Calibri"/>
              </a:rPr>
              <a:t>consider whether </a:t>
            </a:r>
            <a:r>
              <a:rPr sz="2500" spc="-10" dirty="0">
                <a:latin typeface="Calibri"/>
                <a:cs typeface="Calibri"/>
              </a:rPr>
              <a:t>there </a:t>
            </a:r>
            <a:r>
              <a:rPr sz="2500" spc="-5" dirty="0">
                <a:latin typeface="Calibri"/>
                <a:cs typeface="Calibri"/>
              </a:rPr>
              <a:t>is an </a:t>
            </a:r>
            <a:r>
              <a:rPr sz="2500" spc="-10" dirty="0">
                <a:latin typeface="Calibri"/>
                <a:cs typeface="Calibri"/>
              </a:rPr>
              <a:t>associated  maximum relative </a:t>
            </a:r>
            <a:r>
              <a:rPr sz="2500" spc="-5" dirty="0">
                <a:latin typeface="Calibri"/>
                <a:cs typeface="Calibri"/>
              </a:rPr>
              <a:t>time </a:t>
            </a:r>
            <a:r>
              <a:rPr sz="2500" spc="-20" dirty="0">
                <a:latin typeface="Calibri"/>
                <a:cs typeface="Calibri"/>
              </a:rPr>
              <a:t>for </a:t>
            </a:r>
            <a:r>
              <a:rPr sz="2500" spc="-10" dirty="0">
                <a:latin typeface="Calibri"/>
                <a:cs typeface="Calibri"/>
              </a:rPr>
              <a:t>that </a:t>
            </a:r>
            <a:r>
              <a:rPr sz="2500" dirty="0">
                <a:latin typeface="Calibri"/>
                <a:cs typeface="Calibri"/>
              </a:rPr>
              <a:t>sequence. </a:t>
            </a:r>
            <a:r>
              <a:rPr sz="2500" spc="-5" dirty="0">
                <a:latin typeface="Calibri"/>
                <a:cs typeface="Calibri"/>
              </a:rPr>
              <a:t>Model </a:t>
            </a:r>
            <a:r>
              <a:rPr sz="2500" spc="-10" dirty="0">
                <a:latin typeface="Calibri"/>
                <a:cs typeface="Calibri"/>
              </a:rPr>
              <a:t>that real  </a:t>
            </a:r>
            <a:r>
              <a:rPr sz="2500" spc="-5" dirty="0">
                <a:latin typeface="Calibri"/>
                <a:cs typeface="Calibri"/>
              </a:rPr>
              <a:t>time </a:t>
            </a:r>
            <a:r>
              <a:rPr sz="2500" spc="-10" dirty="0">
                <a:latin typeface="Calibri"/>
                <a:cs typeface="Calibri"/>
              </a:rPr>
              <a:t>property </a:t>
            </a:r>
            <a:r>
              <a:rPr sz="2500" dirty="0">
                <a:latin typeface="Calibri"/>
                <a:cs typeface="Calibri"/>
              </a:rPr>
              <a:t>as </a:t>
            </a:r>
            <a:r>
              <a:rPr sz="2500" spc="-5" dirty="0">
                <a:latin typeface="Calibri"/>
                <a:cs typeface="Calibri"/>
              </a:rPr>
              <a:t>a </a:t>
            </a:r>
            <a:r>
              <a:rPr sz="2500" dirty="0">
                <a:latin typeface="Calibri"/>
                <a:cs typeface="Calibri"/>
              </a:rPr>
              <a:t>timing </a:t>
            </a:r>
            <a:r>
              <a:rPr sz="2500" spc="-15" dirty="0">
                <a:latin typeface="Calibri"/>
                <a:cs typeface="Calibri"/>
              </a:rPr>
              <a:t>constraint </a:t>
            </a:r>
            <a:r>
              <a:rPr sz="2500" spc="-5" dirty="0">
                <a:latin typeface="Calibri"/>
                <a:cs typeface="Calibri"/>
              </a:rPr>
              <a:t>on </a:t>
            </a:r>
            <a:r>
              <a:rPr sz="2500" dirty="0">
                <a:latin typeface="Calibri"/>
                <a:cs typeface="Calibri"/>
              </a:rPr>
              <a:t>the</a:t>
            </a:r>
            <a:r>
              <a:rPr sz="2500" spc="-20" dirty="0">
                <a:latin typeface="Calibri"/>
                <a:cs typeface="Calibri"/>
              </a:rPr>
              <a:t> </a:t>
            </a:r>
            <a:r>
              <a:rPr sz="2500" spc="-5" dirty="0">
                <a:latin typeface="Calibri"/>
                <a:cs typeface="Calibri"/>
              </a:rPr>
              <a:t>sequence.</a:t>
            </a:r>
            <a:endParaRPr sz="2500">
              <a:latin typeface="Calibri"/>
              <a:cs typeface="Calibri"/>
            </a:endParaRPr>
          </a:p>
          <a:p>
            <a:pPr marL="12700">
              <a:lnSpc>
                <a:spcPct val="100000"/>
              </a:lnSpc>
            </a:pPr>
            <a:r>
              <a:rPr sz="2500" spc="-5" dirty="0">
                <a:latin typeface="Arial"/>
                <a:cs typeface="Arial"/>
              </a:rPr>
              <a:t>•</a:t>
            </a:r>
            <a:endParaRPr sz="2500">
              <a:latin typeface="Arial"/>
              <a:cs typeface="Arial"/>
            </a:endParaRPr>
          </a:p>
          <a:p>
            <a:pPr marL="356870" marR="231140" indent="-344170">
              <a:lnSpc>
                <a:spcPct val="80000"/>
              </a:lnSpc>
              <a:spcBef>
                <a:spcPts val="600"/>
              </a:spcBef>
              <a:buFont typeface="Arial"/>
              <a:buChar char="•"/>
              <a:tabLst>
                <a:tab pos="356870" algn="l"/>
                <a:tab pos="357505" algn="l"/>
              </a:tabLst>
            </a:pPr>
            <a:r>
              <a:rPr sz="2500" spc="-15" dirty="0">
                <a:latin typeface="Calibri"/>
                <a:cs typeface="Calibri"/>
              </a:rPr>
              <a:t>For </a:t>
            </a:r>
            <a:r>
              <a:rPr sz="2500" spc="-5" dirty="0">
                <a:latin typeface="Calibri"/>
                <a:cs typeface="Calibri"/>
              </a:rPr>
              <a:t>each time critical </a:t>
            </a:r>
            <a:r>
              <a:rPr sz="2500" spc="-10" dirty="0">
                <a:latin typeface="Calibri"/>
                <a:cs typeface="Calibri"/>
              </a:rPr>
              <a:t>operation </a:t>
            </a:r>
            <a:r>
              <a:rPr sz="2500" spc="-5" dirty="0">
                <a:latin typeface="Calibri"/>
                <a:cs typeface="Calibri"/>
              </a:rPr>
              <a:t>in each class, consider its  time </a:t>
            </a:r>
            <a:r>
              <a:rPr sz="2500" spc="-25" dirty="0">
                <a:latin typeface="Calibri"/>
                <a:cs typeface="Calibri"/>
              </a:rPr>
              <a:t>complexity. </a:t>
            </a:r>
            <a:r>
              <a:rPr sz="2500" spc="-5" dirty="0">
                <a:latin typeface="Calibri"/>
                <a:cs typeface="Calibri"/>
              </a:rPr>
              <a:t>Model those </a:t>
            </a:r>
            <a:r>
              <a:rPr sz="2500" spc="-10" dirty="0">
                <a:latin typeface="Calibri"/>
                <a:cs typeface="Calibri"/>
              </a:rPr>
              <a:t>semantics </a:t>
            </a:r>
            <a:r>
              <a:rPr sz="2500" spc="-5" dirty="0">
                <a:latin typeface="Calibri"/>
                <a:cs typeface="Calibri"/>
              </a:rPr>
              <a:t>as </a:t>
            </a:r>
            <a:r>
              <a:rPr sz="2500" dirty="0">
                <a:latin typeface="Calibri"/>
                <a:cs typeface="Calibri"/>
              </a:rPr>
              <a:t>timing  </a:t>
            </a:r>
            <a:r>
              <a:rPr sz="2500" spc="-15" dirty="0">
                <a:latin typeface="Calibri"/>
                <a:cs typeface="Calibri"/>
              </a:rPr>
              <a:t>constraints </a:t>
            </a:r>
            <a:r>
              <a:rPr sz="2500" spc="-5" dirty="0">
                <a:latin typeface="Calibri"/>
                <a:cs typeface="Calibri"/>
              </a:rPr>
              <a:t>on </a:t>
            </a:r>
            <a:r>
              <a:rPr sz="2500" dirty="0">
                <a:latin typeface="Calibri"/>
                <a:cs typeface="Calibri"/>
              </a:rPr>
              <a:t>the</a:t>
            </a:r>
            <a:r>
              <a:rPr sz="2500" spc="-85" dirty="0">
                <a:latin typeface="Calibri"/>
                <a:cs typeface="Calibri"/>
              </a:rPr>
              <a:t> </a:t>
            </a:r>
            <a:r>
              <a:rPr sz="2500" spc="-10" dirty="0">
                <a:latin typeface="Calibri"/>
                <a:cs typeface="Calibri"/>
              </a:rPr>
              <a:t>operation</a:t>
            </a:r>
            <a:endParaRPr sz="2500">
              <a:latin typeface="Calibri"/>
              <a:cs typeface="Calibri"/>
            </a:endParaRPr>
          </a:p>
        </p:txBody>
      </p:sp>
      <p:sp>
        <p:nvSpPr>
          <p:cNvPr id="5" name="object 5"/>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242</a:t>
            </a:r>
            <a:endParaRPr sz="1200">
              <a:latin typeface="Times New Roman"/>
              <a:cs typeface="Times New Roman"/>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661920" y="5747715"/>
            <a:ext cx="4123054" cy="457834"/>
          </a:xfrm>
          <a:prstGeom prst="rect">
            <a:avLst/>
          </a:prstGeom>
        </p:spPr>
        <p:txBody>
          <a:bodyPr vert="horz" wrap="square" lIns="0" tIns="0" rIns="0" bIns="0" rtlCol="0">
            <a:spAutoFit/>
          </a:bodyPr>
          <a:lstStyle/>
          <a:p>
            <a:pPr marL="12700">
              <a:lnSpc>
                <a:spcPct val="100000"/>
              </a:lnSpc>
            </a:pPr>
            <a:r>
              <a:rPr sz="2800" b="1" spc="5" dirty="0">
                <a:latin typeface="Calibri"/>
                <a:cs typeface="Calibri"/>
              </a:rPr>
              <a:t>Modeling </a:t>
            </a:r>
            <a:r>
              <a:rPr sz="2800" b="1" dirty="0">
                <a:latin typeface="Calibri"/>
                <a:cs typeface="Calibri"/>
              </a:rPr>
              <a:t>Timing</a:t>
            </a:r>
            <a:r>
              <a:rPr sz="2800" b="1" spc="-165" dirty="0">
                <a:latin typeface="Calibri"/>
                <a:cs typeface="Calibri"/>
              </a:rPr>
              <a:t> </a:t>
            </a:r>
            <a:r>
              <a:rPr sz="2800" b="1" spc="-10" dirty="0">
                <a:latin typeface="Calibri"/>
                <a:cs typeface="Calibri"/>
              </a:rPr>
              <a:t>Constraint</a:t>
            </a:r>
            <a:endParaRPr sz="28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243</a:t>
            </a:r>
            <a:endParaRPr sz="1200">
              <a:latin typeface="Times New Roman"/>
              <a:cs typeface="Times New Roman"/>
            </a:endParaRPr>
          </a:p>
        </p:txBody>
      </p:sp>
      <p:sp>
        <p:nvSpPr>
          <p:cNvPr id="4" name="object 4"/>
          <p:cNvSpPr/>
          <p:nvPr/>
        </p:nvSpPr>
        <p:spPr>
          <a:xfrm>
            <a:off x="381000" y="609600"/>
            <a:ext cx="8229600" cy="4191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66572" rIns="0" bIns="0" rtlCol="0">
            <a:spAutoFit/>
          </a:bodyPr>
          <a:lstStyle/>
          <a:p>
            <a:pPr marL="12700">
              <a:lnSpc>
                <a:spcPct val="100000"/>
              </a:lnSpc>
            </a:pPr>
            <a:r>
              <a:rPr sz="3200" b="1" spc="-5" dirty="0">
                <a:latin typeface="Calibri"/>
                <a:cs typeface="Calibri"/>
              </a:rPr>
              <a:t>Modeling </a:t>
            </a:r>
            <a:r>
              <a:rPr sz="3200" b="1" spc="-10" dirty="0">
                <a:latin typeface="Calibri"/>
                <a:cs typeface="Calibri"/>
              </a:rPr>
              <a:t>the Distribution </a:t>
            </a:r>
            <a:r>
              <a:rPr sz="3200" b="1" spc="-5" dirty="0">
                <a:latin typeface="Calibri"/>
                <a:cs typeface="Calibri"/>
              </a:rPr>
              <a:t>of</a:t>
            </a:r>
            <a:r>
              <a:rPr sz="3200" b="1" spc="45" dirty="0">
                <a:latin typeface="Calibri"/>
                <a:cs typeface="Calibri"/>
              </a:rPr>
              <a:t> </a:t>
            </a:r>
            <a:r>
              <a:rPr sz="3200" b="1" spc="-10" dirty="0">
                <a:latin typeface="Calibri"/>
                <a:cs typeface="Calibri"/>
              </a:rPr>
              <a:t>Objects</a:t>
            </a:r>
            <a:endParaRPr sz="3200">
              <a:latin typeface="Calibri"/>
              <a:cs typeface="Calibri"/>
            </a:endParaRPr>
          </a:p>
        </p:txBody>
      </p:sp>
      <p:sp>
        <p:nvSpPr>
          <p:cNvPr id="3" name="object 3"/>
          <p:cNvSpPr txBox="1"/>
          <p:nvPr/>
        </p:nvSpPr>
        <p:spPr>
          <a:xfrm>
            <a:off x="536244" y="1008507"/>
            <a:ext cx="7942580" cy="4288155"/>
          </a:xfrm>
          <a:prstGeom prst="rect">
            <a:avLst/>
          </a:prstGeom>
        </p:spPr>
        <p:txBody>
          <a:bodyPr vert="horz" wrap="square" lIns="0" tIns="0" rIns="0" bIns="0" rtlCol="0">
            <a:spAutoFit/>
          </a:bodyPr>
          <a:lstStyle/>
          <a:p>
            <a:pPr marL="12700">
              <a:lnSpc>
                <a:spcPts val="935"/>
              </a:lnSpc>
            </a:pPr>
            <a:r>
              <a:rPr sz="800" spc="-5" dirty="0">
                <a:latin typeface="Arial"/>
                <a:cs typeface="Arial"/>
              </a:rPr>
              <a:t>•</a:t>
            </a:r>
            <a:endParaRPr sz="800">
              <a:latin typeface="Arial"/>
              <a:cs typeface="Arial"/>
            </a:endParaRPr>
          </a:p>
          <a:p>
            <a:pPr marL="356870" indent="-344170">
              <a:lnSpc>
                <a:spcPts val="2375"/>
              </a:lnSpc>
              <a:buFont typeface="Arial"/>
              <a:buChar char="•"/>
              <a:tabLst>
                <a:tab pos="356870" algn="l"/>
                <a:tab pos="357505" algn="l"/>
              </a:tabLst>
            </a:pPr>
            <a:r>
              <a:rPr sz="2000" spc="-95" dirty="0">
                <a:latin typeface="Calibri"/>
                <a:cs typeface="Calibri"/>
              </a:rPr>
              <a:t>To </a:t>
            </a:r>
            <a:r>
              <a:rPr sz="2000" spc="-10" dirty="0">
                <a:latin typeface="Calibri"/>
                <a:cs typeface="Calibri"/>
              </a:rPr>
              <a:t>model </a:t>
            </a:r>
            <a:r>
              <a:rPr sz="2000" spc="-5" dirty="0">
                <a:latin typeface="Calibri"/>
                <a:cs typeface="Calibri"/>
              </a:rPr>
              <a:t>the distribution of</a:t>
            </a:r>
            <a:r>
              <a:rPr sz="2000" spc="114" dirty="0">
                <a:latin typeface="Calibri"/>
                <a:cs typeface="Calibri"/>
              </a:rPr>
              <a:t> </a:t>
            </a:r>
            <a:r>
              <a:rPr sz="2000" spc="-10" dirty="0">
                <a:latin typeface="Calibri"/>
                <a:cs typeface="Calibri"/>
              </a:rPr>
              <a:t>objects,</a:t>
            </a:r>
            <a:endParaRPr sz="2000">
              <a:latin typeface="Calibri"/>
              <a:cs typeface="Calibri"/>
            </a:endParaRPr>
          </a:p>
          <a:p>
            <a:pPr marL="356870" marR="5080" indent="-344170" algn="just">
              <a:lnSpc>
                <a:spcPts val="1920"/>
              </a:lnSpc>
              <a:spcBef>
                <a:spcPts val="465"/>
              </a:spcBef>
              <a:buFont typeface="Arial"/>
              <a:buChar char="•"/>
              <a:tabLst>
                <a:tab pos="357505" algn="l"/>
              </a:tabLst>
            </a:pPr>
            <a:r>
              <a:rPr sz="2000" spc="-15" dirty="0">
                <a:latin typeface="Calibri"/>
                <a:cs typeface="Calibri"/>
              </a:rPr>
              <a:t>For </a:t>
            </a:r>
            <a:r>
              <a:rPr sz="2000" spc="-10" dirty="0">
                <a:latin typeface="Calibri"/>
                <a:cs typeface="Calibri"/>
              </a:rPr>
              <a:t>each </a:t>
            </a:r>
            <a:r>
              <a:rPr sz="2000" spc="-15" dirty="0">
                <a:latin typeface="Calibri"/>
                <a:cs typeface="Calibri"/>
              </a:rPr>
              <a:t>interesting </a:t>
            </a:r>
            <a:r>
              <a:rPr sz="2000" spc="-10" dirty="0">
                <a:latin typeface="Calibri"/>
                <a:cs typeface="Calibri"/>
              </a:rPr>
              <a:t>class </a:t>
            </a:r>
            <a:r>
              <a:rPr sz="2000" spc="-5" dirty="0">
                <a:latin typeface="Calibri"/>
                <a:cs typeface="Calibri"/>
              </a:rPr>
              <a:t>of objects in </a:t>
            </a:r>
            <a:r>
              <a:rPr sz="2000" spc="-10" dirty="0">
                <a:latin typeface="Calibri"/>
                <a:cs typeface="Calibri"/>
              </a:rPr>
              <a:t>your </a:t>
            </a:r>
            <a:r>
              <a:rPr sz="2000" spc="-30" dirty="0">
                <a:latin typeface="Calibri"/>
                <a:cs typeface="Calibri"/>
              </a:rPr>
              <a:t>system, </a:t>
            </a:r>
            <a:r>
              <a:rPr sz="2000" spc="-10" dirty="0">
                <a:latin typeface="Calibri"/>
                <a:cs typeface="Calibri"/>
              </a:rPr>
              <a:t>consider </a:t>
            </a:r>
            <a:r>
              <a:rPr sz="2000" spc="-5" dirty="0">
                <a:latin typeface="Calibri"/>
                <a:cs typeface="Calibri"/>
              </a:rPr>
              <a:t>its </a:t>
            </a:r>
            <a:r>
              <a:rPr sz="2000" spc="-10" dirty="0">
                <a:latin typeface="Calibri"/>
                <a:cs typeface="Calibri"/>
              </a:rPr>
              <a:t>locality of  </a:t>
            </a:r>
            <a:r>
              <a:rPr sz="2000" spc="-25" dirty="0">
                <a:latin typeface="Calibri"/>
                <a:cs typeface="Calibri"/>
              </a:rPr>
              <a:t>reference. </a:t>
            </a:r>
            <a:r>
              <a:rPr sz="2000" spc="-5" dirty="0">
                <a:latin typeface="Calibri"/>
                <a:cs typeface="Calibri"/>
              </a:rPr>
              <a:t>In other </a:t>
            </a:r>
            <a:r>
              <a:rPr sz="2000" spc="-20" dirty="0">
                <a:latin typeface="Calibri"/>
                <a:cs typeface="Calibri"/>
              </a:rPr>
              <a:t>words, </a:t>
            </a:r>
            <a:r>
              <a:rPr sz="2000" spc="-10" dirty="0">
                <a:latin typeface="Calibri"/>
                <a:cs typeface="Calibri"/>
              </a:rPr>
              <a:t>consider </a:t>
            </a:r>
            <a:r>
              <a:rPr sz="2000" spc="-5" dirty="0">
                <a:latin typeface="Calibri"/>
                <a:cs typeface="Calibri"/>
              </a:rPr>
              <a:t>all its </a:t>
            </a:r>
            <a:r>
              <a:rPr sz="2000" spc="-10" dirty="0">
                <a:latin typeface="Calibri"/>
                <a:cs typeface="Calibri"/>
              </a:rPr>
              <a:t>neighbors </a:t>
            </a:r>
            <a:r>
              <a:rPr sz="2000" spc="-5" dirty="0">
                <a:latin typeface="Calibri"/>
                <a:cs typeface="Calibri"/>
              </a:rPr>
              <a:t>and their </a:t>
            </a:r>
            <a:r>
              <a:rPr sz="2000" spc="-10" dirty="0">
                <a:latin typeface="Calibri"/>
                <a:cs typeface="Calibri"/>
              </a:rPr>
              <a:t>locations. </a:t>
            </a:r>
            <a:r>
              <a:rPr sz="2000" spc="-5" dirty="0">
                <a:latin typeface="Calibri"/>
                <a:cs typeface="Calibri"/>
              </a:rPr>
              <a:t>A  tightly </a:t>
            </a:r>
            <a:r>
              <a:rPr sz="2000" spc="-10" dirty="0">
                <a:latin typeface="Calibri"/>
                <a:cs typeface="Calibri"/>
              </a:rPr>
              <a:t>coupled locality </a:t>
            </a:r>
            <a:r>
              <a:rPr sz="2000" spc="-5" dirty="0">
                <a:latin typeface="Calibri"/>
                <a:cs typeface="Calibri"/>
              </a:rPr>
              <a:t>will </a:t>
            </a:r>
            <a:r>
              <a:rPr sz="2000" spc="-20" dirty="0">
                <a:latin typeface="Calibri"/>
                <a:cs typeface="Calibri"/>
              </a:rPr>
              <a:t>have </a:t>
            </a:r>
            <a:r>
              <a:rPr sz="2000" spc="-5" dirty="0">
                <a:latin typeface="Calibri"/>
                <a:cs typeface="Calibri"/>
              </a:rPr>
              <a:t>neighboring objects </a:t>
            </a:r>
            <a:r>
              <a:rPr sz="2000" spc="-10" dirty="0">
                <a:latin typeface="Calibri"/>
                <a:cs typeface="Calibri"/>
              </a:rPr>
              <a:t>close</a:t>
            </a:r>
            <a:r>
              <a:rPr sz="2000" spc="195" dirty="0">
                <a:latin typeface="Calibri"/>
                <a:cs typeface="Calibri"/>
              </a:rPr>
              <a:t> </a:t>
            </a:r>
            <a:r>
              <a:rPr sz="2000" spc="-5" dirty="0">
                <a:latin typeface="Calibri"/>
                <a:cs typeface="Calibri"/>
              </a:rPr>
              <a:t>by</a:t>
            </a:r>
            <a:endParaRPr sz="2000">
              <a:latin typeface="Calibri"/>
              <a:cs typeface="Calibri"/>
            </a:endParaRPr>
          </a:p>
          <a:p>
            <a:pPr marL="12700">
              <a:lnSpc>
                <a:spcPct val="100000"/>
              </a:lnSpc>
              <a:spcBef>
                <a:spcPts val="15"/>
              </a:spcBef>
            </a:pPr>
            <a:r>
              <a:rPr sz="2000" spc="-5" dirty="0">
                <a:latin typeface="Arial"/>
                <a:cs typeface="Arial"/>
              </a:rPr>
              <a:t>•</a:t>
            </a:r>
            <a:endParaRPr sz="2000">
              <a:latin typeface="Arial"/>
              <a:cs typeface="Arial"/>
            </a:endParaRPr>
          </a:p>
          <a:p>
            <a:pPr marL="356870" marR="48260" indent="-344170">
              <a:lnSpc>
                <a:spcPct val="80000"/>
              </a:lnSpc>
              <a:spcBef>
                <a:spcPts val="480"/>
              </a:spcBef>
              <a:buFont typeface="Arial"/>
              <a:buChar char="•"/>
              <a:tabLst>
                <a:tab pos="356870" algn="l"/>
                <a:tab pos="357505" algn="l"/>
              </a:tabLst>
            </a:pPr>
            <a:r>
              <a:rPr sz="2000" spc="-15" dirty="0">
                <a:latin typeface="Calibri"/>
                <a:cs typeface="Calibri"/>
              </a:rPr>
              <a:t>Next </a:t>
            </a:r>
            <a:r>
              <a:rPr sz="2000" spc="-10" dirty="0">
                <a:latin typeface="Calibri"/>
                <a:cs typeface="Calibri"/>
              </a:rPr>
              <a:t>consider </a:t>
            </a:r>
            <a:r>
              <a:rPr sz="2000" spc="-15" dirty="0">
                <a:latin typeface="Calibri"/>
                <a:cs typeface="Calibri"/>
              </a:rPr>
              <a:t>patterns </a:t>
            </a:r>
            <a:r>
              <a:rPr sz="2000" spc="-5" dirty="0">
                <a:latin typeface="Calibri"/>
                <a:cs typeface="Calibri"/>
              </a:rPr>
              <a:t>of </a:t>
            </a:r>
            <a:r>
              <a:rPr sz="2000" spc="-15" dirty="0">
                <a:latin typeface="Calibri"/>
                <a:cs typeface="Calibri"/>
              </a:rPr>
              <a:t>interaction </a:t>
            </a:r>
            <a:r>
              <a:rPr sz="2000" spc="-5" dirty="0">
                <a:latin typeface="Calibri"/>
                <a:cs typeface="Calibri"/>
              </a:rPr>
              <a:t>among </a:t>
            </a:r>
            <a:r>
              <a:rPr sz="2000" spc="-15" dirty="0">
                <a:latin typeface="Calibri"/>
                <a:cs typeface="Calibri"/>
              </a:rPr>
              <a:t>related </a:t>
            </a:r>
            <a:r>
              <a:rPr sz="2000" spc="-10" dirty="0">
                <a:latin typeface="Calibri"/>
                <a:cs typeface="Calibri"/>
              </a:rPr>
              <a:t>sets </a:t>
            </a:r>
            <a:r>
              <a:rPr sz="2000" spc="-5" dirty="0">
                <a:latin typeface="Calibri"/>
                <a:cs typeface="Calibri"/>
              </a:rPr>
              <a:t>of </a:t>
            </a:r>
            <a:r>
              <a:rPr sz="2000" spc="-10" dirty="0">
                <a:latin typeface="Calibri"/>
                <a:cs typeface="Calibri"/>
              </a:rPr>
              <a:t>objects. </a:t>
            </a:r>
            <a:r>
              <a:rPr sz="2000" spc="10" dirty="0">
                <a:latin typeface="Calibri"/>
                <a:cs typeface="Calibri"/>
              </a:rPr>
              <a:t>Co-  </a:t>
            </a:r>
            <a:r>
              <a:rPr sz="2000" spc="-15" dirty="0">
                <a:latin typeface="Calibri"/>
                <a:cs typeface="Calibri"/>
              </a:rPr>
              <a:t>locate </a:t>
            </a:r>
            <a:r>
              <a:rPr sz="2000" spc="-10" dirty="0">
                <a:latin typeface="Calibri"/>
                <a:cs typeface="Calibri"/>
              </a:rPr>
              <a:t>sets </a:t>
            </a:r>
            <a:r>
              <a:rPr sz="2000" spc="-5" dirty="0">
                <a:latin typeface="Calibri"/>
                <a:cs typeface="Calibri"/>
              </a:rPr>
              <a:t>of objects </a:t>
            </a:r>
            <a:r>
              <a:rPr sz="2000" spc="-10" dirty="0">
                <a:latin typeface="Calibri"/>
                <a:cs typeface="Calibri"/>
              </a:rPr>
              <a:t>that </a:t>
            </a:r>
            <a:r>
              <a:rPr sz="2000" spc="-20" dirty="0">
                <a:latin typeface="Calibri"/>
                <a:cs typeface="Calibri"/>
              </a:rPr>
              <a:t>have </a:t>
            </a:r>
            <a:r>
              <a:rPr sz="2000" spc="-5" dirty="0">
                <a:latin typeface="Calibri"/>
                <a:cs typeface="Calibri"/>
              </a:rPr>
              <a:t>high </a:t>
            </a:r>
            <a:r>
              <a:rPr sz="2000" spc="-10" dirty="0">
                <a:latin typeface="Calibri"/>
                <a:cs typeface="Calibri"/>
              </a:rPr>
              <a:t>degrees </a:t>
            </a:r>
            <a:r>
              <a:rPr sz="2000" spc="-5" dirty="0">
                <a:latin typeface="Calibri"/>
                <a:cs typeface="Calibri"/>
              </a:rPr>
              <a:t>of </a:t>
            </a:r>
            <a:r>
              <a:rPr sz="2000" spc="-10" dirty="0">
                <a:latin typeface="Calibri"/>
                <a:cs typeface="Calibri"/>
              </a:rPr>
              <a:t>interaction, </a:t>
            </a:r>
            <a:r>
              <a:rPr sz="2000" spc="-15" dirty="0">
                <a:latin typeface="Calibri"/>
                <a:cs typeface="Calibri"/>
              </a:rPr>
              <a:t>to </a:t>
            </a:r>
            <a:r>
              <a:rPr sz="2000" spc="-10" dirty="0">
                <a:latin typeface="Calibri"/>
                <a:cs typeface="Calibri"/>
              </a:rPr>
              <a:t>reduce </a:t>
            </a:r>
            <a:r>
              <a:rPr sz="2000" spc="-5" dirty="0">
                <a:latin typeface="Calibri"/>
                <a:cs typeface="Calibri"/>
              </a:rPr>
              <a:t>the  </a:t>
            </a:r>
            <a:r>
              <a:rPr sz="2000" spc="-25" dirty="0">
                <a:latin typeface="Calibri"/>
                <a:cs typeface="Calibri"/>
              </a:rPr>
              <a:t>cost </a:t>
            </a:r>
            <a:r>
              <a:rPr sz="2000" spc="-5" dirty="0">
                <a:latin typeface="Calibri"/>
                <a:cs typeface="Calibri"/>
              </a:rPr>
              <a:t>of </a:t>
            </a:r>
            <a:r>
              <a:rPr sz="2000" spc="-10" dirty="0">
                <a:latin typeface="Calibri"/>
                <a:cs typeface="Calibri"/>
              </a:rPr>
              <a:t>communication. Partition sets </a:t>
            </a:r>
            <a:r>
              <a:rPr sz="2000" spc="-5" dirty="0">
                <a:latin typeface="Calibri"/>
                <a:cs typeface="Calibri"/>
              </a:rPr>
              <a:t>of objects </a:t>
            </a:r>
            <a:r>
              <a:rPr sz="2000" spc="-10" dirty="0">
                <a:latin typeface="Calibri"/>
                <a:cs typeface="Calibri"/>
              </a:rPr>
              <a:t>that </a:t>
            </a:r>
            <a:r>
              <a:rPr sz="2000" spc="-20" dirty="0">
                <a:latin typeface="Calibri"/>
                <a:cs typeface="Calibri"/>
              </a:rPr>
              <a:t>have </a:t>
            </a:r>
            <a:r>
              <a:rPr sz="2000" spc="-5" dirty="0">
                <a:latin typeface="Calibri"/>
                <a:cs typeface="Calibri"/>
              </a:rPr>
              <a:t>low </a:t>
            </a:r>
            <a:r>
              <a:rPr sz="2000" spc="-15" dirty="0">
                <a:latin typeface="Calibri"/>
                <a:cs typeface="Calibri"/>
              </a:rPr>
              <a:t>degrees </a:t>
            </a:r>
            <a:r>
              <a:rPr sz="2000" spc="-5" dirty="0">
                <a:latin typeface="Calibri"/>
                <a:cs typeface="Calibri"/>
              </a:rPr>
              <a:t>of  </a:t>
            </a:r>
            <a:r>
              <a:rPr sz="2000" spc="-15" dirty="0">
                <a:latin typeface="Calibri"/>
                <a:cs typeface="Calibri"/>
              </a:rPr>
              <a:t>interaction.</a:t>
            </a:r>
            <a:endParaRPr sz="2000">
              <a:latin typeface="Calibri"/>
              <a:cs typeface="Calibri"/>
            </a:endParaRPr>
          </a:p>
          <a:p>
            <a:pPr marL="12700">
              <a:lnSpc>
                <a:spcPct val="100000"/>
              </a:lnSpc>
            </a:pPr>
            <a:r>
              <a:rPr sz="2000" spc="-5" dirty="0">
                <a:latin typeface="Arial"/>
                <a:cs typeface="Arial"/>
              </a:rPr>
              <a:t>•</a:t>
            </a:r>
            <a:endParaRPr sz="2000">
              <a:latin typeface="Arial"/>
              <a:cs typeface="Arial"/>
            </a:endParaRPr>
          </a:p>
          <a:p>
            <a:pPr marL="356870" indent="-344170">
              <a:lnSpc>
                <a:spcPts val="2160"/>
              </a:lnSpc>
              <a:buFont typeface="Arial"/>
              <a:buChar char="•"/>
              <a:tabLst>
                <a:tab pos="356870" algn="l"/>
                <a:tab pos="357505" algn="l"/>
              </a:tabLst>
            </a:pPr>
            <a:r>
              <a:rPr sz="2000" spc="-15" dirty="0">
                <a:latin typeface="Calibri"/>
                <a:cs typeface="Calibri"/>
              </a:rPr>
              <a:t>Next </a:t>
            </a:r>
            <a:r>
              <a:rPr sz="2000" spc="-10" dirty="0">
                <a:latin typeface="Calibri"/>
                <a:cs typeface="Calibri"/>
              </a:rPr>
              <a:t>consider </a:t>
            </a:r>
            <a:r>
              <a:rPr sz="2000" spc="-5" dirty="0">
                <a:latin typeface="Calibri"/>
                <a:cs typeface="Calibri"/>
              </a:rPr>
              <a:t>the distribution of </a:t>
            </a:r>
            <a:r>
              <a:rPr sz="2000" spc="-10" dirty="0">
                <a:latin typeface="Calibri"/>
                <a:cs typeface="Calibri"/>
              </a:rPr>
              <a:t>responsibilities across </a:t>
            </a:r>
            <a:r>
              <a:rPr sz="2000" spc="-5" dirty="0">
                <a:latin typeface="Calibri"/>
                <a:cs typeface="Calibri"/>
              </a:rPr>
              <a:t>the</a:t>
            </a:r>
            <a:r>
              <a:rPr sz="2000" spc="260" dirty="0">
                <a:latin typeface="Calibri"/>
                <a:cs typeface="Calibri"/>
              </a:rPr>
              <a:t> </a:t>
            </a:r>
            <a:r>
              <a:rPr sz="2000" spc="-30" dirty="0">
                <a:latin typeface="Calibri"/>
                <a:cs typeface="Calibri"/>
              </a:rPr>
              <a:t>system.</a:t>
            </a:r>
            <a:endParaRPr sz="2000">
              <a:latin typeface="Calibri"/>
              <a:cs typeface="Calibri"/>
            </a:endParaRPr>
          </a:p>
          <a:p>
            <a:pPr marL="356870">
              <a:lnSpc>
                <a:spcPts val="2160"/>
              </a:lnSpc>
            </a:pPr>
            <a:r>
              <a:rPr sz="2000" spc="-10" dirty="0">
                <a:latin typeface="Calibri"/>
                <a:cs typeface="Calibri"/>
              </a:rPr>
              <a:t>Redistribute your </a:t>
            </a:r>
            <a:r>
              <a:rPr sz="2000" spc="-5" dirty="0">
                <a:latin typeface="Calibri"/>
                <a:cs typeface="Calibri"/>
              </a:rPr>
              <a:t>objects </a:t>
            </a:r>
            <a:r>
              <a:rPr sz="2000" spc="-15" dirty="0">
                <a:latin typeface="Calibri"/>
                <a:cs typeface="Calibri"/>
              </a:rPr>
              <a:t>to </a:t>
            </a:r>
            <a:r>
              <a:rPr sz="2000" spc="-5" dirty="0">
                <a:latin typeface="Calibri"/>
                <a:cs typeface="Calibri"/>
              </a:rPr>
              <a:t>balance the load </a:t>
            </a:r>
            <a:r>
              <a:rPr sz="2000" dirty="0">
                <a:latin typeface="Calibri"/>
                <a:cs typeface="Calibri"/>
              </a:rPr>
              <a:t>of </a:t>
            </a:r>
            <a:r>
              <a:rPr sz="2000" spc="-5" dirty="0">
                <a:latin typeface="Calibri"/>
                <a:cs typeface="Calibri"/>
              </a:rPr>
              <a:t>each</a:t>
            </a:r>
            <a:r>
              <a:rPr sz="2000" spc="80" dirty="0">
                <a:latin typeface="Calibri"/>
                <a:cs typeface="Calibri"/>
              </a:rPr>
              <a:t> </a:t>
            </a:r>
            <a:r>
              <a:rPr sz="2000" spc="-5" dirty="0">
                <a:latin typeface="Calibri"/>
                <a:cs typeface="Calibri"/>
              </a:rPr>
              <a:t>node.</a:t>
            </a:r>
            <a:endParaRPr sz="2000">
              <a:latin typeface="Calibri"/>
              <a:cs typeface="Calibri"/>
            </a:endParaRPr>
          </a:p>
          <a:p>
            <a:pPr marL="12700">
              <a:lnSpc>
                <a:spcPct val="100000"/>
              </a:lnSpc>
            </a:pPr>
            <a:r>
              <a:rPr sz="2000" spc="-5" dirty="0">
                <a:latin typeface="Arial"/>
                <a:cs typeface="Arial"/>
              </a:rPr>
              <a:t>•</a:t>
            </a:r>
            <a:endParaRPr sz="2000">
              <a:latin typeface="Arial"/>
              <a:cs typeface="Arial"/>
            </a:endParaRPr>
          </a:p>
          <a:p>
            <a:pPr marL="356870" indent="-344170">
              <a:lnSpc>
                <a:spcPts val="2160"/>
              </a:lnSpc>
              <a:buFont typeface="Arial"/>
              <a:buChar char="•"/>
              <a:tabLst>
                <a:tab pos="356870" algn="l"/>
                <a:tab pos="357505" algn="l"/>
              </a:tabLst>
            </a:pPr>
            <a:r>
              <a:rPr sz="2000" spc="-10" dirty="0">
                <a:latin typeface="Calibri"/>
                <a:cs typeface="Calibri"/>
              </a:rPr>
              <a:t>Consider </a:t>
            </a:r>
            <a:r>
              <a:rPr sz="2000" spc="-5" dirty="0">
                <a:latin typeface="Calibri"/>
                <a:cs typeface="Calibri"/>
              </a:rPr>
              <a:t>also </a:t>
            </a:r>
            <a:r>
              <a:rPr sz="2000" spc="-10" dirty="0">
                <a:latin typeface="Calibri"/>
                <a:cs typeface="Calibri"/>
              </a:rPr>
              <a:t>issues </a:t>
            </a:r>
            <a:r>
              <a:rPr sz="2000" spc="-5" dirty="0">
                <a:latin typeface="Calibri"/>
                <a:cs typeface="Calibri"/>
              </a:rPr>
              <a:t>of </a:t>
            </a:r>
            <a:r>
              <a:rPr sz="2000" spc="-20" dirty="0">
                <a:latin typeface="Calibri"/>
                <a:cs typeface="Calibri"/>
              </a:rPr>
              <a:t>security, </a:t>
            </a:r>
            <a:r>
              <a:rPr sz="2000" spc="-25" dirty="0">
                <a:latin typeface="Calibri"/>
                <a:cs typeface="Calibri"/>
              </a:rPr>
              <a:t>volatility, </a:t>
            </a:r>
            <a:r>
              <a:rPr sz="2000" dirty="0">
                <a:latin typeface="Calibri"/>
                <a:cs typeface="Calibri"/>
              </a:rPr>
              <a:t>and quality </a:t>
            </a:r>
            <a:r>
              <a:rPr sz="2000" spc="-5" dirty="0">
                <a:latin typeface="Calibri"/>
                <a:cs typeface="Calibri"/>
              </a:rPr>
              <a:t>of </a:t>
            </a:r>
            <a:r>
              <a:rPr sz="2000" spc="-10" dirty="0">
                <a:latin typeface="Calibri"/>
                <a:cs typeface="Calibri"/>
              </a:rPr>
              <a:t>service,</a:t>
            </a:r>
            <a:r>
              <a:rPr sz="2000" spc="285" dirty="0">
                <a:latin typeface="Calibri"/>
                <a:cs typeface="Calibri"/>
              </a:rPr>
              <a:t> </a:t>
            </a:r>
            <a:r>
              <a:rPr sz="2000" dirty="0">
                <a:latin typeface="Calibri"/>
                <a:cs typeface="Calibri"/>
              </a:rPr>
              <a:t>and</a:t>
            </a:r>
            <a:endParaRPr sz="2000">
              <a:latin typeface="Calibri"/>
              <a:cs typeface="Calibri"/>
            </a:endParaRPr>
          </a:p>
          <a:p>
            <a:pPr marL="356870">
              <a:lnSpc>
                <a:spcPts val="2160"/>
              </a:lnSpc>
            </a:pPr>
            <a:r>
              <a:rPr sz="2000" spc="-10" dirty="0">
                <a:latin typeface="Calibri"/>
                <a:cs typeface="Calibri"/>
              </a:rPr>
              <a:t>redistribute your </a:t>
            </a:r>
            <a:r>
              <a:rPr sz="2000" spc="-5" dirty="0">
                <a:latin typeface="Calibri"/>
                <a:cs typeface="Calibri"/>
              </a:rPr>
              <a:t>objects as</a:t>
            </a:r>
            <a:r>
              <a:rPr sz="2000" dirty="0">
                <a:latin typeface="Calibri"/>
                <a:cs typeface="Calibri"/>
              </a:rPr>
              <a:t> </a:t>
            </a:r>
            <a:r>
              <a:rPr sz="2000" spc="-10" dirty="0">
                <a:latin typeface="Calibri"/>
                <a:cs typeface="Calibri"/>
              </a:rPr>
              <a:t>appropriate.</a:t>
            </a:r>
            <a:endParaRPr sz="20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244</a:t>
            </a:r>
            <a:endParaRPr sz="1200">
              <a:latin typeface="Times New Roman"/>
              <a:cs typeface="Times New Roman"/>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177285" y="5343855"/>
            <a:ext cx="4243705" cy="426720"/>
          </a:xfrm>
          <a:prstGeom prst="rect">
            <a:avLst/>
          </a:prstGeom>
        </p:spPr>
        <p:txBody>
          <a:bodyPr vert="horz" wrap="square" lIns="0" tIns="0" rIns="0" bIns="0" rtlCol="0">
            <a:spAutoFit/>
          </a:bodyPr>
          <a:lstStyle/>
          <a:p>
            <a:pPr marL="12700">
              <a:lnSpc>
                <a:spcPct val="100000"/>
              </a:lnSpc>
            </a:pPr>
            <a:r>
              <a:rPr sz="2800" b="1" spc="5" dirty="0">
                <a:latin typeface="Calibri"/>
                <a:cs typeface="Calibri"/>
              </a:rPr>
              <a:t>Modeling the </a:t>
            </a:r>
            <a:r>
              <a:rPr sz="2800" b="1" dirty="0">
                <a:latin typeface="Calibri"/>
                <a:cs typeface="Calibri"/>
              </a:rPr>
              <a:t>Distribution</a:t>
            </a:r>
            <a:r>
              <a:rPr sz="2800" b="1" spc="-140" dirty="0">
                <a:latin typeface="Calibri"/>
                <a:cs typeface="Calibri"/>
              </a:rPr>
              <a:t> </a:t>
            </a:r>
            <a:r>
              <a:rPr sz="2800" b="1" dirty="0">
                <a:latin typeface="Calibri"/>
                <a:cs typeface="Calibri"/>
              </a:rPr>
              <a:t>of</a:t>
            </a:r>
            <a:endParaRPr sz="2800">
              <a:latin typeface="Calibri"/>
              <a:cs typeface="Calibri"/>
            </a:endParaRPr>
          </a:p>
        </p:txBody>
      </p:sp>
      <p:sp>
        <p:nvSpPr>
          <p:cNvPr id="3" name="object 3"/>
          <p:cNvSpPr txBox="1"/>
          <p:nvPr/>
        </p:nvSpPr>
        <p:spPr>
          <a:xfrm>
            <a:off x="4723003" y="5770575"/>
            <a:ext cx="1147445" cy="426720"/>
          </a:xfrm>
          <a:prstGeom prst="rect">
            <a:avLst/>
          </a:prstGeom>
        </p:spPr>
        <p:txBody>
          <a:bodyPr vert="horz" wrap="square" lIns="0" tIns="0" rIns="0" bIns="0" rtlCol="0">
            <a:spAutoFit/>
          </a:bodyPr>
          <a:lstStyle/>
          <a:p>
            <a:pPr marL="12700">
              <a:lnSpc>
                <a:spcPct val="100000"/>
              </a:lnSpc>
            </a:pPr>
            <a:r>
              <a:rPr sz="2800" b="1" dirty="0">
                <a:latin typeface="Calibri"/>
                <a:cs typeface="Calibri"/>
              </a:rPr>
              <a:t>Objects</a:t>
            </a:r>
            <a:endParaRPr sz="28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245</a:t>
            </a:r>
            <a:endParaRPr sz="1200">
              <a:latin typeface="Times New Roman"/>
              <a:cs typeface="Times New Roman"/>
            </a:endParaRPr>
          </a:p>
        </p:txBody>
      </p:sp>
      <p:sp>
        <p:nvSpPr>
          <p:cNvPr id="5" name="object 5"/>
          <p:cNvSpPr/>
          <p:nvPr/>
        </p:nvSpPr>
        <p:spPr>
          <a:xfrm>
            <a:off x="533400" y="381000"/>
            <a:ext cx="7467600" cy="4572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In the UML, you can model </a:t>
            </a:r>
            <a:r>
              <a:rPr lang="en-US" dirty="0" smtClean="0">
                <a:solidFill>
                  <a:schemeClr val="tx2">
                    <a:lumMod val="75000"/>
                  </a:schemeClr>
                </a:solidFill>
              </a:rPr>
              <a:t>four kinds of events</a:t>
            </a:r>
          </a:p>
          <a:p>
            <a:pPr>
              <a:buNone/>
            </a:pPr>
            <a:endParaRPr lang="en-US" dirty="0" smtClean="0"/>
          </a:p>
          <a:p>
            <a:pPr>
              <a:buFont typeface="Wingdings" pitchFamily="2" charset="2"/>
              <a:buChar char="Ø"/>
            </a:pPr>
            <a:r>
              <a:rPr lang="en-US" dirty="0" smtClean="0"/>
              <a:t>signals</a:t>
            </a:r>
          </a:p>
          <a:p>
            <a:pPr>
              <a:buFont typeface="Wingdings" pitchFamily="2" charset="2"/>
              <a:buChar char="Ø"/>
            </a:pPr>
            <a:r>
              <a:rPr lang="en-US" dirty="0" smtClean="0"/>
              <a:t>calls</a:t>
            </a:r>
          </a:p>
          <a:p>
            <a:pPr>
              <a:buFont typeface="Wingdings" pitchFamily="2" charset="2"/>
              <a:buChar char="Ø"/>
            </a:pPr>
            <a:r>
              <a:rPr lang="en-US" dirty="0" smtClean="0"/>
              <a:t>the passing of time, and</a:t>
            </a:r>
          </a:p>
          <a:p>
            <a:pPr>
              <a:buFont typeface="Wingdings" pitchFamily="2" charset="2"/>
              <a:buChar char="Ø"/>
            </a:pPr>
            <a:r>
              <a:rPr lang="en-US" dirty="0" smtClean="0"/>
              <a:t> a change in state</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59511" rIns="0" bIns="0" rtlCol="0">
            <a:spAutoFit/>
          </a:bodyPr>
          <a:lstStyle/>
          <a:p>
            <a:pPr marL="12700">
              <a:lnSpc>
                <a:spcPct val="100000"/>
              </a:lnSpc>
            </a:pPr>
            <a:r>
              <a:rPr sz="3200" b="1" spc="-5" dirty="0">
                <a:latin typeface="Calibri"/>
                <a:cs typeface="Calibri"/>
              </a:rPr>
              <a:t>Modeling </a:t>
            </a:r>
            <a:r>
              <a:rPr sz="3200" b="1" spc="-10" dirty="0">
                <a:latin typeface="Calibri"/>
                <a:cs typeface="Calibri"/>
              </a:rPr>
              <a:t>Objects </a:t>
            </a:r>
            <a:r>
              <a:rPr sz="3200" b="1" spc="-15" dirty="0">
                <a:latin typeface="Calibri"/>
                <a:cs typeface="Calibri"/>
              </a:rPr>
              <a:t>that </a:t>
            </a:r>
            <a:r>
              <a:rPr sz="3200" b="1" spc="-25" dirty="0">
                <a:latin typeface="Calibri"/>
                <a:cs typeface="Calibri"/>
              </a:rPr>
              <a:t>Migrate</a:t>
            </a:r>
            <a:endParaRPr sz="3200">
              <a:latin typeface="Calibri"/>
              <a:cs typeface="Calibri"/>
            </a:endParaRPr>
          </a:p>
        </p:txBody>
      </p:sp>
      <p:sp>
        <p:nvSpPr>
          <p:cNvPr id="3" name="object 3"/>
          <p:cNvSpPr txBox="1"/>
          <p:nvPr/>
        </p:nvSpPr>
        <p:spPr>
          <a:xfrm>
            <a:off x="536244" y="795654"/>
            <a:ext cx="8030845" cy="5274310"/>
          </a:xfrm>
          <a:prstGeom prst="rect">
            <a:avLst/>
          </a:prstGeom>
        </p:spPr>
        <p:txBody>
          <a:bodyPr vert="horz" wrap="square" lIns="0" tIns="0" rIns="0" bIns="0" rtlCol="0">
            <a:spAutoFit/>
          </a:bodyPr>
          <a:lstStyle/>
          <a:p>
            <a:pPr marL="79375">
              <a:lnSpc>
                <a:spcPts val="2990"/>
              </a:lnSpc>
            </a:pPr>
            <a:r>
              <a:rPr sz="2500" spc="-110" dirty="0">
                <a:latin typeface="Calibri"/>
                <a:cs typeface="Calibri"/>
              </a:rPr>
              <a:t>To </a:t>
            </a:r>
            <a:r>
              <a:rPr sz="2500" dirty="0">
                <a:latin typeface="Calibri"/>
                <a:cs typeface="Calibri"/>
              </a:rPr>
              <a:t>model the </a:t>
            </a:r>
            <a:r>
              <a:rPr sz="2500" spc="-10" dirty="0">
                <a:latin typeface="Calibri"/>
                <a:cs typeface="Calibri"/>
              </a:rPr>
              <a:t>migration </a:t>
            </a:r>
            <a:r>
              <a:rPr sz="2500" spc="-5" dirty="0">
                <a:latin typeface="Calibri"/>
                <a:cs typeface="Calibri"/>
              </a:rPr>
              <a:t>of objects,</a:t>
            </a:r>
            <a:endParaRPr sz="2500">
              <a:latin typeface="Calibri"/>
              <a:cs typeface="Calibri"/>
            </a:endParaRPr>
          </a:p>
          <a:p>
            <a:pPr marL="356870" indent="-344170">
              <a:lnSpc>
                <a:spcPts val="3125"/>
              </a:lnSpc>
              <a:buFont typeface="Arial"/>
              <a:buChar char="•"/>
              <a:tabLst>
                <a:tab pos="356870" algn="l"/>
                <a:tab pos="357505" algn="l"/>
              </a:tabLst>
            </a:pPr>
            <a:r>
              <a:rPr sz="2900" dirty="0">
                <a:latin typeface="Calibri"/>
                <a:cs typeface="Calibri"/>
              </a:rPr>
              <a:t>Select an underlying mechanism </a:t>
            </a:r>
            <a:r>
              <a:rPr sz="2900" spc="-25" dirty="0">
                <a:latin typeface="Calibri"/>
                <a:cs typeface="Calibri"/>
              </a:rPr>
              <a:t>for</a:t>
            </a:r>
            <a:r>
              <a:rPr sz="2900" spc="-245" dirty="0">
                <a:latin typeface="Calibri"/>
                <a:cs typeface="Calibri"/>
              </a:rPr>
              <a:t> </a:t>
            </a:r>
            <a:r>
              <a:rPr sz="2900" spc="-10" dirty="0">
                <a:latin typeface="Calibri"/>
                <a:cs typeface="Calibri"/>
              </a:rPr>
              <a:t>physically</a:t>
            </a:r>
            <a:endParaRPr sz="2900">
              <a:latin typeface="Calibri"/>
              <a:cs typeface="Calibri"/>
            </a:endParaRPr>
          </a:p>
          <a:p>
            <a:pPr marL="356870">
              <a:lnSpc>
                <a:spcPts val="3135"/>
              </a:lnSpc>
            </a:pPr>
            <a:r>
              <a:rPr sz="2900" spc="-5" dirty="0">
                <a:latin typeface="Calibri"/>
                <a:cs typeface="Calibri"/>
              </a:rPr>
              <a:t>transporting </a:t>
            </a:r>
            <a:r>
              <a:rPr sz="2900" dirty="0">
                <a:latin typeface="Calibri"/>
                <a:cs typeface="Calibri"/>
              </a:rPr>
              <a:t>objects </a:t>
            </a:r>
            <a:r>
              <a:rPr sz="2900" spc="-10" dirty="0">
                <a:latin typeface="Calibri"/>
                <a:cs typeface="Calibri"/>
              </a:rPr>
              <a:t>across</a:t>
            </a:r>
            <a:r>
              <a:rPr sz="2900" spc="-180" dirty="0">
                <a:latin typeface="Calibri"/>
                <a:cs typeface="Calibri"/>
              </a:rPr>
              <a:t> </a:t>
            </a:r>
            <a:r>
              <a:rPr sz="2900" dirty="0">
                <a:latin typeface="Calibri"/>
                <a:cs typeface="Calibri"/>
              </a:rPr>
              <a:t>nodes.</a:t>
            </a:r>
            <a:endParaRPr sz="2900">
              <a:latin typeface="Calibri"/>
              <a:cs typeface="Calibri"/>
            </a:endParaRPr>
          </a:p>
          <a:p>
            <a:pPr>
              <a:lnSpc>
                <a:spcPct val="100000"/>
              </a:lnSpc>
              <a:spcBef>
                <a:spcPts val="30"/>
              </a:spcBef>
            </a:pPr>
            <a:endParaRPr sz="3000">
              <a:latin typeface="Times New Roman"/>
              <a:cs typeface="Times New Roman"/>
            </a:endParaRPr>
          </a:p>
          <a:p>
            <a:pPr marL="356870" indent="-344170">
              <a:lnSpc>
                <a:spcPts val="3135"/>
              </a:lnSpc>
              <a:buFont typeface="Arial"/>
              <a:buChar char="•"/>
              <a:tabLst>
                <a:tab pos="356870" algn="l"/>
                <a:tab pos="357505" algn="l"/>
              </a:tabLst>
            </a:pPr>
            <a:r>
              <a:rPr sz="2900" spc="-5" dirty="0">
                <a:latin typeface="Calibri"/>
                <a:cs typeface="Calibri"/>
              </a:rPr>
              <a:t>Render </a:t>
            </a:r>
            <a:r>
              <a:rPr sz="2900" spc="5" dirty="0">
                <a:latin typeface="Calibri"/>
                <a:cs typeface="Calibri"/>
              </a:rPr>
              <a:t>the </a:t>
            </a:r>
            <a:r>
              <a:rPr sz="2900" spc="-5" dirty="0">
                <a:latin typeface="Calibri"/>
                <a:cs typeface="Calibri"/>
              </a:rPr>
              <a:t>allocation of </a:t>
            </a:r>
            <a:r>
              <a:rPr sz="2900" dirty="0">
                <a:latin typeface="Calibri"/>
                <a:cs typeface="Calibri"/>
              </a:rPr>
              <a:t>an </a:t>
            </a:r>
            <a:r>
              <a:rPr sz="2900" spc="-5" dirty="0">
                <a:latin typeface="Calibri"/>
                <a:cs typeface="Calibri"/>
              </a:rPr>
              <a:t>object </a:t>
            </a:r>
            <a:r>
              <a:rPr sz="2900" spc="-10" dirty="0">
                <a:latin typeface="Calibri"/>
                <a:cs typeface="Calibri"/>
              </a:rPr>
              <a:t>to </a:t>
            </a:r>
            <a:r>
              <a:rPr sz="2900" dirty="0">
                <a:latin typeface="Calibri"/>
                <a:cs typeface="Calibri"/>
              </a:rPr>
              <a:t>a node</a:t>
            </a:r>
            <a:r>
              <a:rPr sz="2900" spc="-310" dirty="0">
                <a:latin typeface="Calibri"/>
                <a:cs typeface="Calibri"/>
              </a:rPr>
              <a:t> </a:t>
            </a:r>
            <a:r>
              <a:rPr sz="2900" spc="-10" dirty="0">
                <a:latin typeface="Calibri"/>
                <a:cs typeface="Calibri"/>
              </a:rPr>
              <a:t>by</a:t>
            </a:r>
            <a:endParaRPr sz="2900">
              <a:latin typeface="Calibri"/>
              <a:cs typeface="Calibri"/>
            </a:endParaRPr>
          </a:p>
          <a:p>
            <a:pPr marL="356870">
              <a:lnSpc>
                <a:spcPts val="3135"/>
              </a:lnSpc>
            </a:pPr>
            <a:r>
              <a:rPr sz="2900" spc="-5" dirty="0">
                <a:latin typeface="Calibri"/>
                <a:cs typeface="Calibri"/>
              </a:rPr>
              <a:t>explicitly indicating </a:t>
            </a:r>
            <a:r>
              <a:rPr sz="2900" spc="5" dirty="0">
                <a:latin typeface="Calibri"/>
                <a:cs typeface="Calibri"/>
              </a:rPr>
              <a:t>its </a:t>
            </a:r>
            <a:r>
              <a:rPr sz="2900" spc="-5" dirty="0">
                <a:latin typeface="Calibri"/>
                <a:cs typeface="Calibri"/>
              </a:rPr>
              <a:t>location </a:t>
            </a:r>
            <a:r>
              <a:rPr sz="2900" dirty="0">
                <a:latin typeface="Calibri"/>
                <a:cs typeface="Calibri"/>
              </a:rPr>
              <a:t>as a </a:t>
            </a:r>
            <a:r>
              <a:rPr sz="2900" spc="-5" dirty="0">
                <a:latin typeface="Calibri"/>
                <a:cs typeface="Calibri"/>
              </a:rPr>
              <a:t>tagged</a:t>
            </a:r>
            <a:r>
              <a:rPr sz="2900" spc="-305" dirty="0">
                <a:latin typeface="Calibri"/>
                <a:cs typeface="Calibri"/>
              </a:rPr>
              <a:t> </a:t>
            </a:r>
            <a:r>
              <a:rPr sz="2900" spc="-5" dirty="0">
                <a:latin typeface="Calibri"/>
                <a:cs typeface="Calibri"/>
              </a:rPr>
              <a:t>value.</a:t>
            </a:r>
            <a:endParaRPr sz="2900">
              <a:latin typeface="Calibri"/>
              <a:cs typeface="Calibri"/>
            </a:endParaRPr>
          </a:p>
          <a:p>
            <a:pPr>
              <a:lnSpc>
                <a:spcPct val="100000"/>
              </a:lnSpc>
              <a:spcBef>
                <a:spcPts val="30"/>
              </a:spcBef>
            </a:pPr>
            <a:endParaRPr sz="3000">
              <a:latin typeface="Times New Roman"/>
              <a:cs typeface="Times New Roman"/>
            </a:endParaRPr>
          </a:p>
          <a:p>
            <a:pPr marL="356870" indent="-344170">
              <a:lnSpc>
                <a:spcPts val="3135"/>
              </a:lnSpc>
              <a:buFont typeface="Arial"/>
              <a:buChar char="•"/>
              <a:tabLst>
                <a:tab pos="356870" algn="l"/>
                <a:tab pos="357505" algn="l"/>
              </a:tabLst>
            </a:pPr>
            <a:r>
              <a:rPr sz="2900" dirty="0">
                <a:latin typeface="Calibri"/>
                <a:cs typeface="Calibri"/>
              </a:rPr>
              <a:t>Using </a:t>
            </a:r>
            <a:r>
              <a:rPr sz="2900" spc="5" dirty="0">
                <a:latin typeface="Calibri"/>
                <a:cs typeface="Calibri"/>
              </a:rPr>
              <a:t>the </a:t>
            </a:r>
            <a:r>
              <a:rPr sz="2900" b="1" spc="-5" dirty="0">
                <a:latin typeface="Calibri"/>
                <a:cs typeface="Calibri"/>
              </a:rPr>
              <a:t>become </a:t>
            </a:r>
            <a:r>
              <a:rPr sz="2900" dirty="0">
                <a:latin typeface="Calibri"/>
                <a:cs typeface="Calibri"/>
              </a:rPr>
              <a:t>and </a:t>
            </a:r>
            <a:r>
              <a:rPr sz="2900" b="1" spc="-10" dirty="0">
                <a:latin typeface="Calibri"/>
                <a:cs typeface="Calibri"/>
              </a:rPr>
              <a:t>copy </a:t>
            </a:r>
            <a:r>
              <a:rPr sz="2900" spc="-10" dirty="0">
                <a:latin typeface="Calibri"/>
                <a:cs typeface="Calibri"/>
              </a:rPr>
              <a:t>stereotyped</a:t>
            </a:r>
            <a:r>
              <a:rPr sz="2900" spc="-185" dirty="0">
                <a:latin typeface="Calibri"/>
                <a:cs typeface="Calibri"/>
              </a:rPr>
              <a:t> </a:t>
            </a:r>
            <a:r>
              <a:rPr sz="2900" spc="-5" dirty="0">
                <a:latin typeface="Calibri"/>
                <a:cs typeface="Calibri"/>
              </a:rPr>
              <a:t>messages,</a:t>
            </a:r>
            <a:endParaRPr sz="2900">
              <a:latin typeface="Calibri"/>
              <a:cs typeface="Calibri"/>
            </a:endParaRPr>
          </a:p>
          <a:p>
            <a:pPr marL="356870">
              <a:lnSpc>
                <a:spcPts val="3135"/>
              </a:lnSpc>
            </a:pPr>
            <a:r>
              <a:rPr sz="2900" spc="-10" dirty="0">
                <a:latin typeface="Calibri"/>
                <a:cs typeface="Calibri"/>
              </a:rPr>
              <a:t>render </a:t>
            </a:r>
            <a:r>
              <a:rPr sz="2900" dirty="0">
                <a:latin typeface="Calibri"/>
                <a:cs typeface="Calibri"/>
              </a:rPr>
              <a:t>the </a:t>
            </a:r>
            <a:r>
              <a:rPr sz="2900" spc="-5" dirty="0">
                <a:latin typeface="Calibri"/>
                <a:cs typeface="Calibri"/>
              </a:rPr>
              <a:t>allocation </a:t>
            </a:r>
            <a:r>
              <a:rPr sz="2900" dirty="0">
                <a:latin typeface="Calibri"/>
                <a:cs typeface="Calibri"/>
              </a:rPr>
              <a:t>of an object </a:t>
            </a:r>
            <a:r>
              <a:rPr sz="2900" spc="-5" dirty="0">
                <a:latin typeface="Calibri"/>
                <a:cs typeface="Calibri"/>
              </a:rPr>
              <a:t>to </a:t>
            </a:r>
            <a:r>
              <a:rPr sz="2900" dirty="0">
                <a:latin typeface="Calibri"/>
                <a:cs typeface="Calibri"/>
              </a:rPr>
              <a:t>a </a:t>
            </a:r>
            <a:r>
              <a:rPr sz="2900" spc="-10" dirty="0">
                <a:latin typeface="Calibri"/>
                <a:cs typeface="Calibri"/>
              </a:rPr>
              <a:t>new</a:t>
            </a:r>
            <a:r>
              <a:rPr sz="2900" spc="-250" dirty="0">
                <a:latin typeface="Calibri"/>
                <a:cs typeface="Calibri"/>
              </a:rPr>
              <a:t> </a:t>
            </a:r>
            <a:r>
              <a:rPr sz="2900" dirty="0">
                <a:latin typeface="Calibri"/>
                <a:cs typeface="Calibri"/>
              </a:rPr>
              <a:t>node.</a:t>
            </a:r>
            <a:endParaRPr sz="2900">
              <a:latin typeface="Calibri"/>
              <a:cs typeface="Calibri"/>
            </a:endParaRPr>
          </a:p>
          <a:p>
            <a:pPr>
              <a:lnSpc>
                <a:spcPct val="100000"/>
              </a:lnSpc>
              <a:spcBef>
                <a:spcPts val="35"/>
              </a:spcBef>
            </a:pPr>
            <a:endParaRPr sz="3600">
              <a:latin typeface="Times New Roman"/>
              <a:cs typeface="Times New Roman"/>
            </a:endParaRPr>
          </a:p>
          <a:p>
            <a:pPr marL="356870" marR="30480" indent="-344170">
              <a:lnSpc>
                <a:spcPct val="80000"/>
              </a:lnSpc>
              <a:buFont typeface="Arial"/>
              <a:buChar char="•"/>
              <a:tabLst>
                <a:tab pos="356870" algn="l"/>
                <a:tab pos="357505" algn="l"/>
              </a:tabLst>
            </a:pPr>
            <a:r>
              <a:rPr sz="2900" dirty="0">
                <a:latin typeface="Calibri"/>
                <a:cs typeface="Calibri"/>
              </a:rPr>
              <a:t>Consider the </a:t>
            </a:r>
            <a:r>
              <a:rPr sz="2900" spc="-5" dirty="0">
                <a:latin typeface="Calibri"/>
                <a:cs typeface="Calibri"/>
              </a:rPr>
              <a:t>issues </a:t>
            </a:r>
            <a:r>
              <a:rPr sz="2900" dirty="0">
                <a:latin typeface="Calibri"/>
                <a:cs typeface="Calibri"/>
              </a:rPr>
              <a:t>of </a:t>
            </a:r>
            <a:r>
              <a:rPr sz="2900" spc="-10" dirty="0">
                <a:latin typeface="Calibri"/>
                <a:cs typeface="Calibri"/>
              </a:rPr>
              <a:t>synchronization (keeping</a:t>
            </a:r>
            <a:r>
              <a:rPr sz="2900" spc="-295" dirty="0">
                <a:latin typeface="Calibri"/>
                <a:cs typeface="Calibri"/>
              </a:rPr>
              <a:t> </a:t>
            </a:r>
            <a:r>
              <a:rPr sz="2900" dirty="0">
                <a:latin typeface="Calibri"/>
                <a:cs typeface="Calibri"/>
              </a:rPr>
              <a:t>the  </a:t>
            </a:r>
            <a:r>
              <a:rPr sz="2900" spc="-20" dirty="0">
                <a:latin typeface="Calibri"/>
                <a:cs typeface="Calibri"/>
              </a:rPr>
              <a:t>state </a:t>
            </a:r>
            <a:r>
              <a:rPr sz="2900" dirty="0">
                <a:latin typeface="Calibri"/>
                <a:cs typeface="Calibri"/>
              </a:rPr>
              <a:t>of cloned objects </a:t>
            </a:r>
            <a:r>
              <a:rPr sz="2900" spc="-10" dirty="0">
                <a:latin typeface="Calibri"/>
                <a:cs typeface="Calibri"/>
              </a:rPr>
              <a:t>consistent) </a:t>
            </a:r>
            <a:r>
              <a:rPr sz="2900" dirty="0">
                <a:latin typeface="Calibri"/>
                <a:cs typeface="Calibri"/>
              </a:rPr>
              <a:t>and identity  </a:t>
            </a:r>
            <a:r>
              <a:rPr sz="2900" spc="-5" dirty="0">
                <a:latin typeface="Calibri"/>
                <a:cs typeface="Calibri"/>
              </a:rPr>
              <a:t>(preserving </a:t>
            </a:r>
            <a:r>
              <a:rPr sz="2900" spc="5" dirty="0">
                <a:latin typeface="Calibri"/>
                <a:cs typeface="Calibri"/>
              </a:rPr>
              <a:t>the </a:t>
            </a:r>
            <a:r>
              <a:rPr sz="2900" dirty="0">
                <a:latin typeface="Calibri"/>
                <a:cs typeface="Calibri"/>
              </a:rPr>
              <a:t>name </a:t>
            </a:r>
            <a:r>
              <a:rPr sz="2900" spc="-5" dirty="0">
                <a:latin typeface="Calibri"/>
                <a:cs typeface="Calibri"/>
              </a:rPr>
              <a:t>of </a:t>
            </a:r>
            <a:r>
              <a:rPr sz="2900" spc="5" dirty="0">
                <a:latin typeface="Calibri"/>
                <a:cs typeface="Calibri"/>
              </a:rPr>
              <a:t>the </a:t>
            </a:r>
            <a:r>
              <a:rPr sz="2900" dirty="0">
                <a:latin typeface="Calibri"/>
                <a:cs typeface="Calibri"/>
              </a:rPr>
              <a:t>object as it</a:t>
            </a:r>
            <a:r>
              <a:rPr sz="2900" spc="-245" dirty="0">
                <a:latin typeface="Calibri"/>
                <a:cs typeface="Calibri"/>
              </a:rPr>
              <a:t> </a:t>
            </a:r>
            <a:r>
              <a:rPr sz="2900" spc="-10" dirty="0">
                <a:latin typeface="Calibri"/>
                <a:cs typeface="Calibri"/>
              </a:rPr>
              <a:t>moves).</a:t>
            </a:r>
            <a:endParaRPr sz="29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246</a:t>
            </a:r>
            <a:endParaRPr sz="1200">
              <a:latin typeface="Times New Roman"/>
              <a:cs typeface="Times New Roman"/>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45511" y="5290515"/>
            <a:ext cx="4556125" cy="457834"/>
          </a:xfrm>
          <a:prstGeom prst="rect">
            <a:avLst/>
          </a:prstGeom>
        </p:spPr>
        <p:txBody>
          <a:bodyPr vert="horz" wrap="square" lIns="0" tIns="0" rIns="0" bIns="0" rtlCol="0">
            <a:spAutoFit/>
          </a:bodyPr>
          <a:lstStyle/>
          <a:p>
            <a:pPr marL="12700">
              <a:lnSpc>
                <a:spcPct val="100000"/>
              </a:lnSpc>
            </a:pPr>
            <a:r>
              <a:rPr sz="2800" b="1" spc="5" dirty="0">
                <a:latin typeface="Calibri"/>
                <a:cs typeface="Calibri"/>
              </a:rPr>
              <a:t>Modeling </a:t>
            </a:r>
            <a:r>
              <a:rPr sz="2800" b="1" dirty="0">
                <a:latin typeface="Calibri"/>
                <a:cs typeface="Calibri"/>
              </a:rPr>
              <a:t>Objects that</a:t>
            </a:r>
            <a:r>
              <a:rPr sz="2800" b="1" spc="-210" dirty="0">
                <a:latin typeface="Calibri"/>
                <a:cs typeface="Calibri"/>
              </a:rPr>
              <a:t> </a:t>
            </a:r>
            <a:r>
              <a:rPr sz="2800" b="1" spc="-15" dirty="0">
                <a:latin typeface="Calibri"/>
                <a:cs typeface="Calibri"/>
              </a:rPr>
              <a:t>Migrate</a:t>
            </a:r>
            <a:endParaRPr sz="28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247</a:t>
            </a:r>
            <a:endParaRPr sz="1200">
              <a:latin typeface="Times New Roman"/>
              <a:cs typeface="Times New Roman"/>
            </a:endParaRPr>
          </a:p>
        </p:txBody>
      </p:sp>
      <p:sp>
        <p:nvSpPr>
          <p:cNvPr id="4" name="object 4"/>
          <p:cNvSpPr/>
          <p:nvPr/>
        </p:nvSpPr>
        <p:spPr>
          <a:xfrm>
            <a:off x="609600" y="304800"/>
            <a:ext cx="7391400" cy="44196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rot="20154703">
            <a:off x="1204531" y="784376"/>
            <a:ext cx="6141666" cy="502484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b="1" spc="-15" dirty="0" err="1" smtClean="0">
                <a:latin typeface="Calibri"/>
                <a:cs typeface="Calibri"/>
              </a:rPr>
              <a:t>Statechart</a:t>
            </a:r>
            <a:r>
              <a:rPr lang="en-US" sz="8000" b="1" spc="-75" dirty="0" smtClean="0">
                <a:latin typeface="Calibri"/>
                <a:cs typeface="Calibri"/>
              </a:rPr>
              <a:t> </a:t>
            </a:r>
            <a:r>
              <a:rPr lang="en-US" sz="8000" b="1" spc="-20" dirty="0" smtClean="0">
                <a:latin typeface="Calibri"/>
                <a:cs typeface="Calibri"/>
              </a:rPr>
              <a:t>Diagrams</a:t>
            </a:r>
            <a:endParaRPr lang="en-US" sz="8000" dirty="0">
              <a:solidFill>
                <a:schemeClr val="accent5">
                  <a:lumMod val="75000"/>
                </a:schemeClr>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6244" y="1235075"/>
            <a:ext cx="7973695" cy="4422775"/>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000" b="1" spc="-55" dirty="0">
                <a:latin typeface="Calibri"/>
                <a:cs typeface="Calibri"/>
              </a:rPr>
              <a:t>Terms </a:t>
            </a:r>
            <a:r>
              <a:rPr sz="3000" b="1" dirty="0">
                <a:latin typeface="Calibri"/>
                <a:cs typeface="Calibri"/>
              </a:rPr>
              <a:t>and</a:t>
            </a:r>
            <a:r>
              <a:rPr sz="3000" b="1" spc="-50" dirty="0">
                <a:latin typeface="Calibri"/>
                <a:cs typeface="Calibri"/>
              </a:rPr>
              <a:t> </a:t>
            </a:r>
            <a:r>
              <a:rPr sz="3000" b="1" spc="-10" dirty="0">
                <a:latin typeface="Calibri"/>
                <a:cs typeface="Calibri"/>
              </a:rPr>
              <a:t>Concepts</a:t>
            </a:r>
            <a:endParaRPr sz="3000">
              <a:latin typeface="Calibri"/>
              <a:cs typeface="Calibri"/>
            </a:endParaRPr>
          </a:p>
          <a:p>
            <a:pPr marL="356870" marR="640080" indent="-344170" algn="just">
              <a:lnSpc>
                <a:spcPct val="80000"/>
              </a:lnSpc>
              <a:spcBef>
                <a:spcPts val="720"/>
              </a:spcBef>
              <a:buFont typeface="Arial"/>
              <a:buChar char="•"/>
              <a:tabLst>
                <a:tab pos="357505" algn="l"/>
              </a:tabLst>
            </a:pPr>
            <a:r>
              <a:rPr sz="3000" dirty="0">
                <a:latin typeface="Calibri"/>
                <a:cs typeface="Calibri"/>
              </a:rPr>
              <a:t>A </a:t>
            </a:r>
            <a:r>
              <a:rPr sz="3000" i="1" spc="-10" dirty="0">
                <a:latin typeface="Calibri"/>
                <a:cs typeface="Calibri"/>
              </a:rPr>
              <a:t>statechart </a:t>
            </a:r>
            <a:r>
              <a:rPr sz="3000" i="1" spc="-5" dirty="0">
                <a:latin typeface="Calibri"/>
                <a:cs typeface="Calibri"/>
              </a:rPr>
              <a:t>diagram </a:t>
            </a:r>
            <a:r>
              <a:rPr sz="3000" spc="-10" dirty="0">
                <a:latin typeface="Calibri"/>
                <a:cs typeface="Calibri"/>
              </a:rPr>
              <a:t>shows </a:t>
            </a:r>
            <a:r>
              <a:rPr sz="3000" dirty="0">
                <a:latin typeface="Calibri"/>
                <a:cs typeface="Calibri"/>
              </a:rPr>
              <a:t>a </a:t>
            </a:r>
            <a:r>
              <a:rPr sz="3000" spc="-25" dirty="0">
                <a:latin typeface="Calibri"/>
                <a:cs typeface="Calibri"/>
              </a:rPr>
              <a:t>state </a:t>
            </a:r>
            <a:r>
              <a:rPr sz="3000" dirty="0">
                <a:latin typeface="Calibri"/>
                <a:cs typeface="Calibri"/>
              </a:rPr>
              <a:t>machine,  emphasizing the </a:t>
            </a:r>
            <a:r>
              <a:rPr sz="3000" spc="-5" dirty="0">
                <a:latin typeface="Calibri"/>
                <a:cs typeface="Calibri"/>
              </a:rPr>
              <a:t>flow of </a:t>
            </a:r>
            <a:r>
              <a:rPr sz="3000" spc="-15" dirty="0">
                <a:latin typeface="Calibri"/>
                <a:cs typeface="Calibri"/>
              </a:rPr>
              <a:t>control from </a:t>
            </a:r>
            <a:r>
              <a:rPr sz="3000" spc="-25" dirty="0">
                <a:latin typeface="Calibri"/>
                <a:cs typeface="Calibri"/>
              </a:rPr>
              <a:t>state</a:t>
            </a:r>
            <a:r>
              <a:rPr sz="3000" spc="-170" dirty="0">
                <a:latin typeface="Calibri"/>
                <a:cs typeface="Calibri"/>
              </a:rPr>
              <a:t> </a:t>
            </a:r>
            <a:r>
              <a:rPr sz="3000" spc="-15" dirty="0">
                <a:latin typeface="Calibri"/>
                <a:cs typeface="Calibri"/>
              </a:rPr>
              <a:t>to  </a:t>
            </a:r>
            <a:r>
              <a:rPr sz="3000" spc="-20" dirty="0">
                <a:latin typeface="Calibri"/>
                <a:cs typeface="Calibri"/>
              </a:rPr>
              <a:t>state.</a:t>
            </a:r>
            <a:endParaRPr sz="3000">
              <a:latin typeface="Calibri"/>
              <a:cs typeface="Calibri"/>
            </a:endParaRPr>
          </a:p>
          <a:p>
            <a:pPr marL="356870" marR="5080" indent="-344170">
              <a:lnSpc>
                <a:spcPct val="80000"/>
              </a:lnSpc>
              <a:spcBef>
                <a:spcPts val="720"/>
              </a:spcBef>
              <a:buFont typeface="Arial"/>
              <a:buChar char="•"/>
              <a:tabLst>
                <a:tab pos="356870" algn="l"/>
                <a:tab pos="357505" algn="l"/>
              </a:tabLst>
            </a:pPr>
            <a:r>
              <a:rPr sz="3000" dirty="0">
                <a:latin typeface="Calibri"/>
                <a:cs typeface="Calibri"/>
              </a:rPr>
              <a:t>A </a:t>
            </a:r>
            <a:r>
              <a:rPr sz="3000" i="1" spc="-20" dirty="0">
                <a:latin typeface="Calibri"/>
                <a:cs typeface="Calibri"/>
              </a:rPr>
              <a:t>state </a:t>
            </a:r>
            <a:r>
              <a:rPr sz="3000" i="1" spc="-5" dirty="0">
                <a:latin typeface="Calibri"/>
                <a:cs typeface="Calibri"/>
              </a:rPr>
              <a:t>machine </a:t>
            </a:r>
            <a:r>
              <a:rPr sz="3000" dirty="0">
                <a:latin typeface="Calibri"/>
                <a:cs typeface="Calibri"/>
              </a:rPr>
              <a:t>is a </a:t>
            </a:r>
            <a:r>
              <a:rPr sz="3000" spc="-10" dirty="0">
                <a:latin typeface="Calibri"/>
                <a:cs typeface="Calibri"/>
              </a:rPr>
              <a:t>behavior that </a:t>
            </a:r>
            <a:r>
              <a:rPr sz="3000" dirty="0">
                <a:latin typeface="Calibri"/>
                <a:cs typeface="Calibri"/>
              </a:rPr>
              <a:t>specifies the  sequences </a:t>
            </a:r>
            <a:r>
              <a:rPr sz="3000" spc="-5" dirty="0">
                <a:latin typeface="Calibri"/>
                <a:cs typeface="Calibri"/>
              </a:rPr>
              <a:t>of </a:t>
            </a:r>
            <a:r>
              <a:rPr sz="3000" spc="-20" dirty="0">
                <a:latin typeface="Calibri"/>
                <a:cs typeface="Calibri"/>
              </a:rPr>
              <a:t>states </a:t>
            </a:r>
            <a:r>
              <a:rPr sz="3000" dirty="0">
                <a:latin typeface="Calibri"/>
                <a:cs typeface="Calibri"/>
              </a:rPr>
              <a:t>an </a:t>
            </a:r>
            <a:r>
              <a:rPr sz="3000" spc="-5" dirty="0">
                <a:latin typeface="Calibri"/>
                <a:cs typeface="Calibri"/>
              </a:rPr>
              <a:t>object </a:t>
            </a:r>
            <a:r>
              <a:rPr sz="3000" spc="-10" dirty="0">
                <a:latin typeface="Calibri"/>
                <a:cs typeface="Calibri"/>
              </a:rPr>
              <a:t>goes through  </a:t>
            </a:r>
            <a:r>
              <a:rPr sz="3000" dirty="0">
                <a:latin typeface="Calibri"/>
                <a:cs typeface="Calibri"/>
              </a:rPr>
              <a:t>during its </a:t>
            </a:r>
            <a:r>
              <a:rPr sz="3000" spc="-15" dirty="0">
                <a:latin typeface="Calibri"/>
                <a:cs typeface="Calibri"/>
              </a:rPr>
              <a:t>lifetime </a:t>
            </a:r>
            <a:r>
              <a:rPr sz="3000" dirty="0">
                <a:latin typeface="Calibri"/>
                <a:cs typeface="Calibri"/>
              </a:rPr>
              <a:t>in </a:t>
            </a:r>
            <a:r>
              <a:rPr sz="3000" spc="-10" dirty="0">
                <a:latin typeface="Calibri"/>
                <a:cs typeface="Calibri"/>
              </a:rPr>
              <a:t>response </a:t>
            </a:r>
            <a:r>
              <a:rPr sz="3000" spc="-15" dirty="0">
                <a:latin typeface="Calibri"/>
                <a:cs typeface="Calibri"/>
              </a:rPr>
              <a:t>to events,</a:t>
            </a:r>
            <a:r>
              <a:rPr sz="3000" spc="-145" dirty="0">
                <a:latin typeface="Calibri"/>
                <a:cs typeface="Calibri"/>
              </a:rPr>
              <a:t> </a:t>
            </a:r>
            <a:r>
              <a:rPr sz="3000" spc="-10" dirty="0">
                <a:latin typeface="Calibri"/>
                <a:cs typeface="Calibri"/>
              </a:rPr>
              <a:t>together  </a:t>
            </a:r>
            <a:r>
              <a:rPr sz="3000" spc="-5" dirty="0">
                <a:latin typeface="Calibri"/>
                <a:cs typeface="Calibri"/>
              </a:rPr>
              <a:t>with </a:t>
            </a:r>
            <a:r>
              <a:rPr sz="3000" dirty="0">
                <a:latin typeface="Calibri"/>
                <a:cs typeface="Calibri"/>
              </a:rPr>
              <a:t>its </a:t>
            </a:r>
            <a:r>
              <a:rPr sz="3000" spc="-5" dirty="0">
                <a:latin typeface="Calibri"/>
                <a:cs typeface="Calibri"/>
              </a:rPr>
              <a:t>responses </a:t>
            </a:r>
            <a:r>
              <a:rPr sz="3000" spc="-15" dirty="0">
                <a:latin typeface="Calibri"/>
                <a:cs typeface="Calibri"/>
              </a:rPr>
              <a:t>to </a:t>
            </a:r>
            <a:r>
              <a:rPr sz="3000" spc="-5" dirty="0">
                <a:latin typeface="Calibri"/>
                <a:cs typeface="Calibri"/>
              </a:rPr>
              <a:t>those </a:t>
            </a:r>
            <a:r>
              <a:rPr sz="3000" spc="-15" dirty="0">
                <a:latin typeface="Calibri"/>
                <a:cs typeface="Calibri"/>
              </a:rPr>
              <a:t>events.</a:t>
            </a:r>
            <a:r>
              <a:rPr sz="3000" spc="-135" dirty="0">
                <a:latin typeface="Calibri"/>
                <a:cs typeface="Calibri"/>
              </a:rPr>
              <a:t> </a:t>
            </a:r>
            <a:r>
              <a:rPr sz="3000" dirty="0">
                <a:latin typeface="Calibri"/>
                <a:cs typeface="Calibri"/>
              </a:rPr>
              <a:t>A</a:t>
            </a:r>
            <a:endParaRPr sz="3000">
              <a:latin typeface="Calibri"/>
              <a:cs typeface="Calibri"/>
            </a:endParaRPr>
          </a:p>
          <a:p>
            <a:pPr marL="356870" marR="161925" indent="-344170">
              <a:lnSpc>
                <a:spcPct val="80000"/>
              </a:lnSpc>
              <a:spcBef>
                <a:spcPts val="720"/>
              </a:spcBef>
              <a:buFont typeface="Arial"/>
              <a:buChar char="•"/>
              <a:tabLst>
                <a:tab pos="438784" algn="l"/>
                <a:tab pos="439420" algn="l"/>
              </a:tabLst>
            </a:pPr>
            <a:r>
              <a:rPr sz="3000" i="1" spc="-20" dirty="0">
                <a:latin typeface="Calibri"/>
                <a:cs typeface="Calibri"/>
              </a:rPr>
              <a:t>state </a:t>
            </a:r>
            <a:r>
              <a:rPr sz="3000" dirty="0">
                <a:latin typeface="Calibri"/>
                <a:cs typeface="Calibri"/>
              </a:rPr>
              <a:t>is a </a:t>
            </a:r>
            <a:r>
              <a:rPr sz="3000" spc="-5" dirty="0">
                <a:latin typeface="Calibri"/>
                <a:cs typeface="Calibri"/>
              </a:rPr>
              <a:t>condition or situation </a:t>
            </a:r>
            <a:r>
              <a:rPr sz="3000" dirty="0">
                <a:latin typeface="Calibri"/>
                <a:cs typeface="Calibri"/>
              </a:rPr>
              <a:t>in the </a:t>
            </a:r>
            <a:r>
              <a:rPr sz="3000" spc="-20" dirty="0">
                <a:latin typeface="Calibri"/>
                <a:cs typeface="Calibri"/>
              </a:rPr>
              <a:t>life </a:t>
            </a:r>
            <a:r>
              <a:rPr sz="3000" spc="-5" dirty="0">
                <a:latin typeface="Calibri"/>
                <a:cs typeface="Calibri"/>
              </a:rPr>
              <a:t>of </a:t>
            </a:r>
            <a:r>
              <a:rPr sz="3000" dirty="0">
                <a:latin typeface="Calibri"/>
                <a:cs typeface="Calibri"/>
              </a:rPr>
              <a:t>an  </a:t>
            </a:r>
            <a:r>
              <a:rPr sz="3000" spc="-5" dirty="0">
                <a:latin typeface="Calibri"/>
                <a:cs typeface="Calibri"/>
              </a:rPr>
              <a:t>object </a:t>
            </a:r>
            <a:r>
              <a:rPr sz="3000" dirty="0">
                <a:latin typeface="Calibri"/>
                <a:cs typeface="Calibri"/>
              </a:rPr>
              <a:t>during </a:t>
            </a:r>
            <a:r>
              <a:rPr sz="3000" spc="-5" dirty="0">
                <a:latin typeface="Calibri"/>
                <a:cs typeface="Calibri"/>
              </a:rPr>
              <a:t>which </a:t>
            </a:r>
            <a:r>
              <a:rPr sz="3000" dirty="0">
                <a:latin typeface="Calibri"/>
                <a:cs typeface="Calibri"/>
              </a:rPr>
              <a:t>it </a:t>
            </a:r>
            <a:r>
              <a:rPr sz="3000" spc="-10" dirty="0">
                <a:latin typeface="Calibri"/>
                <a:cs typeface="Calibri"/>
              </a:rPr>
              <a:t>satisfies </a:t>
            </a:r>
            <a:r>
              <a:rPr sz="3000" spc="-5" dirty="0">
                <a:latin typeface="Calibri"/>
                <a:cs typeface="Calibri"/>
              </a:rPr>
              <a:t>some condition,  </a:t>
            </a:r>
            <a:r>
              <a:rPr sz="3000" spc="-10" dirty="0">
                <a:latin typeface="Calibri"/>
                <a:cs typeface="Calibri"/>
              </a:rPr>
              <a:t>performs </a:t>
            </a:r>
            <a:r>
              <a:rPr sz="3000" spc="-5" dirty="0">
                <a:latin typeface="Calibri"/>
                <a:cs typeface="Calibri"/>
              </a:rPr>
              <a:t>some </a:t>
            </a:r>
            <a:r>
              <a:rPr sz="3000" spc="-25" dirty="0">
                <a:latin typeface="Calibri"/>
                <a:cs typeface="Calibri"/>
              </a:rPr>
              <a:t>activity, </a:t>
            </a:r>
            <a:r>
              <a:rPr sz="3000" spc="-5" dirty="0">
                <a:latin typeface="Calibri"/>
                <a:cs typeface="Calibri"/>
              </a:rPr>
              <a:t>or </a:t>
            </a:r>
            <a:r>
              <a:rPr sz="3000" spc="-10" dirty="0">
                <a:latin typeface="Calibri"/>
                <a:cs typeface="Calibri"/>
              </a:rPr>
              <a:t>waits </a:t>
            </a:r>
            <a:r>
              <a:rPr sz="3000" spc="-30" dirty="0">
                <a:latin typeface="Calibri"/>
                <a:cs typeface="Calibri"/>
              </a:rPr>
              <a:t>for </a:t>
            </a:r>
            <a:r>
              <a:rPr sz="3000" spc="-5" dirty="0">
                <a:latin typeface="Calibri"/>
                <a:cs typeface="Calibri"/>
              </a:rPr>
              <a:t>some</a:t>
            </a:r>
            <a:r>
              <a:rPr sz="3000" spc="-20" dirty="0">
                <a:latin typeface="Calibri"/>
                <a:cs typeface="Calibri"/>
              </a:rPr>
              <a:t> </a:t>
            </a:r>
            <a:r>
              <a:rPr sz="3000" spc="-15" dirty="0">
                <a:latin typeface="Calibri"/>
                <a:cs typeface="Calibri"/>
              </a:rPr>
              <a:t>event.</a:t>
            </a:r>
            <a:endParaRPr sz="30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248</a:t>
            </a:r>
            <a:endParaRPr sz="1200">
              <a:latin typeface="Times New Roman"/>
              <a:cs typeface="Times New Roman"/>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05386"/>
            <a:ext cx="8229600" cy="785214"/>
          </a:xfrm>
          <a:prstGeom prst="rect">
            <a:avLst/>
          </a:prstGeom>
        </p:spPr>
        <p:txBody>
          <a:bodyPr vert="horz" wrap="square" lIns="0" tIns="137540" rIns="0" bIns="0" rtlCol="0">
            <a:spAutoFit/>
          </a:bodyPr>
          <a:lstStyle/>
          <a:p>
            <a:pPr marL="12700">
              <a:lnSpc>
                <a:spcPct val="100000"/>
              </a:lnSpc>
            </a:pPr>
            <a:r>
              <a:rPr b="1" dirty="0">
                <a:latin typeface="Calibri"/>
                <a:cs typeface="Calibri"/>
              </a:rPr>
              <a:t>Co</a:t>
            </a:r>
            <a:r>
              <a:rPr b="1" spc="-40" dirty="0">
                <a:latin typeface="Calibri"/>
                <a:cs typeface="Calibri"/>
              </a:rPr>
              <a:t>n</a:t>
            </a:r>
            <a:r>
              <a:rPr b="1" spc="-50" dirty="0">
                <a:latin typeface="Calibri"/>
                <a:cs typeface="Calibri"/>
              </a:rPr>
              <a:t>t</a:t>
            </a:r>
            <a:r>
              <a:rPr b="1" dirty="0">
                <a:latin typeface="Calibri"/>
                <a:cs typeface="Calibri"/>
              </a:rPr>
              <a:t>e</a:t>
            </a:r>
            <a:r>
              <a:rPr b="1" spc="-40" dirty="0">
                <a:latin typeface="Calibri"/>
                <a:cs typeface="Calibri"/>
              </a:rPr>
              <a:t>n</a:t>
            </a:r>
            <a:r>
              <a:rPr b="1" dirty="0">
                <a:latin typeface="Calibri"/>
                <a:cs typeface="Calibri"/>
              </a:rPr>
              <a:t>ts</a:t>
            </a:r>
          </a:p>
        </p:txBody>
      </p:sp>
      <p:sp>
        <p:nvSpPr>
          <p:cNvPr id="3" name="object 3"/>
          <p:cNvSpPr txBox="1"/>
          <p:nvPr/>
        </p:nvSpPr>
        <p:spPr>
          <a:xfrm>
            <a:off x="536244" y="1087754"/>
            <a:ext cx="7989570" cy="471678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3200" spc="-15" dirty="0">
                <a:latin typeface="Calibri"/>
                <a:cs typeface="Calibri"/>
              </a:rPr>
              <a:t>Statechart diagrams commonly</a:t>
            </a:r>
            <a:r>
              <a:rPr sz="3200" spc="110" dirty="0">
                <a:latin typeface="Calibri"/>
                <a:cs typeface="Calibri"/>
              </a:rPr>
              <a:t> </a:t>
            </a:r>
            <a:r>
              <a:rPr sz="3200" spc="-20" dirty="0">
                <a:latin typeface="Calibri"/>
                <a:cs typeface="Calibri"/>
              </a:rPr>
              <a:t>contain</a:t>
            </a:r>
            <a:endParaRPr sz="3200">
              <a:latin typeface="Calibri"/>
              <a:cs typeface="Calibri"/>
            </a:endParaRPr>
          </a:p>
          <a:p>
            <a:pPr marL="356870" indent="-344170">
              <a:lnSpc>
                <a:spcPct val="100000"/>
              </a:lnSpc>
              <a:spcBef>
                <a:spcPts val="770"/>
              </a:spcBef>
              <a:buFont typeface="Arial"/>
              <a:buChar char="•"/>
              <a:tabLst>
                <a:tab pos="356870" algn="l"/>
                <a:tab pos="357505" algn="l"/>
              </a:tabLst>
            </a:pPr>
            <a:r>
              <a:rPr sz="3200" spc="-5" dirty="0">
                <a:latin typeface="Calibri"/>
                <a:cs typeface="Calibri"/>
              </a:rPr>
              <a:t>Simple </a:t>
            </a:r>
            <a:r>
              <a:rPr sz="3200" spc="-25" dirty="0">
                <a:latin typeface="Calibri"/>
                <a:cs typeface="Calibri"/>
              </a:rPr>
              <a:t>states </a:t>
            </a:r>
            <a:r>
              <a:rPr sz="3200" spc="-5" dirty="0">
                <a:latin typeface="Calibri"/>
                <a:cs typeface="Calibri"/>
              </a:rPr>
              <a:t>and </a:t>
            </a:r>
            <a:r>
              <a:rPr sz="3200" spc="-15" dirty="0">
                <a:latin typeface="Calibri"/>
                <a:cs typeface="Calibri"/>
              </a:rPr>
              <a:t>composite</a:t>
            </a:r>
            <a:r>
              <a:rPr sz="3200" spc="25" dirty="0">
                <a:latin typeface="Calibri"/>
                <a:cs typeface="Calibri"/>
              </a:rPr>
              <a:t> </a:t>
            </a:r>
            <a:r>
              <a:rPr sz="3200" spc="-25" dirty="0">
                <a:latin typeface="Calibri"/>
                <a:cs typeface="Calibri"/>
              </a:rPr>
              <a:t>states</a:t>
            </a:r>
            <a:endParaRPr sz="3200">
              <a:latin typeface="Calibri"/>
              <a:cs typeface="Calibri"/>
            </a:endParaRPr>
          </a:p>
          <a:p>
            <a:pPr marL="445134" indent="-432434">
              <a:lnSpc>
                <a:spcPct val="100000"/>
              </a:lnSpc>
              <a:spcBef>
                <a:spcPts val="770"/>
              </a:spcBef>
              <a:buFont typeface="Arial"/>
              <a:buChar char="•"/>
              <a:tabLst>
                <a:tab pos="445134" algn="l"/>
                <a:tab pos="445770" algn="l"/>
              </a:tabLst>
            </a:pPr>
            <a:r>
              <a:rPr sz="3200" spc="-25" dirty="0">
                <a:latin typeface="Calibri"/>
                <a:cs typeface="Calibri"/>
              </a:rPr>
              <a:t>Transitions, </a:t>
            </a:r>
            <a:r>
              <a:rPr sz="3200" spc="-5" dirty="0">
                <a:latin typeface="Calibri"/>
                <a:cs typeface="Calibri"/>
              </a:rPr>
              <a:t>including </a:t>
            </a:r>
            <a:r>
              <a:rPr sz="3200" spc="-20" dirty="0">
                <a:latin typeface="Calibri"/>
                <a:cs typeface="Calibri"/>
              </a:rPr>
              <a:t>events </a:t>
            </a:r>
            <a:r>
              <a:rPr sz="3200" spc="-5" dirty="0">
                <a:latin typeface="Calibri"/>
                <a:cs typeface="Calibri"/>
              </a:rPr>
              <a:t>and</a:t>
            </a:r>
            <a:r>
              <a:rPr sz="3200" spc="105" dirty="0">
                <a:latin typeface="Calibri"/>
                <a:cs typeface="Calibri"/>
              </a:rPr>
              <a:t> </a:t>
            </a:r>
            <a:r>
              <a:rPr sz="3200" spc="-5" dirty="0">
                <a:latin typeface="Calibri"/>
                <a:cs typeface="Calibri"/>
              </a:rPr>
              <a:t>actions</a:t>
            </a:r>
            <a:endParaRPr sz="3200">
              <a:latin typeface="Calibri"/>
              <a:cs typeface="Calibri"/>
            </a:endParaRPr>
          </a:p>
          <a:p>
            <a:pPr marL="356870" marR="5080" indent="112395">
              <a:lnSpc>
                <a:spcPct val="100000"/>
              </a:lnSpc>
              <a:spcBef>
                <a:spcPts val="770"/>
              </a:spcBef>
            </a:pPr>
            <a:r>
              <a:rPr sz="3200" spc="-5" dirty="0">
                <a:latin typeface="Calibri"/>
                <a:cs typeface="Calibri"/>
              </a:rPr>
              <a:t>A </a:t>
            </a:r>
            <a:r>
              <a:rPr sz="3200" spc="-20" dirty="0">
                <a:latin typeface="Calibri"/>
                <a:cs typeface="Calibri"/>
              </a:rPr>
              <a:t>statechart </a:t>
            </a:r>
            <a:r>
              <a:rPr sz="3200" spc="-15" dirty="0">
                <a:latin typeface="Calibri"/>
                <a:cs typeface="Calibri"/>
              </a:rPr>
              <a:t>diagram </a:t>
            </a:r>
            <a:r>
              <a:rPr sz="3200" spc="-5" dirty="0">
                <a:latin typeface="Calibri"/>
                <a:cs typeface="Calibri"/>
              </a:rPr>
              <a:t>is basically a </a:t>
            </a:r>
            <a:r>
              <a:rPr sz="3200" spc="-10" dirty="0">
                <a:latin typeface="Calibri"/>
                <a:cs typeface="Calibri"/>
              </a:rPr>
              <a:t>projection  </a:t>
            </a:r>
            <a:r>
              <a:rPr sz="3200" spc="-5" dirty="0">
                <a:latin typeface="Calibri"/>
                <a:cs typeface="Calibri"/>
              </a:rPr>
              <a:t>of the </a:t>
            </a:r>
            <a:r>
              <a:rPr sz="3200" spc="-10" dirty="0">
                <a:latin typeface="Calibri"/>
                <a:cs typeface="Calibri"/>
              </a:rPr>
              <a:t>elements </a:t>
            </a:r>
            <a:r>
              <a:rPr sz="3200" spc="-20" dirty="0">
                <a:latin typeface="Calibri"/>
                <a:cs typeface="Calibri"/>
              </a:rPr>
              <a:t>found </a:t>
            </a:r>
            <a:r>
              <a:rPr sz="3200" spc="-5" dirty="0">
                <a:latin typeface="Calibri"/>
                <a:cs typeface="Calibri"/>
              </a:rPr>
              <a:t>in a </a:t>
            </a:r>
            <a:r>
              <a:rPr sz="3200" spc="-30" dirty="0">
                <a:latin typeface="Calibri"/>
                <a:cs typeface="Calibri"/>
              </a:rPr>
              <a:t>state </a:t>
            </a:r>
            <a:r>
              <a:rPr sz="3200" spc="-10" dirty="0">
                <a:latin typeface="Calibri"/>
                <a:cs typeface="Calibri"/>
              </a:rPr>
              <a:t>machine. </a:t>
            </a:r>
            <a:r>
              <a:rPr sz="3200" spc="-5" dirty="0">
                <a:latin typeface="Calibri"/>
                <a:cs typeface="Calibri"/>
              </a:rPr>
              <a:t>This  </a:t>
            </a:r>
            <a:r>
              <a:rPr sz="3200" spc="-10" dirty="0">
                <a:latin typeface="Calibri"/>
                <a:cs typeface="Calibri"/>
              </a:rPr>
              <a:t>means that </a:t>
            </a:r>
            <a:r>
              <a:rPr sz="3200" spc="-20" dirty="0">
                <a:latin typeface="Calibri"/>
                <a:cs typeface="Calibri"/>
              </a:rPr>
              <a:t>statechart </a:t>
            </a:r>
            <a:r>
              <a:rPr sz="3200" spc="-15" dirty="0">
                <a:latin typeface="Calibri"/>
                <a:cs typeface="Calibri"/>
              </a:rPr>
              <a:t>diagrams </a:t>
            </a:r>
            <a:r>
              <a:rPr sz="3200" spc="-25" dirty="0">
                <a:latin typeface="Calibri"/>
                <a:cs typeface="Calibri"/>
              </a:rPr>
              <a:t>may </a:t>
            </a:r>
            <a:r>
              <a:rPr sz="3200" spc="-20" dirty="0">
                <a:latin typeface="Calibri"/>
                <a:cs typeface="Calibri"/>
              </a:rPr>
              <a:t>contain  </a:t>
            </a:r>
            <a:r>
              <a:rPr sz="3200" spc="-15" dirty="0">
                <a:latin typeface="Calibri"/>
                <a:cs typeface="Calibri"/>
              </a:rPr>
              <a:t>branches, </a:t>
            </a:r>
            <a:r>
              <a:rPr sz="3200" spc="-25" dirty="0">
                <a:latin typeface="Calibri"/>
                <a:cs typeface="Calibri"/>
              </a:rPr>
              <a:t>forks, </a:t>
            </a:r>
            <a:r>
              <a:rPr sz="3200" spc="-5" dirty="0">
                <a:latin typeface="Calibri"/>
                <a:cs typeface="Calibri"/>
              </a:rPr>
              <a:t>joins, action </a:t>
            </a:r>
            <a:r>
              <a:rPr sz="3200" spc="-25" dirty="0">
                <a:latin typeface="Calibri"/>
                <a:cs typeface="Calibri"/>
              </a:rPr>
              <a:t>states, </a:t>
            </a:r>
            <a:r>
              <a:rPr sz="3200" dirty="0">
                <a:latin typeface="Calibri"/>
                <a:cs typeface="Calibri"/>
              </a:rPr>
              <a:t>activity  </a:t>
            </a:r>
            <a:r>
              <a:rPr sz="3200" spc="-20" dirty="0">
                <a:latin typeface="Calibri"/>
                <a:cs typeface="Calibri"/>
              </a:rPr>
              <a:t>states, </a:t>
            </a:r>
            <a:r>
              <a:rPr sz="3200" spc="-10" dirty="0">
                <a:latin typeface="Calibri"/>
                <a:cs typeface="Calibri"/>
              </a:rPr>
              <a:t>objects, </a:t>
            </a:r>
            <a:r>
              <a:rPr sz="3200" dirty="0">
                <a:latin typeface="Calibri"/>
                <a:cs typeface="Calibri"/>
              </a:rPr>
              <a:t>initial </a:t>
            </a:r>
            <a:r>
              <a:rPr sz="3200" spc="-20" dirty="0">
                <a:latin typeface="Calibri"/>
                <a:cs typeface="Calibri"/>
              </a:rPr>
              <a:t>states, </a:t>
            </a:r>
            <a:r>
              <a:rPr sz="3200" dirty="0">
                <a:latin typeface="Calibri"/>
                <a:cs typeface="Calibri"/>
              </a:rPr>
              <a:t>final </a:t>
            </a:r>
            <a:r>
              <a:rPr sz="3200" spc="-25" dirty="0">
                <a:latin typeface="Calibri"/>
                <a:cs typeface="Calibri"/>
              </a:rPr>
              <a:t>states,  </a:t>
            </a:r>
            <a:r>
              <a:rPr sz="3200" spc="-15" dirty="0">
                <a:latin typeface="Calibri"/>
                <a:cs typeface="Calibri"/>
              </a:rPr>
              <a:t>history</a:t>
            </a:r>
            <a:r>
              <a:rPr sz="3200" spc="-55" dirty="0">
                <a:latin typeface="Calibri"/>
                <a:cs typeface="Calibri"/>
              </a:rPr>
              <a:t> </a:t>
            </a:r>
            <a:r>
              <a:rPr sz="3200" spc="-25" dirty="0">
                <a:latin typeface="Calibri"/>
                <a:cs typeface="Calibri"/>
              </a:rPr>
              <a:t>states,</a:t>
            </a:r>
            <a:endParaRPr sz="320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249</a:t>
            </a:r>
            <a:endParaRPr sz="1200">
              <a:latin typeface="Times New Roman"/>
              <a:cs typeface="Times New Roman"/>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29186"/>
            <a:ext cx="8229600" cy="785214"/>
          </a:xfrm>
          <a:prstGeom prst="rect">
            <a:avLst/>
          </a:prstGeom>
        </p:spPr>
        <p:txBody>
          <a:bodyPr vert="horz" wrap="square" lIns="0" tIns="137540" rIns="0" bIns="0" rtlCol="0">
            <a:spAutoFit/>
          </a:bodyPr>
          <a:lstStyle/>
          <a:p>
            <a:pPr marL="12700">
              <a:lnSpc>
                <a:spcPct val="100000"/>
              </a:lnSpc>
            </a:pPr>
            <a:r>
              <a:rPr b="1" dirty="0">
                <a:latin typeface="Calibri"/>
                <a:cs typeface="Calibri"/>
              </a:rPr>
              <a:t>Common Modeling</a:t>
            </a:r>
            <a:r>
              <a:rPr b="1" spc="-130" dirty="0">
                <a:latin typeface="Calibri"/>
                <a:cs typeface="Calibri"/>
              </a:rPr>
              <a:t> </a:t>
            </a:r>
            <a:r>
              <a:rPr b="1" spc="-35" dirty="0">
                <a:latin typeface="Calibri"/>
                <a:cs typeface="Calibri"/>
              </a:rPr>
              <a:t>Technique</a:t>
            </a:r>
          </a:p>
        </p:txBody>
      </p:sp>
      <p:sp>
        <p:nvSpPr>
          <p:cNvPr id="3" name="object 3"/>
          <p:cNvSpPr txBox="1"/>
          <p:nvPr/>
        </p:nvSpPr>
        <p:spPr>
          <a:xfrm>
            <a:off x="457200" y="1034922"/>
            <a:ext cx="8229600" cy="4488408"/>
          </a:xfrm>
          <a:prstGeom prst="rect">
            <a:avLst/>
          </a:prstGeom>
        </p:spPr>
        <p:txBody>
          <a:bodyPr vert="horz" wrap="square" lIns="0" tIns="0" rIns="0" bIns="0" rtlCol="0">
            <a:spAutoFit/>
          </a:bodyPr>
          <a:lstStyle/>
          <a:p>
            <a:pPr marL="356870" indent="-344170">
              <a:lnSpc>
                <a:spcPts val="2635"/>
              </a:lnSpc>
              <a:tabLst>
                <a:tab pos="356870" algn="l"/>
                <a:tab pos="357505" algn="l"/>
              </a:tabLst>
            </a:pPr>
            <a:r>
              <a:rPr sz="3200" b="1" spc="-5" dirty="0">
                <a:latin typeface="Calibri"/>
                <a:cs typeface="Calibri"/>
              </a:rPr>
              <a:t>Modeling Reactive</a:t>
            </a:r>
            <a:r>
              <a:rPr sz="3200" b="1" spc="-114" dirty="0">
                <a:latin typeface="Calibri"/>
                <a:cs typeface="Calibri"/>
              </a:rPr>
              <a:t> </a:t>
            </a:r>
            <a:r>
              <a:rPr sz="3200" b="1" dirty="0">
                <a:latin typeface="Calibri"/>
                <a:cs typeface="Calibri"/>
              </a:rPr>
              <a:t>Objects</a:t>
            </a:r>
            <a:endParaRPr sz="3200" dirty="0">
              <a:latin typeface="Calibri"/>
              <a:cs typeface="Calibri"/>
            </a:endParaRPr>
          </a:p>
          <a:p>
            <a:pPr marL="356870" indent="-344170">
              <a:lnSpc>
                <a:spcPts val="2995"/>
              </a:lnSpc>
              <a:buFont typeface="Arial"/>
              <a:buChar char="•"/>
              <a:tabLst>
                <a:tab pos="356870" algn="l"/>
                <a:tab pos="357505" algn="l"/>
              </a:tabLst>
            </a:pPr>
            <a:endParaRPr sz="2500" dirty="0">
              <a:latin typeface="Calibri"/>
              <a:cs typeface="Calibri"/>
            </a:endParaRPr>
          </a:p>
          <a:p>
            <a:pPr marL="356870" indent="-344170">
              <a:lnSpc>
                <a:spcPts val="2700"/>
              </a:lnSpc>
              <a:buFont typeface="Arial"/>
              <a:buChar char="•"/>
              <a:tabLst>
                <a:tab pos="356870" algn="l"/>
                <a:tab pos="357505" algn="l"/>
              </a:tabLst>
            </a:pPr>
            <a:r>
              <a:rPr sz="2500" spc="-5" dirty="0">
                <a:latin typeface="Calibri"/>
                <a:cs typeface="Calibri"/>
              </a:rPr>
              <a:t>Choose the </a:t>
            </a:r>
            <a:r>
              <a:rPr sz="2500" spc="-20" dirty="0">
                <a:latin typeface="Calibri"/>
                <a:cs typeface="Calibri"/>
              </a:rPr>
              <a:t>context for </a:t>
            </a:r>
            <a:r>
              <a:rPr sz="2500" spc="-5" dirty="0">
                <a:latin typeface="Calibri"/>
                <a:cs typeface="Calibri"/>
              </a:rPr>
              <a:t>the </a:t>
            </a:r>
            <a:r>
              <a:rPr sz="2500" spc="-20" dirty="0">
                <a:latin typeface="Calibri"/>
                <a:cs typeface="Calibri"/>
              </a:rPr>
              <a:t>state </a:t>
            </a:r>
            <a:r>
              <a:rPr sz="2500" spc="-5" dirty="0">
                <a:latin typeface="Calibri"/>
                <a:cs typeface="Calibri"/>
              </a:rPr>
              <a:t>machine, </a:t>
            </a:r>
            <a:r>
              <a:rPr sz="2500" spc="-10" dirty="0">
                <a:latin typeface="Calibri"/>
                <a:cs typeface="Calibri"/>
              </a:rPr>
              <a:t>whether </a:t>
            </a:r>
            <a:r>
              <a:rPr sz="2500" spc="-5" dirty="0">
                <a:latin typeface="Calibri"/>
                <a:cs typeface="Calibri"/>
              </a:rPr>
              <a:t>it is</a:t>
            </a:r>
            <a:r>
              <a:rPr sz="2500" spc="100" dirty="0">
                <a:latin typeface="Calibri"/>
                <a:cs typeface="Calibri"/>
              </a:rPr>
              <a:t> </a:t>
            </a:r>
            <a:r>
              <a:rPr sz="2500" spc="-5" dirty="0">
                <a:latin typeface="Calibri"/>
                <a:cs typeface="Calibri"/>
              </a:rPr>
              <a:t>a</a:t>
            </a:r>
            <a:endParaRPr sz="2500" dirty="0">
              <a:latin typeface="Calibri"/>
              <a:cs typeface="Calibri"/>
            </a:endParaRPr>
          </a:p>
          <a:p>
            <a:pPr marL="356870">
              <a:lnSpc>
                <a:spcPts val="2700"/>
              </a:lnSpc>
            </a:pPr>
            <a:r>
              <a:rPr sz="2500" spc="-5" dirty="0">
                <a:latin typeface="Calibri"/>
                <a:cs typeface="Calibri"/>
              </a:rPr>
              <a:t>class, a use case, or </a:t>
            </a:r>
            <a:r>
              <a:rPr sz="2500" dirty="0">
                <a:latin typeface="Calibri"/>
                <a:cs typeface="Calibri"/>
              </a:rPr>
              <a:t>the </a:t>
            </a:r>
            <a:r>
              <a:rPr sz="2500" spc="-20" dirty="0">
                <a:latin typeface="Calibri"/>
                <a:cs typeface="Calibri"/>
              </a:rPr>
              <a:t>system </a:t>
            </a:r>
            <a:r>
              <a:rPr sz="2500" spc="-5" dirty="0">
                <a:latin typeface="Calibri"/>
                <a:cs typeface="Calibri"/>
              </a:rPr>
              <a:t>as a</a:t>
            </a:r>
            <a:r>
              <a:rPr sz="2500" spc="-70" dirty="0">
                <a:latin typeface="Calibri"/>
                <a:cs typeface="Calibri"/>
              </a:rPr>
              <a:t> </a:t>
            </a:r>
            <a:r>
              <a:rPr sz="2500" spc="-5" dirty="0">
                <a:latin typeface="Calibri"/>
                <a:cs typeface="Calibri"/>
              </a:rPr>
              <a:t>whole.</a:t>
            </a:r>
            <a:endParaRPr sz="2500" dirty="0">
              <a:latin typeface="Calibri"/>
              <a:cs typeface="Calibri"/>
            </a:endParaRPr>
          </a:p>
          <a:p>
            <a:pPr marL="12700">
              <a:lnSpc>
                <a:spcPct val="100000"/>
              </a:lnSpc>
            </a:pPr>
            <a:endParaRPr sz="2500" dirty="0">
              <a:latin typeface="Arial"/>
              <a:cs typeface="Arial"/>
            </a:endParaRPr>
          </a:p>
          <a:p>
            <a:pPr marL="356870" marR="321945" indent="-344170">
              <a:lnSpc>
                <a:spcPct val="80000"/>
              </a:lnSpc>
              <a:spcBef>
                <a:spcPts val="600"/>
              </a:spcBef>
              <a:buFont typeface="Arial"/>
              <a:buChar char="•"/>
              <a:tabLst>
                <a:tab pos="356870" algn="l"/>
                <a:tab pos="357505" algn="l"/>
              </a:tabLst>
            </a:pPr>
            <a:r>
              <a:rPr sz="2500" spc="-5" dirty="0">
                <a:latin typeface="Calibri"/>
                <a:cs typeface="Calibri"/>
              </a:rPr>
              <a:t>Choose </a:t>
            </a:r>
            <a:r>
              <a:rPr sz="2500" dirty="0">
                <a:latin typeface="Calibri"/>
                <a:cs typeface="Calibri"/>
              </a:rPr>
              <a:t>the initial and </a:t>
            </a:r>
            <a:r>
              <a:rPr sz="2500" spc="-5" dirty="0">
                <a:latin typeface="Calibri"/>
                <a:cs typeface="Calibri"/>
              </a:rPr>
              <a:t>final </a:t>
            </a:r>
            <a:r>
              <a:rPr sz="2500" spc="-15" dirty="0">
                <a:latin typeface="Calibri"/>
                <a:cs typeface="Calibri"/>
              </a:rPr>
              <a:t>states </a:t>
            </a:r>
            <a:r>
              <a:rPr sz="2500" spc="-20" dirty="0">
                <a:latin typeface="Calibri"/>
                <a:cs typeface="Calibri"/>
              </a:rPr>
              <a:t>for </a:t>
            </a:r>
            <a:r>
              <a:rPr sz="2500" dirty="0">
                <a:latin typeface="Calibri"/>
                <a:cs typeface="Calibri"/>
              </a:rPr>
              <a:t>the </a:t>
            </a:r>
            <a:r>
              <a:rPr sz="2500" spc="-5" dirty="0">
                <a:latin typeface="Calibri"/>
                <a:cs typeface="Calibri"/>
              </a:rPr>
              <a:t>object. </a:t>
            </a:r>
            <a:r>
              <a:rPr sz="2500" spc="-110" dirty="0">
                <a:latin typeface="Calibri"/>
                <a:cs typeface="Calibri"/>
              </a:rPr>
              <a:t>To </a:t>
            </a:r>
            <a:r>
              <a:rPr sz="2500" dirty="0">
                <a:latin typeface="Calibri"/>
                <a:cs typeface="Calibri"/>
              </a:rPr>
              <a:t>guide  </a:t>
            </a:r>
            <a:r>
              <a:rPr sz="2500" spc="-5" dirty="0">
                <a:latin typeface="Calibri"/>
                <a:cs typeface="Calibri"/>
              </a:rPr>
              <a:t>the </a:t>
            </a:r>
            <a:r>
              <a:rPr sz="2500" spc="-15" dirty="0">
                <a:latin typeface="Calibri"/>
                <a:cs typeface="Calibri"/>
              </a:rPr>
              <a:t>rest </a:t>
            </a:r>
            <a:r>
              <a:rPr sz="2500" spc="-5" dirty="0">
                <a:latin typeface="Calibri"/>
                <a:cs typeface="Calibri"/>
              </a:rPr>
              <a:t>of </a:t>
            </a:r>
            <a:r>
              <a:rPr sz="2500" spc="-10" dirty="0">
                <a:latin typeface="Calibri"/>
                <a:cs typeface="Calibri"/>
              </a:rPr>
              <a:t>your </a:t>
            </a:r>
            <a:r>
              <a:rPr sz="2500" spc="-5" dirty="0">
                <a:latin typeface="Calibri"/>
                <a:cs typeface="Calibri"/>
              </a:rPr>
              <a:t>model, possibly </a:t>
            </a:r>
            <a:r>
              <a:rPr sz="2500" spc="-20" dirty="0">
                <a:latin typeface="Calibri"/>
                <a:cs typeface="Calibri"/>
              </a:rPr>
              <a:t>state </a:t>
            </a:r>
            <a:r>
              <a:rPr sz="2500" spc="-5" dirty="0">
                <a:latin typeface="Calibri"/>
                <a:cs typeface="Calibri"/>
              </a:rPr>
              <a:t>the pre- </a:t>
            </a:r>
            <a:r>
              <a:rPr sz="2500" dirty="0">
                <a:latin typeface="Calibri"/>
                <a:cs typeface="Calibri"/>
              </a:rPr>
              <a:t>and  </a:t>
            </a:r>
            <a:r>
              <a:rPr sz="2500" spc="-5" dirty="0">
                <a:latin typeface="Calibri"/>
                <a:cs typeface="Calibri"/>
              </a:rPr>
              <a:t>postconditions of </a:t>
            </a:r>
            <a:r>
              <a:rPr sz="2500" dirty="0">
                <a:latin typeface="Calibri"/>
                <a:cs typeface="Calibri"/>
              </a:rPr>
              <a:t>the initial and </a:t>
            </a:r>
            <a:r>
              <a:rPr sz="2500" spc="-5" dirty="0">
                <a:latin typeface="Calibri"/>
                <a:cs typeface="Calibri"/>
              </a:rPr>
              <a:t>final </a:t>
            </a:r>
            <a:r>
              <a:rPr sz="2500" spc="-15" dirty="0">
                <a:latin typeface="Calibri"/>
                <a:cs typeface="Calibri"/>
              </a:rPr>
              <a:t>states,</a:t>
            </a:r>
            <a:r>
              <a:rPr sz="2500" spc="-175" dirty="0">
                <a:latin typeface="Calibri"/>
                <a:cs typeface="Calibri"/>
              </a:rPr>
              <a:t> </a:t>
            </a:r>
            <a:r>
              <a:rPr sz="2500" spc="-20" dirty="0">
                <a:latin typeface="Calibri"/>
                <a:cs typeface="Calibri"/>
              </a:rPr>
              <a:t>respectively.</a:t>
            </a:r>
            <a:endParaRPr sz="2500" dirty="0">
              <a:latin typeface="Calibri"/>
              <a:cs typeface="Calibri"/>
            </a:endParaRPr>
          </a:p>
          <a:p>
            <a:pPr marL="12700">
              <a:lnSpc>
                <a:spcPct val="100000"/>
              </a:lnSpc>
            </a:pPr>
            <a:endParaRPr sz="2500" dirty="0">
              <a:latin typeface="Arial"/>
              <a:cs typeface="Arial"/>
            </a:endParaRPr>
          </a:p>
          <a:p>
            <a:pPr marL="356870" marR="5080" indent="-344170">
              <a:lnSpc>
                <a:spcPct val="80000"/>
              </a:lnSpc>
              <a:spcBef>
                <a:spcPts val="600"/>
              </a:spcBef>
              <a:buFont typeface="Arial"/>
              <a:buChar char="•"/>
              <a:tabLst>
                <a:tab pos="356870" algn="l"/>
                <a:tab pos="357505" algn="l"/>
              </a:tabLst>
            </a:pPr>
            <a:r>
              <a:rPr sz="2500" spc="-5" dirty="0">
                <a:latin typeface="Calibri"/>
                <a:cs typeface="Calibri"/>
              </a:rPr>
              <a:t>Decide on </a:t>
            </a:r>
            <a:r>
              <a:rPr sz="2500" dirty="0">
                <a:latin typeface="Calibri"/>
                <a:cs typeface="Calibri"/>
              </a:rPr>
              <a:t>the </a:t>
            </a:r>
            <a:r>
              <a:rPr sz="2500" spc="-10" dirty="0">
                <a:latin typeface="Calibri"/>
                <a:cs typeface="Calibri"/>
              </a:rPr>
              <a:t>stable </a:t>
            </a:r>
            <a:r>
              <a:rPr sz="2500" spc="-15" dirty="0">
                <a:latin typeface="Calibri"/>
                <a:cs typeface="Calibri"/>
              </a:rPr>
              <a:t>states </a:t>
            </a:r>
            <a:r>
              <a:rPr sz="2500" spc="-5" dirty="0">
                <a:latin typeface="Calibri"/>
                <a:cs typeface="Calibri"/>
              </a:rPr>
              <a:t>of </a:t>
            </a:r>
            <a:r>
              <a:rPr sz="2500" dirty="0">
                <a:latin typeface="Calibri"/>
                <a:cs typeface="Calibri"/>
              </a:rPr>
              <a:t>the </a:t>
            </a:r>
            <a:r>
              <a:rPr sz="2500" spc="-5" dirty="0">
                <a:latin typeface="Calibri"/>
                <a:cs typeface="Calibri"/>
              </a:rPr>
              <a:t>object </a:t>
            </a:r>
            <a:r>
              <a:rPr sz="2500" spc="-15" dirty="0">
                <a:latin typeface="Calibri"/>
                <a:cs typeface="Calibri"/>
              </a:rPr>
              <a:t>by </a:t>
            </a:r>
            <a:r>
              <a:rPr sz="2500" spc="-5" dirty="0">
                <a:latin typeface="Calibri"/>
                <a:cs typeface="Calibri"/>
              </a:rPr>
              <a:t>considering </a:t>
            </a:r>
            <a:r>
              <a:rPr sz="2500" dirty="0">
                <a:latin typeface="Calibri"/>
                <a:cs typeface="Calibri"/>
              </a:rPr>
              <a:t>the  </a:t>
            </a:r>
            <a:r>
              <a:rPr sz="2500" spc="-5" dirty="0">
                <a:latin typeface="Calibri"/>
                <a:cs typeface="Calibri"/>
              </a:rPr>
              <a:t>conditions in which the object </a:t>
            </a:r>
            <a:r>
              <a:rPr sz="2500" spc="-20" dirty="0">
                <a:latin typeface="Calibri"/>
                <a:cs typeface="Calibri"/>
              </a:rPr>
              <a:t>may exist for </a:t>
            </a:r>
            <a:r>
              <a:rPr sz="2500" spc="-10" dirty="0">
                <a:latin typeface="Calibri"/>
                <a:cs typeface="Calibri"/>
              </a:rPr>
              <a:t>some  </a:t>
            </a:r>
            <a:r>
              <a:rPr sz="2500" spc="-5" dirty="0">
                <a:latin typeface="Calibri"/>
                <a:cs typeface="Calibri"/>
              </a:rPr>
              <a:t>identifiable period of time. Start with </a:t>
            </a:r>
            <a:r>
              <a:rPr sz="2500" dirty="0">
                <a:latin typeface="Calibri"/>
                <a:cs typeface="Calibri"/>
              </a:rPr>
              <a:t>the </a:t>
            </a:r>
            <a:r>
              <a:rPr sz="2500" spc="-5" dirty="0">
                <a:latin typeface="Calibri"/>
                <a:cs typeface="Calibri"/>
              </a:rPr>
              <a:t>high-level </a:t>
            </a:r>
            <a:r>
              <a:rPr sz="2500" spc="-20" dirty="0">
                <a:latin typeface="Calibri"/>
                <a:cs typeface="Calibri"/>
              </a:rPr>
              <a:t>states  </a:t>
            </a:r>
            <a:r>
              <a:rPr sz="2500" spc="-5" dirty="0">
                <a:latin typeface="Calibri"/>
                <a:cs typeface="Calibri"/>
              </a:rPr>
              <a:t>of the object </a:t>
            </a:r>
            <a:r>
              <a:rPr sz="2500" dirty="0">
                <a:latin typeface="Calibri"/>
                <a:cs typeface="Calibri"/>
              </a:rPr>
              <a:t>and </a:t>
            </a:r>
            <a:r>
              <a:rPr sz="2500" spc="-5" dirty="0">
                <a:latin typeface="Calibri"/>
                <a:cs typeface="Calibri"/>
              </a:rPr>
              <a:t>only then consider its possible</a:t>
            </a:r>
            <a:r>
              <a:rPr sz="2500" dirty="0">
                <a:latin typeface="Calibri"/>
                <a:cs typeface="Calibri"/>
              </a:rPr>
              <a:t> </a:t>
            </a:r>
            <a:r>
              <a:rPr sz="2500" spc="-10" dirty="0">
                <a:latin typeface="Calibri"/>
                <a:cs typeface="Calibri"/>
              </a:rPr>
              <a:t>substates.</a:t>
            </a:r>
            <a:endParaRPr sz="2500" dirty="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250</a:t>
            </a:r>
            <a:endParaRPr sz="1200">
              <a:latin typeface="Times New Roman"/>
              <a:cs typeface="Times New Roman"/>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 y="756047"/>
            <a:ext cx="7777480" cy="615553"/>
          </a:xfrm>
          <a:prstGeom prst="rect">
            <a:avLst/>
          </a:prstGeom>
        </p:spPr>
        <p:txBody>
          <a:bodyPr vert="horz" wrap="square" lIns="0" tIns="0" rIns="0" bIns="0" rtlCol="0">
            <a:spAutoFit/>
          </a:bodyPr>
          <a:lstStyle/>
          <a:p>
            <a:pPr marL="356870" marR="5080" indent="-344170">
              <a:lnSpc>
                <a:spcPct val="80000"/>
              </a:lnSpc>
              <a:buFont typeface="Arial"/>
              <a:buChar char="•"/>
              <a:tabLst>
                <a:tab pos="356870" algn="l"/>
                <a:tab pos="357505" algn="l"/>
              </a:tabLst>
            </a:pPr>
            <a:r>
              <a:rPr sz="2500" b="1" spc="-5" dirty="0"/>
              <a:t>Decide on the </a:t>
            </a:r>
            <a:r>
              <a:rPr sz="2500" b="1" dirty="0"/>
              <a:t>meaningful partial </a:t>
            </a:r>
            <a:r>
              <a:rPr sz="2500" b="1" spc="-5" dirty="0"/>
              <a:t>ordering of </a:t>
            </a:r>
            <a:r>
              <a:rPr sz="2500" b="1" spc="-10" dirty="0"/>
              <a:t>stable </a:t>
            </a:r>
            <a:r>
              <a:rPr sz="2500" b="1" spc="-20" dirty="0"/>
              <a:t>states  </a:t>
            </a:r>
            <a:r>
              <a:rPr sz="2500" b="1" spc="-10" dirty="0"/>
              <a:t>over </a:t>
            </a:r>
            <a:r>
              <a:rPr sz="2500" b="1" spc="-5" dirty="0"/>
              <a:t>the </a:t>
            </a:r>
            <a:r>
              <a:rPr sz="2500" b="1" spc="-15" dirty="0"/>
              <a:t>lifetime </a:t>
            </a:r>
            <a:r>
              <a:rPr sz="2500" b="1" spc="-5" dirty="0"/>
              <a:t>of the</a:t>
            </a:r>
            <a:r>
              <a:rPr sz="2500" b="1" spc="-15" dirty="0"/>
              <a:t> </a:t>
            </a:r>
            <a:r>
              <a:rPr sz="2500" b="1" spc="-5" dirty="0"/>
              <a:t>object</a:t>
            </a:r>
            <a:r>
              <a:rPr sz="2500" spc="-5" dirty="0"/>
              <a:t>.</a:t>
            </a:r>
            <a:endParaRPr sz="2500" dirty="0"/>
          </a:p>
        </p:txBody>
      </p:sp>
      <p:sp>
        <p:nvSpPr>
          <p:cNvPr id="3" name="object 3"/>
          <p:cNvSpPr txBox="1"/>
          <p:nvPr/>
        </p:nvSpPr>
        <p:spPr>
          <a:xfrm>
            <a:off x="533400" y="1600200"/>
            <a:ext cx="7968615" cy="3535679"/>
          </a:xfrm>
          <a:prstGeom prst="rect">
            <a:avLst/>
          </a:prstGeom>
        </p:spPr>
        <p:txBody>
          <a:bodyPr vert="horz" wrap="square" lIns="0" tIns="0" rIns="0" bIns="0" rtlCol="0">
            <a:spAutoFit/>
          </a:bodyPr>
          <a:lstStyle/>
          <a:p>
            <a:pPr marL="12700">
              <a:lnSpc>
                <a:spcPct val="100000"/>
              </a:lnSpc>
            </a:pPr>
            <a:endParaRPr sz="2500" dirty="0">
              <a:latin typeface="Arial"/>
              <a:cs typeface="Arial"/>
            </a:endParaRPr>
          </a:p>
          <a:p>
            <a:pPr marL="356870" marR="57785" indent="-344170">
              <a:lnSpc>
                <a:spcPts val="2400"/>
              </a:lnSpc>
              <a:spcBef>
                <a:spcPts val="580"/>
              </a:spcBef>
              <a:buFont typeface="Arial"/>
              <a:buChar char="•"/>
              <a:tabLst>
                <a:tab pos="356870" algn="l"/>
                <a:tab pos="357505" algn="l"/>
              </a:tabLst>
            </a:pPr>
            <a:r>
              <a:rPr sz="2500" spc="-5" dirty="0">
                <a:latin typeface="Calibri"/>
                <a:cs typeface="Calibri"/>
              </a:rPr>
              <a:t>Decide on the </a:t>
            </a:r>
            <a:r>
              <a:rPr sz="2500" spc="-15" dirty="0">
                <a:latin typeface="Calibri"/>
                <a:cs typeface="Calibri"/>
              </a:rPr>
              <a:t>events </a:t>
            </a:r>
            <a:r>
              <a:rPr sz="2500" spc="-10" dirty="0">
                <a:latin typeface="Calibri"/>
                <a:cs typeface="Calibri"/>
              </a:rPr>
              <a:t>that </a:t>
            </a:r>
            <a:r>
              <a:rPr sz="2500" spc="-20" dirty="0">
                <a:latin typeface="Calibri"/>
                <a:cs typeface="Calibri"/>
              </a:rPr>
              <a:t>may </a:t>
            </a:r>
            <a:r>
              <a:rPr sz="2500" spc="-5" dirty="0">
                <a:latin typeface="Calibri"/>
                <a:cs typeface="Calibri"/>
              </a:rPr>
              <a:t>trigger a </a:t>
            </a:r>
            <a:r>
              <a:rPr sz="2500" spc="-10" dirty="0">
                <a:latin typeface="Calibri"/>
                <a:cs typeface="Calibri"/>
              </a:rPr>
              <a:t>transition </a:t>
            </a:r>
            <a:r>
              <a:rPr sz="2500" spc="-20" dirty="0">
                <a:latin typeface="Calibri"/>
                <a:cs typeface="Calibri"/>
              </a:rPr>
              <a:t>from  state </a:t>
            </a:r>
            <a:r>
              <a:rPr sz="2500" spc="-15" dirty="0">
                <a:latin typeface="Calibri"/>
                <a:cs typeface="Calibri"/>
              </a:rPr>
              <a:t>to state. </a:t>
            </a:r>
            <a:r>
              <a:rPr sz="2500" spc="-5" dirty="0">
                <a:latin typeface="Calibri"/>
                <a:cs typeface="Calibri"/>
              </a:rPr>
              <a:t>Model these </a:t>
            </a:r>
            <a:r>
              <a:rPr sz="2500" spc="-15" dirty="0">
                <a:latin typeface="Calibri"/>
                <a:cs typeface="Calibri"/>
              </a:rPr>
              <a:t>events </a:t>
            </a:r>
            <a:r>
              <a:rPr sz="2500" spc="-5" dirty="0">
                <a:latin typeface="Calibri"/>
                <a:cs typeface="Calibri"/>
              </a:rPr>
              <a:t>as </a:t>
            </a:r>
            <a:r>
              <a:rPr sz="2500" spc="-10" dirty="0">
                <a:latin typeface="Calibri"/>
                <a:cs typeface="Calibri"/>
              </a:rPr>
              <a:t>triggers </a:t>
            </a:r>
            <a:r>
              <a:rPr sz="2500" spc="-15" dirty="0">
                <a:latin typeface="Calibri"/>
                <a:cs typeface="Calibri"/>
              </a:rPr>
              <a:t>to </a:t>
            </a:r>
            <a:r>
              <a:rPr sz="2500" spc="-5" dirty="0">
                <a:latin typeface="Calibri"/>
                <a:cs typeface="Calibri"/>
              </a:rPr>
              <a:t>transitions  </a:t>
            </a:r>
            <a:r>
              <a:rPr sz="2500" spc="-10" dirty="0">
                <a:latin typeface="Calibri"/>
                <a:cs typeface="Calibri"/>
              </a:rPr>
              <a:t>that move </a:t>
            </a:r>
            <a:r>
              <a:rPr sz="2500" spc="-20" dirty="0">
                <a:latin typeface="Calibri"/>
                <a:cs typeface="Calibri"/>
              </a:rPr>
              <a:t>from </a:t>
            </a:r>
            <a:r>
              <a:rPr sz="2500" spc="-5" dirty="0">
                <a:latin typeface="Calibri"/>
                <a:cs typeface="Calibri"/>
              </a:rPr>
              <a:t>one </a:t>
            </a:r>
            <a:r>
              <a:rPr sz="2500" spc="-15" dirty="0">
                <a:latin typeface="Calibri"/>
                <a:cs typeface="Calibri"/>
              </a:rPr>
              <a:t>legal </a:t>
            </a:r>
            <a:r>
              <a:rPr sz="2500" spc="-10" dirty="0">
                <a:latin typeface="Calibri"/>
                <a:cs typeface="Calibri"/>
              </a:rPr>
              <a:t>ordering </a:t>
            </a:r>
            <a:r>
              <a:rPr sz="2500" spc="-5" dirty="0">
                <a:latin typeface="Calibri"/>
                <a:cs typeface="Calibri"/>
              </a:rPr>
              <a:t>of </a:t>
            </a:r>
            <a:r>
              <a:rPr sz="2500" spc="-15" dirty="0">
                <a:latin typeface="Calibri"/>
                <a:cs typeface="Calibri"/>
              </a:rPr>
              <a:t>states to</a:t>
            </a:r>
            <a:r>
              <a:rPr sz="2500" spc="45" dirty="0">
                <a:latin typeface="Calibri"/>
                <a:cs typeface="Calibri"/>
              </a:rPr>
              <a:t> </a:t>
            </a:r>
            <a:r>
              <a:rPr sz="2500" spc="-35" dirty="0">
                <a:latin typeface="Calibri"/>
                <a:cs typeface="Calibri"/>
              </a:rPr>
              <a:t>another.</a:t>
            </a:r>
            <a:endParaRPr sz="2500" dirty="0">
              <a:latin typeface="Calibri"/>
              <a:cs typeface="Calibri"/>
            </a:endParaRPr>
          </a:p>
          <a:p>
            <a:pPr marL="12700">
              <a:lnSpc>
                <a:spcPct val="100000"/>
              </a:lnSpc>
              <a:spcBef>
                <a:spcPts val="20"/>
              </a:spcBef>
            </a:pPr>
            <a:endParaRPr sz="2500" dirty="0">
              <a:latin typeface="Arial"/>
              <a:cs typeface="Arial"/>
            </a:endParaRPr>
          </a:p>
          <a:p>
            <a:pPr marL="356870" indent="-344170">
              <a:lnSpc>
                <a:spcPts val="2700"/>
              </a:lnSpc>
              <a:buFont typeface="Arial"/>
              <a:buChar char="•"/>
              <a:tabLst>
                <a:tab pos="356870" algn="l"/>
                <a:tab pos="357505" algn="l"/>
              </a:tabLst>
            </a:pPr>
            <a:r>
              <a:rPr sz="2500" spc="-25" dirty="0">
                <a:latin typeface="Calibri"/>
                <a:cs typeface="Calibri"/>
              </a:rPr>
              <a:t>Attach </a:t>
            </a:r>
            <a:r>
              <a:rPr sz="2500" dirty="0">
                <a:latin typeface="Calibri"/>
                <a:cs typeface="Calibri"/>
              </a:rPr>
              <a:t>actions </a:t>
            </a:r>
            <a:r>
              <a:rPr sz="2500" spc="-20" dirty="0">
                <a:latin typeface="Calibri"/>
                <a:cs typeface="Calibri"/>
              </a:rPr>
              <a:t>to </a:t>
            </a:r>
            <a:r>
              <a:rPr sz="2500" dirty="0">
                <a:latin typeface="Calibri"/>
                <a:cs typeface="Calibri"/>
              </a:rPr>
              <a:t>these </a:t>
            </a:r>
            <a:r>
              <a:rPr sz="2500" spc="-5" dirty="0">
                <a:latin typeface="Calibri"/>
                <a:cs typeface="Calibri"/>
              </a:rPr>
              <a:t>transitions </a:t>
            </a:r>
            <a:r>
              <a:rPr sz="2500" dirty="0">
                <a:latin typeface="Calibri"/>
                <a:cs typeface="Calibri"/>
              </a:rPr>
              <a:t>(as </a:t>
            </a:r>
            <a:r>
              <a:rPr sz="2500" spc="-5" dirty="0">
                <a:latin typeface="Calibri"/>
                <a:cs typeface="Calibri"/>
              </a:rPr>
              <a:t>in a </a:t>
            </a:r>
            <a:r>
              <a:rPr sz="2500" dirty="0">
                <a:latin typeface="Calibri"/>
                <a:cs typeface="Calibri"/>
              </a:rPr>
              <a:t>Mealy</a:t>
            </a:r>
            <a:r>
              <a:rPr sz="2500" spc="-70" dirty="0">
                <a:latin typeface="Calibri"/>
                <a:cs typeface="Calibri"/>
              </a:rPr>
              <a:t> </a:t>
            </a:r>
            <a:r>
              <a:rPr sz="2500" spc="-5" dirty="0">
                <a:latin typeface="Calibri"/>
                <a:cs typeface="Calibri"/>
              </a:rPr>
              <a:t>machine)</a:t>
            </a:r>
            <a:endParaRPr sz="2500" dirty="0">
              <a:latin typeface="Calibri"/>
              <a:cs typeface="Calibri"/>
            </a:endParaRPr>
          </a:p>
          <a:p>
            <a:pPr marL="356870">
              <a:lnSpc>
                <a:spcPts val="2700"/>
              </a:lnSpc>
            </a:pPr>
            <a:r>
              <a:rPr sz="2500" spc="-10" dirty="0">
                <a:latin typeface="Calibri"/>
                <a:cs typeface="Calibri"/>
              </a:rPr>
              <a:t>and/or </a:t>
            </a:r>
            <a:r>
              <a:rPr sz="2500" spc="-15" dirty="0">
                <a:latin typeface="Calibri"/>
                <a:cs typeface="Calibri"/>
              </a:rPr>
              <a:t>to </a:t>
            </a:r>
            <a:r>
              <a:rPr sz="2500" dirty="0">
                <a:latin typeface="Calibri"/>
                <a:cs typeface="Calibri"/>
              </a:rPr>
              <a:t>these </a:t>
            </a:r>
            <a:r>
              <a:rPr sz="2500" spc="-20" dirty="0">
                <a:latin typeface="Calibri"/>
                <a:cs typeface="Calibri"/>
              </a:rPr>
              <a:t>states </a:t>
            </a:r>
            <a:r>
              <a:rPr sz="2500" dirty="0">
                <a:latin typeface="Calibri"/>
                <a:cs typeface="Calibri"/>
              </a:rPr>
              <a:t>(as </a:t>
            </a:r>
            <a:r>
              <a:rPr sz="2500" spc="-5" dirty="0">
                <a:latin typeface="Calibri"/>
                <a:cs typeface="Calibri"/>
              </a:rPr>
              <a:t>in a </a:t>
            </a:r>
            <a:r>
              <a:rPr sz="2500" spc="-10" dirty="0">
                <a:latin typeface="Calibri"/>
                <a:cs typeface="Calibri"/>
              </a:rPr>
              <a:t>Moore</a:t>
            </a:r>
            <a:r>
              <a:rPr sz="2500" spc="-20" dirty="0">
                <a:latin typeface="Calibri"/>
                <a:cs typeface="Calibri"/>
              </a:rPr>
              <a:t> </a:t>
            </a:r>
            <a:r>
              <a:rPr sz="2500" spc="-5" dirty="0">
                <a:latin typeface="Calibri"/>
                <a:cs typeface="Calibri"/>
              </a:rPr>
              <a:t>machine).</a:t>
            </a:r>
            <a:endParaRPr sz="2500" dirty="0">
              <a:latin typeface="Calibri"/>
              <a:cs typeface="Calibri"/>
            </a:endParaRPr>
          </a:p>
          <a:p>
            <a:pPr marL="12700">
              <a:lnSpc>
                <a:spcPct val="100000"/>
              </a:lnSpc>
            </a:pPr>
            <a:endParaRPr sz="2500" dirty="0">
              <a:latin typeface="Arial"/>
              <a:cs typeface="Arial"/>
            </a:endParaRPr>
          </a:p>
          <a:p>
            <a:pPr marL="356870" indent="-344170">
              <a:lnSpc>
                <a:spcPts val="2700"/>
              </a:lnSpc>
              <a:buFont typeface="Arial"/>
              <a:buChar char="•"/>
              <a:tabLst>
                <a:tab pos="356870" algn="l"/>
                <a:tab pos="357505" algn="l"/>
              </a:tabLst>
            </a:pPr>
            <a:r>
              <a:rPr sz="2500" spc="-5" dirty="0">
                <a:latin typeface="Calibri"/>
                <a:cs typeface="Calibri"/>
              </a:rPr>
              <a:t>Consider </a:t>
            </a:r>
            <a:r>
              <a:rPr sz="2500" spc="-30" dirty="0">
                <a:latin typeface="Calibri"/>
                <a:cs typeface="Calibri"/>
              </a:rPr>
              <a:t>ways </a:t>
            </a:r>
            <a:r>
              <a:rPr sz="2500" spc="-15" dirty="0">
                <a:latin typeface="Calibri"/>
                <a:cs typeface="Calibri"/>
              </a:rPr>
              <a:t>to </a:t>
            </a:r>
            <a:r>
              <a:rPr sz="2500" dirty="0">
                <a:latin typeface="Calibri"/>
                <a:cs typeface="Calibri"/>
              </a:rPr>
              <a:t>simplify </a:t>
            </a:r>
            <a:r>
              <a:rPr sz="2500" spc="-10" dirty="0">
                <a:latin typeface="Calibri"/>
                <a:cs typeface="Calibri"/>
              </a:rPr>
              <a:t>your </a:t>
            </a:r>
            <a:r>
              <a:rPr sz="2500" spc="-5" dirty="0">
                <a:latin typeface="Calibri"/>
                <a:cs typeface="Calibri"/>
              </a:rPr>
              <a:t>machine </a:t>
            </a:r>
            <a:r>
              <a:rPr sz="2500" spc="-15" dirty="0">
                <a:latin typeface="Calibri"/>
                <a:cs typeface="Calibri"/>
              </a:rPr>
              <a:t>by </a:t>
            </a:r>
            <a:r>
              <a:rPr sz="2500" dirty="0">
                <a:latin typeface="Calibri"/>
                <a:cs typeface="Calibri"/>
              </a:rPr>
              <a:t>using</a:t>
            </a:r>
            <a:r>
              <a:rPr sz="2500" spc="30" dirty="0">
                <a:latin typeface="Calibri"/>
                <a:cs typeface="Calibri"/>
              </a:rPr>
              <a:t> </a:t>
            </a:r>
            <a:r>
              <a:rPr sz="2500" spc="-10" dirty="0">
                <a:latin typeface="Calibri"/>
                <a:cs typeface="Calibri"/>
              </a:rPr>
              <a:t>substates,</a:t>
            </a:r>
            <a:endParaRPr sz="2500" dirty="0">
              <a:latin typeface="Calibri"/>
              <a:cs typeface="Calibri"/>
            </a:endParaRPr>
          </a:p>
          <a:p>
            <a:pPr marL="356870">
              <a:lnSpc>
                <a:spcPts val="2700"/>
              </a:lnSpc>
            </a:pPr>
            <a:r>
              <a:rPr sz="2500" spc="-10" dirty="0">
                <a:latin typeface="Calibri"/>
                <a:cs typeface="Calibri"/>
              </a:rPr>
              <a:t>branches, </a:t>
            </a:r>
            <a:r>
              <a:rPr sz="2500" spc="-20" dirty="0">
                <a:latin typeface="Calibri"/>
                <a:cs typeface="Calibri"/>
              </a:rPr>
              <a:t>forks, </a:t>
            </a:r>
            <a:r>
              <a:rPr sz="2500" spc="-5" dirty="0">
                <a:latin typeface="Calibri"/>
                <a:cs typeface="Calibri"/>
              </a:rPr>
              <a:t>joins, and history</a:t>
            </a:r>
            <a:r>
              <a:rPr sz="2500" spc="-40" dirty="0">
                <a:latin typeface="Calibri"/>
                <a:cs typeface="Calibri"/>
              </a:rPr>
              <a:t> </a:t>
            </a:r>
            <a:r>
              <a:rPr sz="2500" spc="-15" dirty="0">
                <a:latin typeface="Calibri"/>
                <a:cs typeface="Calibri"/>
              </a:rPr>
              <a:t>states.</a:t>
            </a:r>
            <a:endParaRPr sz="2500" dirty="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251</a:t>
            </a:r>
            <a:endParaRPr sz="1200">
              <a:latin typeface="Times New Roman"/>
              <a:cs typeface="Times New Roman"/>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41167" y="5671515"/>
            <a:ext cx="3963670" cy="457834"/>
          </a:xfrm>
          <a:prstGeom prst="rect">
            <a:avLst/>
          </a:prstGeom>
        </p:spPr>
        <p:txBody>
          <a:bodyPr vert="horz" wrap="square" lIns="0" tIns="0" rIns="0" bIns="0" rtlCol="0">
            <a:spAutoFit/>
          </a:bodyPr>
          <a:lstStyle/>
          <a:p>
            <a:pPr marL="12700">
              <a:lnSpc>
                <a:spcPct val="100000"/>
              </a:lnSpc>
            </a:pPr>
            <a:r>
              <a:rPr sz="2800" b="1" spc="5" dirty="0">
                <a:latin typeface="Calibri"/>
                <a:cs typeface="Calibri"/>
              </a:rPr>
              <a:t>Modeling </a:t>
            </a:r>
            <a:r>
              <a:rPr sz="2800" b="1" spc="-10" dirty="0">
                <a:latin typeface="Calibri"/>
                <a:cs typeface="Calibri"/>
              </a:rPr>
              <a:t>Reactive</a:t>
            </a:r>
            <a:r>
              <a:rPr sz="2800" b="1" spc="-155" dirty="0">
                <a:latin typeface="Calibri"/>
                <a:cs typeface="Calibri"/>
              </a:rPr>
              <a:t> </a:t>
            </a:r>
            <a:r>
              <a:rPr sz="2800" b="1" dirty="0">
                <a:latin typeface="Calibri"/>
                <a:cs typeface="Calibri"/>
              </a:rPr>
              <a:t>Objects</a:t>
            </a:r>
            <a:endParaRPr sz="2800">
              <a:latin typeface="Calibri"/>
              <a:cs typeface="Calibri"/>
            </a:endParaRPr>
          </a:p>
        </p:txBody>
      </p:sp>
      <p:sp>
        <p:nvSpPr>
          <p:cNvPr id="3" name="object 3"/>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252</a:t>
            </a:r>
            <a:endParaRPr sz="1200">
              <a:latin typeface="Times New Roman"/>
              <a:cs typeface="Times New Roman"/>
            </a:endParaRPr>
          </a:p>
        </p:txBody>
      </p:sp>
      <p:sp>
        <p:nvSpPr>
          <p:cNvPr id="4" name="object 4"/>
          <p:cNvSpPr/>
          <p:nvPr/>
        </p:nvSpPr>
        <p:spPr>
          <a:xfrm>
            <a:off x="685800" y="457200"/>
            <a:ext cx="7696200" cy="43434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90880" rIns="0" bIns="0" rtlCol="0">
            <a:spAutoFit/>
          </a:bodyPr>
          <a:lstStyle/>
          <a:p>
            <a:pPr marL="12700">
              <a:lnSpc>
                <a:spcPct val="100000"/>
              </a:lnSpc>
            </a:pPr>
            <a:r>
              <a:rPr b="1" spc="-20" dirty="0">
                <a:latin typeface="Calibri"/>
                <a:cs typeface="Calibri"/>
              </a:rPr>
              <a:t>Forward </a:t>
            </a:r>
            <a:r>
              <a:rPr b="1" dirty="0">
                <a:latin typeface="Calibri"/>
                <a:cs typeface="Calibri"/>
              </a:rPr>
              <a:t>and </a:t>
            </a:r>
            <a:r>
              <a:rPr b="1" spc="-25" dirty="0">
                <a:latin typeface="Calibri"/>
                <a:cs typeface="Calibri"/>
              </a:rPr>
              <a:t>Reverse</a:t>
            </a:r>
            <a:r>
              <a:rPr b="1" spc="-80" dirty="0">
                <a:latin typeface="Calibri"/>
                <a:cs typeface="Calibri"/>
              </a:rPr>
              <a:t> </a:t>
            </a:r>
            <a:r>
              <a:rPr b="1" dirty="0">
                <a:latin typeface="Calibri"/>
                <a:cs typeface="Calibri"/>
              </a:rPr>
              <a:t>Engineering</a:t>
            </a:r>
          </a:p>
        </p:txBody>
      </p:sp>
      <p:sp>
        <p:nvSpPr>
          <p:cNvPr id="3" name="object 3"/>
          <p:cNvSpPr txBox="1"/>
          <p:nvPr/>
        </p:nvSpPr>
        <p:spPr>
          <a:xfrm>
            <a:off x="381000" y="1752600"/>
            <a:ext cx="8305800" cy="1951355"/>
          </a:xfrm>
          <a:prstGeom prst="rect">
            <a:avLst/>
          </a:prstGeom>
        </p:spPr>
        <p:txBody>
          <a:bodyPr vert="horz" wrap="square" lIns="0" tIns="0" rIns="0" bIns="0" rtlCol="0">
            <a:spAutoFit/>
          </a:bodyPr>
          <a:lstStyle/>
          <a:p>
            <a:pPr marL="356870" marR="5080" indent="-344170">
              <a:lnSpc>
                <a:spcPct val="100000"/>
              </a:lnSpc>
              <a:buFont typeface="Arial"/>
              <a:buChar char="•"/>
              <a:tabLst>
                <a:tab pos="356870" algn="l"/>
                <a:tab pos="357505" algn="l"/>
              </a:tabLst>
            </a:pPr>
            <a:r>
              <a:rPr sz="3200" i="1" spc="-10" dirty="0">
                <a:latin typeface="Calibri"/>
                <a:cs typeface="Calibri"/>
              </a:rPr>
              <a:t>Forward </a:t>
            </a:r>
            <a:r>
              <a:rPr sz="3200" i="1" spc="-5" dirty="0">
                <a:latin typeface="Calibri"/>
                <a:cs typeface="Calibri"/>
              </a:rPr>
              <a:t>engineering</a:t>
            </a:r>
            <a:r>
              <a:rPr sz="3200" spc="-5" dirty="0">
                <a:latin typeface="Calibri"/>
                <a:cs typeface="Calibri"/>
              </a:rPr>
              <a:t>(the </a:t>
            </a:r>
            <a:r>
              <a:rPr sz="3200" spc="-15" dirty="0">
                <a:latin typeface="Calibri"/>
                <a:cs typeface="Calibri"/>
              </a:rPr>
              <a:t>creation </a:t>
            </a:r>
            <a:r>
              <a:rPr sz="3200" spc="-10" dirty="0">
                <a:latin typeface="Calibri"/>
                <a:cs typeface="Calibri"/>
              </a:rPr>
              <a:t>of </a:t>
            </a:r>
            <a:r>
              <a:rPr sz="3200" spc="-15" dirty="0">
                <a:latin typeface="Calibri"/>
                <a:cs typeface="Calibri"/>
              </a:rPr>
              <a:t>code  </a:t>
            </a:r>
            <a:r>
              <a:rPr sz="3200" spc="-20" dirty="0">
                <a:latin typeface="Calibri"/>
                <a:cs typeface="Calibri"/>
              </a:rPr>
              <a:t>from </a:t>
            </a:r>
            <a:r>
              <a:rPr sz="3200" spc="-5" dirty="0">
                <a:latin typeface="Calibri"/>
                <a:cs typeface="Calibri"/>
              </a:rPr>
              <a:t>a </a:t>
            </a:r>
            <a:r>
              <a:rPr sz="3200" spc="-10" dirty="0">
                <a:latin typeface="Calibri"/>
                <a:cs typeface="Calibri"/>
              </a:rPr>
              <a:t>model) </a:t>
            </a:r>
            <a:r>
              <a:rPr sz="3200" spc="-5" dirty="0">
                <a:latin typeface="Calibri"/>
                <a:cs typeface="Calibri"/>
              </a:rPr>
              <a:t>is possible </a:t>
            </a:r>
            <a:r>
              <a:rPr sz="3200" spc="-30" dirty="0">
                <a:latin typeface="Calibri"/>
                <a:cs typeface="Calibri"/>
              </a:rPr>
              <a:t>for </a:t>
            </a:r>
            <a:r>
              <a:rPr sz="3200" spc="-20" dirty="0">
                <a:latin typeface="Calibri"/>
                <a:cs typeface="Calibri"/>
              </a:rPr>
              <a:t>statechart  </a:t>
            </a:r>
            <a:r>
              <a:rPr sz="3200" spc="-15" dirty="0">
                <a:latin typeface="Calibri"/>
                <a:cs typeface="Calibri"/>
              </a:rPr>
              <a:t>diagrams, </a:t>
            </a:r>
            <a:r>
              <a:rPr sz="3200" spc="-5" dirty="0">
                <a:latin typeface="Calibri"/>
                <a:cs typeface="Calibri"/>
              </a:rPr>
              <a:t>especially if the </a:t>
            </a:r>
            <a:r>
              <a:rPr sz="3200" spc="-25" dirty="0">
                <a:latin typeface="Calibri"/>
                <a:cs typeface="Calibri"/>
              </a:rPr>
              <a:t>context </a:t>
            </a:r>
            <a:r>
              <a:rPr sz="3200" spc="-5" dirty="0">
                <a:latin typeface="Calibri"/>
                <a:cs typeface="Calibri"/>
              </a:rPr>
              <a:t>of the  </a:t>
            </a:r>
            <a:r>
              <a:rPr sz="3200" spc="-15" dirty="0">
                <a:latin typeface="Calibri"/>
                <a:cs typeface="Calibri"/>
              </a:rPr>
              <a:t>diagram </a:t>
            </a:r>
            <a:r>
              <a:rPr sz="3200" dirty="0">
                <a:latin typeface="Calibri"/>
                <a:cs typeface="Calibri"/>
              </a:rPr>
              <a:t>is </a:t>
            </a:r>
            <a:r>
              <a:rPr sz="3200" spc="-5" dirty="0">
                <a:latin typeface="Calibri"/>
                <a:cs typeface="Calibri"/>
              </a:rPr>
              <a:t>a</a:t>
            </a:r>
            <a:r>
              <a:rPr sz="3200" spc="-65" dirty="0">
                <a:latin typeface="Calibri"/>
                <a:cs typeface="Calibri"/>
              </a:rPr>
              <a:t> </a:t>
            </a:r>
            <a:r>
              <a:rPr sz="3200" spc="-5" dirty="0">
                <a:latin typeface="Calibri"/>
                <a:cs typeface="Calibri"/>
              </a:rPr>
              <a:t>class.</a:t>
            </a:r>
            <a:endParaRPr sz="3200" dirty="0">
              <a:latin typeface="Calibri"/>
              <a:cs typeface="Calibri"/>
            </a:endParaRP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253</a:t>
            </a:r>
            <a:endParaRPr sz="1200">
              <a:latin typeface="Times New Roman"/>
              <a:cs typeface="Times New Roman"/>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body" idx="1"/>
          </p:nvPr>
        </p:nvSpPr>
        <p:spPr>
          <a:xfrm>
            <a:off x="609600" y="1371600"/>
            <a:ext cx="8001000" cy="3894014"/>
          </a:xfrm>
          <a:prstGeom prst="rect">
            <a:avLst/>
          </a:prstGeom>
        </p:spPr>
        <p:txBody>
          <a:bodyPr vert="horz" wrap="square" lIns="0" tIns="945514" rIns="0" bIns="0" rtlCol="0">
            <a:spAutoFit/>
          </a:bodyPr>
          <a:lstStyle/>
          <a:p>
            <a:pPr marL="356870" marR="180340" indent="-344170">
              <a:lnSpc>
                <a:spcPts val="1920"/>
              </a:lnSpc>
              <a:spcBef>
                <a:spcPts val="459"/>
              </a:spcBef>
              <a:buFont typeface="Arial"/>
              <a:buChar char="•"/>
              <a:tabLst>
                <a:tab pos="356870" algn="l"/>
                <a:tab pos="357505" algn="l"/>
              </a:tabLst>
            </a:pPr>
            <a:r>
              <a:rPr spc="-5" dirty="0" smtClean="0"/>
              <a:t>•</a:t>
            </a:r>
            <a:r>
              <a:rPr lang="en-US" i="1" spc="-15" dirty="0" smtClean="0">
                <a:latin typeface="Calibri"/>
                <a:cs typeface="Calibri"/>
              </a:rPr>
              <a:t>Reverse </a:t>
            </a:r>
            <a:r>
              <a:rPr lang="en-US" i="1" spc="-5" dirty="0" smtClean="0">
                <a:latin typeface="Calibri"/>
                <a:cs typeface="Calibri"/>
              </a:rPr>
              <a:t>engineering </a:t>
            </a:r>
            <a:r>
              <a:rPr lang="en-US" spc="-5" dirty="0" smtClean="0">
                <a:latin typeface="Calibri"/>
                <a:cs typeface="Calibri"/>
              </a:rPr>
              <a:t>(the </a:t>
            </a:r>
            <a:r>
              <a:rPr lang="en-US" spc="-15" dirty="0" smtClean="0">
                <a:latin typeface="Calibri"/>
                <a:cs typeface="Calibri"/>
              </a:rPr>
              <a:t>creation </a:t>
            </a:r>
            <a:r>
              <a:rPr lang="en-US" spc="-5" dirty="0" smtClean="0">
                <a:latin typeface="Calibri"/>
                <a:cs typeface="Calibri"/>
              </a:rPr>
              <a:t>of a model </a:t>
            </a:r>
            <a:r>
              <a:rPr lang="en-US" spc="-15" dirty="0" smtClean="0">
                <a:latin typeface="Calibri"/>
                <a:cs typeface="Calibri"/>
              </a:rPr>
              <a:t>from </a:t>
            </a:r>
            <a:r>
              <a:rPr lang="en-US" spc="-10" dirty="0" smtClean="0">
                <a:latin typeface="Calibri"/>
                <a:cs typeface="Calibri"/>
              </a:rPr>
              <a:t>code) </a:t>
            </a:r>
            <a:r>
              <a:rPr lang="en-US" spc="-5" dirty="0" smtClean="0">
                <a:latin typeface="Calibri"/>
                <a:cs typeface="Calibri"/>
              </a:rPr>
              <a:t>is </a:t>
            </a:r>
            <a:r>
              <a:rPr lang="en-US" spc="-10" dirty="0" smtClean="0">
                <a:latin typeface="Calibri"/>
                <a:cs typeface="Calibri"/>
              </a:rPr>
              <a:t>theoretically  possible, </a:t>
            </a:r>
            <a:r>
              <a:rPr lang="en-US" dirty="0" smtClean="0">
                <a:latin typeface="Calibri"/>
                <a:cs typeface="Calibri"/>
              </a:rPr>
              <a:t>but </a:t>
            </a:r>
            <a:r>
              <a:rPr lang="en-US" spc="-10" dirty="0" smtClean="0">
                <a:latin typeface="Calibri"/>
                <a:cs typeface="Calibri"/>
              </a:rPr>
              <a:t>practically </a:t>
            </a:r>
            <a:r>
              <a:rPr lang="en-US" spc="-5" dirty="0" smtClean="0">
                <a:latin typeface="Calibri"/>
                <a:cs typeface="Calibri"/>
              </a:rPr>
              <a:t>not </a:t>
            </a:r>
            <a:r>
              <a:rPr lang="en-US" spc="-15" dirty="0" smtClean="0">
                <a:latin typeface="Calibri"/>
                <a:cs typeface="Calibri"/>
              </a:rPr>
              <a:t>very </a:t>
            </a:r>
            <a:r>
              <a:rPr lang="en-US" spc="-10" dirty="0" smtClean="0">
                <a:latin typeface="Calibri"/>
                <a:cs typeface="Calibri"/>
              </a:rPr>
              <a:t>useful. The </a:t>
            </a:r>
            <a:r>
              <a:rPr lang="en-US" spc="-5" dirty="0" smtClean="0">
                <a:latin typeface="Calibri"/>
                <a:cs typeface="Calibri"/>
              </a:rPr>
              <a:t>choice of </a:t>
            </a:r>
            <a:r>
              <a:rPr lang="en-US" spc="-10" dirty="0" smtClean="0">
                <a:latin typeface="Calibri"/>
                <a:cs typeface="Calibri"/>
              </a:rPr>
              <a:t>what constitutes </a:t>
            </a:r>
            <a:r>
              <a:rPr lang="en-US" spc="-5" dirty="0" smtClean="0">
                <a:latin typeface="Calibri"/>
                <a:cs typeface="Calibri"/>
              </a:rPr>
              <a:t>a  </a:t>
            </a:r>
            <a:r>
              <a:rPr lang="en-US" spc="-10" dirty="0" smtClean="0">
                <a:latin typeface="Calibri"/>
                <a:cs typeface="Calibri"/>
              </a:rPr>
              <a:t>meaningful </a:t>
            </a:r>
            <a:r>
              <a:rPr lang="en-US" spc="-25" dirty="0" smtClean="0">
                <a:latin typeface="Calibri"/>
                <a:cs typeface="Calibri"/>
              </a:rPr>
              <a:t>state </a:t>
            </a:r>
            <a:r>
              <a:rPr lang="en-US" spc="-5" dirty="0" smtClean="0">
                <a:latin typeface="Calibri"/>
                <a:cs typeface="Calibri"/>
              </a:rPr>
              <a:t>is in the </a:t>
            </a:r>
            <a:r>
              <a:rPr lang="en-US" spc="-20" dirty="0" smtClean="0">
                <a:latin typeface="Calibri"/>
                <a:cs typeface="Calibri"/>
              </a:rPr>
              <a:t>eye </a:t>
            </a:r>
            <a:r>
              <a:rPr lang="en-US" spc="-5" dirty="0" smtClean="0">
                <a:latin typeface="Calibri"/>
                <a:cs typeface="Calibri"/>
              </a:rPr>
              <a:t>of the</a:t>
            </a:r>
            <a:r>
              <a:rPr lang="en-US" spc="155" dirty="0" smtClean="0">
                <a:latin typeface="Calibri"/>
                <a:cs typeface="Calibri"/>
              </a:rPr>
              <a:t> </a:t>
            </a:r>
            <a:r>
              <a:rPr lang="en-US" spc="-30" dirty="0" smtClean="0">
                <a:latin typeface="Calibri"/>
                <a:cs typeface="Calibri"/>
              </a:rPr>
              <a:t>designer.</a:t>
            </a:r>
          </a:p>
          <a:p>
            <a:pPr marL="12700">
              <a:lnSpc>
                <a:spcPts val="2160"/>
              </a:lnSpc>
              <a:spcBef>
                <a:spcPts val="15"/>
              </a:spcBef>
            </a:pPr>
            <a:r>
              <a:rPr lang="en-US" spc="-5" dirty="0" smtClean="0"/>
              <a:t>•</a:t>
            </a:r>
          </a:p>
          <a:p>
            <a:pPr marL="356870">
              <a:lnSpc>
                <a:spcPts val="1920"/>
              </a:lnSpc>
            </a:pPr>
            <a:r>
              <a:rPr lang="en-US" spc="-25" dirty="0" smtClean="0">
                <a:latin typeface="Calibri"/>
                <a:cs typeface="Calibri"/>
              </a:rPr>
              <a:t>Reverse </a:t>
            </a:r>
            <a:r>
              <a:rPr lang="en-US" spc="-5" dirty="0" smtClean="0">
                <a:latin typeface="Calibri"/>
                <a:cs typeface="Calibri"/>
              </a:rPr>
              <a:t>engineering </a:t>
            </a:r>
            <a:r>
              <a:rPr lang="en-US" spc="-10" dirty="0" smtClean="0">
                <a:latin typeface="Calibri"/>
                <a:cs typeface="Calibri"/>
              </a:rPr>
              <a:t>tools </a:t>
            </a:r>
            <a:r>
              <a:rPr lang="en-US" spc="-20" dirty="0" smtClean="0">
                <a:latin typeface="Calibri"/>
                <a:cs typeface="Calibri"/>
              </a:rPr>
              <a:t>have </a:t>
            </a:r>
            <a:r>
              <a:rPr lang="en-US" spc="-5" dirty="0" smtClean="0">
                <a:latin typeface="Calibri"/>
                <a:cs typeface="Calibri"/>
              </a:rPr>
              <a:t>no capacity </a:t>
            </a:r>
            <a:r>
              <a:rPr lang="en-US" spc="-25" dirty="0" smtClean="0">
                <a:latin typeface="Calibri"/>
                <a:cs typeface="Calibri"/>
              </a:rPr>
              <a:t>for </a:t>
            </a:r>
            <a:r>
              <a:rPr lang="en-US" spc="-10" dirty="0" smtClean="0">
                <a:latin typeface="Calibri"/>
                <a:cs typeface="Calibri"/>
              </a:rPr>
              <a:t>abstraction </a:t>
            </a:r>
            <a:r>
              <a:rPr lang="en-US" dirty="0" smtClean="0">
                <a:latin typeface="Calibri"/>
                <a:cs typeface="Calibri"/>
              </a:rPr>
              <a:t>and</a:t>
            </a:r>
            <a:r>
              <a:rPr lang="en-US" spc="225" dirty="0" smtClean="0">
                <a:latin typeface="Calibri"/>
                <a:cs typeface="Calibri"/>
              </a:rPr>
              <a:t> </a:t>
            </a:r>
            <a:r>
              <a:rPr lang="en-US" spc="-20" dirty="0" smtClean="0">
                <a:latin typeface="Calibri"/>
                <a:cs typeface="Calibri"/>
              </a:rPr>
              <a:t>therefore</a:t>
            </a:r>
          </a:p>
          <a:p>
            <a:pPr marL="356870">
              <a:lnSpc>
                <a:spcPts val="2160"/>
              </a:lnSpc>
            </a:pPr>
            <a:r>
              <a:rPr lang="en-US" spc="-10" dirty="0" smtClean="0">
                <a:latin typeface="Calibri"/>
                <a:cs typeface="Calibri"/>
              </a:rPr>
              <a:t>cannot automatically produce </a:t>
            </a:r>
            <a:r>
              <a:rPr lang="en-US" spc="-5" dirty="0" smtClean="0">
                <a:latin typeface="Calibri"/>
                <a:cs typeface="Calibri"/>
              </a:rPr>
              <a:t>meaningful </a:t>
            </a:r>
            <a:r>
              <a:rPr lang="en-US" spc="-15" dirty="0" err="1" smtClean="0">
                <a:latin typeface="Calibri"/>
                <a:cs typeface="Calibri"/>
              </a:rPr>
              <a:t>statechart</a:t>
            </a:r>
            <a:r>
              <a:rPr lang="en-US" spc="245" dirty="0" smtClean="0">
                <a:latin typeface="Calibri"/>
                <a:cs typeface="Calibri"/>
              </a:rPr>
              <a:t> </a:t>
            </a:r>
            <a:r>
              <a:rPr lang="en-US" spc="-15" dirty="0" smtClean="0">
                <a:latin typeface="Calibri"/>
                <a:cs typeface="Calibri"/>
              </a:rPr>
              <a:t>diagrams.</a:t>
            </a:r>
          </a:p>
          <a:p>
            <a:pPr marL="12700">
              <a:lnSpc>
                <a:spcPct val="100000"/>
              </a:lnSpc>
            </a:pPr>
            <a:endParaRPr spc="-5" dirty="0"/>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254</a:t>
            </a:r>
            <a:endParaRPr sz="1200">
              <a:latin typeface="Times New Roman"/>
              <a:cs typeface="Times New Roman"/>
            </a:endParaRPr>
          </a:p>
        </p:txBody>
      </p:sp>
      <p:sp>
        <p:nvSpPr>
          <p:cNvPr id="5" name="Rectangle 4"/>
          <p:cNvSpPr/>
          <p:nvPr/>
        </p:nvSpPr>
        <p:spPr>
          <a:xfrm>
            <a:off x="685800" y="914400"/>
            <a:ext cx="7620000" cy="830997"/>
          </a:xfrm>
          <a:prstGeom prst="rect">
            <a:avLst/>
          </a:prstGeom>
        </p:spPr>
        <p:txBody>
          <a:bodyPr wrap="square">
            <a:spAutoFit/>
          </a:bodyPr>
          <a:lstStyle/>
          <a:p>
            <a:r>
              <a:rPr lang="en-US" sz="2400" b="1" spc="-5" dirty="0" smtClean="0">
                <a:latin typeface="Calibri"/>
                <a:cs typeface="Calibri"/>
              </a:rPr>
              <a:t>The</a:t>
            </a:r>
            <a:r>
              <a:rPr lang="en-US" b="1" spc="-10" dirty="0" smtClean="0"/>
              <a:t> </a:t>
            </a:r>
            <a:r>
              <a:rPr lang="en-US" sz="2400" b="1" spc="-10" dirty="0" smtClean="0">
                <a:latin typeface="Calibri"/>
                <a:cs typeface="Calibri"/>
              </a:rPr>
              <a:t>forward</a:t>
            </a:r>
            <a:r>
              <a:rPr lang="en-US" b="1" spc="-20" dirty="0" smtClean="0"/>
              <a:t> </a:t>
            </a:r>
            <a:r>
              <a:rPr lang="en-US" sz="2400" b="1" spc="-10" dirty="0" smtClean="0">
                <a:latin typeface="Calibri"/>
                <a:cs typeface="Calibri"/>
              </a:rPr>
              <a:t>engineering</a:t>
            </a:r>
            <a:r>
              <a:rPr lang="en-US" b="1" spc="-5" dirty="0" smtClean="0"/>
              <a:t> </a:t>
            </a:r>
            <a:r>
              <a:rPr lang="en-US" sz="2400" b="1" spc="-15" dirty="0" smtClean="0">
                <a:latin typeface="Calibri"/>
                <a:cs typeface="Calibri"/>
              </a:rPr>
              <a:t>tool</a:t>
            </a:r>
            <a:r>
              <a:rPr lang="en-US" b="1" spc="-10" dirty="0" smtClean="0"/>
              <a:t> </a:t>
            </a:r>
            <a:r>
              <a:rPr lang="en-US" sz="2400" b="1" spc="-30" dirty="0" smtClean="0">
                <a:latin typeface="Calibri"/>
                <a:cs typeface="Calibri"/>
              </a:rPr>
              <a:t>must</a:t>
            </a:r>
            <a:r>
              <a:rPr lang="en-US" b="1" spc="-15" dirty="0" smtClean="0"/>
              <a:t> </a:t>
            </a:r>
            <a:r>
              <a:rPr lang="en-US" sz="2400" b="1" spc="-10" dirty="0" smtClean="0">
                <a:latin typeface="Calibri"/>
                <a:cs typeface="Calibri"/>
              </a:rPr>
              <a:t>generate</a:t>
            </a:r>
            <a:r>
              <a:rPr lang="en-US" b="1" spc="-25" dirty="0" smtClean="0"/>
              <a:t> </a:t>
            </a:r>
            <a:r>
              <a:rPr lang="en-US" sz="2400" b="1" spc="-15" dirty="0" smtClean="0">
                <a:latin typeface="Calibri"/>
                <a:cs typeface="Calibri"/>
              </a:rPr>
              <a:t>the</a:t>
            </a:r>
            <a:r>
              <a:rPr lang="en-US" b="1" spc="-5" dirty="0" smtClean="0"/>
              <a:t> </a:t>
            </a:r>
            <a:r>
              <a:rPr lang="en-US" sz="2400" b="1" spc="-30" dirty="0" smtClean="0">
                <a:latin typeface="Calibri"/>
                <a:cs typeface="Calibri"/>
              </a:rPr>
              <a:t>necessary</a:t>
            </a:r>
            <a:r>
              <a:rPr lang="en-US" b="1" spc="-10" dirty="0" smtClean="0"/>
              <a:t> </a:t>
            </a:r>
            <a:r>
              <a:rPr lang="en-US" sz="2400" b="1" spc="-5" dirty="0" smtClean="0">
                <a:latin typeface="Calibri"/>
                <a:cs typeface="Calibri"/>
              </a:rPr>
              <a:t>private</a:t>
            </a:r>
            <a:r>
              <a:rPr lang="en-US" b="1" spc="-15" dirty="0" smtClean="0"/>
              <a:t>  </a:t>
            </a:r>
            <a:r>
              <a:rPr lang="en-US" sz="2400" b="1" spc="-5" dirty="0" smtClean="0">
                <a:latin typeface="Calibri"/>
                <a:cs typeface="Calibri"/>
              </a:rPr>
              <a:t>attributes</a:t>
            </a:r>
            <a:r>
              <a:rPr lang="en-US" b="1" spc="-10" dirty="0" smtClean="0"/>
              <a:t> </a:t>
            </a:r>
            <a:r>
              <a:rPr lang="en-US" sz="2400" b="1" spc="-25" dirty="0" smtClean="0">
                <a:latin typeface="Calibri"/>
                <a:cs typeface="Calibri"/>
              </a:rPr>
              <a:t>and</a:t>
            </a:r>
            <a:r>
              <a:rPr lang="en-US" b="1" spc="-5" dirty="0" smtClean="0"/>
              <a:t> </a:t>
            </a:r>
            <a:r>
              <a:rPr lang="en-US" sz="2400" b="1" spc="-25" dirty="0" smtClean="0">
                <a:latin typeface="Calibri"/>
                <a:cs typeface="Calibri"/>
              </a:rPr>
              <a:t>final</a:t>
            </a:r>
            <a:r>
              <a:rPr lang="en-US" b="1" spc="-5" dirty="0" smtClean="0"/>
              <a:t> </a:t>
            </a:r>
            <a:r>
              <a:rPr lang="en-US" sz="2400" b="1" spc="-5" dirty="0" smtClean="0">
                <a:latin typeface="Calibri"/>
                <a:cs typeface="Calibri"/>
              </a:rPr>
              <a:t>static</a:t>
            </a:r>
            <a:r>
              <a:rPr lang="en-US" b="1" spc="65" dirty="0" smtClean="0"/>
              <a:t> </a:t>
            </a:r>
            <a:r>
              <a:rPr lang="en-US" sz="2400" b="1" spc="-10" dirty="0" smtClean="0">
                <a:latin typeface="Calibri"/>
                <a:cs typeface="Calibri"/>
              </a:rPr>
              <a:t>constants</a:t>
            </a:r>
            <a:r>
              <a:rPr lang="en-US" sz="1400" b="1" spc="-15"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signal represents a named object that is dispatched (thrown) asynchronously by one object and  then received (caught) by another.</a:t>
            </a:r>
          </a:p>
          <a:p>
            <a:endParaRPr lang="en-US" dirty="0" smtClean="0"/>
          </a:p>
          <a:p>
            <a:r>
              <a:rPr lang="en-US" dirty="0" smtClean="0"/>
              <a:t>Exceptions are supported by most contemporary programming languages and are the most common kind of internal signal that you will need to model.</a:t>
            </a:r>
            <a:endParaRPr lang="en-US" dirty="0"/>
          </a:p>
        </p:txBody>
      </p:sp>
      <p:sp>
        <p:nvSpPr>
          <p:cNvPr id="3" name="Title 2"/>
          <p:cNvSpPr>
            <a:spLocks noGrp="1"/>
          </p:cNvSpPr>
          <p:nvPr>
            <p:ph type="title"/>
          </p:nvPr>
        </p:nvSpPr>
        <p:spPr/>
        <p:txBody>
          <a:bodyPr/>
          <a:lstStyle/>
          <a:p>
            <a:r>
              <a:rPr b="1" smtClean="0">
                <a:solidFill>
                  <a:schemeClr val="tx2">
                    <a:lumMod val="75000"/>
                  </a:schemeClr>
                </a:solidFill>
              </a:rPr>
              <a:t>Signals</a:t>
            </a:r>
            <a:endParaRPr lang="en-US" dirty="0">
              <a:solidFill>
                <a:schemeClr val="tx2">
                  <a:lumMod val="75000"/>
                </a:schemeClr>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body" idx="1"/>
          </p:nvPr>
        </p:nvSpPr>
        <p:spPr>
          <a:xfrm>
            <a:off x="457200" y="685800"/>
            <a:ext cx="8229600" cy="3755514"/>
          </a:xfrm>
          <a:prstGeom prst="rect">
            <a:avLst/>
          </a:prstGeom>
        </p:spPr>
        <p:txBody>
          <a:bodyPr vert="horz" wrap="square" lIns="0" tIns="945514" rIns="0" bIns="0" rtlCol="0">
            <a:spAutoFit/>
          </a:bodyPr>
          <a:lstStyle/>
          <a:p>
            <a:pPr marL="12700" algn="just">
              <a:lnSpc>
                <a:spcPct val="100000"/>
              </a:lnSpc>
              <a:buNone/>
            </a:pPr>
            <a:r>
              <a:rPr spc="-10" dirty="0" smtClean="0">
                <a:latin typeface="Calibri"/>
                <a:cs typeface="Calibri"/>
              </a:rPr>
              <a:t>More </a:t>
            </a:r>
            <a:r>
              <a:rPr i="1" spc="-15" dirty="0">
                <a:latin typeface="Calibri"/>
                <a:cs typeface="Calibri"/>
              </a:rPr>
              <a:t>interes</a:t>
            </a:r>
            <a:r>
              <a:rPr spc="-15" dirty="0">
                <a:latin typeface="Calibri"/>
                <a:cs typeface="Calibri"/>
              </a:rPr>
              <a:t>ting </a:t>
            </a:r>
            <a:r>
              <a:rPr spc="-5" dirty="0">
                <a:latin typeface="Calibri"/>
                <a:cs typeface="Calibri"/>
              </a:rPr>
              <a:t>than the </a:t>
            </a:r>
            <a:r>
              <a:rPr spc="-25" dirty="0">
                <a:latin typeface="Calibri"/>
                <a:cs typeface="Calibri"/>
              </a:rPr>
              <a:t>reverse </a:t>
            </a:r>
            <a:r>
              <a:rPr spc="-5" dirty="0">
                <a:latin typeface="Calibri"/>
                <a:cs typeface="Calibri"/>
              </a:rPr>
              <a:t>engineering of a </a:t>
            </a:r>
            <a:r>
              <a:rPr spc="-10" dirty="0">
                <a:latin typeface="Calibri"/>
                <a:cs typeface="Calibri"/>
              </a:rPr>
              <a:t>model </a:t>
            </a:r>
            <a:r>
              <a:rPr spc="-15" dirty="0">
                <a:latin typeface="Calibri"/>
                <a:cs typeface="Calibri"/>
              </a:rPr>
              <a:t>from code </a:t>
            </a:r>
            <a:r>
              <a:rPr spc="-5" dirty="0">
                <a:latin typeface="Calibri"/>
                <a:cs typeface="Calibri"/>
              </a:rPr>
              <a:t>is the  </a:t>
            </a:r>
            <a:r>
              <a:rPr spc="-10" dirty="0">
                <a:latin typeface="Calibri"/>
                <a:cs typeface="Calibri"/>
              </a:rPr>
              <a:t>animation </a:t>
            </a:r>
            <a:r>
              <a:rPr spc="-5" dirty="0">
                <a:latin typeface="Calibri"/>
                <a:cs typeface="Calibri"/>
              </a:rPr>
              <a:t>of a model </a:t>
            </a:r>
            <a:r>
              <a:rPr spc="-15" dirty="0">
                <a:latin typeface="Calibri"/>
                <a:cs typeface="Calibri"/>
              </a:rPr>
              <a:t>against </a:t>
            </a:r>
            <a:r>
              <a:rPr spc="-5" dirty="0">
                <a:latin typeface="Calibri"/>
                <a:cs typeface="Calibri"/>
              </a:rPr>
              <a:t>the </a:t>
            </a:r>
            <a:r>
              <a:rPr spc="-15" dirty="0">
                <a:latin typeface="Calibri"/>
                <a:cs typeface="Calibri"/>
              </a:rPr>
              <a:t>execution </a:t>
            </a:r>
            <a:r>
              <a:rPr spc="-5" dirty="0">
                <a:latin typeface="Calibri"/>
                <a:cs typeface="Calibri"/>
              </a:rPr>
              <a:t>of a </a:t>
            </a:r>
            <a:r>
              <a:rPr spc="-10" dirty="0">
                <a:latin typeface="Calibri"/>
                <a:cs typeface="Calibri"/>
              </a:rPr>
              <a:t>deployed </a:t>
            </a:r>
            <a:r>
              <a:rPr spc="-30" dirty="0">
                <a:latin typeface="Calibri"/>
                <a:cs typeface="Calibri"/>
              </a:rPr>
              <a:t>system. </a:t>
            </a:r>
            <a:r>
              <a:rPr spc="-15" dirty="0">
                <a:latin typeface="Calibri"/>
                <a:cs typeface="Calibri"/>
              </a:rPr>
              <a:t>For  example, given </a:t>
            </a:r>
            <a:r>
              <a:rPr spc="-5" dirty="0">
                <a:latin typeface="Calibri"/>
                <a:cs typeface="Calibri"/>
              </a:rPr>
              <a:t>the </a:t>
            </a:r>
            <a:r>
              <a:rPr spc="-10" dirty="0">
                <a:latin typeface="Calibri"/>
                <a:cs typeface="Calibri"/>
              </a:rPr>
              <a:t>previous diagram, </a:t>
            </a:r>
            <a:r>
              <a:rPr spc="-5" dirty="0">
                <a:latin typeface="Calibri"/>
                <a:cs typeface="Calibri"/>
              </a:rPr>
              <a:t>a </a:t>
            </a:r>
            <a:r>
              <a:rPr spc="-10" dirty="0">
                <a:latin typeface="Calibri"/>
                <a:cs typeface="Calibri"/>
              </a:rPr>
              <a:t>tool could animate </a:t>
            </a:r>
            <a:r>
              <a:rPr spc="-5" dirty="0">
                <a:latin typeface="Calibri"/>
                <a:cs typeface="Calibri"/>
              </a:rPr>
              <a:t>the </a:t>
            </a:r>
            <a:r>
              <a:rPr spc="-25" dirty="0">
                <a:latin typeface="Calibri"/>
                <a:cs typeface="Calibri"/>
              </a:rPr>
              <a:t>states </a:t>
            </a:r>
            <a:r>
              <a:rPr spc="-5" dirty="0">
                <a:latin typeface="Calibri"/>
                <a:cs typeface="Calibri"/>
              </a:rPr>
              <a:t>in  the </a:t>
            </a:r>
            <a:r>
              <a:rPr spc="-10" dirty="0">
                <a:latin typeface="Calibri"/>
                <a:cs typeface="Calibri"/>
              </a:rPr>
              <a:t>diagram </a:t>
            </a:r>
            <a:r>
              <a:rPr spc="-5" dirty="0">
                <a:latin typeface="Calibri"/>
                <a:cs typeface="Calibri"/>
              </a:rPr>
              <a:t>as </a:t>
            </a:r>
            <a:r>
              <a:rPr spc="-10" dirty="0">
                <a:latin typeface="Calibri"/>
                <a:cs typeface="Calibri"/>
              </a:rPr>
              <a:t>they </a:t>
            </a:r>
            <a:r>
              <a:rPr spc="-20" dirty="0">
                <a:latin typeface="Calibri"/>
                <a:cs typeface="Calibri"/>
              </a:rPr>
              <a:t>were </a:t>
            </a:r>
            <a:r>
              <a:rPr spc="-10" dirty="0">
                <a:latin typeface="Calibri"/>
                <a:cs typeface="Calibri"/>
              </a:rPr>
              <a:t>reached </a:t>
            </a:r>
            <a:r>
              <a:rPr spc="-5" dirty="0">
                <a:latin typeface="Calibri"/>
                <a:cs typeface="Calibri"/>
              </a:rPr>
              <a:t>in </a:t>
            </a:r>
            <a:r>
              <a:rPr dirty="0">
                <a:latin typeface="Calibri"/>
                <a:cs typeface="Calibri"/>
              </a:rPr>
              <a:t>the running </a:t>
            </a:r>
            <a:r>
              <a:rPr spc="-30" dirty="0">
                <a:latin typeface="Calibri"/>
                <a:cs typeface="Calibri"/>
              </a:rPr>
              <a:t>system. </a:t>
            </a:r>
            <a:r>
              <a:rPr spc="-20" dirty="0">
                <a:latin typeface="Calibri"/>
                <a:cs typeface="Calibri"/>
              </a:rPr>
              <a:t>Similarly, </a:t>
            </a:r>
            <a:r>
              <a:rPr spc="-5" dirty="0">
                <a:latin typeface="Calibri"/>
                <a:cs typeface="Calibri"/>
              </a:rPr>
              <a:t>the  firing of </a:t>
            </a:r>
            <a:r>
              <a:rPr spc="-10" dirty="0">
                <a:latin typeface="Calibri"/>
                <a:cs typeface="Calibri"/>
              </a:rPr>
              <a:t>transitions could </a:t>
            </a:r>
            <a:r>
              <a:rPr dirty="0">
                <a:latin typeface="Calibri"/>
                <a:cs typeface="Calibri"/>
              </a:rPr>
              <a:t>be </a:t>
            </a:r>
            <a:r>
              <a:rPr spc="-10" dirty="0">
                <a:latin typeface="Calibri"/>
                <a:cs typeface="Calibri"/>
              </a:rPr>
              <a:t>animated, showing </a:t>
            </a:r>
            <a:r>
              <a:rPr spc="-5" dirty="0">
                <a:latin typeface="Calibri"/>
                <a:cs typeface="Calibri"/>
              </a:rPr>
              <a:t>the </a:t>
            </a:r>
            <a:r>
              <a:rPr spc="-10" dirty="0">
                <a:latin typeface="Calibri"/>
                <a:cs typeface="Calibri"/>
              </a:rPr>
              <a:t>receipt </a:t>
            </a:r>
            <a:r>
              <a:rPr spc="-5" dirty="0">
                <a:latin typeface="Calibri"/>
                <a:cs typeface="Calibri"/>
              </a:rPr>
              <a:t>of </a:t>
            </a:r>
            <a:r>
              <a:rPr spc="-15" dirty="0">
                <a:latin typeface="Calibri"/>
                <a:cs typeface="Calibri"/>
              </a:rPr>
              <a:t>events </a:t>
            </a:r>
            <a:r>
              <a:rPr spc="-5" dirty="0">
                <a:latin typeface="Calibri"/>
                <a:cs typeface="Calibri"/>
              </a:rPr>
              <a:t>and  the </a:t>
            </a:r>
            <a:r>
              <a:rPr spc="-10" dirty="0">
                <a:latin typeface="Calibri"/>
                <a:cs typeface="Calibri"/>
              </a:rPr>
              <a:t>resulting dispatch </a:t>
            </a:r>
            <a:r>
              <a:rPr spc="-5" dirty="0">
                <a:latin typeface="Calibri"/>
                <a:cs typeface="Calibri"/>
              </a:rPr>
              <a:t>of</a:t>
            </a:r>
            <a:r>
              <a:rPr spc="25" dirty="0">
                <a:latin typeface="Calibri"/>
                <a:cs typeface="Calibri"/>
              </a:rPr>
              <a:t> </a:t>
            </a:r>
            <a:r>
              <a:rPr spc="-5" dirty="0">
                <a:latin typeface="Calibri"/>
                <a:cs typeface="Calibri"/>
              </a:rPr>
              <a:t>actions</a:t>
            </a:r>
          </a:p>
        </p:txBody>
      </p:sp>
      <p:sp>
        <p:nvSpPr>
          <p:cNvPr id="4" name="object 4"/>
          <p:cNvSpPr txBox="1"/>
          <p:nvPr/>
        </p:nvSpPr>
        <p:spPr>
          <a:xfrm>
            <a:off x="8356854" y="6444386"/>
            <a:ext cx="254000" cy="194945"/>
          </a:xfrm>
          <a:prstGeom prst="rect">
            <a:avLst/>
          </a:prstGeom>
        </p:spPr>
        <p:txBody>
          <a:bodyPr vert="horz" wrap="square" lIns="0" tIns="0" rIns="0" bIns="0" rtlCol="0">
            <a:spAutoFit/>
          </a:bodyPr>
          <a:lstStyle/>
          <a:p>
            <a:pPr marL="12700">
              <a:lnSpc>
                <a:spcPct val="100000"/>
              </a:lnSpc>
            </a:pPr>
            <a:r>
              <a:rPr sz="1200" dirty="0">
                <a:solidFill>
                  <a:srgbClr val="888888"/>
                </a:solidFill>
                <a:latin typeface="Times New Roman"/>
                <a:cs typeface="Times New Roman"/>
              </a:rPr>
              <a:t>254</a:t>
            </a:r>
            <a:endParaRPr sz="12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953000"/>
          </a:xfrm>
        </p:spPr>
        <p:txBody>
          <a:bodyPr>
            <a:normAutofit/>
          </a:bodyPr>
          <a:lstStyle/>
          <a:p>
            <a:r>
              <a:rPr lang="en-US" dirty="0" smtClean="0"/>
              <a:t>Signals have a lot in common with plain classes.</a:t>
            </a:r>
          </a:p>
          <a:p>
            <a:endParaRPr lang="en-US" dirty="0" smtClean="0"/>
          </a:p>
          <a:p>
            <a:r>
              <a:rPr lang="en-US" dirty="0" smtClean="0">
                <a:solidFill>
                  <a:schemeClr val="tx2">
                    <a:lumMod val="75000"/>
                  </a:schemeClr>
                </a:solidFill>
              </a:rPr>
              <a:t>For example, </a:t>
            </a:r>
            <a:r>
              <a:rPr lang="en-US" dirty="0" smtClean="0"/>
              <a:t>signals may have instances,</a:t>
            </a:r>
          </a:p>
          <a:p>
            <a:r>
              <a:rPr lang="en-US" dirty="0" smtClean="0"/>
              <a:t>although you don't generally need to model them explicitly. </a:t>
            </a:r>
          </a:p>
          <a:p>
            <a:r>
              <a:rPr lang="en-US" dirty="0" smtClean="0"/>
              <a:t>Signals may also be involved in generalization relationships, permitting you to model hierarchies of events.</a:t>
            </a:r>
          </a:p>
          <a:p>
            <a:r>
              <a:rPr lang="en-US" dirty="0" smtClean="0"/>
              <a:t>some of which are general and some of which are specific.</a:t>
            </a:r>
          </a:p>
          <a:p>
            <a:r>
              <a:rPr lang="en-US" dirty="0" smtClean="0"/>
              <a:t>signals may have attributes and operations.</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 signal may be sent as </a:t>
            </a:r>
            <a:r>
              <a:rPr lang="en-US" dirty="0" smtClean="0">
                <a:solidFill>
                  <a:schemeClr val="tx2">
                    <a:lumMod val="75000"/>
                  </a:schemeClr>
                </a:solidFill>
              </a:rPr>
              <a:t>the action of a state transition </a:t>
            </a:r>
            <a:r>
              <a:rPr lang="en-US" dirty="0" smtClean="0"/>
              <a:t>in a </a:t>
            </a:r>
            <a:r>
              <a:rPr lang="en-US" dirty="0" smtClean="0">
                <a:solidFill>
                  <a:schemeClr val="tx2">
                    <a:lumMod val="75000"/>
                  </a:schemeClr>
                </a:solidFill>
              </a:rPr>
              <a:t>state machine </a:t>
            </a:r>
            <a:r>
              <a:rPr lang="en-US" dirty="0" smtClean="0"/>
              <a:t>or </a:t>
            </a:r>
            <a:r>
              <a:rPr lang="en-US" dirty="0" smtClean="0">
                <a:solidFill>
                  <a:schemeClr val="tx2">
                    <a:lumMod val="75000"/>
                  </a:schemeClr>
                </a:solidFill>
              </a:rPr>
              <a:t>the</a:t>
            </a:r>
            <a:r>
              <a:rPr lang="en-US" dirty="0" smtClean="0"/>
              <a:t> </a:t>
            </a:r>
            <a:r>
              <a:rPr lang="en-US" dirty="0" smtClean="0">
                <a:solidFill>
                  <a:schemeClr val="tx2">
                    <a:lumMod val="75000"/>
                  </a:schemeClr>
                </a:solidFill>
              </a:rPr>
              <a:t>sending of a message </a:t>
            </a:r>
            <a:r>
              <a:rPr lang="en-US" dirty="0" smtClean="0"/>
              <a:t>in an </a:t>
            </a:r>
            <a:r>
              <a:rPr lang="en-US" dirty="0" smtClean="0">
                <a:solidFill>
                  <a:schemeClr val="tx2">
                    <a:lumMod val="75000"/>
                  </a:schemeClr>
                </a:solidFill>
              </a:rPr>
              <a:t>interaction.</a:t>
            </a:r>
            <a:r>
              <a:rPr lang="en-US" dirty="0" smtClean="0"/>
              <a:t> </a:t>
            </a:r>
          </a:p>
          <a:p>
            <a:r>
              <a:rPr lang="en-US" dirty="0" smtClean="0"/>
              <a:t>The execution of an operation can also send signals. </a:t>
            </a:r>
          </a:p>
          <a:p>
            <a:r>
              <a:rPr lang="en-US" dirty="0" smtClean="0"/>
              <a:t>In fact, when you model a </a:t>
            </a:r>
            <a:r>
              <a:rPr lang="en-US" dirty="0" smtClean="0">
                <a:solidFill>
                  <a:schemeClr val="tx2">
                    <a:lumMod val="75000"/>
                  </a:schemeClr>
                </a:solidFill>
              </a:rPr>
              <a:t>class or an interface, </a:t>
            </a:r>
            <a:r>
              <a:rPr lang="en-US" dirty="0" smtClean="0"/>
              <a:t>an important part of specifying the behavior of that element is specifying the signals that its operations can send. </a:t>
            </a:r>
          </a:p>
          <a:p>
            <a:r>
              <a:rPr lang="en-US" dirty="0" smtClean="0"/>
              <a:t>In the UML, you model the relationship between an </a:t>
            </a:r>
            <a:r>
              <a:rPr lang="en-US" dirty="0" smtClean="0">
                <a:solidFill>
                  <a:schemeClr val="tx2">
                    <a:lumMod val="75000"/>
                  </a:schemeClr>
                </a:solidFill>
              </a:rPr>
              <a:t>operation and the events </a:t>
            </a:r>
            <a:r>
              <a:rPr lang="en-US" dirty="0" smtClean="0"/>
              <a:t>that it can send by using a dependency relationship, stereotyped as send.</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4400" y="5638800"/>
            <a:ext cx="8229600" cy="685800"/>
          </a:xfrm>
        </p:spPr>
        <p:txBody>
          <a:bodyPr>
            <a:normAutofit fontScale="90000"/>
          </a:bodyPr>
          <a:lstStyle/>
          <a:p>
            <a:pPr algn="ctr"/>
            <a:r>
              <a:rPr smtClean="0"/>
              <a:t/>
            </a:r>
            <a:br>
              <a:rPr smtClean="0"/>
            </a:br>
            <a:r>
              <a:rPr smtClean="0"/>
              <a:t/>
            </a:r>
            <a:br>
              <a:rPr smtClean="0"/>
            </a:br>
            <a:r>
              <a:rPr smtClean="0"/>
              <a:t/>
            </a:r>
            <a:br>
              <a:rPr smtClean="0"/>
            </a:br>
            <a:r>
              <a:rPr smtClean="0"/>
              <a:t/>
            </a:r>
            <a:br>
              <a:rPr smtClean="0"/>
            </a:br>
            <a:r>
              <a:rPr smtClean="0"/>
              <a:t/>
            </a:r>
            <a:br>
              <a:rPr smtClean="0"/>
            </a:br>
            <a:r>
              <a:rPr smtClean="0"/>
              <a:t/>
            </a:r>
            <a:br>
              <a:rPr smtClean="0"/>
            </a:br>
            <a:r>
              <a:rPr smtClean="0"/>
              <a:t/>
            </a:r>
            <a:br>
              <a:rPr smtClean="0"/>
            </a:br>
            <a:r>
              <a:rPr smtClean="0"/>
              <a:t/>
            </a:r>
            <a:br>
              <a:rPr smtClean="0"/>
            </a:br>
            <a:r>
              <a:rPr smtClean="0"/>
              <a:t/>
            </a:r>
            <a:br>
              <a:rPr smtClean="0"/>
            </a:br>
            <a:r>
              <a:rPr b="1" smtClean="0">
                <a:solidFill>
                  <a:schemeClr val="tx2">
                    <a:lumMod val="75000"/>
                  </a:schemeClr>
                </a:solidFill>
              </a:rPr>
              <a:t>Signals</a:t>
            </a:r>
            <a:endParaRPr lang="en-US" dirty="0">
              <a:solidFill>
                <a:schemeClr val="tx2">
                  <a:lumMod val="75000"/>
                </a:schemeClr>
              </a:solidFill>
            </a:endParaRPr>
          </a:p>
        </p:txBody>
      </p:sp>
      <p:pic>
        <p:nvPicPr>
          <p:cNvPr id="1026" name="Picture 2"/>
          <p:cNvPicPr>
            <a:picLocks noGrp="1" noChangeAspect="1" noChangeArrowheads="1"/>
          </p:cNvPicPr>
          <p:nvPr>
            <p:ph idx="1"/>
          </p:nvPr>
        </p:nvPicPr>
        <p:blipFill>
          <a:blip r:embed="rId3" cstate="print"/>
          <a:srcRect/>
          <a:stretch>
            <a:fillRect/>
          </a:stretch>
        </p:blipFill>
        <p:spPr bwMode="auto">
          <a:xfrm>
            <a:off x="762000" y="304800"/>
            <a:ext cx="7600428" cy="510540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96</TotalTime>
  <Words>2621</Words>
  <Application>Microsoft Office PowerPoint</Application>
  <PresentationFormat>On-screen Show (4:3)</PresentationFormat>
  <Paragraphs>272</Paragraphs>
  <Slides>60</Slides>
  <Notes>1</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Paper</vt:lpstr>
      <vt:lpstr>Slide 1</vt:lpstr>
      <vt:lpstr>Slide 2</vt:lpstr>
      <vt:lpstr>Terms and Concepts</vt:lpstr>
      <vt:lpstr>Kinds of Events</vt:lpstr>
      <vt:lpstr>Slide 5</vt:lpstr>
      <vt:lpstr>Signals</vt:lpstr>
      <vt:lpstr>Slide 7</vt:lpstr>
      <vt:lpstr>Slide 8</vt:lpstr>
      <vt:lpstr>         Signals</vt:lpstr>
      <vt:lpstr>Call Events</vt:lpstr>
      <vt:lpstr>Slide 11</vt:lpstr>
      <vt:lpstr>Slide 12</vt:lpstr>
      <vt:lpstr>               Time and Change Events   A time event is an event that represents the passage of time  A change event is an event that represents a change in state or the satisfaction of some condition.</vt:lpstr>
      <vt:lpstr>Sending and Receiving Events</vt:lpstr>
      <vt:lpstr>Slide 15</vt:lpstr>
      <vt:lpstr>Slide 16</vt:lpstr>
      <vt:lpstr>Slide 17</vt:lpstr>
      <vt:lpstr>Common Modeling Techniques</vt:lpstr>
      <vt:lpstr>Modeling a Family of Signals </vt:lpstr>
      <vt:lpstr>Slide 20</vt:lpstr>
      <vt:lpstr>Modeling Exceptions </vt:lpstr>
      <vt:lpstr>Slide 22</vt:lpstr>
      <vt:lpstr>Slide 23</vt:lpstr>
      <vt:lpstr>State Machines</vt:lpstr>
      <vt:lpstr>Terms and Concepts</vt:lpstr>
      <vt:lpstr>States</vt:lpstr>
      <vt:lpstr>Slide 27</vt:lpstr>
      <vt:lpstr>Transitions</vt:lpstr>
      <vt:lpstr>Slide 29</vt:lpstr>
      <vt:lpstr>Common Modeling Techniques</vt:lpstr>
      <vt:lpstr>Decide on the events to which this object may respond.</vt:lpstr>
      <vt:lpstr>Slide 32</vt:lpstr>
      <vt:lpstr>Slide 33</vt:lpstr>
      <vt:lpstr>Slide 34</vt:lpstr>
      <vt:lpstr>Slide 35</vt:lpstr>
      <vt:lpstr>Flow of Control</vt:lpstr>
      <vt:lpstr>Synchronization</vt:lpstr>
      <vt:lpstr>Slide 38</vt:lpstr>
      <vt:lpstr>Common Modeling Techniques</vt:lpstr>
      <vt:lpstr>Slide 40</vt:lpstr>
      <vt:lpstr>Modeling Interprocess Communication</vt:lpstr>
      <vt:lpstr>Slide 42</vt:lpstr>
      <vt:lpstr>Slide 43</vt:lpstr>
      <vt:lpstr>Slide 44</vt:lpstr>
      <vt:lpstr>Slide 45</vt:lpstr>
      <vt:lpstr>Common Modeling Techniques</vt:lpstr>
      <vt:lpstr>Slide 47</vt:lpstr>
      <vt:lpstr>Modeling the Distribution of Objects</vt:lpstr>
      <vt:lpstr>Slide 49</vt:lpstr>
      <vt:lpstr>Modeling Objects that Migrate</vt:lpstr>
      <vt:lpstr>Slide 51</vt:lpstr>
      <vt:lpstr>Slide 52</vt:lpstr>
      <vt:lpstr>Slide 53</vt:lpstr>
      <vt:lpstr>Contents</vt:lpstr>
      <vt:lpstr>Common Modeling Technique</vt:lpstr>
      <vt:lpstr>Decide on the meaningful partial ordering of stable states  over the lifetime of the object.</vt:lpstr>
      <vt:lpstr>Slide 57</vt:lpstr>
      <vt:lpstr>Forward and Reverse Engineering</vt:lpstr>
      <vt:lpstr>Slide 59</vt:lpstr>
      <vt:lpstr>Slide 60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DBMS18</cp:lastModifiedBy>
  <cp:revision>17</cp:revision>
  <dcterms:created xsi:type="dcterms:W3CDTF">2006-08-16T00:00:00Z</dcterms:created>
  <dcterms:modified xsi:type="dcterms:W3CDTF">2018-03-21T09:05:37Z</dcterms:modified>
</cp:coreProperties>
</file>