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657" y="-32562"/>
            <a:ext cx="8714105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326" y="2221814"/>
            <a:ext cx="8445347" cy="307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3502" y="6307513"/>
            <a:ext cx="9842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2286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2286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6831" y="164592"/>
            <a:ext cx="1898903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4095" y="649223"/>
            <a:ext cx="1508759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7058" y="256997"/>
            <a:ext cx="67113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-</a:t>
            </a:r>
            <a:r>
              <a:rPr spc="-90" dirty="0"/>
              <a:t> </a:t>
            </a:r>
            <a:r>
              <a:rPr u="heavy" spc="-5" dirty="0">
                <a:solidFill>
                  <a:srgbClr val="0000CC"/>
                </a:solidFill>
              </a:rPr>
              <a:t>Purpose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504" y="685800"/>
            <a:ext cx="5492496" cy="62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008" y="1203960"/>
            <a:ext cx="5065776" cy="124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6206"/>
            <a:ext cx="7919084" cy="5363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0275" algn="l"/>
              </a:tabLst>
            </a:pPr>
            <a:r>
              <a:rPr sz="3000" b="1" u="heavy" spc="-10" dirty="0">
                <a:solidFill>
                  <a:srgbClr val="0000CC"/>
                </a:solidFill>
                <a:latin typeface="Arial"/>
                <a:cs typeface="Arial"/>
              </a:rPr>
              <a:t>PURPOSE:	</a:t>
            </a:r>
            <a:r>
              <a:rPr sz="3000" b="1" u="heavy" spc="-35" dirty="0">
                <a:solidFill>
                  <a:srgbClr val="0000CC"/>
                </a:solidFill>
                <a:latin typeface="Arial"/>
                <a:cs typeface="Arial"/>
              </a:rPr>
              <a:t>APPLICATIONS</a:t>
            </a:r>
            <a:endParaRPr sz="3000">
              <a:latin typeface="Arial"/>
              <a:cs typeface="Arial"/>
            </a:endParaRPr>
          </a:p>
          <a:p>
            <a:pPr marL="2463800" indent="-1713230">
              <a:lnSpc>
                <a:spcPct val="100000"/>
              </a:lnSpc>
              <a:spcBef>
                <a:spcPts val="2415"/>
              </a:spcBef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How many paths in a flow-graph?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2463800">
              <a:lnSpc>
                <a:spcPct val="100000"/>
              </a:lnSpc>
            </a:pP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Maximum, minimum</a:t>
            </a:r>
            <a:r>
              <a:rPr sz="2000" b="1" spc="-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463800" marR="742950" indent="-1713230">
              <a:lnSpc>
                <a:spcPct val="200100"/>
              </a:lnSpc>
              <a:buAutoNum type="arabicPeriod" startAt="2"/>
              <a:tabLst>
                <a:tab pos="1091565" algn="l"/>
                <a:tab pos="1092200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probability of getting to a point in a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program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?  (to a node in a flow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graph)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2463800" indent="-1713230">
              <a:lnSpc>
                <a:spcPct val="100000"/>
              </a:lnSpc>
              <a:buAutoNum type="arabicPeriod" startAt="2"/>
              <a:tabLst>
                <a:tab pos="1091565" algn="l"/>
                <a:tab pos="1092200" algn="l"/>
              </a:tabLst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mean processing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time of a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routine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(a flow</a:t>
            </a:r>
            <a:r>
              <a:rPr sz="2000" b="1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graph)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2463800" marR="5080" indent="-1713230">
              <a:lnSpc>
                <a:spcPct val="200100"/>
              </a:lnSpc>
              <a:buAutoNum type="arabicPeriod" startAt="2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Effect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of Routines involving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complementary operations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: 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(Push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/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Pop &amp;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Get /</a:t>
            </a:r>
            <a:r>
              <a:rPr sz="2000" b="1" spc="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Return)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585" y="180797"/>
            <a:ext cx="75806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spc="0" dirty="0"/>
              <a:t>Path</a:t>
            </a:r>
            <a:r>
              <a:rPr u="heavy" spc="-150" dirty="0"/>
              <a:t> </a:t>
            </a:r>
            <a:r>
              <a:rPr u="heavy" dirty="0"/>
              <a:t>Product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8852" y="1088263"/>
            <a:ext cx="4403090" cy="283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CC0000"/>
                </a:solidFill>
                <a:latin typeface="Arial"/>
                <a:cs typeface="Arial"/>
              </a:rPr>
              <a:t>Path</a:t>
            </a:r>
            <a:r>
              <a:rPr sz="28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Product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Not</a:t>
            </a:r>
            <a:r>
              <a:rPr sz="24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Commutative: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CC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548765">
              <a:lnSpc>
                <a:spcPct val="100000"/>
              </a:lnSpc>
              <a:tabLst>
                <a:tab pos="2161540" algn="l"/>
                <a:tab pos="2506345" algn="l"/>
                <a:tab pos="3195320" algn="l"/>
              </a:tabLst>
            </a:pPr>
            <a:r>
              <a:rPr sz="2000" b="1" spc="-15" dirty="0">
                <a:solidFill>
                  <a:srgbClr val="800080"/>
                </a:solidFill>
                <a:latin typeface="Arial"/>
                <a:cs typeface="Arial"/>
              </a:rPr>
              <a:t>XY	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≠	YX	in</a:t>
            </a:r>
            <a:r>
              <a:rPr sz="2000" b="1" spc="-6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general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Associative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5375" y="4314266"/>
            <a:ext cx="31089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9340" algn="l"/>
                <a:tab pos="1356360" algn="l"/>
              </a:tabLst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 (</a:t>
            </a:r>
            <a:r>
              <a:rPr sz="2000" b="1" spc="-1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BC</a:t>
            </a:r>
            <a:r>
              <a:rPr sz="2000" b="1" spc="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)	=	( </a:t>
            </a:r>
            <a:r>
              <a:rPr sz="2000" b="1" spc="-45" dirty="0">
                <a:solidFill>
                  <a:srgbClr val="800080"/>
                </a:solidFill>
                <a:latin typeface="Arial"/>
                <a:cs typeface="Arial"/>
              </a:rPr>
              <a:t>AB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) C =</a:t>
            </a:r>
            <a:r>
              <a:rPr sz="2000" b="1" spc="-10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800080"/>
                </a:solidFill>
                <a:latin typeface="Arial"/>
                <a:cs typeface="Arial"/>
              </a:rPr>
              <a:t>ABC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8898" y="4262450"/>
            <a:ext cx="1073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: </a:t>
            </a:r>
            <a:r>
              <a:rPr sz="2400" u="heavy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u="heavy" spc="-1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0066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585" y="180797"/>
            <a:ext cx="75806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spc="0" dirty="0"/>
              <a:t>Path</a:t>
            </a:r>
            <a:r>
              <a:rPr u="heavy" spc="-150" dirty="0"/>
              <a:t> </a:t>
            </a:r>
            <a:r>
              <a:rPr u="heavy" dirty="0"/>
              <a:t>Product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8852" y="1060830"/>
            <a:ext cx="725678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Denotes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set of paths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in parallel between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two</a:t>
            </a:r>
            <a:r>
              <a:rPr sz="2400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nodes.</a:t>
            </a:r>
            <a:endParaRPr sz="2400">
              <a:latin typeface="Arial"/>
              <a:cs typeface="Arial"/>
            </a:endParaRPr>
          </a:p>
          <a:p>
            <a:pPr marL="634365" indent="-341630">
              <a:lnSpc>
                <a:spcPct val="100000"/>
              </a:lnSpc>
              <a:spcBef>
                <a:spcPts val="2400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Commutative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53553" y="2463545"/>
            <a:ext cx="107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9268" y="2515361"/>
            <a:ext cx="3004185" cy="1132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08685">
              <a:lnSpc>
                <a:spcPct val="100000"/>
              </a:lnSpc>
              <a:spcBef>
                <a:spcPts val="90"/>
              </a:spcBef>
              <a:tabLst>
                <a:tab pos="1219835" algn="l"/>
                <a:tab pos="1503045" algn="l"/>
                <a:tab pos="1878330" algn="l"/>
                <a:tab pos="2228215" algn="l"/>
                <a:tab pos="2533015" algn="l"/>
                <a:tab pos="2822575" algn="l"/>
              </a:tabLst>
            </a:pP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X	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	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Y	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Y	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	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Associative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5607" y="4040251"/>
            <a:ext cx="46755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19555" algn="l"/>
                <a:tab pos="1809114" algn="l"/>
                <a:tab pos="3316604" algn="l"/>
                <a:tab pos="3603625" algn="l"/>
              </a:tabLst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(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X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)</a:t>
            </a:r>
            <a:r>
              <a:rPr sz="2000" spc="-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r>
              <a:rPr sz="2000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Z	=	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X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 (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r>
              <a:rPr sz="2000" spc="-8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Z )	=	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X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r>
              <a:rPr sz="2000" spc="-15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53553" y="3988130"/>
            <a:ext cx="1075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00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3553" y="5634939"/>
            <a:ext cx="107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9268" y="4902784"/>
            <a:ext cx="3474085" cy="143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Distributive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771525" marR="5080" indent="-15240">
              <a:lnSpc>
                <a:spcPct val="104000"/>
              </a:lnSpc>
              <a:tabLst>
                <a:tab pos="2069464" algn="l"/>
              </a:tabLst>
            </a:pP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(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B</a:t>
            </a:r>
            <a:r>
              <a:rPr sz="2000" spc="-1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r>
              <a:rPr sz="2000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C)	=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A B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A C 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(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B</a:t>
            </a:r>
            <a:r>
              <a:rPr sz="2000" spc="-23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)</a:t>
            </a:r>
            <a:r>
              <a:rPr sz="200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C	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=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A C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B</a:t>
            </a:r>
            <a:r>
              <a:rPr sz="2000" spc="-29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1552" y="88392"/>
            <a:ext cx="2715768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8816" y="573023"/>
            <a:ext cx="2325624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6400" y="146050"/>
          <a:ext cx="9151616" cy="6399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5725"/>
                <a:gridCol w="323214"/>
                <a:gridCol w="354329"/>
                <a:gridCol w="815339"/>
                <a:gridCol w="356235"/>
                <a:gridCol w="343535"/>
                <a:gridCol w="287654"/>
                <a:gridCol w="1223645"/>
                <a:gridCol w="1551940"/>
              </a:tblGrid>
              <a:tr h="533400">
                <a:tc gridSpan="9">
                  <a:txBody>
                    <a:bodyPr/>
                    <a:lstStyle/>
                    <a:p>
                      <a:pPr marL="796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800" b="1" spc="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Path </a:t>
                      </a:r>
                      <a:r>
                        <a:rPr sz="2800" b="1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Products </a:t>
                      </a:r>
                      <a:r>
                        <a:rPr sz="2800" b="1" spc="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2800" b="1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expressions </a:t>
                      </a:r>
                      <a:r>
                        <a:rPr sz="2800" b="1" spc="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2800" u="heavy" spc="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Path</a:t>
                      </a:r>
                      <a:r>
                        <a:rPr sz="2800" u="heavy" spc="-1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u="heavy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Products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43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1056640" indent="-34163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056640" algn="l"/>
                          <a:tab pos="1057275" algn="l"/>
                        </a:tabLst>
                      </a:pPr>
                      <a:r>
                        <a:rPr sz="2400" b="1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Absorption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53975">
                      <a:solidFill>
                        <a:srgbClr val="CEC9D3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547370">
                <a:tc>
                  <a:txBody>
                    <a:bodyPr/>
                    <a:lstStyle/>
                    <a:p>
                      <a:pPr marL="1474470">
                        <a:lnSpc>
                          <a:spcPct val="100000"/>
                        </a:lnSpc>
                        <a:spcBef>
                          <a:spcPts val="1710"/>
                        </a:spcBef>
                        <a:tabLst>
                          <a:tab pos="1782445" algn="l"/>
                          <a:tab pos="2068830" algn="l"/>
                          <a:tab pos="2449830" algn="l"/>
                          <a:tab pos="2736215" algn="l"/>
                        </a:tabLst>
                      </a:pPr>
                      <a:r>
                        <a:rPr sz="2000" spc="-1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X	</a:t>
                      </a:r>
                      <a:r>
                        <a:rPr sz="2000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+	</a:t>
                      </a:r>
                      <a:r>
                        <a:rPr sz="2000" spc="-1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X	</a:t>
                      </a:r>
                      <a:r>
                        <a:rPr sz="2000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=	</a:t>
                      </a:r>
                      <a:r>
                        <a:rPr sz="2000" spc="-1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7170" marB="0">
                    <a:lnL w="53975">
                      <a:solidFill>
                        <a:srgbClr val="CEC9D3"/>
                      </a:solidFill>
                      <a:prstDash val="solid"/>
                    </a:lnL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00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717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6609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400" b="1" u="heavy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2400" b="1" u="heavy" spc="-5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u="heavy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637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 marL="1474470">
                        <a:lnSpc>
                          <a:spcPts val="2300"/>
                        </a:lnSpc>
                        <a:tabLst>
                          <a:tab pos="1782445" algn="l"/>
                          <a:tab pos="2069464" algn="l"/>
                        </a:tabLst>
                      </a:pPr>
                      <a:r>
                        <a:rPr sz="2000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X	+	</a:t>
                      </a:r>
                      <a:r>
                        <a:rPr sz="2000" spc="-1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2000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subset </a:t>
                      </a:r>
                      <a:r>
                        <a:rPr sz="2000" spc="-1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4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CEC9D3"/>
                      </a:solidFill>
                      <a:prstDash val="solid"/>
                    </a:lnL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300"/>
                        </a:lnSpc>
                      </a:pPr>
                      <a:r>
                        <a:rPr sz="200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2300"/>
                        </a:lnSpc>
                      </a:pPr>
                      <a:r>
                        <a:rPr sz="200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3816985">
                <a:tc>
                  <a:txBody>
                    <a:bodyPr/>
                    <a:lstStyle/>
                    <a:p>
                      <a:pPr marL="147447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X = a + </a:t>
                      </a:r>
                      <a:r>
                        <a:rPr sz="2000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bc </a:t>
                      </a:r>
                      <a:r>
                        <a:rPr sz="2000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000" spc="-6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abcd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53975">
                      <a:solidFill>
                        <a:srgbClr val="CEC9D3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X +</a:t>
                      </a:r>
                      <a:r>
                        <a:rPr sz="2000" spc="-9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bc </a:t>
                      </a:r>
                      <a:r>
                        <a:rPr sz="2000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000" spc="-8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abcd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97840" algn="ctr">
                        <a:lnSpc>
                          <a:spcPct val="100000"/>
                        </a:lnSpc>
                        <a:spcBef>
                          <a:spcPts val="1090"/>
                        </a:spcBef>
                        <a:tabLst>
                          <a:tab pos="356235" algn="l"/>
                        </a:tabLst>
                      </a:pPr>
                      <a:r>
                        <a:rPr sz="2000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=	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6208" y="88392"/>
            <a:ext cx="288645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3471" y="573023"/>
            <a:ext cx="2496312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5001" y="180797"/>
            <a:ext cx="777938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spc="0" dirty="0">
                <a:solidFill>
                  <a:srgbClr val="0000CC"/>
                </a:solidFill>
              </a:rPr>
              <a:t>Path</a:t>
            </a:r>
            <a:r>
              <a:rPr u="heavy" spc="-145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</a:rPr>
              <a:t>Products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9268" y="1091311"/>
            <a:ext cx="121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Loop: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7319" y="1762125"/>
            <a:ext cx="38334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solidFill>
                  <a:srgbClr val="A40020"/>
                </a:solidFill>
                <a:latin typeface="Arial"/>
                <a:cs typeface="Arial"/>
              </a:rPr>
              <a:t>An 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infinite set of </a:t>
            </a:r>
            <a:r>
              <a:rPr sz="2200" spc="-5" dirty="0">
                <a:solidFill>
                  <a:srgbClr val="A40020"/>
                </a:solidFill>
                <a:latin typeface="Arial"/>
                <a:cs typeface="Arial"/>
              </a:rPr>
              <a:t>parallel</a:t>
            </a:r>
            <a:r>
              <a:rPr sz="2200" spc="-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paths.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8070" y="2768295"/>
            <a:ext cx="61341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6245" algn="l"/>
              </a:tabLst>
            </a:pPr>
            <a:r>
              <a:rPr sz="2200" b="1" spc="-5" dirty="0">
                <a:solidFill>
                  <a:srgbClr val="A40020"/>
                </a:solidFill>
                <a:latin typeface="Arial"/>
                <a:cs typeface="Arial"/>
              </a:rPr>
              <a:t>b</a:t>
            </a:r>
            <a:r>
              <a:rPr sz="3000" b="1" spc="-7" baseline="13888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r>
              <a:rPr sz="3000" b="1" baseline="13888" dirty="0">
                <a:solidFill>
                  <a:srgbClr val="A40020"/>
                </a:solidFill>
                <a:latin typeface="Arial"/>
                <a:cs typeface="Arial"/>
              </a:rPr>
              <a:t>	</a:t>
            </a:r>
            <a:r>
              <a:rPr sz="2200" b="1" spc="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7485" y="2707335"/>
            <a:ext cx="29972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spc="-7" baseline="-12626" dirty="0">
                <a:solidFill>
                  <a:srgbClr val="009999"/>
                </a:solidFill>
                <a:latin typeface="Arial"/>
                <a:cs typeface="Arial"/>
              </a:rPr>
              <a:t>b</a:t>
            </a:r>
            <a:r>
              <a:rPr sz="1450" b="1" spc="0" dirty="0">
                <a:solidFill>
                  <a:srgbClr val="009999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2869" y="2768295"/>
            <a:ext cx="310261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2105" algn="l"/>
                <a:tab pos="762635" algn="l"/>
                <a:tab pos="1082040" algn="l"/>
                <a:tab pos="1512570" algn="l"/>
                <a:tab pos="1832610" algn="l"/>
                <a:tab pos="2286635" algn="l"/>
              </a:tabLst>
            </a:pP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b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1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b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2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b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3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</a:t>
            </a:r>
            <a:r>
              <a:rPr sz="2200" b="1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9999"/>
                </a:solidFill>
                <a:latin typeface="Arial"/>
                <a:cs typeface="Arial"/>
              </a:rPr>
              <a:t>……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1870" y="3378149"/>
            <a:ext cx="30988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spc="-15" baseline="-12626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6982" y="3439109"/>
            <a:ext cx="1898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3476" y="3378149"/>
            <a:ext cx="31496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spc="-15" baseline="-12626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1450" b="1" spc="0" dirty="0">
                <a:solidFill>
                  <a:srgbClr val="009999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1870" y="4042994"/>
            <a:ext cx="32321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15" baseline="-13888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1450" b="1" spc="0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1285" y="4049090"/>
            <a:ext cx="31496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spc="-15" baseline="-12626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1450" b="1" spc="0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64791" y="4110050"/>
            <a:ext cx="223901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54075" algn="l"/>
                <a:tab pos="1173480" algn="l"/>
                <a:tab pos="1619250" algn="l"/>
                <a:tab pos="1936114" algn="l"/>
              </a:tabLst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175" b="1" spc="0" baseline="19157" dirty="0">
                <a:solidFill>
                  <a:srgbClr val="009999"/>
                </a:solidFill>
                <a:latin typeface="Arial"/>
                <a:cs typeface="Arial"/>
              </a:rPr>
              <a:t>2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175" b="1" spc="0" baseline="19157" dirty="0">
                <a:solidFill>
                  <a:srgbClr val="009999"/>
                </a:solidFill>
                <a:latin typeface="Arial"/>
                <a:cs typeface="Arial"/>
              </a:rPr>
              <a:t>3</a:t>
            </a:r>
            <a:endParaRPr sz="2175" baseline="19157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94101" y="3439109"/>
            <a:ext cx="3145155" cy="1033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2105" algn="l"/>
                <a:tab pos="777875" algn="l"/>
                <a:tab pos="1094105" algn="l"/>
                <a:tab pos="1539875" algn="l"/>
                <a:tab pos="1859914" algn="l"/>
                <a:tab pos="2329180" algn="l"/>
              </a:tabLst>
            </a:pP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1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2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3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</a:t>
            </a:r>
            <a:r>
              <a:rPr sz="2200" b="1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9999"/>
                </a:solidFill>
                <a:latin typeface="Arial"/>
                <a:cs typeface="Arial"/>
              </a:rPr>
              <a:t>……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579880">
              <a:lnSpc>
                <a:spcPct val="100000"/>
              </a:lnSpc>
            </a:pP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</a:t>
            </a:r>
            <a:r>
              <a:rPr sz="2200" b="1" spc="-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9999"/>
                </a:solidFill>
                <a:latin typeface="Arial"/>
                <a:cs typeface="Arial"/>
              </a:rPr>
              <a:t>……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3998" y="4780864"/>
            <a:ext cx="221996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110"/>
              </a:spcBef>
              <a:buClr>
                <a:srgbClr val="800080"/>
              </a:buClr>
              <a:buChar char="•"/>
              <a:tabLst>
                <a:tab pos="301625" algn="l"/>
                <a:tab pos="302260" algn="l"/>
                <a:tab pos="639445" algn="l"/>
                <a:tab pos="1091565" algn="l"/>
                <a:tab pos="1411605" algn="l"/>
              </a:tabLst>
            </a:pPr>
            <a:r>
              <a:rPr sz="2200" spc="0" dirty="0">
                <a:solidFill>
                  <a:srgbClr val="0000CC"/>
                </a:solidFill>
                <a:latin typeface="Arial"/>
                <a:cs typeface="Arial"/>
              </a:rPr>
              <a:t>X	</a:t>
            </a:r>
            <a:r>
              <a:rPr sz="2200" spc="5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200" b="1" spc="5" dirty="0">
                <a:solidFill>
                  <a:srgbClr val="0000CC"/>
                </a:solidFill>
                <a:latin typeface="Arial"/>
                <a:cs typeface="Arial"/>
              </a:rPr>
              <a:t>*	</a:t>
            </a:r>
            <a:r>
              <a:rPr sz="2200" spc="0" dirty="0">
                <a:solidFill>
                  <a:srgbClr val="0000CC"/>
                </a:solidFill>
                <a:latin typeface="Arial"/>
                <a:cs typeface="Arial"/>
              </a:rPr>
              <a:t>=	</a:t>
            </a:r>
            <a:r>
              <a:rPr sz="2200" spc="5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200" b="1" spc="5" dirty="0">
                <a:solidFill>
                  <a:srgbClr val="0000CC"/>
                </a:solidFill>
                <a:latin typeface="Arial"/>
                <a:cs typeface="Arial"/>
              </a:rPr>
              <a:t>* </a:t>
            </a:r>
            <a:r>
              <a:rPr sz="2200" spc="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200" spc="-1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53009" y="4695520"/>
            <a:ext cx="32448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30" baseline="-16414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1450" b="1" spc="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endParaRPr sz="1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68082" y="4780864"/>
            <a:ext cx="116205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2105" algn="l"/>
                <a:tab pos="984885" algn="l"/>
              </a:tabLst>
            </a:pP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=	</a:t>
            </a:r>
            <a:r>
              <a:rPr sz="220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*</a:t>
            </a:r>
            <a:r>
              <a:rPr sz="22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36327" y="4695520"/>
            <a:ext cx="29083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0" baseline="-16414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450" b="1" spc="0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endParaRPr sz="14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86254" y="5360314"/>
            <a:ext cx="32829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15" baseline="-2904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1450" b="1" u="heavy" spc="5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39948" y="5445658"/>
            <a:ext cx="31496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spc="-15" baseline="-12626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1450" b="1" spc="0" dirty="0">
                <a:solidFill>
                  <a:srgbClr val="009999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40407" y="5506618"/>
            <a:ext cx="221805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29310" algn="l"/>
                <a:tab pos="1149350" algn="l"/>
                <a:tab pos="1595120" algn="l"/>
                <a:tab pos="1914525" algn="l"/>
              </a:tabLst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175" b="1" spc="0" baseline="19157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175" b="1" spc="0" baseline="19157" dirty="0">
                <a:solidFill>
                  <a:srgbClr val="009999"/>
                </a:solidFill>
                <a:latin typeface="Arial"/>
                <a:cs typeface="Arial"/>
              </a:rPr>
              <a:t>2</a:t>
            </a:r>
            <a:endParaRPr sz="2175" baseline="19157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88255" y="4780864"/>
            <a:ext cx="2476500" cy="1088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87855" indent="-439420">
              <a:lnSpc>
                <a:spcPct val="100000"/>
              </a:lnSpc>
              <a:spcBef>
                <a:spcPts val="110"/>
              </a:spcBef>
              <a:buClr>
                <a:srgbClr val="800080"/>
              </a:buClr>
              <a:buFont typeface="Wingdings"/>
              <a:buChar char=""/>
              <a:tabLst>
                <a:tab pos="1887220" algn="l"/>
                <a:tab pos="1887855" algn="l"/>
                <a:tab pos="2197735" algn="l"/>
              </a:tabLst>
            </a:pP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a	</a:t>
            </a:r>
            <a:r>
              <a:rPr sz="220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*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8930" algn="l"/>
                <a:tab pos="802005" algn="l"/>
              </a:tabLst>
            </a:pP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3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 </a:t>
            </a:r>
            <a:r>
              <a:rPr sz="2200" b="1" spc="5" dirty="0">
                <a:solidFill>
                  <a:srgbClr val="009999"/>
                </a:solidFill>
                <a:latin typeface="Arial"/>
                <a:cs typeface="Arial"/>
              </a:rPr>
              <a:t>…… 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+</a:t>
            </a:r>
            <a:r>
              <a:rPr sz="2200" b="1" spc="-10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175" b="1" baseline="19157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endParaRPr sz="2175" baseline="19157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10400" y="20955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2400" y="2095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6573" y="1503425"/>
            <a:ext cx="622935" cy="624205"/>
          </a:xfrm>
          <a:custGeom>
            <a:avLst/>
            <a:gdLst/>
            <a:ahLst/>
            <a:cxnLst/>
            <a:rect l="l" t="t" r="r" b="b"/>
            <a:pathLst>
              <a:path w="622934" h="624205">
                <a:moveTo>
                  <a:pt x="398832" y="12700"/>
                </a:moveTo>
                <a:lnTo>
                  <a:pt x="314959" y="12700"/>
                </a:lnTo>
                <a:lnTo>
                  <a:pt x="329819" y="13335"/>
                </a:lnTo>
                <a:lnTo>
                  <a:pt x="344424" y="14477"/>
                </a:lnTo>
                <a:lnTo>
                  <a:pt x="388874" y="22987"/>
                </a:lnTo>
                <a:lnTo>
                  <a:pt x="432180" y="38226"/>
                </a:lnTo>
                <a:lnTo>
                  <a:pt x="471677" y="59309"/>
                </a:lnTo>
                <a:lnTo>
                  <a:pt x="506729" y="85344"/>
                </a:lnTo>
                <a:lnTo>
                  <a:pt x="537567" y="116332"/>
                </a:lnTo>
                <a:lnTo>
                  <a:pt x="563118" y="150875"/>
                </a:lnTo>
                <a:lnTo>
                  <a:pt x="583565" y="188722"/>
                </a:lnTo>
                <a:lnTo>
                  <a:pt x="598297" y="229108"/>
                </a:lnTo>
                <a:lnTo>
                  <a:pt x="607186" y="271525"/>
                </a:lnTo>
                <a:lnTo>
                  <a:pt x="609832" y="315722"/>
                </a:lnTo>
                <a:lnTo>
                  <a:pt x="609219" y="329946"/>
                </a:lnTo>
                <a:lnTo>
                  <a:pt x="603123" y="374396"/>
                </a:lnTo>
                <a:lnTo>
                  <a:pt x="586935" y="426212"/>
                </a:lnTo>
                <a:lnTo>
                  <a:pt x="566039" y="467487"/>
                </a:lnTo>
                <a:lnTo>
                  <a:pt x="539369" y="504571"/>
                </a:lnTo>
                <a:lnTo>
                  <a:pt x="507619" y="536956"/>
                </a:lnTo>
                <a:lnTo>
                  <a:pt x="471424" y="564134"/>
                </a:lnTo>
                <a:lnTo>
                  <a:pt x="431546" y="585597"/>
                </a:lnTo>
                <a:lnTo>
                  <a:pt x="388493" y="600837"/>
                </a:lnTo>
                <a:lnTo>
                  <a:pt x="343153" y="609346"/>
                </a:lnTo>
                <a:lnTo>
                  <a:pt x="319150" y="610997"/>
                </a:lnTo>
                <a:lnTo>
                  <a:pt x="319912" y="623697"/>
                </a:lnTo>
                <a:lnTo>
                  <a:pt x="367919" y="618489"/>
                </a:lnTo>
                <a:lnTo>
                  <a:pt x="414147" y="606171"/>
                </a:lnTo>
                <a:lnTo>
                  <a:pt x="457453" y="586994"/>
                </a:lnTo>
                <a:lnTo>
                  <a:pt x="497204" y="561721"/>
                </a:lnTo>
                <a:lnTo>
                  <a:pt x="532765" y="530733"/>
                </a:lnTo>
                <a:lnTo>
                  <a:pt x="563372" y="494411"/>
                </a:lnTo>
                <a:lnTo>
                  <a:pt x="588391" y="453389"/>
                </a:lnTo>
                <a:lnTo>
                  <a:pt x="607059" y="408304"/>
                </a:lnTo>
                <a:lnTo>
                  <a:pt x="618362" y="361950"/>
                </a:lnTo>
                <a:lnTo>
                  <a:pt x="622426" y="315722"/>
                </a:lnTo>
                <a:lnTo>
                  <a:pt x="622426" y="300482"/>
                </a:lnTo>
                <a:lnTo>
                  <a:pt x="617474" y="255270"/>
                </a:lnTo>
                <a:lnTo>
                  <a:pt x="606044" y="211709"/>
                </a:lnTo>
                <a:lnTo>
                  <a:pt x="588772" y="170307"/>
                </a:lnTo>
                <a:lnTo>
                  <a:pt x="565657" y="131952"/>
                </a:lnTo>
                <a:lnTo>
                  <a:pt x="537209" y="97027"/>
                </a:lnTo>
                <a:lnTo>
                  <a:pt x="491617" y="57403"/>
                </a:lnTo>
                <a:lnTo>
                  <a:pt x="451739" y="33400"/>
                </a:lnTo>
                <a:lnTo>
                  <a:pt x="407797" y="15366"/>
                </a:lnTo>
                <a:lnTo>
                  <a:pt x="398832" y="12700"/>
                </a:lnTo>
                <a:close/>
              </a:path>
              <a:path w="622934" h="624205">
                <a:moveTo>
                  <a:pt x="163892" y="586084"/>
                </a:moveTo>
                <a:lnTo>
                  <a:pt x="152146" y="616203"/>
                </a:lnTo>
                <a:lnTo>
                  <a:pt x="236981" y="608329"/>
                </a:lnTo>
                <a:lnTo>
                  <a:pt x="221343" y="591058"/>
                </a:lnTo>
                <a:lnTo>
                  <a:pt x="175259" y="591058"/>
                </a:lnTo>
                <a:lnTo>
                  <a:pt x="163892" y="586084"/>
                </a:lnTo>
                <a:close/>
              </a:path>
              <a:path w="622934" h="624205">
                <a:moveTo>
                  <a:pt x="168490" y="574294"/>
                </a:moveTo>
                <a:lnTo>
                  <a:pt x="163892" y="586084"/>
                </a:lnTo>
                <a:lnTo>
                  <a:pt x="175259" y="591058"/>
                </a:lnTo>
                <a:lnTo>
                  <a:pt x="180340" y="579501"/>
                </a:lnTo>
                <a:lnTo>
                  <a:pt x="168490" y="574294"/>
                </a:lnTo>
                <a:close/>
              </a:path>
              <a:path w="622934" h="624205">
                <a:moveTo>
                  <a:pt x="179831" y="545211"/>
                </a:moveTo>
                <a:lnTo>
                  <a:pt x="168490" y="574294"/>
                </a:lnTo>
                <a:lnTo>
                  <a:pt x="180340" y="579501"/>
                </a:lnTo>
                <a:lnTo>
                  <a:pt x="175259" y="591058"/>
                </a:lnTo>
                <a:lnTo>
                  <a:pt x="221343" y="591058"/>
                </a:lnTo>
                <a:lnTo>
                  <a:pt x="179831" y="545211"/>
                </a:lnTo>
                <a:close/>
              </a:path>
              <a:path w="622934" h="624205">
                <a:moveTo>
                  <a:pt x="315468" y="0"/>
                </a:moveTo>
                <a:lnTo>
                  <a:pt x="270001" y="2794"/>
                </a:lnTo>
                <a:lnTo>
                  <a:pt x="225932" y="12064"/>
                </a:lnTo>
                <a:lnTo>
                  <a:pt x="183769" y="27559"/>
                </a:lnTo>
                <a:lnTo>
                  <a:pt x="144399" y="48895"/>
                </a:lnTo>
                <a:lnTo>
                  <a:pt x="108330" y="75691"/>
                </a:lnTo>
                <a:lnTo>
                  <a:pt x="76326" y="107569"/>
                </a:lnTo>
                <a:lnTo>
                  <a:pt x="48895" y="144525"/>
                </a:lnTo>
                <a:lnTo>
                  <a:pt x="26797" y="185674"/>
                </a:lnTo>
                <a:lnTo>
                  <a:pt x="10795" y="230886"/>
                </a:lnTo>
                <a:lnTo>
                  <a:pt x="1904" y="277240"/>
                </a:lnTo>
                <a:lnTo>
                  <a:pt x="0" y="308101"/>
                </a:lnTo>
                <a:lnTo>
                  <a:pt x="126" y="323341"/>
                </a:lnTo>
                <a:lnTo>
                  <a:pt x="5079" y="368553"/>
                </a:lnTo>
                <a:lnTo>
                  <a:pt x="16382" y="412114"/>
                </a:lnTo>
                <a:lnTo>
                  <a:pt x="33781" y="453516"/>
                </a:lnTo>
                <a:lnTo>
                  <a:pt x="56769" y="491871"/>
                </a:lnTo>
                <a:lnTo>
                  <a:pt x="85217" y="526796"/>
                </a:lnTo>
                <a:lnTo>
                  <a:pt x="130809" y="566420"/>
                </a:lnTo>
                <a:lnTo>
                  <a:pt x="163892" y="586084"/>
                </a:lnTo>
                <a:lnTo>
                  <a:pt x="168490" y="574294"/>
                </a:lnTo>
                <a:lnTo>
                  <a:pt x="163575" y="572135"/>
                </a:lnTo>
                <a:lnTo>
                  <a:pt x="150749" y="564514"/>
                </a:lnTo>
                <a:lnTo>
                  <a:pt x="115697" y="538479"/>
                </a:lnTo>
                <a:lnTo>
                  <a:pt x="84962" y="507619"/>
                </a:lnTo>
                <a:lnTo>
                  <a:pt x="59435" y="472821"/>
                </a:lnTo>
                <a:lnTo>
                  <a:pt x="38989" y="435101"/>
                </a:lnTo>
                <a:lnTo>
                  <a:pt x="24256" y="394588"/>
                </a:lnTo>
                <a:lnTo>
                  <a:pt x="15367" y="352171"/>
                </a:lnTo>
                <a:lnTo>
                  <a:pt x="12717" y="308101"/>
                </a:lnTo>
                <a:lnTo>
                  <a:pt x="13207" y="293877"/>
                </a:lnTo>
                <a:lnTo>
                  <a:pt x="19430" y="249300"/>
                </a:lnTo>
                <a:lnTo>
                  <a:pt x="32511" y="205232"/>
                </a:lnTo>
                <a:lnTo>
                  <a:pt x="51816" y="164211"/>
                </a:lnTo>
                <a:lnTo>
                  <a:pt x="85471" y="116332"/>
                </a:lnTo>
                <a:lnTo>
                  <a:pt x="116458" y="85471"/>
                </a:lnTo>
                <a:lnTo>
                  <a:pt x="151002" y="59689"/>
                </a:lnTo>
                <a:lnTo>
                  <a:pt x="188722" y="39243"/>
                </a:lnTo>
                <a:lnTo>
                  <a:pt x="229107" y="24384"/>
                </a:lnTo>
                <a:lnTo>
                  <a:pt x="271525" y="15494"/>
                </a:lnTo>
                <a:lnTo>
                  <a:pt x="314959" y="12700"/>
                </a:lnTo>
                <a:lnTo>
                  <a:pt x="398832" y="12700"/>
                </a:lnTo>
                <a:lnTo>
                  <a:pt x="392429" y="10795"/>
                </a:lnTo>
                <a:lnTo>
                  <a:pt x="377190" y="6985"/>
                </a:lnTo>
                <a:lnTo>
                  <a:pt x="361696" y="4063"/>
                </a:lnTo>
                <a:lnTo>
                  <a:pt x="346201" y="1904"/>
                </a:lnTo>
                <a:lnTo>
                  <a:pt x="330834" y="635"/>
                </a:lnTo>
                <a:lnTo>
                  <a:pt x="315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51623" y="212178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75803" y="208528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05953" y="1475308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88392"/>
            <a:ext cx="286512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7498" y="180797"/>
            <a:ext cx="77565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spc="0" dirty="0">
                <a:solidFill>
                  <a:srgbClr val="0000CC"/>
                </a:solidFill>
              </a:rPr>
              <a:t>Path</a:t>
            </a:r>
            <a:r>
              <a:rPr spc="-130" dirty="0">
                <a:solidFill>
                  <a:srgbClr val="0000CC"/>
                </a:solidFill>
              </a:rPr>
              <a:t> </a:t>
            </a:r>
            <a:r>
              <a:rPr spc="-5" dirty="0">
                <a:solidFill>
                  <a:srgbClr val="0000CC"/>
                </a:solidFill>
              </a:rPr>
              <a:t>products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786206"/>
            <a:ext cx="1972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More</a:t>
            </a: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Rules…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5092" y="1786508"/>
            <a:ext cx="1348105" cy="70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105"/>
              </a:spcBef>
              <a:tabLst>
                <a:tab pos="1151890" algn="l"/>
              </a:tabLst>
            </a:pPr>
            <a:r>
              <a:rPr sz="2200" spc="1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175" b="1" u="heavy" spc="7" baseline="44061" dirty="0">
                <a:solidFill>
                  <a:srgbClr val="A40020"/>
                </a:solidFill>
                <a:latin typeface="Arial"/>
                <a:cs typeface="Arial"/>
              </a:rPr>
              <a:t>m</a:t>
            </a:r>
            <a:r>
              <a:rPr sz="2175" b="1" baseline="44061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175" b="1" spc="-30" baseline="44061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r>
              <a:rPr sz="2200" spc="-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175" b="1" u="heavy" spc="0" baseline="44061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2175" b="1" baseline="44061" dirty="0">
                <a:solidFill>
                  <a:srgbClr val="A40020"/>
                </a:solidFill>
                <a:latin typeface="Arial"/>
                <a:cs typeface="Arial"/>
              </a:rPr>
              <a:t>	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4060" y="1725549"/>
            <a:ext cx="380365" cy="70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baseline="-12626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1450" b="1" u="heavy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45"/>
              </a:spcBef>
            </a:pPr>
            <a:r>
              <a:rPr sz="3300" b="1" spc="-15" baseline="-12626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1450" b="1" u="heavy" spc="5" dirty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5092" y="2789631"/>
            <a:ext cx="73088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7" baseline="-2904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1450" b="1" u="heavy" spc="5" dirty="0">
                <a:solidFill>
                  <a:srgbClr val="A40020"/>
                </a:solidFill>
                <a:latin typeface="Arial"/>
                <a:cs typeface="Arial"/>
              </a:rPr>
              <a:t>m</a:t>
            </a:r>
            <a:r>
              <a:rPr sz="1450" b="1" spc="-9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300" spc="7" baseline="-2904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1450" b="1" u="heavy" spc="5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8902" y="2935935"/>
            <a:ext cx="1898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5397" y="2874975"/>
            <a:ext cx="59944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spc="-15" baseline="-12626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1450" b="1" u="heavy" dirty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r>
              <a:rPr sz="1450" b="1" u="heavy" spc="5" dirty="0">
                <a:solidFill>
                  <a:srgbClr val="009999"/>
                </a:solidFill>
                <a:latin typeface="Arial"/>
                <a:cs typeface="Arial"/>
              </a:rPr>
              <a:t>+n</a:t>
            </a:r>
            <a:endParaRPr sz="145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785615" y="1803697"/>
          <a:ext cx="5161914" cy="150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79"/>
                <a:gridCol w="2305050"/>
                <a:gridCol w="2597785"/>
              </a:tblGrid>
              <a:tr h="351790">
                <a:tc>
                  <a:txBody>
                    <a:bodyPr/>
                    <a:lstStyle/>
                    <a:p>
                      <a:pPr marL="52705">
                        <a:lnSpc>
                          <a:spcPts val="2615"/>
                        </a:lnSpc>
                      </a:pPr>
                      <a:r>
                        <a:rPr sz="2200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if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615"/>
                        </a:lnSpc>
                      </a:pPr>
                      <a:r>
                        <a:rPr sz="220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n ≥</a:t>
                      </a:r>
                      <a:r>
                        <a:rPr sz="2200" spc="-2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2655"/>
                        </a:lnSpc>
                      </a:pPr>
                      <a:r>
                        <a:rPr sz="2000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2400" b="1" u="heavy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2400" b="1" u="heavy" spc="-114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u="heavy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marL="31750">
                        <a:lnSpc>
                          <a:spcPts val="2530"/>
                        </a:lnSpc>
                      </a:pPr>
                      <a:r>
                        <a:rPr sz="2200" spc="-5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if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530"/>
                        </a:lnSpc>
                      </a:pPr>
                      <a:r>
                        <a:rPr sz="2200" spc="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n &lt;</a:t>
                      </a:r>
                      <a:r>
                        <a:rPr sz="2200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ts val="2810"/>
                        </a:lnSpc>
                      </a:pPr>
                      <a:r>
                        <a:rPr sz="2000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2400" b="1" u="heavy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2400" b="1" u="heavy" spc="-12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u="heavy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225092" y="3972814"/>
            <a:ext cx="66421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175" b="1" u="heavy" spc="0" baseline="44061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2175" b="1" spc="-135" baseline="44061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3000" b="1" spc="0" baseline="22222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endParaRPr sz="3000" baseline="2222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01951" y="3972814"/>
            <a:ext cx="14852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8305" algn="l"/>
                <a:tab pos="1308100" algn="l"/>
              </a:tabLst>
            </a:pP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spc="15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3000" b="1" spc="-7" baseline="16666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r>
              <a:rPr sz="3000" b="1" spc="-232" baseline="16666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175" b="1" u="heavy" spc="0" baseline="44061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2175" b="1" baseline="44061" dirty="0">
                <a:solidFill>
                  <a:srgbClr val="A40020"/>
                </a:solidFill>
                <a:latin typeface="Arial"/>
                <a:cs typeface="Arial"/>
              </a:rPr>
              <a:t>	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94226" y="3872229"/>
            <a:ext cx="32321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spc="-7" baseline="-18939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250" b="1" dirty="0">
                <a:solidFill>
                  <a:srgbClr val="009999"/>
                </a:solidFill>
                <a:latin typeface="Arial"/>
                <a:cs typeface="Arial"/>
              </a:rPr>
              <a:t>*</a:t>
            </a:r>
            <a:endParaRPr sz="2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53553" y="3948429"/>
            <a:ext cx="107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25092" y="5009769"/>
            <a:ext cx="7131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175" b="1" u="heavy" spc="0" baseline="44061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2175" b="1" spc="-135" baseline="44061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3000" b="1" spc="0" baseline="22222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endParaRPr sz="3000" baseline="2222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50719" y="5009769"/>
            <a:ext cx="15341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8305" algn="l"/>
                <a:tab pos="1356995" algn="l"/>
              </a:tabLst>
            </a:pP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spc="15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3000" b="1" spc="-7" baseline="16666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r>
              <a:rPr sz="3000" b="1" spc="-240" baseline="16666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175" b="1" u="heavy" spc="0" baseline="44061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2175" b="1" baseline="44061" dirty="0">
                <a:solidFill>
                  <a:srgbClr val="A40020"/>
                </a:solidFill>
                <a:latin typeface="Arial"/>
                <a:cs typeface="Arial"/>
              </a:rPr>
              <a:t>	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94809" y="4909184"/>
            <a:ext cx="37909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spc="-7" baseline="-18939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250" b="1" dirty="0">
                <a:solidFill>
                  <a:srgbClr val="009999"/>
                </a:solidFill>
                <a:latin typeface="Arial"/>
                <a:cs typeface="Arial"/>
              </a:rPr>
              <a:t>+</a:t>
            </a:r>
            <a:endParaRPr sz="2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53553" y="4985384"/>
            <a:ext cx="107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5092" y="5723331"/>
            <a:ext cx="6978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aseline="-20202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r>
              <a:rPr sz="2000" b="1" spc="-2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300" spc="0" baseline="-20202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000" b="1" spc="0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35479" y="5823915"/>
            <a:ext cx="13087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8305" algn="l"/>
              </a:tabLst>
            </a:pP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3000" b="1" spc="0" baseline="16666" dirty="0">
                <a:solidFill>
                  <a:srgbClr val="A40020"/>
                </a:solidFill>
                <a:latin typeface="Arial"/>
                <a:cs typeface="Arial"/>
              </a:rPr>
              <a:t>+ </a:t>
            </a: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3000" b="1" spc="0" baseline="22222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r>
              <a:rPr sz="3000" b="1" spc="-630" baseline="22222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50970" y="5723331"/>
            <a:ext cx="37909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1" spc="-7" baseline="-18939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2250" b="1" dirty="0">
                <a:solidFill>
                  <a:srgbClr val="009999"/>
                </a:solidFill>
                <a:latin typeface="Arial"/>
                <a:cs typeface="Arial"/>
              </a:rPr>
              <a:t>+</a:t>
            </a:r>
            <a:endParaRPr sz="22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53553" y="5799531"/>
            <a:ext cx="124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88392"/>
            <a:ext cx="286512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7498" y="180797"/>
            <a:ext cx="77565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spc="0" dirty="0">
                <a:solidFill>
                  <a:srgbClr val="0000CC"/>
                </a:solidFill>
              </a:rPr>
              <a:t>Path</a:t>
            </a:r>
            <a:r>
              <a:rPr spc="-130" dirty="0">
                <a:solidFill>
                  <a:srgbClr val="0000CC"/>
                </a:solidFill>
              </a:rPr>
              <a:t> </a:t>
            </a:r>
            <a:r>
              <a:rPr spc="-5" dirty="0">
                <a:solidFill>
                  <a:srgbClr val="0000CC"/>
                </a:solidFill>
              </a:rPr>
              <a:t>products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783158"/>
            <a:ext cx="3950970" cy="1155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Identity Elements</a:t>
            </a:r>
            <a:r>
              <a:rPr sz="2800" b="1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..</a:t>
            </a:r>
            <a:endParaRPr sz="280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2410"/>
              </a:spcBef>
              <a:tabLst>
                <a:tab pos="634365" algn="l"/>
                <a:tab pos="1021715" algn="l"/>
              </a:tabLst>
            </a:pP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1	</a:t>
            </a: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:	</a:t>
            </a: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Path of Zero</a:t>
            </a:r>
            <a:r>
              <a:rPr sz="2600" spc="-10" dirty="0">
                <a:solidFill>
                  <a:srgbClr val="800080"/>
                </a:solidFill>
                <a:latin typeface="Arial"/>
                <a:cs typeface="Arial"/>
              </a:rPr>
              <a:t> Length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06042" y="2627038"/>
          <a:ext cx="7912733" cy="119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340"/>
                <a:gridCol w="438784"/>
                <a:gridCol w="695960"/>
                <a:gridCol w="2724785"/>
                <a:gridCol w="3237864"/>
              </a:tblGrid>
              <a:tr h="596900">
                <a:tc>
                  <a:txBody>
                    <a:bodyPr/>
                    <a:lstStyle/>
                    <a:p>
                      <a:pPr marL="31750">
                        <a:lnSpc>
                          <a:spcPts val="2615"/>
                        </a:lnSpc>
                      </a:pPr>
                      <a:r>
                        <a:rPr sz="220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1 +</a:t>
                      </a:r>
                      <a:r>
                        <a:rPr sz="2200" spc="-7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2615"/>
                        </a:lnSpc>
                      </a:pPr>
                      <a:r>
                        <a:rPr sz="220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2615"/>
                        </a:lnSpc>
                      </a:pPr>
                      <a:r>
                        <a:rPr sz="2200" b="1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2655"/>
                        </a:lnSpc>
                      </a:pPr>
                      <a:r>
                        <a:rPr sz="2000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2400" b="1" u="heavy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2400" b="1" u="heavy" spc="-114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u="heavy" spc="-7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31750">
                        <a:lnSpc>
                          <a:spcPts val="2610"/>
                        </a:lnSpc>
                        <a:spcBef>
                          <a:spcPts val="1995"/>
                        </a:spcBef>
                      </a:pPr>
                      <a:r>
                        <a:rPr sz="2200" spc="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200" spc="-4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53365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2610"/>
                        </a:lnSpc>
                        <a:spcBef>
                          <a:spcPts val="1995"/>
                        </a:spcBef>
                      </a:pPr>
                      <a:r>
                        <a:rPr sz="220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53365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2610"/>
                        </a:lnSpc>
                        <a:spcBef>
                          <a:spcPts val="1995"/>
                        </a:spcBef>
                      </a:pPr>
                      <a:r>
                        <a:rPr sz="2200" spc="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2200" spc="-24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53365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2610"/>
                        </a:lnSpc>
                        <a:spcBef>
                          <a:spcPts val="1995"/>
                        </a:spcBef>
                        <a:tabLst>
                          <a:tab pos="551180" algn="l"/>
                        </a:tabLst>
                      </a:pPr>
                      <a:r>
                        <a:rPr sz="2200" spc="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=	</a:t>
                      </a:r>
                      <a:r>
                        <a:rPr sz="2200" b="1" spc="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53365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10"/>
                        </a:lnSpc>
                        <a:spcBef>
                          <a:spcPts val="1795"/>
                        </a:spcBef>
                      </a:pPr>
                      <a:r>
                        <a:rPr sz="2000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2400" b="1" u="heavy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2400" b="1" u="heavy" spc="-12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u="heavy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7965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225092" y="4131386"/>
            <a:ext cx="29464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7" baseline="-29040" dirty="0">
                <a:solidFill>
                  <a:srgbClr val="A40020"/>
                </a:solidFill>
                <a:latin typeface="Arial"/>
                <a:cs typeface="Arial"/>
              </a:rPr>
              <a:t>1</a:t>
            </a:r>
            <a:r>
              <a:rPr sz="1450" b="1" u="heavy" spc="5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1535" y="4277690"/>
            <a:ext cx="1898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0325" y="4131386"/>
            <a:ext cx="29464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aseline="-29040" dirty="0">
                <a:solidFill>
                  <a:srgbClr val="A40020"/>
                </a:solidFill>
                <a:latin typeface="Arial"/>
                <a:cs typeface="Arial"/>
              </a:rPr>
              <a:t>1</a:t>
            </a:r>
            <a:r>
              <a:rPr sz="1450" b="1" spc="5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9172" y="4277690"/>
            <a:ext cx="1898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5041" y="4177106"/>
            <a:ext cx="27940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aseline="-20202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*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0153" y="4277690"/>
            <a:ext cx="1898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5970" y="4177106"/>
            <a:ext cx="3295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0" baseline="-20202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2344" y="4277690"/>
            <a:ext cx="57848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8940" algn="l"/>
              </a:tabLst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53553" y="4253306"/>
            <a:ext cx="1246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1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00"/>
                </a:solidFill>
                <a:latin typeface="Arial"/>
                <a:cs typeface="Arial"/>
              </a:rPr>
              <a:t>13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25092" y="5092065"/>
            <a:ext cx="11652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8060" algn="l"/>
              </a:tabLst>
            </a:pPr>
            <a:r>
              <a:rPr sz="2200" spc="-5" dirty="0">
                <a:solidFill>
                  <a:srgbClr val="A40020"/>
                </a:solidFill>
                <a:latin typeface="Arial"/>
                <a:cs typeface="Arial"/>
              </a:rPr>
              <a:t>1</a:t>
            </a:r>
            <a:r>
              <a:rPr sz="2175" b="1" spc="0" baseline="44061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r>
              <a:rPr sz="2175" b="1" baseline="44061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175" b="1" spc="22" baseline="44061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+</a:t>
            </a:r>
            <a:r>
              <a:rPr sz="2200" spc="-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1	=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72892" y="4991480"/>
            <a:ext cx="2794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spc="-7" baseline="-20202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*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98316" y="5092065"/>
            <a:ext cx="5784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8940" algn="l"/>
              </a:tabLst>
            </a:pP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53553" y="5067680"/>
            <a:ext cx="124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14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88392"/>
            <a:ext cx="2865120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7498" y="180797"/>
            <a:ext cx="77565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spc="0" dirty="0">
                <a:solidFill>
                  <a:srgbClr val="0000CC"/>
                </a:solidFill>
              </a:rPr>
              <a:t>Path</a:t>
            </a:r>
            <a:r>
              <a:rPr spc="-130" dirty="0">
                <a:solidFill>
                  <a:srgbClr val="0000CC"/>
                </a:solidFill>
              </a:rPr>
              <a:t> </a:t>
            </a:r>
            <a:r>
              <a:rPr spc="-5" dirty="0">
                <a:solidFill>
                  <a:srgbClr val="0000CC"/>
                </a:solidFill>
              </a:rPr>
              <a:t>products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7620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7620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783158"/>
            <a:ext cx="3731895" cy="1490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Identity Elements</a:t>
            </a:r>
            <a:r>
              <a:rPr sz="2800" b="1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..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5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  <a:tabLst>
                <a:tab pos="634365" algn="l"/>
                <a:tab pos="1021715" algn="l"/>
              </a:tabLst>
            </a:pP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0	</a:t>
            </a: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:	</a:t>
            </a: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empty set of</a:t>
            </a:r>
            <a:r>
              <a:rPr sz="2600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paths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9738" y="2945079"/>
            <a:ext cx="288099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5915" algn="l"/>
                <a:tab pos="622935" algn="l"/>
                <a:tab pos="1043305" algn="l"/>
                <a:tab pos="1518920" algn="l"/>
                <a:tab pos="2284095" algn="l"/>
                <a:tab pos="2680335" algn="l"/>
              </a:tabLst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X	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+	0	</a:t>
            </a: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2200" spc="-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200" spc="-2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2200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53553" y="2920695"/>
            <a:ext cx="1246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1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00"/>
                </a:solidFill>
                <a:latin typeface="Arial"/>
                <a:cs typeface="Arial"/>
              </a:rPr>
              <a:t>15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9738" y="4134434"/>
            <a:ext cx="419734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200" spc="-1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4501" y="4134434"/>
            <a:ext cx="183388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3880" algn="l"/>
                <a:tab pos="1271270" algn="l"/>
                <a:tab pos="1664970" algn="l"/>
              </a:tabLst>
            </a:pP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2200" spc="-2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2200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2200" spc="0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	</a:t>
            </a:r>
            <a:r>
              <a:rPr sz="2200" b="1" spc="0" dirty="0">
                <a:solidFill>
                  <a:srgbClr val="009999"/>
                </a:solidFill>
                <a:latin typeface="Arial"/>
                <a:cs typeface="Arial"/>
              </a:rPr>
              <a:t>0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53553" y="4110050"/>
            <a:ext cx="1246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1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600"/>
                </a:solidFill>
                <a:latin typeface="Arial"/>
                <a:cs typeface="Arial"/>
              </a:rPr>
              <a:t>16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9742" y="5131689"/>
            <a:ext cx="2794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spc="-7" baseline="-20202" dirty="0">
                <a:solidFill>
                  <a:srgbClr val="A40020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7548" y="5232272"/>
            <a:ext cx="38798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7680" algn="l"/>
                <a:tab pos="2689225" algn="l"/>
                <a:tab pos="3390265" algn="l"/>
                <a:tab pos="3710304" algn="l"/>
              </a:tabLst>
            </a:pPr>
            <a:r>
              <a:rPr sz="2200" dirty="0">
                <a:solidFill>
                  <a:srgbClr val="A40020"/>
                </a:solidFill>
                <a:latin typeface="Arial"/>
                <a:cs typeface="Arial"/>
              </a:rPr>
              <a:t>=	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22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2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0 + 0</a:t>
            </a:r>
            <a:r>
              <a:rPr sz="2400" b="1" baseline="17361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2400" b="1" spc="247" baseline="1736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2200" b="1" spc="-5" dirty="0">
                <a:solidFill>
                  <a:srgbClr val="CC0000"/>
                </a:solidFill>
                <a:latin typeface="Arial"/>
                <a:cs typeface="Arial"/>
              </a:rPr>
              <a:t> 0</a:t>
            </a:r>
            <a:r>
              <a:rPr sz="2400" b="1" baseline="17361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sz="2400" b="1" spc="209" baseline="1736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+	.</a:t>
            </a:r>
            <a:r>
              <a:rPr sz="22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.</a:t>
            </a:r>
            <a:r>
              <a:rPr sz="22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.	</a:t>
            </a:r>
            <a:r>
              <a:rPr sz="2200" b="1" dirty="0">
                <a:solidFill>
                  <a:srgbClr val="009999"/>
                </a:solidFill>
                <a:latin typeface="Arial"/>
                <a:cs typeface="Arial"/>
              </a:rPr>
              <a:t>=	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3553" y="5207889"/>
            <a:ext cx="124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: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Rule</a:t>
            </a:r>
            <a:r>
              <a:rPr sz="2400" b="1" u="heavy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600"/>
                </a:solidFill>
                <a:latin typeface="Arial"/>
                <a:cs typeface="Arial"/>
              </a:rPr>
              <a:t>17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1847" y="88392"/>
            <a:ext cx="407517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641" y="180797"/>
            <a:ext cx="8965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spc="-5" dirty="0">
                <a:solidFill>
                  <a:srgbClr val="0000CC"/>
                </a:solidFill>
              </a:rPr>
              <a:t>Reduction</a:t>
            </a:r>
            <a:r>
              <a:rPr spc="-85" dirty="0">
                <a:solidFill>
                  <a:srgbClr val="0000CC"/>
                </a:solidFill>
              </a:rPr>
              <a:t> </a:t>
            </a:r>
            <a:r>
              <a:rPr dirty="0">
                <a:solidFill>
                  <a:srgbClr val="0000CC"/>
                </a:solidFill>
              </a:rPr>
              <a:t>Procedure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9268" y="1548460"/>
            <a:ext cx="784034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42354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"/>
              <a:tabLst>
                <a:tab pos="436245" algn="l"/>
                <a:tab pos="436880" algn="l"/>
              </a:tabLst>
            </a:pPr>
            <a:r>
              <a:rPr sz="2600" spc="-140" dirty="0">
                <a:solidFill>
                  <a:srgbClr val="800080"/>
                </a:solidFill>
                <a:latin typeface="Arial"/>
                <a:cs typeface="Arial"/>
              </a:rPr>
              <a:t>To </a:t>
            </a:r>
            <a:r>
              <a:rPr sz="2600" spc="-10" dirty="0">
                <a:solidFill>
                  <a:srgbClr val="800080"/>
                </a:solidFill>
                <a:latin typeface="Arial"/>
                <a:cs typeface="Arial"/>
              </a:rPr>
              <a:t>convert </a:t>
            </a: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a flow graph into a </a:t>
            </a:r>
            <a:r>
              <a:rPr sz="2600" spc="-10" dirty="0">
                <a:solidFill>
                  <a:srgbClr val="800080"/>
                </a:solidFill>
                <a:latin typeface="Arial"/>
                <a:cs typeface="Arial"/>
              </a:rPr>
              <a:t>path expression</a:t>
            </a:r>
            <a:r>
              <a:rPr sz="2600" spc="4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that</a:t>
            </a:r>
            <a:endParaRPr sz="2600">
              <a:latin typeface="Arial"/>
              <a:cs typeface="Arial"/>
            </a:endParaRPr>
          </a:p>
          <a:p>
            <a:pPr marL="442595">
              <a:lnSpc>
                <a:spcPct val="100000"/>
              </a:lnSpc>
            </a:pP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denotes the set of all </a:t>
            </a:r>
            <a:r>
              <a:rPr sz="2600" spc="-10" dirty="0">
                <a:solidFill>
                  <a:srgbClr val="800080"/>
                </a:solidFill>
                <a:latin typeface="Arial"/>
                <a:cs typeface="Arial"/>
              </a:rPr>
              <a:t>entry/exit</a:t>
            </a:r>
            <a:r>
              <a:rPr sz="2600" spc="2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080"/>
                </a:solidFill>
                <a:latin typeface="Arial"/>
                <a:cs typeface="Arial"/>
              </a:rPr>
              <a:t>paths</a:t>
            </a:r>
            <a:r>
              <a:rPr sz="2600" dirty="0">
                <a:solidFill>
                  <a:srgbClr val="CC000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9268" y="3530549"/>
            <a:ext cx="576199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indent="-42989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"/>
              <a:tabLst>
                <a:tab pos="442595" algn="l"/>
                <a:tab pos="443230" algn="l"/>
              </a:tabLst>
            </a:pPr>
            <a:r>
              <a:rPr sz="2600" spc="-5" dirty="0">
                <a:solidFill>
                  <a:srgbClr val="006600"/>
                </a:solidFill>
                <a:latin typeface="Arial"/>
                <a:cs typeface="Arial"/>
              </a:rPr>
              <a:t>Node by Node Reduction</a:t>
            </a:r>
            <a:r>
              <a:rPr sz="2600" spc="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6600"/>
                </a:solidFill>
                <a:latin typeface="Arial"/>
                <a:cs typeface="Arial"/>
              </a:rPr>
              <a:t>Procedure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1847" y="88392"/>
            <a:ext cx="407517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641" y="180797"/>
            <a:ext cx="8965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spc="-5" dirty="0">
                <a:solidFill>
                  <a:srgbClr val="0000CC"/>
                </a:solidFill>
              </a:rPr>
              <a:t>Reduction</a:t>
            </a:r>
            <a:r>
              <a:rPr spc="-85" dirty="0">
                <a:solidFill>
                  <a:srgbClr val="0000CC"/>
                </a:solidFill>
              </a:rPr>
              <a:t> </a:t>
            </a:r>
            <a:r>
              <a:rPr dirty="0">
                <a:solidFill>
                  <a:srgbClr val="0000CC"/>
                </a:solidFill>
              </a:rPr>
              <a:t>Procedure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783158"/>
            <a:ext cx="7715884" cy="5275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u="heavy" dirty="0">
                <a:solidFill>
                  <a:srgbClr val="CC0000"/>
                </a:solidFill>
                <a:latin typeface="Arial"/>
                <a:cs typeface="Arial"/>
              </a:rPr>
              <a:t>Initialization</a:t>
            </a:r>
            <a:r>
              <a:rPr sz="2800" b="1" u="heavy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u="heavy" dirty="0">
                <a:solidFill>
                  <a:srgbClr val="CC0000"/>
                </a:solidFill>
                <a:latin typeface="Arial"/>
                <a:cs typeface="Arial"/>
              </a:rPr>
              <a:t>Steps: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634365" marR="137795" indent="-341630">
              <a:lnSpc>
                <a:spcPct val="100000"/>
              </a:lnSpc>
              <a:spcBef>
                <a:spcPts val="2205"/>
              </a:spcBef>
            </a:pPr>
            <a:r>
              <a:rPr sz="2600" spc="-10" dirty="0">
                <a:solidFill>
                  <a:srgbClr val="009999"/>
                </a:solidFill>
                <a:latin typeface="Arial"/>
                <a:cs typeface="Arial"/>
              </a:rPr>
              <a:t>1. </a:t>
            </a:r>
            <a:r>
              <a:rPr sz="2600" spc="-5" dirty="0">
                <a:solidFill>
                  <a:srgbClr val="009999"/>
                </a:solidFill>
                <a:latin typeface="Arial"/>
                <a:cs typeface="Arial"/>
              </a:rPr>
              <a:t>Combine all serial links by </a:t>
            </a:r>
            <a:r>
              <a:rPr sz="2600" spc="-10" dirty="0">
                <a:solidFill>
                  <a:srgbClr val="009999"/>
                </a:solidFill>
                <a:latin typeface="Arial"/>
                <a:cs typeface="Arial"/>
              </a:rPr>
              <a:t>multiplying </a:t>
            </a:r>
            <a:r>
              <a:rPr sz="2600" spc="-5" dirty="0">
                <a:solidFill>
                  <a:srgbClr val="009999"/>
                </a:solidFill>
                <a:latin typeface="Arial"/>
                <a:cs typeface="Arial"/>
              </a:rPr>
              <a:t>their path  </a:t>
            </a:r>
            <a:r>
              <a:rPr sz="2600" spc="-10" dirty="0">
                <a:solidFill>
                  <a:srgbClr val="009999"/>
                </a:solidFill>
                <a:latin typeface="Arial"/>
                <a:cs typeface="Arial"/>
              </a:rPr>
              <a:t>expressions.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1. </a:t>
            </a:r>
            <a:r>
              <a:rPr sz="2600" spc="-10" dirty="0">
                <a:solidFill>
                  <a:srgbClr val="800080"/>
                </a:solidFill>
                <a:latin typeface="Arial"/>
                <a:cs typeface="Arial"/>
              </a:rPr>
              <a:t>Combine </a:t>
            </a: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all parallel links by </a:t>
            </a:r>
            <a:r>
              <a:rPr sz="2600" spc="-10" dirty="0">
                <a:solidFill>
                  <a:srgbClr val="800080"/>
                </a:solidFill>
                <a:latin typeface="Arial"/>
                <a:cs typeface="Arial"/>
              </a:rPr>
              <a:t>adding </a:t>
            </a: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their</a:t>
            </a:r>
            <a:r>
              <a:rPr sz="2600" spc="-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800080"/>
                </a:solidFill>
                <a:latin typeface="Arial"/>
                <a:cs typeface="Arial"/>
              </a:rPr>
              <a:t>path</a:t>
            </a:r>
            <a:endParaRPr sz="26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600" spc="-10" dirty="0">
                <a:solidFill>
                  <a:srgbClr val="800080"/>
                </a:solidFill>
                <a:latin typeface="Arial"/>
                <a:cs typeface="Arial"/>
              </a:rPr>
              <a:t>expressions.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  <a:tabLst>
                <a:tab pos="3975735" algn="l"/>
                <a:tab pos="4268470" algn="l"/>
              </a:tabLst>
            </a:pPr>
            <a:r>
              <a:rPr sz="2600" spc="-10" dirty="0">
                <a:solidFill>
                  <a:srgbClr val="0000CC"/>
                </a:solidFill>
                <a:latin typeface="Arial"/>
                <a:cs typeface="Arial"/>
              </a:rPr>
              <a:t>1. </a:t>
            </a:r>
            <a:r>
              <a:rPr sz="2600" spc="-15" dirty="0">
                <a:solidFill>
                  <a:srgbClr val="0000CC"/>
                </a:solidFill>
                <a:latin typeface="Arial"/>
                <a:cs typeface="Arial"/>
              </a:rPr>
              <a:t>Remove</a:t>
            </a:r>
            <a:r>
              <a:rPr sz="2600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all</a:t>
            </a:r>
            <a:r>
              <a:rPr sz="2600" spc="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self-loops	-	replace </a:t>
            </a:r>
            <a:r>
              <a:rPr sz="2600" spc="-15" dirty="0">
                <a:solidFill>
                  <a:srgbClr val="0000CC"/>
                </a:solidFill>
                <a:latin typeface="Arial"/>
                <a:cs typeface="Arial"/>
              </a:rPr>
              <a:t>with </a:t>
            </a: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links of</a:t>
            </a:r>
            <a:r>
              <a:rPr sz="2600" spc="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  <a:spcBef>
                <a:spcPts val="985"/>
              </a:spcBef>
            </a:pP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form</a:t>
            </a:r>
            <a:r>
              <a:rPr sz="2600" spc="-10" dirty="0">
                <a:solidFill>
                  <a:srgbClr val="0000CC"/>
                </a:solidFill>
                <a:latin typeface="Arial"/>
                <a:cs typeface="Arial"/>
              </a:rPr>
              <a:t> X</a:t>
            </a:r>
            <a:r>
              <a:rPr sz="3600" b="1" spc="-15" baseline="10416" dirty="0">
                <a:solidFill>
                  <a:srgbClr val="0000CC"/>
                </a:solidFill>
                <a:latin typeface="Arial"/>
                <a:cs typeface="Arial"/>
              </a:rPr>
              <a:t>*</a:t>
            </a:r>
            <a:endParaRPr sz="3600" baseline="1041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1847" y="88392"/>
            <a:ext cx="407517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9111" y="573023"/>
            <a:ext cx="3685032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0641" y="180797"/>
            <a:ext cx="8965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spc="-5" dirty="0">
                <a:solidFill>
                  <a:srgbClr val="0000CC"/>
                </a:solidFill>
              </a:rPr>
              <a:t>Reduction</a:t>
            </a:r>
            <a:r>
              <a:rPr u="heavy" spc="-85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</a:rPr>
              <a:t>Procedure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6452" y="786206"/>
            <a:ext cx="8771890" cy="251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Steps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2400" b="1" spc="-15" dirty="0">
                <a:solidFill>
                  <a:srgbClr val="CC0000"/>
                </a:solidFill>
                <a:latin typeface="Arial"/>
                <a:cs typeface="Arial"/>
              </a:rPr>
              <a:t>Algorithm’s</a:t>
            </a:r>
            <a:r>
              <a:rPr sz="2400" b="1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loop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4. </a:t>
            </a: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Select a non-initial &amp; non-final</a:t>
            </a:r>
            <a:r>
              <a:rPr sz="2600" spc="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00CC"/>
                </a:solidFill>
                <a:latin typeface="Arial"/>
                <a:cs typeface="Arial"/>
              </a:rPr>
              <a:t>node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54025" marR="5080">
              <a:lnSpc>
                <a:spcPct val="100000"/>
              </a:lnSpc>
              <a:spcBef>
                <a:spcPts val="2415"/>
              </a:spcBef>
            </a:pP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Replace it </a:t>
            </a:r>
            <a:r>
              <a:rPr sz="2300" spc="-15" dirty="0">
                <a:solidFill>
                  <a:srgbClr val="800080"/>
                </a:solidFill>
                <a:latin typeface="Arial"/>
                <a:cs typeface="Arial"/>
              </a:rPr>
              <a:t>with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a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set of </a:t>
            </a:r>
            <a:r>
              <a:rPr sz="2300" spc="-10" dirty="0">
                <a:solidFill>
                  <a:srgbClr val="800080"/>
                </a:solidFill>
                <a:latin typeface="Arial"/>
                <a:cs typeface="Arial"/>
              </a:rPr>
              <a:t>equivalent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links, </a:t>
            </a:r>
            <a:r>
              <a:rPr sz="2300" spc="-15" dirty="0">
                <a:solidFill>
                  <a:srgbClr val="800080"/>
                </a:solidFill>
                <a:latin typeface="Arial"/>
                <a:cs typeface="Arial"/>
              </a:rPr>
              <a:t>whose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path expressions  correspond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to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all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the </a:t>
            </a:r>
            <a:r>
              <a:rPr sz="2300" spc="-20" dirty="0">
                <a:solidFill>
                  <a:srgbClr val="800080"/>
                </a:solidFill>
                <a:latin typeface="Arial"/>
                <a:cs typeface="Arial"/>
              </a:rPr>
              <a:t>ways </a:t>
            </a:r>
            <a:r>
              <a:rPr sz="2300" spc="-10" dirty="0">
                <a:solidFill>
                  <a:srgbClr val="800080"/>
                </a:solidFill>
                <a:latin typeface="Arial"/>
                <a:cs typeface="Arial"/>
              </a:rPr>
              <a:t>you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can </a:t>
            </a:r>
            <a:r>
              <a:rPr sz="2300" spc="0" dirty="0">
                <a:solidFill>
                  <a:srgbClr val="800080"/>
                </a:solidFill>
                <a:latin typeface="Arial"/>
                <a:cs typeface="Arial"/>
              </a:rPr>
              <a:t>form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a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product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of the set of  </a:t>
            </a:r>
            <a:r>
              <a:rPr sz="2300" spc="-10" dirty="0">
                <a:solidFill>
                  <a:srgbClr val="800080"/>
                </a:solidFill>
                <a:latin typeface="Arial"/>
                <a:cs typeface="Arial"/>
              </a:rPr>
              <a:t>in-links </a:t>
            </a:r>
            <a:r>
              <a:rPr sz="2300" spc="-15" dirty="0">
                <a:solidFill>
                  <a:srgbClr val="800080"/>
                </a:solidFill>
                <a:latin typeface="Arial"/>
                <a:cs typeface="Arial"/>
              </a:rPr>
              <a:t>with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the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set of </a:t>
            </a:r>
            <a:r>
              <a:rPr sz="2300" spc="-10" dirty="0">
                <a:solidFill>
                  <a:srgbClr val="800080"/>
                </a:solidFill>
                <a:latin typeface="Arial"/>
                <a:cs typeface="Arial"/>
              </a:rPr>
              <a:t>out-links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of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that</a:t>
            </a:r>
            <a:r>
              <a:rPr sz="2300" spc="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node.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5400" y="48768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5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708" y="452555"/>
                </a:lnTo>
                <a:lnTo>
                  <a:pt x="317648" y="439233"/>
                </a:lnTo>
                <a:lnTo>
                  <a:pt x="356502" y="418154"/>
                </a:lnTo>
                <a:lnTo>
                  <a:pt x="390350" y="390239"/>
                </a:lnTo>
                <a:lnTo>
                  <a:pt x="418275" y="356406"/>
                </a:lnTo>
                <a:lnTo>
                  <a:pt x="439358" y="317575"/>
                </a:lnTo>
                <a:lnTo>
                  <a:pt x="452681" y="274666"/>
                </a:lnTo>
                <a:lnTo>
                  <a:pt x="457326" y="228600"/>
                </a:lnTo>
                <a:lnTo>
                  <a:pt x="452681" y="182533"/>
                </a:lnTo>
                <a:lnTo>
                  <a:pt x="439358" y="139624"/>
                </a:lnTo>
                <a:lnTo>
                  <a:pt x="418275" y="100793"/>
                </a:lnTo>
                <a:lnTo>
                  <a:pt x="390350" y="66960"/>
                </a:lnTo>
                <a:lnTo>
                  <a:pt x="356502" y="39045"/>
                </a:lnTo>
                <a:lnTo>
                  <a:pt x="317648" y="17966"/>
                </a:lnTo>
                <a:lnTo>
                  <a:pt x="274708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5400" y="48768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5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708" y="4644"/>
                </a:lnTo>
                <a:lnTo>
                  <a:pt x="317648" y="17966"/>
                </a:lnTo>
                <a:lnTo>
                  <a:pt x="356502" y="39045"/>
                </a:lnTo>
                <a:lnTo>
                  <a:pt x="390350" y="66960"/>
                </a:lnTo>
                <a:lnTo>
                  <a:pt x="418275" y="100793"/>
                </a:lnTo>
                <a:lnTo>
                  <a:pt x="439358" y="139624"/>
                </a:lnTo>
                <a:lnTo>
                  <a:pt x="452681" y="182533"/>
                </a:lnTo>
                <a:lnTo>
                  <a:pt x="457326" y="228600"/>
                </a:lnTo>
                <a:lnTo>
                  <a:pt x="452681" y="274666"/>
                </a:lnTo>
                <a:lnTo>
                  <a:pt x="439358" y="317575"/>
                </a:lnTo>
                <a:lnTo>
                  <a:pt x="418275" y="356406"/>
                </a:lnTo>
                <a:lnTo>
                  <a:pt x="390350" y="390239"/>
                </a:lnTo>
                <a:lnTo>
                  <a:pt x="356502" y="418154"/>
                </a:lnTo>
                <a:lnTo>
                  <a:pt x="317648" y="439233"/>
                </a:lnTo>
                <a:lnTo>
                  <a:pt x="274708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48180" y="495185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86834" y="48768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5" h="457200">
                <a:moveTo>
                  <a:pt x="228726" y="0"/>
                </a:moveTo>
                <a:lnTo>
                  <a:pt x="182618" y="4644"/>
                </a:lnTo>
                <a:lnTo>
                  <a:pt x="139678" y="17966"/>
                </a:lnTo>
                <a:lnTo>
                  <a:pt x="100824" y="39045"/>
                </a:lnTo>
                <a:lnTo>
                  <a:pt x="66976" y="66960"/>
                </a:lnTo>
                <a:lnTo>
                  <a:pt x="39051" y="100793"/>
                </a:lnTo>
                <a:lnTo>
                  <a:pt x="17968" y="139624"/>
                </a:lnTo>
                <a:lnTo>
                  <a:pt x="4645" y="182533"/>
                </a:lnTo>
                <a:lnTo>
                  <a:pt x="0" y="228600"/>
                </a:lnTo>
                <a:lnTo>
                  <a:pt x="4645" y="274666"/>
                </a:lnTo>
                <a:lnTo>
                  <a:pt x="17968" y="317575"/>
                </a:lnTo>
                <a:lnTo>
                  <a:pt x="39051" y="356406"/>
                </a:lnTo>
                <a:lnTo>
                  <a:pt x="66976" y="390239"/>
                </a:lnTo>
                <a:lnTo>
                  <a:pt x="100824" y="418154"/>
                </a:lnTo>
                <a:lnTo>
                  <a:pt x="139678" y="439233"/>
                </a:lnTo>
                <a:lnTo>
                  <a:pt x="182618" y="452555"/>
                </a:lnTo>
                <a:lnTo>
                  <a:pt x="228726" y="457200"/>
                </a:lnTo>
                <a:lnTo>
                  <a:pt x="274793" y="452555"/>
                </a:lnTo>
                <a:lnTo>
                  <a:pt x="317702" y="439233"/>
                </a:lnTo>
                <a:lnTo>
                  <a:pt x="356533" y="418154"/>
                </a:lnTo>
                <a:lnTo>
                  <a:pt x="390366" y="390239"/>
                </a:lnTo>
                <a:lnTo>
                  <a:pt x="418281" y="356406"/>
                </a:lnTo>
                <a:lnTo>
                  <a:pt x="439360" y="317575"/>
                </a:lnTo>
                <a:lnTo>
                  <a:pt x="452682" y="274666"/>
                </a:lnTo>
                <a:lnTo>
                  <a:pt x="457326" y="228600"/>
                </a:lnTo>
                <a:lnTo>
                  <a:pt x="452682" y="182533"/>
                </a:lnTo>
                <a:lnTo>
                  <a:pt x="439360" y="139624"/>
                </a:lnTo>
                <a:lnTo>
                  <a:pt x="418281" y="100793"/>
                </a:lnTo>
                <a:lnTo>
                  <a:pt x="390366" y="66960"/>
                </a:lnTo>
                <a:lnTo>
                  <a:pt x="356533" y="39045"/>
                </a:lnTo>
                <a:lnTo>
                  <a:pt x="317702" y="17966"/>
                </a:lnTo>
                <a:lnTo>
                  <a:pt x="274793" y="4644"/>
                </a:lnTo>
                <a:lnTo>
                  <a:pt x="22872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834" y="48768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5" h="457200">
                <a:moveTo>
                  <a:pt x="0" y="228600"/>
                </a:moveTo>
                <a:lnTo>
                  <a:pt x="4645" y="182533"/>
                </a:lnTo>
                <a:lnTo>
                  <a:pt x="17968" y="139624"/>
                </a:lnTo>
                <a:lnTo>
                  <a:pt x="39051" y="100793"/>
                </a:lnTo>
                <a:lnTo>
                  <a:pt x="66976" y="66960"/>
                </a:lnTo>
                <a:lnTo>
                  <a:pt x="100824" y="39045"/>
                </a:lnTo>
                <a:lnTo>
                  <a:pt x="139678" y="17966"/>
                </a:lnTo>
                <a:lnTo>
                  <a:pt x="182618" y="4644"/>
                </a:lnTo>
                <a:lnTo>
                  <a:pt x="228726" y="0"/>
                </a:lnTo>
                <a:lnTo>
                  <a:pt x="274793" y="4644"/>
                </a:lnTo>
                <a:lnTo>
                  <a:pt x="317702" y="17966"/>
                </a:lnTo>
                <a:lnTo>
                  <a:pt x="356533" y="39045"/>
                </a:lnTo>
                <a:lnTo>
                  <a:pt x="390366" y="66960"/>
                </a:lnTo>
                <a:lnTo>
                  <a:pt x="418281" y="100793"/>
                </a:lnTo>
                <a:lnTo>
                  <a:pt x="439360" y="139624"/>
                </a:lnTo>
                <a:lnTo>
                  <a:pt x="452682" y="182533"/>
                </a:lnTo>
                <a:lnTo>
                  <a:pt x="457326" y="228600"/>
                </a:lnTo>
                <a:lnTo>
                  <a:pt x="452682" y="274666"/>
                </a:lnTo>
                <a:lnTo>
                  <a:pt x="439360" y="317575"/>
                </a:lnTo>
                <a:lnTo>
                  <a:pt x="418281" y="356406"/>
                </a:lnTo>
                <a:lnTo>
                  <a:pt x="390366" y="390239"/>
                </a:lnTo>
                <a:lnTo>
                  <a:pt x="356533" y="418154"/>
                </a:lnTo>
                <a:lnTo>
                  <a:pt x="317702" y="439233"/>
                </a:lnTo>
                <a:lnTo>
                  <a:pt x="274793" y="452555"/>
                </a:lnTo>
                <a:lnTo>
                  <a:pt x="228726" y="457200"/>
                </a:lnTo>
                <a:lnTo>
                  <a:pt x="182618" y="452555"/>
                </a:lnTo>
                <a:lnTo>
                  <a:pt x="139678" y="439233"/>
                </a:lnTo>
                <a:lnTo>
                  <a:pt x="100824" y="418154"/>
                </a:lnTo>
                <a:lnTo>
                  <a:pt x="66976" y="390239"/>
                </a:lnTo>
                <a:lnTo>
                  <a:pt x="39051" y="356406"/>
                </a:lnTo>
                <a:lnTo>
                  <a:pt x="17968" y="317575"/>
                </a:lnTo>
                <a:lnTo>
                  <a:pt x="4645" y="274666"/>
                </a:lnTo>
                <a:lnTo>
                  <a:pt x="0" y="228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40251" y="495185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9523" y="48768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4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72" y="452555"/>
                </a:lnTo>
                <a:lnTo>
                  <a:pt x="317595" y="439233"/>
                </a:lnTo>
                <a:lnTo>
                  <a:pt x="356446" y="418154"/>
                </a:lnTo>
                <a:lnTo>
                  <a:pt x="390302" y="390239"/>
                </a:lnTo>
                <a:lnTo>
                  <a:pt x="418241" y="356406"/>
                </a:lnTo>
                <a:lnTo>
                  <a:pt x="439340" y="317575"/>
                </a:lnTo>
                <a:lnTo>
                  <a:pt x="452676" y="274666"/>
                </a:lnTo>
                <a:lnTo>
                  <a:pt x="457326" y="228600"/>
                </a:lnTo>
                <a:lnTo>
                  <a:pt x="452676" y="182533"/>
                </a:lnTo>
                <a:lnTo>
                  <a:pt x="439340" y="139624"/>
                </a:lnTo>
                <a:lnTo>
                  <a:pt x="418241" y="100793"/>
                </a:lnTo>
                <a:lnTo>
                  <a:pt x="390302" y="66960"/>
                </a:lnTo>
                <a:lnTo>
                  <a:pt x="356446" y="39045"/>
                </a:lnTo>
                <a:lnTo>
                  <a:pt x="317595" y="17966"/>
                </a:lnTo>
                <a:lnTo>
                  <a:pt x="274672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9523" y="48768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4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72" y="4644"/>
                </a:lnTo>
                <a:lnTo>
                  <a:pt x="317595" y="17966"/>
                </a:lnTo>
                <a:lnTo>
                  <a:pt x="356446" y="39045"/>
                </a:lnTo>
                <a:lnTo>
                  <a:pt x="390302" y="66960"/>
                </a:lnTo>
                <a:lnTo>
                  <a:pt x="418241" y="100793"/>
                </a:lnTo>
                <a:lnTo>
                  <a:pt x="439340" y="139624"/>
                </a:lnTo>
                <a:lnTo>
                  <a:pt x="452676" y="182533"/>
                </a:lnTo>
                <a:lnTo>
                  <a:pt x="457326" y="228600"/>
                </a:lnTo>
                <a:lnTo>
                  <a:pt x="452676" y="274666"/>
                </a:lnTo>
                <a:lnTo>
                  <a:pt x="439340" y="317575"/>
                </a:lnTo>
                <a:lnTo>
                  <a:pt x="418241" y="356406"/>
                </a:lnTo>
                <a:lnTo>
                  <a:pt x="390302" y="390239"/>
                </a:lnTo>
                <a:lnTo>
                  <a:pt x="356446" y="418154"/>
                </a:lnTo>
                <a:lnTo>
                  <a:pt x="317595" y="439233"/>
                </a:lnTo>
                <a:lnTo>
                  <a:pt x="274672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13829" y="495185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52726" y="4991100"/>
            <a:ext cx="2134235" cy="76200"/>
          </a:xfrm>
          <a:custGeom>
            <a:avLst/>
            <a:gdLst/>
            <a:ahLst/>
            <a:cxnLst/>
            <a:rect l="l" t="t" r="r" b="b"/>
            <a:pathLst>
              <a:path w="2134235" h="76200">
                <a:moveTo>
                  <a:pt x="2057908" y="0"/>
                </a:moveTo>
                <a:lnTo>
                  <a:pt x="2057908" y="76200"/>
                </a:lnTo>
                <a:lnTo>
                  <a:pt x="2121408" y="44450"/>
                </a:lnTo>
                <a:lnTo>
                  <a:pt x="2070608" y="44450"/>
                </a:lnTo>
                <a:lnTo>
                  <a:pt x="2070608" y="31750"/>
                </a:lnTo>
                <a:lnTo>
                  <a:pt x="2121408" y="31750"/>
                </a:lnTo>
                <a:lnTo>
                  <a:pt x="2057908" y="0"/>
                </a:lnTo>
                <a:close/>
              </a:path>
              <a:path w="2134235" h="76200">
                <a:moveTo>
                  <a:pt x="205790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57908" y="44450"/>
                </a:lnTo>
                <a:lnTo>
                  <a:pt x="2057908" y="31750"/>
                </a:lnTo>
                <a:close/>
              </a:path>
              <a:path w="2134235" h="76200">
                <a:moveTo>
                  <a:pt x="2121408" y="31750"/>
                </a:moveTo>
                <a:lnTo>
                  <a:pt x="2070608" y="31750"/>
                </a:lnTo>
                <a:lnTo>
                  <a:pt x="2070608" y="44450"/>
                </a:lnTo>
                <a:lnTo>
                  <a:pt x="2121408" y="44450"/>
                </a:lnTo>
                <a:lnTo>
                  <a:pt x="2134108" y="38100"/>
                </a:lnTo>
                <a:lnTo>
                  <a:pt x="2121408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4161" y="5067300"/>
            <a:ext cx="2515870" cy="76200"/>
          </a:xfrm>
          <a:custGeom>
            <a:avLst/>
            <a:gdLst/>
            <a:ahLst/>
            <a:cxnLst/>
            <a:rect l="l" t="t" r="r" b="b"/>
            <a:pathLst>
              <a:path w="2515870" h="76200">
                <a:moveTo>
                  <a:pt x="2439162" y="0"/>
                </a:moveTo>
                <a:lnTo>
                  <a:pt x="2439162" y="76200"/>
                </a:lnTo>
                <a:lnTo>
                  <a:pt x="2502662" y="44450"/>
                </a:lnTo>
                <a:lnTo>
                  <a:pt x="2451862" y="44450"/>
                </a:lnTo>
                <a:lnTo>
                  <a:pt x="2451862" y="31750"/>
                </a:lnTo>
                <a:lnTo>
                  <a:pt x="2502662" y="31750"/>
                </a:lnTo>
                <a:lnTo>
                  <a:pt x="2439162" y="0"/>
                </a:lnTo>
                <a:close/>
              </a:path>
              <a:path w="2515870" h="76200">
                <a:moveTo>
                  <a:pt x="243916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39162" y="44450"/>
                </a:lnTo>
                <a:lnTo>
                  <a:pt x="2439162" y="31750"/>
                </a:lnTo>
                <a:close/>
              </a:path>
              <a:path w="2515870" h="76200">
                <a:moveTo>
                  <a:pt x="2502662" y="31750"/>
                </a:moveTo>
                <a:lnTo>
                  <a:pt x="2451862" y="31750"/>
                </a:lnTo>
                <a:lnTo>
                  <a:pt x="2451862" y="44450"/>
                </a:lnTo>
                <a:lnTo>
                  <a:pt x="2502662" y="44450"/>
                </a:lnTo>
                <a:lnTo>
                  <a:pt x="2515362" y="38100"/>
                </a:lnTo>
                <a:lnTo>
                  <a:pt x="250266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3351" y="4267200"/>
            <a:ext cx="1070610" cy="615315"/>
          </a:xfrm>
          <a:custGeom>
            <a:avLst/>
            <a:gdLst/>
            <a:ahLst/>
            <a:cxnLst/>
            <a:rect l="l" t="t" r="r" b="b"/>
            <a:pathLst>
              <a:path w="1070610" h="615314">
                <a:moveTo>
                  <a:pt x="1000936" y="32318"/>
                </a:moveTo>
                <a:lnTo>
                  <a:pt x="0" y="604138"/>
                </a:lnTo>
                <a:lnTo>
                  <a:pt x="6350" y="615061"/>
                </a:lnTo>
                <a:lnTo>
                  <a:pt x="1007209" y="43284"/>
                </a:lnTo>
                <a:lnTo>
                  <a:pt x="1000936" y="32318"/>
                </a:lnTo>
                <a:close/>
              </a:path>
              <a:path w="1070610" h="615314">
                <a:moveTo>
                  <a:pt x="1052872" y="26035"/>
                </a:moveTo>
                <a:lnTo>
                  <a:pt x="1011936" y="26035"/>
                </a:lnTo>
                <a:lnTo>
                  <a:pt x="1018286" y="36956"/>
                </a:lnTo>
                <a:lnTo>
                  <a:pt x="1007209" y="43284"/>
                </a:lnTo>
                <a:lnTo>
                  <a:pt x="1022985" y="70866"/>
                </a:lnTo>
                <a:lnTo>
                  <a:pt x="1052872" y="26035"/>
                </a:lnTo>
                <a:close/>
              </a:path>
              <a:path w="1070610" h="615314">
                <a:moveTo>
                  <a:pt x="1011936" y="26035"/>
                </a:moveTo>
                <a:lnTo>
                  <a:pt x="1000936" y="32318"/>
                </a:lnTo>
                <a:lnTo>
                  <a:pt x="1007209" y="43284"/>
                </a:lnTo>
                <a:lnTo>
                  <a:pt x="1018286" y="36956"/>
                </a:lnTo>
                <a:lnTo>
                  <a:pt x="1011936" y="26035"/>
                </a:lnTo>
                <a:close/>
              </a:path>
              <a:path w="1070610" h="615314">
                <a:moveTo>
                  <a:pt x="1070229" y="0"/>
                </a:moveTo>
                <a:lnTo>
                  <a:pt x="985139" y="4699"/>
                </a:lnTo>
                <a:lnTo>
                  <a:pt x="1000936" y="32318"/>
                </a:lnTo>
                <a:lnTo>
                  <a:pt x="1011936" y="26035"/>
                </a:lnTo>
                <a:lnTo>
                  <a:pt x="1052872" y="26035"/>
                </a:lnTo>
                <a:lnTo>
                  <a:pt x="1070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96717" y="4186301"/>
            <a:ext cx="766445" cy="690880"/>
          </a:xfrm>
          <a:custGeom>
            <a:avLst/>
            <a:gdLst/>
            <a:ahLst/>
            <a:cxnLst/>
            <a:rect l="l" t="t" r="r" b="b"/>
            <a:pathLst>
              <a:path w="766445" h="690879">
                <a:moveTo>
                  <a:pt x="705476" y="644313"/>
                </a:moveTo>
                <a:lnTo>
                  <a:pt x="684275" y="667893"/>
                </a:lnTo>
                <a:lnTo>
                  <a:pt x="766444" y="690499"/>
                </a:lnTo>
                <a:lnTo>
                  <a:pt x="751575" y="652780"/>
                </a:lnTo>
                <a:lnTo>
                  <a:pt x="714882" y="652780"/>
                </a:lnTo>
                <a:lnTo>
                  <a:pt x="705476" y="644313"/>
                </a:lnTo>
                <a:close/>
              </a:path>
              <a:path w="766445" h="690879">
                <a:moveTo>
                  <a:pt x="714013" y="634817"/>
                </a:moveTo>
                <a:lnTo>
                  <a:pt x="705476" y="644313"/>
                </a:lnTo>
                <a:lnTo>
                  <a:pt x="714882" y="652780"/>
                </a:lnTo>
                <a:lnTo>
                  <a:pt x="723392" y="643255"/>
                </a:lnTo>
                <a:lnTo>
                  <a:pt x="714013" y="634817"/>
                </a:lnTo>
                <a:close/>
              </a:path>
              <a:path w="766445" h="690879">
                <a:moveTo>
                  <a:pt x="735203" y="611251"/>
                </a:moveTo>
                <a:lnTo>
                  <a:pt x="714013" y="634817"/>
                </a:lnTo>
                <a:lnTo>
                  <a:pt x="723392" y="643255"/>
                </a:lnTo>
                <a:lnTo>
                  <a:pt x="714882" y="652780"/>
                </a:lnTo>
                <a:lnTo>
                  <a:pt x="751575" y="652780"/>
                </a:lnTo>
                <a:lnTo>
                  <a:pt x="735203" y="611251"/>
                </a:lnTo>
                <a:close/>
              </a:path>
              <a:path w="766445" h="690879">
                <a:moveTo>
                  <a:pt x="8381" y="0"/>
                </a:moveTo>
                <a:lnTo>
                  <a:pt x="0" y="9398"/>
                </a:lnTo>
                <a:lnTo>
                  <a:pt x="705476" y="644313"/>
                </a:lnTo>
                <a:lnTo>
                  <a:pt x="714013" y="634817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0733" y="4038600"/>
            <a:ext cx="1375410" cy="920115"/>
          </a:xfrm>
          <a:custGeom>
            <a:avLst/>
            <a:gdLst/>
            <a:ahLst/>
            <a:cxnLst/>
            <a:rect l="l" t="t" r="r" b="b"/>
            <a:pathLst>
              <a:path w="1375410" h="920114">
                <a:moveTo>
                  <a:pt x="1308533" y="36962"/>
                </a:moveTo>
                <a:lnTo>
                  <a:pt x="0" y="909066"/>
                </a:lnTo>
                <a:lnTo>
                  <a:pt x="6984" y="919733"/>
                </a:lnTo>
                <a:lnTo>
                  <a:pt x="1315577" y="47548"/>
                </a:lnTo>
                <a:lnTo>
                  <a:pt x="1308533" y="36962"/>
                </a:lnTo>
                <a:close/>
              </a:path>
              <a:path w="1375410" h="920114">
                <a:moveTo>
                  <a:pt x="1358261" y="29972"/>
                </a:moveTo>
                <a:lnTo>
                  <a:pt x="1319021" y="29972"/>
                </a:lnTo>
                <a:lnTo>
                  <a:pt x="1326133" y="40512"/>
                </a:lnTo>
                <a:lnTo>
                  <a:pt x="1315577" y="47548"/>
                </a:lnTo>
                <a:lnTo>
                  <a:pt x="1333118" y="73913"/>
                </a:lnTo>
                <a:lnTo>
                  <a:pt x="1358261" y="29972"/>
                </a:lnTo>
                <a:close/>
              </a:path>
              <a:path w="1375410" h="920114">
                <a:moveTo>
                  <a:pt x="1319021" y="29972"/>
                </a:moveTo>
                <a:lnTo>
                  <a:pt x="1308533" y="36962"/>
                </a:lnTo>
                <a:lnTo>
                  <a:pt x="1315577" y="47548"/>
                </a:lnTo>
                <a:lnTo>
                  <a:pt x="1326133" y="40512"/>
                </a:lnTo>
                <a:lnTo>
                  <a:pt x="1319021" y="29972"/>
                </a:lnTo>
                <a:close/>
              </a:path>
              <a:path w="1375410" h="920114">
                <a:moveTo>
                  <a:pt x="1375409" y="0"/>
                </a:moveTo>
                <a:lnTo>
                  <a:pt x="1290954" y="10541"/>
                </a:lnTo>
                <a:lnTo>
                  <a:pt x="1308533" y="36962"/>
                </a:lnTo>
                <a:lnTo>
                  <a:pt x="1319021" y="29972"/>
                </a:lnTo>
                <a:lnTo>
                  <a:pt x="1358261" y="29972"/>
                </a:lnTo>
                <a:lnTo>
                  <a:pt x="1375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68771" y="4110482"/>
            <a:ext cx="767080" cy="842644"/>
          </a:xfrm>
          <a:custGeom>
            <a:avLst/>
            <a:gdLst/>
            <a:ahLst/>
            <a:cxnLst/>
            <a:rect l="l" t="t" r="r" b="b"/>
            <a:pathLst>
              <a:path w="767079" h="842645">
                <a:moveTo>
                  <a:pt x="710904" y="790443"/>
                </a:moveTo>
                <a:lnTo>
                  <a:pt x="687451" y="811784"/>
                </a:lnTo>
                <a:lnTo>
                  <a:pt x="766952" y="842518"/>
                </a:lnTo>
                <a:lnTo>
                  <a:pt x="754930" y="799846"/>
                </a:lnTo>
                <a:lnTo>
                  <a:pt x="719454" y="799846"/>
                </a:lnTo>
                <a:lnTo>
                  <a:pt x="710904" y="790443"/>
                </a:lnTo>
                <a:close/>
              </a:path>
              <a:path w="767079" h="842645">
                <a:moveTo>
                  <a:pt x="720344" y="781853"/>
                </a:moveTo>
                <a:lnTo>
                  <a:pt x="710904" y="790443"/>
                </a:lnTo>
                <a:lnTo>
                  <a:pt x="719454" y="799846"/>
                </a:lnTo>
                <a:lnTo>
                  <a:pt x="728852" y="791210"/>
                </a:lnTo>
                <a:lnTo>
                  <a:pt x="720344" y="781853"/>
                </a:lnTo>
                <a:close/>
              </a:path>
              <a:path w="767079" h="842645">
                <a:moveTo>
                  <a:pt x="743838" y="760476"/>
                </a:moveTo>
                <a:lnTo>
                  <a:pt x="720344" y="781853"/>
                </a:lnTo>
                <a:lnTo>
                  <a:pt x="728852" y="791210"/>
                </a:lnTo>
                <a:lnTo>
                  <a:pt x="719454" y="799846"/>
                </a:lnTo>
                <a:lnTo>
                  <a:pt x="754930" y="799846"/>
                </a:lnTo>
                <a:lnTo>
                  <a:pt x="743838" y="760476"/>
                </a:lnTo>
                <a:close/>
              </a:path>
              <a:path w="767079" h="842645">
                <a:moveTo>
                  <a:pt x="9398" y="0"/>
                </a:moveTo>
                <a:lnTo>
                  <a:pt x="0" y="8636"/>
                </a:lnTo>
                <a:lnTo>
                  <a:pt x="710904" y="790443"/>
                </a:lnTo>
                <a:lnTo>
                  <a:pt x="720344" y="781853"/>
                </a:lnTo>
                <a:lnTo>
                  <a:pt x="9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9476" y="5266816"/>
            <a:ext cx="2267585" cy="454659"/>
          </a:xfrm>
          <a:custGeom>
            <a:avLst/>
            <a:gdLst/>
            <a:ahLst/>
            <a:cxnLst/>
            <a:rect l="l" t="t" r="r" b="b"/>
            <a:pathLst>
              <a:path w="2267585" h="454660">
                <a:moveTo>
                  <a:pt x="61787" y="111328"/>
                </a:moveTo>
                <a:lnTo>
                  <a:pt x="98806" y="156591"/>
                </a:lnTo>
                <a:lnTo>
                  <a:pt x="155321" y="195834"/>
                </a:lnTo>
                <a:lnTo>
                  <a:pt x="214884" y="232537"/>
                </a:lnTo>
                <a:lnTo>
                  <a:pt x="277368" y="266700"/>
                </a:lnTo>
                <a:lnTo>
                  <a:pt x="342519" y="298323"/>
                </a:lnTo>
                <a:lnTo>
                  <a:pt x="410210" y="327037"/>
                </a:lnTo>
                <a:lnTo>
                  <a:pt x="480313" y="353148"/>
                </a:lnTo>
                <a:lnTo>
                  <a:pt x="552450" y="376377"/>
                </a:lnTo>
                <a:lnTo>
                  <a:pt x="589280" y="386880"/>
                </a:lnTo>
                <a:lnTo>
                  <a:pt x="626618" y="396722"/>
                </a:lnTo>
                <a:lnTo>
                  <a:pt x="664210" y="405803"/>
                </a:lnTo>
                <a:lnTo>
                  <a:pt x="702310" y="414121"/>
                </a:lnTo>
                <a:lnTo>
                  <a:pt x="740918" y="421665"/>
                </a:lnTo>
                <a:lnTo>
                  <a:pt x="779907" y="428447"/>
                </a:lnTo>
                <a:lnTo>
                  <a:pt x="819023" y="434568"/>
                </a:lnTo>
                <a:lnTo>
                  <a:pt x="858762" y="439839"/>
                </a:lnTo>
                <a:lnTo>
                  <a:pt x="898525" y="444220"/>
                </a:lnTo>
                <a:lnTo>
                  <a:pt x="938657" y="447941"/>
                </a:lnTo>
                <a:lnTo>
                  <a:pt x="979043" y="450811"/>
                </a:lnTo>
                <a:lnTo>
                  <a:pt x="1019682" y="452907"/>
                </a:lnTo>
                <a:lnTo>
                  <a:pt x="1060577" y="454152"/>
                </a:lnTo>
                <a:lnTo>
                  <a:pt x="1101471" y="454533"/>
                </a:lnTo>
                <a:lnTo>
                  <a:pt x="1146175" y="454050"/>
                </a:lnTo>
                <a:lnTo>
                  <a:pt x="1190498" y="452526"/>
                </a:lnTo>
                <a:lnTo>
                  <a:pt x="1234694" y="450126"/>
                </a:lnTo>
                <a:lnTo>
                  <a:pt x="1278509" y="446684"/>
                </a:lnTo>
                <a:lnTo>
                  <a:pt x="1322070" y="442391"/>
                </a:lnTo>
                <a:lnTo>
                  <a:pt x="1326659" y="441833"/>
                </a:lnTo>
                <a:lnTo>
                  <a:pt x="1101344" y="441833"/>
                </a:lnTo>
                <a:lnTo>
                  <a:pt x="1060577" y="441452"/>
                </a:lnTo>
                <a:lnTo>
                  <a:pt x="1020063" y="440220"/>
                </a:lnTo>
                <a:lnTo>
                  <a:pt x="979678" y="438124"/>
                </a:lnTo>
                <a:lnTo>
                  <a:pt x="939546" y="435279"/>
                </a:lnTo>
                <a:lnTo>
                  <a:pt x="899668" y="431571"/>
                </a:lnTo>
                <a:lnTo>
                  <a:pt x="860044" y="427202"/>
                </a:lnTo>
                <a:lnTo>
                  <a:pt x="820674" y="421982"/>
                </a:lnTo>
                <a:lnTo>
                  <a:pt x="781812" y="415899"/>
                </a:lnTo>
                <a:lnTo>
                  <a:pt x="743204" y="409155"/>
                </a:lnTo>
                <a:lnTo>
                  <a:pt x="704850" y="401662"/>
                </a:lnTo>
                <a:lnTo>
                  <a:pt x="666876" y="393395"/>
                </a:lnTo>
                <a:lnTo>
                  <a:pt x="629538" y="384378"/>
                </a:lnTo>
                <a:lnTo>
                  <a:pt x="592582" y="374599"/>
                </a:lnTo>
                <a:lnTo>
                  <a:pt x="555879" y="364159"/>
                </a:lnTo>
                <a:lnTo>
                  <a:pt x="484378" y="341096"/>
                </a:lnTo>
                <a:lnTo>
                  <a:pt x="414781" y="315214"/>
                </a:lnTo>
                <a:lnTo>
                  <a:pt x="347599" y="286639"/>
                </a:lnTo>
                <a:lnTo>
                  <a:pt x="283082" y="255270"/>
                </a:lnTo>
                <a:lnTo>
                  <a:pt x="221106" y="221488"/>
                </a:lnTo>
                <a:lnTo>
                  <a:pt x="162051" y="185039"/>
                </a:lnTo>
                <a:lnTo>
                  <a:pt x="106172" y="146177"/>
                </a:lnTo>
                <a:lnTo>
                  <a:pt x="79375" y="125984"/>
                </a:lnTo>
                <a:lnTo>
                  <a:pt x="61787" y="111328"/>
                </a:lnTo>
                <a:close/>
              </a:path>
              <a:path w="2267585" h="454660">
                <a:moveTo>
                  <a:pt x="2258187" y="0"/>
                </a:moveTo>
                <a:lnTo>
                  <a:pt x="2210181" y="50292"/>
                </a:lnTo>
                <a:lnTo>
                  <a:pt x="2157984" y="97790"/>
                </a:lnTo>
                <a:lnTo>
                  <a:pt x="2101723" y="142494"/>
                </a:lnTo>
                <a:lnTo>
                  <a:pt x="2041525" y="184658"/>
                </a:lnTo>
                <a:lnTo>
                  <a:pt x="1977644" y="223774"/>
                </a:lnTo>
                <a:lnTo>
                  <a:pt x="1910334" y="260223"/>
                </a:lnTo>
                <a:lnTo>
                  <a:pt x="1875536" y="277241"/>
                </a:lnTo>
                <a:lnTo>
                  <a:pt x="1839849" y="293497"/>
                </a:lnTo>
                <a:lnTo>
                  <a:pt x="1803527" y="308991"/>
                </a:lnTo>
                <a:lnTo>
                  <a:pt x="1766443" y="323697"/>
                </a:lnTo>
                <a:lnTo>
                  <a:pt x="1728724" y="337540"/>
                </a:lnTo>
                <a:lnTo>
                  <a:pt x="1690370" y="350634"/>
                </a:lnTo>
                <a:lnTo>
                  <a:pt x="1651381" y="362877"/>
                </a:lnTo>
                <a:lnTo>
                  <a:pt x="1611757" y="374256"/>
                </a:lnTo>
                <a:lnTo>
                  <a:pt x="1571498" y="384886"/>
                </a:lnTo>
                <a:lnTo>
                  <a:pt x="1530858" y="394563"/>
                </a:lnTo>
                <a:lnTo>
                  <a:pt x="1489710" y="403390"/>
                </a:lnTo>
                <a:lnTo>
                  <a:pt x="1448054" y="411365"/>
                </a:lnTo>
                <a:lnTo>
                  <a:pt x="1406017" y="418388"/>
                </a:lnTo>
                <a:lnTo>
                  <a:pt x="1363472" y="424561"/>
                </a:lnTo>
                <a:lnTo>
                  <a:pt x="1320546" y="429780"/>
                </a:lnTo>
                <a:lnTo>
                  <a:pt x="1277239" y="434047"/>
                </a:lnTo>
                <a:lnTo>
                  <a:pt x="1233678" y="437464"/>
                </a:lnTo>
                <a:lnTo>
                  <a:pt x="1189863" y="439839"/>
                </a:lnTo>
                <a:lnTo>
                  <a:pt x="1145667" y="441363"/>
                </a:lnTo>
                <a:lnTo>
                  <a:pt x="1101344" y="441833"/>
                </a:lnTo>
                <a:lnTo>
                  <a:pt x="1326659" y="441833"/>
                </a:lnTo>
                <a:lnTo>
                  <a:pt x="1365250" y="437134"/>
                </a:lnTo>
                <a:lnTo>
                  <a:pt x="1408049" y="430923"/>
                </a:lnTo>
                <a:lnTo>
                  <a:pt x="1450340" y="423837"/>
                </a:lnTo>
                <a:lnTo>
                  <a:pt x="1492377" y="415810"/>
                </a:lnTo>
                <a:lnTo>
                  <a:pt x="1533779" y="406920"/>
                </a:lnTo>
                <a:lnTo>
                  <a:pt x="1574800" y="397167"/>
                </a:lnTo>
                <a:lnTo>
                  <a:pt x="1615313" y="386461"/>
                </a:lnTo>
                <a:lnTo>
                  <a:pt x="1655064" y="374992"/>
                </a:lnTo>
                <a:lnTo>
                  <a:pt x="1694434" y="362661"/>
                </a:lnTo>
                <a:lnTo>
                  <a:pt x="1733169" y="349465"/>
                </a:lnTo>
                <a:lnTo>
                  <a:pt x="1771141" y="335495"/>
                </a:lnTo>
                <a:lnTo>
                  <a:pt x="1808479" y="320675"/>
                </a:lnTo>
                <a:lnTo>
                  <a:pt x="1845183" y="305054"/>
                </a:lnTo>
                <a:lnTo>
                  <a:pt x="1881124" y="288671"/>
                </a:lnTo>
                <a:lnTo>
                  <a:pt x="1916176" y="271526"/>
                </a:lnTo>
                <a:lnTo>
                  <a:pt x="1950593" y="253492"/>
                </a:lnTo>
                <a:lnTo>
                  <a:pt x="1984121" y="234696"/>
                </a:lnTo>
                <a:lnTo>
                  <a:pt x="2048637" y="195072"/>
                </a:lnTo>
                <a:lnTo>
                  <a:pt x="2109470" y="152654"/>
                </a:lnTo>
                <a:lnTo>
                  <a:pt x="2166493" y="107315"/>
                </a:lnTo>
                <a:lnTo>
                  <a:pt x="2219198" y="59182"/>
                </a:lnTo>
                <a:lnTo>
                  <a:pt x="2267585" y="8636"/>
                </a:lnTo>
                <a:lnTo>
                  <a:pt x="2258187" y="0"/>
                </a:lnTo>
                <a:close/>
              </a:path>
              <a:path w="2267585" h="454660">
                <a:moveTo>
                  <a:pt x="0" y="66167"/>
                </a:moveTo>
                <a:lnTo>
                  <a:pt x="32257" y="145034"/>
                </a:lnTo>
                <a:lnTo>
                  <a:pt x="53435" y="120861"/>
                </a:lnTo>
                <a:lnTo>
                  <a:pt x="43815" y="112903"/>
                </a:lnTo>
                <a:lnTo>
                  <a:pt x="51943" y="103124"/>
                </a:lnTo>
                <a:lnTo>
                  <a:pt x="68975" y="103124"/>
                </a:lnTo>
                <a:lnTo>
                  <a:pt x="82550" y="87630"/>
                </a:lnTo>
                <a:lnTo>
                  <a:pt x="0" y="66167"/>
                </a:lnTo>
                <a:close/>
              </a:path>
              <a:path w="2267585" h="454660">
                <a:moveTo>
                  <a:pt x="51943" y="103124"/>
                </a:moveTo>
                <a:lnTo>
                  <a:pt x="43815" y="112903"/>
                </a:lnTo>
                <a:lnTo>
                  <a:pt x="53435" y="120861"/>
                </a:lnTo>
                <a:lnTo>
                  <a:pt x="61787" y="111328"/>
                </a:lnTo>
                <a:lnTo>
                  <a:pt x="51943" y="103124"/>
                </a:lnTo>
                <a:close/>
              </a:path>
              <a:path w="2267585" h="454660">
                <a:moveTo>
                  <a:pt x="68975" y="103124"/>
                </a:moveTo>
                <a:lnTo>
                  <a:pt x="51943" y="103124"/>
                </a:lnTo>
                <a:lnTo>
                  <a:pt x="61787" y="111328"/>
                </a:lnTo>
                <a:lnTo>
                  <a:pt x="68975" y="103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6142" y="38100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5" h="457200">
                <a:moveTo>
                  <a:pt x="228727" y="0"/>
                </a:moveTo>
                <a:lnTo>
                  <a:pt x="182618" y="4644"/>
                </a:lnTo>
                <a:lnTo>
                  <a:pt x="139678" y="17966"/>
                </a:lnTo>
                <a:lnTo>
                  <a:pt x="100824" y="39045"/>
                </a:lnTo>
                <a:lnTo>
                  <a:pt x="66976" y="66960"/>
                </a:lnTo>
                <a:lnTo>
                  <a:pt x="39051" y="100793"/>
                </a:lnTo>
                <a:lnTo>
                  <a:pt x="17968" y="139624"/>
                </a:lnTo>
                <a:lnTo>
                  <a:pt x="4645" y="182533"/>
                </a:lnTo>
                <a:lnTo>
                  <a:pt x="0" y="228600"/>
                </a:lnTo>
                <a:lnTo>
                  <a:pt x="4645" y="274666"/>
                </a:lnTo>
                <a:lnTo>
                  <a:pt x="17968" y="317575"/>
                </a:lnTo>
                <a:lnTo>
                  <a:pt x="39051" y="356406"/>
                </a:lnTo>
                <a:lnTo>
                  <a:pt x="66976" y="390239"/>
                </a:lnTo>
                <a:lnTo>
                  <a:pt x="100824" y="418154"/>
                </a:lnTo>
                <a:lnTo>
                  <a:pt x="139678" y="439233"/>
                </a:lnTo>
                <a:lnTo>
                  <a:pt x="182618" y="452555"/>
                </a:lnTo>
                <a:lnTo>
                  <a:pt x="228727" y="457200"/>
                </a:lnTo>
                <a:lnTo>
                  <a:pt x="274793" y="452555"/>
                </a:lnTo>
                <a:lnTo>
                  <a:pt x="317702" y="439233"/>
                </a:lnTo>
                <a:lnTo>
                  <a:pt x="356533" y="418154"/>
                </a:lnTo>
                <a:lnTo>
                  <a:pt x="390366" y="390239"/>
                </a:lnTo>
                <a:lnTo>
                  <a:pt x="418281" y="356406"/>
                </a:lnTo>
                <a:lnTo>
                  <a:pt x="439360" y="317575"/>
                </a:lnTo>
                <a:lnTo>
                  <a:pt x="452682" y="274666"/>
                </a:lnTo>
                <a:lnTo>
                  <a:pt x="457327" y="228600"/>
                </a:lnTo>
                <a:lnTo>
                  <a:pt x="452682" y="182533"/>
                </a:lnTo>
                <a:lnTo>
                  <a:pt x="439360" y="139624"/>
                </a:lnTo>
                <a:lnTo>
                  <a:pt x="418281" y="100793"/>
                </a:lnTo>
                <a:lnTo>
                  <a:pt x="390366" y="66960"/>
                </a:lnTo>
                <a:lnTo>
                  <a:pt x="356533" y="39045"/>
                </a:lnTo>
                <a:lnTo>
                  <a:pt x="317702" y="17966"/>
                </a:lnTo>
                <a:lnTo>
                  <a:pt x="274793" y="4644"/>
                </a:lnTo>
                <a:lnTo>
                  <a:pt x="22872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6142" y="38100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5" h="457200">
                <a:moveTo>
                  <a:pt x="0" y="228600"/>
                </a:moveTo>
                <a:lnTo>
                  <a:pt x="4645" y="182533"/>
                </a:lnTo>
                <a:lnTo>
                  <a:pt x="17968" y="139624"/>
                </a:lnTo>
                <a:lnTo>
                  <a:pt x="39051" y="100793"/>
                </a:lnTo>
                <a:lnTo>
                  <a:pt x="66976" y="66960"/>
                </a:lnTo>
                <a:lnTo>
                  <a:pt x="100824" y="39045"/>
                </a:lnTo>
                <a:lnTo>
                  <a:pt x="139678" y="17966"/>
                </a:lnTo>
                <a:lnTo>
                  <a:pt x="182618" y="4644"/>
                </a:lnTo>
                <a:lnTo>
                  <a:pt x="228727" y="0"/>
                </a:lnTo>
                <a:lnTo>
                  <a:pt x="274793" y="4644"/>
                </a:lnTo>
                <a:lnTo>
                  <a:pt x="317702" y="17966"/>
                </a:lnTo>
                <a:lnTo>
                  <a:pt x="356533" y="39045"/>
                </a:lnTo>
                <a:lnTo>
                  <a:pt x="390366" y="66960"/>
                </a:lnTo>
                <a:lnTo>
                  <a:pt x="418281" y="100793"/>
                </a:lnTo>
                <a:lnTo>
                  <a:pt x="439360" y="139624"/>
                </a:lnTo>
                <a:lnTo>
                  <a:pt x="452682" y="182533"/>
                </a:lnTo>
                <a:lnTo>
                  <a:pt x="457327" y="228600"/>
                </a:lnTo>
                <a:lnTo>
                  <a:pt x="452682" y="274666"/>
                </a:lnTo>
                <a:lnTo>
                  <a:pt x="439360" y="317575"/>
                </a:lnTo>
                <a:lnTo>
                  <a:pt x="418281" y="356406"/>
                </a:lnTo>
                <a:lnTo>
                  <a:pt x="390366" y="390239"/>
                </a:lnTo>
                <a:lnTo>
                  <a:pt x="356533" y="418154"/>
                </a:lnTo>
                <a:lnTo>
                  <a:pt x="317702" y="439233"/>
                </a:lnTo>
                <a:lnTo>
                  <a:pt x="274793" y="452555"/>
                </a:lnTo>
                <a:lnTo>
                  <a:pt x="228727" y="457200"/>
                </a:lnTo>
                <a:lnTo>
                  <a:pt x="182618" y="452555"/>
                </a:lnTo>
                <a:lnTo>
                  <a:pt x="139678" y="439233"/>
                </a:lnTo>
                <a:lnTo>
                  <a:pt x="100824" y="418154"/>
                </a:lnTo>
                <a:lnTo>
                  <a:pt x="66976" y="390239"/>
                </a:lnTo>
                <a:lnTo>
                  <a:pt x="39051" y="356406"/>
                </a:lnTo>
                <a:lnTo>
                  <a:pt x="17968" y="317575"/>
                </a:lnTo>
                <a:lnTo>
                  <a:pt x="4645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70194" y="388442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43580" y="39624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5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708" y="452555"/>
                </a:lnTo>
                <a:lnTo>
                  <a:pt x="317648" y="439233"/>
                </a:lnTo>
                <a:lnTo>
                  <a:pt x="356502" y="418154"/>
                </a:lnTo>
                <a:lnTo>
                  <a:pt x="390350" y="390239"/>
                </a:lnTo>
                <a:lnTo>
                  <a:pt x="418275" y="356406"/>
                </a:lnTo>
                <a:lnTo>
                  <a:pt x="439358" y="317575"/>
                </a:lnTo>
                <a:lnTo>
                  <a:pt x="452681" y="274666"/>
                </a:lnTo>
                <a:lnTo>
                  <a:pt x="457326" y="228600"/>
                </a:lnTo>
                <a:lnTo>
                  <a:pt x="452681" y="182533"/>
                </a:lnTo>
                <a:lnTo>
                  <a:pt x="439358" y="139624"/>
                </a:lnTo>
                <a:lnTo>
                  <a:pt x="418275" y="100793"/>
                </a:lnTo>
                <a:lnTo>
                  <a:pt x="390350" y="66960"/>
                </a:lnTo>
                <a:lnTo>
                  <a:pt x="356502" y="39045"/>
                </a:lnTo>
                <a:lnTo>
                  <a:pt x="317648" y="17966"/>
                </a:lnTo>
                <a:lnTo>
                  <a:pt x="274708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3580" y="39624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5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708" y="4644"/>
                </a:lnTo>
                <a:lnTo>
                  <a:pt x="317648" y="17966"/>
                </a:lnTo>
                <a:lnTo>
                  <a:pt x="356502" y="39045"/>
                </a:lnTo>
                <a:lnTo>
                  <a:pt x="390350" y="66960"/>
                </a:lnTo>
                <a:lnTo>
                  <a:pt x="418275" y="100793"/>
                </a:lnTo>
                <a:lnTo>
                  <a:pt x="439358" y="139624"/>
                </a:lnTo>
                <a:lnTo>
                  <a:pt x="452681" y="182533"/>
                </a:lnTo>
                <a:lnTo>
                  <a:pt x="457326" y="228600"/>
                </a:lnTo>
                <a:lnTo>
                  <a:pt x="452681" y="274666"/>
                </a:lnTo>
                <a:lnTo>
                  <a:pt x="439358" y="317575"/>
                </a:lnTo>
                <a:lnTo>
                  <a:pt x="418275" y="356406"/>
                </a:lnTo>
                <a:lnTo>
                  <a:pt x="390350" y="390239"/>
                </a:lnTo>
                <a:lnTo>
                  <a:pt x="356502" y="418154"/>
                </a:lnTo>
                <a:lnTo>
                  <a:pt x="317648" y="439233"/>
                </a:lnTo>
                <a:lnTo>
                  <a:pt x="274708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96616" y="403682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31135" y="501860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27803" y="513473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80457" y="4372483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56864" y="566846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06641" y="452488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66540" y="4219778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84629" y="429628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3502" y="6307513"/>
            <a:ext cx="9842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0359" y="88392"/>
            <a:ext cx="1898903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7623" y="573023"/>
            <a:ext cx="1508759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38680" y="180797"/>
            <a:ext cx="67113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-</a:t>
            </a:r>
            <a:r>
              <a:rPr spc="-90" dirty="0"/>
              <a:t> </a:t>
            </a:r>
            <a:r>
              <a:rPr u="heavy" spc="-5" dirty="0">
                <a:solidFill>
                  <a:srgbClr val="0000CC"/>
                </a:solidFill>
              </a:rPr>
              <a:t>Purpose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504" y="685800"/>
            <a:ext cx="5852160" cy="62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008" y="1203960"/>
            <a:ext cx="5425440" cy="124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6206"/>
            <a:ext cx="8596630" cy="524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3435" algn="l"/>
                <a:tab pos="2559685" algn="l"/>
              </a:tabLst>
            </a:pPr>
            <a:r>
              <a:rPr sz="3000" b="1" u="heavy" spc="-10" dirty="0">
                <a:solidFill>
                  <a:srgbClr val="0000CC"/>
                </a:solidFill>
                <a:latin typeface="Arial"/>
                <a:cs typeface="Arial"/>
              </a:rPr>
              <a:t>PURPOSE	</a:t>
            </a:r>
            <a:r>
              <a:rPr sz="3000" b="1" u="heavy" dirty="0">
                <a:solidFill>
                  <a:srgbClr val="0000CC"/>
                </a:solidFill>
                <a:latin typeface="Arial"/>
                <a:cs typeface="Arial"/>
              </a:rPr>
              <a:t>&amp;	</a:t>
            </a:r>
            <a:r>
              <a:rPr sz="3000" b="1" u="heavy" spc="-35" dirty="0">
                <a:solidFill>
                  <a:srgbClr val="0000CC"/>
                </a:solidFill>
                <a:latin typeface="Arial"/>
                <a:cs typeface="Arial"/>
              </a:rPr>
              <a:t>APPLICATIONS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1091565" indent="-396240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Check for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data flow</a:t>
            </a:r>
            <a:r>
              <a:rPr sz="2400" b="1" spc="-7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anomalies.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1091565" marR="5080" indent="-396240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Regular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expressions are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applied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problems in</a:t>
            </a:r>
            <a:r>
              <a:rPr sz="2400" b="1" spc="-1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test 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design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&amp;</a:t>
            </a:r>
            <a:r>
              <a:rPr sz="2400" b="1" spc="-7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debugging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1091565" indent="-396240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Electronics engineers use </a:t>
            </a:r>
            <a:r>
              <a:rPr sz="2400" spc="0" dirty="0">
                <a:solidFill>
                  <a:srgbClr val="336600"/>
                </a:solidFill>
                <a:latin typeface="Arial"/>
                <a:cs typeface="Arial"/>
              </a:rPr>
              <a:t>flow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graphs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design</a:t>
            </a:r>
            <a:r>
              <a:rPr sz="24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</a:pP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analyze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circuits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logic</a:t>
            </a:r>
            <a:r>
              <a:rPr sz="2400" spc="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designers.</a:t>
            </a:r>
            <a:endParaRPr sz="2400">
              <a:latin typeface="Arial"/>
              <a:cs typeface="Arial"/>
            </a:endParaRPr>
          </a:p>
          <a:p>
            <a:pPr marL="695325">
              <a:lnSpc>
                <a:spcPct val="100000"/>
              </a:lnSpc>
              <a:spcBef>
                <a:spcPts val="1920"/>
              </a:spcBef>
              <a:tabLst>
                <a:tab pos="1091565" algn="l"/>
              </a:tabLst>
            </a:pPr>
            <a:r>
              <a:rPr sz="2400" dirty="0">
                <a:latin typeface="Arial"/>
                <a:cs typeface="Arial"/>
              </a:rPr>
              <a:t>1.	</a:t>
            </a:r>
            <a:r>
              <a:rPr sz="2400" spc="-5" dirty="0">
                <a:latin typeface="Arial"/>
                <a:cs typeface="Arial"/>
              </a:rPr>
              <a:t>Software development, </a:t>
            </a:r>
            <a:r>
              <a:rPr sz="2400" dirty="0">
                <a:latin typeface="Arial"/>
                <a:cs typeface="Arial"/>
              </a:rPr>
              <a:t>testing &amp; </a:t>
            </a:r>
            <a:r>
              <a:rPr sz="2400" spc="-5" dirty="0">
                <a:latin typeface="Arial"/>
                <a:cs typeface="Arial"/>
              </a:rPr>
              <a:t>debugging </a:t>
            </a:r>
            <a:r>
              <a:rPr sz="2400" dirty="0">
                <a:latin typeface="Arial"/>
                <a:cs typeface="Arial"/>
              </a:rPr>
              <a:t>tools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</a:pPr>
            <a:r>
              <a:rPr sz="2400" spc="0" dirty="0">
                <a:latin typeface="Arial"/>
                <a:cs typeface="Arial"/>
              </a:rPr>
              <a:t>flow </a:t>
            </a:r>
            <a:r>
              <a:rPr sz="2400" spc="-5" dirty="0">
                <a:latin typeface="Arial"/>
                <a:cs typeface="Arial"/>
              </a:rPr>
              <a:t>graph analysis </a:t>
            </a:r>
            <a:r>
              <a:rPr sz="2400" dirty="0">
                <a:latin typeface="Arial"/>
                <a:cs typeface="Arial"/>
              </a:rPr>
              <a:t>tools &amp;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techniques.</a:t>
            </a:r>
            <a:endParaRPr sz="2400">
              <a:latin typeface="Arial"/>
              <a:cs typeface="Arial"/>
            </a:endParaRPr>
          </a:p>
          <a:p>
            <a:pPr marL="695325">
              <a:lnSpc>
                <a:spcPct val="100000"/>
              </a:lnSpc>
              <a:spcBef>
                <a:spcPts val="1920"/>
              </a:spcBef>
              <a:tabLst>
                <a:tab pos="109156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1.	These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helpful </a:t>
            </a:r>
            <a:r>
              <a:rPr sz="2400" spc="0" dirty="0">
                <a:solidFill>
                  <a:srgbClr val="0000CC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 tool</a:t>
            </a:r>
            <a:r>
              <a:rPr sz="2400" spc="-2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builders.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1847" y="88392"/>
            <a:ext cx="407517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9111" y="573023"/>
            <a:ext cx="3685032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0641" y="180797"/>
            <a:ext cx="8965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spc="-5" dirty="0">
                <a:solidFill>
                  <a:srgbClr val="0000CC"/>
                </a:solidFill>
              </a:rPr>
              <a:t>Reduction</a:t>
            </a:r>
            <a:r>
              <a:rPr u="heavy" spc="-85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</a:rPr>
              <a:t>Procedure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6452" y="786206"/>
            <a:ext cx="8134350" cy="548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Steps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2400" b="1" spc="-15" dirty="0">
                <a:solidFill>
                  <a:srgbClr val="CC0000"/>
                </a:solidFill>
                <a:latin typeface="Arial"/>
                <a:cs typeface="Arial"/>
              </a:rPr>
              <a:t>Algorithm’s</a:t>
            </a:r>
            <a:r>
              <a:rPr sz="2400" b="1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loop:</a:t>
            </a:r>
            <a:endParaRPr sz="24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2405"/>
              </a:spcBef>
              <a:buClr>
                <a:srgbClr val="CC0000"/>
              </a:buClr>
              <a:buFont typeface="Arial"/>
              <a:buAutoNum type="arabicPeriod" startAt="5"/>
              <a:tabLst>
                <a:tab pos="421005" algn="l"/>
                <a:tab pos="421640" algn="l"/>
              </a:tabLst>
            </a:pP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Combine </a:t>
            </a:r>
            <a:r>
              <a:rPr sz="2200" spc="0" dirty="0">
                <a:solidFill>
                  <a:srgbClr val="0000CC"/>
                </a:solidFill>
                <a:latin typeface="Arial"/>
                <a:cs typeface="Arial"/>
              </a:rPr>
              <a:t>any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serial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links </a:t>
            </a:r>
            <a:r>
              <a:rPr sz="2200" spc="0" dirty="0">
                <a:solidFill>
                  <a:srgbClr val="0000CC"/>
                </a:solidFill>
                <a:latin typeface="Arial"/>
                <a:cs typeface="Arial"/>
              </a:rPr>
              <a:t>by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multiplying their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path</a:t>
            </a:r>
            <a:r>
              <a:rPr sz="2200" spc="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expressions.</a:t>
            </a:r>
            <a:endParaRPr sz="22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200" dirty="0">
                <a:solidFill>
                  <a:srgbClr val="006600"/>
                </a:solidFill>
                <a:latin typeface="Arial"/>
                <a:cs typeface="Arial"/>
              </a:rPr>
              <a:t>( as </a:t>
            </a:r>
            <a:r>
              <a:rPr sz="2200" spc="-5" dirty="0">
                <a:solidFill>
                  <a:srgbClr val="006600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006600"/>
                </a:solidFill>
                <a:latin typeface="Arial"/>
                <a:cs typeface="Arial"/>
              </a:rPr>
              <a:t>step</a:t>
            </a:r>
            <a:r>
              <a:rPr sz="22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6600"/>
                </a:solidFill>
                <a:latin typeface="Arial"/>
                <a:cs typeface="Arial"/>
              </a:rPr>
              <a:t>1)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/>
              <a:cs typeface="Times New Roman"/>
            </a:endParaRPr>
          </a:p>
          <a:p>
            <a:pPr marL="429895" indent="-417195">
              <a:lnSpc>
                <a:spcPts val="2860"/>
              </a:lnSpc>
              <a:buSzPct val="109090"/>
              <a:buAutoNum type="arabicPeriod" startAt="6"/>
              <a:tabLst>
                <a:tab pos="429895" algn="l"/>
                <a:tab pos="430530" algn="l"/>
              </a:tabLst>
            </a:pP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Combine </a:t>
            </a:r>
            <a:r>
              <a:rPr sz="2200" spc="0" dirty="0">
                <a:solidFill>
                  <a:srgbClr val="0000CC"/>
                </a:solidFill>
                <a:latin typeface="Arial"/>
                <a:cs typeface="Arial"/>
              </a:rPr>
              <a:t>any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parallel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links </a:t>
            </a:r>
            <a:r>
              <a:rPr sz="2200" spc="0" dirty="0">
                <a:solidFill>
                  <a:srgbClr val="0000CC"/>
                </a:solidFill>
                <a:latin typeface="Arial"/>
                <a:cs typeface="Arial"/>
              </a:rPr>
              <a:t>by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adding </a:t>
            </a: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their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path</a:t>
            </a:r>
            <a:r>
              <a:rPr sz="22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CC"/>
                </a:solidFill>
                <a:latin typeface="Arial"/>
                <a:cs typeface="Arial"/>
              </a:rPr>
              <a:t>expressions.</a:t>
            </a:r>
            <a:endParaRPr sz="2200">
              <a:latin typeface="Arial"/>
              <a:cs typeface="Arial"/>
            </a:endParaRPr>
          </a:p>
          <a:p>
            <a:pPr marL="634365">
              <a:lnSpc>
                <a:spcPts val="2620"/>
              </a:lnSpc>
            </a:pPr>
            <a:r>
              <a:rPr sz="2200" dirty="0">
                <a:solidFill>
                  <a:srgbClr val="006600"/>
                </a:solidFill>
                <a:latin typeface="Arial"/>
                <a:cs typeface="Arial"/>
              </a:rPr>
              <a:t>( as </a:t>
            </a:r>
            <a:r>
              <a:rPr sz="2200" spc="-5" dirty="0">
                <a:solidFill>
                  <a:srgbClr val="006600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006600"/>
                </a:solidFill>
                <a:latin typeface="Arial"/>
                <a:cs typeface="Arial"/>
              </a:rPr>
              <a:t>step</a:t>
            </a:r>
            <a:r>
              <a:rPr sz="22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6600"/>
                </a:solidFill>
                <a:latin typeface="Arial"/>
                <a:cs typeface="Arial"/>
              </a:rPr>
              <a:t>2)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433070" indent="-420370">
              <a:lnSpc>
                <a:spcPct val="100000"/>
              </a:lnSpc>
              <a:spcBef>
                <a:spcPts val="5"/>
              </a:spcBef>
              <a:buSzPct val="108695"/>
              <a:buAutoNum type="arabicPeriod" startAt="7"/>
              <a:tabLst>
                <a:tab pos="433070" algn="l"/>
                <a:tab pos="433705" algn="l"/>
              </a:tabLst>
            </a:pP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Remove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all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the</a:t>
            </a:r>
            <a:r>
              <a:rPr sz="2300" spc="-5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self-loops.</a:t>
            </a:r>
            <a:endParaRPr sz="23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  <a:spcBef>
                <a:spcPts val="60"/>
              </a:spcBef>
            </a:pPr>
            <a:r>
              <a:rPr sz="2200" dirty="0">
                <a:solidFill>
                  <a:srgbClr val="006600"/>
                </a:solidFill>
                <a:latin typeface="Arial"/>
                <a:cs typeface="Arial"/>
              </a:rPr>
              <a:t>( as </a:t>
            </a:r>
            <a:r>
              <a:rPr sz="2200" spc="-5" dirty="0">
                <a:solidFill>
                  <a:srgbClr val="006600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006600"/>
                </a:solidFill>
                <a:latin typeface="Arial"/>
                <a:cs typeface="Arial"/>
              </a:rPr>
              <a:t>step</a:t>
            </a:r>
            <a:r>
              <a:rPr sz="22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6600"/>
                </a:solidFill>
                <a:latin typeface="Arial"/>
                <a:cs typeface="Arial"/>
              </a:rPr>
              <a:t>3)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L="353695" marR="302260" indent="-340995">
              <a:lnSpc>
                <a:spcPct val="99300"/>
              </a:lnSpc>
              <a:buSzPct val="108695"/>
              <a:buAutoNum type="arabicPeriod" startAt="8"/>
              <a:tabLst>
                <a:tab pos="354330" algn="l"/>
              </a:tabLst>
            </a:pP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IF </a:t>
            </a:r>
            <a:r>
              <a:rPr sz="2300" spc="-15" dirty="0">
                <a:solidFill>
                  <a:srgbClr val="800080"/>
                </a:solidFill>
                <a:latin typeface="Arial"/>
                <a:cs typeface="Arial"/>
              </a:rPr>
              <a:t>there’s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just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one node </a:t>
            </a:r>
            <a:r>
              <a:rPr sz="2300" spc="-15" dirty="0">
                <a:solidFill>
                  <a:srgbClr val="800080"/>
                </a:solidFill>
                <a:latin typeface="Arial"/>
                <a:cs typeface="Arial"/>
              </a:rPr>
              <a:t>between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entry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&amp; </a:t>
            </a:r>
            <a:r>
              <a:rPr sz="2300" spc="-10" dirty="0">
                <a:solidFill>
                  <a:srgbClr val="800080"/>
                </a:solidFill>
                <a:latin typeface="Arial"/>
                <a:cs typeface="Arial"/>
              </a:rPr>
              <a:t>exit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nodes, path  expression </a:t>
            </a:r>
            <a:r>
              <a:rPr sz="2300" spc="0" dirty="0">
                <a:solidFill>
                  <a:srgbClr val="800080"/>
                </a:solidFill>
                <a:latin typeface="Arial"/>
                <a:cs typeface="Arial"/>
              </a:rPr>
              <a:t>for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the flow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graph is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the </a:t>
            </a:r>
            <a:r>
              <a:rPr sz="2300" spc="-15" dirty="0">
                <a:solidFill>
                  <a:srgbClr val="800080"/>
                </a:solidFill>
                <a:latin typeface="Arial"/>
                <a:cs typeface="Arial"/>
              </a:rPr>
              <a:t>link’s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path expression. 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ELSE, return to step</a:t>
            </a:r>
            <a:r>
              <a:rPr sz="2300" spc="-1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4.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1847" y="88392"/>
            <a:ext cx="407517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9111" y="573023"/>
            <a:ext cx="3685032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0641" y="180797"/>
            <a:ext cx="8965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spc="-5" dirty="0">
                <a:solidFill>
                  <a:srgbClr val="0000CC"/>
                </a:solidFill>
              </a:rPr>
              <a:t>Reduction</a:t>
            </a:r>
            <a:r>
              <a:rPr u="heavy" spc="-85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</a:rPr>
              <a:t>Procedure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1088263"/>
            <a:ext cx="6781800" cy="2161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Path Expression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for 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Flow</a:t>
            </a:r>
            <a:r>
              <a:rPr sz="28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Graph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Char char="•"/>
              <a:tabLst>
                <a:tab pos="634365" algn="l"/>
                <a:tab pos="635000" algn="l"/>
              </a:tabLst>
            </a:pPr>
            <a:r>
              <a:rPr sz="2800" dirty="0">
                <a:solidFill>
                  <a:srgbClr val="800080"/>
                </a:solidFill>
                <a:latin typeface="Arial"/>
                <a:cs typeface="Arial"/>
              </a:rPr>
              <a:t>is not</a:t>
            </a:r>
            <a:r>
              <a:rPr sz="2800" spc="-6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00080"/>
                </a:solidFill>
                <a:latin typeface="Arial"/>
                <a:cs typeface="Arial"/>
              </a:rPr>
              <a:t>unique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80008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800" dirty="0">
                <a:solidFill>
                  <a:srgbClr val="800080"/>
                </a:solidFill>
                <a:latin typeface="Arial"/>
                <a:cs typeface="Arial"/>
              </a:rPr>
              <a:t>depends </a:t>
            </a:r>
            <a:r>
              <a:rPr sz="2800" spc="0" dirty="0">
                <a:solidFill>
                  <a:srgbClr val="800080"/>
                </a:solidFill>
                <a:latin typeface="Arial"/>
                <a:cs typeface="Arial"/>
              </a:rPr>
              <a:t>on the </a:t>
            </a:r>
            <a:r>
              <a:rPr sz="2800" dirty="0">
                <a:solidFill>
                  <a:srgbClr val="800080"/>
                </a:solidFill>
                <a:latin typeface="Arial"/>
                <a:cs typeface="Arial"/>
              </a:rPr>
              <a:t>order of node</a:t>
            </a:r>
            <a:r>
              <a:rPr sz="2800" spc="-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00080"/>
                </a:solidFill>
                <a:latin typeface="Arial"/>
                <a:cs typeface="Arial"/>
              </a:rPr>
              <a:t>removal.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0"/>
            <a:ext cx="391972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7128" y="359663"/>
            <a:ext cx="3432048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1271" y="301752"/>
            <a:ext cx="1856231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8535" y="786383"/>
            <a:ext cx="146608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Reduction</a:t>
            </a:r>
            <a:r>
              <a:rPr b="0" u="heavy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u="heavy" spc="0" dirty="0">
                <a:solidFill>
                  <a:srgbClr val="0000CC"/>
                </a:solidFill>
                <a:latin typeface="Arial"/>
                <a:cs typeface="Arial"/>
              </a:rPr>
              <a:t>Procedure</a:t>
            </a:r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823" y="704087"/>
            <a:ext cx="1280159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2455" y="704087"/>
            <a:ext cx="515112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39" y="704087"/>
            <a:ext cx="1880616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608" y="1121663"/>
            <a:ext cx="2517648" cy="115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6452" y="394461"/>
            <a:ext cx="8618855" cy="4199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algn="ctr">
              <a:lnSpc>
                <a:spcPts val="3220"/>
              </a:lnSpc>
              <a:spcBef>
                <a:spcPts val="105"/>
              </a:spcBef>
            </a:pP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Example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740"/>
              </a:lnSpc>
              <a:tabLst>
                <a:tab pos="2613025" algn="l"/>
              </a:tabLst>
            </a:pPr>
            <a:r>
              <a:rPr sz="2400" b="1" u="heavy" spc="-20" dirty="0">
                <a:solidFill>
                  <a:srgbClr val="0000CC"/>
                </a:solidFill>
                <a:latin typeface="Arial"/>
                <a:cs typeface="Arial"/>
              </a:rPr>
              <a:t>Cross-Term</a:t>
            </a:r>
            <a:r>
              <a:rPr sz="2400" b="1" u="heavy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	(Step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4 of the</a:t>
            </a:r>
            <a:r>
              <a:rPr sz="24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algorithm)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spcBef>
                <a:spcPts val="1705"/>
              </a:spcBef>
              <a:buChar char="•"/>
              <a:tabLst>
                <a:tab pos="177800" algn="l"/>
              </a:tabLst>
            </a:pPr>
            <a:r>
              <a:rPr sz="2300" dirty="0">
                <a:solidFill>
                  <a:srgbClr val="800080"/>
                </a:solidFill>
                <a:latin typeface="Arial"/>
                <a:cs typeface="Arial"/>
              </a:rPr>
              <a:t>Fundamental</a:t>
            </a:r>
            <a:r>
              <a:rPr sz="2300" spc="-10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800080"/>
                </a:solidFill>
                <a:latin typeface="Arial"/>
                <a:cs typeface="Arial"/>
              </a:rPr>
              <a:t>step.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2300" dirty="0">
                <a:solidFill>
                  <a:srgbClr val="CC0000"/>
                </a:solidFill>
                <a:latin typeface="Arial"/>
                <a:cs typeface="Arial"/>
              </a:rPr>
              <a:t>Removes </a:t>
            </a:r>
            <a:r>
              <a:rPr sz="2300" spc="-5" dirty="0">
                <a:solidFill>
                  <a:srgbClr val="CC0000"/>
                </a:solidFill>
                <a:latin typeface="Arial"/>
                <a:cs typeface="Arial"/>
              </a:rPr>
              <a:t>nodes one </a:t>
            </a:r>
            <a:r>
              <a:rPr sz="2300" dirty="0">
                <a:solidFill>
                  <a:srgbClr val="CC0000"/>
                </a:solidFill>
                <a:latin typeface="Arial"/>
                <a:cs typeface="Arial"/>
              </a:rPr>
              <a:t>by </a:t>
            </a:r>
            <a:r>
              <a:rPr sz="2300" spc="-5" dirty="0">
                <a:solidFill>
                  <a:srgbClr val="CC0000"/>
                </a:solidFill>
                <a:latin typeface="Arial"/>
                <a:cs typeface="Arial"/>
              </a:rPr>
              <a:t>one till </a:t>
            </a:r>
            <a:r>
              <a:rPr sz="2300" spc="-15" dirty="0">
                <a:solidFill>
                  <a:srgbClr val="CC0000"/>
                </a:solidFill>
                <a:latin typeface="Arial"/>
                <a:cs typeface="Arial"/>
              </a:rPr>
              <a:t>there’s </a:t>
            </a:r>
            <a:r>
              <a:rPr sz="2300" spc="-5" dirty="0">
                <a:solidFill>
                  <a:srgbClr val="CC0000"/>
                </a:solidFill>
                <a:latin typeface="Arial"/>
                <a:cs typeface="Arial"/>
              </a:rPr>
              <a:t>one entry </a:t>
            </a:r>
            <a:r>
              <a:rPr sz="2300" dirty="0">
                <a:solidFill>
                  <a:srgbClr val="CC0000"/>
                </a:solidFill>
                <a:latin typeface="Arial"/>
                <a:cs typeface="Arial"/>
              </a:rPr>
              <a:t>&amp; </a:t>
            </a:r>
            <a:r>
              <a:rPr sz="2300" spc="-5" dirty="0">
                <a:solidFill>
                  <a:srgbClr val="CC0000"/>
                </a:solidFill>
                <a:latin typeface="Arial"/>
                <a:cs typeface="Arial"/>
              </a:rPr>
              <a:t>one </a:t>
            </a:r>
            <a:r>
              <a:rPr sz="2300" spc="-10" dirty="0">
                <a:solidFill>
                  <a:srgbClr val="CC0000"/>
                </a:solidFill>
                <a:latin typeface="Arial"/>
                <a:cs typeface="Arial"/>
              </a:rPr>
              <a:t>exit</a:t>
            </a:r>
            <a:r>
              <a:rPr sz="2300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CC0000"/>
                </a:solidFill>
                <a:latin typeface="Arial"/>
                <a:cs typeface="Arial"/>
              </a:rPr>
              <a:t>node.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2300" spc="-5" dirty="0">
                <a:solidFill>
                  <a:srgbClr val="006600"/>
                </a:solidFill>
                <a:latin typeface="Arial"/>
                <a:cs typeface="Arial"/>
              </a:rPr>
              <a:t>Replace </a:t>
            </a:r>
            <a:r>
              <a:rPr sz="230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300" spc="-5" dirty="0">
                <a:solidFill>
                  <a:srgbClr val="006600"/>
                </a:solidFill>
                <a:latin typeface="Arial"/>
                <a:cs typeface="Arial"/>
              </a:rPr>
              <a:t>node </a:t>
            </a:r>
            <a:r>
              <a:rPr sz="2300" dirty="0">
                <a:solidFill>
                  <a:srgbClr val="006600"/>
                </a:solidFill>
                <a:latin typeface="Arial"/>
                <a:cs typeface="Arial"/>
              </a:rPr>
              <a:t>by </a:t>
            </a:r>
            <a:r>
              <a:rPr sz="2300" spc="-5" dirty="0">
                <a:solidFill>
                  <a:srgbClr val="006600"/>
                </a:solidFill>
                <a:latin typeface="Arial"/>
                <a:cs typeface="Arial"/>
              </a:rPr>
              <a:t>path products </a:t>
            </a:r>
            <a:r>
              <a:rPr sz="230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300" spc="-5" dirty="0">
                <a:solidFill>
                  <a:srgbClr val="006600"/>
                </a:solidFill>
                <a:latin typeface="Arial"/>
                <a:cs typeface="Arial"/>
              </a:rPr>
              <a:t>all </a:t>
            </a:r>
            <a:r>
              <a:rPr sz="2300" spc="-10" dirty="0">
                <a:solidFill>
                  <a:srgbClr val="006600"/>
                </a:solidFill>
                <a:latin typeface="Arial"/>
                <a:cs typeface="Arial"/>
              </a:rPr>
              <a:t>in-links </a:t>
            </a:r>
            <a:r>
              <a:rPr sz="2300" spc="-15" dirty="0">
                <a:solidFill>
                  <a:srgbClr val="006600"/>
                </a:solidFill>
                <a:latin typeface="Arial"/>
                <a:cs typeface="Arial"/>
              </a:rPr>
              <a:t>with </a:t>
            </a:r>
            <a:r>
              <a:rPr sz="2300" spc="-5" dirty="0">
                <a:solidFill>
                  <a:srgbClr val="006600"/>
                </a:solidFill>
                <a:latin typeface="Arial"/>
                <a:cs typeface="Arial"/>
              </a:rPr>
              <a:t>all</a:t>
            </a:r>
            <a:r>
              <a:rPr sz="2300" spc="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06600"/>
                </a:solidFill>
                <a:latin typeface="Arial"/>
                <a:cs typeface="Arial"/>
              </a:rPr>
              <a:t>out-links</a:t>
            </a:r>
            <a:endParaRPr sz="2300">
              <a:latin typeface="Arial"/>
              <a:cs typeface="Arial"/>
            </a:endParaRPr>
          </a:p>
          <a:p>
            <a:pPr marR="2467610" algn="ctr">
              <a:lnSpc>
                <a:spcPct val="100000"/>
              </a:lnSpc>
            </a:pPr>
            <a:r>
              <a:rPr sz="2300" spc="-5" dirty="0">
                <a:solidFill>
                  <a:srgbClr val="006600"/>
                </a:solidFill>
                <a:latin typeface="Arial"/>
                <a:cs typeface="Arial"/>
              </a:rPr>
              <a:t>and interconnecting </a:t>
            </a:r>
            <a:r>
              <a:rPr sz="2300" dirty="0">
                <a:solidFill>
                  <a:srgbClr val="006600"/>
                </a:solidFill>
                <a:latin typeface="Arial"/>
                <a:cs typeface="Arial"/>
              </a:rPr>
              <a:t>its </a:t>
            </a:r>
            <a:r>
              <a:rPr sz="2300" spc="0" dirty="0">
                <a:solidFill>
                  <a:srgbClr val="006600"/>
                </a:solidFill>
                <a:latin typeface="Arial"/>
                <a:cs typeface="Arial"/>
              </a:rPr>
              <a:t>immediate</a:t>
            </a:r>
            <a:r>
              <a:rPr sz="2300" spc="-1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006600"/>
                </a:solidFill>
                <a:latin typeface="Arial"/>
                <a:cs typeface="Arial"/>
              </a:rPr>
              <a:t>neighbors.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762000"/>
            <a:ext cx="38100" cy="5791200"/>
          </a:xfrm>
          <a:custGeom>
            <a:avLst/>
            <a:gdLst/>
            <a:ahLst/>
            <a:cxnLst/>
            <a:rect l="l" t="t" r="r" b="b"/>
            <a:pathLst>
              <a:path w="38100" h="5791200">
                <a:moveTo>
                  <a:pt x="0" y="5791200"/>
                </a:moveTo>
                <a:lnTo>
                  <a:pt x="38100" y="5791200"/>
                </a:lnTo>
                <a:lnTo>
                  <a:pt x="381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2286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2286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0"/>
            <a:ext cx="3919728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7128" y="435863"/>
            <a:ext cx="3432048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1271" y="377952"/>
            <a:ext cx="1856231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8535" y="862583"/>
            <a:ext cx="146608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8657" y="43637"/>
            <a:ext cx="87141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Reduction</a:t>
            </a:r>
            <a:r>
              <a:rPr b="0" u="heavy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u="heavy" spc="0" dirty="0">
                <a:solidFill>
                  <a:srgbClr val="0000CC"/>
                </a:solidFill>
                <a:latin typeface="Arial"/>
                <a:cs typeface="Arial"/>
              </a:rPr>
              <a:t>Procedure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04029" y="517142"/>
            <a:ext cx="138176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sz="2800" spc="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ple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583" y="701040"/>
            <a:ext cx="4693920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608" y="1146047"/>
            <a:ext cx="4334256" cy="118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6452" y="786206"/>
            <a:ext cx="4276090" cy="1247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u="heavy" spc="-5" dirty="0">
                <a:solidFill>
                  <a:srgbClr val="FF3300"/>
                </a:solidFill>
                <a:latin typeface="Arial"/>
                <a:cs typeface="Arial"/>
              </a:rPr>
              <a:t>Processing of Loop</a:t>
            </a:r>
            <a:r>
              <a:rPr sz="2600" b="1" u="heavy" spc="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600" b="1" u="heavy" spc="-40" dirty="0">
                <a:solidFill>
                  <a:srgbClr val="FF3300"/>
                </a:solidFill>
                <a:latin typeface="Arial"/>
                <a:cs typeface="Arial"/>
              </a:rPr>
              <a:t>Terms: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Times New Roman"/>
              <a:cs typeface="Times New Roman"/>
            </a:endParaRPr>
          </a:p>
          <a:p>
            <a:pPr marR="40513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52600" y="2654300"/>
            <a:ext cx="611505" cy="76200"/>
          </a:xfrm>
          <a:custGeom>
            <a:avLst/>
            <a:gdLst/>
            <a:ahLst/>
            <a:cxnLst/>
            <a:rect l="l" t="t" r="r" b="b"/>
            <a:pathLst>
              <a:path w="611505" h="76200">
                <a:moveTo>
                  <a:pt x="534924" y="0"/>
                </a:moveTo>
                <a:lnTo>
                  <a:pt x="534924" y="76200"/>
                </a:lnTo>
                <a:lnTo>
                  <a:pt x="598424" y="44450"/>
                </a:lnTo>
                <a:lnTo>
                  <a:pt x="547624" y="44450"/>
                </a:lnTo>
                <a:lnTo>
                  <a:pt x="547624" y="31750"/>
                </a:lnTo>
                <a:lnTo>
                  <a:pt x="598424" y="31750"/>
                </a:lnTo>
                <a:lnTo>
                  <a:pt x="534924" y="0"/>
                </a:lnTo>
                <a:close/>
              </a:path>
              <a:path w="611505" h="76200">
                <a:moveTo>
                  <a:pt x="53492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4924" y="44450"/>
                </a:lnTo>
                <a:lnTo>
                  <a:pt x="534924" y="31750"/>
                </a:lnTo>
                <a:close/>
              </a:path>
              <a:path w="611505" h="76200">
                <a:moveTo>
                  <a:pt x="598424" y="31750"/>
                </a:moveTo>
                <a:lnTo>
                  <a:pt x="547624" y="31750"/>
                </a:lnTo>
                <a:lnTo>
                  <a:pt x="547624" y="44450"/>
                </a:lnTo>
                <a:lnTo>
                  <a:pt x="598424" y="44450"/>
                </a:lnTo>
                <a:lnTo>
                  <a:pt x="611124" y="38100"/>
                </a:lnTo>
                <a:lnTo>
                  <a:pt x="59842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23238" y="2537536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3851" y="254000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30" h="304800">
                <a:moveTo>
                  <a:pt x="0" y="152400"/>
                </a:moveTo>
                <a:lnTo>
                  <a:pt x="7722" y="104217"/>
                </a:lnTo>
                <a:lnTo>
                  <a:pt x="29228" y="62380"/>
                </a:lnTo>
                <a:lnTo>
                  <a:pt x="62023" y="29394"/>
                </a:lnTo>
                <a:lnTo>
                  <a:pt x="103615" y="7766"/>
                </a:lnTo>
                <a:lnTo>
                  <a:pt x="151511" y="0"/>
                </a:lnTo>
                <a:lnTo>
                  <a:pt x="199468" y="7766"/>
                </a:lnTo>
                <a:lnTo>
                  <a:pt x="241097" y="29394"/>
                </a:lnTo>
                <a:lnTo>
                  <a:pt x="273912" y="62380"/>
                </a:lnTo>
                <a:lnTo>
                  <a:pt x="295425" y="104217"/>
                </a:lnTo>
                <a:lnTo>
                  <a:pt x="303149" y="152400"/>
                </a:lnTo>
                <a:lnTo>
                  <a:pt x="295425" y="200582"/>
                </a:lnTo>
                <a:lnTo>
                  <a:pt x="273912" y="242419"/>
                </a:lnTo>
                <a:lnTo>
                  <a:pt x="241097" y="275405"/>
                </a:lnTo>
                <a:lnTo>
                  <a:pt x="199468" y="297033"/>
                </a:lnTo>
                <a:lnTo>
                  <a:pt x="151511" y="304800"/>
                </a:lnTo>
                <a:lnTo>
                  <a:pt x="103615" y="297033"/>
                </a:lnTo>
                <a:lnTo>
                  <a:pt x="62023" y="275405"/>
                </a:lnTo>
                <a:lnTo>
                  <a:pt x="29228" y="242419"/>
                </a:lnTo>
                <a:lnTo>
                  <a:pt x="7722" y="200582"/>
                </a:lnTo>
                <a:lnTo>
                  <a:pt x="0" y="1524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39416" y="2537536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67000" y="26543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06927" y="2314194"/>
            <a:ext cx="1663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5498" y="2328113"/>
            <a:ext cx="1663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62377" y="2121789"/>
            <a:ext cx="460375" cy="471805"/>
          </a:xfrm>
          <a:custGeom>
            <a:avLst/>
            <a:gdLst/>
            <a:ahLst/>
            <a:cxnLst/>
            <a:rect l="l" t="t" r="r" b="b"/>
            <a:pathLst>
              <a:path w="460375" h="471805">
                <a:moveTo>
                  <a:pt x="95768" y="439350"/>
                </a:moveTo>
                <a:lnTo>
                  <a:pt x="89281" y="471677"/>
                </a:lnTo>
                <a:lnTo>
                  <a:pt x="171450" y="449325"/>
                </a:lnTo>
                <a:lnTo>
                  <a:pt x="163133" y="442849"/>
                </a:lnTo>
                <a:lnTo>
                  <a:pt x="107315" y="442849"/>
                </a:lnTo>
                <a:lnTo>
                  <a:pt x="95768" y="439350"/>
                </a:lnTo>
                <a:close/>
              </a:path>
              <a:path w="460375" h="471805">
                <a:moveTo>
                  <a:pt x="98276" y="426851"/>
                </a:moveTo>
                <a:lnTo>
                  <a:pt x="95768" y="439350"/>
                </a:lnTo>
                <a:lnTo>
                  <a:pt x="107315" y="442849"/>
                </a:lnTo>
                <a:lnTo>
                  <a:pt x="110998" y="430784"/>
                </a:lnTo>
                <a:lnTo>
                  <a:pt x="98276" y="426851"/>
                </a:lnTo>
                <a:close/>
              </a:path>
              <a:path w="460375" h="471805">
                <a:moveTo>
                  <a:pt x="104267" y="397001"/>
                </a:moveTo>
                <a:lnTo>
                  <a:pt x="98276" y="426851"/>
                </a:lnTo>
                <a:lnTo>
                  <a:pt x="110998" y="430784"/>
                </a:lnTo>
                <a:lnTo>
                  <a:pt x="107315" y="442849"/>
                </a:lnTo>
                <a:lnTo>
                  <a:pt x="163133" y="442849"/>
                </a:lnTo>
                <a:lnTo>
                  <a:pt x="104267" y="397001"/>
                </a:lnTo>
                <a:close/>
              </a:path>
              <a:path w="460375" h="471805">
                <a:moveTo>
                  <a:pt x="285115" y="0"/>
                </a:moveTo>
                <a:lnTo>
                  <a:pt x="241681" y="5080"/>
                </a:lnTo>
                <a:lnTo>
                  <a:pt x="197612" y="18287"/>
                </a:lnTo>
                <a:lnTo>
                  <a:pt x="154305" y="39497"/>
                </a:lnTo>
                <a:lnTo>
                  <a:pt x="112903" y="68580"/>
                </a:lnTo>
                <a:lnTo>
                  <a:pt x="75311" y="104775"/>
                </a:lnTo>
                <a:lnTo>
                  <a:pt x="44704" y="145034"/>
                </a:lnTo>
                <a:lnTo>
                  <a:pt x="21844" y="187451"/>
                </a:lnTo>
                <a:lnTo>
                  <a:pt x="6858" y="231012"/>
                </a:lnTo>
                <a:lnTo>
                  <a:pt x="254" y="274447"/>
                </a:lnTo>
                <a:lnTo>
                  <a:pt x="0" y="295656"/>
                </a:lnTo>
                <a:lnTo>
                  <a:pt x="1905" y="316484"/>
                </a:lnTo>
                <a:lnTo>
                  <a:pt x="12319" y="355600"/>
                </a:lnTo>
                <a:lnTo>
                  <a:pt x="31750" y="390651"/>
                </a:lnTo>
                <a:lnTo>
                  <a:pt x="70866" y="427736"/>
                </a:lnTo>
                <a:lnTo>
                  <a:pt x="85471" y="436118"/>
                </a:lnTo>
                <a:lnTo>
                  <a:pt x="85852" y="436372"/>
                </a:lnTo>
                <a:lnTo>
                  <a:pt x="86360" y="436499"/>
                </a:lnTo>
                <a:lnTo>
                  <a:pt x="95768" y="439350"/>
                </a:lnTo>
                <a:lnTo>
                  <a:pt x="98276" y="426851"/>
                </a:lnTo>
                <a:lnTo>
                  <a:pt x="92097" y="424941"/>
                </a:lnTo>
                <a:lnTo>
                  <a:pt x="91440" y="424941"/>
                </a:lnTo>
                <a:lnTo>
                  <a:pt x="90043" y="424307"/>
                </a:lnTo>
                <a:lnTo>
                  <a:pt x="90338" y="424307"/>
                </a:lnTo>
                <a:lnTo>
                  <a:pt x="77343" y="416813"/>
                </a:lnTo>
                <a:lnTo>
                  <a:pt x="64770" y="407543"/>
                </a:lnTo>
                <a:lnTo>
                  <a:pt x="31623" y="366902"/>
                </a:lnTo>
                <a:lnTo>
                  <a:pt x="14351" y="313944"/>
                </a:lnTo>
                <a:lnTo>
                  <a:pt x="12677" y="295656"/>
                </a:lnTo>
                <a:lnTo>
                  <a:pt x="12776" y="283845"/>
                </a:lnTo>
                <a:lnTo>
                  <a:pt x="19431" y="233552"/>
                </a:lnTo>
                <a:lnTo>
                  <a:pt x="33782" y="192150"/>
                </a:lnTo>
                <a:lnTo>
                  <a:pt x="55626" y="151511"/>
                </a:lnTo>
                <a:lnTo>
                  <a:pt x="85090" y="112902"/>
                </a:lnTo>
                <a:lnTo>
                  <a:pt x="121412" y="78105"/>
                </a:lnTo>
                <a:lnTo>
                  <a:pt x="161163" y="50164"/>
                </a:lnTo>
                <a:lnTo>
                  <a:pt x="202692" y="29845"/>
                </a:lnTo>
                <a:lnTo>
                  <a:pt x="244729" y="17399"/>
                </a:lnTo>
                <a:lnTo>
                  <a:pt x="286004" y="12573"/>
                </a:lnTo>
                <a:lnTo>
                  <a:pt x="359481" y="12573"/>
                </a:lnTo>
                <a:lnTo>
                  <a:pt x="346837" y="7874"/>
                </a:lnTo>
                <a:lnTo>
                  <a:pt x="326898" y="3175"/>
                </a:lnTo>
                <a:lnTo>
                  <a:pt x="306324" y="508"/>
                </a:lnTo>
                <a:lnTo>
                  <a:pt x="285115" y="0"/>
                </a:lnTo>
                <a:close/>
              </a:path>
              <a:path w="460375" h="471805">
                <a:moveTo>
                  <a:pt x="359481" y="12573"/>
                </a:moveTo>
                <a:lnTo>
                  <a:pt x="286004" y="12573"/>
                </a:lnTo>
                <a:lnTo>
                  <a:pt x="305943" y="13208"/>
                </a:lnTo>
                <a:lnTo>
                  <a:pt x="325247" y="15748"/>
                </a:lnTo>
                <a:lnTo>
                  <a:pt x="377571" y="35433"/>
                </a:lnTo>
                <a:lnTo>
                  <a:pt x="418465" y="72898"/>
                </a:lnTo>
                <a:lnTo>
                  <a:pt x="442087" y="123062"/>
                </a:lnTo>
                <a:lnTo>
                  <a:pt x="447355" y="166115"/>
                </a:lnTo>
                <a:lnTo>
                  <a:pt x="447167" y="180975"/>
                </a:lnTo>
                <a:lnTo>
                  <a:pt x="440690" y="221869"/>
                </a:lnTo>
                <a:lnTo>
                  <a:pt x="426466" y="263398"/>
                </a:lnTo>
                <a:lnTo>
                  <a:pt x="404368" y="303911"/>
                </a:lnTo>
                <a:lnTo>
                  <a:pt x="374904" y="342519"/>
                </a:lnTo>
                <a:lnTo>
                  <a:pt x="336550" y="379222"/>
                </a:lnTo>
                <a:lnTo>
                  <a:pt x="302768" y="402844"/>
                </a:lnTo>
                <a:lnTo>
                  <a:pt x="266700" y="421639"/>
                </a:lnTo>
                <a:lnTo>
                  <a:pt x="272034" y="433197"/>
                </a:lnTo>
                <a:lnTo>
                  <a:pt x="309626" y="413638"/>
                </a:lnTo>
                <a:lnTo>
                  <a:pt x="344932" y="388747"/>
                </a:lnTo>
                <a:lnTo>
                  <a:pt x="384810" y="350647"/>
                </a:lnTo>
                <a:lnTo>
                  <a:pt x="415290" y="310388"/>
                </a:lnTo>
                <a:lnTo>
                  <a:pt x="438277" y="267970"/>
                </a:lnTo>
                <a:lnTo>
                  <a:pt x="453136" y="224409"/>
                </a:lnTo>
                <a:lnTo>
                  <a:pt x="459867" y="180975"/>
                </a:lnTo>
                <a:lnTo>
                  <a:pt x="460121" y="159893"/>
                </a:lnTo>
                <a:lnTo>
                  <a:pt x="458216" y="139064"/>
                </a:lnTo>
                <a:lnTo>
                  <a:pt x="447675" y="99822"/>
                </a:lnTo>
                <a:lnTo>
                  <a:pt x="428244" y="64770"/>
                </a:lnTo>
                <a:lnTo>
                  <a:pt x="400050" y="35560"/>
                </a:lnTo>
                <a:lnTo>
                  <a:pt x="365633" y="14859"/>
                </a:lnTo>
                <a:lnTo>
                  <a:pt x="359481" y="12573"/>
                </a:lnTo>
                <a:close/>
              </a:path>
              <a:path w="460375" h="471805">
                <a:moveTo>
                  <a:pt x="90043" y="424307"/>
                </a:moveTo>
                <a:lnTo>
                  <a:pt x="91440" y="424941"/>
                </a:lnTo>
                <a:lnTo>
                  <a:pt x="90680" y="424503"/>
                </a:lnTo>
                <a:lnTo>
                  <a:pt x="90043" y="424307"/>
                </a:lnTo>
                <a:close/>
              </a:path>
              <a:path w="460375" h="471805">
                <a:moveTo>
                  <a:pt x="90680" y="424503"/>
                </a:moveTo>
                <a:lnTo>
                  <a:pt x="91440" y="424941"/>
                </a:lnTo>
                <a:lnTo>
                  <a:pt x="92097" y="424941"/>
                </a:lnTo>
                <a:lnTo>
                  <a:pt x="90680" y="424503"/>
                </a:lnTo>
                <a:close/>
              </a:path>
              <a:path w="460375" h="471805">
                <a:moveTo>
                  <a:pt x="90338" y="424307"/>
                </a:moveTo>
                <a:lnTo>
                  <a:pt x="90043" y="424307"/>
                </a:lnTo>
                <a:lnTo>
                  <a:pt x="90680" y="424503"/>
                </a:lnTo>
                <a:lnTo>
                  <a:pt x="90338" y="424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4460" y="2813557"/>
            <a:ext cx="690245" cy="314960"/>
          </a:xfrm>
          <a:custGeom>
            <a:avLst/>
            <a:gdLst/>
            <a:ahLst/>
            <a:cxnLst/>
            <a:rect l="l" t="t" r="r" b="b"/>
            <a:pathLst>
              <a:path w="690245" h="314960">
                <a:moveTo>
                  <a:pt x="617693" y="285563"/>
                </a:moveTo>
                <a:lnTo>
                  <a:pt x="604774" y="314578"/>
                </a:lnTo>
                <a:lnTo>
                  <a:pt x="689863" y="310641"/>
                </a:lnTo>
                <a:lnTo>
                  <a:pt x="673434" y="290702"/>
                </a:lnTo>
                <a:lnTo>
                  <a:pt x="629285" y="290702"/>
                </a:lnTo>
                <a:lnTo>
                  <a:pt x="617693" y="285563"/>
                </a:lnTo>
                <a:close/>
              </a:path>
              <a:path w="690245" h="314960">
                <a:moveTo>
                  <a:pt x="622849" y="273982"/>
                </a:moveTo>
                <a:lnTo>
                  <a:pt x="617693" y="285563"/>
                </a:lnTo>
                <a:lnTo>
                  <a:pt x="629285" y="290702"/>
                </a:lnTo>
                <a:lnTo>
                  <a:pt x="634491" y="279145"/>
                </a:lnTo>
                <a:lnTo>
                  <a:pt x="622849" y="273982"/>
                </a:lnTo>
                <a:close/>
              </a:path>
              <a:path w="690245" h="314960">
                <a:moveTo>
                  <a:pt x="635762" y="244982"/>
                </a:moveTo>
                <a:lnTo>
                  <a:pt x="622849" y="273982"/>
                </a:lnTo>
                <a:lnTo>
                  <a:pt x="634491" y="279145"/>
                </a:lnTo>
                <a:lnTo>
                  <a:pt x="629285" y="290702"/>
                </a:lnTo>
                <a:lnTo>
                  <a:pt x="673434" y="290702"/>
                </a:lnTo>
                <a:lnTo>
                  <a:pt x="635762" y="244982"/>
                </a:lnTo>
                <a:close/>
              </a:path>
              <a:path w="690245" h="314960">
                <a:moveTo>
                  <a:pt x="5079" y="0"/>
                </a:moveTo>
                <a:lnTo>
                  <a:pt x="0" y="11683"/>
                </a:lnTo>
                <a:lnTo>
                  <a:pt x="617693" y="285563"/>
                </a:lnTo>
                <a:lnTo>
                  <a:pt x="622849" y="273982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99029" y="2984068"/>
            <a:ext cx="1803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70600" y="2654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58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42508" y="2537536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80200" y="2540000"/>
            <a:ext cx="306705" cy="304800"/>
          </a:xfrm>
          <a:custGeom>
            <a:avLst/>
            <a:gdLst/>
            <a:ahLst/>
            <a:cxnLst/>
            <a:rect l="l" t="t" r="r" b="b"/>
            <a:pathLst>
              <a:path w="306704" h="304800">
                <a:moveTo>
                  <a:pt x="0" y="152400"/>
                </a:moveTo>
                <a:lnTo>
                  <a:pt x="7808" y="104217"/>
                </a:lnTo>
                <a:lnTo>
                  <a:pt x="29553" y="62380"/>
                </a:lnTo>
                <a:lnTo>
                  <a:pt x="62709" y="29394"/>
                </a:lnTo>
                <a:lnTo>
                  <a:pt x="104753" y="7766"/>
                </a:lnTo>
                <a:lnTo>
                  <a:pt x="153161" y="0"/>
                </a:lnTo>
                <a:lnTo>
                  <a:pt x="201583" y="7766"/>
                </a:lnTo>
                <a:lnTo>
                  <a:pt x="243659" y="29394"/>
                </a:lnTo>
                <a:lnTo>
                  <a:pt x="276852" y="62380"/>
                </a:lnTo>
                <a:lnTo>
                  <a:pt x="298628" y="104217"/>
                </a:lnTo>
                <a:lnTo>
                  <a:pt x="306450" y="152400"/>
                </a:lnTo>
                <a:lnTo>
                  <a:pt x="298628" y="200582"/>
                </a:lnTo>
                <a:lnTo>
                  <a:pt x="276852" y="242419"/>
                </a:lnTo>
                <a:lnTo>
                  <a:pt x="243659" y="275405"/>
                </a:lnTo>
                <a:lnTo>
                  <a:pt x="201583" y="297033"/>
                </a:lnTo>
                <a:lnTo>
                  <a:pt x="153161" y="304800"/>
                </a:lnTo>
                <a:lnTo>
                  <a:pt x="104753" y="297033"/>
                </a:lnTo>
                <a:lnTo>
                  <a:pt x="62709" y="275405"/>
                </a:lnTo>
                <a:lnTo>
                  <a:pt x="29553" y="242419"/>
                </a:lnTo>
                <a:lnTo>
                  <a:pt x="7808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760209" y="2537536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86523" y="2654300"/>
            <a:ext cx="913130" cy="76200"/>
          </a:xfrm>
          <a:custGeom>
            <a:avLst/>
            <a:gdLst/>
            <a:ahLst/>
            <a:cxnLst/>
            <a:rect l="l" t="t" r="r" b="b"/>
            <a:pathLst>
              <a:path w="913129" h="76200">
                <a:moveTo>
                  <a:pt x="836676" y="0"/>
                </a:moveTo>
                <a:lnTo>
                  <a:pt x="836676" y="76200"/>
                </a:lnTo>
                <a:lnTo>
                  <a:pt x="900176" y="44450"/>
                </a:lnTo>
                <a:lnTo>
                  <a:pt x="849376" y="44450"/>
                </a:lnTo>
                <a:lnTo>
                  <a:pt x="849376" y="31750"/>
                </a:lnTo>
                <a:lnTo>
                  <a:pt x="900176" y="31750"/>
                </a:lnTo>
                <a:lnTo>
                  <a:pt x="836676" y="0"/>
                </a:lnTo>
                <a:close/>
              </a:path>
              <a:path w="913129" h="76200">
                <a:moveTo>
                  <a:pt x="8366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6676" y="44450"/>
                </a:lnTo>
                <a:lnTo>
                  <a:pt x="836676" y="31750"/>
                </a:lnTo>
                <a:close/>
              </a:path>
              <a:path w="913129" h="76200">
                <a:moveTo>
                  <a:pt x="900176" y="31750"/>
                </a:moveTo>
                <a:lnTo>
                  <a:pt x="849376" y="31750"/>
                </a:lnTo>
                <a:lnTo>
                  <a:pt x="849376" y="44450"/>
                </a:lnTo>
                <a:lnTo>
                  <a:pt x="900176" y="44450"/>
                </a:lnTo>
                <a:lnTo>
                  <a:pt x="912876" y="38100"/>
                </a:lnTo>
                <a:lnTo>
                  <a:pt x="90017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26197" y="2314194"/>
            <a:ext cx="4203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800080"/>
                </a:solidFill>
                <a:latin typeface="Arial"/>
                <a:cs typeface="Arial"/>
              </a:rPr>
              <a:t>b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*c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44895" y="2328113"/>
            <a:ext cx="1663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983983" y="2813557"/>
            <a:ext cx="687070" cy="314960"/>
          </a:xfrm>
          <a:custGeom>
            <a:avLst/>
            <a:gdLst/>
            <a:ahLst/>
            <a:cxnLst/>
            <a:rect l="l" t="t" r="r" b="b"/>
            <a:pathLst>
              <a:path w="687070" h="314960">
                <a:moveTo>
                  <a:pt x="614653" y="285417"/>
                </a:moveTo>
                <a:lnTo>
                  <a:pt x="601726" y="314451"/>
                </a:lnTo>
                <a:lnTo>
                  <a:pt x="686816" y="310641"/>
                </a:lnTo>
                <a:lnTo>
                  <a:pt x="670313" y="290575"/>
                </a:lnTo>
                <a:lnTo>
                  <a:pt x="626237" y="290575"/>
                </a:lnTo>
                <a:lnTo>
                  <a:pt x="614653" y="285417"/>
                </a:lnTo>
                <a:close/>
              </a:path>
              <a:path w="687070" h="314960">
                <a:moveTo>
                  <a:pt x="619810" y="273835"/>
                </a:moveTo>
                <a:lnTo>
                  <a:pt x="614653" y="285417"/>
                </a:lnTo>
                <a:lnTo>
                  <a:pt x="626237" y="290575"/>
                </a:lnTo>
                <a:lnTo>
                  <a:pt x="631444" y="279018"/>
                </a:lnTo>
                <a:lnTo>
                  <a:pt x="619810" y="273835"/>
                </a:lnTo>
                <a:close/>
              </a:path>
              <a:path w="687070" h="314960">
                <a:moveTo>
                  <a:pt x="632714" y="244855"/>
                </a:moveTo>
                <a:lnTo>
                  <a:pt x="619810" y="273835"/>
                </a:lnTo>
                <a:lnTo>
                  <a:pt x="631444" y="279018"/>
                </a:lnTo>
                <a:lnTo>
                  <a:pt x="626237" y="290575"/>
                </a:lnTo>
                <a:lnTo>
                  <a:pt x="670313" y="290575"/>
                </a:lnTo>
                <a:lnTo>
                  <a:pt x="632714" y="244855"/>
                </a:lnTo>
                <a:close/>
              </a:path>
              <a:path w="687070" h="314960">
                <a:moveTo>
                  <a:pt x="5207" y="0"/>
                </a:moveTo>
                <a:lnTo>
                  <a:pt x="0" y="11683"/>
                </a:lnTo>
                <a:lnTo>
                  <a:pt x="614653" y="285417"/>
                </a:lnTo>
                <a:lnTo>
                  <a:pt x="619810" y="273835"/>
                </a:lnTo>
                <a:lnTo>
                  <a:pt x="5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913626" y="2984068"/>
            <a:ext cx="4337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b*d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67200" y="2514600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732282" y="0"/>
                </a:moveTo>
                <a:lnTo>
                  <a:pt x="732282" y="121412"/>
                </a:lnTo>
                <a:lnTo>
                  <a:pt x="0" y="121412"/>
                </a:lnTo>
                <a:lnTo>
                  <a:pt x="0" y="364363"/>
                </a:lnTo>
                <a:lnTo>
                  <a:pt x="732282" y="364363"/>
                </a:lnTo>
                <a:lnTo>
                  <a:pt x="732282" y="485775"/>
                </a:lnTo>
                <a:lnTo>
                  <a:pt x="976376" y="242824"/>
                </a:lnTo>
                <a:lnTo>
                  <a:pt x="7322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67200" y="2514600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0" y="121412"/>
                </a:moveTo>
                <a:lnTo>
                  <a:pt x="732282" y="121412"/>
                </a:lnTo>
                <a:lnTo>
                  <a:pt x="732282" y="0"/>
                </a:lnTo>
                <a:lnTo>
                  <a:pt x="976376" y="242824"/>
                </a:lnTo>
                <a:lnTo>
                  <a:pt x="732282" y="485775"/>
                </a:lnTo>
                <a:lnTo>
                  <a:pt x="732282" y="364363"/>
                </a:lnTo>
                <a:lnTo>
                  <a:pt x="0" y="364363"/>
                </a:lnTo>
                <a:lnTo>
                  <a:pt x="0" y="1214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9864" y="0"/>
            <a:ext cx="391972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7128" y="359663"/>
            <a:ext cx="3432048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1271" y="301752"/>
            <a:ext cx="1856231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8535" y="786383"/>
            <a:ext cx="146608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583" y="701040"/>
            <a:ext cx="4693920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608" y="1146047"/>
            <a:ext cx="4334256" cy="118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1943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1828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82"/>
                </a:lnTo>
                <a:lnTo>
                  <a:pt x="275394" y="242419"/>
                </a:lnTo>
                <a:lnTo>
                  <a:pt x="242403" y="275405"/>
                </a:lnTo>
                <a:lnTo>
                  <a:pt x="200568" y="297033"/>
                </a:lnTo>
                <a:lnTo>
                  <a:pt x="152400" y="304800"/>
                </a:lnTo>
                <a:lnTo>
                  <a:pt x="104231" y="297033"/>
                </a:lnTo>
                <a:lnTo>
                  <a:pt x="62396" y="275405"/>
                </a:lnTo>
                <a:lnTo>
                  <a:pt x="29405" y="242419"/>
                </a:lnTo>
                <a:lnTo>
                  <a:pt x="7769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6400" y="1828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1943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0800" y="1828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5200" y="1828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0" y="1943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7200" y="1828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0000" y="1943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34057" y="2154808"/>
            <a:ext cx="1983105" cy="604520"/>
          </a:xfrm>
          <a:custGeom>
            <a:avLst/>
            <a:gdLst/>
            <a:ahLst/>
            <a:cxnLst/>
            <a:rect l="l" t="t" r="r" b="b"/>
            <a:pathLst>
              <a:path w="1983104" h="604519">
                <a:moveTo>
                  <a:pt x="40498" y="66565"/>
                </a:moveTo>
                <a:lnTo>
                  <a:pt x="29021" y="71851"/>
                </a:lnTo>
                <a:lnTo>
                  <a:pt x="32766" y="79755"/>
                </a:lnTo>
                <a:lnTo>
                  <a:pt x="53086" y="117220"/>
                </a:lnTo>
                <a:lnTo>
                  <a:pt x="75056" y="153542"/>
                </a:lnTo>
                <a:lnTo>
                  <a:pt x="98425" y="188721"/>
                </a:lnTo>
                <a:lnTo>
                  <a:pt x="123443" y="222885"/>
                </a:lnTo>
                <a:lnTo>
                  <a:pt x="149860" y="255904"/>
                </a:lnTo>
                <a:lnTo>
                  <a:pt x="177927" y="287654"/>
                </a:lnTo>
                <a:lnTo>
                  <a:pt x="216027" y="326898"/>
                </a:lnTo>
                <a:lnTo>
                  <a:pt x="255905" y="363474"/>
                </a:lnTo>
                <a:lnTo>
                  <a:pt x="297561" y="397510"/>
                </a:lnTo>
                <a:lnTo>
                  <a:pt x="340614" y="428878"/>
                </a:lnTo>
                <a:lnTo>
                  <a:pt x="385191" y="457707"/>
                </a:lnTo>
                <a:lnTo>
                  <a:pt x="431292" y="483996"/>
                </a:lnTo>
                <a:lnTo>
                  <a:pt x="478536" y="507618"/>
                </a:lnTo>
                <a:lnTo>
                  <a:pt x="526923" y="528574"/>
                </a:lnTo>
                <a:lnTo>
                  <a:pt x="576326" y="547115"/>
                </a:lnTo>
                <a:lnTo>
                  <a:pt x="626744" y="562863"/>
                </a:lnTo>
                <a:lnTo>
                  <a:pt x="677926" y="576199"/>
                </a:lnTo>
                <a:lnTo>
                  <a:pt x="729996" y="586993"/>
                </a:lnTo>
                <a:lnTo>
                  <a:pt x="782701" y="594994"/>
                </a:lnTo>
                <a:lnTo>
                  <a:pt x="836041" y="600582"/>
                </a:lnTo>
                <a:lnTo>
                  <a:pt x="889635" y="603630"/>
                </a:lnTo>
                <a:lnTo>
                  <a:pt x="943610" y="604012"/>
                </a:lnTo>
                <a:lnTo>
                  <a:pt x="997966" y="601726"/>
                </a:lnTo>
                <a:lnTo>
                  <a:pt x="1052322" y="597153"/>
                </a:lnTo>
                <a:lnTo>
                  <a:pt x="1095532" y="591312"/>
                </a:lnTo>
                <a:lnTo>
                  <a:pt x="943737" y="591312"/>
                </a:lnTo>
                <a:lnTo>
                  <a:pt x="890397" y="590930"/>
                </a:lnTo>
                <a:lnTo>
                  <a:pt x="837311" y="588010"/>
                </a:lnTo>
                <a:lnTo>
                  <a:pt x="784606" y="582549"/>
                </a:lnTo>
                <a:lnTo>
                  <a:pt x="732536" y="574548"/>
                </a:lnTo>
                <a:lnTo>
                  <a:pt x="681228" y="564006"/>
                </a:lnTo>
                <a:lnTo>
                  <a:pt x="630555" y="550799"/>
                </a:lnTo>
                <a:lnTo>
                  <a:pt x="580771" y="535177"/>
                </a:lnTo>
                <a:lnTo>
                  <a:pt x="532003" y="516889"/>
                </a:lnTo>
                <a:lnTo>
                  <a:pt x="484250" y="496188"/>
                </a:lnTo>
                <a:lnTo>
                  <a:pt x="437515" y="472948"/>
                </a:lnTo>
                <a:lnTo>
                  <a:pt x="392175" y="447039"/>
                </a:lnTo>
                <a:lnTo>
                  <a:pt x="348106" y="418718"/>
                </a:lnTo>
                <a:lnTo>
                  <a:pt x="305562" y="387603"/>
                </a:lnTo>
                <a:lnTo>
                  <a:pt x="264541" y="354075"/>
                </a:lnTo>
                <a:lnTo>
                  <a:pt x="225171" y="318007"/>
                </a:lnTo>
                <a:lnTo>
                  <a:pt x="187452" y="279273"/>
                </a:lnTo>
                <a:lnTo>
                  <a:pt x="159766" y="247903"/>
                </a:lnTo>
                <a:lnTo>
                  <a:pt x="133731" y="215391"/>
                </a:lnTo>
                <a:lnTo>
                  <a:pt x="108966" y="181737"/>
                </a:lnTo>
                <a:lnTo>
                  <a:pt x="85852" y="146938"/>
                </a:lnTo>
                <a:lnTo>
                  <a:pt x="64262" y="111125"/>
                </a:lnTo>
                <a:lnTo>
                  <a:pt x="44196" y="74421"/>
                </a:lnTo>
                <a:lnTo>
                  <a:pt x="40498" y="66565"/>
                </a:lnTo>
                <a:close/>
              </a:path>
              <a:path w="1983104" h="604519">
                <a:moveTo>
                  <a:pt x="1972437" y="10794"/>
                </a:moveTo>
                <a:lnTo>
                  <a:pt x="1950084" y="43561"/>
                </a:lnTo>
                <a:lnTo>
                  <a:pt x="1926590" y="75691"/>
                </a:lnTo>
                <a:lnTo>
                  <a:pt x="1902206" y="107061"/>
                </a:lnTo>
                <a:lnTo>
                  <a:pt x="1876806" y="137667"/>
                </a:lnTo>
                <a:lnTo>
                  <a:pt x="1850517" y="167639"/>
                </a:lnTo>
                <a:lnTo>
                  <a:pt x="1823339" y="196723"/>
                </a:lnTo>
                <a:lnTo>
                  <a:pt x="1795271" y="224916"/>
                </a:lnTo>
                <a:lnTo>
                  <a:pt x="1766316" y="252475"/>
                </a:lnTo>
                <a:lnTo>
                  <a:pt x="1720595" y="292607"/>
                </a:lnTo>
                <a:lnTo>
                  <a:pt x="1673733" y="330200"/>
                </a:lnTo>
                <a:lnTo>
                  <a:pt x="1625727" y="365251"/>
                </a:lnTo>
                <a:lnTo>
                  <a:pt x="1576705" y="397890"/>
                </a:lnTo>
                <a:lnTo>
                  <a:pt x="1526794" y="427989"/>
                </a:lnTo>
                <a:lnTo>
                  <a:pt x="1475994" y="455421"/>
                </a:lnTo>
                <a:lnTo>
                  <a:pt x="1424432" y="480440"/>
                </a:lnTo>
                <a:lnTo>
                  <a:pt x="1372235" y="502919"/>
                </a:lnTo>
                <a:lnTo>
                  <a:pt x="1319530" y="522858"/>
                </a:lnTo>
                <a:lnTo>
                  <a:pt x="1266317" y="540130"/>
                </a:lnTo>
                <a:lnTo>
                  <a:pt x="1212850" y="555116"/>
                </a:lnTo>
                <a:lnTo>
                  <a:pt x="1159129" y="567436"/>
                </a:lnTo>
                <a:lnTo>
                  <a:pt x="1105154" y="577088"/>
                </a:lnTo>
                <a:lnTo>
                  <a:pt x="1051306" y="584453"/>
                </a:lnTo>
                <a:lnTo>
                  <a:pt x="997458" y="589152"/>
                </a:lnTo>
                <a:lnTo>
                  <a:pt x="943737" y="591312"/>
                </a:lnTo>
                <a:lnTo>
                  <a:pt x="1095532" y="591312"/>
                </a:lnTo>
                <a:lnTo>
                  <a:pt x="1161288" y="579881"/>
                </a:lnTo>
                <a:lnTo>
                  <a:pt x="1215644" y="567436"/>
                </a:lnTo>
                <a:lnTo>
                  <a:pt x="1269746" y="552450"/>
                </a:lnTo>
                <a:lnTo>
                  <a:pt x="1323467" y="534924"/>
                </a:lnTo>
                <a:lnTo>
                  <a:pt x="1376680" y="514857"/>
                </a:lnTo>
                <a:lnTo>
                  <a:pt x="1429385" y="492125"/>
                </a:lnTo>
                <a:lnTo>
                  <a:pt x="1481455" y="466851"/>
                </a:lnTo>
                <a:lnTo>
                  <a:pt x="1532763" y="439038"/>
                </a:lnTo>
                <a:lnTo>
                  <a:pt x="1583308" y="408813"/>
                </a:lnTo>
                <a:lnTo>
                  <a:pt x="1632712" y="375792"/>
                </a:lnTo>
                <a:lnTo>
                  <a:pt x="1681226" y="340487"/>
                </a:lnTo>
                <a:lnTo>
                  <a:pt x="1728596" y="302387"/>
                </a:lnTo>
                <a:lnTo>
                  <a:pt x="1774697" y="262000"/>
                </a:lnTo>
                <a:lnTo>
                  <a:pt x="1804034" y="234187"/>
                </a:lnTo>
                <a:lnTo>
                  <a:pt x="1832356" y="205612"/>
                </a:lnTo>
                <a:lnTo>
                  <a:pt x="1859788" y="176275"/>
                </a:lnTo>
                <a:lnTo>
                  <a:pt x="1886458" y="146050"/>
                </a:lnTo>
                <a:lnTo>
                  <a:pt x="1911984" y="115188"/>
                </a:lnTo>
                <a:lnTo>
                  <a:pt x="1936622" y="83438"/>
                </a:lnTo>
                <a:lnTo>
                  <a:pt x="1960245" y="51053"/>
                </a:lnTo>
                <a:lnTo>
                  <a:pt x="1982978" y="18033"/>
                </a:lnTo>
                <a:lnTo>
                  <a:pt x="1972437" y="10794"/>
                </a:lnTo>
                <a:close/>
              </a:path>
              <a:path w="1983104" h="604519">
                <a:moveTo>
                  <a:pt x="2793" y="0"/>
                </a:moveTo>
                <a:lnTo>
                  <a:pt x="0" y="85216"/>
                </a:lnTo>
                <a:lnTo>
                  <a:pt x="29021" y="71851"/>
                </a:lnTo>
                <a:lnTo>
                  <a:pt x="23622" y="60451"/>
                </a:lnTo>
                <a:lnTo>
                  <a:pt x="35052" y="54990"/>
                </a:lnTo>
                <a:lnTo>
                  <a:pt x="65630" y="54990"/>
                </a:lnTo>
                <a:lnTo>
                  <a:pt x="69215" y="53339"/>
                </a:lnTo>
                <a:lnTo>
                  <a:pt x="2793" y="0"/>
                </a:lnTo>
                <a:close/>
              </a:path>
              <a:path w="1983104" h="604519">
                <a:moveTo>
                  <a:pt x="35052" y="54990"/>
                </a:moveTo>
                <a:lnTo>
                  <a:pt x="23622" y="60451"/>
                </a:lnTo>
                <a:lnTo>
                  <a:pt x="29021" y="71851"/>
                </a:lnTo>
                <a:lnTo>
                  <a:pt x="40498" y="66565"/>
                </a:lnTo>
                <a:lnTo>
                  <a:pt x="35052" y="54990"/>
                </a:lnTo>
                <a:close/>
              </a:path>
              <a:path w="1983104" h="604519">
                <a:moveTo>
                  <a:pt x="65630" y="54990"/>
                </a:moveTo>
                <a:lnTo>
                  <a:pt x="35052" y="54990"/>
                </a:lnTo>
                <a:lnTo>
                  <a:pt x="40498" y="66565"/>
                </a:lnTo>
                <a:lnTo>
                  <a:pt x="65630" y="54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6816" y="2117344"/>
            <a:ext cx="759460" cy="237490"/>
          </a:xfrm>
          <a:custGeom>
            <a:avLst/>
            <a:gdLst/>
            <a:ahLst/>
            <a:cxnLst/>
            <a:rect l="l" t="t" r="r" b="b"/>
            <a:pathLst>
              <a:path w="759460" h="237489">
                <a:moveTo>
                  <a:pt x="42174" y="63792"/>
                </a:moveTo>
                <a:lnTo>
                  <a:pt x="30988" y="69842"/>
                </a:lnTo>
                <a:lnTo>
                  <a:pt x="33527" y="74294"/>
                </a:lnTo>
                <a:lnTo>
                  <a:pt x="43433" y="87883"/>
                </a:lnTo>
                <a:lnTo>
                  <a:pt x="79501" y="128269"/>
                </a:lnTo>
                <a:lnTo>
                  <a:pt x="111125" y="155828"/>
                </a:lnTo>
                <a:lnTo>
                  <a:pt x="145160" y="179323"/>
                </a:lnTo>
                <a:lnTo>
                  <a:pt x="181228" y="198881"/>
                </a:lnTo>
                <a:lnTo>
                  <a:pt x="219075" y="214375"/>
                </a:lnTo>
                <a:lnTo>
                  <a:pt x="258444" y="225932"/>
                </a:lnTo>
                <a:lnTo>
                  <a:pt x="298703" y="233552"/>
                </a:lnTo>
                <a:lnTo>
                  <a:pt x="339978" y="237108"/>
                </a:lnTo>
                <a:lnTo>
                  <a:pt x="360806" y="237489"/>
                </a:lnTo>
                <a:lnTo>
                  <a:pt x="381634" y="236854"/>
                </a:lnTo>
                <a:lnTo>
                  <a:pt x="402716" y="235076"/>
                </a:lnTo>
                <a:lnTo>
                  <a:pt x="423544" y="232536"/>
                </a:lnTo>
                <a:lnTo>
                  <a:pt x="444626" y="228853"/>
                </a:lnTo>
                <a:lnTo>
                  <a:pt x="462640" y="224789"/>
                </a:lnTo>
                <a:lnTo>
                  <a:pt x="361060" y="224789"/>
                </a:lnTo>
                <a:lnTo>
                  <a:pt x="340867" y="224408"/>
                </a:lnTo>
                <a:lnTo>
                  <a:pt x="300735" y="220979"/>
                </a:lnTo>
                <a:lnTo>
                  <a:pt x="261619" y="213613"/>
                </a:lnTo>
                <a:lnTo>
                  <a:pt x="223646" y="202564"/>
                </a:lnTo>
                <a:lnTo>
                  <a:pt x="186944" y="187578"/>
                </a:lnTo>
                <a:lnTo>
                  <a:pt x="152019" y="168655"/>
                </a:lnTo>
                <a:lnTo>
                  <a:pt x="119125" y="145922"/>
                </a:lnTo>
                <a:lnTo>
                  <a:pt x="88518" y="119379"/>
                </a:lnTo>
                <a:lnTo>
                  <a:pt x="53720" y="80390"/>
                </a:lnTo>
                <a:lnTo>
                  <a:pt x="44576" y="67944"/>
                </a:lnTo>
                <a:lnTo>
                  <a:pt x="42174" y="63792"/>
                </a:lnTo>
                <a:close/>
              </a:path>
              <a:path w="759460" h="237489">
                <a:moveTo>
                  <a:pt x="748791" y="7492"/>
                </a:moveTo>
                <a:lnTo>
                  <a:pt x="712851" y="55371"/>
                </a:lnTo>
                <a:lnTo>
                  <a:pt x="671321" y="98678"/>
                </a:lnTo>
                <a:lnTo>
                  <a:pt x="636523" y="127761"/>
                </a:lnTo>
                <a:lnTo>
                  <a:pt x="599947" y="153161"/>
                </a:lnTo>
                <a:lnTo>
                  <a:pt x="561975" y="174751"/>
                </a:lnTo>
                <a:lnTo>
                  <a:pt x="522858" y="192404"/>
                </a:lnTo>
                <a:lnTo>
                  <a:pt x="482853" y="206247"/>
                </a:lnTo>
                <a:lnTo>
                  <a:pt x="442340" y="216280"/>
                </a:lnTo>
                <a:lnTo>
                  <a:pt x="401573" y="222376"/>
                </a:lnTo>
                <a:lnTo>
                  <a:pt x="361060" y="224789"/>
                </a:lnTo>
                <a:lnTo>
                  <a:pt x="462640" y="224789"/>
                </a:lnTo>
                <a:lnTo>
                  <a:pt x="506856" y="211962"/>
                </a:lnTo>
                <a:lnTo>
                  <a:pt x="547496" y="195706"/>
                </a:lnTo>
                <a:lnTo>
                  <a:pt x="587120" y="175640"/>
                </a:lnTo>
                <a:lnTo>
                  <a:pt x="625475" y="151510"/>
                </a:lnTo>
                <a:lnTo>
                  <a:pt x="662051" y="123570"/>
                </a:lnTo>
                <a:lnTo>
                  <a:pt x="701675" y="86740"/>
                </a:lnTo>
                <a:lnTo>
                  <a:pt x="741552" y="40004"/>
                </a:lnTo>
                <a:lnTo>
                  <a:pt x="759206" y="14858"/>
                </a:lnTo>
                <a:lnTo>
                  <a:pt x="748791" y="7492"/>
                </a:lnTo>
                <a:close/>
              </a:path>
              <a:path w="759460" h="237489">
                <a:moveTo>
                  <a:pt x="0" y="0"/>
                </a:moveTo>
                <a:lnTo>
                  <a:pt x="2793" y="85089"/>
                </a:lnTo>
                <a:lnTo>
                  <a:pt x="30988" y="69842"/>
                </a:lnTo>
                <a:lnTo>
                  <a:pt x="24764" y="58927"/>
                </a:lnTo>
                <a:lnTo>
                  <a:pt x="35686" y="52577"/>
                </a:lnTo>
                <a:lnTo>
                  <a:pt x="62912" y="52577"/>
                </a:lnTo>
                <a:lnTo>
                  <a:pt x="69722" y="48894"/>
                </a:lnTo>
                <a:lnTo>
                  <a:pt x="0" y="0"/>
                </a:lnTo>
                <a:close/>
              </a:path>
              <a:path w="759460" h="237489">
                <a:moveTo>
                  <a:pt x="35686" y="52577"/>
                </a:moveTo>
                <a:lnTo>
                  <a:pt x="24764" y="58927"/>
                </a:lnTo>
                <a:lnTo>
                  <a:pt x="30988" y="69842"/>
                </a:lnTo>
                <a:lnTo>
                  <a:pt x="42174" y="63792"/>
                </a:lnTo>
                <a:lnTo>
                  <a:pt x="35686" y="52577"/>
                </a:lnTo>
                <a:close/>
              </a:path>
              <a:path w="759460" h="237489">
                <a:moveTo>
                  <a:pt x="62912" y="52577"/>
                </a:moveTo>
                <a:lnTo>
                  <a:pt x="35686" y="52577"/>
                </a:lnTo>
                <a:lnTo>
                  <a:pt x="42174" y="63792"/>
                </a:lnTo>
                <a:lnTo>
                  <a:pt x="62912" y="52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0" y="1600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1327" y="3619500"/>
            <a:ext cx="610235" cy="76200"/>
          </a:xfrm>
          <a:custGeom>
            <a:avLst/>
            <a:gdLst/>
            <a:ahLst/>
            <a:cxnLst/>
            <a:rect l="l" t="t" r="r" b="b"/>
            <a:pathLst>
              <a:path w="610235" h="76200">
                <a:moveTo>
                  <a:pt x="533653" y="0"/>
                </a:moveTo>
                <a:lnTo>
                  <a:pt x="533653" y="76200"/>
                </a:lnTo>
                <a:lnTo>
                  <a:pt x="597153" y="44450"/>
                </a:lnTo>
                <a:lnTo>
                  <a:pt x="546353" y="44450"/>
                </a:lnTo>
                <a:lnTo>
                  <a:pt x="546353" y="31750"/>
                </a:lnTo>
                <a:lnTo>
                  <a:pt x="597153" y="31750"/>
                </a:lnTo>
                <a:lnTo>
                  <a:pt x="533653" y="0"/>
                </a:lnTo>
                <a:close/>
              </a:path>
              <a:path w="610235" h="76200">
                <a:moveTo>
                  <a:pt x="53365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653" y="44450"/>
                </a:lnTo>
                <a:lnTo>
                  <a:pt x="533653" y="31750"/>
                </a:lnTo>
                <a:close/>
              </a:path>
              <a:path w="610235" h="76200">
                <a:moveTo>
                  <a:pt x="597153" y="31750"/>
                </a:moveTo>
                <a:lnTo>
                  <a:pt x="546353" y="31750"/>
                </a:lnTo>
                <a:lnTo>
                  <a:pt x="546353" y="44450"/>
                </a:lnTo>
                <a:lnTo>
                  <a:pt x="597153" y="44450"/>
                </a:lnTo>
                <a:lnTo>
                  <a:pt x="609853" y="38100"/>
                </a:lnTo>
                <a:lnTo>
                  <a:pt x="59715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6400" y="3505200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5" h="304800">
                <a:moveTo>
                  <a:pt x="0" y="152400"/>
                </a:moveTo>
                <a:lnTo>
                  <a:pt x="7767" y="104217"/>
                </a:lnTo>
                <a:lnTo>
                  <a:pt x="29403" y="62380"/>
                </a:lnTo>
                <a:lnTo>
                  <a:pt x="62407" y="29394"/>
                </a:lnTo>
                <a:lnTo>
                  <a:pt x="104282" y="7766"/>
                </a:lnTo>
                <a:lnTo>
                  <a:pt x="152526" y="0"/>
                </a:lnTo>
                <a:lnTo>
                  <a:pt x="200709" y="7766"/>
                </a:lnTo>
                <a:lnTo>
                  <a:pt x="242546" y="29394"/>
                </a:lnTo>
                <a:lnTo>
                  <a:pt x="275532" y="62380"/>
                </a:lnTo>
                <a:lnTo>
                  <a:pt x="297160" y="104217"/>
                </a:lnTo>
                <a:lnTo>
                  <a:pt x="304926" y="152400"/>
                </a:lnTo>
                <a:lnTo>
                  <a:pt x="297160" y="200582"/>
                </a:lnTo>
                <a:lnTo>
                  <a:pt x="275532" y="242419"/>
                </a:lnTo>
                <a:lnTo>
                  <a:pt x="242546" y="275405"/>
                </a:lnTo>
                <a:lnTo>
                  <a:pt x="200709" y="297033"/>
                </a:lnTo>
                <a:lnTo>
                  <a:pt x="152526" y="304800"/>
                </a:lnTo>
                <a:lnTo>
                  <a:pt x="104282" y="297033"/>
                </a:lnTo>
                <a:lnTo>
                  <a:pt x="62407" y="275405"/>
                </a:lnTo>
                <a:lnTo>
                  <a:pt x="29403" y="242419"/>
                </a:lnTo>
                <a:lnTo>
                  <a:pt x="7767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1180" y="3505200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4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644" y="7766"/>
                </a:lnTo>
                <a:lnTo>
                  <a:pt x="242519" y="29394"/>
                </a:lnTo>
                <a:lnTo>
                  <a:pt x="275523" y="62380"/>
                </a:lnTo>
                <a:lnTo>
                  <a:pt x="297159" y="104217"/>
                </a:lnTo>
                <a:lnTo>
                  <a:pt x="304926" y="152400"/>
                </a:lnTo>
                <a:lnTo>
                  <a:pt x="297159" y="200582"/>
                </a:lnTo>
                <a:lnTo>
                  <a:pt x="275523" y="242419"/>
                </a:lnTo>
                <a:lnTo>
                  <a:pt x="242519" y="275405"/>
                </a:lnTo>
                <a:lnTo>
                  <a:pt x="200644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6107" y="3619500"/>
            <a:ext cx="1524635" cy="76200"/>
          </a:xfrm>
          <a:custGeom>
            <a:avLst/>
            <a:gdLst/>
            <a:ahLst/>
            <a:cxnLst/>
            <a:rect l="l" t="t" r="r" b="b"/>
            <a:pathLst>
              <a:path w="1524634" h="76200">
                <a:moveTo>
                  <a:pt x="1448435" y="0"/>
                </a:moveTo>
                <a:lnTo>
                  <a:pt x="1448435" y="76200"/>
                </a:lnTo>
                <a:lnTo>
                  <a:pt x="1511935" y="44450"/>
                </a:lnTo>
                <a:lnTo>
                  <a:pt x="1461135" y="44450"/>
                </a:lnTo>
                <a:lnTo>
                  <a:pt x="1461135" y="31750"/>
                </a:lnTo>
                <a:lnTo>
                  <a:pt x="1511935" y="31750"/>
                </a:lnTo>
                <a:lnTo>
                  <a:pt x="1448435" y="0"/>
                </a:lnTo>
                <a:close/>
              </a:path>
              <a:path w="1524634" h="76200">
                <a:moveTo>
                  <a:pt x="144843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48435" y="44450"/>
                </a:lnTo>
                <a:lnTo>
                  <a:pt x="1448435" y="31750"/>
                </a:lnTo>
                <a:close/>
              </a:path>
              <a:path w="1524634" h="76200">
                <a:moveTo>
                  <a:pt x="1511935" y="31750"/>
                </a:moveTo>
                <a:lnTo>
                  <a:pt x="1461135" y="31750"/>
                </a:lnTo>
                <a:lnTo>
                  <a:pt x="1461135" y="44450"/>
                </a:lnTo>
                <a:lnTo>
                  <a:pt x="1511935" y="44450"/>
                </a:lnTo>
                <a:lnTo>
                  <a:pt x="1524635" y="38100"/>
                </a:lnTo>
                <a:lnTo>
                  <a:pt x="151193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30743" y="3505200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4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644" y="7766"/>
                </a:lnTo>
                <a:lnTo>
                  <a:pt x="242519" y="29394"/>
                </a:lnTo>
                <a:lnTo>
                  <a:pt x="275523" y="62380"/>
                </a:lnTo>
                <a:lnTo>
                  <a:pt x="297159" y="104217"/>
                </a:lnTo>
                <a:lnTo>
                  <a:pt x="304926" y="152400"/>
                </a:lnTo>
                <a:lnTo>
                  <a:pt x="297159" y="200582"/>
                </a:lnTo>
                <a:lnTo>
                  <a:pt x="275523" y="242419"/>
                </a:lnTo>
                <a:lnTo>
                  <a:pt x="242519" y="275405"/>
                </a:lnTo>
                <a:lnTo>
                  <a:pt x="200644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92996" y="3505200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4" h="304800">
                <a:moveTo>
                  <a:pt x="0" y="152400"/>
                </a:moveTo>
                <a:lnTo>
                  <a:pt x="7779" y="104217"/>
                </a:lnTo>
                <a:lnTo>
                  <a:pt x="29439" y="62380"/>
                </a:lnTo>
                <a:lnTo>
                  <a:pt x="62462" y="29394"/>
                </a:lnTo>
                <a:lnTo>
                  <a:pt x="104331" y="7766"/>
                </a:lnTo>
                <a:lnTo>
                  <a:pt x="152526" y="0"/>
                </a:lnTo>
                <a:lnTo>
                  <a:pt x="200722" y="7766"/>
                </a:lnTo>
                <a:lnTo>
                  <a:pt x="242591" y="29394"/>
                </a:lnTo>
                <a:lnTo>
                  <a:pt x="275614" y="62380"/>
                </a:lnTo>
                <a:lnTo>
                  <a:pt x="297274" y="104217"/>
                </a:lnTo>
                <a:lnTo>
                  <a:pt x="305053" y="152400"/>
                </a:lnTo>
                <a:lnTo>
                  <a:pt x="297274" y="200582"/>
                </a:lnTo>
                <a:lnTo>
                  <a:pt x="275614" y="242419"/>
                </a:lnTo>
                <a:lnTo>
                  <a:pt x="242591" y="275405"/>
                </a:lnTo>
                <a:lnTo>
                  <a:pt x="200722" y="297033"/>
                </a:lnTo>
                <a:lnTo>
                  <a:pt x="152526" y="304800"/>
                </a:lnTo>
                <a:lnTo>
                  <a:pt x="104331" y="297033"/>
                </a:lnTo>
                <a:lnTo>
                  <a:pt x="62462" y="275405"/>
                </a:lnTo>
                <a:lnTo>
                  <a:pt x="29439" y="242419"/>
                </a:lnTo>
                <a:lnTo>
                  <a:pt x="7779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35669" y="3619500"/>
            <a:ext cx="457834" cy="76200"/>
          </a:xfrm>
          <a:custGeom>
            <a:avLst/>
            <a:gdLst/>
            <a:ahLst/>
            <a:cxnLst/>
            <a:rect l="l" t="t" r="r" b="b"/>
            <a:pathLst>
              <a:path w="457834" h="76200">
                <a:moveTo>
                  <a:pt x="381126" y="0"/>
                </a:moveTo>
                <a:lnTo>
                  <a:pt x="381126" y="76200"/>
                </a:lnTo>
                <a:lnTo>
                  <a:pt x="444626" y="44450"/>
                </a:lnTo>
                <a:lnTo>
                  <a:pt x="393826" y="44450"/>
                </a:lnTo>
                <a:lnTo>
                  <a:pt x="393826" y="31750"/>
                </a:lnTo>
                <a:lnTo>
                  <a:pt x="444626" y="31750"/>
                </a:lnTo>
                <a:lnTo>
                  <a:pt x="381126" y="0"/>
                </a:lnTo>
                <a:close/>
              </a:path>
              <a:path w="457834" h="76200">
                <a:moveTo>
                  <a:pt x="38112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126" y="44450"/>
                </a:lnTo>
                <a:lnTo>
                  <a:pt x="381126" y="31750"/>
                </a:lnTo>
                <a:close/>
              </a:path>
              <a:path w="457834" h="76200">
                <a:moveTo>
                  <a:pt x="444626" y="31750"/>
                </a:moveTo>
                <a:lnTo>
                  <a:pt x="393826" y="31750"/>
                </a:lnTo>
                <a:lnTo>
                  <a:pt x="393826" y="44450"/>
                </a:lnTo>
                <a:lnTo>
                  <a:pt x="444626" y="44450"/>
                </a:lnTo>
                <a:lnTo>
                  <a:pt x="457326" y="38100"/>
                </a:lnTo>
                <a:lnTo>
                  <a:pt x="44462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1359" y="3086861"/>
            <a:ext cx="460375" cy="472440"/>
          </a:xfrm>
          <a:custGeom>
            <a:avLst/>
            <a:gdLst/>
            <a:ahLst/>
            <a:cxnLst/>
            <a:rect l="l" t="t" r="r" b="b"/>
            <a:pathLst>
              <a:path w="460375" h="472439">
                <a:moveTo>
                  <a:pt x="95702" y="439605"/>
                </a:moveTo>
                <a:lnTo>
                  <a:pt x="89280" y="471932"/>
                </a:lnTo>
                <a:lnTo>
                  <a:pt x="171450" y="449452"/>
                </a:lnTo>
                <a:lnTo>
                  <a:pt x="163281" y="443102"/>
                </a:lnTo>
                <a:lnTo>
                  <a:pt x="107314" y="443102"/>
                </a:lnTo>
                <a:lnTo>
                  <a:pt x="95702" y="439605"/>
                </a:lnTo>
                <a:close/>
              </a:path>
              <a:path w="460375" h="472439">
                <a:moveTo>
                  <a:pt x="98195" y="427054"/>
                </a:moveTo>
                <a:lnTo>
                  <a:pt x="95702" y="439605"/>
                </a:lnTo>
                <a:lnTo>
                  <a:pt x="107314" y="443102"/>
                </a:lnTo>
                <a:lnTo>
                  <a:pt x="110998" y="430911"/>
                </a:lnTo>
                <a:lnTo>
                  <a:pt x="98195" y="427054"/>
                </a:lnTo>
                <a:close/>
              </a:path>
              <a:path w="460375" h="472439">
                <a:moveTo>
                  <a:pt x="104139" y="397128"/>
                </a:moveTo>
                <a:lnTo>
                  <a:pt x="98195" y="427054"/>
                </a:lnTo>
                <a:lnTo>
                  <a:pt x="110998" y="430911"/>
                </a:lnTo>
                <a:lnTo>
                  <a:pt x="107314" y="443102"/>
                </a:lnTo>
                <a:lnTo>
                  <a:pt x="163281" y="443102"/>
                </a:lnTo>
                <a:lnTo>
                  <a:pt x="104139" y="397128"/>
                </a:lnTo>
                <a:close/>
              </a:path>
              <a:path w="460375" h="472439">
                <a:moveTo>
                  <a:pt x="285241" y="0"/>
                </a:moveTo>
                <a:lnTo>
                  <a:pt x="241681" y="5079"/>
                </a:lnTo>
                <a:lnTo>
                  <a:pt x="197612" y="18414"/>
                </a:lnTo>
                <a:lnTo>
                  <a:pt x="154431" y="39750"/>
                </a:lnTo>
                <a:lnTo>
                  <a:pt x="113029" y="68834"/>
                </a:lnTo>
                <a:lnTo>
                  <a:pt x="75437" y="105028"/>
                </a:lnTo>
                <a:lnTo>
                  <a:pt x="44703" y="145287"/>
                </a:lnTo>
                <a:lnTo>
                  <a:pt x="21843" y="187705"/>
                </a:lnTo>
                <a:lnTo>
                  <a:pt x="6857" y="231266"/>
                </a:lnTo>
                <a:lnTo>
                  <a:pt x="253" y="274574"/>
                </a:lnTo>
                <a:lnTo>
                  <a:pt x="0" y="295783"/>
                </a:lnTo>
                <a:lnTo>
                  <a:pt x="1904" y="316611"/>
                </a:lnTo>
                <a:lnTo>
                  <a:pt x="12318" y="355853"/>
                </a:lnTo>
                <a:lnTo>
                  <a:pt x="31750" y="390905"/>
                </a:lnTo>
                <a:lnTo>
                  <a:pt x="70865" y="427863"/>
                </a:lnTo>
                <a:lnTo>
                  <a:pt x="85725" y="436499"/>
                </a:lnTo>
                <a:lnTo>
                  <a:pt x="86232" y="436752"/>
                </a:lnTo>
                <a:lnTo>
                  <a:pt x="95702" y="439605"/>
                </a:lnTo>
                <a:lnTo>
                  <a:pt x="98195" y="427054"/>
                </a:lnTo>
                <a:lnTo>
                  <a:pt x="92024" y="425196"/>
                </a:lnTo>
                <a:lnTo>
                  <a:pt x="91312" y="425196"/>
                </a:lnTo>
                <a:lnTo>
                  <a:pt x="89915" y="424561"/>
                </a:lnTo>
                <a:lnTo>
                  <a:pt x="90238" y="424561"/>
                </a:lnTo>
                <a:lnTo>
                  <a:pt x="77342" y="416940"/>
                </a:lnTo>
                <a:lnTo>
                  <a:pt x="64769" y="407670"/>
                </a:lnTo>
                <a:lnTo>
                  <a:pt x="31623" y="367157"/>
                </a:lnTo>
                <a:lnTo>
                  <a:pt x="14350" y="314071"/>
                </a:lnTo>
                <a:lnTo>
                  <a:pt x="12666" y="295783"/>
                </a:lnTo>
                <a:lnTo>
                  <a:pt x="12781" y="283845"/>
                </a:lnTo>
                <a:lnTo>
                  <a:pt x="19303" y="233807"/>
                </a:lnTo>
                <a:lnTo>
                  <a:pt x="33781" y="192277"/>
                </a:lnTo>
                <a:lnTo>
                  <a:pt x="55625" y="151764"/>
                </a:lnTo>
                <a:lnTo>
                  <a:pt x="85216" y="113157"/>
                </a:lnTo>
                <a:lnTo>
                  <a:pt x="121412" y="78232"/>
                </a:lnTo>
                <a:lnTo>
                  <a:pt x="161289" y="50418"/>
                </a:lnTo>
                <a:lnTo>
                  <a:pt x="202818" y="29972"/>
                </a:lnTo>
                <a:lnTo>
                  <a:pt x="244856" y="17399"/>
                </a:lnTo>
                <a:lnTo>
                  <a:pt x="286131" y="12573"/>
                </a:lnTo>
                <a:lnTo>
                  <a:pt x="359222" y="12573"/>
                </a:lnTo>
                <a:lnTo>
                  <a:pt x="346837" y="8000"/>
                </a:lnTo>
                <a:lnTo>
                  <a:pt x="327024" y="3175"/>
                </a:lnTo>
                <a:lnTo>
                  <a:pt x="306450" y="508"/>
                </a:lnTo>
                <a:lnTo>
                  <a:pt x="285241" y="0"/>
                </a:lnTo>
                <a:close/>
              </a:path>
              <a:path w="460375" h="472439">
                <a:moveTo>
                  <a:pt x="359222" y="12573"/>
                </a:moveTo>
                <a:lnTo>
                  <a:pt x="286131" y="12573"/>
                </a:lnTo>
                <a:lnTo>
                  <a:pt x="306069" y="13208"/>
                </a:lnTo>
                <a:lnTo>
                  <a:pt x="325373" y="15875"/>
                </a:lnTo>
                <a:lnTo>
                  <a:pt x="377824" y="35433"/>
                </a:lnTo>
                <a:lnTo>
                  <a:pt x="418718" y="73025"/>
                </a:lnTo>
                <a:lnTo>
                  <a:pt x="442087" y="123062"/>
                </a:lnTo>
                <a:lnTo>
                  <a:pt x="447481" y="166242"/>
                </a:lnTo>
                <a:lnTo>
                  <a:pt x="447280" y="181101"/>
                </a:lnTo>
                <a:lnTo>
                  <a:pt x="440816" y="221996"/>
                </a:lnTo>
                <a:lnTo>
                  <a:pt x="426465" y="263398"/>
                </a:lnTo>
                <a:lnTo>
                  <a:pt x="404494" y="304038"/>
                </a:lnTo>
                <a:lnTo>
                  <a:pt x="375031" y="342646"/>
                </a:lnTo>
                <a:lnTo>
                  <a:pt x="336549" y="379222"/>
                </a:lnTo>
                <a:lnTo>
                  <a:pt x="302767" y="403098"/>
                </a:lnTo>
                <a:lnTo>
                  <a:pt x="266699" y="421766"/>
                </a:lnTo>
                <a:lnTo>
                  <a:pt x="272034" y="433324"/>
                </a:lnTo>
                <a:lnTo>
                  <a:pt x="309625" y="413765"/>
                </a:lnTo>
                <a:lnTo>
                  <a:pt x="344932" y="388874"/>
                </a:lnTo>
                <a:lnTo>
                  <a:pt x="384810" y="350774"/>
                </a:lnTo>
                <a:lnTo>
                  <a:pt x="415416" y="310514"/>
                </a:lnTo>
                <a:lnTo>
                  <a:pt x="438404" y="268097"/>
                </a:lnTo>
                <a:lnTo>
                  <a:pt x="453263" y="224536"/>
                </a:lnTo>
                <a:lnTo>
                  <a:pt x="459993" y="181101"/>
                </a:lnTo>
                <a:lnTo>
                  <a:pt x="460247" y="159892"/>
                </a:lnTo>
                <a:lnTo>
                  <a:pt x="458215" y="139191"/>
                </a:lnTo>
                <a:lnTo>
                  <a:pt x="447929" y="99949"/>
                </a:lnTo>
                <a:lnTo>
                  <a:pt x="428497" y="64897"/>
                </a:lnTo>
                <a:lnTo>
                  <a:pt x="400176" y="35687"/>
                </a:lnTo>
                <a:lnTo>
                  <a:pt x="365760" y="14986"/>
                </a:lnTo>
                <a:lnTo>
                  <a:pt x="359222" y="12573"/>
                </a:lnTo>
                <a:close/>
              </a:path>
              <a:path w="460375" h="472439">
                <a:moveTo>
                  <a:pt x="89915" y="424561"/>
                </a:moveTo>
                <a:lnTo>
                  <a:pt x="91312" y="425196"/>
                </a:lnTo>
                <a:lnTo>
                  <a:pt x="90573" y="424759"/>
                </a:lnTo>
                <a:lnTo>
                  <a:pt x="89915" y="424561"/>
                </a:lnTo>
                <a:close/>
              </a:path>
              <a:path w="460375" h="472439">
                <a:moveTo>
                  <a:pt x="90573" y="424759"/>
                </a:moveTo>
                <a:lnTo>
                  <a:pt x="91312" y="425196"/>
                </a:lnTo>
                <a:lnTo>
                  <a:pt x="92024" y="425196"/>
                </a:lnTo>
                <a:lnTo>
                  <a:pt x="90573" y="424759"/>
                </a:lnTo>
                <a:close/>
              </a:path>
              <a:path w="460375" h="472439">
                <a:moveTo>
                  <a:pt x="90238" y="424561"/>
                </a:moveTo>
                <a:lnTo>
                  <a:pt x="89915" y="424561"/>
                </a:lnTo>
                <a:lnTo>
                  <a:pt x="90573" y="424759"/>
                </a:lnTo>
                <a:lnTo>
                  <a:pt x="90238" y="424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95693" y="3750817"/>
            <a:ext cx="1635760" cy="546100"/>
          </a:xfrm>
          <a:custGeom>
            <a:avLst/>
            <a:gdLst/>
            <a:ahLst/>
            <a:cxnLst/>
            <a:rect l="l" t="t" r="r" b="b"/>
            <a:pathLst>
              <a:path w="1635759" h="546100">
                <a:moveTo>
                  <a:pt x="40331" y="65039"/>
                </a:moveTo>
                <a:lnTo>
                  <a:pt x="65150" y="131952"/>
                </a:lnTo>
                <a:lnTo>
                  <a:pt x="108203" y="191896"/>
                </a:lnTo>
                <a:lnTo>
                  <a:pt x="155955" y="248157"/>
                </a:lnTo>
                <a:lnTo>
                  <a:pt x="189229" y="282447"/>
                </a:lnTo>
                <a:lnTo>
                  <a:pt x="223774" y="314705"/>
                </a:lnTo>
                <a:lnTo>
                  <a:pt x="259587" y="344804"/>
                </a:lnTo>
                <a:lnTo>
                  <a:pt x="296545" y="372871"/>
                </a:lnTo>
                <a:lnTo>
                  <a:pt x="334645" y="398906"/>
                </a:lnTo>
                <a:lnTo>
                  <a:pt x="373760" y="422782"/>
                </a:lnTo>
                <a:lnTo>
                  <a:pt x="413765" y="444372"/>
                </a:lnTo>
                <a:lnTo>
                  <a:pt x="454786" y="464057"/>
                </a:lnTo>
                <a:lnTo>
                  <a:pt x="496315" y="481710"/>
                </a:lnTo>
                <a:lnTo>
                  <a:pt x="538606" y="497077"/>
                </a:lnTo>
                <a:lnTo>
                  <a:pt x="581532" y="510412"/>
                </a:lnTo>
                <a:lnTo>
                  <a:pt x="624966" y="521588"/>
                </a:lnTo>
                <a:lnTo>
                  <a:pt x="668908" y="530732"/>
                </a:lnTo>
                <a:lnTo>
                  <a:pt x="713104" y="537590"/>
                </a:lnTo>
                <a:lnTo>
                  <a:pt x="757554" y="542416"/>
                </a:lnTo>
                <a:lnTo>
                  <a:pt x="802131" y="545210"/>
                </a:lnTo>
                <a:lnTo>
                  <a:pt x="846962" y="545718"/>
                </a:lnTo>
                <a:lnTo>
                  <a:pt x="891794" y="544194"/>
                </a:lnTo>
                <a:lnTo>
                  <a:pt x="936498" y="540384"/>
                </a:lnTo>
                <a:lnTo>
                  <a:pt x="981075" y="534542"/>
                </a:lnTo>
                <a:lnTo>
                  <a:pt x="989653" y="533018"/>
                </a:lnTo>
                <a:lnTo>
                  <a:pt x="847089" y="533018"/>
                </a:lnTo>
                <a:lnTo>
                  <a:pt x="803021" y="532510"/>
                </a:lnTo>
                <a:lnTo>
                  <a:pt x="758825" y="529843"/>
                </a:lnTo>
                <a:lnTo>
                  <a:pt x="715009" y="525017"/>
                </a:lnTo>
                <a:lnTo>
                  <a:pt x="671449" y="518286"/>
                </a:lnTo>
                <a:lnTo>
                  <a:pt x="628141" y="509269"/>
                </a:lnTo>
                <a:lnTo>
                  <a:pt x="585215" y="498220"/>
                </a:lnTo>
                <a:lnTo>
                  <a:pt x="543051" y="485139"/>
                </a:lnTo>
                <a:lnTo>
                  <a:pt x="501269" y="469899"/>
                </a:lnTo>
                <a:lnTo>
                  <a:pt x="460248" y="452627"/>
                </a:lnTo>
                <a:lnTo>
                  <a:pt x="419861" y="433323"/>
                </a:lnTo>
                <a:lnTo>
                  <a:pt x="380364" y="411860"/>
                </a:lnTo>
                <a:lnTo>
                  <a:pt x="341756" y="388365"/>
                </a:lnTo>
                <a:lnTo>
                  <a:pt x="304291" y="362711"/>
                </a:lnTo>
                <a:lnTo>
                  <a:pt x="267715" y="335152"/>
                </a:lnTo>
                <a:lnTo>
                  <a:pt x="232409" y="305434"/>
                </a:lnTo>
                <a:lnTo>
                  <a:pt x="198247" y="273684"/>
                </a:lnTo>
                <a:lnTo>
                  <a:pt x="165480" y="239775"/>
                </a:lnTo>
                <a:lnTo>
                  <a:pt x="118363" y="184276"/>
                </a:lnTo>
                <a:lnTo>
                  <a:pt x="75946" y="125094"/>
                </a:lnTo>
                <a:lnTo>
                  <a:pt x="56641" y="94360"/>
                </a:lnTo>
                <a:lnTo>
                  <a:pt x="40331" y="65039"/>
                </a:lnTo>
                <a:close/>
              </a:path>
              <a:path w="1635759" h="546100">
                <a:moveTo>
                  <a:pt x="1624964" y="95122"/>
                </a:moveTo>
                <a:lnTo>
                  <a:pt x="1590039" y="146938"/>
                </a:lnTo>
                <a:lnTo>
                  <a:pt x="1551812" y="196341"/>
                </a:lnTo>
                <a:lnTo>
                  <a:pt x="1510283" y="243077"/>
                </a:lnTo>
                <a:lnTo>
                  <a:pt x="1465706" y="286765"/>
                </a:lnTo>
                <a:lnTo>
                  <a:pt x="1429892" y="318134"/>
                </a:lnTo>
                <a:lnTo>
                  <a:pt x="1392808" y="347344"/>
                </a:lnTo>
                <a:lnTo>
                  <a:pt x="1354962" y="374395"/>
                </a:lnTo>
                <a:lnTo>
                  <a:pt x="1315974" y="399287"/>
                </a:lnTo>
                <a:lnTo>
                  <a:pt x="1276096" y="422147"/>
                </a:lnTo>
                <a:lnTo>
                  <a:pt x="1235455" y="442721"/>
                </a:lnTo>
                <a:lnTo>
                  <a:pt x="1194053" y="461263"/>
                </a:lnTo>
                <a:lnTo>
                  <a:pt x="1152016" y="477646"/>
                </a:lnTo>
                <a:lnTo>
                  <a:pt x="1109599" y="491997"/>
                </a:lnTo>
                <a:lnTo>
                  <a:pt x="1066546" y="504062"/>
                </a:lnTo>
                <a:lnTo>
                  <a:pt x="1023111" y="514095"/>
                </a:lnTo>
                <a:lnTo>
                  <a:pt x="979424" y="521969"/>
                </a:lnTo>
                <a:lnTo>
                  <a:pt x="935354" y="527811"/>
                </a:lnTo>
                <a:lnTo>
                  <a:pt x="891285" y="531494"/>
                </a:lnTo>
                <a:lnTo>
                  <a:pt x="847089" y="533018"/>
                </a:lnTo>
                <a:lnTo>
                  <a:pt x="989653" y="533018"/>
                </a:lnTo>
                <a:lnTo>
                  <a:pt x="1069339" y="516508"/>
                </a:lnTo>
                <a:lnTo>
                  <a:pt x="1113027" y="504189"/>
                </a:lnTo>
                <a:lnTo>
                  <a:pt x="1156080" y="489711"/>
                </a:lnTo>
                <a:lnTo>
                  <a:pt x="1198626" y="473201"/>
                </a:lnTo>
                <a:lnTo>
                  <a:pt x="1240662" y="454405"/>
                </a:lnTo>
                <a:lnTo>
                  <a:pt x="1281810" y="433450"/>
                </a:lnTo>
                <a:lnTo>
                  <a:pt x="1322324" y="410336"/>
                </a:lnTo>
                <a:lnTo>
                  <a:pt x="1361821" y="385190"/>
                </a:lnTo>
                <a:lnTo>
                  <a:pt x="1400302" y="357758"/>
                </a:lnTo>
                <a:lnTo>
                  <a:pt x="1437766" y="328040"/>
                </a:lnTo>
                <a:lnTo>
                  <a:pt x="1474088" y="296417"/>
                </a:lnTo>
                <a:lnTo>
                  <a:pt x="1519427" y="251967"/>
                </a:lnTo>
                <a:lnTo>
                  <a:pt x="1561337" y="204596"/>
                </a:lnTo>
                <a:lnTo>
                  <a:pt x="1600200" y="154558"/>
                </a:lnTo>
                <a:lnTo>
                  <a:pt x="1635632" y="102107"/>
                </a:lnTo>
                <a:lnTo>
                  <a:pt x="1624964" y="95122"/>
                </a:lnTo>
                <a:close/>
              </a:path>
              <a:path w="1635759" h="546100">
                <a:moveTo>
                  <a:pt x="0" y="0"/>
                </a:moveTo>
                <a:lnTo>
                  <a:pt x="126" y="85216"/>
                </a:lnTo>
                <a:lnTo>
                  <a:pt x="28888" y="70782"/>
                </a:lnTo>
                <a:lnTo>
                  <a:pt x="22859" y="59943"/>
                </a:lnTo>
                <a:lnTo>
                  <a:pt x="34035" y="53720"/>
                </a:lnTo>
                <a:lnTo>
                  <a:pt x="62884" y="53720"/>
                </a:lnTo>
                <a:lnTo>
                  <a:pt x="68199" y="51053"/>
                </a:lnTo>
                <a:lnTo>
                  <a:pt x="0" y="0"/>
                </a:lnTo>
                <a:close/>
              </a:path>
              <a:path w="1635759" h="546100">
                <a:moveTo>
                  <a:pt x="34035" y="53720"/>
                </a:moveTo>
                <a:lnTo>
                  <a:pt x="22859" y="59943"/>
                </a:lnTo>
                <a:lnTo>
                  <a:pt x="28888" y="70782"/>
                </a:lnTo>
                <a:lnTo>
                  <a:pt x="40331" y="65039"/>
                </a:lnTo>
                <a:lnTo>
                  <a:pt x="34035" y="53720"/>
                </a:lnTo>
                <a:close/>
              </a:path>
              <a:path w="1635759" h="546100">
                <a:moveTo>
                  <a:pt x="62884" y="53720"/>
                </a:moveTo>
                <a:lnTo>
                  <a:pt x="34035" y="53720"/>
                </a:lnTo>
                <a:lnTo>
                  <a:pt x="40331" y="65039"/>
                </a:lnTo>
                <a:lnTo>
                  <a:pt x="62884" y="53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5400" y="543394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0600" y="53197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27"/>
                </a:lnTo>
                <a:lnTo>
                  <a:pt x="275394" y="242342"/>
                </a:lnTo>
                <a:lnTo>
                  <a:pt x="242403" y="275327"/>
                </a:lnTo>
                <a:lnTo>
                  <a:pt x="200568" y="296964"/>
                </a:lnTo>
                <a:lnTo>
                  <a:pt x="152400" y="304736"/>
                </a:lnTo>
                <a:lnTo>
                  <a:pt x="104231" y="296964"/>
                </a:lnTo>
                <a:lnTo>
                  <a:pt x="62396" y="275327"/>
                </a:lnTo>
                <a:lnTo>
                  <a:pt x="29405" y="242342"/>
                </a:lnTo>
                <a:lnTo>
                  <a:pt x="7769" y="200527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05000" y="53197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27"/>
                </a:lnTo>
                <a:lnTo>
                  <a:pt x="275405" y="242342"/>
                </a:lnTo>
                <a:lnTo>
                  <a:pt x="242419" y="275327"/>
                </a:lnTo>
                <a:lnTo>
                  <a:pt x="200582" y="296964"/>
                </a:lnTo>
                <a:lnTo>
                  <a:pt x="152400" y="304736"/>
                </a:lnTo>
                <a:lnTo>
                  <a:pt x="104217" y="296964"/>
                </a:lnTo>
                <a:lnTo>
                  <a:pt x="62380" y="275327"/>
                </a:lnTo>
                <a:lnTo>
                  <a:pt x="29394" y="242342"/>
                </a:lnTo>
                <a:lnTo>
                  <a:pt x="7766" y="200527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09800" y="5433948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1447800" y="0"/>
                </a:moveTo>
                <a:lnTo>
                  <a:pt x="1447800" y="76200"/>
                </a:lnTo>
                <a:lnTo>
                  <a:pt x="1511300" y="44450"/>
                </a:lnTo>
                <a:lnTo>
                  <a:pt x="1460500" y="44450"/>
                </a:lnTo>
                <a:lnTo>
                  <a:pt x="1460500" y="31750"/>
                </a:lnTo>
                <a:lnTo>
                  <a:pt x="1511300" y="31750"/>
                </a:lnTo>
                <a:lnTo>
                  <a:pt x="1447800" y="0"/>
                </a:lnTo>
                <a:close/>
              </a:path>
              <a:path w="1524000" h="76200">
                <a:moveTo>
                  <a:pt x="1447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</a:path>
              <a:path w="1524000" h="76200">
                <a:moveTo>
                  <a:pt x="15113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511300" y="44450"/>
                </a:lnTo>
                <a:lnTo>
                  <a:pt x="1524000" y="38100"/>
                </a:lnTo>
                <a:lnTo>
                  <a:pt x="1511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3800" y="53197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27"/>
                </a:lnTo>
                <a:lnTo>
                  <a:pt x="275405" y="242342"/>
                </a:lnTo>
                <a:lnTo>
                  <a:pt x="242419" y="275327"/>
                </a:lnTo>
                <a:lnTo>
                  <a:pt x="200582" y="296964"/>
                </a:lnTo>
                <a:lnTo>
                  <a:pt x="152400" y="304736"/>
                </a:lnTo>
                <a:lnTo>
                  <a:pt x="104217" y="296964"/>
                </a:lnTo>
                <a:lnTo>
                  <a:pt x="62380" y="275327"/>
                </a:lnTo>
                <a:lnTo>
                  <a:pt x="29394" y="242342"/>
                </a:lnTo>
                <a:lnTo>
                  <a:pt x="7766" y="200527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95800" y="53197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27"/>
                </a:lnTo>
                <a:lnTo>
                  <a:pt x="275405" y="242342"/>
                </a:lnTo>
                <a:lnTo>
                  <a:pt x="242419" y="275327"/>
                </a:lnTo>
                <a:lnTo>
                  <a:pt x="200582" y="296964"/>
                </a:lnTo>
                <a:lnTo>
                  <a:pt x="152400" y="304736"/>
                </a:lnTo>
                <a:lnTo>
                  <a:pt x="104217" y="296964"/>
                </a:lnTo>
                <a:lnTo>
                  <a:pt x="62380" y="275327"/>
                </a:lnTo>
                <a:lnTo>
                  <a:pt x="29394" y="242342"/>
                </a:lnTo>
                <a:lnTo>
                  <a:pt x="7766" y="200527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38600" y="5433948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406400" y="146050"/>
          <a:ext cx="9156697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00"/>
                <a:gridCol w="532764"/>
                <a:gridCol w="464185"/>
                <a:gridCol w="963295"/>
                <a:gridCol w="871220"/>
                <a:gridCol w="522604"/>
                <a:gridCol w="360045"/>
                <a:gridCol w="616584"/>
              </a:tblGrid>
              <a:tr h="533400">
                <a:tc gridSpan="8">
                  <a:txBody>
                    <a:bodyPr/>
                    <a:lstStyle/>
                    <a:p>
                      <a:pPr marL="21590" algn="ctr">
                        <a:lnSpc>
                          <a:spcPts val="2014"/>
                        </a:lnSpc>
                      </a:pPr>
                      <a:r>
                        <a:rPr sz="2800" b="1" spc="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Path </a:t>
                      </a:r>
                      <a:r>
                        <a:rPr sz="2800" b="1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Products </a:t>
                      </a:r>
                      <a:r>
                        <a:rPr sz="2800" b="1" spc="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2800" b="1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expressions </a:t>
                      </a:r>
                      <a:r>
                        <a:rPr sz="2800" b="1" spc="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2800" u="heavy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Reduction</a:t>
                      </a:r>
                      <a:r>
                        <a:rPr sz="2800" u="heavy" spc="-12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u="heavy" spc="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9685" algn="ctr">
                        <a:lnSpc>
                          <a:spcPts val="2085"/>
                        </a:lnSpc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6740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600" b="1" u="heavy" spc="-5" dirty="0">
                          <a:solidFill>
                            <a:srgbClr val="FF3300"/>
                          </a:solidFill>
                          <a:latin typeface="Arial"/>
                          <a:cs typeface="Arial"/>
                        </a:rPr>
                        <a:t>Processing of Loop</a:t>
                      </a:r>
                      <a:r>
                        <a:rPr sz="2600" b="1" u="heavy" spc="50" dirty="0">
                          <a:solidFill>
                            <a:srgbClr val="FF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u="heavy" spc="-40" dirty="0">
                          <a:solidFill>
                            <a:srgbClr val="FF3300"/>
                          </a:solidFill>
                          <a:latin typeface="Arial"/>
                          <a:cs typeface="Arial"/>
                        </a:rPr>
                        <a:t>Terms: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R="193040" algn="ctr">
                        <a:lnSpc>
                          <a:spcPts val="1985"/>
                        </a:lnSpc>
                        <a:tabLst>
                          <a:tab pos="844550" algn="l"/>
                          <a:tab pos="1828800" algn="l"/>
                          <a:tab pos="2743200" algn="l"/>
                        </a:tabLst>
                      </a:pP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a	b	c	f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144780" algn="ctr">
                        <a:lnSpc>
                          <a:spcPts val="1985"/>
                        </a:lnSpc>
                        <a:tabLst>
                          <a:tab pos="762000" algn="l"/>
                          <a:tab pos="1299210" algn="l"/>
                          <a:tab pos="1676400" algn="l"/>
                          <a:tab pos="2591435" algn="l"/>
                          <a:tab pos="3353435" algn="l"/>
                        </a:tabLst>
                      </a:pPr>
                      <a:r>
                        <a:rPr sz="18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1	2	</a:t>
                      </a:r>
                      <a:r>
                        <a:rPr sz="3000" b="1" spc="-7" baseline="-40277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d	</a:t>
                      </a:r>
                      <a:r>
                        <a:rPr sz="18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3	4	5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6002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3505" algn="ctr">
                        <a:lnSpc>
                          <a:spcPts val="2085"/>
                        </a:lnSpc>
                        <a:spcBef>
                          <a:spcPts val="5"/>
                        </a:spcBef>
                        <a:tabLst>
                          <a:tab pos="1405255" algn="l"/>
                          <a:tab pos="2999740" algn="l"/>
                        </a:tabLst>
                      </a:pPr>
                      <a:r>
                        <a:rPr sz="3000" b="1" spc="-7" baseline="-2777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a	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(bd)*</a:t>
                      </a:r>
                      <a:r>
                        <a:rPr sz="2000" b="1" spc="-3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bc	f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1765" algn="ctr">
                        <a:lnSpc>
                          <a:spcPts val="1845"/>
                        </a:lnSpc>
                        <a:tabLst>
                          <a:tab pos="1066800" algn="l"/>
                          <a:tab pos="2896235" algn="l"/>
                          <a:tab pos="3658235" algn="l"/>
                        </a:tabLst>
                      </a:pPr>
                      <a:r>
                        <a:rPr sz="18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1	2	4	5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17220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53975">
                      <a:solidFill>
                        <a:srgbClr val="CEC9D3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8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bd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62585" marR="196850" indent="6350">
                        <a:lnSpc>
                          <a:spcPct val="225100"/>
                        </a:lnSpc>
                      </a:pPr>
                      <a:r>
                        <a:rPr sz="2000" b="1" spc="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bc 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8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8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2199258" y="5565266"/>
            <a:ext cx="1635760" cy="546100"/>
          </a:xfrm>
          <a:custGeom>
            <a:avLst/>
            <a:gdLst/>
            <a:ahLst/>
            <a:cxnLst/>
            <a:rect l="l" t="t" r="r" b="b"/>
            <a:pathLst>
              <a:path w="1635760" h="546100">
                <a:moveTo>
                  <a:pt x="40297" y="65013"/>
                </a:moveTo>
                <a:lnTo>
                  <a:pt x="65151" y="131787"/>
                </a:lnTo>
                <a:lnTo>
                  <a:pt x="108204" y="191731"/>
                </a:lnTo>
                <a:lnTo>
                  <a:pt x="155956" y="248043"/>
                </a:lnTo>
                <a:lnTo>
                  <a:pt x="189103" y="282346"/>
                </a:lnTo>
                <a:lnTo>
                  <a:pt x="223774" y="314591"/>
                </a:lnTo>
                <a:lnTo>
                  <a:pt x="259588" y="344703"/>
                </a:lnTo>
                <a:lnTo>
                  <a:pt x="296545" y="372732"/>
                </a:lnTo>
                <a:lnTo>
                  <a:pt x="334645" y="398716"/>
                </a:lnTo>
                <a:lnTo>
                  <a:pt x="373761" y="422617"/>
                </a:lnTo>
                <a:lnTo>
                  <a:pt x="413766" y="444398"/>
                </a:lnTo>
                <a:lnTo>
                  <a:pt x="454660" y="463969"/>
                </a:lnTo>
                <a:lnTo>
                  <a:pt x="496316" y="481533"/>
                </a:lnTo>
                <a:lnTo>
                  <a:pt x="538607" y="496976"/>
                </a:lnTo>
                <a:lnTo>
                  <a:pt x="581533" y="510311"/>
                </a:lnTo>
                <a:lnTo>
                  <a:pt x="624967" y="521538"/>
                </a:lnTo>
                <a:lnTo>
                  <a:pt x="668782" y="530567"/>
                </a:lnTo>
                <a:lnTo>
                  <a:pt x="712978" y="537578"/>
                </a:lnTo>
                <a:lnTo>
                  <a:pt x="757428" y="542378"/>
                </a:lnTo>
                <a:lnTo>
                  <a:pt x="802005" y="545160"/>
                </a:lnTo>
                <a:lnTo>
                  <a:pt x="846836" y="545744"/>
                </a:lnTo>
                <a:lnTo>
                  <a:pt x="891667" y="544131"/>
                </a:lnTo>
                <a:lnTo>
                  <a:pt x="936371" y="540486"/>
                </a:lnTo>
                <a:lnTo>
                  <a:pt x="980821" y="534644"/>
                </a:lnTo>
                <a:lnTo>
                  <a:pt x="989654" y="533044"/>
                </a:lnTo>
                <a:lnTo>
                  <a:pt x="846963" y="533044"/>
                </a:lnTo>
                <a:lnTo>
                  <a:pt x="802894" y="532485"/>
                </a:lnTo>
                <a:lnTo>
                  <a:pt x="758825" y="529755"/>
                </a:lnTo>
                <a:lnTo>
                  <a:pt x="715010" y="525030"/>
                </a:lnTo>
                <a:lnTo>
                  <a:pt x="671322" y="518134"/>
                </a:lnTo>
                <a:lnTo>
                  <a:pt x="628142" y="509244"/>
                </a:lnTo>
                <a:lnTo>
                  <a:pt x="585216" y="498182"/>
                </a:lnTo>
                <a:lnTo>
                  <a:pt x="542925" y="485051"/>
                </a:lnTo>
                <a:lnTo>
                  <a:pt x="501269" y="469823"/>
                </a:lnTo>
                <a:lnTo>
                  <a:pt x="460121" y="452513"/>
                </a:lnTo>
                <a:lnTo>
                  <a:pt x="419862" y="433235"/>
                </a:lnTo>
                <a:lnTo>
                  <a:pt x="380365" y="411772"/>
                </a:lnTo>
                <a:lnTo>
                  <a:pt x="341757" y="388226"/>
                </a:lnTo>
                <a:lnTo>
                  <a:pt x="304165" y="362597"/>
                </a:lnTo>
                <a:lnTo>
                  <a:pt x="267716" y="334987"/>
                </a:lnTo>
                <a:lnTo>
                  <a:pt x="232410" y="305295"/>
                </a:lnTo>
                <a:lnTo>
                  <a:pt x="198247" y="273519"/>
                </a:lnTo>
                <a:lnTo>
                  <a:pt x="165481" y="239636"/>
                </a:lnTo>
                <a:lnTo>
                  <a:pt x="118364" y="184111"/>
                </a:lnTo>
                <a:lnTo>
                  <a:pt x="75946" y="125006"/>
                </a:lnTo>
                <a:lnTo>
                  <a:pt x="56515" y="94361"/>
                </a:lnTo>
                <a:lnTo>
                  <a:pt x="40297" y="65013"/>
                </a:lnTo>
                <a:close/>
              </a:path>
              <a:path w="1635760" h="546100">
                <a:moveTo>
                  <a:pt x="1624711" y="95313"/>
                </a:moveTo>
                <a:lnTo>
                  <a:pt x="1589658" y="147154"/>
                </a:lnTo>
                <a:lnTo>
                  <a:pt x="1551432" y="196545"/>
                </a:lnTo>
                <a:lnTo>
                  <a:pt x="1509903" y="243192"/>
                </a:lnTo>
                <a:lnTo>
                  <a:pt x="1465453" y="286969"/>
                </a:lnTo>
                <a:lnTo>
                  <a:pt x="1429512" y="318300"/>
                </a:lnTo>
                <a:lnTo>
                  <a:pt x="1392682" y="347535"/>
                </a:lnTo>
                <a:lnTo>
                  <a:pt x="1354582" y="374599"/>
                </a:lnTo>
                <a:lnTo>
                  <a:pt x="1315593" y="399478"/>
                </a:lnTo>
                <a:lnTo>
                  <a:pt x="1275842" y="422211"/>
                </a:lnTo>
                <a:lnTo>
                  <a:pt x="1235202" y="442925"/>
                </a:lnTo>
                <a:lnTo>
                  <a:pt x="1193927" y="461378"/>
                </a:lnTo>
                <a:lnTo>
                  <a:pt x="1151890" y="477748"/>
                </a:lnTo>
                <a:lnTo>
                  <a:pt x="1109345" y="492048"/>
                </a:lnTo>
                <a:lnTo>
                  <a:pt x="1066292" y="504164"/>
                </a:lnTo>
                <a:lnTo>
                  <a:pt x="1022985" y="514096"/>
                </a:lnTo>
                <a:lnTo>
                  <a:pt x="979170" y="522058"/>
                </a:lnTo>
                <a:lnTo>
                  <a:pt x="935228" y="527837"/>
                </a:lnTo>
                <a:lnTo>
                  <a:pt x="891159" y="531431"/>
                </a:lnTo>
                <a:lnTo>
                  <a:pt x="846963" y="533044"/>
                </a:lnTo>
                <a:lnTo>
                  <a:pt x="989654" y="533044"/>
                </a:lnTo>
                <a:lnTo>
                  <a:pt x="1069086" y="516534"/>
                </a:lnTo>
                <a:lnTo>
                  <a:pt x="1112774" y="504266"/>
                </a:lnTo>
                <a:lnTo>
                  <a:pt x="1155954" y="489788"/>
                </a:lnTo>
                <a:lnTo>
                  <a:pt x="1198499" y="473214"/>
                </a:lnTo>
                <a:lnTo>
                  <a:pt x="1240408" y="454520"/>
                </a:lnTo>
                <a:lnTo>
                  <a:pt x="1281557" y="433514"/>
                </a:lnTo>
                <a:lnTo>
                  <a:pt x="1321943" y="410514"/>
                </a:lnTo>
                <a:lnTo>
                  <a:pt x="1361440" y="385305"/>
                </a:lnTo>
                <a:lnTo>
                  <a:pt x="1400048" y="357886"/>
                </a:lnTo>
                <a:lnTo>
                  <a:pt x="1437386" y="328256"/>
                </a:lnTo>
                <a:lnTo>
                  <a:pt x="1473708" y="296532"/>
                </a:lnTo>
                <a:lnTo>
                  <a:pt x="1518920" y="252107"/>
                </a:lnTo>
                <a:lnTo>
                  <a:pt x="1561083" y="204838"/>
                </a:lnTo>
                <a:lnTo>
                  <a:pt x="1599819" y="154774"/>
                </a:lnTo>
                <a:lnTo>
                  <a:pt x="1635252" y="102235"/>
                </a:lnTo>
                <a:lnTo>
                  <a:pt x="1624711" y="95313"/>
                </a:lnTo>
                <a:close/>
              </a:path>
              <a:path w="1635760" h="546100">
                <a:moveTo>
                  <a:pt x="0" y="0"/>
                </a:moveTo>
                <a:lnTo>
                  <a:pt x="0" y="85191"/>
                </a:lnTo>
                <a:lnTo>
                  <a:pt x="28903" y="70718"/>
                </a:lnTo>
                <a:lnTo>
                  <a:pt x="22860" y="59842"/>
                </a:lnTo>
                <a:lnTo>
                  <a:pt x="34036" y="53682"/>
                </a:lnTo>
                <a:lnTo>
                  <a:pt x="62923" y="53682"/>
                </a:lnTo>
                <a:lnTo>
                  <a:pt x="68199" y="51041"/>
                </a:lnTo>
                <a:lnTo>
                  <a:pt x="0" y="0"/>
                </a:lnTo>
                <a:close/>
              </a:path>
              <a:path w="1635760" h="546100">
                <a:moveTo>
                  <a:pt x="34036" y="53682"/>
                </a:moveTo>
                <a:lnTo>
                  <a:pt x="22860" y="59842"/>
                </a:lnTo>
                <a:lnTo>
                  <a:pt x="28903" y="70718"/>
                </a:lnTo>
                <a:lnTo>
                  <a:pt x="40297" y="65013"/>
                </a:lnTo>
                <a:lnTo>
                  <a:pt x="34036" y="53682"/>
                </a:lnTo>
                <a:close/>
              </a:path>
              <a:path w="1635760" h="546100">
                <a:moveTo>
                  <a:pt x="62923" y="53682"/>
                </a:moveTo>
                <a:lnTo>
                  <a:pt x="34036" y="53682"/>
                </a:lnTo>
                <a:lnTo>
                  <a:pt x="40297" y="65013"/>
                </a:lnTo>
                <a:lnTo>
                  <a:pt x="62923" y="53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76400" y="50292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53509" y="2703067"/>
            <a:ext cx="438784" cy="398780"/>
          </a:xfrm>
          <a:custGeom>
            <a:avLst/>
            <a:gdLst/>
            <a:ahLst/>
            <a:cxnLst/>
            <a:rect l="l" t="t" r="r" b="b"/>
            <a:pathLst>
              <a:path w="438785" h="398780">
                <a:moveTo>
                  <a:pt x="82803" y="0"/>
                </a:moveTo>
                <a:lnTo>
                  <a:pt x="0" y="98425"/>
                </a:lnTo>
                <a:lnTo>
                  <a:pt x="297814" y="349123"/>
                </a:lnTo>
                <a:lnTo>
                  <a:pt x="256412" y="398272"/>
                </a:lnTo>
                <a:lnTo>
                  <a:pt x="438530" y="383540"/>
                </a:lnTo>
                <a:lnTo>
                  <a:pt x="426479" y="250698"/>
                </a:lnTo>
                <a:lnTo>
                  <a:pt x="380618" y="250698"/>
                </a:lnTo>
                <a:lnTo>
                  <a:pt x="82803" y="0"/>
                </a:lnTo>
                <a:close/>
              </a:path>
              <a:path w="438785" h="398780">
                <a:moveTo>
                  <a:pt x="422020" y="201549"/>
                </a:moveTo>
                <a:lnTo>
                  <a:pt x="380618" y="250698"/>
                </a:lnTo>
                <a:lnTo>
                  <a:pt x="426479" y="250698"/>
                </a:lnTo>
                <a:lnTo>
                  <a:pt x="422020" y="20154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53509" y="2703067"/>
            <a:ext cx="438784" cy="398780"/>
          </a:xfrm>
          <a:custGeom>
            <a:avLst/>
            <a:gdLst/>
            <a:ahLst/>
            <a:cxnLst/>
            <a:rect l="l" t="t" r="r" b="b"/>
            <a:pathLst>
              <a:path w="438785" h="398780">
                <a:moveTo>
                  <a:pt x="82803" y="0"/>
                </a:moveTo>
                <a:lnTo>
                  <a:pt x="380618" y="250698"/>
                </a:lnTo>
                <a:lnTo>
                  <a:pt x="422020" y="201549"/>
                </a:lnTo>
                <a:lnTo>
                  <a:pt x="438530" y="383540"/>
                </a:lnTo>
                <a:lnTo>
                  <a:pt x="256412" y="398272"/>
                </a:lnTo>
                <a:lnTo>
                  <a:pt x="297814" y="349123"/>
                </a:lnTo>
                <a:lnTo>
                  <a:pt x="0" y="98425"/>
                </a:lnTo>
                <a:lnTo>
                  <a:pt x="8280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92978" y="4375530"/>
            <a:ext cx="487045" cy="393700"/>
          </a:xfrm>
          <a:custGeom>
            <a:avLst/>
            <a:gdLst/>
            <a:ahLst/>
            <a:cxnLst/>
            <a:rect l="l" t="t" r="r" b="b"/>
            <a:pathLst>
              <a:path w="487045" h="393700">
                <a:moveTo>
                  <a:pt x="35560" y="130048"/>
                </a:moveTo>
                <a:lnTo>
                  <a:pt x="0" y="327025"/>
                </a:lnTo>
                <a:lnTo>
                  <a:pt x="188849" y="393446"/>
                </a:lnTo>
                <a:lnTo>
                  <a:pt x="150495" y="327660"/>
                </a:lnTo>
                <a:lnTo>
                  <a:pt x="376679" y="195961"/>
                </a:lnTo>
                <a:lnTo>
                  <a:pt x="73913" y="195961"/>
                </a:lnTo>
                <a:lnTo>
                  <a:pt x="35560" y="130048"/>
                </a:lnTo>
                <a:close/>
              </a:path>
              <a:path w="487045" h="393700">
                <a:moveTo>
                  <a:pt x="410337" y="0"/>
                </a:moveTo>
                <a:lnTo>
                  <a:pt x="73913" y="195961"/>
                </a:lnTo>
                <a:lnTo>
                  <a:pt x="376679" y="195961"/>
                </a:lnTo>
                <a:lnTo>
                  <a:pt x="487045" y="131699"/>
                </a:lnTo>
                <a:lnTo>
                  <a:pt x="41033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92978" y="4375530"/>
            <a:ext cx="487045" cy="393700"/>
          </a:xfrm>
          <a:custGeom>
            <a:avLst/>
            <a:gdLst/>
            <a:ahLst/>
            <a:cxnLst/>
            <a:rect l="l" t="t" r="r" b="b"/>
            <a:pathLst>
              <a:path w="487045" h="393700">
                <a:moveTo>
                  <a:pt x="0" y="327025"/>
                </a:moveTo>
                <a:lnTo>
                  <a:pt x="35560" y="130048"/>
                </a:lnTo>
                <a:lnTo>
                  <a:pt x="73913" y="195961"/>
                </a:lnTo>
                <a:lnTo>
                  <a:pt x="410337" y="0"/>
                </a:lnTo>
                <a:lnTo>
                  <a:pt x="487045" y="131699"/>
                </a:lnTo>
                <a:lnTo>
                  <a:pt x="150495" y="327660"/>
                </a:lnTo>
                <a:lnTo>
                  <a:pt x="188849" y="393446"/>
                </a:lnTo>
                <a:lnTo>
                  <a:pt x="0" y="327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0"/>
            <a:ext cx="391972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7128" y="359663"/>
            <a:ext cx="3432048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1271" y="301752"/>
            <a:ext cx="1856231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8535" y="786383"/>
            <a:ext cx="146608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Reduction</a:t>
            </a:r>
            <a:r>
              <a:rPr b="0" u="heavy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u="heavy" spc="0" dirty="0">
                <a:solidFill>
                  <a:srgbClr val="0000CC"/>
                </a:solidFill>
                <a:latin typeface="Arial"/>
                <a:cs typeface="Arial"/>
              </a:rPr>
              <a:t>Procedure</a:t>
            </a:r>
          </a:p>
        </p:txBody>
      </p:sp>
      <p:sp>
        <p:nvSpPr>
          <p:cNvPr id="12" name="object 12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583" y="701040"/>
            <a:ext cx="4693920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608" y="1146047"/>
            <a:ext cx="4334256" cy="118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6452" y="394461"/>
            <a:ext cx="5021580" cy="812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3215"/>
              </a:lnSpc>
              <a:spcBef>
                <a:spcPts val="105"/>
              </a:spcBef>
            </a:pPr>
            <a:r>
              <a:rPr sz="2800" spc="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ple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975"/>
              </a:lnSpc>
            </a:pPr>
            <a:r>
              <a:rPr sz="2600" b="1" u="heavy" spc="-5" dirty="0">
                <a:solidFill>
                  <a:srgbClr val="FF3300"/>
                </a:solidFill>
                <a:latin typeface="Arial"/>
                <a:cs typeface="Arial"/>
              </a:rPr>
              <a:t>Processing of Loop</a:t>
            </a:r>
            <a:r>
              <a:rPr sz="2600" b="1" u="heavy" spc="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600" b="1" u="heavy" spc="-40" dirty="0">
                <a:solidFill>
                  <a:srgbClr val="FF3300"/>
                </a:solidFill>
                <a:latin typeface="Arial"/>
                <a:cs typeface="Arial"/>
              </a:rPr>
              <a:t>Terms: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19200" y="208114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19669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34"/>
                </a:lnTo>
                <a:lnTo>
                  <a:pt x="275394" y="242364"/>
                </a:lnTo>
                <a:lnTo>
                  <a:pt x="242403" y="275368"/>
                </a:lnTo>
                <a:lnTo>
                  <a:pt x="200568" y="297021"/>
                </a:lnTo>
                <a:lnTo>
                  <a:pt x="152400" y="304800"/>
                </a:lnTo>
                <a:lnTo>
                  <a:pt x="104231" y="297021"/>
                </a:lnTo>
                <a:lnTo>
                  <a:pt x="62396" y="275368"/>
                </a:lnTo>
                <a:lnTo>
                  <a:pt x="29405" y="242364"/>
                </a:lnTo>
                <a:lnTo>
                  <a:pt x="7769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89787" y="196418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8800" y="19669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4492" y="196418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33600" y="2081148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1447800" y="0"/>
                </a:moveTo>
                <a:lnTo>
                  <a:pt x="1447800" y="76200"/>
                </a:lnTo>
                <a:lnTo>
                  <a:pt x="1511300" y="44450"/>
                </a:lnTo>
                <a:lnTo>
                  <a:pt x="1460500" y="44450"/>
                </a:lnTo>
                <a:lnTo>
                  <a:pt x="1460500" y="31750"/>
                </a:lnTo>
                <a:lnTo>
                  <a:pt x="1511300" y="31750"/>
                </a:lnTo>
                <a:lnTo>
                  <a:pt x="1447800" y="0"/>
                </a:lnTo>
                <a:close/>
              </a:path>
              <a:path w="1524000" h="76200">
                <a:moveTo>
                  <a:pt x="1447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</a:path>
              <a:path w="1524000" h="76200">
                <a:moveTo>
                  <a:pt x="15113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511300" y="44450"/>
                </a:lnTo>
                <a:lnTo>
                  <a:pt x="1524000" y="38100"/>
                </a:lnTo>
                <a:lnTo>
                  <a:pt x="1511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7600" y="19669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33927" y="196418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19600" y="19669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95927" y="196418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62400" y="2081148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94229" y="1740484"/>
            <a:ext cx="96646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(bd)*</a:t>
            </a:r>
            <a:r>
              <a:rPr sz="2000" b="1" spc="-1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bc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88333" y="1740484"/>
            <a:ext cx="1098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2097" y="1754835"/>
            <a:ext cx="1663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68879" y="2426970"/>
            <a:ext cx="1663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23058" y="2212467"/>
            <a:ext cx="1635760" cy="546100"/>
          </a:xfrm>
          <a:custGeom>
            <a:avLst/>
            <a:gdLst/>
            <a:ahLst/>
            <a:cxnLst/>
            <a:rect l="l" t="t" r="r" b="b"/>
            <a:pathLst>
              <a:path w="1635760" h="546100">
                <a:moveTo>
                  <a:pt x="40292" y="65033"/>
                </a:moveTo>
                <a:lnTo>
                  <a:pt x="65151" y="131825"/>
                </a:lnTo>
                <a:lnTo>
                  <a:pt x="108204" y="191770"/>
                </a:lnTo>
                <a:lnTo>
                  <a:pt x="155956" y="248031"/>
                </a:lnTo>
                <a:lnTo>
                  <a:pt x="189103" y="282321"/>
                </a:lnTo>
                <a:lnTo>
                  <a:pt x="223774" y="314579"/>
                </a:lnTo>
                <a:lnTo>
                  <a:pt x="259588" y="344678"/>
                </a:lnTo>
                <a:lnTo>
                  <a:pt x="296545" y="372745"/>
                </a:lnTo>
                <a:lnTo>
                  <a:pt x="334645" y="398780"/>
                </a:lnTo>
                <a:lnTo>
                  <a:pt x="373761" y="422656"/>
                </a:lnTo>
                <a:lnTo>
                  <a:pt x="413766" y="444373"/>
                </a:lnTo>
                <a:lnTo>
                  <a:pt x="454660" y="463931"/>
                </a:lnTo>
                <a:lnTo>
                  <a:pt x="496316" y="481584"/>
                </a:lnTo>
                <a:lnTo>
                  <a:pt x="538607" y="496950"/>
                </a:lnTo>
                <a:lnTo>
                  <a:pt x="581533" y="510286"/>
                </a:lnTo>
                <a:lnTo>
                  <a:pt x="624967" y="521588"/>
                </a:lnTo>
                <a:lnTo>
                  <a:pt x="668782" y="530606"/>
                </a:lnTo>
                <a:lnTo>
                  <a:pt x="712978" y="537591"/>
                </a:lnTo>
                <a:lnTo>
                  <a:pt x="757428" y="542417"/>
                </a:lnTo>
                <a:lnTo>
                  <a:pt x="802005" y="545211"/>
                </a:lnTo>
                <a:lnTo>
                  <a:pt x="846836" y="545719"/>
                </a:lnTo>
                <a:lnTo>
                  <a:pt x="891667" y="544068"/>
                </a:lnTo>
                <a:lnTo>
                  <a:pt x="936371" y="540512"/>
                </a:lnTo>
                <a:lnTo>
                  <a:pt x="980821" y="534670"/>
                </a:lnTo>
                <a:lnTo>
                  <a:pt x="989849" y="533019"/>
                </a:lnTo>
                <a:lnTo>
                  <a:pt x="846963" y="533019"/>
                </a:lnTo>
                <a:lnTo>
                  <a:pt x="802894" y="532511"/>
                </a:lnTo>
                <a:lnTo>
                  <a:pt x="758825" y="529717"/>
                </a:lnTo>
                <a:lnTo>
                  <a:pt x="715010" y="525018"/>
                </a:lnTo>
                <a:lnTo>
                  <a:pt x="671322" y="518160"/>
                </a:lnTo>
                <a:lnTo>
                  <a:pt x="628142" y="509270"/>
                </a:lnTo>
                <a:lnTo>
                  <a:pt x="585216" y="498221"/>
                </a:lnTo>
                <a:lnTo>
                  <a:pt x="542925" y="485013"/>
                </a:lnTo>
                <a:lnTo>
                  <a:pt x="501269" y="469773"/>
                </a:lnTo>
                <a:lnTo>
                  <a:pt x="460121" y="452500"/>
                </a:lnTo>
                <a:lnTo>
                  <a:pt x="419862" y="433197"/>
                </a:lnTo>
                <a:lnTo>
                  <a:pt x="380365" y="411734"/>
                </a:lnTo>
                <a:lnTo>
                  <a:pt x="341757" y="388238"/>
                </a:lnTo>
                <a:lnTo>
                  <a:pt x="304165" y="362585"/>
                </a:lnTo>
                <a:lnTo>
                  <a:pt x="267716" y="335025"/>
                </a:lnTo>
                <a:lnTo>
                  <a:pt x="232410" y="305308"/>
                </a:lnTo>
                <a:lnTo>
                  <a:pt x="198247" y="273558"/>
                </a:lnTo>
                <a:lnTo>
                  <a:pt x="165481" y="239649"/>
                </a:lnTo>
                <a:lnTo>
                  <a:pt x="118364" y="184150"/>
                </a:lnTo>
                <a:lnTo>
                  <a:pt x="75946" y="124968"/>
                </a:lnTo>
                <a:lnTo>
                  <a:pt x="56515" y="94361"/>
                </a:lnTo>
                <a:lnTo>
                  <a:pt x="40292" y="65033"/>
                </a:lnTo>
                <a:close/>
              </a:path>
              <a:path w="1635760" h="546100">
                <a:moveTo>
                  <a:pt x="1624711" y="95250"/>
                </a:moveTo>
                <a:lnTo>
                  <a:pt x="1589658" y="147193"/>
                </a:lnTo>
                <a:lnTo>
                  <a:pt x="1551432" y="196596"/>
                </a:lnTo>
                <a:lnTo>
                  <a:pt x="1509903" y="243205"/>
                </a:lnTo>
                <a:lnTo>
                  <a:pt x="1465453" y="287020"/>
                </a:lnTo>
                <a:lnTo>
                  <a:pt x="1429512" y="318262"/>
                </a:lnTo>
                <a:lnTo>
                  <a:pt x="1392682" y="347599"/>
                </a:lnTo>
                <a:lnTo>
                  <a:pt x="1354582" y="374650"/>
                </a:lnTo>
                <a:lnTo>
                  <a:pt x="1315593" y="399542"/>
                </a:lnTo>
                <a:lnTo>
                  <a:pt x="1275842" y="422148"/>
                </a:lnTo>
                <a:lnTo>
                  <a:pt x="1235202" y="442975"/>
                </a:lnTo>
                <a:lnTo>
                  <a:pt x="1193927" y="461391"/>
                </a:lnTo>
                <a:lnTo>
                  <a:pt x="1151890" y="477774"/>
                </a:lnTo>
                <a:lnTo>
                  <a:pt x="1109345" y="491998"/>
                </a:lnTo>
                <a:lnTo>
                  <a:pt x="1066292" y="504190"/>
                </a:lnTo>
                <a:lnTo>
                  <a:pt x="1022985" y="514096"/>
                </a:lnTo>
                <a:lnTo>
                  <a:pt x="979170" y="522097"/>
                </a:lnTo>
                <a:lnTo>
                  <a:pt x="935228" y="527812"/>
                </a:lnTo>
                <a:lnTo>
                  <a:pt x="891159" y="531495"/>
                </a:lnTo>
                <a:lnTo>
                  <a:pt x="846963" y="533019"/>
                </a:lnTo>
                <a:lnTo>
                  <a:pt x="989849" y="533019"/>
                </a:lnTo>
                <a:lnTo>
                  <a:pt x="1069086" y="516509"/>
                </a:lnTo>
                <a:lnTo>
                  <a:pt x="1112774" y="504317"/>
                </a:lnTo>
                <a:lnTo>
                  <a:pt x="1155954" y="489838"/>
                </a:lnTo>
                <a:lnTo>
                  <a:pt x="1198499" y="473202"/>
                </a:lnTo>
                <a:lnTo>
                  <a:pt x="1240408" y="454533"/>
                </a:lnTo>
                <a:lnTo>
                  <a:pt x="1281557" y="433578"/>
                </a:lnTo>
                <a:lnTo>
                  <a:pt x="1321943" y="410463"/>
                </a:lnTo>
                <a:lnTo>
                  <a:pt x="1361440" y="385318"/>
                </a:lnTo>
                <a:lnTo>
                  <a:pt x="1400048" y="357886"/>
                </a:lnTo>
                <a:lnTo>
                  <a:pt x="1437386" y="328295"/>
                </a:lnTo>
                <a:lnTo>
                  <a:pt x="1473708" y="296545"/>
                </a:lnTo>
                <a:lnTo>
                  <a:pt x="1518920" y="252095"/>
                </a:lnTo>
                <a:lnTo>
                  <a:pt x="1561083" y="204850"/>
                </a:lnTo>
                <a:lnTo>
                  <a:pt x="1599819" y="154812"/>
                </a:lnTo>
                <a:lnTo>
                  <a:pt x="1635252" y="102235"/>
                </a:lnTo>
                <a:lnTo>
                  <a:pt x="1624711" y="95250"/>
                </a:lnTo>
                <a:close/>
              </a:path>
              <a:path w="1635760" h="546100">
                <a:moveTo>
                  <a:pt x="0" y="0"/>
                </a:moveTo>
                <a:lnTo>
                  <a:pt x="0" y="85217"/>
                </a:lnTo>
                <a:lnTo>
                  <a:pt x="28913" y="70733"/>
                </a:lnTo>
                <a:lnTo>
                  <a:pt x="22860" y="59817"/>
                </a:lnTo>
                <a:lnTo>
                  <a:pt x="34036" y="53721"/>
                </a:lnTo>
                <a:lnTo>
                  <a:pt x="62874" y="53721"/>
                </a:lnTo>
                <a:lnTo>
                  <a:pt x="68199" y="51054"/>
                </a:lnTo>
                <a:lnTo>
                  <a:pt x="0" y="0"/>
                </a:lnTo>
                <a:close/>
              </a:path>
              <a:path w="1635760" h="546100">
                <a:moveTo>
                  <a:pt x="34036" y="53721"/>
                </a:moveTo>
                <a:lnTo>
                  <a:pt x="22860" y="59817"/>
                </a:lnTo>
                <a:lnTo>
                  <a:pt x="28913" y="70733"/>
                </a:lnTo>
                <a:lnTo>
                  <a:pt x="40292" y="65033"/>
                </a:lnTo>
                <a:lnTo>
                  <a:pt x="34036" y="53721"/>
                </a:lnTo>
                <a:close/>
              </a:path>
              <a:path w="1635760" h="546100">
                <a:moveTo>
                  <a:pt x="62874" y="53721"/>
                </a:moveTo>
                <a:lnTo>
                  <a:pt x="34036" y="53721"/>
                </a:lnTo>
                <a:lnTo>
                  <a:pt x="40292" y="65033"/>
                </a:lnTo>
                <a:lnTo>
                  <a:pt x="62874" y="53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200" y="16764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7400" y="3225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944361" y="3223717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72200" y="334048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1981200" h="76200">
                <a:moveTo>
                  <a:pt x="1969101" y="31750"/>
                </a:moveTo>
                <a:lnTo>
                  <a:pt x="1917700" y="31750"/>
                </a:lnTo>
                <a:lnTo>
                  <a:pt x="1917700" y="44450"/>
                </a:lnTo>
                <a:lnTo>
                  <a:pt x="1905042" y="44520"/>
                </a:lnTo>
                <a:lnTo>
                  <a:pt x="1905253" y="76200"/>
                </a:lnTo>
                <a:lnTo>
                  <a:pt x="1981200" y="37719"/>
                </a:lnTo>
                <a:lnTo>
                  <a:pt x="1969101" y="31750"/>
                </a:lnTo>
                <a:close/>
              </a:path>
              <a:path w="1981200" h="76200">
                <a:moveTo>
                  <a:pt x="1904958" y="31820"/>
                </a:moveTo>
                <a:lnTo>
                  <a:pt x="0" y="42418"/>
                </a:lnTo>
                <a:lnTo>
                  <a:pt x="0" y="55118"/>
                </a:lnTo>
                <a:lnTo>
                  <a:pt x="1905042" y="44520"/>
                </a:lnTo>
                <a:lnTo>
                  <a:pt x="1904958" y="31820"/>
                </a:lnTo>
                <a:close/>
              </a:path>
              <a:path w="1981200" h="76200">
                <a:moveTo>
                  <a:pt x="1917700" y="31750"/>
                </a:moveTo>
                <a:lnTo>
                  <a:pt x="1904958" y="31820"/>
                </a:lnTo>
                <a:lnTo>
                  <a:pt x="1905042" y="44520"/>
                </a:lnTo>
                <a:lnTo>
                  <a:pt x="1917700" y="44450"/>
                </a:lnTo>
                <a:lnTo>
                  <a:pt x="1917700" y="31750"/>
                </a:lnTo>
                <a:close/>
              </a:path>
              <a:path w="1981200" h="76200">
                <a:moveTo>
                  <a:pt x="1904746" y="0"/>
                </a:moveTo>
                <a:lnTo>
                  <a:pt x="1904958" y="31820"/>
                </a:lnTo>
                <a:lnTo>
                  <a:pt x="1969101" y="31750"/>
                </a:lnTo>
                <a:lnTo>
                  <a:pt x="1904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3400" y="3225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230869" y="3223717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915400" y="3225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993251" y="3223717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458200" y="3340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407022" y="3000248"/>
            <a:ext cx="11760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 (bd)*</a:t>
            </a:r>
            <a:r>
              <a:rPr sz="2000" b="1" spc="-114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bc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85656" y="3000248"/>
            <a:ext cx="109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32903" y="3914902"/>
            <a:ext cx="11760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e (bd)*</a:t>
            </a:r>
            <a:r>
              <a:rPr sz="2000" b="1" spc="-114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bc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995938" y="3499230"/>
            <a:ext cx="405765" cy="433070"/>
          </a:xfrm>
          <a:custGeom>
            <a:avLst/>
            <a:gdLst/>
            <a:ahLst/>
            <a:cxnLst/>
            <a:rect l="l" t="t" r="r" b="b"/>
            <a:pathLst>
              <a:path w="405765" h="433070">
                <a:moveTo>
                  <a:pt x="158423" y="32666"/>
                </a:moveTo>
                <a:lnTo>
                  <a:pt x="150730" y="33401"/>
                </a:lnTo>
                <a:lnTo>
                  <a:pt x="150349" y="33401"/>
                </a:lnTo>
                <a:lnTo>
                  <a:pt x="149587" y="33655"/>
                </a:lnTo>
                <a:lnTo>
                  <a:pt x="104502" y="51308"/>
                </a:lnTo>
                <a:lnTo>
                  <a:pt x="64370" y="80010"/>
                </a:lnTo>
                <a:lnTo>
                  <a:pt x="30461" y="120777"/>
                </a:lnTo>
                <a:lnTo>
                  <a:pt x="12808" y="156464"/>
                </a:lnTo>
                <a:lnTo>
                  <a:pt x="2648" y="194183"/>
                </a:lnTo>
                <a:lnTo>
                  <a:pt x="0" y="233172"/>
                </a:lnTo>
                <a:lnTo>
                  <a:pt x="1378" y="252349"/>
                </a:lnTo>
                <a:lnTo>
                  <a:pt x="9887" y="290576"/>
                </a:lnTo>
                <a:lnTo>
                  <a:pt x="25635" y="326771"/>
                </a:lnTo>
                <a:lnTo>
                  <a:pt x="48876" y="360172"/>
                </a:lnTo>
                <a:lnTo>
                  <a:pt x="78975" y="389001"/>
                </a:lnTo>
                <a:lnTo>
                  <a:pt x="113265" y="410845"/>
                </a:lnTo>
                <a:lnTo>
                  <a:pt x="150222" y="425069"/>
                </a:lnTo>
                <a:lnTo>
                  <a:pt x="188703" y="431927"/>
                </a:lnTo>
                <a:lnTo>
                  <a:pt x="208134" y="432562"/>
                </a:lnTo>
                <a:lnTo>
                  <a:pt x="227565" y="431419"/>
                </a:lnTo>
                <a:lnTo>
                  <a:pt x="246742" y="428244"/>
                </a:lnTo>
                <a:lnTo>
                  <a:pt x="265665" y="423418"/>
                </a:lnTo>
                <a:lnTo>
                  <a:pt x="275394" y="419862"/>
                </a:lnTo>
                <a:lnTo>
                  <a:pt x="208515" y="419862"/>
                </a:lnTo>
                <a:lnTo>
                  <a:pt x="190227" y="419354"/>
                </a:lnTo>
                <a:lnTo>
                  <a:pt x="136633" y="407289"/>
                </a:lnTo>
                <a:lnTo>
                  <a:pt x="87357" y="379349"/>
                </a:lnTo>
                <a:lnTo>
                  <a:pt x="58909" y="352425"/>
                </a:lnTo>
                <a:lnTo>
                  <a:pt x="37065" y="321183"/>
                </a:lnTo>
                <a:lnTo>
                  <a:pt x="17253" y="269367"/>
                </a:lnTo>
                <a:lnTo>
                  <a:pt x="12681" y="233172"/>
                </a:lnTo>
                <a:lnTo>
                  <a:pt x="12935" y="214884"/>
                </a:lnTo>
                <a:lnTo>
                  <a:pt x="24365" y="161417"/>
                </a:lnTo>
                <a:lnTo>
                  <a:pt x="51670" y="112522"/>
                </a:lnTo>
                <a:lnTo>
                  <a:pt x="81515" y="81915"/>
                </a:lnTo>
                <a:lnTo>
                  <a:pt x="120377" y="57531"/>
                </a:lnTo>
                <a:lnTo>
                  <a:pt x="152306" y="45974"/>
                </a:lnTo>
                <a:lnTo>
                  <a:pt x="152000" y="45974"/>
                </a:lnTo>
                <a:lnTo>
                  <a:pt x="153143" y="45720"/>
                </a:lnTo>
                <a:lnTo>
                  <a:pt x="154831" y="45720"/>
                </a:lnTo>
                <a:lnTo>
                  <a:pt x="158698" y="45372"/>
                </a:lnTo>
                <a:lnTo>
                  <a:pt x="158423" y="32666"/>
                </a:lnTo>
                <a:close/>
              </a:path>
              <a:path w="405765" h="433070">
                <a:moveTo>
                  <a:pt x="297796" y="51943"/>
                </a:moveTo>
                <a:lnTo>
                  <a:pt x="291446" y="62865"/>
                </a:lnTo>
                <a:lnTo>
                  <a:pt x="302622" y="69469"/>
                </a:lnTo>
                <a:lnTo>
                  <a:pt x="313290" y="76708"/>
                </a:lnTo>
                <a:lnTo>
                  <a:pt x="346564" y="107315"/>
                </a:lnTo>
                <a:lnTo>
                  <a:pt x="368408" y="138557"/>
                </a:lnTo>
                <a:lnTo>
                  <a:pt x="388220" y="190373"/>
                </a:lnTo>
                <a:lnTo>
                  <a:pt x="392792" y="226568"/>
                </a:lnTo>
                <a:lnTo>
                  <a:pt x="392538" y="244729"/>
                </a:lnTo>
                <a:lnTo>
                  <a:pt x="381108" y="298196"/>
                </a:lnTo>
                <a:lnTo>
                  <a:pt x="353803" y="347218"/>
                </a:lnTo>
                <a:lnTo>
                  <a:pt x="327133" y="375158"/>
                </a:lnTo>
                <a:lnTo>
                  <a:pt x="279635" y="404749"/>
                </a:lnTo>
                <a:lnTo>
                  <a:pt x="226803" y="418719"/>
                </a:lnTo>
                <a:lnTo>
                  <a:pt x="208515" y="419862"/>
                </a:lnTo>
                <a:lnTo>
                  <a:pt x="275394" y="419862"/>
                </a:lnTo>
                <a:lnTo>
                  <a:pt x="318878" y="397510"/>
                </a:lnTo>
                <a:lnTo>
                  <a:pt x="349993" y="371094"/>
                </a:lnTo>
                <a:lnTo>
                  <a:pt x="375012" y="338836"/>
                </a:lnTo>
                <a:lnTo>
                  <a:pt x="392792" y="303276"/>
                </a:lnTo>
                <a:lnTo>
                  <a:pt x="402825" y="265557"/>
                </a:lnTo>
                <a:lnTo>
                  <a:pt x="405474" y="226568"/>
                </a:lnTo>
                <a:lnTo>
                  <a:pt x="404095" y="207264"/>
                </a:lnTo>
                <a:lnTo>
                  <a:pt x="395586" y="169164"/>
                </a:lnTo>
                <a:lnTo>
                  <a:pt x="379838" y="132842"/>
                </a:lnTo>
                <a:lnTo>
                  <a:pt x="356597" y="99568"/>
                </a:lnTo>
                <a:lnTo>
                  <a:pt x="321037" y="66675"/>
                </a:lnTo>
                <a:lnTo>
                  <a:pt x="309734" y="58928"/>
                </a:lnTo>
                <a:lnTo>
                  <a:pt x="297796" y="51943"/>
                </a:lnTo>
                <a:close/>
              </a:path>
              <a:path w="405765" h="433070">
                <a:moveTo>
                  <a:pt x="224219" y="31496"/>
                </a:moveTo>
                <a:lnTo>
                  <a:pt x="170669" y="31496"/>
                </a:lnTo>
                <a:lnTo>
                  <a:pt x="171812" y="44196"/>
                </a:lnTo>
                <a:lnTo>
                  <a:pt x="158698" y="45372"/>
                </a:lnTo>
                <a:lnTo>
                  <a:pt x="159366" y="76200"/>
                </a:lnTo>
                <a:lnTo>
                  <a:pt x="234677" y="36449"/>
                </a:lnTo>
                <a:lnTo>
                  <a:pt x="224219" y="31496"/>
                </a:lnTo>
                <a:close/>
              </a:path>
              <a:path w="405765" h="433070">
                <a:moveTo>
                  <a:pt x="153143" y="45720"/>
                </a:moveTo>
                <a:lnTo>
                  <a:pt x="152000" y="45974"/>
                </a:lnTo>
                <a:lnTo>
                  <a:pt x="152434" y="45935"/>
                </a:lnTo>
                <a:lnTo>
                  <a:pt x="153143" y="45720"/>
                </a:lnTo>
                <a:close/>
              </a:path>
              <a:path w="405765" h="433070">
                <a:moveTo>
                  <a:pt x="152434" y="45935"/>
                </a:moveTo>
                <a:lnTo>
                  <a:pt x="152000" y="45974"/>
                </a:lnTo>
                <a:lnTo>
                  <a:pt x="152306" y="45974"/>
                </a:lnTo>
                <a:lnTo>
                  <a:pt x="152434" y="45935"/>
                </a:lnTo>
                <a:close/>
              </a:path>
              <a:path w="405765" h="433070">
                <a:moveTo>
                  <a:pt x="154831" y="45720"/>
                </a:moveTo>
                <a:lnTo>
                  <a:pt x="153143" y="45720"/>
                </a:lnTo>
                <a:lnTo>
                  <a:pt x="152434" y="45935"/>
                </a:lnTo>
                <a:lnTo>
                  <a:pt x="154831" y="45720"/>
                </a:lnTo>
                <a:close/>
              </a:path>
              <a:path w="405765" h="433070">
                <a:moveTo>
                  <a:pt x="170669" y="31496"/>
                </a:moveTo>
                <a:lnTo>
                  <a:pt x="158423" y="32666"/>
                </a:lnTo>
                <a:lnTo>
                  <a:pt x="158698" y="45372"/>
                </a:lnTo>
                <a:lnTo>
                  <a:pt x="171812" y="44196"/>
                </a:lnTo>
                <a:lnTo>
                  <a:pt x="170669" y="31496"/>
                </a:lnTo>
                <a:close/>
              </a:path>
              <a:path w="405765" h="433070">
                <a:moveTo>
                  <a:pt x="157715" y="0"/>
                </a:moveTo>
                <a:lnTo>
                  <a:pt x="158423" y="32666"/>
                </a:lnTo>
                <a:lnTo>
                  <a:pt x="170669" y="31496"/>
                </a:lnTo>
                <a:lnTo>
                  <a:pt x="224219" y="31496"/>
                </a:lnTo>
                <a:lnTo>
                  <a:pt x="157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06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82"/>
                </a:lnTo>
                <a:lnTo>
                  <a:pt x="275394" y="242419"/>
                </a:lnTo>
                <a:lnTo>
                  <a:pt x="242403" y="275405"/>
                </a:lnTo>
                <a:lnTo>
                  <a:pt x="200568" y="297033"/>
                </a:lnTo>
                <a:lnTo>
                  <a:pt x="152400" y="304800"/>
                </a:lnTo>
                <a:lnTo>
                  <a:pt x="104231" y="297033"/>
                </a:lnTo>
                <a:lnTo>
                  <a:pt x="62396" y="275405"/>
                </a:lnTo>
                <a:lnTo>
                  <a:pt x="29405" y="242419"/>
                </a:lnTo>
                <a:lnTo>
                  <a:pt x="7769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65987" y="518045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295400" y="5299583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1816660" y="31622"/>
                </a:moveTo>
                <a:lnTo>
                  <a:pt x="1765300" y="31622"/>
                </a:lnTo>
                <a:lnTo>
                  <a:pt x="1765300" y="44322"/>
                </a:lnTo>
                <a:lnTo>
                  <a:pt x="1752641" y="44399"/>
                </a:lnTo>
                <a:lnTo>
                  <a:pt x="1752854" y="76199"/>
                </a:lnTo>
                <a:lnTo>
                  <a:pt x="1828800" y="37591"/>
                </a:lnTo>
                <a:lnTo>
                  <a:pt x="1816660" y="31622"/>
                </a:lnTo>
                <a:close/>
              </a:path>
              <a:path w="1828800" h="76200">
                <a:moveTo>
                  <a:pt x="1752557" y="31700"/>
                </a:moveTo>
                <a:lnTo>
                  <a:pt x="0" y="42290"/>
                </a:lnTo>
                <a:lnTo>
                  <a:pt x="0" y="54990"/>
                </a:lnTo>
                <a:lnTo>
                  <a:pt x="1752641" y="44399"/>
                </a:lnTo>
                <a:lnTo>
                  <a:pt x="1752557" y="31700"/>
                </a:lnTo>
                <a:close/>
              </a:path>
              <a:path w="1828800" h="76200">
                <a:moveTo>
                  <a:pt x="1765300" y="31622"/>
                </a:moveTo>
                <a:lnTo>
                  <a:pt x="1752557" y="31700"/>
                </a:lnTo>
                <a:lnTo>
                  <a:pt x="1752641" y="44399"/>
                </a:lnTo>
                <a:lnTo>
                  <a:pt x="1765300" y="44322"/>
                </a:lnTo>
                <a:lnTo>
                  <a:pt x="1765300" y="31622"/>
                </a:lnTo>
                <a:close/>
              </a:path>
              <a:path w="1828800" h="76200">
                <a:moveTo>
                  <a:pt x="1752345" y="0"/>
                </a:moveTo>
                <a:lnTo>
                  <a:pt x="1752557" y="31700"/>
                </a:lnTo>
                <a:lnTo>
                  <a:pt x="1816660" y="31622"/>
                </a:lnTo>
                <a:lnTo>
                  <a:pt x="1752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42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200145" y="518045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388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715761" y="518045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29000" y="5295900"/>
            <a:ext cx="2209800" cy="76200"/>
          </a:xfrm>
          <a:custGeom>
            <a:avLst/>
            <a:gdLst/>
            <a:ahLst/>
            <a:cxnLst/>
            <a:rect l="l" t="t" r="r" b="b"/>
            <a:pathLst>
              <a:path w="2209800" h="76200">
                <a:moveTo>
                  <a:pt x="2133600" y="0"/>
                </a:moveTo>
                <a:lnTo>
                  <a:pt x="2133600" y="76200"/>
                </a:lnTo>
                <a:lnTo>
                  <a:pt x="2197100" y="44450"/>
                </a:lnTo>
                <a:lnTo>
                  <a:pt x="2146300" y="44450"/>
                </a:lnTo>
                <a:lnTo>
                  <a:pt x="2146300" y="31750"/>
                </a:lnTo>
                <a:lnTo>
                  <a:pt x="2197100" y="31750"/>
                </a:lnTo>
                <a:lnTo>
                  <a:pt x="2133600" y="0"/>
                </a:lnTo>
                <a:close/>
              </a:path>
              <a:path w="2209800" h="76200">
                <a:moveTo>
                  <a:pt x="2133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133600" y="44450"/>
                </a:lnTo>
                <a:lnTo>
                  <a:pt x="2133600" y="31750"/>
                </a:lnTo>
                <a:close/>
              </a:path>
              <a:path w="2209800" h="76200">
                <a:moveTo>
                  <a:pt x="2197100" y="31750"/>
                </a:moveTo>
                <a:lnTo>
                  <a:pt x="2146300" y="31750"/>
                </a:lnTo>
                <a:lnTo>
                  <a:pt x="2146300" y="44450"/>
                </a:lnTo>
                <a:lnTo>
                  <a:pt x="2197100" y="44450"/>
                </a:lnTo>
                <a:lnTo>
                  <a:pt x="2209800" y="38100"/>
                </a:lnTo>
                <a:lnTo>
                  <a:pt x="2197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679575" y="4956505"/>
            <a:ext cx="11772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 (bd)*</a:t>
            </a:r>
            <a:r>
              <a:rPr sz="2000" b="1" spc="-10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bc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54933" y="4956505"/>
            <a:ext cx="18065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( e (bd)* bc ) *</a:t>
            </a:r>
            <a:r>
              <a:rPr sz="2000" b="1" spc="-1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57826" y="5895975"/>
            <a:ext cx="4567555" cy="466725"/>
          </a:xfrm>
          <a:prstGeom prst="rect">
            <a:avLst/>
          </a:prstGeom>
          <a:ln w="12700">
            <a:solidFill>
              <a:srgbClr val="FF66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95630">
              <a:lnSpc>
                <a:spcPct val="100000"/>
              </a:lnSpc>
              <a:spcBef>
                <a:spcPts val="310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 (bd)* bc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 (bd)* bc )*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286758" y="2703067"/>
            <a:ext cx="438784" cy="398780"/>
          </a:xfrm>
          <a:custGeom>
            <a:avLst/>
            <a:gdLst/>
            <a:ahLst/>
            <a:cxnLst/>
            <a:rect l="l" t="t" r="r" b="b"/>
            <a:pathLst>
              <a:path w="438785" h="398780">
                <a:moveTo>
                  <a:pt x="82803" y="0"/>
                </a:moveTo>
                <a:lnTo>
                  <a:pt x="0" y="98425"/>
                </a:lnTo>
                <a:lnTo>
                  <a:pt x="297941" y="349123"/>
                </a:lnTo>
                <a:lnTo>
                  <a:pt x="256539" y="398272"/>
                </a:lnTo>
                <a:lnTo>
                  <a:pt x="438530" y="383540"/>
                </a:lnTo>
                <a:lnTo>
                  <a:pt x="426572" y="250698"/>
                </a:lnTo>
                <a:lnTo>
                  <a:pt x="380745" y="250698"/>
                </a:lnTo>
                <a:lnTo>
                  <a:pt x="82803" y="0"/>
                </a:lnTo>
                <a:close/>
              </a:path>
              <a:path w="438785" h="398780">
                <a:moveTo>
                  <a:pt x="422147" y="201549"/>
                </a:moveTo>
                <a:lnTo>
                  <a:pt x="380745" y="250698"/>
                </a:lnTo>
                <a:lnTo>
                  <a:pt x="426572" y="250698"/>
                </a:lnTo>
                <a:lnTo>
                  <a:pt x="422147" y="20154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86758" y="2703067"/>
            <a:ext cx="438784" cy="398780"/>
          </a:xfrm>
          <a:custGeom>
            <a:avLst/>
            <a:gdLst/>
            <a:ahLst/>
            <a:cxnLst/>
            <a:rect l="l" t="t" r="r" b="b"/>
            <a:pathLst>
              <a:path w="438785" h="398780">
                <a:moveTo>
                  <a:pt x="82803" y="0"/>
                </a:moveTo>
                <a:lnTo>
                  <a:pt x="380745" y="250698"/>
                </a:lnTo>
                <a:lnTo>
                  <a:pt x="422147" y="201549"/>
                </a:lnTo>
                <a:lnTo>
                  <a:pt x="438530" y="383540"/>
                </a:lnTo>
                <a:lnTo>
                  <a:pt x="256539" y="398272"/>
                </a:lnTo>
                <a:lnTo>
                  <a:pt x="297941" y="349123"/>
                </a:lnTo>
                <a:lnTo>
                  <a:pt x="0" y="98425"/>
                </a:lnTo>
                <a:lnTo>
                  <a:pt x="8280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59729" y="4070730"/>
            <a:ext cx="487045" cy="393700"/>
          </a:xfrm>
          <a:custGeom>
            <a:avLst/>
            <a:gdLst/>
            <a:ahLst/>
            <a:cxnLst/>
            <a:rect l="l" t="t" r="r" b="b"/>
            <a:pathLst>
              <a:path w="487045" h="393700">
                <a:moveTo>
                  <a:pt x="35433" y="130048"/>
                </a:moveTo>
                <a:lnTo>
                  <a:pt x="0" y="327025"/>
                </a:lnTo>
                <a:lnTo>
                  <a:pt x="188849" y="393446"/>
                </a:lnTo>
                <a:lnTo>
                  <a:pt x="150495" y="327660"/>
                </a:lnTo>
                <a:lnTo>
                  <a:pt x="376593" y="195961"/>
                </a:lnTo>
                <a:lnTo>
                  <a:pt x="73787" y="195961"/>
                </a:lnTo>
                <a:lnTo>
                  <a:pt x="35433" y="130048"/>
                </a:lnTo>
                <a:close/>
              </a:path>
              <a:path w="487045" h="393700">
                <a:moveTo>
                  <a:pt x="410337" y="0"/>
                </a:moveTo>
                <a:lnTo>
                  <a:pt x="73787" y="195961"/>
                </a:lnTo>
                <a:lnTo>
                  <a:pt x="376593" y="195961"/>
                </a:lnTo>
                <a:lnTo>
                  <a:pt x="486918" y="131699"/>
                </a:lnTo>
                <a:lnTo>
                  <a:pt x="41033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59729" y="4070730"/>
            <a:ext cx="487045" cy="393700"/>
          </a:xfrm>
          <a:custGeom>
            <a:avLst/>
            <a:gdLst/>
            <a:ahLst/>
            <a:cxnLst/>
            <a:rect l="l" t="t" r="r" b="b"/>
            <a:pathLst>
              <a:path w="487045" h="393700">
                <a:moveTo>
                  <a:pt x="0" y="327025"/>
                </a:moveTo>
                <a:lnTo>
                  <a:pt x="35433" y="130048"/>
                </a:lnTo>
                <a:lnTo>
                  <a:pt x="73787" y="195961"/>
                </a:lnTo>
                <a:lnTo>
                  <a:pt x="410337" y="0"/>
                </a:lnTo>
                <a:lnTo>
                  <a:pt x="486918" y="131699"/>
                </a:lnTo>
                <a:lnTo>
                  <a:pt x="150495" y="327660"/>
                </a:lnTo>
                <a:lnTo>
                  <a:pt x="188849" y="393446"/>
                </a:lnTo>
                <a:lnTo>
                  <a:pt x="0" y="327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9864" y="0"/>
            <a:ext cx="391972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7128" y="359663"/>
            <a:ext cx="3432048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1271" y="301752"/>
            <a:ext cx="1856231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8535" y="786383"/>
            <a:ext cx="146608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968" y="710183"/>
            <a:ext cx="1618488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608" y="1106424"/>
            <a:ext cx="1304544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8523" y="18573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145" y="0"/>
                </a:moveTo>
                <a:lnTo>
                  <a:pt x="533145" y="76200"/>
                </a:lnTo>
                <a:lnTo>
                  <a:pt x="596646" y="44450"/>
                </a:lnTo>
                <a:lnTo>
                  <a:pt x="545845" y="44450"/>
                </a:lnTo>
                <a:lnTo>
                  <a:pt x="545845" y="31750"/>
                </a:lnTo>
                <a:lnTo>
                  <a:pt x="596646" y="31750"/>
                </a:lnTo>
                <a:lnTo>
                  <a:pt x="533145" y="0"/>
                </a:lnTo>
                <a:close/>
              </a:path>
              <a:path w="609600" h="76200">
                <a:moveTo>
                  <a:pt x="53314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145" y="44450"/>
                </a:lnTo>
                <a:lnTo>
                  <a:pt x="533145" y="31750"/>
                </a:lnTo>
                <a:close/>
              </a:path>
              <a:path w="609600" h="76200">
                <a:moveTo>
                  <a:pt x="596646" y="31750"/>
                </a:moveTo>
                <a:lnTo>
                  <a:pt x="545845" y="31750"/>
                </a:lnTo>
                <a:lnTo>
                  <a:pt x="545845" y="44450"/>
                </a:lnTo>
                <a:lnTo>
                  <a:pt x="596646" y="44450"/>
                </a:lnTo>
                <a:lnTo>
                  <a:pt x="609346" y="38100"/>
                </a:lnTo>
                <a:lnTo>
                  <a:pt x="59664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3851" y="17430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5" y="104217"/>
                </a:lnTo>
                <a:lnTo>
                  <a:pt x="29386" y="62380"/>
                </a:lnTo>
                <a:lnTo>
                  <a:pt x="62352" y="29394"/>
                </a:lnTo>
                <a:lnTo>
                  <a:pt x="104152" y="7766"/>
                </a:lnTo>
                <a:lnTo>
                  <a:pt x="152273" y="0"/>
                </a:lnTo>
                <a:lnTo>
                  <a:pt x="200455" y="7766"/>
                </a:lnTo>
                <a:lnTo>
                  <a:pt x="242292" y="29394"/>
                </a:lnTo>
                <a:lnTo>
                  <a:pt x="275278" y="62380"/>
                </a:lnTo>
                <a:lnTo>
                  <a:pt x="296906" y="104217"/>
                </a:lnTo>
                <a:lnTo>
                  <a:pt x="304673" y="152400"/>
                </a:lnTo>
                <a:lnTo>
                  <a:pt x="296906" y="200582"/>
                </a:lnTo>
                <a:lnTo>
                  <a:pt x="275278" y="242419"/>
                </a:lnTo>
                <a:lnTo>
                  <a:pt x="242292" y="275405"/>
                </a:lnTo>
                <a:lnTo>
                  <a:pt x="200455" y="297033"/>
                </a:lnTo>
                <a:lnTo>
                  <a:pt x="152273" y="304800"/>
                </a:lnTo>
                <a:lnTo>
                  <a:pt x="104152" y="297033"/>
                </a:lnTo>
                <a:lnTo>
                  <a:pt x="62352" y="275405"/>
                </a:lnTo>
                <a:lnTo>
                  <a:pt x="29386" y="242419"/>
                </a:lnTo>
                <a:lnTo>
                  <a:pt x="7765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7870" y="17430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20" y="7766"/>
                </a:lnTo>
                <a:lnTo>
                  <a:pt x="242320" y="29394"/>
                </a:lnTo>
                <a:lnTo>
                  <a:pt x="275286" y="62380"/>
                </a:lnTo>
                <a:lnTo>
                  <a:pt x="296907" y="104217"/>
                </a:lnTo>
                <a:lnTo>
                  <a:pt x="304672" y="152400"/>
                </a:lnTo>
                <a:lnTo>
                  <a:pt x="296907" y="200582"/>
                </a:lnTo>
                <a:lnTo>
                  <a:pt x="275286" y="242419"/>
                </a:lnTo>
                <a:lnTo>
                  <a:pt x="242320" y="275405"/>
                </a:lnTo>
                <a:lnTo>
                  <a:pt x="200520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6689" y="18573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146" y="0"/>
                </a:moveTo>
                <a:lnTo>
                  <a:pt x="533146" y="76200"/>
                </a:lnTo>
                <a:lnTo>
                  <a:pt x="596646" y="44450"/>
                </a:lnTo>
                <a:lnTo>
                  <a:pt x="545846" y="44450"/>
                </a:lnTo>
                <a:lnTo>
                  <a:pt x="545846" y="31750"/>
                </a:lnTo>
                <a:lnTo>
                  <a:pt x="596646" y="31750"/>
                </a:lnTo>
                <a:lnTo>
                  <a:pt x="533146" y="0"/>
                </a:lnTo>
                <a:close/>
              </a:path>
              <a:path w="609600" h="76200">
                <a:moveTo>
                  <a:pt x="53314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146" y="44450"/>
                </a:lnTo>
                <a:lnTo>
                  <a:pt x="533146" y="31750"/>
                </a:lnTo>
                <a:close/>
              </a:path>
              <a:path w="609600" h="76200">
                <a:moveTo>
                  <a:pt x="596646" y="31750"/>
                </a:moveTo>
                <a:lnTo>
                  <a:pt x="545846" y="31750"/>
                </a:lnTo>
                <a:lnTo>
                  <a:pt x="545846" y="44450"/>
                </a:lnTo>
                <a:lnTo>
                  <a:pt x="596646" y="44450"/>
                </a:lnTo>
                <a:lnTo>
                  <a:pt x="609346" y="38100"/>
                </a:lnTo>
                <a:lnTo>
                  <a:pt x="59664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2015" y="17430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5" y="104217"/>
                </a:lnTo>
                <a:lnTo>
                  <a:pt x="29386" y="62380"/>
                </a:lnTo>
                <a:lnTo>
                  <a:pt x="62352" y="29394"/>
                </a:lnTo>
                <a:lnTo>
                  <a:pt x="104152" y="7766"/>
                </a:lnTo>
                <a:lnTo>
                  <a:pt x="152273" y="0"/>
                </a:lnTo>
                <a:lnTo>
                  <a:pt x="200455" y="7766"/>
                </a:lnTo>
                <a:lnTo>
                  <a:pt x="242292" y="29394"/>
                </a:lnTo>
                <a:lnTo>
                  <a:pt x="275278" y="62380"/>
                </a:lnTo>
                <a:lnTo>
                  <a:pt x="296906" y="104217"/>
                </a:lnTo>
                <a:lnTo>
                  <a:pt x="304673" y="152400"/>
                </a:lnTo>
                <a:lnTo>
                  <a:pt x="296906" y="200582"/>
                </a:lnTo>
                <a:lnTo>
                  <a:pt x="275278" y="242419"/>
                </a:lnTo>
                <a:lnTo>
                  <a:pt x="242292" y="275405"/>
                </a:lnTo>
                <a:lnTo>
                  <a:pt x="200455" y="297033"/>
                </a:lnTo>
                <a:lnTo>
                  <a:pt x="152273" y="304800"/>
                </a:lnTo>
                <a:lnTo>
                  <a:pt x="104152" y="297033"/>
                </a:lnTo>
                <a:lnTo>
                  <a:pt x="62352" y="275405"/>
                </a:lnTo>
                <a:lnTo>
                  <a:pt x="29386" y="242419"/>
                </a:lnTo>
                <a:lnTo>
                  <a:pt x="7765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6034" y="17430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78" y="104217"/>
                </a:lnTo>
                <a:lnTo>
                  <a:pt x="29431" y="62380"/>
                </a:lnTo>
                <a:lnTo>
                  <a:pt x="62435" y="29394"/>
                </a:lnTo>
                <a:lnTo>
                  <a:pt x="104265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65" y="297033"/>
                </a:lnTo>
                <a:lnTo>
                  <a:pt x="62435" y="275405"/>
                </a:lnTo>
                <a:lnTo>
                  <a:pt x="29431" y="242419"/>
                </a:lnTo>
                <a:lnTo>
                  <a:pt x="7778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82542" y="18573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273" y="0"/>
                </a:moveTo>
                <a:lnTo>
                  <a:pt x="533273" y="76200"/>
                </a:lnTo>
                <a:lnTo>
                  <a:pt x="596773" y="44450"/>
                </a:lnTo>
                <a:lnTo>
                  <a:pt x="545973" y="44450"/>
                </a:lnTo>
                <a:lnTo>
                  <a:pt x="545973" y="31750"/>
                </a:lnTo>
                <a:lnTo>
                  <a:pt x="596773" y="31750"/>
                </a:lnTo>
                <a:lnTo>
                  <a:pt x="533273" y="0"/>
                </a:lnTo>
                <a:close/>
              </a:path>
              <a:path w="609600" h="76200">
                <a:moveTo>
                  <a:pt x="53327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273" y="44450"/>
                </a:lnTo>
                <a:lnTo>
                  <a:pt x="533273" y="31750"/>
                </a:lnTo>
                <a:close/>
              </a:path>
              <a:path w="609600" h="76200">
                <a:moveTo>
                  <a:pt x="596773" y="31750"/>
                </a:moveTo>
                <a:lnTo>
                  <a:pt x="545973" y="31750"/>
                </a:lnTo>
                <a:lnTo>
                  <a:pt x="545973" y="44450"/>
                </a:lnTo>
                <a:lnTo>
                  <a:pt x="596773" y="44450"/>
                </a:lnTo>
                <a:lnTo>
                  <a:pt x="609473" y="38100"/>
                </a:lnTo>
                <a:lnTo>
                  <a:pt x="59677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0180" y="17430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20" y="7766"/>
                </a:lnTo>
                <a:lnTo>
                  <a:pt x="242320" y="29394"/>
                </a:lnTo>
                <a:lnTo>
                  <a:pt x="275286" y="62380"/>
                </a:lnTo>
                <a:lnTo>
                  <a:pt x="296907" y="104217"/>
                </a:lnTo>
                <a:lnTo>
                  <a:pt x="304673" y="152400"/>
                </a:lnTo>
                <a:lnTo>
                  <a:pt x="296907" y="200582"/>
                </a:lnTo>
                <a:lnTo>
                  <a:pt x="275286" y="242419"/>
                </a:lnTo>
                <a:lnTo>
                  <a:pt x="242320" y="275405"/>
                </a:lnTo>
                <a:lnTo>
                  <a:pt x="200520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0834" y="18573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145" y="0"/>
                </a:moveTo>
                <a:lnTo>
                  <a:pt x="533145" y="76200"/>
                </a:lnTo>
                <a:lnTo>
                  <a:pt x="596645" y="44450"/>
                </a:lnTo>
                <a:lnTo>
                  <a:pt x="545845" y="44450"/>
                </a:lnTo>
                <a:lnTo>
                  <a:pt x="545845" y="31750"/>
                </a:lnTo>
                <a:lnTo>
                  <a:pt x="596645" y="31750"/>
                </a:lnTo>
                <a:lnTo>
                  <a:pt x="533145" y="0"/>
                </a:lnTo>
                <a:close/>
              </a:path>
              <a:path w="609600" h="76200">
                <a:moveTo>
                  <a:pt x="53314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145" y="44450"/>
                </a:lnTo>
                <a:lnTo>
                  <a:pt x="533145" y="31750"/>
                </a:lnTo>
                <a:close/>
              </a:path>
              <a:path w="609600" h="76200">
                <a:moveTo>
                  <a:pt x="596645" y="31750"/>
                </a:moveTo>
                <a:lnTo>
                  <a:pt x="545845" y="31750"/>
                </a:lnTo>
                <a:lnTo>
                  <a:pt x="545845" y="44450"/>
                </a:lnTo>
                <a:lnTo>
                  <a:pt x="596645" y="44450"/>
                </a:lnTo>
                <a:lnTo>
                  <a:pt x="609345" y="38100"/>
                </a:lnTo>
                <a:lnTo>
                  <a:pt x="59664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2542" y="27717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473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473" y="44450"/>
                </a:lnTo>
                <a:lnTo>
                  <a:pt x="60947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7870" y="26574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20" y="7766"/>
                </a:lnTo>
                <a:lnTo>
                  <a:pt x="242320" y="29394"/>
                </a:lnTo>
                <a:lnTo>
                  <a:pt x="275286" y="62380"/>
                </a:lnTo>
                <a:lnTo>
                  <a:pt x="296907" y="104217"/>
                </a:lnTo>
                <a:lnTo>
                  <a:pt x="304672" y="152400"/>
                </a:lnTo>
                <a:lnTo>
                  <a:pt x="296907" y="200582"/>
                </a:lnTo>
                <a:lnTo>
                  <a:pt x="275286" y="242419"/>
                </a:lnTo>
                <a:lnTo>
                  <a:pt x="242320" y="275405"/>
                </a:lnTo>
                <a:lnTo>
                  <a:pt x="200520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2015" y="26574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5" y="104217"/>
                </a:lnTo>
                <a:lnTo>
                  <a:pt x="29386" y="62380"/>
                </a:lnTo>
                <a:lnTo>
                  <a:pt x="62352" y="29394"/>
                </a:lnTo>
                <a:lnTo>
                  <a:pt x="104152" y="7766"/>
                </a:lnTo>
                <a:lnTo>
                  <a:pt x="152273" y="0"/>
                </a:lnTo>
                <a:lnTo>
                  <a:pt x="200455" y="7766"/>
                </a:lnTo>
                <a:lnTo>
                  <a:pt x="242292" y="29394"/>
                </a:lnTo>
                <a:lnTo>
                  <a:pt x="275278" y="62380"/>
                </a:lnTo>
                <a:lnTo>
                  <a:pt x="296906" y="104217"/>
                </a:lnTo>
                <a:lnTo>
                  <a:pt x="304673" y="152400"/>
                </a:lnTo>
                <a:lnTo>
                  <a:pt x="296906" y="200582"/>
                </a:lnTo>
                <a:lnTo>
                  <a:pt x="275278" y="242419"/>
                </a:lnTo>
                <a:lnTo>
                  <a:pt x="242292" y="275405"/>
                </a:lnTo>
                <a:lnTo>
                  <a:pt x="200455" y="297033"/>
                </a:lnTo>
                <a:lnTo>
                  <a:pt x="152273" y="304800"/>
                </a:lnTo>
                <a:lnTo>
                  <a:pt x="104152" y="297033"/>
                </a:lnTo>
                <a:lnTo>
                  <a:pt x="62352" y="275405"/>
                </a:lnTo>
                <a:lnTo>
                  <a:pt x="29386" y="242419"/>
                </a:lnTo>
                <a:lnTo>
                  <a:pt x="7765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6034" y="26574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78" y="104217"/>
                </a:lnTo>
                <a:lnTo>
                  <a:pt x="29431" y="62380"/>
                </a:lnTo>
                <a:lnTo>
                  <a:pt x="62435" y="29394"/>
                </a:lnTo>
                <a:lnTo>
                  <a:pt x="104265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65" y="297033"/>
                </a:lnTo>
                <a:lnTo>
                  <a:pt x="62435" y="275405"/>
                </a:lnTo>
                <a:lnTo>
                  <a:pt x="29431" y="242419"/>
                </a:lnTo>
                <a:lnTo>
                  <a:pt x="7778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6689" y="27717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146" y="0"/>
                </a:moveTo>
                <a:lnTo>
                  <a:pt x="533146" y="76200"/>
                </a:lnTo>
                <a:lnTo>
                  <a:pt x="596646" y="44450"/>
                </a:lnTo>
                <a:lnTo>
                  <a:pt x="545846" y="44450"/>
                </a:lnTo>
                <a:lnTo>
                  <a:pt x="545846" y="31750"/>
                </a:lnTo>
                <a:lnTo>
                  <a:pt x="596646" y="31750"/>
                </a:lnTo>
                <a:lnTo>
                  <a:pt x="533146" y="0"/>
                </a:lnTo>
                <a:close/>
              </a:path>
              <a:path w="609600" h="76200">
                <a:moveTo>
                  <a:pt x="53314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146" y="44450"/>
                </a:lnTo>
                <a:lnTo>
                  <a:pt x="533146" y="31750"/>
                </a:lnTo>
                <a:close/>
              </a:path>
              <a:path w="609600" h="76200">
                <a:moveTo>
                  <a:pt x="596646" y="31750"/>
                </a:moveTo>
                <a:lnTo>
                  <a:pt x="545846" y="31750"/>
                </a:lnTo>
                <a:lnTo>
                  <a:pt x="545846" y="44450"/>
                </a:lnTo>
                <a:lnTo>
                  <a:pt x="596646" y="44450"/>
                </a:lnTo>
                <a:lnTo>
                  <a:pt x="609346" y="38100"/>
                </a:lnTo>
                <a:lnTo>
                  <a:pt x="59664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06189" y="2047875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31750" y="533400"/>
                </a:moveTo>
                <a:lnTo>
                  <a:pt x="0" y="533400"/>
                </a:lnTo>
                <a:lnTo>
                  <a:pt x="38100" y="609600"/>
                </a:lnTo>
                <a:lnTo>
                  <a:pt x="69850" y="546100"/>
                </a:lnTo>
                <a:lnTo>
                  <a:pt x="31750" y="546100"/>
                </a:lnTo>
                <a:lnTo>
                  <a:pt x="31750" y="533400"/>
                </a:lnTo>
                <a:close/>
              </a:path>
              <a:path w="76200" h="609600">
                <a:moveTo>
                  <a:pt x="44450" y="0"/>
                </a:moveTo>
                <a:lnTo>
                  <a:pt x="31750" y="0"/>
                </a:lnTo>
                <a:lnTo>
                  <a:pt x="31750" y="546100"/>
                </a:lnTo>
                <a:lnTo>
                  <a:pt x="44450" y="546100"/>
                </a:lnTo>
                <a:lnTo>
                  <a:pt x="44450" y="0"/>
                </a:lnTo>
                <a:close/>
              </a:path>
              <a:path w="76200" h="609600">
                <a:moveTo>
                  <a:pt x="76200" y="533400"/>
                </a:moveTo>
                <a:lnTo>
                  <a:pt x="44450" y="533400"/>
                </a:lnTo>
                <a:lnTo>
                  <a:pt x="44450" y="546100"/>
                </a:lnTo>
                <a:lnTo>
                  <a:pt x="69850" y="546100"/>
                </a:lnTo>
                <a:lnTo>
                  <a:pt x="762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20334" y="2047875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44450" y="63500"/>
                </a:moveTo>
                <a:lnTo>
                  <a:pt x="31750" y="635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63500"/>
                </a:lnTo>
                <a:close/>
              </a:path>
              <a:path w="76200" h="609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09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92170" y="2047875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44450" y="63500"/>
                </a:moveTo>
                <a:lnTo>
                  <a:pt x="31750" y="635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63500"/>
                </a:lnTo>
                <a:close/>
              </a:path>
              <a:path w="76200" h="609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09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3586" y="2820670"/>
            <a:ext cx="2481580" cy="892810"/>
          </a:xfrm>
          <a:custGeom>
            <a:avLst/>
            <a:gdLst/>
            <a:ahLst/>
            <a:cxnLst/>
            <a:rect l="l" t="t" r="r" b="b"/>
            <a:pathLst>
              <a:path w="2481579" h="892810">
                <a:moveTo>
                  <a:pt x="43999" y="73264"/>
                </a:moveTo>
                <a:lnTo>
                  <a:pt x="31583" y="75777"/>
                </a:lnTo>
                <a:lnTo>
                  <a:pt x="39242" y="108076"/>
                </a:lnTo>
                <a:lnTo>
                  <a:pt x="49275" y="143001"/>
                </a:lnTo>
                <a:lnTo>
                  <a:pt x="72643" y="211074"/>
                </a:lnTo>
                <a:lnTo>
                  <a:pt x="100202" y="276987"/>
                </a:lnTo>
                <a:lnTo>
                  <a:pt x="132079" y="340613"/>
                </a:lnTo>
                <a:lnTo>
                  <a:pt x="168148" y="401700"/>
                </a:lnTo>
                <a:lnTo>
                  <a:pt x="208279" y="460120"/>
                </a:lnTo>
                <a:lnTo>
                  <a:pt x="252475" y="515619"/>
                </a:lnTo>
                <a:lnTo>
                  <a:pt x="294132" y="561593"/>
                </a:lnTo>
                <a:lnTo>
                  <a:pt x="337947" y="604519"/>
                </a:lnTo>
                <a:lnTo>
                  <a:pt x="384048" y="644525"/>
                </a:lnTo>
                <a:lnTo>
                  <a:pt x="432053" y="681608"/>
                </a:lnTo>
                <a:lnTo>
                  <a:pt x="482091" y="715644"/>
                </a:lnTo>
                <a:lnTo>
                  <a:pt x="533908" y="746632"/>
                </a:lnTo>
                <a:lnTo>
                  <a:pt x="587248" y="774700"/>
                </a:lnTo>
                <a:lnTo>
                  <a:pt x="642238" y="799718"/>
                </a:lnTo>
                <a:lnTo>
                  <a:pt x="698500" y="821943"/>
                </a:lnTo>
                <a:lnTo>
                  <a:pt x="756158" y="840993"/>
                </a:lnTo>
                <a:lnTo>
                  <a:pt x="815086" y="856995"/>
                </a:lnTo>
                <a:lnTo>
                  <a:pt x="875029" y="870203"/>
                </a:lnTo>
                <a:lnTo>
                  <a:pt x="935863" y="880363"/>
                </a:lnTo>
                <a:lnTo>
                  <a:pt x="997585" y="887475"/>
                </a:lnTo>
                <a:lnTo>
                  <a:pt x="1059941" y="891666"/>
                </a:lnTo>
                <a:lnTo>
                  <a:pt x="1123061" y="892809"/>
                </a:lnTo>
                <a:lnTo>
                  <a:pt x="1186561" y="891031"/>
                </a:lnTo>
                <a:lnTo>
                  <a:pt x="1250441" y="886332"/>
                </a:lnTo>
                <a:lnTo>
                  <a:pt x="1301960" y="880109"/>
                </a:lnTo>
                <a:lnTo>
                  <a:pt x="1123314" y="880109"/>
                </a:lnTo>
                <a:lnTo>
                  <a:pt x="1060830" y="878966"/>
                </a:lnTo>
                <a:lnTo>
                  <a:pt x="998982" y="874775"/>
                </a:lnTo>
                <a:lnTo>
                  <a:pt x="937895" y="867790"/>
                </a:lnTo>
                <a:lnTo>
                  <a:pt x="877697" y="857757"/>
                </a:lnTo>
                <a:lnTo>
                  <a:pt x="818388" y="844803"/>
                </a:lnTo>
                <a:lnTo>
                  <a:pt x="760222" y="828928"/>
                </a:lnTo>
                <a:lnTo>
                  <a:pt x="703199" y="810005"/>
                </a:lnTo>
                <a:lnTo>
                  <a:pt x="647446" y="788161"/>
                </a:lnTo>
                <a:lnTo>
                  <a:pt x="593089" y="763524"/>
                </a:lnTo>
                <a:lnTo>
                  <a:pt x="540385" y="735710"/>
                </a:lnTo>
                <a:lnTo>
                  <a:pt x="489203" y="705103"/>
                </a:lnTo>
                <a:lnTo>
                  <a:pt x="439800" y="671449"/>
                </a:lnTo>
                <a:lnTo>
                  <a:pt x="392429" y="635000"/>
                </a:lnTo>
                <a:lnTo>
                  <a:pt x="346837" y="595502"/>
                </a:lnTo>
                <a:lnTo>
                  <a:pt x="303529" y="552957"/>
                </a:lnTo>
                <a:lnTo>
                  <a:pt x="262254" y="507491"/>
                </a:lnTo>
                <a:lnTo>
                  <a:pt x="218566" y="452754"/>
                </a:lnTo>
                <a:lnTo>
                  <a:pt x="178942" y="395096"/>
                </a:lnTo>
                <a:lnTo>
                  <a:pt x="143383" y="334771"/>
                </a:lnTo>
                <a:lnTo>
                  <a:pt x="111887" y="271906"/>
                </a:lnTo>
                <a:lnTo>
                  <a:pt x="84582" y="206755"/>
                </a:lnTo>
                <a:lnTo>
                  <a:pt x="61595" y="139445"/>
                </a:lnTo>
                <a:lnTo>
                  <a:pt x="51562" y="105155"/>
                </a:lnTo>
                <a:lnTo>
                  <a:pt x="43999" y="73264"/>
                </a:lnTo>
                <a:close/>
              </a:path>
              <a:path w="2481579" h="892810">
                <a:moveTo>
                  <a:pt x="2470530" y="62102"/>
                </a:moveTo>
                <a:lnTo>
                  <a:pt x="2434463" y="122554"/>
                </a:lnTo>
                <a:lnTo>
                  <a:pt x="2395601" y="181482"/>
                </a:lnTo>
                <a:lnTo>
                  <a:pt x="2354072" y="238759"/>
                </a:lnTo>
                <a:lnTo>
                  <a:pt x="2310003" y="294513"/>
                </a:lnTo>
                <a:lnTo>
                  <a:pt x="2263393" y="348233"/>
                </a:lnTo>
                <a:lnTo>
                  <a:pt x="2214372" y="400176"/>
                </a:lnTo>
                <a:lnTo>
                  <a:pt x="2163064" y="450088"/>
                </a:lnTo>
                <a:lnTo>
                  <a:pt x="2109470" y="497839"/>
                </a:lnTo>
                <a:lnTo>
                  <a:pt x="2053209" y="543813"/>
                </a:lnTo>
                <a:lnTo>
                  <a:pt x="1995551" y="586739"/>
                </a:lnTo>
                <a:lnTo>
                  <a:pt x="1937003" y="626999"/>
                </a:lnTo>
                <a:lnTo>
                  <a:pt x="1877187" y="664082"/>
                </a:lnTo>
                <a:lnTo>
                  <a:pt x="1816608" y="698245"/>
                </a:lnTo>
                <a:lnTo>
                  <a:pt x="1755266" y="729614"/>
                </a:lnTo>
                <a:lnTo>
                  <a:pt x="1693164" y="757935"/>
                </a:lnTo>
                <a:lnTo>
                  <a:pt x="1630426" y="783335"/>
                </a:lnTo>
                <a:lnTo>
                  <a:pt x="1567434" y="805687"/>
                </a:lnTo>
                <a:lnTo>
                  <a:pt x="1504061" y="825245"/>
                </a:lnTo>
                <a:lnTo>
                  <a:pt x="1440434" y="841755"/>
                </a:lnTo>
                <a:lnTo>
                  <a:pt x="1376679" y="855344"/>
                </a:lnTo>
                <a:lnTo>
                  <a:pt x="1313052" y="866012"/>
                </a:lnTo>
                <a:lnTo>
                  <a:pt x="1249552" y="873632"/>
                </a:lnTo>
                <a:lnTo>
                  <a:pt x="1186179" y="878458"/>
                </a:lnTo>
                <a:lnTo>
                  <a:pt x="1123314" y="880109"/>
                </a:lnTo>
                <a:lnTo>
                  <a:pt x="1301960" y="880109"/>
                </a:lnTo>
                <a:lnTo>
                  <a:pt x="1378712" y="867917"/>
                </a:lnTo>
                <a:lnTo>
                  <a:pt x="1442974" y="854201"/>
                </a:lnTo>
                <a:lnTo>
                  <a:pt x="1507236" y="837564"/>
                </a:lnTo>
                <a:lnTo>
                  <a:pt x="1571116" y="817879"/>
                </a:lnTo>
                <a:lnTo>
                  <a:pt x="1634743" y="795273"/>
                </a:lnTo>
                <a:lnTo>
                  <a:pt x="1697989" y="769619"/>
                </a:lnTo>
                <a:lnTo>
                  <a:pt x="1760474" y="741171"/>
                </a:lnTo>
                <a:lnTo>
                  <a:pt x="1822323" y="709676"/>
                </a:lnTo>
                <a:lnTo>
                  <a:pt x="1883410" y="675258"/>
                </a:lnTo>
                <a:lnTo>
                  <a:pt x="1943735" y="637666"/>
                </a:lnTo>
                <a:lnTo>
                  <a:pt x="2002789" y="597280"/>
                </a:lnTo>
                <a:lnTo>
                  <a:pt x="2060828" y="553974"/>
                </a:lnTo>
                <a:lnTo>
                  <a:pt x="2117471" y="507618"/>
                </a:lnTo>
                <a:lnTo>
                  <a:pt x="2171573" y="459485"/>
                </a:lnTo>
                <a:lnTo>
                  <a:pt x="2223262" y="409193"/>
                </a:lnTo>
                <a:lnTo>
                  <a:pt x="2272791" y="356869"/>
                </a:lnTo>
                <a:lnTo>
                  <a:pt x="2319654" y="302640"/>
                </a:lnTo>
                <a:lnTo>
                  <a:pt x="2364232" y="246506"/>
                </a:lnTo>
                <a:lnTo>
                  <a:pt x="2406015" y="188849"/>
                </a:lnTo>
                <a:lnTo>
                  <a:pt x="2445130" y="129412"/>
                </a:lnTo>
                <a:lnTo>
                  <a:pt x="2481453" y="68452"/>
                </a:lnTo>
                <a:lnTo>
                  <a:pt x="2470530" y="62102"/>
                </a:lnTo>
                <a:close/>
              </a:path>
              <a:path w="2481579" h="892810">
                <a:moveTo>
                  <a:pt x="22225" y="0"/>
                </a:moveTo>
                <a:lnTo>
                  <a:pt x="0" y="82168"/>
                </a:lnTo>
                <a:lnTo>
                  <a:pt x="31583" y="75777"/>
                </a:lnTo>
                <a:lnTo>
                  <a:pt x="28701" y="63626"/>
                </a:lnTo>
                <a:lnTo>
                  <a:pt x="41021" y="60705"/>
                </a:lnTo>
                <a:lnTo>
                  <a:pt x="69709" y="60705"/>
                </a:lnTo>
                <a:lnTo>
                  <a:pt x="22225" y="0"/>
                </a:lnTo>
                <a:close/>
              </a:path>
              <a:path w="2481579" h="892810">
                <a:moveTo>
                  <a:pt x="41021" y="60705"/>
                </a:moveTo>
                <a:lnTo>
                  <a:pt x="28701" y="63626"/>
                </a:lnTo>
                <a:lnTo>
                  <a:pt x="31583" y="75777"/>
                </a:lnTo>
                <a:lnTo>
                  <a:pt x="43999" y="73264"/>
                </a:lnTo>
                <a:lnTo>
                  <a:pt x="41021" y="60705"/>
                </a:lnTo>
                <a:close/>
              </a:path>
              <a:path w="2481579" h="892810">
                <a:moveTo>
                  <a:pt x="69709" y="60705"/>
                </a:moveTo>
                <a:lnTo>
                  <a:pt x="41021" y="60705"/>
                </a:lnTo>
                <a:lnTo>
                  <a:pt x="43999" y="73264"/>
                </a:lnTo>
                <a:lnTo>
                  <a:pt x="74675" y="67055"/>
                </a:lnTo>
                <a:lnTo>
                  <a:pt x="69709" y="60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34327" y="17430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5" y="104217"/>
                </a:lnTo>
                <a:lnTo>
                  <a:pt x="29386" y="62380"/>
                </a:lnTo>
                <a:lnTo>
                  <a:pt x="62352" y="29394"/>
                </a:lnTo>
                <a:lnTo>
                  <a:pt x="104152" y="7766"/>
                </a:lnTo>
                <a:lnTo>
                  <a:pt x="152273" y="0"/>
                </a:lnTo>
                <a:lnTo>
                  <a:pt x="200455" y="7766"/>
                </a:lnTo>
                <a:lnTo>
                  <a:pt x="242292" y="29394"/>
                </a:lnTo>
                <a:lnTo>
                  <a:pt x="275278" y="62380"/>
                </a:lnTo>
                <a:lnTo>
                  <a:pt x="296906" y="104217"/>
                </a:lnTo>
                <a:lnTo>
                  <a:pt x="304673" y="152400"/>
                </a:lnTo>
                <a:lnTo>
                  <a:pt x="296906" y="200582"/>
                </a:lnTo>
                <a:lnTo>
                  <a:pt x="275278" y="242419"/>
                </a:lnTo>
                <a:lnTo>
                  <a:pt x="242292" y="275405"/>
                </a:lnTo>
                <a:lnTo>
                  <a:pt x="200455" y="297033"/>
                </a:lnTo>
                <a:lnTo>
                  <a:pt x="152273" y="304800"/>
                </a:lnTo>
                <a:lnTo>
                  <a:pt x="104152" y="297033"/>
                </a:lnTo>
                <a:lnTo>
                  <a:pt x="62352" y="275405"/>
                </a:lnTo>
                <a:lnTo>
                  <a:pt x="29386" y="242419"/>
                </a:lnTo>
                <a:lnTo>
                  <a:pt x="7765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4853" y="18573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273" y="0"/>
                </a:moveTo>
                <a:lnTo>
                  <a:pt x="533273" y="76200"/>
                </a:lnTo>
                <a:lnTo>
                  <a:pt x="596773" y="44450"/>
                </a:lnTo>
                <a:lnTo>
                  <a:pt x="545973" y="44450"/>
                </a:lnTo>
                <a:lnTo>
                  <a:pt x="545973" y="31750"/>
                </a:lnTo>
                <a:lnTo>
                  <a:pt x="596773" y="31750"/>
                </a:lnTo>
                <a:lnTo>
                  <a:pt x="533273" y="0"/>
                </a:lnTo>
                <a:close/>
              </a:path>
              <a:path w="609600" h="76200">
                <a:moveTo>
                  <a:pt x="53327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273" y="44450"/>
                </a:lnTo>
                <a:lnTo>
                  <a:pt x="533273" y="31750"/>
                </a:lnTo>
                <a:close/>
              </a:path>
              <a:path w="609600" h="76200">
                <a:moveTo>
                  <a:pt x="596773" y="31750"/>
                </a:moveTo>
                <a:lnTo>
                  <a:pt x="545973" y="31750"/>
                </a:lnTo>
                <a:lnTo>
                  <a:pt x="545973" y="44450"/>
                </a:lnTo>
                <a:lnTo>
                  <a:pt x="596773" y="44450"/>
                </a:lnTo>
                <a:lnTo>
                  <a:pt x="609473" y="38100"/>
                </a:lnTo>
                <a:lnTo>
                  <a:pt x="59677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20180" y="26574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20" y="297033"/>
                </a:lnTo>
                <a:lnTo>
                  <a:pt x="242320" y="275405"/>
                </a:lnTo>
                <a:lnTo>
                  <a:pt x="275286" y="242419"/>
                </a:lnTo>
                <a:lnTo>
                  <a:pt x="296907" y="200582"/>
                </a:lnTo>
                <a:lnTo>
                  <a:pt x="304673" y="152400"/>
                </a:lnTo>
                <a:lnTo>
                  <a:pt x="296907" y="104217"/>
                </a:lnTo>
                <a:lnTo>
                  <a:pt x="275286" y="62380"/>
                </a:lnTo>
                <a:lnTo>
                  <a:pt x="242320" y="29394"/>
                </a:lnTo>
                <a:lnTo>
                  <a:pt x="200520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AD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20180" y="26574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20" y="7766"/>
                </a:lnTo>
                <a:lnTo>
                  <a:pt x="242320" y="29394"/>
                </a:lnTo>
                <a:lnTo>
                  <a:pt x="275286" y="62380"/>
                </a:lnTo>
                <a:lnTo>
                  <a:pt x="296907" y="104217"/>
                </a:lnTo>
                <a:lnTo>
                  <a:pt x="304673" y="152400"/>
                </a:lnTo>
                <a:lnTo>
                  <a:pt x="296907" y="200582"/>
                </a:lnTo>
                <a:lnTo>
                  <a:pt x="275286" y="242419"/>
                </a:lnTo>
                <a:lnTo>
                  <a:pt x="242320" y="275405"/>
                </a:lnTo>
                <a:lnTo>
                  <a:pt x="200520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10834" y="27717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34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345" y="44450"/>
                </a:lnTo>
                <a:lnTo>
                  <a:pt x="60934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34480" y="2047875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31750" y="533400"/>
                </a:moveTo>
                <a:lnTo>
                  <a:pt x="0" y="533400"/>
                </a:lnTo>
                <a:lnTo>
                  <a:pt x="38100" y="609600"/>
                </a:lnTo>
                <a:lnTo>
                  <a:pt x="69850" y="546100"/>
                </a:lnTo>
                <a:lnTo>
                  <a:pt x="31750" y="546100"/>
                </a:lnTo>
                <a:lnTo>
                  <a:pt x="31750" y="533400"/>
                </a:lnTo>
                <a:close/>
              </a:path>
              <a:path w="76200" h="609600">
                <a:moveTo>
                  <a:pt x="44450" y="0"/>
                </a:moveTo>
                <a:lnTo>
                  <a:pt x="31750" y="0"/>
                </a:lnTo>
                <a:lnTo>
                  <a:pt x="31750" y="546100"/>
                </a:lnTo>
                <a:lnTo>
                  <a:pt x="44450" y="546100"/>
                </a:lnTo>
                <a:lnTo>
                  <a:pt x="44450" y="0"/>
                </a:lnTo>
                <a:close/>
              </a:path>
              <a:path w="76200" h="609600">
                <a:moveTo>
                  <a:pt x="76200" y="533400"/>
                </a:moveTo>
                <a:lnTo>
                  <a:pt x="44450" y="533400"/>
                </a:lnTo>
                <a:lnTo>
                  <a:pt x="44450" y="546100"/>
                </a:lnTo>
                <a:lnTo>
                  <a:pt x="69850" y="546100"/>
                </a:lnTo>
                <a:lnTo>
                  <a:pt x="762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0600" y="455447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5800" y="4440173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0" y="152400"/>
                </a:moveTo>
                <a:lnTo>
                  <a:pt x="7766" y="104265"/>
                </a:lnTo>
                <a:lnTo>
                  <a:pt x="29394" y="62435"/>
                </a:lnTo>
                <a:lnTo>
                  <a:pt x="62380" y="29431"/>
                </a:lnTo>
                <a:lnTo>
                  <a:pt x="104217" y="7778"/>
                </a:lnTo>
                <a:lnTo>
                  <a:pt x="152400" y="0"/>
                </a:lnTo>
                <a:lnTo>
                  <a:pt x="200582" y="7778"/>
                </a:lnTo>
                <a:lnTo>
                  <a:pt x="242419" y="29431"/>
                </a:lnTo>
                <a:lnTo>
                  <a:pt x="275405" y="62435"/>
                </a:lnTo>
                <a:lnTo>
                  <a:pt x="297033" y="104265"/>
                </a:lnTo>
                <a:lnTo>
                  <a:pt x="304800" y="152400"/>
                </a:lnTo>
                <a:lnTo>
                  <a:pt x="297033" y="200661"/>
                </a:lnTo>
                <a:lnTo>
                  <a:pt x="275405" y="242491"/>
                </a:lnTo>
                <a:lnTo>
                  <a:pt x="242419" y="275495"/>
                </a:lnTo>
                <a:lnTo>
                  <a:pt x="200582" y="297148"/>
                </a:lnTo>
                <a:lnTo>
                  <a:pt x="152400" y="304926"/>
                </a:lnTo>
                <a:lnTo>
                  <a:pt x="104217" y="297148"/>
                </a:lnTo>
                <a:lnTo>
                  <a:pt x="62380" y="275495"/>
                </a:lnTo>
                <a:lnTo>
                  <a:pt x="29394" y="242491"/>
                </a:lnTo>
                <a:lnTo>
                  <a:pt x="7766" y="200661"/>
                </a:lnTo>
                <a:lnTo>
                  <a:pt x="0" y="152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10200" y="4440173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0" y="152400"/>
                </a:moveTo>
                <a:lnTo>
                  <a:pt x="7766" y="104265"/>
                </a:lnTo>
                <a:lnTo>
                  <a:pt x="29394" y="62435"/>
                </a:lnTo>
                <a:lnTo>
                  <a:pt x="62380" y="29431"/>
                </a:lnTo>
                <a:lnTo>
                  <a:pt x="104217" y="7778"/>
                </a:lnTo>
                <a:lnTo>
                  <a:pt x="152400" y="0"/>
                </a:lnTo>
                <a:lnTo>
                  <a:pt x="200582" y="7778"/>
                </a:lnTo>
                <a:lnTo>
                  <a:pt x="242419" y="29431"/>
                </a:lnTo>
                <a:lnTo>
                  <a:pt x="275405" y="62435"/>
                </a:lnTo>
                <a:lnTo>
                  <a:pt x="297033" y="104265"/>
                </a:lnTo>
                <a:lnTo>
                  <a:pt x="304800" y="152400"/>
                </a:lnTo>
                <a:lnTo>
                  <a:pt x="297033" y="200661"/>
                </a:lnTo>
                <a:lnTo>
                  <a:pt x="275405" y="242491"/>
                </a:lnTo>
                <a:lnTo>
                  <a:pt x="242419" y="275495"/>
                </a:lnTo>
                <a:lnTo>
                  <a:pt x="200582" y="297148"/>
                </a:lnTo>
                <a:lnTo>
                  <a:pt x="152400" y="304926"/>
                </a:lnTo>
                <a:lnTo>
                  <a:pt x="104217" y="297148"/>
                </a:lnTo>
                <a:lnTo>
                  <a:pt x="62380" y="275495"/>
                </a:lnTo>
                <a:lnTo>
                  <a:pt x="29394" y="242491"/>
                </a:lnTo>
                <a:lnTo>
                  <a:pt x="7766" y="200661"/>
                </a:lnTo>
                <a:lnTo>
                  <a:pt x="0" y="152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29400" y="455447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6251" y="4440173"/>
            <a:ext cx="303530" cy="305435"/>
          </a:xfrm>
          <a:custGeom>
            <a:avLst/>
            <a:gdLst/>
            <a:ahLst/>
            <a:cxnLst/>
            <a:rect l="l" t="t" r="r" b="b"/>
            <a:pathLst>
              <a:path w="303529" h="305435">
                <a:moveTo>
                  <a:pt x="0" y="152400"/>
                </a:moveTo>
                <a:lnTo>
                  <a:pt x="7722" y="104265"/>
                </a:lnTo>
                <a:lnTo>
                  <a:pt x="29228" y="62435"/>
                </a:lnTo>
                <a:lnTo>
                  <a:pt x="62023" y="29431"/>
                </a:lnTo>
                <a:lnTo>
                  <a:pt x="103615" y="7778"/>
                </a:lnTo>
                <a:lnTo>
                  <a:pt x="151511" y="0"/>
                </a:lnTo>
                <a:lnTo>
                  <a:pt x="199468" y="7778"/>
                </a:lnTo>
                <a:lnTo>
                  <a:pt x="241097" y="29431"/>
                </a:lnTo>
                <a:lnTo>
                  <a:pt x="273912" y="62435"/>
                </a:lnTo>
                <a:lnTo>
                  <a:pt x="295425" y="104265"/>
                </a:lnTo>
                <a:lnTo>
                  <a:pt x="303149" y="152400"/>
                </a:lnTo>
                <a:lnTo>
                  <a:pt x="295425" y="200661"/>
                </a:lnTo>
                <a:lnTo>
                  <a:pt x="273912" y="242491"/>
                </a:lnTo>
                <a:lnTo>
                  <a:pt x="241097" y="275495"/>
                </a:lnTo>
                <a:lnTo>
                  <a:pt x="199468" y="297148"/>
                </a:lnTo>
                <a:lnTo>
                  <a:pt x="151511" y="304926"/>
                </a:lnTo>
                <a:lnTo>
                  <a:pt x="103615" y="297148"/>
                </a:lnTo>
                <a:lnTo>
                  <a:pt x="62023" y="275495"/>
                </a:lnTo>
                <a:lnTo>
                  <a:pt x="29228" y="242491"/>
                </a:lnTo>
                <a:lnTo>
                  <a:pt x="7722" y="200661"/>
                </a:lnTo>
                <a:lnTo>
                  <a:pt x="0" y="152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9000" y="4440173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0" y="152400"/>
                </a:moveTo>
                <a:lnTo>
                  <a:pt x="7766" y="104265"/>
                </a:lnTo>
                <a:lnTo>
                  <a:pt x="29394" y="62435"/>
                </a:lnTo>
                <a:lnTo>
                  <a:pt x="62380" y="29431"/>
                </a:lnTo>
                <a:lnTo>
                  <a:pt x="104217" y="7778"/>
                </a:lnTo>
                <a:lnTo>
                  <a:pt x="152400" y="0"/>
                </a:lnTo>
                <a:lnTo>
                  <a:pt x="200582" y="7778"/>
                </a:lnTo>
                <a:lnTo>
                  <a:pt x="242419" y="29431"/>
                </a:lnTo>
                <a:lnTo>
                  <a:pt x="275405" y="62435"/>
                </a:lnTo>
                <a:lnTo>
                  <a:pt x="297033" y="104265"/>
                </a:lnTo>
                <a:lnTo>
                  <a:pt x="304800" y="152400"/>
                </a:lnTo>
                <a:lnTo>
                  <a:pt x="297033" y="200661"/>
                </a:lnTo>
                <a:lnTo>
                  <a:pt x="275405" y="242491"/>
                </a:lnTo>
                <a:lnTo>
                  <a:pt x="242419" y="275495"/>
                </a:lnTo>
                <a:lnTo>
                  <a:pt x="200582" y="297148"/>
                </a:lnTo>
                <a:lnTo>
                  <a:pt x="152400" y="304926"/>
                </a:lnTo>
                <a:lnTo>
                  <a:pt x="104217" y="297148"/>
                </a:lnTo>
                <a:lnTo>
                  <a:pt x="62380" y="275495"/>
                </a:lnTo>
                <a:lnTo>
                  <a:pt x="29394" y="242491"/>
                </a:lnTo>
                <a:lnTo>
                  <a:pt x="7766" y="200661"/>
                </a:lnTo>
                <a:lnTo>
                  <a:pt x="0" y="152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4554473"/>
            <a:ext cx="611505" cy="76200"/>
          </a:xfrm>
          <a:custGeom>
            <a:avLst/>
            <a:gdLst/>
            <a:ahLst/>
            <a:cxnLst/>
            <a:rect l="l" t="t" r="r" b="b"/>
            <a:pathLst>
              <a:path w="611504" h="76200">
                <a:moveTo>
                  <a:pt x="534924" y="0"/>
                </a:moveTo>
                <a:lnTo>
                  <a:pt x="534924" y="76200"/>
                </a:lnTo>
                <a:lnTo>
                  <a:pt x="598424" y="44450"/>
                </a:lnTo>
                <a:lnTo>
                  <a:pt x="547624" y="44450"/>
                </a:lnTo>
                <a:lnTo>
                  <a:pt x="547624" y="31750"/>
                </a:lnTo>
                <a:lnTo>
                  <a:pt x="598424" y="31750"/>
                </a:lnTo>
                <a:lnTo>
                  <a:pt x="534924" y="0"/>
                </a:lnTo>
                <a:close/>
              </a:path>
              <a:path w="611504" h="76200">
                <a:moveTo>
                  <a:pt x="53492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4924" y="44450"/>
                </a:lnTo>
                <a:lnTo>
                  <a:pt x="534924" y="31750"/>
                </a:lnTo>
                <a:close/>
              </a:path>
              <a:path w="611504" h="76200">
                <a:moveTo>
                  <a:pt x="598424" y="31750"/>
                </a:moveTo>
                <a:lnTo>
                  <a:pt x="547624" y="31750"/>
                </a:lnTo>
                <a:lnTo>
                  <a:pt x="547624" y="44450"/>
                </a:lnTo>
                <a:lnTo>
                  <a:pt x="598424" y="44450"/>
                </a:lnTo>
                <a:lnTo>
                  <a:pt x="611124" y="38100"/>
                </a:lnTo>
                <a:lnTo>
                  <a:pt x="59842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53400" y="4440173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0" y="152400"/>
                </a:moveTo>
                <a:lnTo>
                  <a:pt x="7766" y="104265"/>
                </a:lnTo>
                <a:lnTo>
                  <a:pt x="29394" y="62435"/>
                </a:lnTo>
                <a:lnTo>
                  <a:pt x="62380" y="29431"/>
                </a:lnTo>
                <a:lnTo>
                  <a:pt x="104217" y="7778"/>
                </a:lnTo>
                <a:lnTo>
                  <a:pt x="152400" y="0"/>
                </a:lnTo>
                <a:lnTo>
                  <a:pt x="200582" y="7778"/>
                </a:lnTo>
                <a:lnTo>
                  <a:pt x="242419" y="29431"/>
                </a:lnTo>
                <a:lnTo>
                  <a:pt x="275405" y="62435"/>
                </a:lnTo>
                <a:lnTo>
                  <a:pt x="297033" y="104265"/>
                </a:lnTo>
                <a:lnTo>
                  <a:pt x="304800" y="152400"/>
                </a:lnTo>
                <a:lnTo>
                  <a:pt x="297033" y="200661"/>
                </a:lnTo>
                <a:lnTo>
                  <a:pt x="275405" y="242491"/>
                </a:lnTo>
                <a:lnTo>
                  <a:pt x="242419" y="275495"/>
                </a:lnTo>
                <a:lnTo>
                  <a:pt x="200582" y="297148"/>
                </a:lnTo>
                <a:lnTo>
                  <a:pt x="152400" y="304926"/>
                </a:lnTo>
                <a:lnTo>
                  <a:pt x="104217" y="297148"/>
                </a:lnTo>
                <a:lnTo>
                  <a:pt x="62380" y="275495"/>
                </a:lnTo>
                <a:lnTo>
                  <a:pt x="29394" y="242491"/>
                </a:lnTo>
                <a:lnTo>
                  <a:pt x="7766" y="200661"/>
                </a:lnTo>
                <a:lnTo>
                  <a:pt x="0" y="152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3800" y="455447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15000" y="5468873"/>
            <a:ext cx="611505" cy="76200"/>
          </a:xfrm>
          <a:custGeom>
            <a:avLst/>
            <a:gdLst/>
            <a:ahLst/>
            <a:cxnLst/>
            <a:rect l="l" t="t" r="r" b="b"/>
            <a:pathLst>
              <a:path w="6115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1150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11504" h="76200">
                <a:moveTo>
                  <a:pt x="61112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11124" y="44450"/>
                </a:lnTo>
                <a:lnTo>
                  <a:pt x="61112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10200" y="535470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7"/>
                </a:lnTo>
                <a:lnTo>
                  <a:pt x="275405" y="242353"/>
                </a:lnTo>
                <a:lnTo>
                  <a:pt x="242419" y="275334"/>
                </a:lnTo>
                <a:lnTo>
                  <a:pt x="200582" y="296967"/>
                </a:lnTo>
                <a:lnTo>
                  <a:pt x="152400" y="304736"/>
                </a:lnTo>
                <a:lnTo>
                  <a:pt x="104217" y="296967"/>
                </a:lnTo>
                <a:lnTo>
                  <a:pt x="62380" y="275334"/>
                </a:lnTo>
                <a:lnTo>
                  <a:pt x="29394" y="242353"/>
                </a:lnTo>
                <a:lnTo>
                  <a:pt x="7766" y="200537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26251" y="5354701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29" h="304800">
                <a:moveTo>
                  <a:pt x="0" y="152400"/>
                </a:moveTo>
                <a:lnTo>
                  <a:pt x="7722" y="104217"/>
                </a:lnTo>
                <a:lnTo>
                  <a:pt x="29228" y="62380"/>
                </a:lnTo>
                <a:lnTo>
                  <a:pt x="62023" y="29394"/>
                </a:lnTo>
                <a:lnTo>
                  <a:pt x="103615" y="7766"/>
                </a:lnTo>
                <a:lnTo>
                  <a:pt x="151511" y="0"/>
                </a:lnTo>
                <a:lnTo>
                  <a:pt x="199468" y="7766"/>
                </a:lnTo>
                <a:lnTo>
                  <a:pt x="241097" y="29394"/>
                </a:lnTo>
                <a:lnTo>
                  <a:pt x="273912" y="62380"/>
                </a:lnTo>
                <a:lnTo>
                  <a:pt x="295425" y="104217"/>
                </a:lnTo>
                <a:lnTo>
                  <a:pt x="303149" y="152400"/>
                </a:lnTo>
                <a:lnTo>
                  <a:pt x="295425" y="200537"/>
                </a:lnTo>
                <a:lnTo>
                  <a:pt x="273912" y="242353"/>
                </a:lnTo>
                <a:lnTo>
                  <a:pt x="241097" y="275334"/>
                </a:lnTo>
                <a:lnTo>
                  <a:pt x="199468" y="296967"/>
                </a:lnTo>
                <a:lnTo>
                  <a:pt x="151511" y="304736"/>
                </a:lnTo>
                <a:lnTo>
                  <a:pt x="103615" y="296967"/>
                </a:lnTo>
                <a:lnTo>
                  <a:pt x="62023" y="275334"/>
                </a:lnTo>
                <a:lnTo>
                  <a:pt x="29228" y="242353"/>
                </a:lnTo>
                <a:lnTo>
                  <a:pt x="7722" y="200537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39000" y="535470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37"/>
                </a:lnTo>
                <a:lnTo>
                  <a:pt x="29394" y="242353"/>
                </a:lnTo>
                <a:lnTo>
                  <a:pt x="62380" y="275334"/>
                </a:lnTo>
                <a:lnTo>
                  <a:pt x="104217" y="296967"/>
                </a:lnTo>
                <a:lnTo>
                  <a:pt x="152400" y="304736"/>
                </a:lnTo>
                <a:lnTo>
                  <a:pt x="200582" y="296967"/>
                </a:lnTo>
                <a:lnTo>
                  <a:pt x="242419" y="275334"/>
                </a:lnTo>
                <a:lnTo>
                  <a:pt x="275405" y="242353"/>
                </a:lnTo>
                <a:lnTo>
                  <a:pt x="297033" y="200537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AD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39000" y="535470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7"/>
                </a:lnTo>
                <a:lnTo>
                  <a:pt x="275405" y="242353"/>
                </a:lnTo>
                <a:lnTo>
                  <a:pt x="242419" y="275334"/>
                </a:lnTo>
                <a:lnTo>
                  <a:pt x="200582" y="296967"/>
                </a:lnTo>
                <a:lnTo>
                  <a:pt x="152400" y="304736"/>
                </a:lnTo>
                <a:lnTo>
                  <a:pt x="104217" y="296967"/>
                </a:lnTo>
                <a:lnTo>
                  <a:pt x="62380" y="275334"/>
                </a:lnTo>
                <a:lnTo>
                  <a:pt x="29394" y="242353"/>
                </a:lnTo>
                <a:lnTo>
                  <a:pt x="7766" y="200537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29400" y="546887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38900" y="4744973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31750" y="533400"/>
                </a:moveTo>
                <a:lnTo>
                  <a:pt x="0" y="533400"/>
                </a:lnTo>
                <a:lnTo>
                  <a:pt x="38100" y="609600"/>
                </a:lnTo>
                <a:lnTo>
                  <a:pt x="69850" y="546100"/>
                </a:lnTo>
                <a:lnTo>
                  <a:pt x="31750" y="546100"/>
                </a:lnTo>
                <a:lnTo>
                  <a:pt x="31750" y="533400"/>
                </a:lnTo>
                <a:close/>
              </a:path>
              <a:path w="76200" h="609600">
                <a:moveTo>
                  <a:pt x="44450" y="0"/>
                </a:moveTo>
                <a:lnTo>
                  <a:pt x="31750" y="0"/>
                </a:lnTo>
                <a:lnTo>
                  <a:pt x="31750" y="546100"/>
                </a:lnTo>
                <a:lnTo>
                  <a:pt x="44450" y="546100"/>
                </a:lnTo>
                <a:lnTo>
                  <a:pt x="44450" y="0"/>
                </a:lnTo>
                <a:close/>
              </a:path>
              <a:path w="76200" h="609600">
                <a:moveTo>
                  <a:pt x="76200" y="533400"/>
                </a:moveTo>
                <a:lnTo>
                  <a:pt x="44450" y="533400"/>
                </a:lnTo>
                <a:lnTo>
                  <a:pt x="44450" y="546100"/>
                </a:lnTo>
                <a:lnTo>
                  <a:pt x="69850" y="546100"/>
                </a:lnTo>
                <a:lnTo>
                  <a:pt x="762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53300" y="4744973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44450" y="63500"/>
                </a:moveTo>
                <a:lnTo>
                  <a:pt x="31750" y="635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63500"/>
                </a:lnTo>
                <a:close/>
              </a:path>
              <a:path w="76200" h="609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09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24500" y="4744973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44450" y="63500"/>
                </a:moveTo>
                <a:lnTo>
                  <a:pt x="31750" y="635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63500"/>
                </a:lnTo>
                <a:close/>
              </a:path>
              <a:path w="76200" h="609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09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30671" y="4781169"/>
            <a:ext cx="2764790" cy="1464945"/>
          </a:xfrm>
          <a:custGeom>
            <a:avLst/>
            <a:gdLst/>
            <a:ahLst/>
            <a:cxnLst/>
            <a:rect l="l" t="t" r="r" b="b"/>
            <a:pathLst>
              <a:path w="2764790" h="1464945">
                <a:moveTo>
                  <a:pt x="42634" y="923325"/>
                </a:moveTo>
                <a:lnTo>
                  <a:pt x="30551" y="927112"/>
                </a:lnTo>
                <a:lnTo>
                  <a:pt x="35305" y="941273"/>
                </a:lnTo>
                <a:lnTo>
                  <a:pt x="52450" y="983106"/>
                </a:lnTo>
                <a:lnTo>
                  <a:pt x="71881" y="1023454"/>
                </a:lnTo>
                <a:lnTo>
                  <a:pt x="93217" y="1062342"/>
                </a:lnTo>
                <a:lnTo>
                  <a:pt x="116712" y="1099794"/>
                </a:lnTo>
                <a:lnTo>
                  <a:pt x="142239" y="1135722"/>
                </a:lnTo>
                <a:lnTo>
                  <a:pt x="169925" y="1170038"/>
                </a:lnTo>
                <a:lnTo>
                  <a:pt x="208406" y="1211872"/>
                </a:lnTo>
                <a:lnTo>
                  <a:pt x="249681" y="1250594"/>
                </a:lnTo>
                <a:lnTo>
                  <a:pt x="293369" y="1286040"/>
                </a:lnTo>
                <a:lnTo>
                  <a:pt x="339598" y="1318145"/>
                </a:lnTo>
                <a:lnTo>
                  <a:pt x="388112" y="1347139"/>
                </a:lnTo>
                <a:lnTo>
                  <a:pt x="438785" y="1372882"/>
                </a:lnTo>
                <a:lnTo>
                  <a:pt x="491363" y="1395437"/>
                </a:lnTo>
                <a:lnTo>
                  <a:pt x="545973" y="1414729"/>
                </a:lnTo>
                <a:lnTo>
                  <a:pt x="602488" y="1430947"/>
                </a:lnTo>
                <a:lnTo>
                  <a:pt x="660400" y="1443901"/>
                </a:lnTo>
                <a:lnTo>
                  <a:pt x="720089" y="1453781"/>
                </a:lnTo>
                <a:lnTo>
                  <a:pt x="781176" y="1460588"/>
                </a:lnTo>
                <a:lnTo>
                  <a:pt x="843533" y="1464233"/>
                </a:lnTo>
                <a:lnTo>
                  <a:pt x="906906" y="1464716"/>
                </a:lnTo>
                <a:lnTo>
                  <a:pt x="971550" y="1462239"/>
                </a:lnTo>
                <a:lnTo>
                  <a:pt x="1037081" y="1456601"/>
                </a:lnTo>
                <a:lnTo>
                  <a:pt x="1072019" y="1452016"/>
                </a:lnTo>
                <a:lnTo>
                  <a:pt x="907033" y="1452016"/>
                </a:lnTo>
                <a:lnTo>
                  <a:pt x="844168" y="1451559"/>
                </a:lnTo>
                <a:lnTo>
                  <a:pt x="782574" y="1447965"/>
                </a:lnTo>
                <a:lnTo>
                  <a:pt x="722249" y="1441246"/>
                </a:lnTo>
                <a:lnTo>
                  <a:pt x="663193" y="1431505"/>
                </a:lnTo>
                <a:lnTo>
                  <a:pt x="605916" y="1418742"/>
                </a:lnTo>
                <a:lnTo>
                  <a:pt x="550163" y="1402753"/>
                </a:lnTo>
                <a:lnTo>
                  <a:pt x="496442" y="1383766"/>
                </a:lnTo>
                <a:lnTo>
                  <a:pt x="444500" y="1361554"/>
                </a:lnTo>
                <a:lnTo>
                  <a:pt x="394588" y="1336243"/>
                </a:lnTo>
                <a:lnTo>
                  <a:pt x="346837" y="1307706"/>
                </a:lnTo>
                <a:lnTo>
                  <a:pt x="301370" y="1276184"/>
                </a:lnTo>
                <a:lnTo>
                  <a:pt x="258444" y="1241336"/>
                </a:lnTo>
                <a:lnTo>
                  <a:pt x="217804" y="1203274"/>
                </a:lnTo>
                <a:lnTo>
                  <a:pt x="179831" y="1162062"/>
                </a:lnTo>
                <a:lnTo>
                  <a:pt x="152653" y="1128369"/>
                </a:lnTo>
                <a:lnTo>
                  <a:pt x="127507" y="1093038"/>
                </a:lnTo>
                <a:lnTo>
                  <a:pt x="104393" y="1056208"/>
                </a:lnTo>
                <a:lnTo>
                  <a:pt x="83312" y="1017943"/>
                </a:lnTo>
                <a:lnTo>
                  <a:pt x="64135" y="978280"/>
                </a:lnTo>
                <a:lnTo>
                  <a:pt x="47243" y="937247"/>
                </a:lnTo>
                <a:lnTo>
                  <a:pt x="42634" y="923325"/>
                </a:lnTo>
                <a:close/>
              </a:path>
              <a:path w="2764790" h="1464945">
                <a:moveTo>
                  <a:pt x="2752344" y="0"/>
                </a:moveTo>
                <a:lnTo>
                  <a:pt x="2732024" y="64134"/>
                </a:lnTo>
                <a:lnTo>
                  <a:pt x="2708655" y="128015"/>
                </a:lnTo>
                <a:lnTo>
                  <a:pt x="2682494" y="191769"/>
                </a:lnTo>
                <a:lnTo>
                  <a:pt x="2653283" y="255142"/>
                </a:lnTo>
                <a:lnTo>
                  <a:pt x="2621406" y="318134"/>
                </a:lnTo>
                <a:lnTo>
                  <a:pt x="2586735" y="380491"/>
                </a:lnTo>
                <a:lnTo>
                  <a:pt x="2549525" y="442340"/>
                </a:lnTo>
                <a:lnTo>
                  <a:pt x="2509520" y="503427"/>
                </a:lnTo>
                <a:lnTo>
                  <a:pt x="2467102" y="563498"/>
                </a:lnTo>
                <a:lnTo>
                  <a:pt x="2422271" y="622807"/>
                </a:lnTo>
                <a:lnTo>
                  <a:pt x="2375027" y="680846"/>
                </a:lnTo>
                <a:lnTo>
                  <a:pt x="2325624" y="737742"/>
                </a:lnTo>
                <a:lnTo>
                  <a:pt x="2273807" y="793368"/>
                </a:lnTo>
                <a:lnTo>
                  <a:pt x="2219832" y="847674"/>
                </a:lnTo>
                <a:lnTo>
                  <a:pt x="2163953" y="900493"/>
                </a:lnTo>
                <a:lnTo>
                  <a:pt x="2105913" y="951699"/>
                </a:lnTo>
                <a:lnTo>
                  <a:pt x="2042159" y="1004227"/>
                </a:lnTo>
                <a:lnTo>
                  <a:pt x="1977389" y="1053820"/>
                </a:lnTo>
                <a:lnTo>
                  <a:pt x="1911857" y="1100645"/>
                </a:lnTo>
                <a:lnTo>
                  <a:pt x="1845563" y="1144536"/>
                </a:lnTo>
                <a:lnTo>
                  <a:pt x="1778761" y="1185671"/>
                </a:lnTo>
                <a:lnTo>
                  <a:pt x="1711198" y="1223848"/>
                </a:lnTo>
                <a:lnTo>
                  <a:pt x="1643379" y="1259090"/>
                </a:lnTo>
                <a:lnTo>
                  <a:pt x="1575307" y="1291475"/>
                </a:lnTo>
                <a:lnTo>
                  <a:pt x="1507108" y="1320914"/>
                </a:lnTo>
                <a:lnTo>
                  <a:pt x="1438909" y="1347406"/>
                </a:lnTo>
                <a:lnTo>
                  <a:pt x="1370710" y="1370952"/>
                </a:lnTo>
                <a:lnTo>
                  <a:pt x="1302893" y="1391551"/>
                </a:lnTo>
                <a:lnTo>
                  <a:pt x="1235328" y="1409115"/>
                </a:lnTo>
                <a:lnTo>
                  <a:pt x="1168273" y="1423733"/>
                </a:lnTo>
                <a:lnTo>
                  <a:pt x="1101725" y="1435315"/>
                </a:lnTo>
                <a:lnTo>
                  <a:pt x="1035938" y="1443951"/>
                </a:lnTo>
                <a:lnTo>
                  <a:pt x="971042" y="1449552"/>
                </a:lnTo>
                <a:lnTo>
                  <a:pt x="907033" y="1452016"/>
                </a:lnTo>
                <a:lnTo>
                  <a:pt x="1072019" y="1452016"/>
                </a:lnTo>
                <a:lnTo>
                  <a:pt x="1170431" y="1436242"/>
                </a:lnTo>
                <a:lnTo>
                  <a:pt x="1237996" y="1421523"/>
                </a:lnTo>
                <a:lnTo>
                  <a:pt x="1306068" y="1403845"/>
                </a:lnTo>
                <a:lnTo>
                  <a:pt x="1374394" y="1383106"/>
                </a:lnTo>
                <a:lnTo>
                  <a:pt x="1443101" y="1359407"/>
                </a:lnTo>
                <a:lnTo>
                  <a:pt x="1511807" y="1332750"/>
                </a:lnTo>
                <a:lnTo>
                  <a:pt x="1580387" y="1303134"/>
                </a:lnTo>
                <a:lnTo>
                  <a:pt x="1648841" y="1270558"/>
                </a:lnTo>
                <a:lnTo>
                  <a:pt x="1717039" y="1235125"/>
                </a:lnTo>
                <a:lnTo>
                  <a:pt x="1784984" y="1196720"/>
                </a:lnTo>
                <a:lnTo>
                  <a:pt x="1852295" y="1155357"/>
                </a:lnTo>
                <a:lnTo>
                  <a:pt x="1918970" y="1111237"/>
                </a:lnTo>
                <a:lnTo>
                  <a:pt x="1984882" y="1064158"/>
                </a:lnTo>
                <a:lnTo>
                  <a:pt x="2049906" y="1014310"/>
                </a:lnTo>
                <a:lnTo>
                  <a:pt x="2113914" y="961491"/>
                </a:lnTo>
                <a:lnTo>
                  <a:pt x="2172334" y="910018"/>
                </a:lnTo>
                <a:lnTo>
                  <a:pt x="2228596" y="856907"/>
                </a:lnTo>
                <a:lnTo>
                  <a:pt x="2282825" y="802385"/>
                </a:lnTo>
                <a:lnTo>
                  <a:pt x="2334895" y="746378"/>
                </a:lnTo>
                <a:lnTo>
                  <a:pt x="2384679" y="689228"/>
                </a:lnTo>
                <a:lnTo>
                  <a:pt x="2432177" y="630681"/>
                </a:lnTo>
                <a:lnTo>
                  <a:pt x="2477388" y="571118"/>
                </a:lnTo>
                <a:lnTo>
                  <a:pt x="2519933" y="510666"/>
                </a:lnTo>
                <a:lnTo>
                  <a:pt x="2560193" y="449198"/>
                </a:lnTo>
                <a:lnTo>
                  <a:pt x="2597657" y="386968"/>
                </a:lnTo>
                <a:lnTo>
                  <a:pt x="2632582" y="324230"/>
                </a:lnTo>
                <a:lnTo>
                  <a:pt x="2664713" y="260857"/>
                </a:lnTo>
                <a:lnTo>
                  <a:pt x="2694051" y="196849"/>
                </a:lnTo>
                <a:lnTo>
                  <a:pt x="2720467" y="132714"/>
                </a:lnTo>
                <a:lnTo>
                  <a:pt x="2743961" y="68325"/>
                </a:lnTo>
                <a:lnTo>
                  <a:pt x="2764408" y="3682"/>
                </a:lnTo>
                <a:lnTo>
                  <a:pt x="2752344" y="0"/>
                </a:lnTo>
                <a:close/>
              </a:path>
              <a:path w="2764790" h="1464945">
                <a:moveTo>
                  <a:pt x="13588" y="852576"/>
                </a:moveTo>
                <a:lnTo>
                  <a:pt x="0" y="936688"/>
                </a:lnTo>
                <a:lnTo>
                  <a:pt x="30551" y="927112"/>
                </a:lnTo>
                <a:lnTo>
                  <a:pt x="26542" y="915174"/>
                </a:lnTo>
                <a:lnTo>
                  <a:pt x="38607" y="911161"/>
                </a:lnTo>
                <a:lnTo>
                  <a:pt x="70147" y="911161"/>
                </a:lnTo>
                <a:lnTo>
                  <a:pt x="13588" y="852576"/>
                </a:lnTo>
                <a:close/>
              </a:path>
              <a:path w="2764790" h="1464945">
                <a:moveTo>
                  <a:pt x="38607" y="911161"/>
                </a:moveTo>
                <a:lnTo>
                  <a:pt x="26542" y="915174"/>
                </a:lnTo>
                <a:lnTo>
                  <a:pt x="30551" y="927112"/>
                </a:lnTo>
                <a:lnTo>
                  <a:pt x="42634" y="923325"/>
                </a:lnTo>
                <a:lnTo>
                  <a:pt x="38607" y="911161"/>
                </a:lnTo>
                <a:close/>
              </a:path>
              <a:path w="2764790" h="1464945">
                <a:moveTo>
                  <a:pt x="70147" y="911161"/>
                </a:moveTo>
                <a:lnTo>
                  <a:pt x="38607" y="911161"/>
                </a:lnTo>
                <a:lnTo>
                  <a:pt x="42634" y="923325"/>
                </a:lnTo>
                <a:lnTo>
                  <a:pt x="72770" y="913879"/>
                </a:lnTo>
                <a:lnTo>
                  <a:pt x="70147" y="9111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67800" y="4440173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0" y="152400"/>
                </a:moveTo>
                <a:lnTo>
                  <a:pt x="7766" y="104265"/>
                </a:lnTo>
                <a:lnTo>
                  <a:pt x="29394" y="62435"/>
                </a:lnTo>
                <a:lnTo>
                  <a:pt x="62380" y="29431"/>
                </a:lnTo>
                <a:lnTo>
                  <a:pt x="104217" y="7778"/>
                </a:lnTo>
                <a:lnTo>
                  <a:pt x="152400" y="0"/>
                </a:lnTo>
                <a:lnTo>
                  <a:pt x="200582" y="7778"/>
                </a:lnTo>
                <a:lnTo>
                  <a:pt x="242419" y="29431"/>
                </a:lnTo>
                <a:lnTo>
                  <a:pt x="275405" y="62435"/>
                </a:lnTo>
                <a:lnTo>
                  <a:pt x="297033" y="104265"/>
                </a:lnTo>
                <a:lnTo>
                  <a:pt x="304800" y="152400"/>
                </a:lnTo>
                <a:lnTo>
                  <a:pt x="297033" y="200661"/>
                </a:lnTo>
                <a:lnTo>
                  <a:pt x="275405" y="242491"/>
                </a:lnTo>
                <a:lnTo>
                  <a:pt x="242419" y="275495"/>
                </a:lnTo>
                <a:lnTo>
                  <a:pt x="200582" y="297148"/>
                </a:lnTo>
                <a:lnTo>
                  <a:pt x="152400" y="304926"/>
                </a:lnTo>
                <a:lnTo>
                  <a:pt x="104217" y="297148"/>
                </a:lnTo>
                <a:lnTo>
                  <a:pt x="62380" y="275495"/>
                </a:lnTo>
                <a:lnTo>
                  <a:pt x="29394" y="242491"/>
                </a:lnTo>
                <a:lnTo>
                  <a:pt x="7766" y="200661"/>
                </a:lnTo>
                <a:lnTo>
                  <a:pt x="0" y="152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58200" y="455447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800" y="4720463"/>
            <a:ext cx="614680" cy="786765"/>
          </a:xfrm>
          <a:custGeom>
            <a:avLst/>
            <a:gdLst/>
            <a:ahLst/>
            <a:cxnLst/>
            <a:rect l="l" t="t" r="r" b="b"/>
            <a:pathLst>
              <a:path w="614679" h="786764">
                <a:moveTo>
                  <a:pt x="16764" y="703072"/>
                </a:moveTo>
                <a:lnTo>
                  <a:pt x="0" y="786511"/>
                </a:lnTo>
                <a:lnTo>
                  <a:pt x="76834" y="749808"/>
                </a:lnTo>
                <a:lnTo>
                  <a:pt x="64755" y="740410"/>
                </a:lnTo>
                <a:lnTo>
                  <a:pt x="44069" y="740410"/>
                </a:lnTo>
                <a:lnTo>
                  <a:pt x="34035" y="732536"/>
                </a:lnTo>
                <a:lnTo>
                  <a:pt x="41808" y="722557"/>
                </a:lnTo>
                <a:lnTo>
                  <a:pt x="16764" y="703072"/>
                </a:lnTo>
                <a:close/>
              </a:path>
              <a:path w="614679" h="786764">
                <a:moveTo>
                  <a:pt x="41808" y="722557"/>
                </a:moveTo>
                <a:lnTo>
                  <a:pt x="34035" y="732536"/>
                </a:lnTo>
                <a:lnTo>
                  <a:pt x="44069" y="740410"/>
                </a:lnTo>
                <a:lnTo>
                  <a:pt x="51873" y="730387"/>
                </a:lnTo>
                <a:lnTo>
                  <a:pt x="41808" y="722557"/>
                </a:lnTo>
                <a:close/>
              </a:path>
              <a:path w="614679" h="786764">
                <a:moveTo>
                  <a:pt x="51873" y="730387"/>
                </a:moveTo>
                <a:lnTo>
                  <a:pt x="44069" y="740410"/>
                </a:lnTo>
                <a:lnTo>
                  <a:pt x="64755" y="740410"/>
                </a:lnTo>
                <a:lnTo>
                  <a:pt x="51873" y="730387"/>
                </a:lnTo>
                <a:close/>
              </a:path>
              <a:path w="614679" h="786764">
                <a:moveTo>
                  <a:pt x="604647" y="0"/>
                </a:moveTo>
                <a:lnTo>
                  <a:pt x="41808" y="722557"/>
                </a:lnTo>
                <a:lnTo>
                  <a:pt x="51873" y="730387"/>
                </a:lnTo>
                <a:lnTo>
                  <a:pt x="614552" y="7874"/>
                </a:lnTo>
                <a:lnTo>
                  <a:pt x="604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406400" y="146050"/>
          <a:ext cx="9159869" cy="6396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554989"/>
                <a:gridCol w="381000"/>
                <a:gridCol w="208280"/>
                <a:gridCol w="288289"/>
                <a:gridCol w="387984"/>
                <a:gridCol w="490220"/>
                <a:gridCol w="222885"/>
                <a:gridCol w="229870"/>
                <a:gridCol w="244475"/>
                <a:gridCol w="137160"/>
                <a:gridCol w="133985"/>
                <a:gridCol w="171450"/>
                <a:gridCol w="201295"/>
                <a:gridCol w="206375"/>
                <a:gridCol w="509270"/>
                <a:gridCol w="229235"/>
                <a:gridCol w="234950"/>
                <a:gridCol w="149225"/>
                <a:gridCol w="165734"/>
                <a:gridCol w="254000"/>
                <a:gridCol w="505459"/>
                <a:gridCol w="444500"/>
                <a:gridCol w="464184"/>
                <a:gridCol w="594995"/>
              </a:tblGrid>
              <a:tr h="533400">
                <a:tc gridSpan="25">
                  <a:txBody>
                    <a:bodyPr/>
                    <a:lstStyle/>
                    <a:p>
                      <a:pPr marL="18415" algn="ctr">
                        <a:lnSpc>
                          <a:spcPts val="2014"/>
                        </a:lnSpc>
                      </a:pPr>
                      <a:r>
                        <a:rPr sz="2800" b="1" spc="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Path </a:t>
                      </a:r>
                      <a:r>
                        <a:rPr sz="2800" b="1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Products </a:t>
                      </a:r>
                      <a:r>
                        <a:rPr sz="2800" b="1" spc="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2800" b="1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expressions </a:t>
                      </a:r>
                      <a:r>
                        <a:rPr sz="2800" b="1" spc="0" dirty="0">
                          <a:solidFill>
                            <a:srgbClr val="D50092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2800" u="heavy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Reduction</a:t>
                      </a:r>
                      <a:r>
                        <a:rPr sz="2800" u="heavy" spc="-12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u="heavy" spc="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ts val="2085"/>
                        </a:lnSpc>
                      </a:pPr>
                      <a:r>
                        <a:rPr sz="2800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6600"/>
                      </a:solidFill>
                      <a:prstDash val="solid"/>
                    </a:lnL>
                    <a:lnR w="12700">
                      <a:solidFill>
                        <a:srgbClr val="FF6600"/>
                      </a:solidFill>
                      <a:prstDash val="solid"/>
                    </a:lnR>
                    <a:lnT w="12700">
                      <a:solidFill>
                        <a:srgbClr val="FF66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78815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300" u="heavy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Example: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76200">
                      <a:solidFill>
                        <a:srgbClr val="CEC9D3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 marL="45085" marR="49530">
                        <a:lnSpc>
                          <a:spcPct val="333600"/>
                        </a:lnSpc>
                        <a:spcBef>
                          <a:spcPts val="1795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c  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79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3335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c  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EC9D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9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79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937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923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EC9D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79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2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EC9D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477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79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4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4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96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EC9D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79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EC9D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79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EC9D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79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477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4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477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93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EC9D3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79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b="1" spc="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im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000" y="685800"/>
            <a:ext cx="50800" cy="5867400"/>
          </a:xfrm>
          <a:custGeom>
            <a:avLst/>
            <a:gdLst/>
            <a:ahLst/>
            <a:cxnLst/>
            <a:rect l="l" t="t" r="r" b="b"/>
            <a:pathLst>
              <a:path w="50800" h="5867400">
                <a:moveTo>
                  <a:pt x="0" y="5867400"/>
                </a:moveTo>
                <a:lnTo>
                  <a:pt x="50800" y="5867400"/>
                </a:lnTo>
                <a:lnTo>
                  <a:pt x="508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0"/>
            <a:ext cx="391972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7128" y="359663"/>
            <a:ext cx="3432048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1271" y="301752"/>
            <a:ext cx="1856231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8535" y="786383"/>
            <a:ext cx="146608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Reduction</a:t>
            </a:r>
            <a:r>
              <a:rPr b="0" u="heavy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u="heavy" spc="0" dirty="0">
                <a:solidFill>
                  <a:srgbClr val="0000CC"/>
                </a:solidFill>
                <a:latin typeface="Arial"/>
                <a:cs typeface="Arial"/>
              </a:rPr>
              <a:t>Procedure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1329" y="394461"/>
            <a:ext cx="14071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ple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46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6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0600" y="512597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5011673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0" y="152400"/>
                </a:moveTo>
                <a:lnTo>
                  <a:pt x="7769" y="104265"/>
                </a:lnTo>
                <a:lnTo>
                  <a:pt x="29405" y="62435"/>
                </a:lnTo>
                <a:lnTo>
                  <a:pt x="62396" y="29431"/>
                </a:lnTo>
                <a:lnTo>
                  <a:pt x="104231" y="7778"/>
                </a:lnTo>
                <a:lnTo>
                  <a:pt x="152400" y="0"/>
                </a:lnTo>
                <a:lnTo>
                  <a:pt x="200568" y="7778"/>
                </a:lnTo>
                <a:lnTo>
                  <a:pt x="242403" y="29431"/>
                </a:lnTo>
                <a:lnTo>
                  <a:pt x="275394" y="62435"/>
                </a:lnTo>
                <a:lnTo>
                  <a:pt x="297030" y="104265"/>
                </a:lnTo>
                <a:lnTo>
                  <a:pt x="304800" y="152400"/>
                </a:lnTo>
                <a:lnTo>
                  <a:pt x="297030" y="200661"/>
                </a:lnTo>
                <a:lnTo>
                  <a:pt x="275394" y="242491"/>
                </a:lnTo>
                <a:lnTo>
                  <a:pt x="242403" y="275495"/>
                </a:lnTo>
                <a:lnTo>
                  <a:pt x="200568" y="297148"/>
                </a:lnTo>
                <a:lnTo>
                  <a:pt x="152400" y="304926"/>
                </a:lnTo>
                <a:lnTo>
                  <a:pt x="104231" y="297148"/>
                </a:lnTo>
                <a:lnTo>
                  <a:pt x="62396" y="275495"/>
                </a:lnTo>
                <a:lnTo>
                  <a:pt x="29405" y="242491"/>
                </a:lnTo>
                <a:lnTo>
                  <a:pt x="7769" y="200661"/>
                </a:lnTo>
                <a:lnTo>
                  <a:pt x="0" y="152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0331" y="5025593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0200" y="5011673"/>
            <a:ext cx="3048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0" y="152400"/>
                </a:moveTo>
                <a:lnTo>
                  <a:pt x="7766" y="104265"/>
                </a:lnTo>
                <a:lnTo>
                  <a:pt x="29394" y="62435"/>
                </a:lnTo>
                <a:lnTo>
                  <a:pt x="62380" y="29431"/>
                </a:lnTo>
                <a:lnTo>
                  <a:pt x="104217" y="7778"/>
                </a:lnTo>
                <a:lnTo>
                  <a:pt x="152400" y="0"/>
                </a:lnTo>
                <a:lnTo>
                  <a:pt x="200582" y="7778"/>
                </a:lnTo>
                <a:lnTo>
                  <a:pt x="242419" y="29431"/>
                </a:lnTo>
                <a:lnTo>
                  <a:pt x="275405" y="62435"/>
                </a:lnTo>
                <a:lnTo>
                  <a:pt x="297033" y="104265"/>
                </a:lnTo>
                <a:lnTo>
                  <a:pt x="304800" y="152400"/>
                </a:lnTo>
                <a:lnTo>
                  <a:pt x="297033" y="200661"/>
                </a:lnTo>
                <a:lnTo>
                  <a:pt x="275405" y="242491"/>
                </a:lnTo>
                <a:lnTo>
                  <a:pt x="242419" y="275495"/>
                </a:lnTo>
                <a:lnTo>
                  <a:pt x="200582" y="297148"/>
                </a:lnTo>
                <a:lnTo>
                  <a:pt x="152400" y="304926"/>
                </a:lnTo>
                <a:lnTo>
                  <a:pt x="104217" y="297148"/>
                </a:lnTo>
                <a:lnTo>
                  <a:pt x="62380" y="275495"/>
                </a:lnTo>
                <a:lnTo>
                  <a:pt x="29394" y="242491"/>
                </a:lnTo>
                <a:lnTo>
                  <a:pt x="7766" y="200661"/>
                </a:lnTo>
                <a:lnTo>
                  <a:pt x="0" y="1525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85035" y="5025593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19400" y="5143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46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AD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46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90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14090" y="5043296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05000" y="512597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34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28871" y="5043296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33800" y="5067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444" y="5316982"/>
            <a:ext cx="2907665" cy="790575"/>
          </a:xfrm>
          <a:custGeom>
            <a:avLst/>
            <a:gdLst/>
            <a:ahLst/>
            <a:cxnLst/>
            <a:rect l="l" t="t" r="r" b="b"/>
            <a:pathLst>
              <a:path w="2907665" h="790575">
                <a:moveTo>
                  <a:pt x="48338" y="59265"/>
                </a:moveTo>
                <a:lnTo>
                  <a:pt x="81280" y="125222"/>
                </a:lnTo>
                <a:lnTo>
                  <a:pt x="112522" y="163957"/>
                </a:lnTo>
                <a:lnTo>
                  <a:pt x="144653" y="201676"/>
                </a:lnTo>
                <a:lnTo>
                  <a:pt x="177926" y="238252"/>
                </a:lnTo>
                <a:lnTo>
                  <a:pt x="212217" y="273926"/>
                </a:lnTo>
                <a:lnTo>
                  <a:pt x="247395" y="308533"/>
                </a:lnTo>
                <a:lnTo>
                  <a:pt x="283591" y="342099"/>
                </a:lnTo>
                <a:lnTo>
                  <a:pt x="320675" y="374510"/>
                </a:lnTo>
                <a:lnTo>
                  <a:pt x="358648" y="405955"/>
                </a:lnTo>
                <a:lnTo>
                  <a:pt x="397637" y="436181"/>
                </a:lnTo>
                <a:lnTo>
                  <a:pt x="437388" y="465340"/>
                </a:lnTo>
                <a:lnTo>
                  <a:pt x="477900" y="493433"/>
                </a:lnTo>
                <a:lnTo>
                  <a:pt x="519303" y="520306"/>
                </a:lnTo>
                <a:lnTo>
                  <a:pt x="561339" y="545934"/>
                </a:lnTo>
                <a:lnTo>
                  <a:pt x="604138" y="570496"/>
                </a:lnTo>
                <a:lnTo>
                  <a:pt x="647700" y="593826"/>
                </a:lnTo>
                <a:lnTo>
                  <a:pt x="692023" y="615911"/>
                </a:lnTo>
                <a:lnTo>
                  <a:pt x="736981" y="636752"/>
                </a:lnTo>
                <a:lnTo>
                  <a:pt x="782447" y="656361"/>
                </a:lnTo>
                <a:lnTo>
                  <a:pt x="828675" y="674712"/>
                </a:lnTo>
                <a:lnTo>
                  <a:pt x="875283" y="691730"/>
                </a:lnTo>
                <a:lnTo>
                  <a:pt x="922528" y="707504"/>
                </a:lnTo>
                <a:lnTo>
                  <a:pt x="970280" y="721944"/>
                </a:lnTo>
                <a:lnTo>
                  <a:pt x="1018539" y="735037"/>
                </a:lnTo>
                <a:lnTo>
                  <a:pt x="1067308" y="746798"/>
                </a:lnTo>
                <a:lnTo>
                  <a:pt x="1116583" y="757224"/>
                </a:lnTo>
                <a:lnTo>
                  <a:pt x="1165987" y="766305"/>
                </a:lnTo>
                <a:lnTo>
                  <a:pt x="1216025" y="773861"/>
                </a:lnTo>
                <a:lnTo>
                  <a:pt x="1266444" y="780173"/>
                </a:lnTo>
                <a:lnTo>
                  <a:pt x="1317117" y="784961"/>
                </a:lnTo>
                <a:lnTo>
                  <a:pt x="1376680" y="788784"/>
                </a:lnTo>
                <a:lnTo>
                  <a:pt x="1436243" y="790511"/>
                </a:lnTo>
                <a:lnTo>
                  <a:pt x="1495298" y="790321"/>
                </a:lnTo>
                <a:lnTo>
                  <a:pt x="1554353" y="788123"/>
                </a:lnTo>
                <a:lnTo>
                  <a:pt x="1612900" y="784021"/>
                </a:lnTo>
                <a:lnTo>
                  <a:pt x="1671193" y="778002"/>
                </a:lnTo>
                <a:lnTo>
                  <a:pt x="1672579" y="777811"/>
                </a:lnTo>
                <a:lnTo>
                  <a:pt x="1436497" y="777811"/>
                </a:lnTo>
                <a:lnTo>
                  <a:pt x="1377569" y="776109"/>
                </a:lnTo>
                <a:lnTo>
                  <a:pt x="1318260" y="772312"/>
                </a:lnTo>
                <a:lnTo>
                  <a:pt x="1267968" y="767575"/>
                </a:lnTo>
                <a:lnTo>
                  <a:pt x="1217930" y="761301"/>
                </a:lnTo>
                <a:lnTo>
                  <a:pt x="1168400" y="753821"/>
                </a:lnTo>
                <a:lnTo>
                  <a:pt x="1119124" y="744804"/>
                </a:lnTo>
                <a:lnTo>
                  <a:pt x="1070229" y="734453"/>
                </a:lnTo>
                <a:lnTo>
                  <a:pt x="1021842" y="722782"/>
                </a:lnTo>
                <a:lnTo>
                  <a:pt x="973963" y="709790"/>
                </a:lnTo>
                <a:lnTo>
                  <a:pt x="926592" y="695464"/>
                </a:lnTo>
                <a:lnTo>
                  <a:pt x="879601" y="679805"/>
                </a:lnTo>
                <a:lnTo>
                  <a:pt x="833247" y="662914"/>
                </a:lnTo>
                <a:lnTo>
                  <a:pt x="787526" y="644690"/>
                </a:lnTo>
                <a:lnTo>
                  <a:pt x="742314" y="625233"/>
                </a:lnTo>
                <a:lnTo>
                  <a:pt x="697738" y="604545"/>
                </a:lnTo>
                <a:lnTo>
                  <a:pt x="653795" y="582625"/>
                </a:lnTo>
                <a:lnTo>
                  <a:pt x="610488" y="559485"/>
                </a:lnTo>
                <a:lnTo>
                  <a:pt x="567944" y="535089"/>
                </a:lnTo>
                <a:lnTo>
                  <a:pt x="526161" y="509651"/>
                </a:lnTo>
                <a:lnTo>
                  <a:pt x="485139" y="482993"/>
                </a:lnTo>
                <a:lnTo>
                  <a:pt x="444881" y="455091"/>
                </a:lnTo>
                <a:lnTo>
                  <a:pt x="405383" y="426148"/>
                </a:lnTo>
                <a:lnTo>
                  <a:pt x="366775" y="396176"/>
                </a:lnTo>
                <a:lnTo>
                  <a:pt x="329056" y="364947"/>
                </a:lnTo>
                <a:lnTo>
                  <a:pt x="292226" y="332778"/>
                </a:lnTo>
                <a:lnTo>
                  <a:pt x="256286" y="299478"/>
                </a:lnTo>
                <a:lnTo>
                  <a:pt x="221361" y="265176"/>
                </a:lnTo>
                <a:lnTo>
                  <a:pt x="187325" y="229743"/>
                </a:lnTo>
                <a:lnTo>
                  <a:pt x="154305" y="193421"/>
                </a:lnTo>
                <a:lnTo>
                  <a:pt x="122428" y="155956"/>
                </a:lnTo>
                <a:lnTo>
                  <a:pt x="91439" y="117602"/>
                </a:lnTo>
                <a:lnTo>
                  <a:pt x="61722" y="78232"/>
                </a:lnTo>
                <a:lnTo>
                  <a:pt x="48338" y="59265"/>
                </a:lnTo>
                <a:close/>
              </a:path>
              <a:path w="2907665" h="790575">
                <a:moveTo>
                  <a:pt x="2896870" y="10033"/>
                </a:moveTo>
                <a:lnTo>
                  <a:pt x="2864358" y="58039"/>
                </a:lnTo>
                <a:lnTo>
                  <a:pt x="2830322" y="104648"/>
                </a:lnTo>
                <a:lnTo>
                  <a:pt x="2757932" y="193929"/>
                </a:lnTo>
                <a:lnTo>
                  <a:pt x="2679827" y="277647"/>
                </a:lnTo>
                <a:lnTo>
                  <a:pt x="2596388" y="355447"/>
                </a:lnTo>
                <a:lnTo>
                  <a:pt x="2552827" y="392163"/>
                </a:lnTo>
                <a:lnTo>
                  <a:pt x="2508122" y="427278"/>
                </a:lnTo>
                <a:lnTo>
                  <a:pt x="2462403" y="460883"/>
                </a:lnTo>
                <a:lnTo>
                  <a:pt x="2415413" y="492950"/>
                </a:lnTo>
                <a:lnTo>
                  <a:pt x="2367407" y="523417"/>
                </a:lnTo>
                <a:lnTo>
                  <a:pt x="2318639" y="552272"/>
                </a:lnTo>
                <a:lnTo>
                  <a:pt x="2268728" y="579513"/>
                </a:lnTo>
                <a:lnTo>
                  <a:pt x="2217928" y="605040"/>
                </a:lnTo>
                <a:lnTo>
                  <a:pt x="2166239" y="628954"/>
                </a:lnTo>
                <a:lnTo>
                  <a:pt x="2113660" y="651167"/>
                </a:lnTo>
                <a:lnTo>
                  <a:pt x="2060447" y="671677"/>
                </a:lnTo>
                <a:lnTo>
                  <a:pt x="2006472" y="690460"/>
                </a:lnTo>
                <a:lnTo>
                  <a:pt x="1951863" y="707453"/>
                </a:lnTo>
                <a:lnTo>
                  <a:pt x="1896491" y="722642"/>
                </a:lnTo>
                <a:lnTo>
                  <a:pt x="1840610" y="736130"/>
                </a:lnTo>
                <a:lnTo>
                  <a:pt x="1784222" y="747712"/>
                </a:lnTo>
                <a:lnTo>
                  <a:pt x="1727200" y="757491"/>
                </a:lnTo>
                <a:lnTo>
                  <a:pt x="1669795" y="765365"/>
                </a:lnTo>
                <a:lnTo>
                  <a:pt x="1612010" y="771347"/>
                </a:lnTo>
                <a:lnTo>
                  <a:pt x="1553845" y="775436"/>
                </a:lnTo>
                <a:lnTo>
                  <a:pt x="1495298" y="777621"/>
                </a:lnTo>
                <a:lnTo>
                  <a:pt x="1436497" y="777811"/>
                </a:lnTo>
                <a:lnTo>
                  <a:pt x="1672579" y="777811"/>
                </a:lnTo>
                <a:lnTo>
                  <a:pt x="1728978" y="770064"/>
                </a:lnTo>
                <a:lnTo>
                  <a:pt x="1786382" y="760222"/>
                </a:lnTo>
                <a:lnTo>
                  <a:pt x="1843278" y="748563"/>
                </a:lnTo>
                <a:lnTo>
                  <a:pt x="1899411" y="734987"/>
                </a:lnTo>
                <a:lnTo>
                  <a:pt x="1955165" y="719709"/>
                </a:lnTo>
                <a:lnTo>
                  <a:pt x="2010283" y="702589"/>
                </a:lnTo>
                <a:lnTo>
                  <a:pt x="2064639" y="683666"/>
                </a:lnTo>
                <a:lnTo>
                  <a:pt x="2118233" y="663016"/>
                </a:lnTo>
                <a:lnTo>
                  <a:pt x="2171065" y="640651"/>
                </a:lnTo>
                <a:lnTo>
                  <a:pt x="2223261" y="616572"/>
                </a:lnTo>
                <a:lnTo>
                  <a:pt x="2274316" y="590854"/>
                </a:lnTo>
                <a:lnTo>
                  <a:pt x="2324608" y="563422"/>
                </a:lnTo>
                <a:lnTo>
                  <a:pt x="2373884" y="534352"/>
                </a:lnTo>
                <a:lnTo>
                  <a:pt x="2422271" y="503682"/>
                </a:lnTo>
                <a:lnTo>
                  <a:pt x="2469515" y="471360"/>
                </a:lnTo>
                <a:lnTo>
                  <a:pt x="2515743" y="437527"/>
                </a:lnTo>
                <a:lnTo>
                  <a:pt x="2560701" y="402158"/>
                </a:lnTo>
                <a:lnTo>
                  <a:pt x="2604643" y="365150"/>
                </a:lnTo>
                <a:lnTo>
                  <a:pt x="2688463" y="286931"/>
                </a:lnTo>
                <a:lnTo>
                  <a:pt x="2767203" y="202565"/>
                </a:lnTo>
                <a:lnTo>
                  <a:pt x="2840228" y="112649"/>
                </a:lnTo>
                <a:lnTo>
                  <a:pt x="2874645" y="65532"/>
                </a:lnTo>
                <a:lnTo>
                  <a:pt x="2907410" y="17145"/>
                </a:lnTo>
                <a:lnTo>
                  <a:pt x="2896870" y="10033"/>
                </a:lnTo>
                <a:close/>
              </a:path>
              <a:path w="2907665" h="790575">
                <a:moveTo>
                  <a:pt x="0" y="0"/>
                </a:moveTo>
                <a:lnTo>
                  <a:pt x="11556" y="84455"/>
                </a:lnTo>
                <a:lnTo>
                  <a:pt x="37873" y="66432"/>
                </a:lnTo>
                <a:lnTo>
                  <a:pt x="30606" y="56134"/>
                </a:lnTo>
                <a:lnTo>
                  <a:pt x="41020" y="48895"/>
                </a:lnTo>
                <a:lnTo>
                  <a:pt x="63480" y="48895"/>
                </a:lnTo>
                <a:lnTo>
                  <a:pt x="74422" y="41402"/>
                </a:lnTo>
                <a:lnTo>
                  <a:pt x="0" y="0"/>
                </a:lnTo>
                <a:close/>
              </a:path>
              <a:path w="2907665" h="790575">
                <a:moveTo>
                  <a:pt x="41020" y="48895"/>
                </a:moveTo>
                <a:lnTo>
                  <a:pt x="30606" y="56134"/>
                </a:lnTo>
                <a:lnTo>
                  <a:pt x="37873" y="66432"/>
                </a:lnTo>
                <a:lnTo>
                  <a:pt x="48338" y="59265"/>
                </a:lnTo>
                <a:lnTo>
                  <a:pt x="41020" y="48895"/>
                </a:lnTo>
                <a:close/>
              </a:path>
              <a:path w="2907665" h="790575">
                <a:moveTo>
                  <a:pt x="63480" y="48895"/>
                </a:moveTo>
                <a:lnTo>
                  <a:pt x="41020" y="48895"/>
                </a:lnTo>
                <a:lnTo>
                  <a:pt x="48338" y="59265"/>
                </a:lnTo>
                <a:lnTo>
                  <a:pt x="63480" y="48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60575" y="4812284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10001" y="4753432"/>
            <a:ext cx="694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c+gkh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59733" y="4829632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15644" y="481228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59279" y="4963493"/>
            <a:ext cx="379730" cy="7143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3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gif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75229" y="6125667"/>
            <a:ext cx="3702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800" b="1" spc="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578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43525" y="5043296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74514" y="4829632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37609" y="5377688"/>
            <a:ext cx="29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ilh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74647" y="5237353"/>
            <a:ext cx="648335" cy="247650"/>
          </a:xfrm>
          <a:custGeom>
            <a:avLst/>
            <a:gdLst/>
            <a:ahLst/>
            <a:cxnLst/>
            <a:rect l="l" t="t" r="r" b="b"/>
            <a:pathLst>
              <a:path w="648335" h="247650">
                <a:moveTo>
                  <a:pt x="55823" y="52316"/>
                </a:moveTo>
                <a:lnTo>
                  <a:pt x="46426" y="60826"/>
                </a:lnTo>
                <a:lnTo>
                  <a:pt x="47243" y="61722"/>
                </a:lnTo>
                <a:lnTo>
                  <a:pt x="65531" y="79629"/>
                </a:lnTo>
                <a:lnTo>
                  <a:pt x="102742" y="112522"/>
                </a:lnTo>
                <a:lnTo>
                  <a:pt x="140842" y="142113"/>
                </a:lnTo>
                <a:lnTo>
                  <a:pt x="179577" y="168402"/>
                </a:lnTo>
                <a:lnTo>
                  <a:pt x="218566" y="191008"/>
                </a:lnTo>
                <a:lnTo>
                  <a:pt x="257809" y="209931"/>
                </a:lnTo>
                <a:lnTo>
                  <a:pt x="296798" y="225171"/>
                </a:lnTo>
                <a:lnTo>
                  <a:pt x="335279" y="236474"/>
                </a:lnTo>
                <a:lnTo>
                  <a:pt x="372998" y="243967"/>
                </a:lnTo>
                <a:lnTo>
                  <a:pt x="427354" y="247523"/>
                </a:lnTo>
                <a:lnTo>
                  <a:pt x="445007" y="246507"/>
                </a:lnTo>
                <a:lnTo>
                  <a:pt x="462152" y="244475"/>
                </a:lnTo>
                <a:lnTo>
                  <a:pt x="478663" y="241427"/>
                </a:lnTo>
                <a:lnTo>
                  <a:pt x="494919" y="237236"/>
                </a:lnTo>
                <a:lnTo>
                  <a:pt x="501877" y="234823"/>
                </a:lnTo>
                <a:lnTo>
                  <a:pt x="427481" y="234823"/>
                </a:lnTo>
                <a:lnTo>
                  <a:pt x="410463" y="234696"/>
                </a:lnTo>
                <a:lnTo>
                  <a:pt x="356869" y="228346"/>
                </a:lnTo>
                <a:lnTo>
                  <a:pt x="301116" y="213233"/>
                </a:lnTo>
                <a:lnTo>
                  <a:pt x="263144" y="198374"/>
                </a:lnTo>
                <a:lnTo>
                  <a:pt x="224789" y="179832"/>
                </a:lnTo>
                <a:lnTo>
                  <a:pt x="186562" y="157734"/>
                </a:lnTo>
                <a:lnTo>
                  <a:pt x="148462" y="131953"/>
                </a:lnTo>
                <a:lnTo>
                  <a:pt x="110997" y="102870"/>
                </a:lnTo>
                <a:lnTo>
                  <a:pt x="74421" y="70485"/>
                </a:lnTo>
                <a:lnTo>
                  <a:pt x="56641" y="53213"/>
                </a:lnTo>
                <a:lnTo>
                  <a:pt x="55823" y="52316"/>
                </a:lnTo>
                <a:close/>
              </a:path>
              <a:path w="648335" h="247650">
                <a:moveTo>
                  <a:pt x="635380" y="31369"/>
                </a:moveTo>
                <a:lnTo>
                  <a:pt x="626871" y="79629"/>
                </a:lnTo>
                <a:lnTo>
                  <a:pt x="611251" y="122174"/>
                </a:lnTo>
                <a:lnTo>
                  <a:pt x="588898" y="158623"/>
                </a:lnTo>
                <a:lnTo>
                  <a:pt x="559815" y="188722"/>
                </a:lnTo>
                <a:lnTo>
                  <a:pt x="520700" y="213614"/>
                </a:lnTo>
                <a:lnTo>
                  <a:pt x="476376" y="228854"/>
                </a:lnTo>
                <a:lnTo>
                  <a:pt x="427481" y="234823"/>
                </a:lnTo>
                <a:lnTo>
                  <a:pt x="501877" y="234823"/>
                </a:lnTo>
                <a:lnTo>
                  <a:pt x="540384" y="217551"/>
                </a:lnTo>
                <a:lnTo>
                  <a:pt x="583819" y="183896"/>
                </a:lnTo>
                <a:lnTo>
                  <a:pt x="611251" y="148463"/>
                </a:lnTo>
                <a:lnTo>
                  <a:pt x="631570" y="106553"/>
                </a:lnTo>
                <a:lnTo>
                  <a:pt x="644397" y="58928"/>
                </a:lnTo>
                <a:lnTo>
                  <a:pt x="647953" y="33147"/>
                </a:lnTo>
                <a:lnTo>
                  <a:pt x="635380" y="31369"/>
                </a:lnTo>
                <a:close/>
              </a:path>
              <a:path w="648335" h="247650">
                <a:moveTo>
                  <a:pt x="0" y="0"/>
                </a:moveTo>
                <a:lnTo>
                  <a:pt x="22859" y="82169"/>
                </a:lnTo>
                <a:lnTo>
                  <a:pt x="46426" y="60826"/>
                </a:lnTo>
                <a:lnTo>
                  <a:pt x="37845" y="51435"/>
                </a:lnTo>
                <a:lnTo>
                  <a:pt x="47243" y="42926"/>
                </a:lnTo>
                <a:lnTo>
                  <a:pt x="66192" y="42926"/>
                </a:lnTo>
                <a:lnTo>
                  <a:pt x="79375" y="30988"/>
                </a:lnTo>
                <a:lnTo>
                  <a:pt x="0" y="0"/>
                </a:lnTo>
                <a:close/>
              </a:path>
              <a:path w="648335" h="247650">
                <a:moveTo>
                  <a:pt x="47243" y="42926"/>
                </a:moveTo>
                <a:lnTo>
                  <a:pt x="37845" y="51435"/>
                </a:lnTo>
                <a:lnTo>
                  <a:pt x="46426" y="60826"/>
                </a:lnTo>
                <a:lnTo>
                  <a:pt x="55823" y="52316"/>
                </a:lnTo>
                <a:lnTo>
                  <a:pt x="47243" y="42926"/>
                </a:lnTo>
                <a:close/>
              </a:path>
              <a:path w="648335" h="247650">
                <a:moveTo>
                  <a:pt x="66192" y="42926"/>
                </a:moveTo>
                <a:lnTo>
                  <a:pt x="47243" y="42926"/>
                </a:lnTo>
                <a:lnTo>
                  <a:pt x="55823" y="52316"/>
                </a:lnTo>
                <a:lnTo>
                  <a:pt x="66192" y="42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03446" y="5237353"/>
            <a:ext cx="648335" cy="247650"/>
          </a:xfrm>
          <a:custGeom>
            <a:avLst/>
            <a:gdLst/>
            <a:ahLst/>
            <a:cxnLst/>
            <a:rect l="l" t="t" r="r" b="b"/>
            <a:pathLst>
              <a:path w="648335" h="247650">
                <a:moveTo>
                  <a:pt x="55823" y="52316"/>
                </a:moveTo>
                <a:lnTo>
                  <a:pt x="46426" y="60826"/>
                </a:lnTo>
                <a:lnTo>
                  <a:pt x="47243" y="61722"/>
                </a:lnTo>
                <a:lnTo>
                  <a:pt x="65531" y="79629"/>
                </a:lnTo>
                <a:lnTo>
                  <a:pt x="102742" y="112522"/>
                </a:lnTo>
                <a:lnTo>
                  <a:pt x="140842" y="142113"/>
                </a:lnTo>
                <a:lnTo>
                  <a:pt x="179577" y="168402"/>
                </a:lnTo>
                <a:lnTo>
                  <a:pt x="218566" y="191008"/>
                </a:lnTo>
                <a:lnTo>
                  <a:pt x="257810" y="209931"/>
                </a:lnTo>
                <a:lnTo>
                  <a:pt x="296799" y="225171"/>
                </a:lnTo>
                <a:lnTo>
                  <a:pt x="335279" y="236474"/>
                </a:lnTo>
                <a:lnTo>
                  <a:pt x="372999" y="243967"/>
                </a:lnTo>
                <a:lnTo>
                  <a:pt x="427354" y="247523"/>
                </a:lnTo>
                <a:lnTo>
                  <a:pt x="445007" y="246507"/>
                </a:lnTo>
                <a:lnTo>
                  <a:pt x="462152" y="244475"/>
                </a:lnTo>
                <a:lnTo>
                  <a:pt x="478663" y="241427"/>
                </a:lnTo>
                <a:lnTo>
                  <a:pt x="494918" y="237236"/>
                </a:lnTo>
                <a:lnTo>
                  <a:pt x="501877" y="234823"/>
                </a:lnTo>
                <a:lnTo>
                  <a:pt x="427481" y="234823"/>
                </a:lnTo>
                <a:lnTo>
                  <a:pt x="410463" y="234696"/>
                </a:lnTo>
                <a:lnTo>
                  <a:pt x="356869" y="228346"/>
                </a:lnTo>
                <a:lnTo>
                  <a:pt x="301116" y="213233"/>
                </a:lnTo>
                <a:lnTo>
                  <a:pt x="263143" y="198374"/>
                </a:lnTo>
                <a:lnTo>
                  <a:pt x="224789" y="179832"/>
                </a:lnTo>
                <a:lnTo>
                  <a:pt x="186562" y="157734"/>
                </a:lnTo>
                <a:lnTo>
                  <a:pt x="148462" y="131953"/>
                </a:lnTo>
                <a:lnTo>
                  <a:pt x="110998" y="102870"/>
                </a:lnTo>
                <a:lnTo>
                  <a:pt x="74422" y="70485"/>
                </a:lnTo>
                <a:lnTo>
                  <a:pt x="56641" y="53213"/>
                </a:lnTo>
                <a:lnTo>
                  <a:pt x="55823" y="52316"/>
                </a:lnTo>
                <a:close/>
              </a:path>
              <a:path w="648335" h="247650">
                <a:moveTo>
                  <a:pt x="635380" y="31369"/>
                </a:moveTo>
                <a:lnTo>
                  <a:pt x="626872" y="79629"/>
                </a:lnTo>
                <a:lnTo>
                  <a:pt x="611251" y="122174"/>
                </a:lnTo>
                <a:lnTo>
                  <a:pt x="588899" y="158623"/>
                </a:lnTo>
                <a:lnTo>
                  <a:pt x="559815" y="188722"/>
                </a:lnTo>
                <a:lnTo>
                  <a:pt x="520700" y="213614"/>
                </a:lnTo>
                <a:lnTo>
                  <a:pt x="476376" y="228854"/>
                </a:lnTo>
                <a:lnTo>
                  <a:pt x="427481" y="234823"/>
                </a:lnTo>
                <a:lnTo>
                  <a:pt x="501877" y="234823"/>
                </a:lnTo>
                <a:lnTo>
                  <a:pt x="540385" y="217551"/>
                </a:lnTo>
                <a:lnTo>
                  <a:pt x="583818" y="183896"/>
                </a:lnTo>
                <a:lnTo>
                  <a:pt x="611251" y="148463"/>
                </a:lnTo>
                <a:lnTo>
                  <a:pt x="631570" y="106553"/>
                </a:lnTo>
                <a:lnTo>
                  <a:pt x="644398" y="58928"/>
                </a:lnTo>
                <a:lnTo>
                  <a:pt x="647953" y="33147"/>
                </a:lnTo>
                <a:lnTo>
                  <a:pt x="635380" y="31369"/>
                </a:lnTo>
                <a:close/>
              </a:path>
              <a:path w="648335" h="247650">
                <a:moveTo>
                  <a:pt x="0" y="0"/>
                </a:moveTo>
                <a:lnTo>
                  <a:pt x="22860" y="82169"/>
                </a:lnTo>
                <a:lnTo>
                  <a:pt x="46426" y="60826"/>
                </a:lnTo>
                <a:lnTo>
                  <a:pt x="37845" y="51435"/>
                </a:lnTo>
                <a:lnTo>
                  <a:pt x="47243" y="42926"/>
                </a:lnTo>
                <a:lnTo>
                  <a:pt x="66192" y="42926"/>
                </a:lnTo>
                <a:lnTo>
                  <a:pt x="79375" y="30988"/>
                </a:lnTo>
                <a:lnTo>
                  <a:pt x="0" y="0"/>
                </a:lnTo>
                <a:close/>
              </a:path>
              <a:path w="648335" h="247650">
                <a:moveTo>
                  <a:pt x="47243" y="42926"/>
                </a:moveTo>
                <a:lnTo>
                  <a:pt x="37845" y="51435"/>
                </a:lnTo>
                <a:lnTo>
                  <a:pt x="46426" y="60826"/>
                </a:lnTo>
                <a:lnTo>
                  <a:pt x="55823" y="52316"/>
                </a:lnTo>
                <a:lnTo>
                  <a:pt x="47243" y="42926"/>
                </a:lnTo>
                <a:close/>
              </a:path>
              <a:path w="648335" h="247650">
                <a:moveTo>
                  <a:pt x="66192" y="42926"/>
                </a:moveTo>
                <a:lnTo>
                  <a:pt x="47243" y="42926"/>
                </a:lnTo>
                <a:lnTo>
                  <a:pt x="55823" y="52316"/>
                </a:lnTo>
                <a:lnTo>
                  <a:pt x="66192" y="42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3250" y="1136650"/>
            <a:ext cx="8775700" cy="3638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581271" y="2967354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95925" y="2967354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10705" y="2985007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25359" y="2985007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40014" y="2985007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00140" y="3547948"/>
            <a:ext cx="166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jf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71717" y="2753995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56221" y="2771343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71003" y="2771343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26914" y="275399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46367" y="3381247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46367" y="3899661"/>
            <a:ext cx="370205" cy="787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155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im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45248" y="3686302"/>
            <a:ext cx="29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kh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154794" y="2985007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685656" y="2771343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01153" y="3395598"/>
            <a:ext cx="29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ilh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648200" y="5143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94131" y="115531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608582" y="115531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23235" y="115531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37890" y="115531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08582" y="2069973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23235" y="2069973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444497" y="1565859"/>
            <a:ext cx="102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84375" y="941654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68879" y="941654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883533" y="941654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39444" y="941654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359279" y="1551508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60575" y="1870964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j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59279" y="2557017"/>
            <a:ext cx="293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im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57905" y="1856613"/>
            <a:ext cx="29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kh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52671" y="1155319"/>
            <a:ext cx="10541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7100" algn="l"/>
              </a:tabLst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6	2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798314" y="941654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813809" y="1551508"/>
            <a:ext cx="294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ilh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0"/>
            <a:ext cx="391972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7128" y="359663"/>
            <a:ext cx="3432048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1271" y="301752"/>
            <a:ext cx="1856231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8535" y="786383"/>
            <a:ext cx="146608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Reduction</a:t>
            </a:r>
            <a:r>
              <a:rPr b="0" u="heavy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u="heavy" spc="0" dirty="0">
                <a:solidFill>
                  <a:srgbClr val="0000CC"/>
                </a:solidFill>
                <a:latin typeface="Arial"/>
                <a:cs typeface="Arial"/>
              </a:rPr>
              <a:t>Procedure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1329" y="394461"/>
            <a:ext cx="14071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ple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186372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0" y="17494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82"/>
                </a:lnTo>
                <a:lnTo>
                  <a:pt x="275394" y="242419"/>
                </a:lnTo>
                <a:lnTo>
                  <a:pt x="242403" y="275405"/>
                </a:lnTo>
                <a:lnTo>
                  <a:pt x="200568" y="297033"/>
                </a:lnTo>
                <a:lnTo>
                  <a:pt x="152400" y="304800"/>
                </a:lnTo>
                <a:lnTo>
                  <a:pt x="104231" y="297033"/>
                </a:lnTo>
                <a:lnTo>
                  <a:pt x="62396" y="275405"/>
                </a:lnTo>
                <a:lnTo>
                  <a:pt x="29405" y="242419"/>
                </a:lnTo>
                <a:lnTo>
                  <a:pt x="7769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6531" y="1761820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76400" y="17494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61235" y="1761820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81200" y="1881123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1447800" y="0"/>
                </a:moveTo>
                <a:lnTo>
                  <a:pt x="1447800" y="76200"/>
                </a:lnTo>
                <a:lnTo>
                  <a:pt x="1511300" y="44450"/>
                </a:lnTo>
                <a:lnTo>
                  <a:pt x="1460500" y="44450"/>
                </a:lnTo>
                <a:lnTo>
                  <a:pt x="1460500" y="31750"/>
                </a:lnTo>
                <a:lnTo>
                  <a:pt x="1511300" y="31750"/>
                </a:lnTo>
                <a:lnTo>
                  <a:pt x="1447800" y="0"/>
                </a:lnTo>
                <a:close/>
              </a:path>
              <a:path w="1524000" h="76200">
                <a:moveTo>
                  <a:pt x="1447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</a:path>
              <a:path w="1524000" h="76200">
                <a:moveTo>
                  <a:pt x="15113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511300" y="44450"/>
                </a:lnTo>
                <a:lnTo>
                  <a:pt x="1524000" y="38100"/>
                </a:lnTo>
                <a:lnTo>
                  <a:pt x="1511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05200" y="17669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90290" y="1779523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19600" y="17669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05071" y="1779523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10000" y="180492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8639" y="2061717"/>
            <a:ext cx="2811145" cy="786765"/>
          </a:xfrm>
          <a:custGeom>
            <a:avLst/>
            <a:gdLst/>
            <a:ahLst/>
            <a:cxnLst/>
            <a:rect l="l" t="t" r="r" b="b"/>
            <a:pathLst>
              <a:path w="2811145" h="786764">
                <a:moveTo>
                  <a:pt x="47412" y="60096"/>
                </a:moveTo>
                <a:lnTo>
                  <a:pt x="78232" y="124841"/>
                </a:lnTo>
                <a:lnTo>
                  <a:pt x="108204" y="163449"/>
                </a:lnTo>
                <a:lnTo>
                  <a:pt x="139192" y="201041"/>
                </a:lnTo>
                <a:lnTo>
                  <a:pt x="171196" y="237744"/>
                </a:lnTo>
                <a:lnTo>
                  <a:pt x="204343" y="273177"/>
                </a:lnTo>
                <a:lnTo>
                  <a:pt x="238252" y="307721"/>
                </a:lnTo>
                <a:lnTo>
                  <a:pt x="273177" y="341122"/>
                </a:lnTo>
                <a:lnTo>
                  <a:pt x="308864" y="373507"/>
                </a:lnTo>
                <a:lnTo>
                  <a:pt x="345567" y="404876"/>
                </a:lnTo>
                <a:lnTo>
                  <a:pt x="383032" y="434975"/>
                </a:lnTo>
                <a:lnTo>
                  <a:pt x="421386" y="464058"/>
                </a:lnTo>
                <a:lnTo>
                  <a:pt x="460629" y="491998"/>
                </a:lnTo>
                <a:lnTo>
                  <a:pt x="500507" y="518795"/>
                </a:lnTo>
                <a:lnTo>
                  <a:pt x="541147" y="544322"/>
                </a:lnTo>
                <a:lnTo>
                  <a:pt x="582549" y="568706"/>
                </a:lnTo>
                <a:lnTo>
                  <a:pt x="624586" y="591947"/>
                </a:lnTo>
                <a:lnTo>
                  <a:pt x="667385" y="613791"/>
                </a:lnTo>
                <a:lnTo>
                  <a:pt x="710692" y="634492"/>
                </a:lnTo>
                <a:lnTo>
                  <a:pt x="754634" y="654050"/>
                </a:lnTo>
                <a:lnTo>
                  <a:pt x="799211" y="672338"/>
                </a:lnTo>
                <a:lnTo>
                  <a:pt x="844296" y="689229"/>
                </a:lnTo>
                <a:lnTo>
                  <a:pt x="889889" y="704850"/>
                </a:lnTo>
                <a:lnTo>
                  <a:pt x="936117" y="719201"/>
                </a:lnTo>
                <a:lnTo>
                  <a:pt x="982726" y="732155"/>
                </a:lnTo>
                <a:lnTo>
                  <a:pt x="1029970" y="743712"/>
                </a:lnTo>
                <a:lnTo>
                  <a:pt x="1077468" y="754126"/>
                </a:lnTo>
                <a:lnTo>
                  <a:pt x="1125347" y="763016"/>
                </a:lnTo>
                <a:lnTo>
                  <a:pt x="1173607" y="770382"/>
                </a:lnTo>
                <a:lnTo>
                  <a:pt x="1222248" y="776605"/>
                </a:lnTo>
                <a:lnTo>
                  <a:pt x="1271270" y="781304"/>
                </a:lnTo>
                <a:lnTo>
                  <a:pt x="1328928" y="784860"/>
                </a:lnTo>
                <a:lnTo>
                  <a:pt x="1386459" y="786511"/>
                </a:lnTo>
                <a:lnTo>
                  <a:pt x="1443736" y="786130"/>
                </a:lnTo>
                <a:lnTo>
                  <a:pt x="1500759" y="783844"/>
                </a:lnTo>
                <a:lnTo>
                  <a:pt x="1557401" y="779526"/>
                </a:lnTo>
                <a:lnTo>
                  <a:pt x="1609069" y="773811"/>
                </a:lnTo>
                <a:lnTo>
                  <a:pt x="1386840" y="773811"/>
                </a:lnTo>
                <a:lnTo>
                  <a:pt x="1329817" y="772160"/>
                </a:lnTo>
                <a:lnTo>
                  <a:pt x="1272540" y="768604"/>
                </a:lnTo>
                <a:lnTo>
                  <a:pt x="1223899" y="763905"/>
                </a:lnTo>
                <a:lnTo>
                  <a:pt x="1175512" y="757936"/>
                </a:lnTo>
                <a:lnTo>
                  <a:pt x="1127633" y="750443"/>
                </a:lnTo>
                <a:lnTo>
                  <a:pt x="1080135" y="741680"/>
                </a:lnTo>
                <a:lnTo>
                  <a:pt x="1032891" y="731393"/>
                </a:lnTo>
                <a:lnTo>
                  <a:pt x="986155" y="719963"/>
                </a:lnTo>
                <a:lnTo>
                  <a:pt x="939927" y="707009"/>
                </a:lnTo>
                <a:lnTo>
                  <a:pt x="894080" y="692785"/>
                </a:lnTo>
                <a:lnTo>
                  <a:pt x="848741" y="677291"/>
                </a:lnTo>
                <a:lnTo>
                  <a:pt x="804037" y="660527"/>
                </a:lnTo>
                <a:lnTo>
                  <a:pt x="759841" y="642493"/>
                </a:lnTo>
                <a:lnTo>
                  <a:pt x="716153" y="623062"/>
                </a:lnTo>
                <a:lnTo>
                  <a:pt x="673100" y="602488"/>
                </a:lnTo>
                <a:lnTo>
                  <a:pt x="630682" y="580771"/>
                </a:lnTo>
                <a:lnTo>
                  <a:pt x="589026" y="557657"/>
                </a:lnTo>
                <a:lnTo>
                  <a:pt x="547878" y="533527"/>
                </a:lnTo>
                <a:lnTo>
                  <a:pt x="507619" y="508127"/>
                </a:lnTo>
                <a:lnTo>
                  <a:pt x="467995" y="481584"/>
                </a:lnTo>
                <a:lnTo>
                  <a:pt x="429133" y="453898"/>
                </a:lnTo>
                <a:lnTo>
                  <a:pt x="391033" y="425069"/>
                </a:lnTo>
                <a:lnTo>
                  <a:pt x="353822" y="395224"/>
                </a:lnTo>
                <a:lnTo>
                  <a:pt x="317373" y="364109"/>
                </a:lnTo>
                <a:lnTo>
                  <a:pt x="281940" y="331978"/>
                </a:lnTo>
                <a:lnTo>
                  <a:pt x="247269" y="298831"/>
                </a:lnTo>
                <a:lnTo>
                  <a:pt x="213614" y="264541"/>
                </a:lnTo>
                <a:lnTo>
                  <a:pt x="180721" y="229362"/>
                </a:lnTo>
                <a:lnTo>
                  <a:pt x="148971" y="193040"/>
                </a:lnTo>
                <a:lnTo>
                  <a:pt x="118237" y="155702"/>
                </a:lnTo>
                <a:lnTo>
                  <a:pt x="88392" y="117348"/>
                </a:lnTo>
                <a:lnTo>
                  <a:pt x="59690" y="78232"/>
                </a:lnTo>
                <a:lnTo>
                  <a:pt x="47412" y="60096"/>
                </a:lnTo>
                <a:close/>
              </a:path>
              <a:path w="2811145" h="786764">
                <a:moveTo>
                  <a:pt x="2800477" y="2412"/>
                </a:moveTo>
                <a:lnTo>
                  <a:pt x="2768854" y="50546"/>
                </a:lnTo>
                <a:lnTo>
                  <a:pt x="2735834" y="97282"/>
                </a:lnTo>
                <a:lnTo>
                  <a:pt x="2701417" y="142748"/>
                </a:lnTo>
                <a:lnTo>
                  <a:pt x="2665476" y="186817"/>
                </a:lnTo>
                <a:lnTo>
                  <a:pt x="2628265" y="229362"/>
                </a:lnTo>
                <a:lnTo>
                  <a:pt x="2589657" y="270510"/>
                </a:lnTo>
                <a:lnTo>
                  <a:pt x="2549906" y="310261"/>
                </a:lnTo>
                <a:lnTo>
                  <a:pt x="2509012" y="348615"/>
                </a:lnTo>
                <a:lnTo>
                  <a:pt x="2466848" y="385318"/>
                </a:lnTo>
                <a:lnTo>
                  <a:pt x="2423414" y="420624"/>
                </a:lnTo>
                <a:lnTo>
                  <a:pt x="2379218" y="454279"/>
                </a:lnTo>
                <a:lnTo>
                  <a:pt x="2333752" y="486410"/>
                </a:lnTo>
                <a:lnTo>
                  <a:pt x="2287270" y="517017"/>
                </a:lnTo>
                <a:lnTo>
                  <a:pt x="2239899" y="545973"/>
                </a:lnTo>
                <a:lnTo>
                  <a:pt x="2191639" y="573405"/>
                </a:lnTo>
                <a:lnTo>
                  <a:pt x="2142363" y="599059"/>
                </a:lnTo>
                <a:lnTo>
                  <a:pt x="2092452" y="623062"/>
                </a:lnTo>
                <a:lnTo>
                  <a:pt x="2041525" y="645414"/>
                </a:lnTo>
                <a:lnTo>
                  <a:pt x="1990089" y="666115"/>
                </a:lnTo>
                <a:lnTo>
                  <a:pt x="1937893" y="684911"/>
                </a:lnTo>
                <a:lnTo>
                  <a:pt x="1885061" y="702183"/>
                </a:lnTo>
                <a:lnTo>
                  <a:pt x="1831467" y="717423"/>
                </a:lnTo>
                <a:lnTo>
                  <a:pt x="1777364" y="731012"/>
                </a:lnTo>
                <a:lnTo>
                  <a:pt x="1722882" y="742823"/>
                </a:lnTo>
                <a:lnTo>
                  <a:pt x="1667890" y="752602"/>
                </a:lnTo>
                <a:lnTo>
                  <a:pt x="1612392" y="760730"/>
                </a:lnTo>
                <a:lnTo>
                  <a:pt x="1556385" y="766826"/>
                </a:lnTo>
                <a:lnTo>
                  <a:pt x="1500124" y="771144"/>
                </a:lnTo>
                <a:lnTo>
                  <a:pt x="1443609" y="773430"/>
                </a:lnTo>
                <a:lnTo>
                  <a:pt x="1386840" y="773811"/>
                </a:lnTo>
                <a:lnTo>
                  <a:pt x="1609069" y="773811"/>
                </a:lnTo>
                <a:lnTo>
                  <a:pt x="1669669" y="765175"/>
                </a:lnTo>
                <a:lnTo>
                  <a:pt x="1725168" y="755269"/>
                </a:lnTo>
                <a:lnTo>
                  <a:pt x="1780159" y="743458"/>
                </a:lnTo>
                <a:lnTo>
                  <a:pt x="1834642" y="729742"/>
                </a:lnTo>
                <a:lnTo>
                  <a:pt x="1888489" y="714375"/>
                </a:lnTo>
                <a:lnTo>
                  <a:pt x="1941830" y="697103"/>
                </a:lnTo>
                <a:lnTo>
                  <a:pt x="1994408" y="678053"/>
                </a:lnTo>
                <a:lnTo>
                  <a:pt x="2046351" y="657225"/>
                </a:lnTo>
                <a:lnTo>
                  <a:pt x="2097532" y="634746"/>
                </a:lnTo>
                <a:lnTo>
                  <a:pt x="2147824" y="610489"/>
                </a:lnTo>
                <a:lnTo>
                  <a:pt x="2197481" y="584581"/>
                </a:lnTo>
                <a:lnTo>
                  <a:pt x="2246122" y="557149"/>
                </a:lnTo>
                <a:lnTo>
                  <a:pt x="2293874" y="527812"/>
                </a:lnTo>
                <a:lnTo>
                  <a:pt x="2340737" y="497078"/>
                </a:lnTo>
                <a:lnTo>
                  <a:pt x="2386457" y="464693"/>
                </a:lnTo>
                <a:lnTo>
                  <a:pt x="2431161" y="430657"/>
                </a:lnTo>
                <a:lnTo>
                  <a:pt x="2474849" y="395097"/>
                </a:lnTo>
                <a:lnTo>
                  <a:pt x="2517267" y="358140"/>
                </a:lnTo>
                <a:lnTo>
                  <a:pt x="2558669" y="319659"/>
                </a:lnTo>
                <a:lnTo>
                  <a:pt x="2598674" y="279527"/>
                </a:lnTo>
                <a:lnTo>
                  <a:pt x="2637536" y="237998"/>
                </a:lnTo>
                <a:lnTo>
                  <a:pt x="2675128" y="195072"/>
                </a:lnTo>
                <a:lnTo>
                  <a:pt x="2711196" y="150749"/>
                </a:lnTo>
                <a:lnTo>
                  <a:pt x="2745994" y="104902"/>
                </a:lnTo>
                <a:lnTo>
                  <a:pt x="2779268" y="57785"/>
                </a:lnTo>
                <a:lnTo>
                  <a:pt x="2811018" y="9398"/>
                </a:lnTo>
                <a:lnTo>
                  <a:pt x="2800477" y="2412"/>
                </a:lnTo>
                <a:close/>
              </a:path>
              <a:path w="2811145" h="786764">
                <a:moveTo>
                  <a:pt x="0" y="0"/>
                </a:moveTo>
                <a:lnTo>
                  <a:pt x="10160" y="84709"/>
                </a:lnTo>
                <a:lnTo>
                  <a:pt x="36802" y="67106"/>
                </a:lnTo>
                <a:lnTo>
                  <a:pt x="29718" y="56642"/>
                </a:lnTo>
                <a:lnTo>
                  <a:pt x="40259" y="49530"/>
                </a:lnTo>
                <a:lnTo>
                  <a:pt x="63406" y="49530"/>
                </a:lnTo>
                <a:lnTo>
                  <a:pt x="73787" y="42672"/>
                </a:lnTo>
                <a:lnTo>
                  <a:pt x="0" y="0"/>
                </a:lnTo>
                <a:close/>
              </a:path>
              <a:path w="2811145" h="786764">
                <a:moveTo>
                  <a:pt x="40259" y="49530"/>
                </a:moveTo>
                <a:lnTo>
                  <a:pt x="29718" y="56642"/>
                </a:lnTo>
                <a:lnTo>
                  <a:pt x="36802" y="67106"/>
                </a:lnTo>
                <a:lnTo>
                  <a:pt x="47412" y="60096"/>
                </a:lnTo>
                <a:lnTo>
                  <a:pt x="40259" y="49530"/>
                </a:lnTo>
                <a:close/>
              </a:path>
              <a:path w="2811145" h="786764">
                <a:moveTo>
                  <a:pt x="63406" y="49530"/>
                </a:moveTo>
                <a:lnTo>
                  <a:pt x="40259" y="49530"/>
                </a:lnTo>
                <a:lnTo>
                  <a:pt x="47412" y="60096"/>
                </a:lnTo>
                <a:lnTo>
                  <a:pt x="63406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41575" y="1565859"/>
            <a:ext cx="989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b(c+gkh)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35933" y="1565859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92097" y="154851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8194" y="941654"/>
            <a:ext cx="446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bgif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34000" y="17669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19725" y="1779523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24400" y="188112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50714" y="156585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99029" y="2113914"/>
            <a:ext cx="120840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ilh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imf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23988" y="1129977"/>
            <a:ext cx="510540" cy="611505"/>
          </a:xfrm>
          <a:custGeom>
            <a:avLst/>
            <a:gdLst/>
            <a:ahLst/>
            <a:cxnLst/>
            <a:rect l="l" t="t" r="r" b="b"/>
            <a:pathLst>
              <a:path w="510539" h="611505">
                <a:moveTo>
                  <a:pt x="508968" y="310583"/>
                </a:moveTo>
                <a:lnTo>
                  <a:pt x="254976" y="310583"/>
                </a:lnTo>
                <a:lnTo>
                  <a:pt x="306792" y="611319"/>
                </a:lnTo>
                <a:lnTo>
                  <a:pt x="349717" y="592848"/>
                </a:lnTo>
                <a:lnTo>
                  <a:pt x="388994" y="566238"/>
                </a:lnTo>
                <a:lnTo>
                  <a:pt x="423945" y="532399"/>
                </a:lnTo>
                <a:lnTo>
                  <a:pt x="453893" y="492241"/>
                </a:lnTo>
                <a:lnTo>
                  <a:pt x="478161" y="446676"/>
                </a:lnTo>
                <a:lnTo>
                  <a:pt x="496070" y="396615"/>
                </a:lnTo>
                <a:lnTo>
                  <a:pt x="506944" y="342968"/>
                </a:lnTo>
                <a:lnTo>
                  <a:pt x="508968" y="310583"/>
                </a:lnTo>
                <a:close/>
              </a:path>
              <a:path w="510539" h="611505">
                <a:moveTo>
                  <a:pt x="253487" y="0"/>
                </a:moveTo>
                <a:lnTo>
                  <a:pt x="213224" y="6730"/>
                </a:lnTo>
                <a:lnTo>
                  <a:pt x="174668" y="20832"/>
                </a:lnTo>
                <a:lnTo>
                  <a:pt x="138421" y="41735"/>
                </a:lnTo>
                <a:lnTo>
                  <a:pt x="105085" y="68870"/>
                </a:lnTo>
                <a:lnTo>
                  <a:pt x="75261" y="101667"/>
                </a:lnTo>
                <a:lnTo>
                  <a:pt x="49553" y="139555"/>
                </a:lnTo>
                <a:lnTo>
                  <a:pt x="28561" y="181965"/>
                </a:lnTo>
                <a:lnTo>
                  <a:pt x="12888" y="228327"/>
                </a:lnTo>
                <a:lnTo>
                  <a:pt x="3135" y="278071"/>
                </a:lnTo>
                <a:lnTo>
                  <a:pt x="0" y="330743"/>
                </a:lnTo>
                <a:lnTo>
                  <a:pt x="4028" y="381762"/>
                </a:lnTo>
                <a:lnTo>
                  <a:pt x="14802" y="430228"/>
                </a:lnTo>
                <a:lnTo>
                  <a:pt x="31901" y="475238"/>
                </a:lnTo>
                <a:lnTo>
                  <a:pt x="54905" y="515891"/>
                </a:lnTo>
                <a:lnTo>
                  <a:pt x="83395" y="551284"/>
                </a:lnTo>
                <a:lnTo>
                  <a:pt x="116952" y="580515"/>
                </a:lnTo>
                <a:lnTo>
                  <a:pt x="155154" y="602683"/>
                </a:lnTo>
                <a:lnTo>
                  <a:pt x="254976" y="310583"/>
                </a:lnTo>
                <a:lnTo>
                  <a:pt x="508968" y="310583"/>
                </a:lnTo>
                <a:lnTo>
                  <a:pt x="506686" y="243612"/>
                </a:lnTo>
                <a:lnTo>
                  <a:pt x="497129" y="197283"/>
                </a:lnTo>
                <a:lnTo>
                  <a:pt x="481867" y="154126"/>
                </a:lnTo>
                <a:lnTo>
                  <a:pt x="461335" y="114844"/>
                </a:lnTo>
                <a:lnTo>
                  <a:pt x="435969" y="80142"/>
                </a:lnTo>
                <a:lnTo>
                  <a:pt x="406202" y="50723"/>
                </a:lnTo>
                <a:lnTo>
                  <a:pt x="372471" y="27293"/>
                </a:lnTo>
                <a:lnTo>
                  <a:pt x="335210" y="10554"/>
                </a:lnTo>
                <a:lnTo>
                  <a:pt x="294854" y="1211"/>
                </a:lnTo>
                <a:lnTo>
                  <a:pt x="253487" y="0"/>
                </a:lnTo>
                <a:close/>
              </a:path>
            </a:pathLst>
          </a:custGeom>
          <a:solidFill>
            <a:srgbClr val="AD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17737" y="1123188"/>
            <a:ext cx="523240" cy="618490"/>
          </a:xfrm>
          <a:custGeom>
            <a:avLst/>
            <a:gdLst/>
            <a:ahLst/>
            <a:cxnLst/>
            <a:rect l="l" t="t" r="r" b="b"/>
            <a:pathLst>
              <a:path w="523239" h="618489">
                <a:moveTo>
                  <a:pt x="363843" y="549783"/>
                </a:moveTo>
                <a:lnTo>
                  <a:pt x="313043" y="618109"/>
                </a:lnTo>
                <a:lnTo>
                  <a:pt x="398260" y="617727"/>
                </a:lnTo>
                <a:lnTo>
                  <a:pt x="386745" y="594995"/>
                </a:lnTo>
                <a:lnTo>
                  <a:pt x="372860" y="594995"/>
                </a:lnTo>
                <a:lnTo>
                  <a:pt x="366637" y="583946"/>
                </a:lnTo>
                <a:lnTo>
                  <a:pt x="377946" y="577623"/>
                </a:lnTo>
                <a:lnTo>
                  <a:pt x="363843" y="549783"/>
                </a:lnTo>
                <a:close/>
              </a:path>
              <a:path w="523239" h="618489">
                <a:moveTo>
                  <a:pt x="275451" y="0"/>
                </a:moveTo>
                <a:lnTo>
                  <a:pt x="236081" y="3428"/>
                </a:lnTo>
                <a:lnTo>
                  <a:pt x="197981" y="13842"/>
                </a:lnTo>
                <a:lnTo>
                  <a:pt x="161786" y="30352"/>
                </a:lnTo>
                <a:lnTo>
                  <a:pt x="128004" y="52959"/>
                </a:lnTo>
                <a:lnTo>
                  <a:pt x="87745" y="91186"/>
                </a:lnTo>
                <a:lnTo>
                  <a:pt x="53582" y="137922"/>
                </a:lnTo>
                <a:lnTo>
                  <a:pt x="26785" y="191770"/>
                </a:lnTo>
                <a:lnTo>
                  <a:pt x="12307" y="236474"/>
                </a:lnTo>
                <a:lnTo>
                  <a:pt x="3163" y="283972"/>
                </a:lnTo>
                <a:lnTo>
                  <a:pt x="91" y="333121"/>
                </a:lnTo>
                <a:lnTo>
                  <a:pt x="0" y="337692"/>
                </a:lnTo>
                <a:lnTo>
                  <a:pt x="1131" y="363600"/>
                </a:lnTo>
                <a:lnTo>
                  <a:pt x="8624" y="414400"/>
                </a:lnTo>
                <a:lnTo>
                  <a:pt x="22848" y="462025"/>
                </a:lnTo>
                <a:lnTo>
                  <a:pt x="43422" y="505967"/>
                </a:lnTo>
                <a:lnTo>
                  <a:pt x="69584" y="544829"/>
                </a:lnTo>
                <a:lnTo>
                  <a:pt x="101588" y="578231"/>
                </a:lnTo>
                <a:lnTo>
                  <a:pt x="138291" y="604774"/>
                </a:lnTo>
                <a:lnTo>
                  <a:pt x="158484" y="615188"/>
                </a:lnTo>
                <a:lnTo>
                  <a:pt x="164326" y="603885"/>
                </a:lnTo>
                <a:lnTo>
                  <a:pt x="145276" y="594106"/>
                </a:lnTo>
                <a:lnTo>
                  <a:pt x="127242" y="582295"/>
                </a:lnTo>
                <a:lnTo>
                  <a:pt x="94476" y="553974"/>
                </a:lnTo>
                <a:lnTo>
                  <a:pt x="66663" y="519429"/>
                </a:lnTo>
                <a:lnTo>
                  <a:pt x="44057" y="479551"/>
                </a:lnTo>
                <a:lnTo>
                  <a:pt x="27293" y="435483"/>
                </a:lnTo>
                <a:lnTo>
                  <a:pt x="16625" y="387858"/>
                </a:lnTo>
                <a:lnTo>
                  <a:pt x="12561" y="337692"/>
                </a:lnTo>
                <a:lnTo>
                  <a:pt x="13323" y="311912"/>
                </a:lnTo>
                <a:lnTo>
                  <a:pt x="18022" y="270128"/>
                </a:lnTo>
                <a:lnTo>
                  <a:pt x="28563" y="225298"/>
                </a:lnTo>
                <a:lnTo>
                  <a:pt x="50280" y="170179"/>
                </a:lnTo>
                <a:lnTo>
                  <a:pt x="79744" y="121538"/>
                </a:lnTo>
                <a:lnTo>
                  <a:pt x="115685" y="80390"/>
                </a:lnTo>
                <a:lnTo>
                  <a:pt x="146165" y="55372"/>
                </a:lnTo>
                <a:lnTo>
                  <a:pt x="178931" y="35813"/>
                </a:lnTo>
                <a:lnTo>
                  <a:pt x="225794" y="18541"/>
                </a:lnTo>
                <a:lnTo>
                  <a:pt x="275070" y="12700"/>
                </a:lnTo>
                <a:lnTo>
                  <a:pt x="347221" y="12700"/>
                </a:lnTo>
                <a:lnTo>
                  <a:pt x="341237" y="10540"/>
                </a:lnTo>
                <a:lnTo>
                  <a:pt x="328537" y="6858"/>
                </a:lnTo>
                <a:lnTo>
                  <a:pt x="315456" y="3937"/>
                </a:lnTo>
                <a:lnTo>
                  <a:pt x="302121" y="1777"/>
                </a:lnTo>
                <a:lnTo>
                  <a:pt x="288659" y="508"/>
                </a:lnTo>
                <a:lnTo>
                  <a:pt x="275451" y="0"/>
                </a:lnTo>
                <a:close/>
              </a:path>
              <a:path w="523239" h="618489">
                <a:moveTo>
                  <a:pt x="377946" y="577623"/>
                </a:moveTo>
                <a:lnTo>
                  <a:pt x="366637" y="583946"/>
                </a:lnTo>
                <a:lnTo>
                  <a:pt x="372860" y="594995"/>
                </a:lnTo>
                <a:lnTo>
                  <a:pt x="383681" y="588945"/>
                </a:lnTo>
                <a:lnTo>
                  <a:pt x="377946" y="577623"/>
                </a:lnTo>
                <a:close/>
              </a:path>
              <a:path w="523239" h="618489">
                <a:moveTo>
                  <a:pt x="383681" y="588945"/>
                </a:moveTo>
                <a:lnTo>
                  <a:pt x="372860" y="594995"/>
                </a:lnTo>
                <a:lnTo>
                  <a:pt x="386745" y="594995"/>
                </a:lnTo>
                <a:lnTo>
                  <a:pt x="383681" y="588945"/>
                </a:lnTo>
                <a:close/>
              </a:path>
              <a:path w="523239" h="618489">
                <a:moveTo>
                  <a:pt x="382422" y="575121"/>
                </a:moveTo>
                <a:lnTo>
                  <a:pt x="377946" y="577623"/>
                </a:lnTo>
                <a:lnTo>
                  <a:pt x="383681" y="588945"/>
                </a:lnTo>
                <a:lnTo>
                  <a:pt x="389243" y="585851"/>
                </a:lnTo>
                <a:lnTo>
                  <a:pt x="389497" y="585597"/>
                </a:lnTo>
                <a:lnTo>
                  <a:pt x="389878" y="585342"/>
                </a:lnTo>
                <a:lnTo>
                  <a:pt x="402031" y="575563"/>
                </a:lnTo>
                <a:lnTo>
                  <a:pt x="381877" y="575563"/>
                </a:lnTo>
                <a:lnTo>
                  <a:pt x="382422" y="575121"/>
                </a:lnTo>
                <a:close/>
              </a:path>
              <a:path w="523239" h="618489">
                <a:moveTo>
                  <a:pt x="382766" y="574928"/>
                </a:moveTo>
                <a:lnTo>
                  <a:pt x="382422" y="575121"/>
                </a:lnTo>
                <a:lnTo>
                  <a:pt x="381877" y="575563"/>
                </a:lnTo>
                <a:lnTo>
                  <a:pt x="382766" y="574928"/>
                </a:lnTo>
                <a:close/>
              </a:path>
              <a:path w="523239" h="618489">
                <a:moveTo>
                  <a:pt x="402820" y="574928"/>
                </a:moveTo>
                <a:lnTo>
                  <a:pt x="382766" y="574928"/>
                </a:lnTo>
                <a:lnTo>
                  <a:pt x="381877" y="575563"/>
                </a:lnTo>
                <a:lnTo>
                  <a:pt x="402031" y="575563"/>
                </a:lnTo>
                <a:lnTo>
                  <a:pt x="402820" y="574928"/>
                </a:lnTo>
                <a:close/>
              </a:path>
              <a:path w="523239" h="618489">
                <a:moveTo>
                  <a:pt x="347221" y="12700"/>
                </a:moveTo>
                <a:lnTo>
                  <a:pt x="275070" y="12700"/>
                </a:lnTo>
                <a:lnTo>
                  <a:pt x="287516" y="13208"/>
                </a:lnTo>
                <a:lnTo>
                  <a:pt x="300216" y="14350"/>
                </a:lnTo>
                <a:lnTo>
                  <a:pt x="348603" y="26670"/>
                </a:lnTo>
                <a:lnTo>
                  <a:pt x="392291" y="50164"/>
                </a:lnTo>
                <a:lnTo>
                  <a:pt x="430391" y="83185"/>
                </a:lnTo>
                <a:lnTo>
                  <a:pt x="462141" y="124713"/>
                </a:lnTo>
                <a:lnTo>
                  <a:pt x="486525" y="173482"/>
                </a:lnTo>
                <a:lnTo>
                  <a:pt x="499479" y="213995"/>
                </a:lnTo>
                <a:lnTo>
                  <a:pt x="507480" y="257048"/>
                </a:lnTo>
                <a:lnTo>
                  <a:pt x="510014" y="302513"/>
                </a:lnTo>
                <a:lnTo>
                  <a:pt x="509639" y="317626"/>
                </a:lnTo>
                <a:lnTo>
                  <a:pt x="503162" y="372237"/>
                </a:lnTo>
                <a:lnTo>
                  <a:pt x="491478" y="417449"/>
                </a:lnTo>
                <a:lnTo>
                  <a:pt x="474714" y="459486"/>
                </a:lnTo>
                <a:lnTo>
                  <a:pt x="453251" y="498094"/>
                </a:lnTo>
                <a:lnTo>
                  <a:pt x="427597" y="532638"/>
                </a:lnTo>
                <a:lnTo>
                  <a:pt x="398133" y="562356"/>
                </a:lnTo>
                <a:lnTo>
                  <a:pt x="382422" y="575121"/>
                </a:lnTo>
                <a:lnTo>
                  <a:pt x="382766" y="574928"/>
                </a:lnTo>
                <a:lnTo>
                  <a:pt x="402820" y="574928"/>
                </a:lnTo>
                <a:lnTo>
                  <a:pt x="406134" y="572262"/>
                </a:lnTo>
                <a:lnTo>
                  <a:pt x="436868" y="541274"/>
                </a:lnTo>
                <a:lnTo>
                  <a:pt x="463665" y="505460"/>
                </a:lnTo>
                <a:lnTo>
                  <a:pt x="486017" y="465327"/>
                </a:lnTo>
                <a:lnTo>
                  <a:pt x="503416" y="421766"/>
                </a:lnTo>
                <a:lnTo>
                  <a:pt x="515608" y="375031"/>
                </a:lnTo>
                <a:lnTo>
                  <a:pt x="521196" y="334517"/>
                </a:lnTo>
                <a:lnTo>
                  <a:pt x="522716" y="302260"/>
                </a:lnTo>
                <a:lnTo>
                  <a:pt x="522470" y="287020"/>
                </a:lnTo>
                <a:lnTo>
                  <a:pt x="518021" y="240664"/>
                </a:lnTo>
                <a:lnTo>
                  <a:pt x="507988" y="196850"/>
                </a:lnTo>
                <a:lnTo>
                  <a:pt x="486906" y="143128"/>
                </a:lnTo>
                <a:lnTo>
                  <a:pt x="457569" y="95758"/>
                </a:lnTo>
                <a:lnTo>
                  <a:pt x="430518" y="65277"/>
                </a:lnTo>
                <a:lnTo>
                  <a:pt x="399911" y="40004"/>
                </a:lnTo>
                <a:lnTo>
                  <a:pt x="365748" y="20192"/>
                </a:lnTo>
                <a:lnTo>
                  <a:pt x="353556" y="14986"/>
                </a:lnTo>
                <a:lnTo>
                  <a:pt x="347221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9646" y="1975104"/>
            <a:ext cx="648335" cy="247650"/>
          </a:xfrm>
          <a:custGeom>
            <a:avLst/>
            <a:gdLst/>
            <a:ahLst/>
            <a:cxnLst/>
            <a:rect l="l" t="t" r="r" b="b"/>
            <a:pathLst>
              <a:path w="648335" h="247650">
                <a:moveTo>
                  <a:pt x="55802" y="52282"/>
                </a:moveTo>
                <a:lnTo>
                  <a:pt x="46394" y="60781"/>
                </a:lnTo>
                <a:lnTo>
                  <a:pt x="47243" y="61722"/>
                </a:lnTo>
                <a:lnTo>
                  <a:pt x="65531" y="79501"/>
                </a:lnTo>
                <a:lnTo>
                  <a:pt x="102742" y="112395"/>
                </a:lnTo>
                <a:lnTo>
                  <a:pt x="140842" y="142112"/>
                </a:lnTo>
                <a:lnTo>
                  <a:pt x="179577" y="168275"/>
                </a:lnTo>
                <a:lnTo>
                  <a:pt x="218566" y="190881"/>
                </a:lnTo>
                <a:lnTo>
                  <a:pt x="257810" y="209931"/>
                </a:lnTo>
                <a:lnTo>
                  <a:pt x="296799" y="225171"/>
                </a:lnTo>
                <a:lnTo>
                  <a:pt x="335279" y="236474"/>
                </a:lnTo>
                <a:lnTo>
                  <a:pt x="372999" y="243967"/>
                </a:lnTo>
                <a:lnTo>
                  <a:pt x="427354" y="247396"/>
                </a:lnTo>
                <a:lnTo>
                  <a:pt x="445007" y="246507"/>
                </a:lnTo>
                <a:lnTo>
                  <a:pt x="462152" y="244475"/>
                </a:lnTo>
                <a:lnTo>
                  <a:pt x="478663" y="241300"/>
                </a:lnTo>
                <a:lnTo>
                  <a:pt x="494918" y="237109"/>
                </a:lnTo>
                <a:lnTo>
                  <a:pt x="502043" y="234696"/>
                </a:lnTo>
                <a:lnTo>
                  <a:pt x="410463" y="234696"/>
                </a:lnTo>
                <a:lnTo>
                  <a:pt x="392938" y="233553"/>
                </a:lnTo>
                <a:lnTo>
                  <a:pt x="338454" y="224155"/>
                </a:lnTo>
                <a:lnTo>
                  <a:pt x="301116" y="213233"/>
                </a:lnTo>
                <a:lnTo>
                  <a:pt x="263143" y="198374"/>
                </a:lnTo>
                <a:lnTo>
                  <a:pt x="224789" y="179832"/>
                </a:lnTo>
                <a:lnTo>
                  <a:pt x="186562" y="157607"/>
                </a:lnTo>
                <a:lnTo>
                  <a:pt x="148462" y="131825"/>
                </a:lnTo>
                <a:lnTo>
                  <a:pt x="110998" y="102870"/>
                </a:lnTo>
                <a:lnTo>
                  <a:pt x="74422" y="70358"/>
                </a:lnTo>
                <a:lnTo>
                  <a:pt x="56641" y="53212"/>
                </a:lnTo>
                <a:lnTo>
                  <a:pt x="55802" y="52282"/>
                </a:lnTo>
                <a:close/>
              </a:path>
              <a:path w="648335" h="247650">
                <a:moveTo>
                  <a:pt x="635380" y="31369"/>
                </a:moveTo>
                <a:lnTo>
                  <a:pt x="626872" y="79501"/>
                </a:lnTo>
                <a:lnTo>
                  <a:pt x="611251" y="122047"/>
                </a:lnTo>
                <a:lnTo>
                  <a:pt x="588899" y="158623"/>
                </a:lnTo>
                <a:lnTo>
                  <a:pt x="559815" y="188595"/>
                </a:lnTo>
                <a:lnTo>
                  <a:pt x="520700" y="213487"/>
                </a:lnTo>
                <a:lnTo>
                  <a:pt x="476376" y="228854"/>
                </a:lnTo>
                <a:lnTo>
                  <a:pt x="427481" y="234696"/>
                </a:lnTo>
                <a:lnTo>
                  <a:pt x="502043" y="234696"/>
                </a:lnTo>
                <a:lnTo>
                  <a:pt x="540385" y="217550"/>
                </a:lnTo>
                <a:lnTo>
                  <a:pt x="583818" y="183896"/>
                </a:lnTo>
                <a:lnTo>
                  <a:pt x="611251" y="148336"/>
                </a:lnTo>
                <a:lnTo>
                  <a:pt x="631570" y="106425"/>
                </a:lnTo>
                <a:lnTo>
                  <a:pt x="644398" y="58800"/>
                </a:lnTo>
                <a:lnTo>
                  <a:pt x="647953" y="33020"/>
                </a:lnTo>
                <a:lnTo>
                  <a:pt x="635380" y="31369"/>
                </a:lnTo>
                <a:close/>
              </a:path>
              <a:path w="648335" h="247650">
                <a:moveTo>
                  <a:pt x="0" y="0"/>
                </a:moveTo>
                <a:lnTo>
                  <a:pt x="22860" y="82042"/>
                </a:lnTo>
                <a:lnTo>
                  <a:pt x="46394" y="60781"/>
                </a:lnTo>
                <a:lnTo>
                  <a:pt x="37845" y="51308"/>
                </a:lnTo>
                <a:lnTo>
                  <a:pt x="47243" y="42799"/>
                </a:lnTo>
                <a:lnTo>
                  <a:pt x="66300" y="42799"/>
                </a:lnTo>
                <a:lnTo>
                  <a:pt x="79375" y="30987"/>
                </a:lnTo>
                <a:lnTo>
                  <a:pt x="0" y="0"/>
                </a:lnTo>
                <a:close/>
              </a:path>
              <a:path w="648335" h="247650">
                <a:moveTo>
                  <a:pt x="47243" y="42799"/>
                </a:moveTo>
                <a:lnTo>
                  <a:pt x="37845" y="51308"/>
                </a:lnTo>
                <a:lnTo>
                  <a:pt x="46394" y="60781"/>
                </a:lnTo>
                <a:lnTo>
                  <a:pt x="55802" y="52282"/>
                </a:lnTo>
                <a:lnTo>
                  <a:pt x="47243" y="42799"/>
                </a:lnTo>
                <a:close/>
              </a:path>
              <a:path w="648335" h="247650">
                <a:moveTo>
                  <a:pt x="66300" y="42799"/>
                </a:moveTo>
                <a:lnTo>
                  <a:pt x="47243" y="42799"/>
                </a:lnTo>
                <a:lnTo>
                  <a:pt x="55802" y="52282"/>
                </a:lnTo>
                <a:lnTo>
                  <a:pt x="66300" y="42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76800" y="35814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2000" y="34671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657725" y="3480257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86400" y="34671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572125" y="3480257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91200" y="3598798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1447800" y="0"/>
                </a:moveTo>
                <a:lnTo>
                  <a:pt x="1447800" y="76200"/>
                </a:lnTo>
                <a:lnTo>
                  <a:pt x="1511300" y="44450"/>
                </a:lnTo>
                <a:lnTo>
                  <a:pt x="1460500" y="44450"/>
                </a:lnTo>
                <a:lnTo>
                  <a:pt x="1460500" y="31750"/>
                </a:lnTo>
                <a:lnTo>
                  <a:pt x="1511300" y="31750"/>
                </a:lnTo>
                <a:lnTo>
                  <a:pt x="1447800" y="0"/>
                </a:lnTo>
                <a:close/>
              </a:path>
              <a:path w="1524000" h="76200">
                <a:moveTo>
                  <a:pt x="1447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</a:path>
              <a:path w="1524000" h="76200">
                <a:moveTo>
                  <a:pt x="15113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511300" y="44450"/>
                </a:lnTo>
                <a:lnTo>
                  <a:pt x="1524000" y="38100"/>
                </a:lnTo>
                <a:lnTo>
                  <a:pt x="1511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5200" y="348462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34"/>
                </a:lnTo>
                <a:lnTo>
                  <a:pt x="29394" y="242364"/>
                </a:lnTo>
                <a:lnTo>
                  <a:pt x="62380" y="275368"/>
                </a:lnTo>
                <a:lnTo>
                  <a:pt x="104217" y="297021"/>
                </a:lnTo>
                <a:lnTo>
                  <a:pt x="152400" y="304800"/>
                </a:lnTo>
                <a:lnTo>
                  <a:pt x="200582" y="297021"/>
                </a:lnTo>
                <a:lnTo>
                  <a:pt x="242419" y="275368"/>
                </a:lnTo>
                <a:lnTo>
                  <a:pt x="275405" y="242364"/>
                </a:lnTo>
                <a:lnTo>
                  <a:pt x="297033" y="200534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AD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15200" y="348462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401559" y="3497960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29600" y="348462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316214" y="3497960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20000" y="352259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28640" y="3779392"/>
            <a:ext cx="2811145" cy="786765"/>
          </a:xfrm>
          <a:custGeom>
            <a:avLst/>
            <a:gdLst/>
            <a:ahLst/>
            <a:cxnLst/>
            <a:rect l="l" t="t" r="r" b="b"/>
            <a:pathLst>
              <a:path w="2811145" h="786764">
                <a:moveTo>
                  <a:pt x="47388" y="60060"/>
                </a:moveTo>
                <a:lnTo>
                  <a:pt x="78232" y="124840"/>
                </a:lnTo>
                <a:lnTo>
                  <a:pt x="108204" y="163448"/>
                </a:lnTo>
                <a:lnTo>
                  <a:pt x="139192" y="201040"/>
                </a:lnTo>
                <a:lnTo>
                  <a:pt x="171196" y="237616"/>
                </a:lnTo>
                <a:lnTo>
                  <a:pt x="204343" y="273176"/>
                </a:lnTo>
                <a:lnTo>
                  <a:pt x="238251" y="307720"/>
                </a:lnTo>
                <a:lnTo>
                  <a:pt x="273176" y="341121"/>
                </a:lnTo>
                <a:lnTo>
                  <a:pt x="308863" y="373506"/>
                </a:lnTo>
                <a:lnTo>
                  <a:pt x="345567" y="404875"/>
                </a:lnTo>
                <a:lnTo>
                  <a:pt x="383032" y="434974"/>
                </a:lnTo>
                <a:lnTo>
                  <a:pt x="421386" y="464057"/>
                </a:lnTo>
                <a:lnTo>
                  <a:pt x="460629" y="491870"/>
                </a:lnTo>
                <a:lnTo>
                  <a:pt x="500507" y="518667"/>
                </a:lnTo>
                <a:lnTo>
                  <a:pt x="541147" y="544321"/>
                </a:lnTo>
                <a:lnTo>
                  <a:pt x="582549" y="568705"/>
                </a:lnTo>
                <a:lnTo>
                  <a:pt x="624586" y="591819"/>
                </a:lnTo>
                <a:lnTo>
                  <a:pt x="667385" y="613790"/>
                </a:lnTo>
                <a:lnTo>
                  <a:pt x="710692" y="634618"/>
                </a:lnTo>
                <a:lnTo>
                  <a:pt x="754634" y="654049"/>
                </a:lnTo>
                <a:lnTo>
                  <a:pt x="799211" y="672337"/>
                </a:lnTo>
                <a:lnTo>
                  <a:pt x="844296" y="689228"/>
                </a:lnTo>
                <a:lnTo>
                  <a:pt x="889888" y="704849"/>
                </a:lnTo>
                <a:lnTo>
                  <a:pt x="936116" y="719200"/>
                </a:lnTo>
                <a:lnTo>
                  <a:pt x="982726" y="732281"/>
                </a:lnTo>
                <a:lnTo>
                  <a:pt x="1029969" y="743838"/>
                </a:lnTo>
                <a:lnTo>
                  <a:pt x="1077467" y="754125"/>
                </a:lnTo>
                <a:lnTo>
                  <a:pt x="1125346" y="763015"/>
                </a:lnTo>
                <a:lnTo>
                  <a:pt x="1173607" y="770508"/>
                </a:lnTo>
                <a:lnTo>
                  <a:pt x="1222248" y="776604"/>
                </a:lnTo>
                <a:lnTo>
                  <a:pt x="1271269" y="781303"/>
                </a:lnTo>
                <a:lnTo>
                  <a:pt x="1328928" y="784986"/>
                </a:lnTo>
                <a:lnTo>
                  <a:pt x="1386459" y="786510"/>
                </a:lnTo>
                <a:lnTo>
                  <a:pt x="1443736" y="786129"/>
                </a:lnTo>
                <a:lnTo>
                  <a:pt x="1500759" y="783843"/>
                </a:lnTo>
                <a:lnTo>
                  <a:pt x="1557401" y="779652"/>
                </a:lnTo>
                <a:lnTo>
                  <a:pt x="1609069" y="773937"/>
                </a:lnTo>
                <a:lnTo>
                  <a:pt x="1386839" y="773937"/>
                </a:lnTo>
                <a:lnTo>
                  <a:pt x="1329816" y="772286"/>
                </a:lnTo>
                <a:lnTo>
                  <a:pt x="1272539" y="768603"/>
                </a:lnTo>
                <a:lnTo>
                  <a:pt x="1223899" y="764031"/>
                </a:lnTo>
                <a:lnTo>
                  <a:pt x="1175512" y="757935"/>
                </a:lnTo>
                <a:lnTo>
                  <a:pt x="1127633" y="750569"/>
                </a:lnTo>
                <a:lnTo>
                  <a:pt x="1080135" y="741679"/>
                </a:lnTo>
                <a:lnTo>
                  <a:pt x="1032890" y="731519"/>
                </a:lnTo>
                <a:lnTo>
                  <a:pt x="986155" y="719962"/>
                </a:lnTo>
                <a:lnTo>
                  <a:pt x="939927" y="707135"/>
                </a:lnTo>
                <a:lnTo>
                  <a:pt x="894080" y="692911"/>
                </a:lnTo>
                <a:lnTo>
                  <a:pt x="848740" y="677290"/>
                </a:lnTo>
                <a:lnTo>
                  <a:pt x="804037" y="660526"/>
                </a:lnTo>
                <a:lnTo>
                  <a:pt x="759840" y="642492"/>
                </a:lnTo>
                <a:lnTo>
                  <a:pt x="716152" y="623188"/>
                </a:lnTo>
                <a:lnTo>
                  <a:pt x="673100" y="602614"/>
                </a:lnTo>
                <a:lnTo>
                  <a:pt x="630682" y="580770"/>
                </a:lnTo>
                <a:lnTo>
                  <a:pt x="589026" y="557783"/>
                </a:lnTo>
                <a:lnTo>
                  <a:pt x="547877" y="533526"/>
                </a:lnTo>
                <a:lnTo>
                  <a:pt x="507619" y="508126"/>
                </a:lnTo>
                <a:lnTo>
                  <a:pt x="467995" y="481583"/>
                </a:lnTo>
                <a:lnTo>
                  <a:pt x="429133" y="453897"/>
                </a:lnTo>
                <a:lnTo>
                  <a:pt x="391033" y="425068"/>
                </a:lnTo>
                <a:lnTo>
                  <a:pt x="353822" y="395096"/>
                </a:lnTo>
                <a:lnTo>
                  <a:pt x="317373" y="364108"/>
                </a:lnTo>
                <a:lnTo>
                  <a:pt x="281939" y="331977"/>
                </a:lnTo>
                <a:lnTo>
                  <a:pt x="247269" y="298703"/>
                </a:lnTo>
                <a:lnTo>
                  <a:pt x="213613" y="264540"/>
                </a:lnTo>
                <a:lnTo>
                  <a:pt x="180721" y="229361"/>
                </a:lnTo>
                <a:lnTo>
                  <a:pt x="148971" y="192912"/>
                </a:lnTo>
                <a:lnTo>
                  <a:pt x="118237" y="155701"/>
                </a:lnTo>
                <a:lnTo>
                  <a:pt x="88392" y="117347"/>
                </a:lnTo>
                <a:lnTo>
                  <a:pt x="59689" y="78231"/>
                </a:lnTo>
                <a:lnTo>
                  <a:pt x="47388" y="60060"/>
                </a:lnTo>
                <a:close/>
              </a:path>
              <a:path w="2811145" h="786764">
                <a:moveTo>
                  <a:pt x="2800477" y="2412"/>
                </a:moveTo>
                <a:lnTo>
                  <a:pt x="2768854" y="50418"/>
                </a:lnTo>
                <a:lnTo>
                  <a:pt x="2735834" y="97281"/>
                </a:lnTo>
                <a:lnTo>
                  <a:pt x="2701416" y="142747"/>
                </a:lnTo>
                <a:lnTo>
                  <a:pt x="2665476" y="186689"/>
                </a:lnTo>
                <a:lnTo>
                  <a:pt x="2628265" y="229361"/>
                </a:lnTo>
                <a:lnTo>
                  <a:pt x="2589657" y="270509"/>
                </a:lnTo>
                <a:lnTo>
                  <a:pt x="2549906" y="310260"/>
                </a:lnTo>
                <a:lnTo>
                  <a:pt x="2509012" y="348487"/>
                </a:lnTo>
                <a:lnTo>
                  <a:pt x="2466848" y="385317"/>
                </a:lnTo>
                <a:lnTo>
                  <a:pt x="2423414" y="420496"/>
                </a:lnTo>
                <a:lnTo>
                  <a:pt x="2379217" y="454278"/>
                </a:lnTo>
                <a:lnTo>
                  <a:pt x="2333752" y="486536"/>
                </a:lnTo>
                <a:lnTo>
                  <a:pt x="2287269" y="517016"/>
                </a:lnTo>
                <a:lnTo>
                  <a:pt x="2239899" y="545972"/>
                </a:lnTo>
                <a:lnTo>
                  <a:pt x="2191639" y="573277"/>
                </a:lnTo>
                <a:lnTo>
                  <a:pt x="2142363" y="599058"/>
                </a:lnTo>
                <a:lnTo>
                  <a:pt x="2092452" y="623061"/>
                </a:lnTo>
                <a:lnTo>
                  <a:pt x="2041525" y="645413"/>
                </a:lnTo>
                <a:lnTo>
                  <a:pt x="1990089" y="665987"/>
                </a:lnTo>
                <a:lnTo>
                  <a:pt x="1937892" y="684910"/>
                </a:lnTo>
                <a:lnTo>
                  <a:pt x="1885061" y="702055"/>
                </a:lnTo>
                <a:lnTo>
                  <a:pt x="1831466" y="717422"/>
                </a:lnTo>
                <a:lnTo>
                  <a:pt x="1777364" y="731011"/>
                </a:lnTo>
                <a:lnTo>
                  <a:pt x="1722882" y="742822"/>
                </a:lnTo>
                <a:lnTo>
                  <a:pt x="1667890" y="752728"/>
                </a:lnTo>
                <a:lnTo>
                  <a:pt x="1612264" y="760729"/>
                </a:lnTo>
                <a:lnTo>
                  <a:pt x="1556512" y="766952"/>
                </a:lnTo>
                <a:lnTo>
                  <a:pt x="1500124" y="771143"/>
                </a:lnTo>
                <a:lnTo>
                  <a:pt x="1443609" y="773429"/>
                </a:lnTo>
                <a:lnTo>
                  <a:pt x="1386839" y="773937"/>
                </a:lnTo>
                <a:lnTo>
                  <a:pt x="1609069" y="773937"/>
                </a:lnTo>
                <a:lnTo>
                  <a:pt x="1669668" y="765301"/>
                </a:lnTo>
                <a:lnTo>
                  <a:pt x="1725167" y="755268"/>
                </a:lnTo>
                <a:lnTo>
                  <a:pt x="1780159" y="743457"/>
                </a:lnTo>
                <a:lnTo>
                  <a:pt x="1834641" y="729741"/>
                </a:lnTo>
                <a:lnTo>
                  <a:pt x="1888489" y="714374"/>
                </a:lnTo>
                <a:lnTo>
                  <a:pt x="1941830" y="696975"/>
                </a:lnTo>
                <a:lnTo>
                  <a:pt x="1994408" y="678052"/>
                </a:lnTo>
                <a:lnTo>
                  <a:pt x="2046351" y="657224"/>
                </a:lnTo>
                <a:lnTo>
                  <a:pt x="2097532" y="634618"/>
                </a:lnTo>
                <a:lnTo>
                  <a:pt x="2147824" y="610488"/>
                </a:lnTo>
                <a:lnTo>
                  <a:pt x="2197481" y="584580"/>
                </a:lnTo>
                <a:lnTo>
                  <a:pt x="2246121" y="557021"/>
                </a:lnTo>
                <a:lnTo>
                  <a:pt x="2293874" y="527938"/>
                </a:lnTo>
                <a:lnTo>
                  <a:pt x="2340737" y="497077"/>
                </a:lnTo>
                <a:lnTo>
                  <a:pt x="2386457" y="464692"/>
                </a:lnTo>
                <a:lnTo>
                  <a:pt x="2431161" y="430656"/>
                </a:lnTo>
                <a:lnTo>
                  <a:pt x="2474849" y="395223"/>
                </a:lnTo>
                <a:lnTo>
                  <a:pt x="2517266" y="358139"/>
                </a:lnTo>
                <a:lnTo>
                  <a:pt x="2558668" y="319531"/>
                </a:lnTo>
                <a:lnTo>
                  <a:pt x="2598674" y="279526"/>
                </a:lnTo>
                <a:lnTo>
                  <a:pt x="2637536" y="237997"/>
                </a:lnTo>
                <a:lnTo>
                  <a:pt x="2675128" y="195071"/>
                </a:lnTo>
                <a:lnTo>
                  <a:pt x="2711195" y="150748"/>
                </a:lnTo>
                <a:lnTo>
                  <a:pt x="2745993" y="104901"/>
                </a:lnTo>
                <a:lnTo>
                  <a:pt x="2779267" y="57784"/>
                </a:lnTo>
                <a:lnTo>
                  <a:pt x="2811017" y="9270"/>
                </a:lnTo>
                <a:lnTo>
                  <a:pt x="2800477" y="2412"/>
                </a:lnTo>
                <a:close/>
              </a:path>
              <a:path w="2811145" h="786764">
                <a:moveTo>
                  <a:pt x="0" y="0"/>
                </a:moveTo>
                <a:lnTo>
                  <a:pt x="10160" y="84581"/>
                </a:lnTo>
                <a:lnTo>
                  <a:pt x="36768" y="67055"/>
                </a:lnTo>
                <a:lnTo>
                  <a:pt x="29718" y="56641"/>
                </a:lnTo>
                <a:lnTo>
                  <a:pt x="40259" y="49529"/>
                </a:lnTo>
                <a:lnTo>
                  <a:pt x="63375" y="49529"/>
                </a:lnTo>
                <a:lnTo>
                  <a:pt x="73787" y="42671"/>
                </a:lnTo>
                <a:lnTo>
                  <a:pt x="0" y="0"/>
                </a:lnTo>
                <a:close/>
              </a:path>
              <a:path w="2811145" h="786764">
                <a:moveTo>
                  <a:pt x="40259" y="49529"/>
                </a:moveTo>
                <a:lnTo>
                  <a:pt x="29718" y="56641"/>
                </a:lnTo>
                <a:lnTo>
                  <a:pt x="36768" y="67055"/>
                </a:lnTo>
                <a:lnTo>
                  <a:pt x="47388" y="60060"/>
                </a:lnTo>
                <a:lnTo>
                  <a:pt x="40259" y="49529"/>
                </a:lnTo>
                <a:close/>
              </a:path>
              <a:path w="2811145" h="786764">
                <a:moveTo>
                  <a:pt x="63375" y="49529"/>
                </a:moveTo>
                <a:lnTo>
                  <a:pt x="40259" y="49529"/>
                </a:lnTo>
                <a:lnTo>
                  <a:pt x="47388" y="60060"/>
                </a:lnTo>
                <a:lnTo>
                  <a:pt x="63375" y="49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744717" y="3143250"/>
            <a:ext cx="164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(bgif)*b(c+gkh)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47203" y="3284296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03114" y="326694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144000" y="348462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30994" y="3497960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534400" y="359879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761856" y="3284296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10298" y="3832352"/>
            <a:ext cx="120840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ilh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imf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589646" y="3692778"/>
            <a:ext cx="648335" cy="247650"/>
          </a:xfrm>
          <a:custGeom>
            <a:avLst/>
            <a:gdLst/>
            <a:ahLst/>
            <a:cxnLst/>
            <a:rect l="l" t="t" r="r" b="b"/>
            <a:pathLst>
              <a:path w="648334" h="247650">
                <a:moveTo>
                  <a:pt x="55823" y="52189"/>
                </a:moveTo>
                <a:lnTo>
                  <a:pt x="46368" y="60752"/>
                </a:lnTo>
                <a:lnTo>
                  <a:pt x="47244" y="61722"/>
                </a:lnTo>
                <a:lnTo>
                  <a:pt x="65531" y="79502"/>
                </a:lnTo>
                <a:lnTo>
                  <a:pt x="102743" y="112395"/>
                </a:lnTo>
                <a:lnTo>
                  <a:pt x="140843" y="141986"/>
                </a:lnTo>
                <a:lnTo>
                  <a:pt x="179577" y="168275"/>
                </a:lnTo>
                <a:lnTo>
                  <a:pt x="218567" y="190881"/>
                </a:lnTo>
                <a:lnTo>
                  <a:pt x="257809" y="209804"/>
                </a:lnTo>
                <a:lnTo>
                  <a:pt x="296799" y="225044"/>
                </a:lnTo>
                <a:lnTo>
                  <a:pt x="335152" y="236474"/>
                </a:lnTo>
                <a:lnTo>
                  <a:pt x="372999" y="243840"/>
                </a:lnTo>
                <a:lnTo>
                  <a:pt x="427354" y="247396"/>
                </a:lnTo>
                <a:lnTo>
                  <a:pt x="445007" y="246380"/>
                </a:lnTo>
                <a:lnTo>
                  <a:pt x="462025" y="244475"/>
                </a:lnTo>
                <a:lnTo>
                  <a:pt x="478662" y="241427"/>
                </a:lnTo>
                <a:lnTo>
                  <a:pt x="495046" y="237109"/>
                </a:lnTo>
                <a:lnTo>
                  <a:pt x="502112" y="234696"/>
                </a:lnTo>
                <a:lnTo>
                  <a:pt x="427481" y="234696"/>
                </a:lnTo>
                <a:lnTo>
                  <a:pt x="410463" y="234569"/>
                </a:lnTo>
                <a:lnTo>
                  <a:pt x="356870" y="228219"/>
                </a:lnTo>
                <a:lnTo>
                  <a:pt x="301117" y="213233"/>
                </a:lnTo>
                <a:lnTo>
                  <a:pt x="263144" y="198374"/>
                </a:lnTo>
                <a:lnTo>
                  <a:pt x="224789" y="179832"/>
                </a:lnTo>
                <a:lnTo>
                  <a:pt x="186562" y="157607"/>
                </a:lnTo>
                <a:lnTo>
                  <a:pt x="148462" y="131826"/>
                </a:lnTo>
                <a:lnTo>
                  <a:pt x="110998" y="102743"/>
                </a:lnTo>
                <a:lnTo>
                  <a:pt x="74422" y="70358"/>
                </a:lnTo>
                <a:lnTo>
                  <a:pt x="56642" y="53086"/>
                </a:lnTo>
                <a:lnTo>
                  <a:pt x="55823" y="52189"/>
                </a:lnTo>
                <a:close/>
              </a:path>
              <a:path w="648334" h="247650">
                <a:moveTo>
                  <a:pt x="635380" y="31369"/>
                </a:moveTo>
                <a:lnTo>
                  <a:pt x="626872" y="79502"/>
                </a:lnTo>
                <a:lnTo>
                  <a:pt x="611251" y="122047"/>
                </a:lnTo>
                <a:lnTo>
                  <a:pt x="588899" y="158623"/>
                </a:lnTo>
                <a:lnTo>
                  <a:pt x="559816" y="188722"/>
                </a:lnTo>
                <a:lnTo>
                  <a:pt x="520700" y="213614"/>
                </a:lnTo>
                <a:lnTo>
                  <a:pt x="476376" y="228854"/>
                </a:lnTo>
                <a:lnTo>
                  <a:pt x="427481" y="234696"/>
                </a:lnTo>
                <a:lnTo>
                  <a:pt x="502112" y="234696"/>
                </a:lnTo>
                <a:lnTo>
                  <a:pt x="540384" y="217551"/>
                </a:lnTo>
                <a:lnTo>
                  <a:pt x="583819" y="183769"/>
                </a:lnTo>
                <a:lnTo>
                  <a:pt x="611251" y="148336"/>
                </a:lnTo>
                <a:lnTo>
                  <a:pt x="631571" y="106426"/>
                </a:lnTo>
                <a:lnTo>
                  <a:pt x="644398" y="58801"/>
                </a:lnTo>
                <a:lnTo>
                  <a:pt x="647953" y="33020"/>
                </a:lnTo>
                <a:lnTo>
                  <a:pt x="635380" y="31369"/>
                </a:lnTo>
                <a:close/>
              </a:path>
              <a:path w="648334" h="247650">
                <a:moveTo>
                  <a:pt x="0" y="0"/>
                </a:moveTo>
                <a:lnTo>
                  <a:pt x="22859" y="82042"/>
                </a:lnTo>
                <a:lnTo>
                  <a:pt x="46368" y="60752"/>
                </a:lnTo>
                <a:lnTo>
                  <a:pt x="37846" y="51308"/>
                </a:lnTo>
                <a:lnTo>
                  <a:pt x="47244" y="42799"/>
                </a:lnTo>
                <a:lnTo>
                  <a:pt x="66192" y="42799"/>
                </a:lnTo>
                <a:lnTo>
                  <a:pt x="79375" y="30861"/>
                </a:lnTo>
                <a:lnTo>
                  <a:pt x="0" y="0"/>
                </a:lnTo>
                <a:close/>
              </a:path>
              <a:path w="648334" h="247650">
                <a:moveTo>
                  <a:pt x="47244" y="42799"/>
                </a:moveTo>
                <a:lnTo>
                  <a:pt x="37846" y="51308"/>
                </a:lnTo>
                <a:lnTo>
                  <a:pt x="46368" y="60752"/>
                </a:lnTo>
                <a:lnTo>
                  <a:pt x="55823" y="52189"/>
                </a:lnTo>
                <a:lnTo>
                  <a:pt x="47244" y="42799"/>
                </a:lnTo>
                <a:close/>
              </a:path>
              <a:path w="648334" h="247650">
                <a:moveTo>
                  <a:pt x="66192" y="42799"/>
                </a:moveTo>
                <a:lnTo>
                  <a:pt x="47244" y="42799"/>
                </a:lnTo>
                <a:lnTo>
                  <a:pt x="55823" y="52189"/>
                </a:lnTo>
                <a:lnTo>
                  <a:pt x="66192" y="42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66888" y="5419725"/>
            <a:ext cx="610235" cy="76200"/>
          </a:xfrm>
          <a:custGeom>
            <a:avLst/>
            <a:gdLst/>
            <a:ahLst/>
            <a:cxnLst/>
            <a:rect l="l" t="t" r="r" b="b"/>
            <a:pathLst>
              <a:path w="610235" h="76200">
                <a:moveTo>
                  <a:pt x="533565" y="0"/>
                </a:moveTo>
                <a:lnTo>
                  <a:pt x="533565" y="76200"/>
                </a:lnTo>
                <a:lnTo>
                  <a:pt x="597065" y="44450"/>
                </a:lnTo>
                <a:lnTo>
                  <a:pt x="546265" y="44450"/>
                </a:lnTo>
                <a:lnTo>
                  <a:pt x="546265" y="31750"/>
                </a:lnTo>
                <a:lnTo>
                  <a:pt x="597065" y="31750"/>
                </a:lnTo>
                <a:lnTo>
                  <a:pt x="533565" y="0"/>
                </a:lnTo>
                <a:close/>
              </a:path>
              <a:path w="610235" h="76200">
                <a:moveTo>
                  <a:pt x="53356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565" y="44450"/>
                </a:lnTo>
                <a:lnTo>
                  <a:pt x="533565" y="31750"/>
                </a:lnTo>
                <a:close/>
              </a:path>
              <a:path w="610235" h="76200">
                <a:moveTo>
                  <a:pt x="597065" y="31750"/>
                </a:moveTo>
                <a:lnTo>
                  <a:pt x="546265" y="31750"/>
                </a:lnTo>
                <a:lnTo>
                  <a:pt x="546265" y="44450"/>
                </a:lnTo>
                <a:lnTo>
                  <a:pt x="597065" y="44450"/>
                </a:lnTo>
                <a:lnTo>
                  <a:pt x="609765" y="38100"/>
                </a:lnTo>
                <a:lnTo>
                  <a:pt x="59706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2000" y="5305425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4" h="304800">
                <a:moveTo>
                  <a:pt x="0" y="152400"/>
                </a:moveTo>
                <a:lnTo>
                  <a:pt x="7771" y="104217"/>
                </a:lnTo>
                <a:lnTo>
                  <a:pt x="29411" y="62380"/>
                </a:lnTo>
                <a:lnTo>
                  <a:pt x="62410" y="29394"/>
                </a:lnTo>
                <a:lnTo>
                  <a:pt x="104256" y="7766"/>
                </a:lnTo>
                <a:lnTo>
                  <a:pt x="152438" y="0"/>
                </a:lnTo>
                <a:lnTo>
                  <a:pt x="200626" y="7766"/>
                </a:lnTo>
                <a:lnTo>
                  <a:pt x="242475" y="29394"/>
                </a:lnTo>
                <a:lnTo>
                  <a:pt x="275476" y="62380"/>
                </a:lnTo>
                <a:lnTo>
                  <a:pt x="297117" y="104217"/>
                </a:lnTo>
                <a:lnTo>
                  <a:pt x="304888" y="152400"/>
                </a:lnTo>
                <a:lnTo>
                  <a:pt x="297117" y="200582"/>
                </a:lnTo>
                <a:lnTo>
                  <a:pt x="275476" y="242419"/>
                </a:lnTo>
                <a:lnTo>
                  <a:pt x="242475" y="275405"/>
                </a:lnTo>
                <a:lnTo>
                  <a:pt x="200626" y="297033"/>
                </a:lnTo>
                <a:lnTo>
                  <a:pt x="152438" y="304800"/>
                </a:lnTo>
                <a:lnTo>
                  <a:pt x="104256" y="297033"/>
                </a:lnTo>
                <a:lnTo>
                  <a:pt x="62410" y="275405"/>
                </a:lnTo>
                <a:lnTo>
                  <a:pt x="29411" y="242419"/>
                </a:lnTo>
                <a:lnTo>
                  <a:pt x="7771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46531" y="5319471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676654" y="5305425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5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95" y="7766"/>
                </a:lnTo>
                <a:lnTo>
                  <a:pt x="242464" y="29394"/>
                </a:lnTo>
                <a:lnTo>
                  <a:pt x="275487" y="62380"/>
                </a:lnTo>
                <a:lnTo>
                  <a:pt x="297147" y="104217"/>
                </a:lnTo>
                <a:lnTo>
                  <a:pt x="304926" y="152400"/>
                </a:lnTo>
                <a:lnTo>
                  <a:pt x="297147" y="200582"/>
                </a:lnTo>
                <a:lnTo>
                  <a:pt x="275487" y="242419"/>
                </a:lnTo>
                <a:lnTo>
                  <a:pt x="242464" y="275405"/>
                </a:lnTo>
                <a:lnTo>
                  <a:pt x="200595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761489" y="5319471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981580" y="5437123"/>
            <a:ext cx="2439035" cy="76200"/>
          </a:xfrm>
          <a:custGeom>
            <a:avLst/>
            <a:gdLst/>
            <a:ahLst/>
            <a:cxnLst/>
            <a:rect l="l" t="t" r="r" b="b"/>
            <a:pathLst>
              <a:path w="2439035" h="76200">
                <a:moveTo>
                  <a:pt x="2362835" y="0"/>
                </a:moveTo>
                <a:lnTo>
                  <a:pt x="2362835" y="76200"/>
                </a:lnTo>
                <a:lnTo>
                  <a:pt x="2426335" y="44450"/>
                </a:lnTo>
                <a:lnTo>
                  <a:pt x="2375535" y="44450"/>
                </a:lnTo>
                <a:lnTo>
                  <a:pt x="2375535" y="31750"/>
                </a:lnTo>
                <a:lnTo>
                  <a:pt x="2426335" y="31750"/>
                </a:lnTo>
                <a:lnTo>
                  <a:pt x="2362835" y="0"/>
                </a:lnTo>
                <a:close/>
              </a:path>
              <a:path w="2439035" h="76200">
                <a:moveTo>
                  <a:pt x="236283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362835" y="44450"/>
                </a:lnTo>
                <a:lnTo>
                  <a:pt x="2362835" y="31750"/>
                </a:lnTo>
                <a:close/>
              </a:path>
              <a:path w="2439035" h="76200">
                <a:moveTo>
                  <a:pt x="2426335" y="31750"/>
                </a:moveTo>
                <a:lnTo>
                  <a:pt x="2375535" y="31750"/>
                </a:lnTo>
                <a:lnTo>
                  <a:pt x="2375535" y="44450"/>
                </a:lnTo>
                <a:lnTo>
                  <a:pt x="2426335" y="44450"/>
                </a:lnTo>
                <a:lnTo>
                  <a:pt x="2439035" y="38100"/>
                </a:lnTo>
                <a:lnTo>
                  <a:pt x="242633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20615" y="5322951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5" h="304800">
                <a:moveTo>
                  <a:pt x="0" y="152400"/>
                </a:moveTo>
                <a:lnTo>
                  <a:pt x="7779" y="104217"/>
                </a:lnTo>
                <a:lnTo>
                  <a:pt x="29439" y="62380"/>
                </a:lnTo>
                <a:lnTo>
                  <a:pt x="62462" y="29394"/>
                </a:lnTo>
                <a:lnTo>
                  <a:pt x="104331" y="7766"/>
                </a:lnTo>
                <a:lnTo>
                  <a:pt x="152526" y="0"/>
                </a:lnTo>
                <a:lnTo>
                  <a:pt x="200661" y="7766"/>
                </a:lnTo>
                <a:lnTo>
                  <a:pt x="242491" y="29394"/>
                </a:lnTo>
                <a:lnTo>
                  <a:pt x="275495" y="62380"/>
                </a:lnTo>
                <a:lnTo>
                  <a:pt x="297148" y="104217"/>
                </a:lnTo>
                <a:lnTo>
                  <a:pt x="304926" y="152400"/>
                </a:lnTo>
                <a:lnTo>
                  <a:pt x="297148" y="200527"/>
                </a:lnTo>
                <a:lnTo>
                  <a:pt x="275495" y="242342"/>
                </a:lnTo>
                <a:lnTo>
                  <a:pt x="242491" y="275327"/>
                </a:lnTo>
                <a:lnTo>
                  <a:pt x="200661" y="296964"/>
                </a:lnTo>
                <a:lnTo>
                  <a:pt x="152526" y="304736"/>
                </a:lnTo>
                <a:lnTo>
                  <a:pt x="104331" y="296964"/>
                </a:lnTo>
                <a:lnTo>
                  <a:pt x="62462" y="275327"/>
                </a:lnTo>
                <a:lnTo>
                  <a:pt x="29439" y="242342"/>
                </a:lnTo>
                <a:lnTo>
                  <a:pt x="7779" y="200527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506214" y="5337175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19020" y="5617743"/>
            <a:ext cx="2811780" cy="786765"/>
          </a:xfrm>
          <a:custGeom>
            <a:avLst/>
            <a:gdLst/>
            <a:ahLst/>
            <a:cxnLst/>
            <a:rect l="l" t="t" r="r" b="b"/>
            <a:pathLst>
              <a:path w="2811779" h="786764">
                <a:moveTo>
                  <a:pt x="47325" y="60084"/>
                </a:moveTo>
                <a:lnTo>
                  <a:pt x="78105" y="124828"/>
                </a:lnTo>
                <a:lnTo>
                  <a:pt x="108077" y="163449"/>
                </a:lnTo>
                <a:lnTo>
                  <a:pt x="139192" y="201028"/>
                </a:lnTo>
                <a:lnTo>
                  <a:pt x="171196" y="237642"/>
                </a:lnTo>
                <a:lnTo>
                  <a:pt x="204216" y="273126"/>
                </a:lnTo>
                <a:lnTo>
                  <a:pt x="238252" y="307644"/>
                </a:lnTo>
                <a:lnTo>
                  <a:pt x="273177" y="341109"/>
                </a:lnTo>
                <a:lnTo>
                  <a:pt x="308864" y="373519"/>
                </a:lnTo>
                <a:lnTo>
                  <a:pt x="345567" y="404799"/>
                </a:lnTo>
                <a:lnTo>
                  <a:pt x="383159" y="434911"/>
                </a:lnTo>
                <a:lnTo>
                  <a:pt x="421513" y="463981"/>
                </a:lnTo>
                <a:lnTo>
                  <a:pt x="460629" y="491896"/>
                </a:lnTo>
                <a:lnTo>
                  <a:pt x="500634" y="518680"/>
                </a:lnTo>
                <a:lnTo>
                  <a:pt x="541274" y="544296"/>
                </a:lnTo>
                <a:lnTo>
                  <a:pt x="582676" y="568693"/>
                </a:lnTo>
                <a:lnTo>
                  <a:pt x="624713" y="591832"/>
                </a:lnTo>
                <a:lnTo>
                  <a:pt x="667385" y="613816"/>
                </a:lnTo>
                <a:lnTo>
                  <a:pt x="710819" y="634568"/>
                </a:lnTo>
                <a:lnTo>
                  <a:pt x="754761" y="654075"/>
                </a:lnTo>
                <a:lnTo>
                  <a:pt x="799338" y="672249"/>
                </a:lnTo>
                <a:lnTo>
                  <a:pt x="844550" y="689178"/>
                </a:lnTo>
                <a:lnTo>
                  <a:pt x="890270" y="704862"/>
                </a:lnTo>
                <a:lnTo>
                  <a:pt x="936371" y="719201"/>
                </a:lnTo>
                <a:lnTo>
                  <a:pt x="983107" y="732205"/>
                </a:lnTo>
                <a:lnTo>
                  <a:pt x="1030097" y="743788"/>
                </a:lnTo>
                <a:lnTo>
                  <a:pt x="1077595" y="754113"/>
                </a:lnTo>
                <a:lnTo>
                  <a:pt x="1125601" y="763003"/>
                </a:lnTo>
                <a:lnTo>
                  <a:pt x="1173861" y="770470"/>
                </a:lnTo>
                <a:lnTo>
                  <a:pt x="1222629" y="776592"/>
                </a:lnTo>
                <a:lnTo>
                  <a:pt x="1271651" y="781278"/>
                </a:lnTo>
                <a:lnTo>
                  <a:pt x="1329309" y="784910"/>
                </a:lnTo>
                <a:lnTo>
                  <a:pt x="1386713" y="786549"/>
                </a:lnTo>
                <a:lnTo>
                  <a:pt x="1443990" y="786168"/>
                </a:lnTo>
                <a:lnTo>
                  <a:pt x="1501140" y="783780"/>
                </a:lnTo>
                <a:lnTo>
                  <a:pt x="1557782" y="779576"/>
                </a:lnTo>
                <a:lnTo>
                  <a:pt x="1609670" y="773849"/>
                </a:lnTo>
                <a:lnTo>
                  <a:pt x="1387094" y="773849"/>
                </a:lnTo>
                <a:lnTo>
                  <a:pt x="1330071" y="772236"/>
                </a:lnTo>
                <a:lnTo>
                  <a:pt x="1272794" y="768642"/>
                </a:lnTo>
                <a:lnTo>
                  <a:pt x="1224153" y="763993"/>
                </a:lnTo>
                <a:lnTo>
                  <a:pt x="1175893" y="757923"/>
                </a:lnTo>
                <a:lnTo>
                  <a:pt x="1127887" y="750519"/>
                </a:lnTo>
                <a:lnTo>
                  <a:pt x="1080262" y="741705"/>
                </a:lnTo>
                <a:lnTo>
                  <a:pt x="1033145" y="731456"/>
                </a:lnTo>
                <a:lnTo>
                  <a:pt x="986409" y="719975"/>
                </a:lnTo>
                <a:lnTo>
                  <a:pt x="940181" y="707072"/>
                </a:lnTo>
                <a:lnTo>
                  <a:pt x="894334" y="692848"/>
                </a:lnTo>
                <a:lnTo>
                  <a:pt x="848995" y="677291"/>
                </a:lnTo>
                <a:lnTo>
                  <a:pt x="804164" y="660488"/>
                </a:lnTo>
                <a:lnTo>
                  <a:pt x="759968" y="642467"/>
                </a:lnTo>
                <a:lnTo>
                  <a:pt x="716280" y="623112"/>
                </a:lnTo>
                <a:lnTo>
                  <a:pt x="673227" y="602526"/>
                </a:lnTo>
                <a:lnTo>
                  <a:pt x="630809" y="580707"/>
                </a:lnTo>
                <a:lnTo>
                  <a:pt x="589026" y="557745"/>
                </a:lnTo>
                <a:lnTo>
                  <a:pt x="548005" y="533552"/>
                </a:lnTo>
                <a:lnTo>
                  <a:pt x="507619" y="508127"/>
                </a:lnTo>
                <a:lnTo>
                  <a:pt x="467995" y="481558"/>
                </a:lnTo>
                <a:lnTo>
                  <a:pt x="429133" y="453859"/>
                </a:lnTo>
                <a:lnTo>
                  <a:pt x="391160" y="425005"/>
                </a:lnTo>
                <a:lnTo>
                  <a:pt x="353822" y="395122"/>
                </a:lnTo>
                <a:lnTo>
                  <a:pt x="317373" y="364109"/>
                </a:lnTo>
                <a:lnTo>
                  <a:pt x="281940" y="331939"/>
                </a:lnTo>
                <a:lnTo>
                  <a:pt x="247269" y="298729"/>
                </a:lnTo>
                <a:lnTo>
                  <a:pt x="213487" y="264477"/>
                </a:lnTo>
                <a:lnTo>
                  <a:pt x="180721" y="229285"/>
                </a:lnTo>
                <a:lnTo>
                  <a:pt x="148971" y="192938"/>
                </a:lnTo>
                <a:lnTo>
                  <a:pt x="118110" y="155651"/>
                </a:lnTo>
                <a:lnTo>
                  <a:pt x="88392" y="117309"/>
                </a:lnTo>
                <a:lnTo>
                  <a:pt x="59562" y="78168"/>
                </a:lnTo>
                <a:lnTo>
                  <a:pt x="47325" y="60084"/>
                </a:lnTo>
                <a:close/>
              </a:path>
              <a:path w="2811779" h="786764">
                <a:moveTo>
                  <a:pt x="2801112" y="2425"/>
                </a:moveTo>
                <a:lnTo>
                  <a:pt x="2769489" y="50546"/>
                </a:lnTo>
                <a:lnTo>
                  <a:pt x="2736469" y="97320"/>
                </a:lnTo>
                <a:lnTo>
                  <a:pt x="2702052" y="142684"/>
                </a:lnTo>
                <a:lnTo>
                  <a:pt x="2666238" y="186702"/>
                </a:lnTo>
                <a:lnTo>
                  <a:pt x="2628900" y="229412"/>
                </a:lnTo>
                <a:lnTo>
                  <a:pt x="2590419" y="270586"/>
                </a:lnTo>
                <a:lnTo>
                  <a:pt x="2550668" y="310261"/>
                </a:lnTo>
                <a:lnTo>
                  <a:pt x="2509647" y="348589"/>
                </a:lnTo>
                <a:lnTo>
                  <a:pt x="2467356" y="385318"/>
                </a:lnTo>
                <a:lnTo>
                  <a:pt x="2424176" y="420624"/>
                </a:lnTo>
                <a:lnTo>
                  <a:pt x="2379726" y="454304"/>
                </a:lnTo>
                <a:lnTo>
                  <a:pt x="2334260" y="486473"/>
                </a:lnTo>
                <a:lnTo>
                  <a:pt x="2287778" y="517029"/>
                </a:lnTo>
                <a:lnTo>
                  <a:pt x="2240407" y="545985"/>
                </a:lnTo>
                <a:lnTo>
                  <a:pt x="2192147" y="573392"/>
                </a:lnTo>
                <a:lnTo>
                  <a:pt x="2142871" y="599020"/>
                </a:lnTo>
                <a:lnTo>
                  <a:pt x="2092959" y="623125"/>
                </a:lnTo>
                <a:lnTo>
                  <a:pt x="2042159" y="645426"/>
                </a:lnTo>
                <a:lnTo>
                  <a:pt x="1990598" y="666026"/>
                </a:lnTo>
                <a:lnTo>
                  <a:pt x="1938401" y="684911"/>
                </a:lnTo>
                <a:lnTo>
                  <a:pt x="1885442" y="702081"/>
                </a:lnTo>
                <a:lnTo>
                  <a:pt x="1831975" y="717461"/>
                </a:lnTo>
                <a:lnTo>
                  <a:pt x="1777873" y="731037"/>
                </a:lnTo>
                <a:lnTo>
                  <a:pt x="1723263" y="742797"/>
                </a:lnTo>
                <a:lnTo>
                  <a:pt x="1668271" y="752678"/>
                </a:lnTo>
                <a:lnTo>
                  <a:pt x="1612773" y="760742"/>
                </a:lnTo>
                <a:lnTo>
                  <a:pt x="1556893" y="766914"/>
                </a:lnTo>
                <a:lnTo>
                  <a:pt x="1500505" y="771093"/>
                </a:lnTo>
                <a:lnTo>
                  <a:pt x="1443863" y="773468"/>
                </a:lnTo>
                <a:lnTo>
                  <a:pt x="1387094" y="773849"/>
                </a:lnTo>
                <a:lnTo>
                  <a:pt x="1609670" y="773849"/>
                </a:lnTo>
                <a:lnTo>
                  <a:pt x="1670050" y="765238"/>
                </a:lnTo>
                <a:lnTo>
                  <a:pt x="1725549" y="755294"/>
                </a:lnTo>
                <a:lnTo>
                  <a:pt x="1780540" y="743445"/>
                </a:lnTo>
                <a:lnTo>
                  <a:pt x="1835023" y="729780"/>
                </a:lnTo>
                <a:lnTo>
                  <a:pt x="1888870" y="714286"/>
                </a:lnTo>
                <a:lnTo>
                  <a:pt x="1942211" y="696988"/>
                </a:lnTo>
                <a:lnTo>
                  <a:pt x="1994916" y="677964"/>
                </a:lnTo>
                <a:lnTo>
                  <a:pt x="2046858" y="657225"/>
                </a:lnTo>
                <a:lnTo>
                  <a:pt x="2098040" y="634758"/>
                </a:lnTo>
                <a:lnTo>
                  <a:pt x="2148459" y="610463"/>
                </a:lnTo>
                <a:lnTo>
                  <a:pt x="2197989" y="584657"/>
                </a:lnTo>
                <a:lnTo>
                  <a:pt x="2246757" y="557022"/>
                </a:lnTo>
                <a:lnTo>
                  <a:pt x="2294382" y="527875"/>
                </a:lnTo>
                <a:lnTo>
                  <a:pt x="2341245" y="497090"/>
                </a:lnTo>
                <a:lnTo>
                  <a:pt x="2387092" y="464680"/>
                </a:lnTo>
                <a:lnTo>
                  <a:pt x="2431796" y="430733"/>
                </a:lnTo>
                <a:lnTo>
                  <a:pt x="2475527" y="395122"/>
                </a:lnTo>
                <a:lnTo>
                  <a:pt x="2518029" y="358178"/>
                </a:lnTo>
                <a:lnTo>
                  <a:pt x="2559304" y="319544"/>
                </a:lnTo>
                <a:lnTo>
                  <a:pt x="2599309" y="279577"/>
                </a:lnTo>
                <a:lnTo>
                  <a:pt x="2638171" y="238086"/>
                </a:lnTo>
                <a:lnTo>
                  <a:pt x="2675763" y="195059"/>
                </a:lnTo>
                <a:lnTo>
                  <a:pt x="2711958" y="150698"/>
                </a:lnTo>
                <a:lnTo>
                  <a:pt x="2746629" y="105003"/>
                </a:lnTo>
                <a:lnTo>
                  <a:pt x="2779903" y="57861"/>
                </a:lnTo>
                <a:lnTo>
                  <a:pt x="2811780" y="9398"/>
                </a:lnTo>
                <a:lnTo>
                  <a:pt x="2801112" y="2425"/>
                </a:lnTo>
                <a:close/>
              </a:path>
              <a:path w="2811779" h="786764">
                <a:moveTo>
                  <a:pt x="0" y="0"/>
                </a:moveTo>
                <a:lnTo>
                  <a:pt x="10160" y="84594"/>
                </a:lnTo>
                <a:lnTo>
                  <a:pt x="36795" y="67029"/>
                </a:lnTo>
                <a:lnTo>
                  <a:pt x="29718" y="56565"/>
                </a:lnTo>
                <a:lnTo>
                  <a:pt x="40131" y="49453"/>
                </a:lnTo>
                <a:lnTo>
                  <a:pt x="63445" y="49453"/>
                </a:lnTo>
                <a:lnTo>
                  <a:pt x="73787" y="42633"/>
                </a:lnTo>
                <a:lnTo>
                  <a:pt x="0" y="0"/>
                </a:lnTo>
                <a:close/>
              </a:path>
              <a:path w="2811779" h="786764">
                <a:moveTo>
                  <a:pt x="40131" y="49453"/>
                </a:moveTo>
                <a:lnTo>
                  <a:pt x="29718" y="56565"/>
                </a:lnTo>
                <a:lnTo>
                  <a:pt x="36795" y="67029"/>
                </a:lnTo>
                <a:lnTo>
                  <a:pt x="47325" y="60084"/>
                </a:lnTo>
                <a:lnTo>
                  <a:pt x="40131" y="49453"/>
                </a:lnTo>
                <a:close/>
              </a:path>
              <a:path w="2811779" h="786764">
                <a:moveTo>
                  <a:pt x="63445" y="49453"/>
                </a:moveTo>
                <a:lnTo>
                  <a:pt x="40131" y="49453"/>
                </a:lnTo>
                <a:lnTo>
                  <a:pt x="47325" y="60084"/>
                </a:lnTo>
                <a:lnTo>
                  <a:pt x="63445" y="49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175129" y="5082285"/>
            <a:ext cx="1791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(bgif)*b(c+gkh)d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92097" y="510616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99664" y="5947968"/>
            <a:ext cx="36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021323" y="5322951"/>
            <a:ext cx="305435" cy="304800"/>
          </a:xfrm>
          <a:custGeom>
            <a:avLst/>
            <a:gdLst/>
            <a:ahLst/>
            <a:cxnLst/>
            <a:rect l="l" t="t" r="r" b="b"/>
            <a:pathLst>
              <a:path w="305435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95" y="7766"/>
                </a:lnTo>
                <a:lnTo>
                  <a:pt x="242464" y="29394"/>
                </a:lnTo>
                <a:lnTo>
                  <a:pt x="275487" y="62380"/>
                </a:lnTo>
                <a:lnTo>
                  <a:pt x="297147" y="104217"/>
                </a:lnTo>
                <a:lnTo>
                  <a:pt x="304926" y="152400"/>
                </a:lnTo>
                <a:lnTo>
                  <a:pt x="297147" y="200527"/>
                </a:lnTo>
                <a:lnTo>
                  <a:pt x="275487" y="242342"/>
                </a:lnTo>
                <a:lnTo>
                  <a:pt x="242464" y="275327"/>
                </a:lnTo>
                <a:lnTo>
                  <a:pt x="200595" y="296964"/>
                </a:lnTo>
                <a:lnTo>
                  <a:pt x="152400" y="304736"/>
                </a:lnTo>
                <a:lnTo>
                  <a:pt x="104217" y="296964"/>
                </a:lnTo>
                <a:lnTo>
                  <a:pt x="62380" y="275327"/>
                </a:lnTo>
                <a:lnTo>
                  <a:pt x="29394" y="242342"/>
                </a:lnTo>
                <a:lnTo>
                  <a:pt x="7766" y="200527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107429" y="5337175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25542" y="5437123"/>
            <a:ext cx="1296035" cy="76200"/>
          </a:xfrm>
          <a:custGeom>
            <a:avLst/>
            <a:gdLst/>
            <a:ahLst/>
            <a:cxnLst/>
            <a:rect l="l" t="t" r="r" b="b"/>
            <a:pathLst>
              <a:path w="1296035" h="76200">
                <a:moveTo>
                  <a:pt x="1219581" y="0"/>
                </a:moveTo>
                <a:lnTo>
                  <a:pt x="1219581" y="76200"/>
                </a:lnTo>
                <a:lnTo>
                  <a:pt x="1283081" y="44450"/>
                </a:lnTo>
                <a:lnTo>
                  <a:pt x="1232281" y="44450"/>
                </a:lnTo>
                <a:lnTo>
                  <a:pt x="1232281" y="31750"/>
                </a:lnTo>
                <a:lnTo>
                  <a:pt x="1283081" y="31750"/>
                </a:lnTo>
                <a:lnTo>
                  <a:pt x="1219581" y="0"/>
                </a:lnTo>
                <a:close/>
              </a:path>
              <a:path w="1296035" h="76200">
                <a:moveTo>
                  <a:pt x="121958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19581" y="44450"/>
                </a:lnTo>
                <a:lnTo>
                  <a:pt x="1219581" y="31750"/>
                </a:lnTo>
                <a:close/>
              </a:path>
              <a:path w="1296035" h="76200">
                <a:moveTo>
                  <a:pt x="1283081" y="31750"/>
                </a:moveTo>
                <a:lnTo>
                  <a:pt x="1232281" y="31750"/>
                </a:lnTo>
                <a:lnTo>
                  <a:pt x="1232281" y="44450"/>
                </a:lnTo>
                <a:lnTo>
                  <a:pt x="1283081" y="44450"/>
                </a:lnTo>
                <a:lnTo>
                  <a:pt x="1295781" y="38100"/>
                </a:lnTo>
                <a:lnTo>
                  <a:pt x="128308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491988" y="5123510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890898" y="4534280"/>
            <a:ext cx="433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ilhd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213209" y="4746402"/>
            <a:ext cx="600710" cy="590550"/>
          </a:xfrm>
          <a:custGeom>
            <a:avLst/>
            <a:gdLst/>
            <a:ahLst/>
            <a:cxnLst/>
            <a:rect l="l" t="t" r="r" b="b"/>
            <a:pathLst>
              <a:path w="600710" h="590550">
                <a:moveTo>
                  <a:pt x="277574" y="0"/>
                </a:moveTo>
                <a:lnTo>
                  <a:pt x="231867" y="3338"/>
                </a:lnTo>
                <a:lnTo>
                  <a:pt x="187569" y="13699"/>
                </a:lnTo>
                <a:lnTo>
                  <a:pt x="145557" y="31087"/>
                </a:lnTo>
                <a:lnTo>
                  <a:pt x="106708" y="55507"/>
                </a:lnTo>
                <a:lnTo>
                  <a:pt x="71897" y="86963"/>
                </a:lnTo>
                <a:lnTo>
                  <a:pt x="43037" y="123950"/>
                </a:lnTo>
                <a:lnTo>
                  <a:pt x="21484" y="164453"/>
                </a:lnTo>
                <a:lnTo>
                  <a:pt x="7173" y="207601"/>
                </a:lnTo>
                <a:lnTo>
                  <a:pt x="34" y="252520"/>
                </a:lnTo>
                <a:lnTo>
                  <a:pt x="0" y="298338"/>
                </a:lnTo>
                <a:lnTo>
                  <a:pt x="7002" y="344183"/>
                </a:lnTo>
                <a:lnTo>
                  <a:pt x="20975" y="389183"/>
                </a:lnTo>
                <a:lnTo>
                  <a:pt x="41848" y="432464"/>
                </a:lnTo>
                <a:lnTo>
                  <a:pt x="69555" y="473154"/>
                </a:lnTo>
                <a:lnTo>
                  <a:pt x="104028" y="510381"/>
                </a:lnTo>
                <a:lnTo>
                  <a:pt x="137300" y="537598"/>
                </a:lnTo>
                <a:lnTo>
                  <a:pt x="173513" y="560196"/>
                </a:lnTo>
                <a:lnTo>
                  <a:pt x="212131" y="577889"/>
                </a:lnTo>
                <a:lnTo>
                  <a:pt x="252618" y="590391"/>
                </a:lnTo>
                <a:lnTo>
                  <a:pt x="300370" y="299434"/>
                </a:lnTo>
                <a:lnTo>
                  <a:pt x="600485" y="299434"/>
                </a:lnTo>
                <a:lnTo>
                  <a:pt x="593666" y="254747"/>
                </a:lnTo>
                <a:lnTo>
                  <a:pt x="579695" y="209744"/>
                </a:lnTo>
                <a:lnTo>
                  <a:pt x="558814" y="166454"/>
                </a:lnTo>
                <a:lnTo>
                  <a:pt x="531089" y="125745"/>
                </a:lnTo>
                <a:lnTo>
                  <a:pt x="496585" y="88487"/>
                </a:lnTo>
                <a:lnTo>
                  <a:pt x="456974" y="56781"/>
                </a:lnTo>
                <a:lnTo>
                  <a:pt x="414391" y="32074"/>
                </a:lnTo>
                <a:lnTo>
                  <a:pt x="369712" y="14372"/>
                </a:lnTo>
                <a:lnTo>
                  <a:pt x="323815" y="3679"/>
                </a:lnTo>
                <a:lnTo>
                  <a:pt x="277574" y="0"/>
                </a:lnTo>
                <a:close/>
              </a:path>
              <a:path w="600710" h="590550">
                <a:moveTo>
                  <a:pt x="600485" y="299434"/>
                </a:moveTo>
                <a:lnTo>
                  <a:pt x="300370" y="299434"/>
                </a:lnTo>
                <a:lnTo>
                  <a:pt x="409209" y="586327"/>
                </a:lnTo>
                <a:lnTo>
                  <a:pt x="474202" y="556894"/>
                </a:lnTo>
                <a:lnTo>
                  <a:pt x="528716" y="512032"/>
                </a:lnTo>
                <a:lnTo>
                  <a:pt x="557580" y="475014"/>
                </a:lnTo>
                <a:lnTo>
                  <a:pt x="579141" y="434492"/>
                </a:lnTo>
                <a:lnTo>
                  <a:pt x="593465" y="391334"/>
                </a:lnTo>
                <a:lnTo>
                  <a:pt x="600617" y="346412"/>
                </a:lnTo>
                <a:lnTo>
                  <a:pt x="600662" y="300593"/>
                </a:lnTo>
                <a:lnTo>
                  <a:pt x="600485" y="299434"/>
                </a:lnTo>
                <a:close/>
              </a:path>
            </a:pathLst>
          </a:custGeom>
          <a:solidFill>
            <a:srgbClr val="AD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06113" y="4740021"/>
            <a:ext cx="615315" cy="603250"/>
          </a:xfrm>
          <a:custGeom>
            <a:avLst/>
            <a:gdLst/>
            <a:ahLst/>
            <a:cxnLst/>
            <a:rect l="l" t="t" r="r" b="b"/>
            <a:pathLst>
              <a:path w="615314" h="603250">
                <a:moveTo>
                  <a:pt x="284988" y="0"/>
                </a:moveTo>
                <a:lnTo>
                  <a:pt x="241173" y="3047"/>
                </a:lnTo>
                <a:lnTo>
                  <a:pt x="198500" y="12318"/>
                </a:lnTo>
                <a:lnTo>
                  <a:pt x="157734" y="27939"/>
                </a:lnTo>
                <a:lnTo>
                  <a:pt x="119761" y="49783"/>
                </a:lnTo>
                <a:lnTo>
                  <a:pt x="85089" y="78104"/>
                </a:lnTo>
                <a:lnTo>
                  <a:pt x="55117" y="112140"/>
                </a:lnTo>
                <a:lnTo>
                  <a:pt x="31623" y="149732"/>
                </a:lnTo>
                <a:lnTo>
                  <a:pt x="14604" y="189991"/>
                </a:lnTo>
                <a:lnTo>
                  <a:pt x="4063" y="232282"/>
                </a:lnTo>
                <a:lnTo>
                  <a:pt x="0" y="275716"/>
                </a:lnTo>
                <a:lnTo>
                  <a:pt x="91" y="291972"/>
                </a:lnTo>
                <a:lnTo>
                  <a:pt x="4445" y="334390"/>
                </a:lnTo>
                <a:lnTo>
                  <a:pt x="15112" y="377824"/>
                </a:lnTo>
                <a:lnTo>
                  <a:pt x="32003" y="420115"/>
                </a:lnTo>
                <a:lnTo>
                  <a:pt x="54990" y="460501"/>
                </a:lnTo>
                <a:lnTo>
                  <a:pt x="84074" y="498093"/>
                </a:lnTo>
                <a:lnTo>
                  <a:pt x="123316" y="535812"/>
                </a:lnTo>
                <a:lnTo>
                  <a:pt x="158750" y="561212"/>
                </a:lnTo>
                <a:lnTo>
                  <a:pt x="196850" y="581786"/>
                </a:lnTo>
                <a:lnTo>
                  <a:pt x="237236" y="597280"/>
                </a:lnTo>
                <a:lnTo>
                  <a:pt x="257937" y="602995"/>
                </a:lnTo>
                <a:lnTo>
                  <a:pt x="261365" y="590676"/>
                </a:lnTo>
                <a:lnTo>
                  <a:pt x="241300" y="585215"/>
                </a:lnTo>
                <a:lnTo>
                  <a:pt x="221741" y="578484"/>
                </a:lnTo>
                <a:lnTo>
                  <a:pt x="183896" y="561085"/>
                </a:lnTo>
                <a:lnTo>
                  <a:pt x="148336" y="538987"/>
                </a:lnTo>
                <a:lnTo>
                  <a:pt x="115570" y="512317"/>
                </a:lnTo>
                <a:lnTo>
                  <a:pt x="83692" y="478027"/>
                </a:lnTo>
                <a:lnTo>
                  <a:pt x="57658" y="441070"/>
                </a:lnTo>
                <a:lnTo>
                  <a:pt x="37464" y="401446"/>
                </a:lnTo>
                <a:lnTo>
                  <a:pt x="23113" y="360425"/>
                </a:lnTo>
                <a:lnTo>
                  <a:pt x="14859" y="318515"/>
                </a:lnTo>
                <a:lnTo>
                  <a:pt x="12728" y="275716"/>
                </a:lnTo>
                <a:lnTo>
                  <a:pt x="13335" y="262381"/>
                </a:lnTo>
                <a:lnTo>
                  <a:pt x="19176" y="221106"/>
                </a:lnTo>
                <a:lnTo>
                  <a:pt x="31241" y="181228"/>
                </a:lnTo>
                <a:lnTo>
                  <a:pt x="49402" y="143636"/>
                </a:lnTo>
                <a:lnTo>
                  <a:pt x="73913" y="108711"/>
                </a:lnTo>
                <a:lnTo>
                  <a:pt x="104266" y="77723"/>
                </a:lnTo>
                <a:lnTo>
                  <a:pt x="138429" y="52831"/>
                </a:lnTo>
                <a:lnTo>
                  <a:pt x="175640" y="33781"/>
                </a:lnTo>
                <a:lnTo>
                  <a:pt x="215264" y="20954"/>
                </a:lnTo>
                <a:lnTo>
                  <a:pt x="256539" y="14096"/>
                </a:lnTo>
                <a:lnTo>
                  <a:pt x="284479" y="12699"/>
                </a:lnTo>
                <a:lnTo>
                  <a:pt x="372152" y="12699"/>
                </a:lnTo>
                <a:lnTo>
                  <a:pt x="358521" y="9143"/>
                </a:lnTo>
                <a:lnTo>
                  <a:pt x="343788" y="5841"/>
                </a:lnTo>
                <a:lnTo>
                  <a:pt x="329057" y="3428"/>
                </a:lnTo>
                <a:lnTo>
                  <a:pt x="314325" y="1650"/>
                </a:lnTo>
                <a:lnTo>
                  <a:pt x="299592" y="507"/>
                </a:lnTo>
                <a:lnTo>
                  <a:pt x="284988" y="0"/>
                </a:lnTo>
                <a:close/>
              </a:path>
              <a:path w="615314" h="603250">
                <a:moveTo>
                  <a:pt x="469264" y="526160"/>
                </a:moveTo>
                <a:lnTo>
                  <a:pt x="416306" y="592835"/>
                </a:lnTo>
                <a:lnTo>
                  <a:pt x="501396" y="595248"/>
                </a:lnTo>
                <a:lnTo>
                  <a:pt x="490410" y="571626"/>
                </a:lnTo>
                <a:lnTo>
                  <a:pt x="477012" y="571626"/>
                </a:lnTo>
                <a:lnTo>
                  <a:pt x="470788" y="560577"/>
                </a:lnTo>
                <a:lnTo>
                  <a:pt x="482254" y="554091"/>
                </a:lnTo>
                <a:lnTo>
                  <a:pt x="469264" y="526160"/>
                </a:lnTo>
                <a:close/>
              </a:path>
              <a:path w="615314" h="603250">
                <a:moveTo>
                  <a:pt x="482254" y="554091"/>
                </a:moveTo>
                <a:lnTo>
                  <a:pt x="470788" y="560577"/>
                </a:lnTo>
                <a:lnTo>
                  <a:pt x="477012" y="571626"/>
                </a:lnTo>
                <a:lnTo>
                  <a:pt x="487619" y="565626"/>
                </a:lnTo>
                <a:lnTo>
                  <a:pt x="482254" y="554091"/>
                </a:lnTo>
                <a:close/>
              </a:path>
              <a:path w="615314" h="603250">
                <a:moveTo>
                  <a:pt x="487619" y="565626"/>
                </a:moveTo>
                <a:lnTo>
                  <a:pt x="477012" y="571626"/>
                </a:lnTo>
                <a:lnTo>
                  <a:pt x="490410" y="571626"/>
                </a:lnTo>
                <a:lnTo>
                  <a:pt x="487619" y="565626"/>
                </a:lnTo>
                <a:close/>
              </a:path>
              <a:path w="615314" h="603250">
                <a:moveTo>
                  <a:pt x="372152" y="12699"/>
                </a:moveTo>
                <a:lnTo>
                  <a:pt x="284479" y="12699"/>
                </a:lnTo>
                <a:lnTo>
                  <a:pt x="298703" y="13207"/>
                </a:lnTo>
                <a:lnTo>
                  <a:pt x="312800" y="14223"/>
                </a:lnTo>
                <a:lnTo>
                  <a:pt x="355219" y="21335"/>
                </a:lnTo>
                <a:lnTo>
                  <a:pt x="396875" y="34670"/>
                </a:lnTo>
                <a:lnTo>
                  <a:pt x="437261" y="53974"/>
                </a:lnTo>
                <a:lnTo>
                  <a:pt x="475361" y="79247"/>
                </a:lnTo>
                <a:lnTo>
                  <a:pt x="510539" y="110489"/>
                </a:lnTo>
                <a:lnTo>
                  <a:pt x="540512" y="145668"/>
                </a:lnTo>
                <a:lnTo>
                  <a:pt x="564769" y="183641"/>
                </a:lnTo>
                <a:lnTo>
                  <a:pt x="582929" y="223773"/>
                </a:lnTo>
                <a:lnTo>
                  <a:pt x="595249" y="265175"/>
                </a:lnTo>
                <a:lnTo>
                  <a:pt x="601472" y="307339"/>
                </a:lnTo>
                <a:lnTo>
                  <a:pt x="602205" y="336041"/>
                </a:lnTo>
                <a:lnTo>
                  <a:pt x="601621" y="348995"/>
                </a:lnTo>
                <a:lnTo>
                  <a:pt x="595757" y="390651"/>
                </a:lnTo>
                <a:lnTo>
                  <a:pt x="583691" y="430529"/>
                </a:lnTo>
                <a:lnTo>
                  <a:pt x="565531" y="468248"/>
                </a:lnTo>
                <a:lnTo>
                  <a:pt x="540892" y="503046"/>
                </a:lnTo>
                <a:lnTo>
                  <a:pt x="506222" y="537717"/>
                </a:lnTo>
                <a:lnTo>
                  <a:pt x="482254" y="554091"/>
                </a:lnTo>
                <a:lnTo>
                  <a:pt x="487619" y="565626"/>
                </a:lnTo>
                <a:lnTo>
                  <a:pt x="527558" y="535812"/>
                </a:lnTo>
                <a:lnTo>
                  <a:pt x="559815" y="499744"/>
                </a:lnTo>
                <a:lnTo>
                  <a:pt x="583311" y="462025"/>
                </a:lnTo>
                <a:lnTo>
                  <a:pt x="600328" y="421893"/>
                </a:lnTo>
                <a:lnTo>
                  <a:pt x="610870" y="379475"/>
                </a:lnTo>
                <a:lnTo>
                  <a:pt x="614934" y="336041"/>
                </a:lnTo>
                <a:lnTo>
                  <a:pt x="614807" y="321309"/>
                </a:lnTo>
                <a:lnTo>
                  <a:pt x="610488" y="277367"/>
                </a:lnTo>
                <a:lnTo>
                  <a:pt x="599821" y="233806"/>
                </a:lnTo>
                <a:lnTo>
                  <a:pt x="583057" y="191642"/>
                </a:lnTo>
                <a:lnTo>
                  <a:pt x="559942" y="151256"/>
                </a:lnTo>
                <a:lnTo>
                  <a:pt x="530860" y="113664"/>
                </a:lnTo>
                <a:lnTo>
                  <a:pt x="495935" y="79501"/>
                </a:lnTo>
                <a:lnTo>
                  <a:pt x="457200" y="51053"/>
                </a:lnTo>
                <a:lnTo>
                  <a:pt x="416051" y="28955"/>
                </a:lnTo>
                <a:lnTo>
                  <a:pt x="373125" y="12953"/>
                </a:lnTo>
                <a:lnTo>
                  <a:pt x="372152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0"/>
            <a:ext cx="391972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7128" y="359663"/>
            <a:ext cx="3432048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1271" y="301752"/>
            <a:ext cx="1856231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8535" y="786383"/>
            <a:ext cx="146608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Reduction</a:t>
            </a:r>
            <a:r>
              <a:rPr b="0" u="heavy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u="heavy" spc="0" dirty="0">
                <a:solidFill>
                  <a:srgbClr val="0000CC"/>
                </a:solidFill>
                <a:latin typeface="Arial"/>
                <a:cs typeface="Arial"/>
              </a:rPr>
              <a:t>Procedure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1329" y="394461"/>
            <a:ext cx="14071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ple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153352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6800" y="14192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31" y="297033"/>
                </a:lnTo>
                <a:lnTo>
                  <a:pt x="62396" y="275405"/>
                </a:lnTo>
                <a:lnTo>
                  <a:pt x="29405" y="242419"/>
                </a:lnTo>
                <a:lnTo>
                  <a:pt x="7769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1331" y="1431493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81200" y="14192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AD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1200" y="14192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66035" y="1431493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86000" y="1550924"/>
            <a:ext cx="2438400" cy="76200"/>
          </a:xfrm>
          <a:custGeom>
            <a:avLst/>
            <a:gdLst/>
            <a:ahLst/>
            <a:cxnLst/>
            <a:rect l="l" t="t" r="r" b="b"/>
            <a:pathLst>
              <a:path w="2438400" h="76200">
                <a:moveTo>
                  <a:pt x="2362200" y="0"/>
                </a:moveTo>
                <a:lnTo>
                  <a:pt x="2362200" y="76200"/>
                </a:lnTo>
                <a:lnTo>
                  <a:pt x="2425700" y="44450"/>
                </a:lnTo>
                <a:lnTo>
                  <a:pt x="2374900" y="44450"/>
                </a:lnTo>
                <a:lnTo>
                  <a:pt x="2374900" y="31750"/>
                </a:lnTo>
                <a:lnTo>
                  <a:pt x="2425700" y="31750"/>
                </a:lnTo>
                <a:lnTo>
                  <a:pt x="2362200" y="0"/>
                </a:lnTo>
                <a:close/>
              </a:path>
              <a:path w="2438400" h="76200">
                <a:moveTo>
                  <a:pt x="2362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362200" y="44450"/>
                </a:lnTo>
                <a:lnTo>
                  <a:pt x="2362200" y="31750"/>
                </a:lnTo>
                <a:close/>
              </a:path>
              <a:path w="2438400" h="76200">
                <a:moveTo>
                  <a:pt x="2425700" y="31750"/>
                </a:moveTo>
                <a:lnTo>
                  <a:pt x="2374900" y="31750"/>
                </a:lnTo>
                <a:lnTo>
                  <a:pt x="2374900" y="44450"/>
                </a:lnTo>
                <a:lnTo>
                  <a:pt x="2425700" y="44450"/>
                </a:lnTo>
                <a:lnTo>
                  <a:pt x="2438400" y="38100"/>
                </a:lnTo>
                <a:lnTo>
                  <a:pt x="2425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24400" y="14367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10125" y="144906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23439" y="1731517"/>
            <a:ext cx="2811145" cy="786765"/>
          </a:xfrm>
          <a:custGeom>
            <a:avLst/>
            <a:gdLst/>
            <a:ahLst/>
            <a:cxnLst/>
            <a:rect l="l" t="t" r="r" b="b"/>
            <a:pathLst>
              <a:path w="2811145" h="786764">
                <a:moveTo>
                  <a:pt x="47388" y="60060"/>
                </a:moveTo>
                <a:lnTo>
                  <a:pt x="78232" y="124841"/>
                </a:lnTo>
                <a:lnTo>
                  <a:pt x="108204" y="163449"/>
                </a:lnTo>
                <a:lnTo>
                  <a:pt x="139192" y="201041"/>
                </a:lnTo>
                <a:lnTo>
                  <a:pt x="171196" y="237617"/>
                </a:lnTo>
                <a:lnTo>
                  <a:pt x="204343" y="273177"/>
                </a:lnTo>
                <a:lnTo>
                  <a:pt x="238252" y="307721"/>
                </a:lnTo>
                <a:lnTo>
                  <a:pt x="273177" y="341122"/>
                </a:lnTo>
                <a:lnTo>
                  <a:pt x="308864" y="373507"/>
                </a:lnTo>
                <a:lnTo>
                  <a:pt x="345567" y="404876"/>
                </a:lnTo>
                <a:lnTo>
                  <a:pt x="383032" y="434975"/>
                </a:lnTo>
                <a:lnTo>
                  <a:pt x="421386" y="464058"/>
                </a:lnTo>
                <a:lnTo>
                  <a:pt x="460629" y="491871"/>
                </a:lnTo>
                <a:lnTo>
                  <a:pt x="500507" y="518668"/>
                </a:lnTo>
                <a:lnTo>
                  <a:pt x="541147" y="544322"/>
                </a:lnTo>
                <a:lnTo>
                  <a:pt x="582549" y="568706"/>
                </a:lnTo>
                <a:lnTo>
                  <a:pt x="624586" y="591820"/>
                </a:lnTo>
                <a:lnTo>
                  <a:pt x="667385" y="613791"/>
                </a:lnTo>
                <a:lnTo>
                  <a:pt x="710692" y="634619"/>
                </a:lnTo>
                <a:lnTo>
                  <a:pt x="754634" y="654050"/>
                </a:lnTo>
                <a:lnTo>
                  <a:pt x="799211" y="672338"/>
                </a:lnTo>
                <a:lnTo>
                  <a:pt x="844296" y="689229"/>
                </a:lnTo>
                <a:lnTo>
                  <a:pt x="889889" y="704850"/>
                </a:lnTo>
                <a:lnTo>
                  <a:pt x="936117" y="719201"/>
                </a:lnTo>
                <a:lnTo>
                  <a:pt x="982726" y="732282"/>
                </a:lnTo>
                <a:lnTo>
                  <a:pt x="1029970" y="743839"/>
                </a:lnTo>
                <a:lnTo>
                  <a:pt x="1077468" y="754126"/>
                </a:lnTo>
                <a:lnTo>
                  <a:pt x="1125347" y="763016"/>
                </a:lnTo>
                <a:lnTo>
                  <a:pt x="1173607" y="770509"/>
                </a:lnTo>
                <a:lnTo>
                  <a:pt x="1222248" y="776605"/>
                </a:lnTo>
                <a:lnTo>
                  <a:pt x="1271270" y="781304"/>
                </a:lnTo>
                <a:lnTo>
                  <a:pt x="1328927" y="784987"/>
                </a:lnTo>
                <a:lnTo>
                  <a:pt x="1386459" y="786511"/>
                </a:lnTo>
                <a:lnTo>
                  <a:pt x="1443736" y="786130"/>
                </a:lnTo>
                <a:lnTo>
                  <a:pt x="1500759" y="783844"/>
                </a:lnTo>
                <a:lnTo>
                  <a:pt x="1557401" y="779653"/>
                </a:lnTo>
                <a:lnTo>
                  <a:pt x="1609069" y="773938"/>
                </a:lnTo>
                <a:lnTo>
                  <a:pt x="1386839" y="773938"/>
                </a:lnTo>
                <a:lnTo>
                  <a:pt x="1329817" y="772287"/>
                </a:lnTo>
                <a:lnTo>
                  <a:pt x="1272539" y="768604"/>
                </a:lnTo>
                <a:lnTo>
                  <a:pt x="1223899" y="764032"/>
                </a:lnTo>
                <a:lnTo>
                  <a:pt x="1175512" y="757936"/>
                </a:lnTo>
                <a:lnTo>
                  <a:pt x="1127633" y="750570"/>
                </a:lnTo>
                <a:lnTo>
                  <a:pt x="1080135" y="741680"/>
                </a:lnTo>
                <a:lnTo>
                  <a:pt x="1032891" y="731520"/>
                </a:lnTo>
                <a:lnTo>
                  <a:pt x="986155" y="719963"/>
                </a:lnTo>
                <a:lnTo>
                  <a:pt x="939927" y="707136"/>
                </a:lnTo>
                <a:lnTo>
                  <a:pt x="894080" y="692912"/>
                </a:lnTo>
                <a:lnTo>
                  <a:pt x="848741" y="677291"/>
                </a:lnTo>
                <a:lnTo>
                  <a:pt x="804037" y="660527"/>
                </a:lnTo>
                <a:lnTo>
                  <a:pt x="759841" y="642493"/>
                </a:lnTo>
                <a:lnTo>
                  <a:pt x="716153" y="623189"/>
                </a:lnTo>
                <a:lnTo>
                  <a:pt x="673100" y="602615"/>
                </a:lnTo>
                <a:lnTo>
                  <a:pt x="630682" y="580771"/>
                </a:lnTo>
                <a:lnTo>
                  <a:pt x="589026" y="557784"/>
                </a:lnTo>
                <a:lnTo>
                  <a:pt x="547878" y="533527"/>
                </a:lnTo>
                <a:lnTo>
                  <a:pt x="507619" y="508127"/>
                </a:lnTo>
                <a:lnTo>
                  <a:pt x="467995" y="481584"/>
                </a:lnTo>
                <a:lnTo>
                  <a:pt x="429133" y="453898"/>
                </a:lnTo>
                <a:lnTo>
                  <a:pt x="391033" y="425069"/>
                </a:lnTo>
                <a:lnTo>
                  <a:pt x="353822" y="395097"/>
                </a:lnTo>
                <a:lnTo>
                  <a:pt x="317373" y="364109"/>
                </a:lnTo>
                <a:lnTo>
                  <a:pt x="281940" y="331978"/>
                </a:lnTo>
                <a:lnTo>
                  <a:pt x="247269" y="298704"/>
                </a:lnTo>
                <a:lnTo>
                  <a:pt x="213614" y="264541"/>
                </a:lnTo>
                <a:lnTo>
                  <a:pt x="180721" y="229362"/>
                </a:lnTo>
                <a:lnTo>
                  <a:pt x="148971" y="192912"/>
                </a:lnTo>
                <a:lnTo>
                  <a:pt x="118237" y="155702"/>
                </a:lnTo>
                <a:lnTo>
                  <a:pt x="88392" y="117348"/>
                </a:lnTo>
                <a:lnTo>
                  <a:pt x="59690" y="78232"/>
                </a:lnTo>
                <a:lnTo>
                  <a:pt x="47388" y="60060"/>
                </a:lnTo>
                <a:close/>
              </a:path>
              <a:path w="2811145" h="786764">
                <a:moveTo>
                  <a:pt x="2800477" y="2412"/>
                </a:moveTo>
                <a:lnTo>
                  <a:pt x="2768854" y="50419"/>
                </a:lnTo>
                <a:lnTo>
                  <a:pt x="2735834" y="97282"/>
                </a:lnTo>
                <a:lnTo>
                  <a:pt x="2701417" y="142748"/>
                </a:lnTo>
                <a:lnTo>
                  <a:pt x="2665476" y="186690"/>
                </a:lnTo>
                <a:lnTo>
                  <a:pt x="2628265" y="229362"/>
                </a:lnTo>
                <a:lnTo>
                  <a:pt x="2589657" y="270510"/>
                </a:lnTo>
                <a:lnTo>
                  <a:pt x="2549906" y="310261"/>
                </a:lnTo>
                <a:lnTo>
                  <a:pt x="2509012" y="348488"/>
                </a:lnTo>
                <a:lnTo>
                  <a:pt x="2466848" y="385318"/>
                </a:lnTo>
                <a:lnTo>
                  <a:pt x="2423414" y="420497"/>
                </a:lnTo>
                <a:lnTo>
                  <a:pt x="2379218" y="454279"/>
                </a:lnTo>
                <a:lnTo>
                  <a:pt x="2333752" y="486537"/>
                </a:lnTo>
                <a:lnTo>
                  <a:pt x="2287270" y="517017"/>
                </a:lnTo>
                <a:lnTo>
                  <a:pt x="2239899" y="545973"/>
                </a:lnTo>
                <a:lnTo>
                  <a:pt x="2191639" y="573278"/>
                </a:lnTo>
                <a:lnTo>
                  <a:pt x="2142363" y="599059"/>
                </a:lnTo>
                <a:lnTo>
                  <a:pt x="2092452" y="623062"/>
                </a:lnTo>
                <a:lnTo>
                  <a:pt x="2041525" y="645414"/>
                </a:lnTo>
                <a:lnTo>
                  <a:pt x="1990089" y="665988"/>
                </a:lnTo>
                <a:lnTo>
                  <a:pt x="1937893" y="684911"/>
                </a:lnTo>
                <a:lnTo>
                  <a:pt x="1885061" y="702056"/>
                </a:lnTo>
                <a:lnTo>
                  <a:pt x="1831467" y="717423"/>
                </a:lnTo>
                <a:lnTo>
                  <a:pt x="1777364" y="731012"/>
                </a:lnTo>
                <a:lnTo>
                  <a:pt x="1722882" y="742823"/>
                </a:lnTo>
                <a:lnTo>
                  <a:pt x="1667890" y="752729"/>
                </a:lnTo>
                <a:lnTo>
                  <a:pt x="1612392" y="760730"/>
                </a:lnTo>
                <a:lnTo>
                  <a:pt x="1556512" y="766953"/>
                </a:lnTo>
                <a:lnTo>
                  <a:pt x="1500124" y="771144"/>
                </a:lnTo>
                <a:lnTo>
                  <a:pt x="1443609" y="773430"/>
                </a:lnTo>
                <a:lnTo>
                  <a:pt x="1386839" y="773938"/>
                </a:lnTo>
                <a:lnTo>
                  <a:pt x="1609069" y="773938"/>
                </a:lnTo>
                <a:lnTo>
                  <a:pt x="1669669" y="765302"/>
                </a:lnTo>
                <a:lnTo>
                  <a:pt x="1725168" y="755269"/>
                </a:lnTo>
                <a:lnTo>
                  <a:pt x="1780159" y="743458"/>
                </a:lnTo>
                <a:lnTo>
                  <a:pt x="1834642" y="729742"/>
                </a:lnTo>
                <a:lnTo>
                  <a:pt x="1888489" y="714375"/>
                </a:lnTo>
                <a:lnTo>
                  <a:pt x="1941830" y="696976"/>
                </a:lnTo>
                <a:lnTo>
                  <a:pt x="1994408" y="678053"/>
                </a:lnTo>
                <a:lnTo>
                  <a:pt x="2046351" y="657225"/>
                </a:lnTo>
                <a:lnTo>
                  <a:pt x="2097532" y="634746"/>
                </a:lnTo>
                <a:lnTo>
                  <a:pt x="2147824" y="610489"/>
                </a:lnTo>
                <a:lnTo>
                  <a:pt x="2197481" y="584581"/>
                </a:lnTo>
                <a:lnTo>
                  <a:pt x="2246122" y="557022"/>
                </a:lnTo>
                <a:lnTo>
                  <a:pt x="2293874" y="527939"/>
                </a:lnTo>
                <a:lnTo>
                  <a:pt x="2340737" y="497078"/>
                </a:lnTo>
                <a:lnTo>
                  <a:pt x="2386457" y="464693"/>
                </a:lnTo>
                <a:lnTo>
                  <a:pt x="2431161" y="430657"/>
                </a:lnTo>
                <a:lnTo>
                  <a:pt x="2474849" y="395224"/>
                </a:lnTo>
                <a:lnTo>
                  <a:pt x="2517267" y="358140"/>
                </a:lnTo>
                <a:lnTo>
                  <a:pt x="2558669" y="319532"/>
                </a:lnTo>
                <a:lnTo>
                  <a:pt x="2598674" y="279527"/>
                </a:lnTo>
                <a:lnTo>
                  <a:pt x="2637536" y="237998"/>
                </a:lnTo>
                <a:lnTo>
                  <a:pt x="2675128" y="195072"/>
                </a:lnTo>
                <a:lnTo>
                  <a:pt x="2711196" y="150749"/>
                </a:lnTo>
                <a:lnTo>
                  <a:pt x="2745994" y="104902"/>
                </a:lnTo>
                <a:lnTo>
                  <a:pt x="2779268" y="57785"/>
                </a:lnTo>
                <a:lnTo>
                  <a:pt x="2811018" y="9271"/>
                </a:lnTo>
                <a:lnTo>
                  <a:pt x="2800477" y="2412"/>
                </a:lnTo>
                <a:close/>
              </a:path>
              <a:path w="2811145" h="786764">
                <a:moveTo>
                  <a:pt x="0" y="0"/>
                </a:moveTo>
                <a:lnTo>
                  <a:pt x="10160" y="84582"/>
                </a:lnTo>
                <a:lnTo>
                  <a:pt x="36768" y="67055"/>
                </a:lnTo>
                <a:lnTo>
                  <a:pt x="29718" y="56642"/>
                </a:lnTo>
                <a:lnTo>
                  <a:pt x="40259" y="49530"/>
                </a:lnTo>
                <a:lnTo>
                  <a:pt x="63375" y="49530"/>
                </a:lnTo>
                <a:lnTo>
                  <a:pt x="73787" y="42672"/>
                </a:lnTo>
                <a:lnTo>
                  <a:pt x="0" y="0"/>
                </a:lnTo>
                <a:close/>
              </a:path>
              <a:path w="2811145" h="786764">
                <a:moveTo>
                  <a:pt x="40259" y="49530"/>
                </a:moveTo>
                <a:lnTo>
                  <a:pt x="29718" y="56642"/>
                </a:lnTo>
                <a:lnTo>
                  <a:pt x="36768" y="67055"/>
                </a:lnTo>
                <a:lnTo>
                  <a:pt x="47388" y="60060"/>
                </a:lnTo>
                <a:lnTo>
                  <a:pt x="40259" y="49530"/>
                </a:lnTo>
                <a:close/>
              </a:path>
              <a:path w="2811145" h="786764">
                <a:moveTo>
                  <a:pt x="63375" y="49530"/>
                </a:moveTo>
                <a:lnTo>
                  <a:pt x="40259" y="49530"/>
                </a:lnTo>
                <a:lnTo>
                  <a:pt x="47388" y="60060"/>
                </a:lnTo>
                <a:lnTo>
                  <a:pt x="63375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79929" y="1194308"/>
            <a:ext cx="1788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(bgif)*b(c+gkh)d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96897" y="121805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03829" y="2059939"/>
            <a:ext cx="101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(ilhd)*imf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24600" y="14367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10705" y="144906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29200" y="1550924"/>
            <a:ext cx="1295400" cy="76200"/>
          </a:xfrm>
          <a:custGeom>
            <a:avLst/>
            <a:gdLst/>
            <a:ahLst/>
            <a:cxnLst/>
            <a:rect l="l" t="t" r="r" b="b"/>
            <a:pathLst>
              <a:path w="1295400" h="76200">
                <a:moveTo>
                  <a:pt x="1219200" y="0"/>
                </a:moveTo>
                <a:lnTo>
                  <a:pt x="1219200" y="76200"/>
                </a:lnTo>
                <a:lnTo>
                  <a:pt x="1282700" y="44450"/>
                </a:lnTo>
                <a:lnTo>
                  <a:pt x="1231900" y="44450"/>
                </a:lnTo>
                <a:lnTo>
                  <a:pt x="1231900" y="31750"/>
                </a:lnTo>
                <a:lnTo>
                  <a:pt x="1282700" y="31750"/>
                </a:lnTo>
                <a:lnTo>
                  <a:pt x="1219200" y="0"/>
                </a:lnTo>
                <a:close/>
              </a:path>
              <a:path w="1295400" h="76200">
                <a:moveTo>
                  <a:pt x="1219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19200" y="44450"/>
                </a:lnTo>
                <a:lnTo>
                  <a:pt x="1219200" y="31750"/>
                </a:lnTo>
                <a:close/>
              </a:path>
              <a:path w="1295400" h="76200">
                <a:moveTo>
                  <a:pt x="1282700" y="31750"/>
                </a:moveTo>
                <a:lnTo>
                  <a:pt x="1231900" y="31750"/>
                </a:lnTo>
                <a:lnTo>
                  <a:pt x="1231900" y="44450"/>
                </a:lnTo>
                <a:lnTo>
                  <a:pt x="1282700" y="44450"/>
                </a:lnTo>
                <a:lnTo>
                  <a:pt x="1295400" y="38100"/>
                </a:lnTo>
                <a:lnTo>
                  <a:pt x="1282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14264" y="1235405"/>
            <a:ext cx="803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1800" b="1" spc="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1800" b="1" spc="0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1800" b="1" spc="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*e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00400" y="40100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85490" y="4023436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05200" y="4141723"/>
            <a:ext cx="3352800" cy="76200"/>
          </a:xfrm>
          <a:custGeom>
            <a:avLst/>
            <a:gdLst/>
            <a:ahLst/>
            <a:cxnLst/>
            <a:rect l="l" t="t" r="r" b="b"/>
            <a:pathLst>
              <a:path w="3352800" h="76200">
                <a:moveTo>
                  <a:pt x="3276600" y="0"/>
                </a:moveTo>
                <a:lnTo>
                  <a:pt x="3276600" y="76200"/>
                </a:lnTo>
                <a:lnTo>
                  <a:pt x="3340100" y="44450"/>
                </a:lnTo>
                <a:lnTo>
                  <a:pt x="3289300" y="44450"/>
                </a:lnTo>
                <a:lnTo>
                  <a:pt x="3289300" y="31750"/>
                </a:lnTo>
                <a:lnTo>
                  <a:pt x="3340100" y="31750"/>
                </a:lnTo>
                <a:lnTo>
                  <a:pt x="3276600" y="0"/>
                </a:lnTo>
                <a:close/>
              </a:path>
              <a:path w="3352800" h="76200">
                <a:moveTo>
                  <a:pt x="3276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276600" y="44450"/>
                </a:lnTo>
                <a:lnTo>
                  <a:pt x="3276600" y="31750"/>
                </a:lnTo>
                <a:close/>
              </a:path>
              <a:path w="3352800" h="76200">
                <a:moveTo>
                  <a:pt x="3340100" y="31750"/>
                </a:moveTo>
                <a:lnTo>
                  <a:pt x="3289300" y="31750"/>
                </a:lnTo>
                <a:lnTo>
                  <a:pt x="3289300" y="44450"/>
                </a:lnTo>
                <a:lnTo>
                  <a:pt x="3340100" y="44450"/>
                </a:lnTo>
                <a:lnTo>
                  <a:pt x="3352800" y="38100"/>
                </a:lnTo>
                <a:lnTo>
                  <a:pt x="3340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58000" y="40275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273"/>
                </a:moveTo>
                <a:lnTo>
                  <a:pt x="7766" y="104140"/>
                </a:lnTo>
                <a:lnTo>
                  <a:pt x="29394" y="62316"/>
                </a:lnTo>
                <a:lnTo>
                  <a:pt x="62380" y="29331"/>
                </a:lnTo>
                <a:lnTo>
                  <a:pt x="104217" y="7716"/>
                </a:lnTo>
                <a:lnTo>
                  <a:pt x="152400" y="0"/>
                </a:lnTo>
                <a:lnTo>
                  <a:pt x="200582" y="7765"/>
                </a:lnTo>
                <a:lnTo>
                  <a:pt x="242419" y="29386"/>
                </a:lnTo>
                <a:lnTo>
                  <a:pt x="275405" y="62352"/>
                </a:lnTo>
                <a:lnTo>
                  <a:pt x="297033" y="104152"/>
                </a:lnTo>
                <a:lnTo>
                  <a:pt x="304800" y="152273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944359" y="4041140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00140" y="4318253"/>
            <a:ext cx="913130" cy="561975"/>
          </a:xfrm>
          <a:custGeom>
            <a:avLst/>
            <a:gdLst/>
            <a:ahLst/>
            <a:cxnLst/>
            <a:rect l="l" t="t" r="r" b="b"/>
            <a:pathLst>
              <a:path w="913129" h="561975">
                <a:moveTo>
                  <a:pt x="568476" y="0"/>
                </a:moveTo>
                <a:lnTo>
                  <a:pt x="527772" y="134"/>
                </a:lnTo>
                <a:lnTo>
                  <a:pt x="486593" y="2603"/>
                </a:lnTo>
                <a:lnTo>
                  <a:pt x="445175" y="7358"/>
                </a:lnTo>
                <a:lnTo>
                  <a:pt x="403757" y="14351"/>
                </a:lnTo>
                <a:lnTo>
                  <a:pt x="347312" y="27673"/>
                </a:lnTo>
                <a:lnTo>
                  <a:pt x="293759" y="44558"/>
                </a:lnTo>
                <a:lnTo>
                  <a:pt x="243474" y="64673"/>
                </a:lnTo>
                <a:lnTo>
                  <a:pt x="196833" y="87684"/>
                </a:lnTo>
                <a:lnTo>
                  <a:pt x="154212" y="113260"/>
                </a:lnTo>
                <a:lnTo>
                  <a:pt x="115986" y="141066"/>
                </a:lnTo>
                <a:lnTo>
                  <a:pt x="82532" y="170770"/>
                </a:lnTo>
                <a:lnTo>
                  <a:pt x="54226" y="202039"/>
                </a:lnTo>
                <a:lnTo>
                  <a:pt x="31444" y="234540"/>
                </a:lnTo>
                <a:lnTo>
                  <a:pt x="3955" y="301906"/>
                </a:lnTo>
                <a:lnTo>
                  <a:pt x="0" y="336105"/>
                </a:lnTo>
                <a:lnTo>
                  <a:pt x="3072" y="370205"/>
                </a:lnTo>
                <a:lnTo>
                  <a:pt x="29876" y="433044"/>
                </a:lnTo>
                <a:lnTo>
                  <a:pt x="80915" y="484924"/>
                </a:lnTo>
                <a:lnTo>
                  <a:pt x="114336" y="506338"/>
                </a:lnTo>
                <a:lnTo>
                  <a:pt x="152394" y="524514"/>
                </a:lnTo>
                <a:lnTo>
                  <a:pt x="194614" y="539286"/>
                </a:lnTo>
                <a:lnTo>
                  <a:pt x="240522" y="550486"/>
                </a:lnTo>
                <a:lnTo>
                  <a:pt x="289644" y="557950"/>
                </a:lnTo>
                <a:lnTo>
                  <a:pt x="341505" y="561511"/>
                </a:lnTo>
                <a:lnTo>
                  <a:pt x="395632" y="561003"/>
                </a:lnTo>
                <a:lnTo>
                  <a:pt x="451550" y="556260"/>
                </a:lnTo>
                <a:lnTo>
                  <a:pt x="508786" y="547116"/>
                </a:lnTo>
                <a:lnTo>
                  <a:pt x="565231" y="533793"/>
                </a:lnTo>
                <a:lnTo>
                  <a:pt x="618784" y="516908"/>
                </a:lnTo>
                <a:lnTo>
                  <a:pt x="669069" y="496793"/>
                </a:lnTo>
                <a:lnTo>
                  <a:pt x="715710" y="473782"/>
                </a:lnTo>
                <a:lnTo>
                  <a:pt x="758331" y="448206"/>
                </a:lnTo>
                <a:lnTo>
                  <a:pt x="796557" y="420400"/>
                </a:lnTo>
                <a:lnTo>
                  <a:pt x="830010" y="390696"/>
                </a:lnTo>
                <a:lnTo>
                  <a:pt x="858316" y="359427"/>
                </a:lnTo>
                <a:lnTo>
                  <a:pt x="881098" y="326926"/>
                </a:lnTo>
                <a:lnTo>
                  <a:pt x="901996" y="280670"/>
                </a:lnTo>
                <a:lnTo>
                  <a:pt x="456208" y="280670"/>
                </a:lnTo>
                <a:lnTo>
                  <a:pt x="568476" y="0"/>
                </a:lnTo>
                <a:close/>
              </a:path>
              <a:path w="913129" h="561975">
                <a:moveTo>
                  <a:pt x="676045" y="11811"/>
                </a:moveTo>
                <a:lnTo>
                  <a:pt x="456208" y="280670"/>
                </a:lnTo>
                <a:lnTo>
                  <a:pt x="901996" y="280670"/>
                </a:lnTo>
                <a:lnTo>
                  <a:pt x="908588" y="259560"/>
                </a:lnTo>
                <a:lnTo>
                  <a:pt x="912543" y="225361"/>
                </a:lnTo>
                <a:lnTo>
                  <a:pt x="909471" y="191262"/>
                </a:lnTo>
                <a:lnTo>
                  <a:pt x="895258" y="149861"/>
                </a:lnTo>
                <a:lnTo>
                  <a:pt x="870148" y="112282"/>
                </a:lnTo>
                <a:lnTo>
                  <a:pt x="834906" y="79105"/>
                </a:lnTo>
                <a:lnTo>
                  <a:pt x="790298" y="50912"/>
                </a:lnTo>
                <a:lnTo>
                  <a:pt x="737089" y="28287"/>
                </a:lnTo>
                <a:lnTo>
                  <a:pt x="676045" y="11811"/>
                </a:lnTo>
                <a:close/>
              </a:path>
            </a:pathLst>
          </a:custGeom>
          <a:solidFill>
            <a:srgbClr val="ADC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93830" y="4282440"/>
            <a:ext cx="925194" cy="603885"/>
          </a:xfrm>
          <a:custGeom>
            <a:avLst/>
            <a:gdLst/>
            <a:ahLst/>
            <a:cxnLst/>
            <a:rect l="l" t="t" r="r" b="b"/>
            <a:pathLst>
              <a:path w="925195" h="603885">
                <a:moveTo>
                  <a:pt x="498347" y="31893"/>
                </a:moveTo>
                <a:lnTo>
                  <a:pt x="450707" y="36957"/>
                </a:lnTo>
                <a:lnTo>
                  <a:pt x="409051" y="44068"/>
                </a:lnTo>
                <a:lnTo>
                  <a:pt x="362442" y="54737"/>
                </a:lnTo>
                <a:lnTo>
                  <a:pt x="317865" y="67691"/>
                </a:lnTo>
                <a:lnTo>
                  <a:pt x="275574" y="82931"/>
                </a:lnTo>
                <a:lnTo>
                  <a:pt x="235188" y="100203"/>
                </a:lnTo>
                <a:lnTo>
                  <a:pt x="197469" y="119507"/>
                </a:lnTo>
                <a:lnTo>
                  <a:pt x="162290" y="140462"/>
                </a:lnTo>
                <a:lnTo>
                  <a:pt x="130032" y="162941"/>
                </a:lnTo>
                <a:lnTo>
                  <a:pt x="87487" y="199136"/>
                </a:lnTo>
                <a:lnTo>
                  <a:pt x="52562" y="237744"/>
                </a:lnTo>
                <a:lnTo>
                  <a:pt x="25892" y="278638"/>
                </a:lnTo>
                <a:lnTo>
                  <a:pt x="8239" y="320802"/>
                </a:lnTo>
                <a:lnTo>
                  <a:pt x="238" y="363728"/>
                </a:lnTo>
                <a:lnTo>
                  <a:pt x="0" y="378460"/>
                </a:lnTo>
                <a:lnTo>
                  <a:pt x="873" y="392684"/>
                </a:lnTo>
                <a:lnTo>
                  <a:pt x="11160" y="434848"/>
                </a:lnTo>
                <a:lnTo>
                  <a:pt x="31353" y="473202"/>
                </a:lnTo>
                <a:lnTo>
                  <a:pt x="60944" y="507238"/>
                </a:lnTo>
                <a:lnTo>
                  <a:pt x="98663" y="536448"/>
                </a:lnTo>
                <a:lnTo>
                  <a:pt x="143621" y="560705"/>
                </a:lnTo>
                <a:lnTo>
                  <a:pt x="194802" y="579882"/>
                </a:lnTo>
                <a:lnTo>
                  <a:pt x="232140" y="589661"/>
                </a:lnTo>
                <a:lnTo>
                  <a:pt x="271637" y="597027"/>
                </a:lnTo>
                <a:lnTo>
                  <a:pt x="312912" y="601726"/>
                </a:lnTo>
                <a:lnTo>
                  <a:pt x="355965" y="603885"/>
                </a:lnTo>
                <a:lnTo>
                  <a:pt x="378063" y="603885"/>
                </a:lnTo>
                <a:lnTo>
                  <a:pt x="423275" y="601853"/>
                </a:lnTo>
                <a:lnTo>
                  <a:pt x="469376" y="596900"/>
                </a:lnTo>
                <a:lnTo>
                  <a:pt x="504913" y="591185"/>
                </a:lnTo>
                <a:lnTo>
                  <a:pt x="356346" y="591185"/>
                </a:lnTo>
                <a:lnTo>
                  <a:pt x="335010" y="590550"/>
                </a:lnTo>
                <a:lnTo>
                  <a:pt x="293608" y="587121"/>
                </a:lnTo>
                <a:lnTo>
                  <a:pt x="254111" y="581279"/>
                </a:lnTo>
                <a:lnTo>
                  <a:pt x="216646" y="572897"/>
                </a:lnTo>
                <a:lnTo>
                  <a:pt x="164957" y="556006"/>
                </a:lnTo>
                <a:lnTo>
                  <a:pt x="119491" y="534289"/>
                </a:lnTo>
                <a:lnTo>
                  <a:pt x="81010" y="508000"/>
                </a:lnTo>
                <a:lnTo>
                  <a:pt x="50530" y="477393"/>
                </a:lnTo>
                <a:lnTo>
                  <a:pt x="28559" y="443103"/>
                </a:lnTo>
                <a:lnTo>
                  <a:pt x="15732" y="405003"/>
                </a:lnTo>
                <a:lnTo>
                  <a:pt x="12684" y="378460"/>
                </a:lnTo>
                <a:lnTo>
                  <a:pt x="12938" y="365125"/>
                </a:lnTo>
                <a:lnTo>
                  <a:pt x="20177" y="324866"/>
                </a:lnTo>
                <a:lnTo>
                  <a:pt x="36814" y="284861"/>
                </a:lnTo>
                <a:lnTo>
                  <a:pt x="62341" y="245872"/>
                </a:lnTo>
                <a:lnTo>
                  <a:pt x="96123" y="208407"/>
                </a:lnTo>
                <a:lnTo>
                  <a:pt x="137525" y="173101"/>
                </a:lnTo>
                <a:lnTo>
                  <a:pt x="169021" y="151257"/>
                </a:lnTo>
                <a:lnTo>
                  <a:pt x="203438" y="130683"/>
                </a:lnTo>
                <a:lnTo>
                  <a:pt x="240395" y="111760"/>
                </a:lnTo>
                <a:lnTo>
                  <a:pt x="279765" y="94868"/>
                </a:lnTo>
                <a:lnTo>
                  <a:pt x="321675" y="79756"/>
                </a:lnTo>
                <a:lnTo>
                  <a:pt x="365490" y="67056"/>
                </a:lnTo>
                <a:lnTo>
                  <a:pt x="411083" y="56515"/>
                </a:lnTo>
                <a:lnTo>
                  <a:pt x="452358" y="49530"/>
                </a:lnTo>
                <a:lnTo>
                  <a:pt x="493252" y="44831"/>
                </a:lnTo>
                <a:lnTo>
                  <a:pt x="498707" y="44603"/>
                </a:lnTo>
                <a:lnTo>
                  <a:pt x="498347" y="31893"/>
                </a:lnTo>
                <a:close/>
              </a:path>
              <a:path w="925195" h="603885">
                <a:moveTo>
                  <a:pt x="683752" y="41529"/>
                </a:moveTo>
                <a:lnTo>
                  <a:pt x="680958" y="53848"/>
                </a:lnTo>
                <a:lnTo>
                  <a:pt x="704453" y="59309"/>
                </a:lnTo>
                <a:lnTo>
                  <a:pt x="726805" y="65405"/>
                </a:lnTo>
                <a:lnTo>
                  <a:pt x="768461" y="80391"/>
                </a:lnTo>
                <a:lnTo>
                  <a:pt x="805291" y="98679"/>
                </a:lnTo>
                <a:lnTo>
                  <a:pt x="837295" y="119887"/>
                </a:lnTo>
                <a:lnTo>
                  <a:pt x="875141" y="156337"/>
                </a:lnTo>
                <a:lnTo>
                  <a:pt x="900287" y="197866"/>
                </a:lnTo>
                <a:lnTo>
                  <a:pt x="911590" y="241300"/>
                </a:lnTo>
                <a:lnTo>
                  <a:pt x="912479" y="254635"/>
                </a:lnTo>
                <a:lnTo>
                  <a:pt x="912225" y="268097"/>
                </a:lnTo>
                <a:lnTo>
                  <a:pt x="905113" y="308229"/>
                </a:lnTo>
                <a:lnTo>
                  <a:pt x="888476" y="348234"/>
                </a:lnTo>
                <a:lnTo>
                  <a:pt x="862949" y="387223"/>
                </a:lnTo>
                <a:lnTo>
                  <a:pt x="829167" y="424815"/>
                </a:lnTo>
                <a:lnTo>
                  <a:pt x="787892" y="459994"/>
                </a:lnTo>
                <a:lnTo>
                  <a:pt x="756269" y="481965"/>
                </a:lnTo>
                <a:lnTo>
                  <a:pt x="721852" y="502539"/>
                </a:lnTo>
                <a:lnTo>
                  <a:pt x="684895" y="521462"/>
                </a:lnTo>
                <a:lnTo>
                  <a:pt x="645525" y="538353"/>
                </a:lnTo>
                <a:lnTo>
                  <a:pt x="603615" y="553466"/>
                </a:lnTo>
                <a:lnTo>
                  <a:pt x="559800" y="566166"/>
                </a:lnTo>
                <a:lnTo>
                  <a:pt x="514080" y="576707"/>
                </a:lnTo>
                <a:lnTo>
                  <a:pt x="467852" y="584327"/>
                </a:lnTo>
                <a:lnTo>
                  <a:pt x="422386" y="589153"/>
                </a:lnTo>
                <a:lnTo>
                  <a:pt x="378063" y="591185"/>
                </a:lnTo>
                <a:lnTo>
                  <a:pt x="504913" y="591185"/>
                </a:lnTo>
                <a:lnTo>
                  <a:pt x="562848" y="578485"/>
                </a:lnTo>
                <a:lnTo>
                  <a:pt x="607425" y="565531"/>
                </a:lnTo>
                <a:lnTo>
                  <a:pt x="649716" y="550291"/>
                </a:lnTo>
                <a:lnTo>
                  <a:pt x="690102" y="533019"/>
                </a:lnTo>
                <a:lnTo>
                  <a:pt x="727821" y="513715"/>
                </a:lnTo>
                <a:lnTo>
                  <a:pt x="763000" y="492760"/>
                </a:lnTo>
                <a:lnTo>
                  <a:pt x="795258" y="470408"/>
                </a:lnTo>
                <a:lnTo>
                  <a:pt x="837803" y="434086"/>
                </a:lnTo>
                <a:lnTo>
                  <a:pt x="872728" y="395351"/>
                </a:lnTo>
                <a:lnTo>
                  <a:pt x="899398" y="354584"/>
                </a:lnTo>
                <a:lnTo>
                  <a:pt x="917051" y="312293"/>
                </a:lnTo>
                <a:lnTo>
                  <a:pt x="924925" y="269367"/>
                </a:lnTo>
                <a:lnTo>
                  <a:pt x="925163" y="254635"/>
                </a:lnTo>
                <a:lnTo>
                  <a:pt x="924290" y="240411"/>
                </a:lnTo>
                <a:lnTo>
                  <a:pt x="912225" y="193548"/>
                </a:lnTo>
                <a:lnTo>
                  <a:pt x="885301" y="148844"/>
                </a:lnTo>
                <a:lnTo>
                  <a:pt x="845296" y="110109"/>
                </a:lnTo>
                <a:lnTo>
                  <a:pt x="812022" y="87884"/>
                </a:lnTo>
                <a:lnTo>
                  <a:pt x="773668" y="68961"/>
                </a:lnTo>
                <a:lnTo>
                  <a:pt x="730869" y="53467"/>
                </a:lnTo>
                <a:lnTo>
                  <a:pt x="707882" y="46990"/>
                </a:lnTo>
                <a:lnTo>
                  <a:pt x="683752" y="41529"/>
                </a:lnTo>
                <a:close/>
              </a:path>
              <a:path w="925195" h="603885">
                <a:moveTo>
                  <a:pt x="564947" y="31368"/>
                </a:moveTo>
                <a:lnTo>
                  <a:pt x="511032" y="31368"/>
                </a:lnTo>
                <a:lnTo>
                  <a:pt x="511540" y="44068"/>
                </a:lnTo>
                <a:lnTo>
                  <a:pt x="498707" y="44603"/>
                </a:lnTo>
                <a:lnTo>
                  <a:pt x="499602" y="76200"/>
                </a:lnTo>
                <a:lnTo>
                  <a:pt x="574786" y="35941"/>
                </a:lnTo>
                <a:lnTo>
                  <a:pt x="564947" y="31368"/>
                </a:lnTo>
                <a:close/>
              </a:path>
              <a:path w="925195" h="603885">
                <a:moveTo>
                  <a:pt x="511032" y="31368"/>
                </a:moveTo>
                <a:lnTo>
                  <a:pt x="498347" y="31893"/>
                </a:lnTo>
                <a:lnTo>
                  <a:pt x="498707" y="44603"/>
                </a:lnTo>
                <a:lnTo>
                  <a:pt x="511540" y="44068"/>
                </a:lnTo>
                <a:lnTo>
                  <a:pt x="511032" y="31368"/>
                </a:lnTo>
                <a:close/>
              </a:path>
              <a:path w="925195" h="603885">
                <a:moveTo>
                  <a:pt x="497443" y="0"/>
                </a:moveTo>
                <a:lnTo>
                  <a:pt x="498347" y="31893"/>
                </a:lnTo>
                <a:lnTo>
                  <a:pt x="511032" y="31368"/>
                </a:lnTo>
                <a:lnTo>
                  <a:pt x="564947" y="31368"/>
                </a:lnTo>
                <a:lnTo>
                  <a:pt x="497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29583" y="3786378"/>
            <a:ext cx="191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a(bgif)*b(c+gkh)d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90817" y="4996383"/>
            <a:ext cx="2781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(ilhd)*imf(bgif)*b(c+gkh)d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458200" y="40275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273"/>
                </a:moveTo>
                <a:lnTo>
                  <a:pt x="7766" y="104140"/>
                </a:lnTo>
                <a:lnTo>
                  <a:pt x="29394" y="62316"/>
                </a:lnTo>
                <a:lnTo>
                  <a:pt x="62380" y="29331"/>
                </a:lnTo>
                <a:lnTo>
                  <a:pt x="104217" y="7716"/>
                </a:lnTo>
                <a:lnTo>
                  <a:pt x="152400" y="0"/>
                </a:lnTo>
                <a:lnTo>
                  <a:pt x="200582" y="7765"/>
                </a:lnTo>
                <a:lnTo>
                  <a:pt x="242419" y="29386"/>
                </a:lnTo>
                <a:lnTo>
                  <a:pt x="275405" y="62352"/>
                </a:lnTo>
                <a:lnTo>
                  <a:pt x="297033" y="104152"/>
                </a:lnTo>
                <a:lnTo>
                  <a:pt x="304800" y="152273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544814" y="4041140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62800" y="4141723"/>
            <a:ext cx="1295400" cy="76200"/>
          </a:xfrm>
          <a:custGeom>
            <a:avLst/>
            <a:gdLst/>
            <a:ahLst/>
            <a:cxnLst/>
            <a:rect l="l" t="t" r="r" b="b"/>
            <a:pathLst>
              <a:path w="1295400" h="76200">
                <a:moveTo>
                  <a:pt x="1219200" y="0"/>
                </a:moveTo>
                <a:lnTo>
                  <a:pt x="1219200" y="76200"/>
                </a:lnTo>
                <a:lnTo>
                  <a:pt x="1282700" y="44450"/>
                </a:lnTo>
                <a:lnTo>
                  <a:pt x="1231900" y="44450"/>
                </a:lnTo>
                <a:lnTo>
                  <a:pt x="1231900" y="31750"/>
                </a:lnTo>
                <a:lnTo>
                  <a:pt x="1282700" y="31750"/>
                </a:lnTo>
                <a:lnTo>
                  <a:pt x="1219200" y="0"/>
                </a:lnTo>
                <a:close/>
              </a:path>
              <a:path w="1295400" h="76200">
                <a:moveTo>
                  <a:pt x="1219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19200" y="44450"/>
                </a:lnTo>
                <a:lnTo>
                  <a:pt x="1219200" y="31750"/>
                </a:lnTo>
                <a:close/>
              </a:path>
              <a:path w="1295400" h="76200">
                <a:moveTo>
                  <a:pt x="1282700" y="31750"/>
                </a:moveTo>
                <a:lnTo>
                  <a:pt x="1231900" y="31750"/>
                </a:lnTo>
                <a:lnTo>
                  <a:pt x="1231900" y="44450"/>
                </a:lnTo>
                <a:lnTo>
                  <a:pt x="1282700" y="44450"/>
                </a:lnTo>
                <a:lnTo>
                  <a:pt x="1295400" y="38100"/>
                </a:lnTo>
                <a:lnTo>
                  <a:pt x="1282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504303" y="3827475"/>
            <a:ext cx="802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(ilhd)*e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3502" y="6307513"/>
            <a:ext cx="9842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0528" y="88392"/>
            <a:ext cx="2258568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7792" y="573023"/>
            <a:ext cx="1868424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58849" y="180797"/>
            <a:ext cx="70726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-</a:t>
            </a:r>
            <a:r>
              <a:rPr spc="-80" dirty="0"/>
              <a:t> </a:t>
            </a:r>
            <a:r>
              <a:rPr u="heavy" dirty="0">
                <a:solidFill>
                  <a:srgbClr val="0000CC"/>
                </a:solidFill>
              </a:rPr>
              <a:t>Motivation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3158"/>
            <a:ext cx="7697470" cy="33832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u="heavy" dirty="0">
                <a:solidFill>
                  <a:srgbClr val="800080"/>
                </a:solidFill>
                <a:latin typeface="Arial"/>
                <a:cs typeface="Arial"/>
              </a:rPr>
              <a:t>Motivation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Flow graph is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an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abstract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representation of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program.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353695" marR="647065" indent="-340995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A40020"/>
                </a:solidFill>
                <a:latin typeface="Arial"/>
                <a:cs typeface="Arial"/>
              </a:rPr>
              <a:t>question on a program </a:t>
            </a: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A40020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mapped </a:t>
            </a:r>
            <a:r>
              <a:rPr sz="2400" spc="-5" dirty="0">
                <a:solidFill>
                  <a:srgbClr val="A40020"/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to</a:t>
            </a:r>
            <a:r>
              <a:rPr sz="2400" spc="-20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A40020"/>
                </a:solidFill>
                <a:latin typeface="Arial"/>
                <a:cs typeface="Arial"/>
              </a:rPr>
              <a:t>an  equivalent question </a:t>
            </a: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A40020"/>
                </a:solidFill>
                <a:latin typeface="Arial"/>
                <a:cs typeface="Arial"/>
              </a:rPr>
              <a:t>an appropriate </a:t>
            </a:r>
            <a:r>
              <a:rPr sz="2400" spc="0" dirty="0">
                <a:solidFill>
                  <a:srgbClr val="A40020"/>
                </a:solidFill>
                <a:latin typeface="Arial"/>
                <a:cs typeface="Arial"/>
              </a:rPr>
              <a:t>flow</a:t>
            </a: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A40020"/>
                </a:solidFill>
                <a:latin typeface="Arial"/>
                <a:cs typeface="Arial"/>
              </a:rPr>
              <a:t>graph.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33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It 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will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be a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foundation </a:t>
            </a:r>
            <a:r>
              <a:rPr sz="2400" spc="0" dirty="0">
                <a:solidFill>
                  <a:srgbClr val="0000CC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syntax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testing &amp; state</a:t>
            </a:r>
            <a:r>
              <a:rPr sz="2400" spc="-1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0"/>
            <a:ext cx="391972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7128" y="359663"/>
            <a:ext cx="3432048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1271" y="301752"/>
            <a:ext cx="1856231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8535" y="786383"/>
            <a:ext cx="146608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Reduction</a:t>
            </a:r>
            <a:r>
              <a:rPr b="0" u="heavy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u="heavy" spc="0" dirty="0">
                <a:solidFill>
                  <a:srgbClr val="0000CC"/>
                </a:solidFill>
                <a:latin typeface="Arial"/>
                <a:cs typeface="Arial"/>
              </a:rPr>
              <a:t>Procedure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1329" y="394461"/>
            <a:ext cx="14071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ple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527" y="3279647"/>
            <a:ext cx="4642104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0252" y="3362325"/>
            <a:ext cx="7330440" cy="92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3300"/>
                </a:solidFill>
                <a:latin typeface="Arial"/>
                <a:cs typeface="Arial"/>
              </a:rPr>
              <a:t>Flow Graph Path </a:t>
            </a:r>
            <a:r>
              <a:rPr sz="2500" spc="-10" dirty="0">
                <a:solidFill>
                  <a:srgbClr val="FF3300"/>
                </a:solidFill>
                <a:latin typeface="Arial"/>
                <a:cs typeface="Arial"/>
              </a:rPr>
              <a:t>Expression</a:t>
            </a:r>
            <a:r>
              <a:rPr sz="2500" spc="-5" dirty="0">
                <a:solidFill>
                  <a:srgbClr val="FF3300"/>
                </a:solidFill>
                <a:latin typeface="Arial"/>
                <a:cs typeface="Arial"/>
              </a:rPr>
              <a:t> :</a:t>
            </a:r>
            <a:endParaRPr sz="2500">
              <a:latin typeface="Arial"/>
              <a:cs typeface="Arial"/>
            </a:endParaRPr>
          </a:p>
          <a:p>
            <a:pPr marL="883919">
              <a:lnSpc>
                <a:spcPct val="100000"/>
              </a:lnSpc>
              <a:spcBef>
                <a:spcPts val="1700"/>
              </a:spcBef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a(bgif)*b(c+gkh)d {(ilhd)*imf(bgif)*b(c+gkh)d}*</a:t>
            </a:r>
            <a:r>
              <a:rPr sz="2000" b="1" spc="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(ilhd)*e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90600" y="165900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200568" y="7766"/>
                </a:lnTo>
                <a:lnTo>
                  <a:pt x="242403" y="29394"/>
                </a:lnTo>
                <a:lnTo>
                  <a:pt x="275394" y="62380"/>
                </a:lnTo>
                <a:lnTo>
                  <a:pt x="297030" y="104217"/>
                </a:lnTo>
                <a:lnTo>
                  <a:pt x="304800" y="152400"/>
                </a:lnTo>
                <a:lnTo>
                  <a:pt x="297030" y="200534"/>
                </a:lnTo>
                <a:lnTo>
                  <a:pt x="275394" y="242364"/>
                </a:lnTo>
                <a:lnTo>
                  <a:pt x="242403" y="275368"/>
                </a:lnTo>
                <a:lnTo>
                  <a:pt x="200568" y="297021"/>
                </a:lnTo>
                <a:lnTo>
                  <a:pt x="152400" y="304800"/>
                </a:lnTo>
                <a:lnTo>
                  <a:pt x="104231" y="297021"/>
                </a:lnTo>
                <a:lnTo>
                  <a:pt x="62396" y="275368"/>
                </a:lnTo>
                <a:lnTo>
                  <a:pt x="29405" y="242364"/>
                </a:lnTo>
                <a:lnTo>
                  <a:pt x="7769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75131" y="1671269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95400" y="1790700"/>
            <a:ext cx="2590800" cy="76200"/>
          </a:xfrm>
          <a:custGeom>
            <a:avLst/>
            <a:gdLst/>
            <a:ahLst/>
            <a:cxnLst/>
            <a:rect l="l" t="t" r="r" b="b"/>
            <a:pathLst>
              <a:path w="2590800" h="76200">
                <a:moveTo>
                  <a:pt x="2514600" y="0"/>
                </a:moveTo>
                <a:lnTo>
                  <a:pt x="2514600" y="76200"/>
                </a:lnTo>
                <a:lnTo>
                  <a:pt x="2578100" y="44450"/>
                </a:lnTo>
                <a:lnTo>
                  <a:pt x="2527300" y="44450"/>
                </a:lnTo>
                <a:lnTo>
                  <a:pt x="2527300" y="31750"/>
                </a:lnTo>
                <a:lnTo>
                  <a:pt x="2578100" y="31750"/>
                </a:lnTo>
                <a:lnTo>
                  <a:pt x="2514600" y="0"/>
                </a:lnTo>
                <a:close/>
              </a:path>
              <a:path w="2590800" h="76200">
                <a:moveTo>
                  <a:pt x="2514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514600" y="44450"/>
                </a:lnTo>
                <a:lnTo>
                  <a:pt x="2514600" y="31750"/>
                </a:lnTo>
                <a:close/>
              </a:path>
              <a:path w="2590800" h="76200">
                <a:moveTo>
                  <a:pt x="2578100" y="31750"/>
                </a:moveTo>
                <a:lnTo>
                  <a:pt x="2527300" y="31750"/>
                </a:lnTo>
                <a:lnTo>
                  <a:pt x="2527300" y="44450"/>
                </a:lnTo>
                <a:lnTo>
                  <a:pt x="2578100" y="44450"/>
                </a:lnTo>
                <a:lnTo>
                  <a:pt x="2590800" y="38100"/>
                </a:lnTo>
                <a:lnTo>
                  <a:pt x="2578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6200" y="167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71671" y="1688973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19148" y="1434211"/>
            <a:ext cx="1915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a(bgif)*b(c+gkh)d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8200" y="167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44814" y="1688973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91000" y="1790700"/>
            <a:ext cx="4267200" cy="76200"/>
          </a:xfrm>
          <a:custGeom>
            <a:avLst/>
            <a:gdLst/>
            <a:ahLst/>
            <a:cxnLst/>
            <a:rect l="l" t="t" r="r" b="b"/>
            <a:pathLst>
              <a:path w="4267200" h="76200">
                <a:moveTo>
                  <a:pt x="4191000" y="0"/>
                </a:moveTo>
                <a:lnTo>
                  <a:pt x="4191000" y="76200"/>
                </a:lnTo>
                <a:lnTo>
                  <a:pt x="4254500" y="44450"/>
                </a:lnTo>
                <a:lnTo>
                  <a:pt x="4203700" y="44450"/>
                </a:lnTo>
                <a:lnTo>
                  <a:pt x="4203700" y="31750"/>
                </a:lnTo>
                <a:lnTo>
                  <a:pt x="4254500" y="31750"/>
                </a:lnTo>
                <a:lnTo>
                  <a:pt x="4191000" y="0"/>
                </a:lnTo>
                <a:close/>
              </a:path>
              <a:path w="4267200" h="76200">
                <a:moveTo>
                  <a:pt x="419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191000" y="44450"/>
                </a:lnTo>
                <a:lnTo>
                  <a:pt x="4191000" y="31750"/>
                </a:lnTo>
                <a:close/>
              </a:path>
              <a:path w="4267200" h="76200">
                <a:moveTo>
                  <a:pt x="4254500" y="31750"/>
                </a:moveTo>
                <a:lnTo>
                  <a:pt x="4203700" y="31750"/>
                </a:lnTo>
                <a:lnTo>
                  <a:pt x="4203700" y="44450"/>
                </a:lnTo>
                <a:lnTo>
                  <a:pt x="4254500" y="44450"/>
                </a:lnTo>
                <a:lnTo>
                  <a:pt x="4267200" y="38100"/>
                </a:lnTo>
                <a:lnTo>
                  <a:pt x="425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47209" y="1475308"/>
            <a:ext cx="3879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{(ilhd)*imf(bgif)*b(c+gkh)d}*</a:t>
            </a:r>
            <a:r>
              <a:rPr sz="1800" b="1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(ilhd)*e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0" y="0"/>
            <a:ext cx="3267455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3264" y="359663"/>
            <a:ext cx="27797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301752"/>
            <a:ext cx="2401824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7264" y="786383"/>
            <a:ext cx="2011680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64793" y="0"/>
            <a:ext cx="80606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Before going</a:t>
            </a:r>
            <a:r>
              <a:rPr b="0" u="heavy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into</a:t>
            </a:r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6452" y="394461"/>
            <a:ext cx="5753735" cy="3574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5597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Applications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80"/>
              </a:spcBef>
            </a:pPr>
            <a:r>
              <a:rPr sz="2300" dirty="0">
                <a:latin typeface="Arial"/>
                <a:cs typeface="Arial"/>
              </a:rPr>
              <a:t>Before </a:t>
            </a:r>
            <a:r>
              <a:rPr sz="2300" spc="-5" dirty="0">
                <a:latin typeface="Arial"/>
                <a:cs typeface="Arial"/>
              </a:rPr>
              <a:t>that, </a:t>
            </a:r>
            <a:r>
              <a:rPr sz="2300" spc="-30" dirty="0">
                <a:latin typeface="Arial"/>
                <a:cs typeface="Arial"/>
              </a:rPr>
              <a:t>we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learn: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</a:pPr>
            <a:r>
              <a:rPr sz="2300" spc="-5" dirty="0">
                <a:solidFill>
                  <a:srgbClr val="A40020"/>
                </a:solidFill>
                <a:latin typeface="Arial"/>
                <a:cs typeface="Arial"/>
              </a:rPr>
              <a:t>Identities</a:t>
            </a:r>
            <a:endParaRPr sz="2300">
              <a:latin typeface="Arial"/>
              <a:cs typeface="Arial"/>
            </a:endParaRPr>
          </a:p>
          <a:p>
            <a:pPr marL="634365" marR="5080">
              <a:lnSpc>
                <a:spcPct val="200100"/>
              </a:lnSpc>
            </a:pPr>
            <a:r>
              <a:rPr sz="2300" dirty="0">
                <a:solidFill>
                  <a:srgbClr val="A40020"/>
                </a:solidFill>
                <a:latin typeface="Arial"/>
                <a:cs typeface="Arial"/>
              </a:rPr>
              <a:t>Structured </a:t>
            </a:r>
            <a:r>
              <a:rPr sz="2300" spc="-5" dirty="0">
                <a:solidFill>
                  <a:srgbClr val="A40020"/>
                </a:solidFill>
                <a:latin typeface="Arial"/>
                <a:cs typeface="Arial"/>
              </a:rPr>
              <a:t>Flow Graphs</a:t>
            </a:r>
            <a:r>
              <a:rPr sz="2300" spc="-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A40020"/>
                </a:solidFill>
                <a:latin typeface="Arial"/>
                <a:cs typeface="Arial"/>
              </a:rPr>
              <a:t>(code/routines)  Unstructured Flow graphs</a:t>
            </a:r>
            <a:r>
              <a:rPr sz="2300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A40020"/>
                </a:solidFill>
                <a:latin typeface="Arial"/>
                <a:cs typeface="Arial"/>
              </a:rPr>
              <a:t>(routines)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8944" y="88392"/>
            <a:ext cx="3304032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6208" y="573023"/>
            <a:ext cx="2913888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97737" y="180797"/>
            <a:ext cx="81946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dirty="0">
                <a:solidFill>
                  <a:srgbClr val="0000CC"/>
                </a:solidFill>
              </a:rPr>
              <a:t>Identities /</a:t>
            </a:r>
            <a:r>
              <a:rPr u="heavy" spc="-120" dirty="0">
                <a:solidFill>
                  <a:srgbClr val="0000CC"/>
                </a:solidFill>
              </a:rPr>
              <a:t> </a:t>
            </a:r>
            <a:r>
              <a:rPr u="heavy" spc="-5" dirty="0">
                <a:solidFill>
                  <a:srgbClr val="0000CC"/>
                </a:solidFill>
              </a:rPr>
              <a:t>Rules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09802" y="825947"/>
          <a:ext cx="8368029" cy="454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3955"/>
                <a:gridCol w="649605"/>
                <a:gridCol w="3828415"/>
                <a:gridCol w="1456054"/>
              </a:tblGrid>
              <a:tr h="445770">
                <a:tc>
                  <a:txBody>
                    <a:bodyPr/>
                    <a:lstStyle/>
                    <a:p>
                      <a:pPr marL="31750">
                        <a:lnSpc>
                          <a:spcPts val="2205"/>
                        </a:lnSpc>
                      </a:pP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( A + B )</a:t>
                      </a:r>
                      <a:r>
                        <a:rPr sz="2000" b="1" spc="-20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2205"/>
                        </a:lnSpc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ts val="2205"/>
                        </a:lnSpc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 </a:t>
                      </a:r>
                      <a:r>
                        <a:rPr sz="2000" b="1" spc="-4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A*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+ B* ) 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205"/>
                        </a:lnSpc>
                      </a:pP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2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I1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090"/>
                        </a:spcBef>
                        <a:tabLst>
                          <a:tab pos="877569" algn="l"/>
                        </a:tabLst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000" b="1" spc="-12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4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A*	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B*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)*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2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I2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090"/>
                        </a:spcBef>
                        <a:tabLst>
                          <a:tab pos="1373505" algn="l"/>
                        </a:tabLst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 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A*</a:t>
                      </a:r>
                      <a:r>
                        <a:rPr sz="2000" b="1" spc="-3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)*	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2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I3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090"/>
                        </a:spcBef>
                        <a:tabLst>
                          <a:tab pos="1374140" algn="l"/>
                        </a:tabLst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 B*</a:t>
                      </a:r>
                      <a:r>
                        <a:rPr sz="2000" b="1" spc="-10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8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)*	B*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2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I4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 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A*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B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4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)*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2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I5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 B*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000" b="1" spc="-18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)*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2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I6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( </a:t>
                      </a: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B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+ . . . )</a:t>
                      </a:r>
                      <a:r>
                        <a:rPr sz="2000" b="1" spc="-254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 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A*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+ B* + C* + . . .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)*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2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I7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2320"/>
                        </a:lnSpc>
                        <a:spcBef>
                          <a:spcPts val="1090"/>
                        </a:spcBef>
                      </a:pPr>
                      <a:r>
                        <a:rPr sz="2000" b="1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ts val="232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 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A*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B* C* . . .</a:t>
                      </a:r>
                      <a:r>
                        <a:rPr sz="2000" b="1" spc="-1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)*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2320"/>
                        </a:lnSpc>
                        <a:spcBef>
                          <a:spcPts val="1090"/>
                        </a:spcBef>
                      </a:pP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000" b="1" spc="-12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I8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993444" y="5665419"/>
            <a:ext cx="82016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Derived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removing nodes in different orders &amp; applying</a:t>
            </a:r>
            <a:r>
              <a:rPr sz="2400" spc="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series-parallel-loop</a:t>
            </a:r>
            <a:r>
              <a:rPr sz="2400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rules.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1286" y="685800"/>
            <a:ext cx="45085" cy="5867400"/>
          </a:xfrm>
          <a:custGeom>
            <a:avLst/>
            <a:gdLst/>
            <a:ahLst/>
            <a:cxnLst/>
            <a:rect l="l" t="t" r="r" b="b"/>
            <a:pathLst>
              <a:path w="45084" h="5867400">
                <a:moveTo>
                  <a:pt x="0" y="5867400"/>
                </a:moveTo>
                <a:lnTo>
                  <a:pt x="44513" y="5867400"/>
                </a:lnTo>
                <a:lnTo>
                  <a:pt x="44513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3808" y="0"/>
            <a:ext cx="3279647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1071" y="359663"/>
            <a:ext cx="2804160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8328" y="301752"/>
            <a:ext cx="1722120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5591" y="786383"/>
            <a:ext cx="1331976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2601" y="0"/>
            <a:ext cx="8076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dirty="0">
                <a:solidFill>
                  <a:srgbClr val="0000CC"/>
                </a:solidFill>
              </a:rPr>
              <a:t>Structured</a:t>
            </a:r>
            <a:r>
              <a:rPr u="heavy" spc="-105" dirty="0">
                <a:solidFill>
                  <a:srgbClr val="0000CC"/>
                </a:solidFill>
              </a:rPr>
              <a:t> </a:t>
            </a:r>
            <a:r>
              <a:rPr u="heavy" spc="-5" dirty="0">
                <a:solidFill>
                  <a:srgbClr val="0000CC"/>
                </a:solidFill>
              </a:rPr>
              <a:t>Flow</a:t>
            </a:r>
          </a:p>
        </p:txBody>
      </p:sp>
      <p:sp>
        <p:nvSpPr>
          <p:cNvPr id="12" name="object 12"/>
          <p:cNvSpPr/>
          <p:nvPr/>
        </p:nvSpPr>
        <p:spPr>
          <a:xfrm>
            <a:off x="38258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58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8768" y="169183"/>
            <a:ext cx="8417560" cy="1678305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R="258445" algn="ctr">
              <a:lnSpc>
                <a:spcPct val="100000"/>
              </a:lnSpc>
              <a:spcBef>
                <a:spcPts val="1880"/>
              </a:spcBef>
            </a:pP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Graphs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Reducible to a single link by </a:t>
            </a:r>
            <a:r>
              <a:rPr sz="2600" spc="-10" dirty="0">
                <a:solidFill>
                  <a:srgbClr val="0000CC"/>
                </a:solidFill>
                <a:latin typeface="Arial"/>
                <a:cs typeface="Arial"/>
              </a:rPr>
              <a:t>successive </a:t>
            </a: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application of</a:t>
            </a:r>
            <a:r>
              <a:rPr sz="2600" spc="2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transformations </a:t>
            </a:r>
            <a:r>
              <a:rPr sz="2600" spc="-15" dirty="0">
                <a:solidFill>
                  <a:srgbClr val="0000CC"/>
                </a:solidFill>
                <a:latin typeface="Arial"/>
                <a:cs typeface="Arial"/>
              </a:rPr>
              <a:t>shown</a:t>
            </a:r>
            <a:r>
              <a:rPr sz="2600" spc="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0000CC"/>
                </a:solidFill>
                <a:latin typeface="Arial"/>
                <a:cs typeface="Arial"/>
              </a:rPr>
              <a:t>below.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0600" y="2857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00" y="2667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46885" y="2756154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57400" y="2857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7000" y="2667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11017" y="2756154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24200" y="2857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81551" y="2590800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0" y="121412"/>
                </a:moveTo>
                <a:lnTo>
                  <a:pt x="732154" y="121412"/>
                </a:lnTo>
                <a:lnTo>
                  <a:pt x="732154" y="0"/>
                </a:lnTo>
                <a:lnTo>
                  <a:pt x="976249" y="242824"/>
                </a:lnTo>
                <a:lnTo>
                  <a:pt x="732154" y="485775"/>
                </a:lnTo>
                <a:lnTo>
                  <a:pt x="732154" y="364363"/>
                </a:lnTo>
                <a:lnTo>
                  <a:pt x="0" y="364363"/>
                </a:lnTo>
                <a:lnTo>
                  <a:pt x="0" y="1214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3600" y="2857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3200" y="26670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47180" y="2794203"/>
            <a:ext cx="42925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40" dirty="0">
                <a:solidFill>
                  <a:srgbClr val="CC0000"/>
                </a:solidFill>
                <a:latin typeface="Arial"/>
                <a:cs typeface="Arial"/>
              </a:rPr>
              <a:t>A, 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62800" y="2857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07534" y="3087065"/>
            <a:ext cx="9423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800080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0600" y="58070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00200" y="56165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6" y="139619"/>
                </a:lnTo>
                <a:lnTo>
                  <a:pt x="39045" y="100788"/>
                </a:lnTo>
                <a:lnTo>
                  <a:pt x="66960" y="66955"/>
                </a:lnTo>
                <a:lnTo>
                  <a:pt x="100793" y="39041"/>
                </a:lnTo>
                <a:lnTo>
                  <a:pt x="139624" y="17964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4"/>
                </a:lnTo>
                <a:lnTo>
                  <a:pt x="356406" y="39041"/>
                </a:lnTo>
                <a:lnTo>
                  <a:pt x="390239" y="66955"/>
                </a:lnTo>
                <a:lnTo>
                  <a:pt x="418154" y="100788"/>
                </a:lnTo>
                <a:lnTo>
                  <a:pt x="439233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3" y="317580"/>
                </a:lnTo>
                <a:lnTo>
                  <a:pt x="418154" y="356411"/>
                </a:lnTo>
                <a:lnTo>
                  <a:pt x="390239" y="390244"/>
                </a:lnTo>
                <a:lnTo>
                  <a:pt x="356406" y="418158"/>
                </a:lnTo>
                <a:lnTo>
                  <a:pt x="317575" y="439235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5"/>
                </a:lnTo>
                <a:lnTo>
                  <a:pt x="100793" y="418158"/>
                </a:lnTo>
                <a:lnTo>
                  <a:pt x="66960" y="390244"/>
                </a:lnTo>
                <a:lnTo>
                  <a:pt x="39045" y="356411"/>
                </a:lnTo>
                <a:lnTo>
                  <a:pt x="17966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46885" y="5707176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57400" y="58070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81551" y="5540375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0" y="121437"/>
                </a:moveTo>
                <a:lnTo>
                  <a:pt x="732154" y="121437"/>
                </a:lnTo>
                <a:lnTo>
                  <a:pt x="732154" y="0"/>
                </a:lnTo>
                <a:lnTo>
                  <a:pt x="976249" y="242887"/>
                </a:lnTo>
                <a:lnTo>
                  <a:pt x="732154" y="485775"/>
                </a:lnTo>
                <a:lnTo>
                  <a:pt x="732154" y="364324"/>
                </a:lnTo>
                <a:lnTo>
                  <a:pt x="0" y="364324"/>
                </a:lnTo>
                <a:lnTo>
                  <a:pt x="0" y="12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3600" y="58070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3200" y="5616575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9"/>
                </a:lnTo>
                <a:lnTo>
                  <a:pt x="15544" y="182402"/>
                </a:lnTo>
                <a:lnTo>
                  <a:pt x="34032" y="144135"/>
                </a:lnTo>
                <a:lnTo>
                  <a:pt x="58826" y="109190"/>
                </a:lnTo>
                <a:lnTo>
                  <a:pt x="89296" y="78114"/>
                </a:lnTo>
                <a:lnTo>
                  <a:pt x="124815" y="51457"/>
                </a:lnTo>
                <a:lnTo>
                  <a:pt x="164753" y="29768"/>
                </a:lnTo>
                <a:lnTo>
                  <a:pt x="208483" y="13596"/>
                </a:lnTo>
                <a:lnTo>
                  <a:pt x="255374" y="3490"/>
                </a:lnTo>
                <a:lnTo>
                  <a:pt x="304800" y="0"/>
                </a:lnTo>
                <a:lnTo>
                  <a:pt x="354225" y="3490"/>
                </a:lnTo>
                <a:lnTo>
                  <a:pt x="401116" y="13596"/>
                </a:lnTo>
                <a:lnTo>
                  <a:pt x="444846" y="29768"/>
                </a:lnTo>
                <a:lnTo>
                  <a:pt x="484784" y="51457"/>
                </a:lnTo>
                <a:lnTo>
                  <a:pt x="520303" y="78114"/>
                </a:lnTo>
                <a:lnTo>
                  <a:pt x="550773" y="109190"/>
                </a:lnTo>
                <a:lnTo>
                  <a:pt x="575567" y="144135"/>
                </a:lnTo>
                <a:lnTo>
                  <a:pt x="594055" y="182402"/>
                </a:lnTo>
                <a:lnTo>
                  <a:pt x="605609" y="223439"/>
                </a:lnTo>
                <a:lnTo>
                  <a:pt x="609600" y="266700"/>
                </a:lnTo>
                <a:lnTo>
                  <a:pt x="605609" y="309960"/>
                </a:lnTo>
                <a:lnTo>
                  <a:pt x="594055" y="350997"/>
                </a:lnTo>
                <a:lnTo>
                  <a:pt x="575567" y="389264"/>
                </a:lnTo>
                <a:lnTo>
                  <a:pt x="550773" y="424209"/>
                </a:lnTo>
                <a:lnTo>
                  <a:pt x="520303" y="455285"/>
                </a:lnTo>
                <a:lnTo>
                  <a:pt x="484784" y="481942"/>
                </a:lnTo>
                <a:lnTo>
                  <a:pt x="444846" y="503631"/>
                </a:lnTo>
                <a:lnTo>
                  <a:pt x="401116" y="519803"/>
                </a:lnTo>
                <a:lnTo>
                  <a:pt x="354225" y="529909"/>
                </a:lnTo>
                <a:lnTo>
                  <a:pt x="304800" y="533400"/>
                </a:lnTo>
                <a:lnTo>
                  <a:pt x="255374" y="529909"/>
                </a:lnTo>
                <a:lnTo>
                  <a:pt x="208483" y="519803"/>
                </a:lnTo>
                <a:lnTo>
                  <a:pt x="164753" y="503631"/>
                </a:lnTo>
                <a:lnTo>
                  <a:pt x="124815" y="481942"/>
                </a:lnTo>
                <a:lnTo>
                  <a:pt x="89296" y="455285"/>
                </a:lnTo>
                <a:lnTo>
                  <a:pt x="58826" y="424209"/>
                </a:lnTo>
                <a:lnTo>
                  <a:pt x="34032" y="389264"/>
                </a:lnTo>
                <a:lnTo>
                  <a:pt x="15544" y="350997"/>
                </a:lnTo>
                <a:lnTo>
                  <a:pt x="3990" y="309960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772402" y="5745276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62800" y="58070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90009" y="6063792"/>
            <a:ext cx="160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WHILE .. DO</a:t>
            </a:r>
            <a:r>
              <a:rPr sz="1800" b="1" spc="-7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93850" y="5253101"/>
            <a:ext cx="622300" cy="384175"/>
          </a:xfrm>
          <a:custGeom>
            <a:avLst/>
            <a:gdLst/>
            <a:ahLst/>
            <a:cxnLst/>
            <a:rect l="l" t="t" r="r" b="b"/>
            <a:pathLst>
              <a:path w="622300" h="384175">
                <a:moveTo>
                  <a:pt x="420693" y="12700"/>
                </a:moveTo>
                <a:lnTo>
                  <a:pt x="311404" y="12700"/>
                </a:lnTo>
                <a:lnTo>
                  <a:pt x="342138" y="13589"/>
                </a:lnTo>
                <a:lnTo>
                  <a:pt x="371982" y="16510"/>
                </a:lnTo>
                <a:lnTo>
                  <a:pt x="428370" y="27432"/>
                </a:lnTo>
                <a:lnTo>
                  <a:pt x="479298" y="44704"/>
                </a:lnTo>
                <a:lnTo>
                  <a:pt x="523620" y="67690"/>
                </a:lnTo>
                <a:lnTo>
                  <a:pt x="559943" y="95250"/>
                </a:lnTo>
                <a:lnTo>
                  <a:pt x="586867" y="126365"/>
                </a:lnTo>
                <a:lnTo>
                  <a:pt x="603757" y="160655"/>
                </a:lnTo>
                <a:lnTo>
                  <a:pt x="609592" y="197231"/>
                </a:lnTo>
                <a:lnTo>
                  <a:pt x="608711" y="211709"/>
                </a:lnTo>
                <a:lnTo>
                  <a:pt x="594994" y="253619"/>
                </a:lnTo>
                <a:lnTo>
                  <a:pt x="566293" y="292100"/>
                </a:lnTo>
                <a:lnTo>
                  <a:pt x="523875" y="325755"/>
                </a:lnTo>
                <a:lnTo>
                  <a:pt x="488695" y="344678"/>
                </a:lnTo>
                <a:lnTo>
                  <a:pt x="448691" y="360095"/>
                </a:lnTo>
                <a:lnTo>
                  <a:pt x="404368" y="371602"/>
                </a:lnTo>
                <a:lnTo>
                  <a:pt x="407288" y="383984"/>
                </a:lnTo>
                <a:lnTo>
                  <a:pt x="453008" y="372059"/>
                </a:lnTo>
                <a:lnTo>
                  <a:pt x="494411" y="356044"/>
                </a:lnTo>
                <a:lnTo>
                  <a:pt x="530987" y="336270"/>
                </a:lnTo>
                <a:lnTo>
                  <a:pt x="562356" y="313309"/>
                </a:lnTo>
                <a:lnTo>
                  <a:pt x="597916" y="273431"/>
                </a:lnTo>
                <a:lnTo>
                  <a:pt x="618236" y="228473"/>
                </a:lnTo>
                <a:lnTo>
                  <a:pt x="622295" y="196469"/>
                </a:lnTo>
                <a:lnTo>
                  <a:pt x="621919" y="186182"/>
                </a:lnTo>
                <a:lnTo>
                  <a:pt x="612139" y="146558"/>
                </a:lnTo>
                <a:lnTo>
                  <a:pt x="590804" y="110236"/>
                </a:lnTo>
                <a:lnTo>
                  <a:pt x="549910" y="70485"/>
                </a:lnTo>
                <a:lnTo>
                  <a:pt x="507745" y="44068"/>
                </a:lnTo>
                <a:lnTo>
                  <a:pt x="458343" y="23240"/>
                </a:lnTo>
                <a:lnTo>
                  <a:pt x="431292" y="15112"/>
                </a:lnTo>
                <a:lnTo>
                  <a:pt x="420693" y="12700"/>
                </a:lnTo>
                <a:close/>
              </a:path>
              <a:path w="622300" h="384175">
                <a:moveTo>
                  <a:pt x="112451" y="347949"/>
                </a:moveTo>
                <a:lnTo>
                  <a:pt x="100711" y="377748"/>
                </a:lnTo>
                <a:lnTo>
                  <a:pt x="185547" y="370268"/>
                </a:lnTo>
                <a:lnTo>
                  <a:pt x="169896" y="352818"/>
                </a:lnTo>
                <a:lnTo>
                  <a:pt x="124079" y="352818"/>
                </a:lnTo>
                <a:lnTo>
                  <a:pt x="112451" y="347949"/>
                </a:lnTo>
                <a:close/>
              </a:path>
              <a:path w="622300" h="384175">
                <a:moveTo>
                  <a:pt x="117096" y="336160"/>
                </a:moveTo>
                <a:lnTo>
                  <a:pt x="112451" y="347949"/>
                </a:lnTo>
                <a:lnTo>
                  <a:pt x="124079" y="352818"/>
                </a:lnTo>
                <a:lnTo>
                  <a:pt x="129031" y="341096"/>
                </a:lnTo>
                <a:lnTo>
                  <a:pt x="117096" y="336160"/>
                </a:lnTo>
                <a:close/>
              </a:path>
              <a:path w="622300" h="384175">
                <a:moveTo>
                  <a:pt x="128650" y="306832"/>
                </a:moveTo>
                <a:lnTo>
                  <a:pt x="117096" y="336160"/>
                </a:lnTo>
                <a:lnTo>
                  <a:pt x="129031" y="341096"/>
                </a:lnTo>
                <a:lnTo>
                  <a:pt x="124079" y="352818"/>
                </a:lnTo>
                <a:lnTo>
                  <a:pt x="169896" y="352818"/>
                </a:lnTo>
                <a:lnTo>
                  <a:pt x="128650" y="306832"/>
                </a:lnTo>
                <a:close/>
              </a:path>
              <a:path w="622300" h="384175">
                <a:moveTo>
                  <a:pt x="310895" y="0"/>
                </a:moveTo>
                <a:lnTo>
                  <a:pt x="248666" y="3810"/>
                </a:lnTo>
                <a:lnTo>
                  <a:pt x="190626" y="15240"/>
                </a:lnTo>
                <a:lnTo>
                  <a:pt x="138049" y="33020"/>
                </a:lnTo>
                <a:lnTo>
                  <a:pt x="91948" y="56896"/>
                </a:lnTo>
                <a:lnTo>
                  <a:pt x="54101" y="85725"/>
                </a:lnTo>
                <a:lnTo>
                  <a:pt x="25018" y="119253"/>
                </a:lnTo>
                <a:lnTo>
                  <a:pt x="6477" y="156718"/>
                </a:lnTo>
                <a:lnTo>
                  <a:pt x="0" y="197231"/>
                </a:lnTo>
                <a:lnTo>
                  <a:pt x="888" y="211836"/>
                </a:lnTo>
                <a:lnTo>
                  <a:pt x="13462" y="254127"/>
                </a:lnTo>
                <a:lnTo>
                  <a:pt x="39497" y="292862"/>
                </a:lnTo>
                <a:lnTo>
                  <a:pt x="77343" y="326898"/>
                </a:lnTo>
                <a:lnTo>
                  <a:pt x="112451" y="347949"/>
                </a:lnTo>
                <a:lnTo>
                  <a:pt x="117096" y="336160"/>
                </a:lnTo>
                <a:lnTo>
                  <a:pt x="114045" y="334899"/>
                </a:lnTo>
                <a:lnTo>
                  <a:pt x="98932" y="326009"/>
                </a:lnTo>
                <a:lnTo>
                  <a:pt x="59308" y="295402"/>
                </a:lnTo>
                <a:lnTo>
                  <a:pt x="31241" y="260477"/>
                </a:lnTo>
                <a:lnTo>
                  <a:pt x="15621" y="222631"/>
                </a:lnTo>
                <a:lnTo>
                  <a:pt x="12700" y="196469"/>
                </a:lnTo>
                <a:lnTo>
                  <a:pt x="13054" y="187833"/>
                </a:lnTo>
                <a:lnTo>
                  <a:pt x="25908" y="142748"/>
                </a:lnTo>
                <a:lnTo>
                  <a:pt x="48006" y="109982"/>
                </a:lnTo>
                <a:lnTo>
                  <a:pt x="80010" y="80518"/>
                </a:lnTo>
                <a:lnTo>
                  <a:pt x="120523" y="55245"/>
                </a:lnTo>
                <a:lnTo>
                  <a:pt x="168148" y="35179"/>
                </a:lnTo>
                <a:lnTo>
                  <a:pt x="221869" y="21082"/>
                </a:lnTo>
                <a:lnTo>
                  <a:pt x="280543" y="13589"/>
                </a:lnTo>
                <a:lnTo>
                  <a:pt x="311404" y="12700"/>
                </a:lnTo>
                <a:lnTo>
                  <a:pt x="420693" y="12700"/>
                </a:lnTo>
                <a:lnTo>
                  <a:pt x="402844" y="8636"/>
                </a:lnTo>
                <a:lnTo>
                  <a:pt x="373252" y="3937"/>
                </a:lnTo>
                <a:lnTo>
                  <a:pt x="342519" y="889"/>
                </a:lnTo>
                <a:lnTo>
                  <a:pt x="310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0600" y="42068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0200" y="40163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746885" y="4106113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057400" y="42068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67000" y="40163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811017" y="4106113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24200" y="42068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81551" y="3940175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0" y="121412"/>
                </a:moveTo>
                <a:lnTo>
                  <a:pt x="732154" y="121412"/>
                </a:lnTo>
                <a:lnTo>
                  <a:pt x="732154" y="0"/>
                </a:lnTo>
                <a:lnTo>
                  <a:pt x="976249" y="242824"/>
                </a:lnTo>
                <a:lnTo>
                  <a:pt x="732154" y="485775"/>
                </a:lnTo>
                <a:lnTo>
                  <a:pt x="732154" y="364363"/>
                </a:lnTo>
                <a:lnTo>
                  <a:pt x="0" y="364363"/>
                </a:lnTo>
                <a:lnTo>
                  <a:pt x="0" y="1214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43600" y="42068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53200" y="4016375"/>
            <a:ext cx="457200" cy="479425"/>
          </a:xfrm>
          <a:custGeom>
            <a:avLst/>
            <a:gdLst/>
            <a:ahLst/>
            <a:cxnLst/>
            <a:rect l="l" t="t" r="r" b="b"/>
            <a:pathLst>
              <a:path w="457200" h="479425">
                <a:moveTo>
                  <a:pt x="0" y="239649"/>
                </a:moveTo>
                <a:lnTo>
                  <a:pt x="4644" y="191357"/>
                </a:lnTo>
                <a:lnTo>
                  <a:pt x="17966" y="146375"/>
                </a:lnTo>
                <a:lnTo>
                  <a:pt x="39045" y="105667"/>
                </a:lnTo>
                <a:lnTo>
                  <a:pt x="66960" y="70199"/>
                </a:lnTo>
                <a:lnTo>
                  <a:pt x="100793" y="40933"/>
                </a:lnTo>
                <a:lnTo>
                  <a:pt x="139624" y="18835"/>
                </a:lnTo>
                <a:lnTo>
                  <a:pt x="182533" y="4869"/>
                </a:lnTo>
                <a:lnTo>
                  <a:pt x="228600" y="0"/>
                </a:lnTo>
                <a:lnTo>
                  <a:pt x="274666" y="4869"/>
                </a:lnTo>
                <a:lnTo>
                  <a:pt x="317575" y="18835"/>
                </a:lnTo>
                <a:lnTo>
                  <a:pt x="356406" y="40933"/>
                </a:lnTo>
                <a:lnTo>
                  <a:pt x="390239" y="70199"/>
                </a:lnTo>
                <a:lnTo>
                  <a:pt x="418154" y="105667"/>
                </a:lnTo>
                <a:lnTo>
                  <a:pt x="439233" y="146375"/>
                </a:lnTo>
                <a:lnTo>
                  <a:pt x="452555" y="191357"/>
                </a:lnTo>
                <a:lnTo>
                  <a:pt x="457200" y="239649"/>
                </a:lnTo>
                <a:lnTo>
                  <a:pt x="452555" y="288067"/>
                </a:lnTo>
                <a:lnTo>
                  <a:pt x="439233" y="333049"/>
                </a:lnTo>
                <a:lnTo>
                  <a:pt x="418154" y="373757"/>
                </a:lnTo>
                <a:lnTo>
                  <a:pt x="390239" y="409225"/>
                </a:lnTo>
                <a:lnTo>
                  <a:pt x="356406" y="438491"/>
                </a:lnTo>
                <a:lnTo>
                  <a:pt x="317575" y="460589"/>
                </a:lnTo>
                <a:lnTo>
                  <a:pt x="274666" y="474555"/>
                </a:lnTo>
                <a:lnTo>
                  <a:pt x="228600" y="479425"/>
                </a:lnTo>
                <a:lnTo>
                  <a:pt x="182533" y="474555"/>
                </a:lnTo>
                <a:lnTo>
                  <a:pt x="139624" y="460589"/>
                </a:lnTo>
                <a:lnTo>
                  <a:pt x="100793" y="438491"/>
                </a:lnTo>
                <a:lnTo>
                  <a:pt x="66960" y="409225"/>
                </a:lnTo>
                <a:lnTo>
                  <a:pt x="39045" y="373757"/>
                </a:lnTo>
                <a:lnTo>
                  <a:pt x="17966" y="333049"/>
                </a:lnTo>
                <a:lnTo>
                  <a:pt x="4644" y="288067"/>
                </a:lnTo>
                <a:lnTo>
                  <a:pt x="0" y="239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701408" y="4117340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010400" y="42068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890009" y="4463034"/>
            <a:ext cx="195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IF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THEN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.. ELSE</a:t>
            </a:r>
            <a:r>
              <a:rPr sz="1800" b="1" spc="-10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91538" y="3727450"/>
            <a:ext cx="888365" cy="276225"/>
          </a:xfrm>
          <a:custGeom>
            <a:avLst/>
            <a:gdLst/>
            <a:ahLst/>
            <a:cxnLst/>
            <a:rect l="l" t="t" r="r" b="b"/>
            <a:pathLst>
              <a:path w="888364" h="276225">
                <a:moveTo>
                  <a:pt x="843221" y="213835"/>
                </a:moveTo>
                <a:lnTo>
                  <a:pt x="816610" y="229616"/>
                </a:lnTo>
                <a:lnTo>
                  <a:pt x="888238" y="275717"/>
                </a:lnTo>
                <a:lnTo>
                  <a:pt x="884574" y="224662"/>
                </a:lnTo>
                <a:lnTo>
                  <a:pt x="850645" y="224662"/>
                </a:lnTo>
                <a:lnTo>
                  <a:pt x="843221" y="213835"/>
                </a:lnTo>
                <a:close/>
              </a:path>
              <a:path w="888364" h="276225">
                <a:moveTo>
                  <a:pt x="445007" y="0"/>
                </a:moveTo>
                <a:lnTo>
                  <a:pt x="392049" y="2667"/>
                </a:lnTo>
                <a:lnTo>
                  <a:pt x="340487" y="10541"/>
                </a:lnTo>
                <a:lnTo>
                  <a:pt x="274066" y="28829"/>
                </a:lnTo>
                <a:lnTo>
                  <a:pt x="211581" y="55372"/>
                </a:lnTo>
                <a:lnTo>
                  <a:pt x="153543" y="89916"/>
                </a:lnTo>
                <a:lnTo>
                  <a:pt x="101092" y="131699"/>
                </a:lnTo>
                <a:lnTo>
                  <a:pt x="55118" y="180212"/>
                </a:lnTo>
                <a:lnTo>
                  <a:pt x="16382" y="235204"/>
                </a:lnTo>
                <a:lnTo>
                  <a:pt x="0" y="264794"/>
                </a:lnTo>
                <a:lnTo>
                  <a:pt x="11175" y="271018"/>
                </a:lnTo>
                <a:lnTo>
                  <a:pt x="26924" y="242188"/>
                </a:lnTo>
                <a:lnTo>
                  <a:pt x="44957" y="214630"/>
                </a:lnTo>
                <a:lnTo>
                  <a:pt x="86232" y="164083"/>
                </a:lnTo>
                <a:lnTo>
                  <a:pt x="134238" y="120014"/>
                </a:lnTo>
                <a:lnTo>
                  <a:pt x="188087" y="82804"/>
                </a:lnTo>
                <a:lnTo>
                  <a:pt x="246887" y="52958"/>
                </a:lnTo>
                <a:lnTo>
                  <a:pt x="309880" y="30861"/>
                </a:lnTo>
                <a:lnTo>
                  <a:pt x="376174" y="17272"/>
                </a:lnTo>
                <a:lnTo>
                  <a:pt x="427481" y="12954"/>
                </a:lnTo>
                <a:lnTo>
                  <a:pt x="444881" y="12700"/>
                </a:lnTo>
                <a:lnTo>
                  <a:pt x="558393" y="12700"/>
                </a:lnTo>
                <a:lnTo>
                  <a:pt x="551561" y="11049"/>
                </a:lnTo>
                <a:lnTo>
                  <a:pt x="498982" y="2793"/>
                </a:lnTo>
                <a:lnTo>
                  <a:pt x="463169" y="254"/>
                </a:lnTo>
                <a:lnTo>
                  <a:pt x="445007" y="0"/>
                </a:lnTo>
                <a:close/>
              </a:path>
              <a:path w="888364" h="276225">
                <a:moveTo>
                  <a:pt x="854133" y="207363"/>
                </a:moveTo>
                <a:lnTo>
                  <a:pt x="843221" y="213835"/>
                </a:lnTo>
                <a:lnTo>
                  <a:pt x="850645" y="224662"/>
                </a:lnTo>
                <a:lnTo>
                  <a:pt x="861060" y="217424"/>
                </a:lnTo>
                <a:lnTo>
                  <a:pt x="854133" y="207363"/>
                </a:lnTo>
                <a:close/>
              </a:path>
              <a:path w="888364" h="276225">
                <a:moveTo>
                  <a:pt x="882142" y="190754"/>
                </a:moveTo>
                <a:lnTo>
                  <a:pt x="854133" y="207363"/>
                </a:lnTo>
                <a:lnTo>
                  <a:pt x="861060" y="217424"/>
                </a:lnTo>
                <a:lnTo>
                  <a:pt x="850645" y="224662"/>
                </a:lnTo>
                <a:lnTo>
                  <a:pt x="884574" y="224662"/>
                </a:lnTo>
                <a:lnTo>
                  <a:pt x="882142" y="190754"/>
                </a:lnTo>
                <a:close/>
              </a:path>
              <a:path w="888364" h="276225">
                <a:moveTo>
                  <a:pt x="558393" y="12700"/>
                </a:moveTo>
                <a:lnTo>
                  <a:pt x="444881" y="12700"/>
                </a:lnTo>
                <a:lnTo>
                  <a:pt x="462534" y="12954"/>
                </a:lnTo>
                <a:lnTo>
                  <a:pt x="480060" y="13969"/>
                </a:lnTo>
                <a:lnTo>
                  <a:pt x="531749" y="20066"/>
                </a:lnTo>
                <a:lnTo>
                  <a:pt x="581913" y="31495"/>
                </a:lnTo>
                <a:lnTo>
                  <a:pt x="645794" y="54101"/>
                </a:lnTo>
                <a:lnTo>
                  <a:pt x="705357" y="84962"/>
                </a:lnTo>
                <a:lnTo>
                  <a:pt x="759713" y="123189"/>
                </a:lnTo>
                <a:lnTo>
                  <a:pt x="807847" y="168529"/>
                </a:lnTo>
                <a:lnTo>
                  <a:pt x="843221" y="213835"/>
                </a:lnTo>
                <a:lnTo>
                  <a:pt x="854133" y="207363"/>
                </a:lnTo>
                <a:lnTo>
                  <a:pt x="817499" y="160400"/>
                </a:lnTo>
                <a:lnTo>
                  <a:pt x="767969" y="113664"/>
                </a:lnTo>
                <a:lnTo>
                  <a:pt x="712343" y="74294"/>
                </a:lnTo>
                <a:lnTo>
                  <a:pt x="651256" y="42672"/>
                </a:lnTo>
                <a:lnTo>
                  <a:pt x="585724" y="19304"/>
                </a:lnTo>
                <a:lnTo>
                  <a:pt x="558393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0000" y="4016375"/>
            <a:ext cx="457200" cy="479425"/>
          </a:xfrm>
          <a:custGeom>
            <a:avLst/>
            <a:gdLst/>
            <a:ahLst/>
            <a:cxnLst/>
            <a:rect l="l" t="t" r="r" b="b"/>
            <a:pathLst>
              <a:path w="457200" h="479425">
                <a:moveTo>
                  <a:pt x="0" y="239649"/>
                </a:moveTo>
                <a:lnTo>
                  <a:pt x="4644" y="191357"/>
                </a:lnTo>
                <a:lnTo>
                  <a:pt x="17966" y="146375"/>
                </a:lnTo>
                <a:lnTo>
                  <a:pt x="39045" y="105667"/>
                </a:lnTo>
                <a:lnTo>
                  <a:pt x="66960" y="70199"/>
                </a:lnTo>
                <a:lnTo>
                  <a:pt x="100793" y="40933"/>
                </a:lnTo>
                <a:lnTo>
                  <a:pt x="139624" y="18835"/>
                </a:lnTo>
                <a:lnTo>
                  <a:pt x="182533" y="4869"/>
                </a:lnTo>
                <a:lnTo>
                  <a:pt x="228600" y="0"/>
                </a:lnTo>
                <a:lnTo>
                  <a:pt x="274666" y="4869"/>
                </a:lnTo>
                <a:lnTo>
                  <a:pt x="317575" y="18835"/>
                </a:lnTo>
                <a:lnTo>
                  <a:pt x="356406" y="40933"/>
                </a:lnTo>
                <a:lnTo>
                  <a:pt x="390239" y="70199"/>
                </a:lnTo>
                <a:lnTo>
                  <a:pt x="418154" y="105667"/>
                </a:lnTo>
                <a:lnTo>
                  <a:pt x="439233" y="146375"/>
                </a:lnTo>
                <a:lnTo>
                  <a:pt x="452555" y="191357"/>
                </a:lnTo>
                <a:lnTo>
                  <a:pt x="457200" y="239649"/>
                </a:lnTo>
                <a:lnTo>
                  <a:pt x="452555" y="288067"/>
                </a:lnTo>
                <a:lnTo>
                  <a:pt x="439233" y="333049"/>
                </a:lnTo>
                <a:lnTo>
                  <a:pt x="418154" y="373757"/>
                </a:lnTo>
                <a:lnTo>
                  <a:pt x="390239" y="409225"/>
                </a:lnTo>
                <a:lnTo>
                  <a:pt x="356406" y="438491"/>
                </a:lnTo>
                <a:lnTo>
                  <a:pt x="317575" y="460589"/>
                </a:lnTo>
                <a:lnTo>
                  <a:pt x="274666" y="474555"/>
                </a:lnTo>
                <a:lnTo>
                  <a:pt x="228600" y="479425"/>
                </a:lnTo>
                <a:lnTo>
                  <a:pt x="182533" y="474555"/>
                </a:lnTo>
                <a:lnTo>
                  <a:pt x="139624" y="460589"/>
                </a:lnTo>
                <a:lnTo>
                  <a:pt x="100793" y="438491"/>
                </a:lnTo>
                <a:lnTo>
                  <a:pt x="66960" y="409225"/>
                </a:lnTo>
                <a:lnTo>
                  <a:pt x="39045" y="373757"/>
                </a:lnTo>
                <a:lnTo>
                  <a:pt x="17966" y="333049"/>
                </a:lnTo>
                <a:lnTo>
                  <a:pt x="4644" y="288067"/>
                </a:lnTo>
                <a:lnTo>
                  <a:pt x="0" y="239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65542" y="4117340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77200" y="4229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1286" y="685800"/>
            <a:ext cx="45085" cy="5867400"/>
          </a:xfrm>
          <a:custGeom>
            <a:avLst/>
            <a:gdLst/>
            <a:ahLst/>
            <a:cxnLst/>
            <a:rect l="l" t="t" r="r" b="b"/>
            <a:pathLst>
              <a:path w="45084" h="5867400">
                <a:moveTo>
                  <a:pt x="0" y="5867400"/>
                </a:moveTo>
                <a:lnTo>
                  <a:pt x="44513" y="5867400"/>
                </a:lnTo>
                <a:lnTo>
                  <a:pt x="44513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3808" y="0"/>
            <a:ext cx="3279647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1071" y="359663"/>
            <a:ext cx="2804160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8328" y="301752"/>
            <a:ext cx="1722120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5591" y="786383"/>
            <a:ext cx="1331976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2601" y="0"/>
            <a:ext cx="8076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dirty="0">
                <a:solidFill>
                  <a:srgbClr val="0000CC"/>
                </a:solidFill>
              </a:rPr>
              <a:t>Structured</a:t>
            </a:r>
            <a:r>
              <a:rPr u="heavy" spc="-105" dirty="0">
                <a:solidFill>
                  <a:srgbClr val="0000CC"/>
                </a:solidFill>
              </a:rPr>
              <a:t> </a:t>
            </a:r>
            <a:r>
              <a:rPr u="heavy" spc="-5" dirty="0">
                <a:solidFill>
                  <a:srgbClr val="0000CC"/>
                </a:solidFill>
              </a:rPr>
              <a:t>Flow</a:t>
            </a:r>
          </a:p>
        </p:txBody>
      </p:sp>
      <p:sp>
        <p:nvSpPr>
          <p:cNvPr id="12" name="object 12"/>
          <p:cNvSpPr/>
          <p:nvPr/>
        </p:nvSpPr>
        <p:spPr>
          <a:xfrm>
            <a:off x="38258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58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376" y="701040"/>
            <a:ext cx="6470904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8768" y="394461"/>
            <a:ext cx="6050915" cy="812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51860">
              <a:lnSpc>
                <a:spcPts val="3215"/>
              </a:lnSpc>
              <a:spcBef>
                <a:spcPts val="105"/>
              </a:spcBef>
            </a:pP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Graphs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975"/>
              </a:lnSpc>
            </a:pP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Structured flow graph</a:t>
            </a:r>
            <a:r>
              <a:rPr sz="26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transformations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6800" y="22256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6400" y="20351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23085" y="2123897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33600" y="22256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0" y="20351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87217" y="2123897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00400" y="22256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7751" y="1958975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0" y="121412"/>
                </a:moveTo>
                <a:lnTo>
                  <a:pt x="732154" y="121412"/>
                </a:lnTo>
                <a:lnTo>
                  <a:pt x="732154" y="0"/>
                </a:lnTo>
                <a:lnTo>
                  <a:pt x="976249" y="242950"/>
                </a:lnTo>
                <a:lnTo>
                  <a:pt x="732154" y="485775"/>
                </a:lnTo>
                <a:lnTo>
                  <a:pt x="732154" y="364363"/>
                </a:lnTo>
                <a:lnTo>
                  <a:pt x="0" y="364363"/>
                </a:lnTo>
                <a:lnTo>
                  <a:pt x="0" y="1214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19800" y="2225675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05600" y="1981200"/>
            <a:ext cx="609600" cy="555625"/>
          </a:xfrm>
          <a:custGeom>
            <a:avLst/>
            <a:gdLst/>
            <a:ahLst/>
            <a:cxnLst/>
            <a:rect l="l" t="t" r="r" b="b"/>
            <a:pathLst>
              <a:path w="609600" h="555625">
                <a:moveTo>
                  <a:pt x="0" y="277875"/>
                </a:moveTo>
                <a:lnTo>
                  <a:pt x="3990" y="232784"/>
                </a:lnTo>
                <a:lnTo>
                  <a:pt x="15544" y="190016"/>
                </a:lnTo>
                <a:lnTo>
                  <a:pt x="34032" y="150142"/>
                </a:lnTo>
                <a:lnTo>
                  <a:pt x="58826" y="113733"/>
                </a:lnTo>
                <a:lnTo>
                  <a:pt x="89296" y="81359"/>
                </a:lnTo>
                <a:lnTo>
                  <a:pt x="124815" y="53591"/>
                </a:lnTo>
                <a:lnTo>
                  <a:pt x="164753" y="31001"/>
                </a:lnTo>
                <a:lnTo>
                  <a:pt x="208483" y="14158"/>
                </a:lnTo>
                <a:lnTo>
                  <a:pt x="255374" y="3634"/>
                </a:lnTo>
                <a:lnTo>
                  <a:pt x="304800" y="0"/>
                </a:lnTo>
                <a:lnTo>
                  <a:pt x="354225" y="3634"/>
                </a:lnTo>
                <a:lnTo>
                  <a:pt x="401116" y="14158"/>
                </a:lnTo>
                <a:lnTo>
                  <a:pt x="444846" y="31001"/>
                </a:lnTo>
                <a:lnTo>
                  <a:pt x="484784" y="53591"/>
                </a:lnTo>
                <a:lnTo>
                  <a:pt x="520303" y="81359"/>
                </a:lnTo>
                <a:lnTo>
                  <a:pt x="550773" y="113733"/>
                </a:lnTo>
                <a:lnTo>
                  <a:pt x="575567" y="150142"/>
                </a:lnTo>
                <a:lnTo>
                  <a:pt x="594055" y="190016"/>
                </a:lnTo>
                <a:lnTo>
                  <a:pt x="605609" y="232784"/>
                </a:lnTo>
                <a:lnTo>
                  <a:pt x="609600" y="277875"/>
                </a:lnTo>
                <a:lnTo>
                  <a:pt x="605609" y="322933"/>
                </a:lnTo>
                <a:lnTo>
                  <a:pt x="594055" y="365673"/>
                </a:lnTo>
                <a:lnTo>
                  <a:pt x="575567" y="405526"/>
                </a:lnTo>
                <a:lnTo>
                  <a:pt x="550773" y="441919"/>
                </a:lnTo>
                <a:lnTo>
                  <a:pt x="520303" y="474281"/>
                </a:lnTo>
                <a:lnTo>
                  <a:pt x="484784" y="502041"/>
                </a:lnTo>
                <a:lnTo>
                  <a:pt x="444846" y="524626"/>
                </a:lnTo>
                <a:lnTo>
                  <a:pt x="401116" y="541467"/>
                </a:lnTo>
                <a:lnTo>
                  <a:pt x="354225" y="551990"/>
                </a:lnTo>
                <a:lnTo>
                  <a:pt x="304800" y="555625"/>
                </a:lnTo>
                <a:lnTo>
                  <a:pt x="255374" y="551990"/>
                </a:lnTo>
                <a:lnTo>
                  <a:pt x="208483" y="541467"/>
                </a:lnTo>
                <a:lnTo>
                  <a:pt x="164753" y="524626"/>
                </a:lnTo>
                <a:lnTo>
                  <a:pt x="124815" y="502041"/>
                </a:lnTo>
                <a:lnTo>
                  <a:pt x="89296" y="474281"/>
                </a:lnTo>
                <a:lnTo>
                  <a:pt x="58826" y="441919"/>
                </a:lnTo>
                <a:lnTo>
                  <a:pt x="34032" y="405526"/>
                </a:lnTo>
                <a:lnTo>
                  <a:pt x="15544" y="365673"/>
                </a:lnTo>
                <a:lnTo>
                  <a:pt x="3990" y="322933"/>
                </a:lnTo>
                <a:lnTo>
                  <a:pt x="0" y="277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99833" y="2119376"/>
            <a:ext cx="42925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40" dirty="0">
                <a:solidFill>
                  <a:srgbClr val="CC0000"/>
                </a:solidFill>
                <a:latin typeface="Arial"/>
                <a:cs typeface="Arial"/>
              </a:rPr>
              <a:t>A, 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15200" y="2225675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966209" y="2480817"/>
            <a:ext cx="204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800080"/>
                </a:solidFill>
                <a:latin typeface="Arial"/>
                <a:cs typeface="Arial"/>
              </a:rPr>
              <a:t>REPEAT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..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UNTIL</a:t>
            </a:r>
            <a:r>
              <a:rPr sz="1800" b="1" spc="-4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73326" y="1746250"/>
            <a:ext cx="888365" cy="278765"/>
          </a:xfrm>
          <a:custGeom>
            <a:avLst/>
            <a:gdLst/>
            <a:ahLst/>
            <a:cxnLst/>
            <a:rect l="l" t="t" r="r" b="b"/>
            <a:pathLst>
              <a:path w="888364" h="278764">
                <a:moveTo>
                  <a:pt x="552805" y="12700"/>
                </a:moveTo>
                <a:lnTo>
                  <a:pt x="439293" y="12700"/>
                </a:lnTo>
                <a:lnTo>
                  <a:pt x="456946" y="12953"/>
                </a:lnTo>
                <a:lnTo>
                  <a:pt x="474472" y="13970"/>
                </a:lnTo>
                <a:lnTo>
                  <a:pt x="526161" y="20065"/>
                </a:lnTo>
                <a:lnTo>
                  <a:pt x="576326" y="31496"/>
                </a:lnTo>
                <a:lnTo>
                  <a:pt x="640207" y="54101"/>
                </a:lnTo>
                <a:lnTo>
                  <a:pt x="699769" y="84962"/>
                </a:lnTo>
                <a:lnTo>
                  <a:pt x="754126" y="123189"/>
                </a:lnTo>
                <a:lnTo>
                  <a:pt x="802259" y="168528"/>
                </a:lnTo>
                <a:lnTo>
                  <a:pt x="843534" y="220345"/>
                </a:lnTo>
                <a:lnTo>
                  <a:pt x="877062" y="278638"/>
                </a:lnTo>
                <a:lnTo>
                  <a:pt x="888238" y="272796"/>
                </a:lnTo>
                <a:lnTo>
                  <a:pt x="854329" y="213740"/>
                </a:lnTo>
                <a:lnTo>
                  <a:pt x="811911" y="160400"/>
                </a:lnTo>
                <a:lnTo>
                  <a:pt x="762381" y="113664"/>
                </a:lnTo>
                <a:lnTo>
                  <a:pt x="706755" y="74295"/>
                </a:lnTo>
                <a:lnTo>
                  <a:pt x="645668" y="42672"/>
                </a:lnTo>
                <a:lnTo>
                  <a:pt x="580136" y="19303"/>
                </a:lnTo>
                <a:lnTo>
                  <a:pt x="552805" y="12700"/>
                </a:lnTo>
                <a:close/>
              </a:path>
              <a:path w="888364" h="278764">
                <a:moveTo>
                  <a:pt x="7619" y="183007"/>
                </a:moveTo>
                <a:lnTo>
                  <a:pt x="0" y="267842"/>
                </a:lnTo>
                <a:lnTo>
                  <a:pt x="72517" y="223138"/>
                </a:lnTo>
                <a:lnTo>
                  <a:pt x="63480" y="217550"/>
                </a:lnTo>
                <a:lnTo>
                  <a:pt x="38607" y="217550"/>
                </a:lnTo>
                <a:lnTo>
                  <a:pt x="28193" y="210185"/>
                </a:lnTo>
                <a:lnTo>
                  <a:pt x="35338" y="200148"/>
                </a:lnTo>
                <a:lnTo>
                  <a:pt x="7619" y="183007"/>
                </a:lnTo>
                <a:close/>
              </a:path>
              <a:path w="888364" h="278764">
                <a:moveTo>
                  <a:pt x="35338" y="200148"/>
                </a:moveTo>
                <a:lnTo>
                  <a:pt x="28193" y="210185"/>
                </a:lnTo>
                <a:lnTo>
                  <a:pt x="38607" y="217550"/>
                </a:lnTo>
                <a:lnTo>
                  <a:pt x="46191" y="206859"/>
                </a:lnTo>
                <a:lnTo>
                  <a:pt x="35338" y="200148"/>
                </a:lnTo>
                <a:close/>
              </a:path>
              <a:path w="888364" h="278764">
                <a:moveTo>
                  <a:pt x="46191" y="206859"/>
                </a:moveTo>
                <a:lnTo>
                  <a:pt x="38607" y="217550"/>
                </a:lnTo>
                <a:lnTo>
                  <a:pt x="63480" y="217550"/>
                </a:lnTo>
                <a:lnTo>
                  <a:pt x="46191" y="206859"/>
                </a:lnTo>
                <a:close/>
              </a:path>
              <a:path w="888364" h="278764">
                <a:moveTo>
                  <a:pt x="439419" y="0"/>
                </a:moveTo>
                <a:lnTo>
                  <a:pt x="386461" y="2666"/>
                </a:lnTo>
                <a:lnTo>
                  <a:pt x="334899" y="10540"/>
                </a:lnTo>
                <a:lnTo>
                  <a:pt x="268478" y="28828"/>
                </a:lnTo>
                <a:lnTo>
                  <a:pt x="205994" y="55372"/>
                </a:lnTo>
                <a:lnTo>
                  <a:pt x="147955" y="89915"/>
                </a:lnTo>
                <a:lnTo>
                  <a:pt x="95504" y="131699"/>
                </a:lnTo>
                <a:lnTo>
                  <a:pt x="49530" y="180212"/>
                </a:lnTo>
                <a:lnTo>
                  <a:pt x="35338" y="200148"/>
                </a:lnTo>
                <a:lnTo>
                  <a:pt x="46191" y="206859"/>
                </a:lnTo>
                <a:lnTo>
                  <a:pt x="59055" y="188722"/>
                </a:lnTo>
                <a:lnTo>
                  <a:pt x="80644" y="164084"/>
                </a:lnTo>
                <a:lnTo>
                  <a:pt x="128650" y="120014"/>
                </a:lnTo>
                <a:lnTo>
                  <a:pt x="182499" y="82803"/>
                </a:lnTo>
                <a:lnTo>
                  <a:pt x="241300" y="52959"/>
                </a:lnTo>
                <a:lnTo>
                  <a:pt x="304292" y="30861"/>
                </a:lnTo>
                <a:lnTo>
                  <a:pt x="370586" y="17272"/>
                </a:lnTo>
                <a:lnTo>
                  <a:pt x="421894" y="12953"/>
                </a:lnTo>
                <a:lnTo>
                  <a:pt x="439293" y="12700"/>
                </a:lnTo>
                <a:lnTo>
                  <a:pt x="552805" y="12700"/>
                </a:lnTo>
                <a:lnTo>
                  <a:pt x="545973" y="11049"/>
                </a:lnTo>
                <a:lnTo>
                  <a:pt x="493394" y="2794"/>
                </a:lnTo>
                <a:lnTo>
                  <a:pt x="457581" y="253"/>
                </a:lnTo>
                <a:lnTo>
                  <a:pt x="439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2376" y="3685032"/>
            <a:ext cx="2185416" cy="542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18768" y="3570608"/>
            <a:ext cx="7451090" cy="2404745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Properties:</a:t>
            </a:r>
            <a:endParaRPr sz="26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1560"/>
              </a:spcBef>
              <a:buChar char="•"/>
              <a:tabLst>
                <a:tab pos="756285" algn="l"/>
                <a:tab pos="756920" algn="l"/>
              </a:tabLst>
            </a:pPr>
            <a:r>
              <a:rPr sz="2600" spc="-10" dirty="0">
                <a:solidFill>
                  <a:srgbClr val="A40020"/>
                </a:solidFill>
                <a:latin typeface="Arial"/>
                <a:cs typeface="Arial"/>
              </a:rPr>
              <a:t>No </a:t>
            </a:r>
            <a:r>
              <a:rPr sz="2600" spc="-5" dirty="0">
                <a:solidFill>
                  <a:srgbClr val="A40020"/>
                </a:solidFill>
                <a:latin typeface="Arial"/>
                <a:cs typeface="Arial"/>
              </a:rPr>
              <a:t>cross-term</a:t>
            </a:r>
            <a:r>
              <a:rPr sz="2600" spc="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A40020"/>
                </a:solidFill>
                <a:latin typeface="Arial"/>
                <a:cs typeface="Arial"/>
              </a:rPr>
              <a:t>transformation.</a:t>
            </a:r>
            <a:endParaRPr sz="26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1560"/>
              </a:spcBef>
              <a:buChar char="•"/>
              <a:tabLst>
                <a:tab pos="756285" algn="l"/>
                <a:tab pos="756920" algn="l"/>
              </a:tabLst>
            </a:pPr>
            <a:r>
              <a:rPr sz="2600" spc="-10" dirty="0">
                <a:solidFill>
                  <a:srgbClr val="A40020"/>
                </a:solidFill>
                <a:latin typeface="Arial"/>
                <a:cs typeface="Arial"/>
              </a:rPr>
              <a:t>No GOTOs</a:t>
            </a:r>
            <a:r>
              <a:rPr sz="2600" spc="-10" dirty="0">
                <a:solidFill>
                  <a:srgbClr val="009999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1560"/>
              </a:spcBef>
              <a:buChar char="•"/>
              <a:tabLst>
                <a:tab pos="756285" algn="l"/>
                <a:tab pos="756920" algn="l"/>
              </a:tabLst>
            </a:pPr>
            <a:r>
              <a:rPr sz="2600" spc="-10" dirty="0">
                <a:solidFill>
                  <a:srgbClr val="A40020"/>
                </a:solidFill>
                <a:latin typeface="Arial"/>
                <a:cs typeface="Arial"/>
              </a:rPr>
              <a:t>No </a:t>
            </a:r>
            <a:r>
              <a:rPr sz="2600" spc="-5" dirty="0">
                <a:solidFill>
                  <a:srgbClr val="A40020"/>
                </a:solidFill>
                <a:latin typeface="Arial"/>
                <a:cs typeface="Arial"/>
              </a:rPr>
              <a:t>entry into or </a:t>
            </a:r>
            <a:r>
              <a:rPr sz="2600" spc="-15" dirty="0">
                <a:solidFill>
                  <a:srgbClr val="A40020"/>
                </a:solidFill>
                <a:latin typeface="Arial"/>
                <a:cs typeface="Arial"/>
              </a:rPr>
              <a:t>exit </a:t>
            </a:r>
            <a:r>
              <a:rPr sz="2600" spc="-5" dirty="0">
                <a:solidFill>
                  <a:srgbClr val="A40020"/>
                </a:solidFill>
                <a:latin typeface="Arial"/>
                <a:cs typeface="Arial"/>
              </a:rPr>
              <a:t>from the middle of a</a:t>
            </a:r>
            <a:r>
              <a:rPr sz="2600" spc="1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A40020"/>
                </a:solidFill>
                <a:latin typeface="Arial"/>
                <a:cs typeface="Arial"/>
              </a:rPr>
              <a:t>loop.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1286" y="685800"/>
            <a:ext cx="45085" cy="5867400"/>
          </a:xfrm>
          <a:custGeom>
            <a:avLst/>
            <a:gdLst/>
            <a:ahLst/>
            <a:cxnLst/>
            <a:rect l="l" t="t" r="r" b="b"/>
            <a:pathLst>
              <a:path w="45084" h="5867400">
                <a:moveTo>
                  <a:pt x="0" y="5867400"/>
                </a:moveTo>
                <a:lnTo>
                  <a:pt x="44513" y="5867400"/>
                </a:lnTo>
                <a:lnTo>
                  <a:pt x="44513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3808" y="0"/>
            <a:ext cx="3279647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1071" y="359663"/>
            <a:ext cx="2804160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8328" y="301752"/>
            <a:ext cx="1722120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5591" y="786383"/>
            <a:ext cx="1331976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2601" y="0"/>
            <a:ext cx="8076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dirty="0">
                <a:solidFill>
                  <a:srgbClr val="0000CC"/>
                </a:solidFill>
              </a:rPr>
              <a:t>Structured</a:t>
            </a:r>
            <a:r>
              <a:rPr u="heavy" spc="-105" dirty="0">
                <a:solidFill>
                  <a:srgbClr val="0000CC"/>
                </a:solidFill>
              </a:rPr>
              <a:t> </a:t>
            </a:r>
            <a:r>
              <a:rPr u="heavy" spc="-5" dirty="0">
                <a:solidFill>
                  <a:srgbClr val="0000CC"/>
                </a:solidFill>
              </a:rPr>
              <a:t>Flow</a:t>
            </a:r>
          </a:p>
        </p:txBody>
      </p:sp>
      <p:sp>
        <p:nvSpPr>
          <p:cNvPr id="12" name="object 12"/>
          <p:cNvSpPr/>
          <p:nvPr/>
        </p:nvSpPr>
        <p:spPr>
          <a:xfrm>
            <a:off x="38258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58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34008" y="394461"/>
            <a:ext cx="4696460" cy="812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3215"/>
              </a:lnSpc>
              <a:spcBef>
                <a:spcPts val="105"/>
              </a:spcBef>
            </a:pPr>
            <a:r>
              <a:rPr sz="2800" b="1" spc="0" dirty="0">
                <a:solidFill>
                  <a:srgbClr val="0000CC"/>
                </a:solidFill>
                <a:latin typeface="Arial"/>
                <a:cs typeface="Arial"/>
              </a:rPr>
              <a:t>Gr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000CC"/>
                </a:solidFill>
                <a:latin typeface="Arial"/>
                <a:cs typeface="Arial"/>
              </a:rPr>
              <a:t>ph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975"/>
              </a:lnSpc>
            </a:pPr>
            <a:r>
              <a:rPr sz="2600" spc="-5" dirty="0">
                <a:solidFill>
                  <a:srgbClr val="009999"/>
                </a:solidFill>
                <a:latin typeface="Arial"/>
                <a:cs typeface="Arial"/>
              </a:rPr>
              <a:t>Some</a:t>
            </a:r>
            <a:r>
              <a:rPr sz="2600" spc="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9999"/>
                </a:solidFill>
                <a:latin typeface="Arial"/>
                <a:cs typeface="Arial"/>
              </a:rPr>
              <a:t>examples: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3087623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5000" y="308762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2325" y="2498217"/>
            <a:ext cx="553085" cy="627380"/>
          </a:xfrm>
          <a:custGeom>
            <a:avLst/>
            <a:gdLst/>
            <a:ahLst/>
            <a:cxnLst/>
            <a:rect l="l" t="t" r="r" b="b"/>
            <a:pathLst>
              <a:path w="553085" h="627380">
                <a:moveTo>
                  <a:pt x="378020" y="12573"/>
                </a:moveTo>
                <a:lnTo>
                  <a:pt x="306324" y="12573"/>
                </a:lnTo>
                <a:lnTo>
                  <a:pt x="319278" y="13208"/>
                </a:lnTo>
                <a:lnTo>
                  <a:pt x="332105" y="14605"/>
                </a:lnTo>
                <a:lnTo>
                  <a:pt x="370586" y="23368"/>
                </a:lnTo>
                <a:lnTo>
                  <a:pt x="406781" y="38862"/>
                </a:lnTo>
                <a:lnTo>
                  <a:pt x="439166" y="60071"/>
                </a:lnTo>
                <a:lnTo>
                  <a:pt x="476123" y="96012"/>
                </a:lnTo>
                <a:lnTo>
                  <a:pt x="505206" y="139954"/>
                </a:lnTo>
                <a:lnTo>
                  <a:pt x="521588" y="177292"/>
                </a:lnTo>
                <a:lnTo>
                  <a:pt x="532892" y="217424"/>
                </a:lnTo>
                <a:lnTo>
                  <a:pt x="538988" y="259715"/>
                </a:lnTo>
                <a:lnTo>
                  <a:pt x="539876" y="288798"/>
                </a:lnTo>
                <a:lnTo>
                  <a:pt x="539369" y="303657"/>
                </a:lnTo>
                <a:lnTo>
                  <a:pt x="533907" y="348615"/>
                </a:lnTo>
                <a:lnTo>
                  <a:pt x="522350" y="393827"/>
                </a:lnTo>
                <a:lnTo>
                  <a:pt x="504571" y="438404"/>
                </a:lnTo>
                <a:lnTo>
                  <a:pt x="481584" y="479171"/>
                </a:lnTo>
                <a:lnTo>
                  <a:pt x="454151" y="515493"/>
                </a:lnTo>
                <a:lnTo>
                  <a:pt x="422656" y="547116"/>
                </a:lnTo>
                <a:lnTo>
                  <a:pt x="387857" y="573278"/>
                </a:lnTo>
                <a:lnTo>
                  <a:pt x="350393" y="593598"/>
                </a:lnTo>
                <a:lnTo>
                  <a:pt x="310896" y="607568"/>
                </a:lnTo>
                <a:lnTo>
                  <a:pt x="269240" y="614680"/>
                </a:lnTo>
                <a:lnTo>
                  <a:pt x="270763" y="627380"/>
                </a:lnTo>
                <a:lnTo>
                  <a:pt x="313563" y="620013"/>
                </a:lnTo>
                <a:lnTo>
                  <a:pt x="355092" y="605409"/>
                </a:lnTo>
                <a:lnTo>
                  <a:pt x="394462" y="584200"/>
                </a:lnTo>
                <a:lnTo>
                  <a:pt x="430656" y="557022"/>
                </a:lnTo>
                <a:lnTo>
                  <a:pt x="463423" y="524256"/>
                </a:lnTo>
                <a:lnTo>
                  <a:pt x="491998" y="486537"/>
                </a:lnTo>
                <a:lnTo>
                  <a:pt x="515874" y="444373"/>
                </a:lnTo>
                <a:lnTo>
                  <a:pt x="534288" y="398272"/>
                </a:lnTo>
                <a:lnTo>
                  <a:pt x="546354" y="351282"/>
                </a:lnTo>
                <a:lnTo>
                  <a:pt x="551942" y="304546"/>
                </a:lnTo>
                <a:lnTo>
                  <a:pt x="552576" y="289306"/>
                </a:lnTo>
                <a:lnTo>
                  <a:pt x="552323" y="274066"/>
                </a:lnTo>
                <a:lnTo>
                  <a:pt x="548132" y="229488"/>
                </a:lnTo>
                <a:lnTo>
                  <a:pt x="538226" y="186944"/>
                </a:lnTo>
                <a:lnTo>
                  <a:pt x="516763" y="134620"/>
                </a:lnTo>
                <a:lnTo>
                  <a:pt x="486282" y="88519"/>
                </a:lnTo>
                <a:lnTo>
                  <a:pt x="457835" y="58928"/>
                </a:lnTo>
                <a:lnTo>
                  <a:pt x="425069" y="34671"/>
                </a:lnTo>
                <a:lnTo>
                  <a:pt x="388112" y="16129"/>
                </a:lnTo>
                <a:lnTo>
                  <a:pt x="378020" y="12573"/>
                </a:lnTo>
                <a:close/>
              </a:path>
              <a:path w="553085" h="627380">
                <a:moveTo>
                  <a:pt x="125077" y="590813"/>
                </a:moveTo>
                <a:lnTo>
                  <a:pt x="112268" y="620903"/>
                </a:lnTo>
                <a:lnTo>
                  <a:pt x="197357" y="615696"/>
                </a:lnTo>
                <a:lnTo>
                  <a:pt x="180925" y="596392"/>
                </a:lnTo>
                <a:lnTo>
                  <a:pt x="136017" y="596392"/>
                </a:lnTo>
                <a:lnTo>
                  <a:pt x="125077" y="590813"/>
                </a:lnTo>
                <a:close/>
              </a:path>
              <a:path w="553085" h="627380">
                <a:moveTo>
                  <a:pt x="130059" y="579111"/>
                </a:moveTo>
                <a:lnTo>
                  <a:pt x="125077" y="590813"/>
                </a:lnTo>
                <a:lnTo>
                  <a:pt x="136017" y="596392"/>
                </a:lnTo>
                <a:lnTo>
                  <a:pt x="141859" y="585088"/>
                </a:lnTo>
                <a:lnTo>
                  <a:pt x="130059" y="579111"/>
                </a:lnTo>
                <a:close/>
              </a:path>
              <a:path w="553085" h="627380">
                <a:moveTo>
                  <a:pt x="142112" y="550799"/>
                </a:moveTo>
                <a:lnTo>
                  <a:pt x="130059" y="579111"/>
                </a:lnTo>
                <a:lnTo>
                  <a:pt x="141859" y="585088"/>
                </a:lnTo>
                <a:lnTo>
                  <a:pt x="136017" y="596392"/>
                </a:lnTo>
                <a:lnTo>
                  <a:pt x="180925" y="596392"/>
                </a:lnTo>
                <a:lnTo>
                  <a:pt x="142112" y="550799"/>
                </a:lnTo>
                <a:close/>
              </a:path>
              <a:path w="553085" h="627380">
                <a:moveTo>
                  <a:pt x="306959" y="0"/>
                </a:moveTo>
                <a:lnTo>
                  <a:pt x="293243" y="0"/>
                </a:lnTo>
                <a:lnTo>
                  <a:pt x="279654" y="888"/>
                </a:lnTo>
                <a:lnTo>
                  <a:pt x="239394" y="8000"/>
                </a:lnTo>
                <a:lnTo>
                  <a:pt x="200279" y="21462"/>
                </a:lnTo>
                <a:lnTo>
                  <a:pt x="162941" y="40894"/>
                </a:lnTo>
                <a:lnTo>
                  <a:pt x="127888" y="66040"/>
                </a:lnTo>
                <a:lnTo>
                  <a:pt x="96138" y="96012"/>
                </a:lnTo>
                <a:lnTo>
                  <a:pt x="58928" y="143891"/>
                </a:lnTo>
                <a:lnTo>
                  <a:pt x="29464" y="199517"/>
                </a:lnTo>
                <a:lnTo>
                  <a:pt x="13335" y="245618"/>
                </a:lnTo>
                <a:lnTo>
                  <a:pt x="3556" y="292608"/>
                </a:lnTo>
                <a:lnTo>
                  <a:pt x="46" y="333629"/>
                </a:lnTo>
                <a:lnTo>
                  <a:pt x="0" y="354075"/>
                </a:lnTo>
                <a:lnTo>
                  <a:pt x="762" y="369188"/>
                </a:lnTo>
                <a:lnTo>
                  <a:pt x="6985" y="413131"/>
                </a:lnTo>
                <a:lnTo>
                  <a:pt x="18668" y="454913"/>
                </a:lnTo>
                <a:lnTo>
                  <a:pt x="35687" y="493522"/>
                </a:lnTo>
                <a:lnTo>
                  <a:pt x="66040" y="539623"/>
                </a:lnTo>
                <a:lnTo>
                  <a:pt x="94487" y="569213"/>
                </a:lnTo>
                <a:lnTo>
                  <a:pt x="115950" y="585978"/>
                </a:lnTo>
                <a:lnTo>
                  <a:pt x="116205" y="586232"/>
                </a:lnTo>
                <a:lnTo>
                  <a:pt x="116459" y="586359"/>
                </a:lnTo>
                <a:lnTo>
                  <a:pt x="116840" y="586613"/>
                </a:lnTo>
                <a:lnTo>
                  <a:pt x="125077" y="590813"/>
                </a:lnTo>
                <a:lnTo>
                  <a:pt x="130059" y="579111"/>
                </a:lnTo>
                <a:lnTo>
                  <a:pt x="123557" y="575818"/>
                </a:lnTo>
                <a:lnTo>
                  <a:pt x="122555" y="575310"/>
                </a:lnTo>
                <a:lnTo>
                  <a:pt x="122749" y="575310"/>
                </a:lnTo>
                <a:lnTo>
                  <a:pt x="113030" y="568198"/>
                </a:lnTo>
                <a:lnTo>
                  <a:pt x="103124" y="559943"/>
                </a:lnTo>
                <a:lnTo>
                  <a:pt x="76200" y="532130"/>
                </a:lnTo>
                <a:lnTo>
                  <a:pt x="47117" y="488061"/>
                </a:lnTo>
                <a:lnTo>
                  <a:pt x="30734" y="450850"/>
                </a:lnTo>
                <a:lnTo>
                  <a:pt x="19431" y="410718"/>
                </a:lnTo>
                <a:lnTo>
                  <a:pt x="13462" y="368427"/>
                </a:lnTo>
                <a:lnTo>
                  <a:pt x="12446" y="339344"/>
                </a:lnTo>
                <a:lnTo>
                  <a:pt x="13081" y="324485"/>
                </a:lnTo>
                <a:lnTo>
                  <a:pt x="18415" y="279527"/>
                </a:lnTo>
                <a:lnTo>
                  <a:pt x="30099" y="234187"/>
                </a:lnTo>
                <a:lnTo>
                  <a:pt x="54101" y="177165"/>
                </a:lnTo>
                <a:lnTo>
                  <a:pt x="86360" y="127127"/>
                </a:lnTo>
                <a:lnTo>
                  <a:pt x="125349" y="85090"/>
                </a:lnTo>
                <a:lnTo>
                  <a:pt x="157861" y="59309"/>
                </a:lnTo>
                <a:lnTo>
                  <a:pt x="192912" y="38862"/>
                </a:lnTo>
                <a:lnTo>
                  <a:pt x="229743" y="24003"/>
                </a:lnTo>
                <a:lnTo>
                  <a:pt x="267716" y="15112"/>
                </a:lnTo>
                <a:lnTo>
                  <a:pt x="378020" y="12573"/>
                </a:lnTo>
                <a:lnTo>
                  <a:pt x="374776" y="11430"/>
                </a:lnTo>
                <a:lnTo>
                  <a:pt x="361315" y="7493"/>
                </a:lnTo>
                <a:lnTo>
                  <a:pt x="347853" y="4445"/>
                </a:lnTo>
                <a:lnTo>
                  <a:pt x="334137" y="2159"/>
                </a:lnTo>
                <a:lnTo>
                  <a:pt x="320548" y="635"/>
                </a:lnTo>
                <a:lnTo>
                  <a:pt x="306959" y="0"/>
                </a:lnTo>
                <a:close/>
              </a:path>
              <a:path w="553085" h="627380">
                <a:moveTo>
                  <a:pt x="122555" y="575310"/>
                </a:moveTo>
                <a:lnTo>
                  <a:pt x="123443" y="575818"/>
                </a:lnTo>
                <a:lnTo>
                  <a:pt x="123187" y="575630"/>
                </a:lnTo>
                <a:lnTo>
                  <a:pt x="122555" y="575310"/>
                </a:lnTo>
                <a:close/>
              </a:path>
              <a:path w="553085" h="627380">
                <a:moveTo>
                  <a:pt x="123187" y="575630"/>
                </a:moveTo>
                <a:lnTo>
                  <a:pt x="123443" y="575818"/>
                </a:lnTo>
                <a:lnTo>
                  <a:pt x="123187" y="575630"/>
                </a:lnTo>
                <a:close/>
              </a:path>
              <a:path w="553085" h="627380">
                <a:moveTo>
                  <a:pt x="122749" y="575310"/>
                </a:moveTo>
                <a:lnTo>
                  <a:pt x="122555" y="575310"/>
                </a:lnTo>
                <a:lnTo>
                  <a:pt x="123187" y="575630"/>
                </a:lnTo>
                <a:lnTo>
                  <a:pt x="122749" y="575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82446" y="30923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06498" y="305574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55775" y="2482342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74266" y="2207132"/>
            <a:ext cx="918844" cy="909319"/>
          </a:xfrm>
          <a:custGeom>
            <a:avLst/>
            <a:gdLst/>
            <a:ahLst/>
            <a:cxnLst/>
            <a:rect l="l" t="t" r="r" b="b"/>
            <a:pathLst>
              <a:path w="918844" h="909319">
                <a:moveTo>
                  <a:pt x="568035" y="12572"/>
                </a:moveTo>
                <a:lnTo>
                  <a:pt x="466216" y="12572"/>
                </a:lnTo>
                <a:lnTo>
                  <a:pt x="488188" y="13334"/>
                </a:lnTo>
                <a:lnTo>
                  <a:pt x="510285" y="15239"/>
                </a:lnTo>
                <a:lnTo>
                  <a:pt x="554482" y="22351"/>
                </a:lnTo>
                <a:lnTo>
                  <a:pt x="598551" y="34289"/>
                </a:lnTo>
                <a:lnTo>
                  <a:pt x="641222" y="50545"/>
                </a:lnTo>
                <a:lnTo>
                  <a:pt x="681228" y="70738"/>
                </a:lnTo>
                <a:lnTo>
                  <a:pt x="718439" y="94487"/>
                </a:lnTo>
                <a:lnTo>
                  <a:pt x="752729" y="121538"/>
                </a:lnTo>
                <a:lnTo>
                  <a:pt x="783971" y="151637"/>
                </a:lnTo>
                <a:lnTo>
                  <a:pt x="812038" y="184530"/>
                </a:lnTo>
                <a:lnTo>
                  <a:pt x="836676" y="219837"/>
                </a:lnTo>
                <a:lnTo>
                  <a:pt x="857758" y="257301"/>
                </a:lnTo>
                <a:lnTo>
                  <a:pt x="875284" y="296671"/>
                </a:lnTo>
                <a:lnTo>
                  <a:pt x="889000" y="337565"/>
                </a:lnTo>
                <a:lnTo>
                  <a:pt x="898779" y="379856"/>
                </a:lnTo>
                <a:lnTo>
                  <a:pt x="904494" y="423163"/>
                </a:lnTo>
                <a:lnTo>
                  <a:pt x="905994" y="467740"/>
                </a:lnTo>
                <a:lnTo>
                  <a:pt x="905002" y="489457"/>
                </a:lnTo>
                <a:lnTo>
                  <a:pt x="899922" y="534034"/>
                </a:lnTo>
                <a:lnTo>
                  <a:pt x="890270" y="578612"/>
                </a:lnTo>
                <a:lnTo>
                  <a:pt x="874141" y="627506"/>
                </a:lnTo>
                <a:lnTo>
                  <a:pt x="850391" y="678179"/>
                </a:lnTo>
                <a:lnTo>
                  <a:pt x="820928" y="725042"/>
                </a:lnTo>
                <a:lnTo>
                  <a:pt x="786257" y="767968"/>
                </a:lnTo>
                <a:lnTo>
                  <a:pt x="746760" y="806068"/>
                </a:lnTo>
                <a:lnTo>
                  <a:pt x="702818" y="839215"/>
                </a:lnTo>
                <a:lnTo>
                  <a:pt x="654939" y="866775"/>
                </a:lnTo>
                <a:lnTo>
                  <a:pt x="603631" y="888364"/>
                </a:lnTo>
                <a:lnTo>
                  <a:pt x="576580" y="896874"/>
                </a:lnTo>
                <a:lnTo>
                  <a:pt x="580390" y="909065"/>
                </a:lnTo>
                <a:lnTo>
                  <a:pt x="634238" y="890142"/>
                </a:lnTo>
                <a:lnTo>
                  <a:pt x="685291" y="864869"/>
                </a:lnTo>
                <a:lnTo>
                  <a:pt x="732535" y="833627"/>
                </a:lnTo>
                <a:lnTo>
                  <a:pt x="775462" y="796925"/>
                </a:lnTo>
                <a:lnTo>
                  <a:pt x="813816" y="755395"/>
                </a:lnTo>
                <a:lnTo>
                  <a:pt x="846835" y="709294"/>
                </a:lnTo>
                <a:lnTo>
                  <a:pt x="874395" y="659002"/>
                </a:lnTo>
                <a:lnTo>
                  <a:pt x="895604" y="605154"/>
                </a:lnTo>
                <a:lnTo>
                  <a:pt x="908050" y="559434"/>
                </a:lnTo>
                <a:lnTo>
                  <a:pt x="915670" y="513461"/>
                </a:lnTo>
                <a:lnTo>
                  <a:pt x="918591" y="467740"/>
                </a:lnTo>
                <a:lnTo>
                  <a:pt x="918464" y="445007"/>
                </a:lnTo>
                <a:lnTo>
                  <a:pt x="914781" y="400050"/>
                </a:lnTo>
                <a:lnTo>
                  <a:pt x="906780" y="355980"/>
                </a:lnTo>
                <a:lnTo>
                  <a:pt x="894715" y="313181"/>
                </a:lnTo>
                <a:lnTo>
                  <a:pt x="878713" y="271906"/>
                </a:lnTo>
                <a:lnTo>
                  <a:pt x="858901" y="232409"/>
                </a:lnTo>
                <a:lnTo>
                  <a:pt x="835279" y="194944"/>
                </a:lnTo>
                <a:lnTo>
                  <a:pt x="808228" y="159765"/>
                </a:lnTo>
                <a:lnTo>
                  <a:pt x="777747" y="127380"/>
                </a:lnTo>
                <a:lnTo>
                  <a:pt x="744093" y="97916"/>
                </a:lnTo>
                <a:lnTo>
                  <a:pt x="707390" y="71754"/>
                </a:lnTo>
                <a:lnTo>
                  <a:pt x="667512" y="49021"/>
                </a:lnTo>
                <a:lnTo>
                  <a:pt x="625094" y="30225"/>
                </a:lnTo>
                <a:lnTo>
                  <a:pt x="580263" y="15493"/>
                </a:lnTo>
                <a:lnTo>
                  <a:pt x="568035" y="12572"/>
                </a:lnTo>
                <a:close/>
              </a:path>
              <a:path w="918844" h="909319">
                <a:moveTo>
                  <a:pt x="249259" y="875318"/>
                </a:moveTo>
                <a:lnTo>
                  <a:pt x="236855" y="905382"/>
                </a:lnTo>
                <a:lnTo>
                  <a:pt x="321818" y="899159"/>
                </a:lnTo>
                <a:lnTo>
                  <a:pt x="305804" y="880744"/>
                </a:lnTo>
                <a:lnTo>
                  <a:pt x="260350" y="880744"/>
                </a:lnTo>
                <a:lnTo>
                  <a:pt x="249259" y="875318"/>
                </a:lnTo>
                <a:close/>
              </a:path>
              <a:path w="918844" h="909319">
                <a:moveTo>
                  <a:pt x="254102" y="863581"/>
                </a:moveTo>
                <a:lnTo>
                  <a:pt x="249259" y="875318"/>
                </a:lnTo>
                <a:lnTo>
                  <a:pt x="260350" y="880744"/>
                </a:lnTo>
                <a:lnTo>
                  <a:pt x="265938" y="869314"/>
                </a:lnTo>
                <a:lnTo>
                  <a:pt x="254102" y="863581"/>
                </a:lnTo>
                <a:close/>
              </a:path>
              <a:path w="918844" h="909319">
                <a:moveTo>
                  <a:pt x="265938" y="834897"/>
                </a:moveTo>
                <a:lnTo>
                  <a:pt x="254102" y="863581"/>
                </a:lnTo>
                <a:lnTo>
                  <a:pt x="265938" y="869314"/>
                </a:lnTo>
                <a:lnTo>
                  <a:pt x="260350" y="880744"/>
                </a:lnTo>
                <a:lnTo>
                  <a:pt x="305804" y="880744"/>
                </a:lnTo>
                <a:lnTo>
                  <a:pt x="265938" y="834897"/>
                </a:lnTo>
                <a:close/>
              </a:path>
              <a:path w="918844" h="909319">
                <a:moveTo>
                  <a:pt x="466597" y="0"/>
                </a:moveTo>
                <a:lnTo>
                  <a:pt x="421766" y="1650"/>
                </a:lnTo>
                <a:lnTo>
                  <a:pt x="377571" y="7874"/>
                </a:lnTo>
                <a:lnTo>
                  <a:pt x="334391" y="18161"/>
                </a:lnTo>
                <a:lnTo>
                  <a:pt x="292481" y="32638"/>
                </a:lnTo>
                <a:lnTo>
                  <a:pt x="252222" y="51053"/>
                </a:lnTo>
                <a:lnTo>
                  <a:pt x="213995" y="73151"/>
                </a:lnTo>
                <a:lnTo>
                  <a:pt x="177800" y="98932"/>
                </a:lnTo>
                <a:lnTo>
                  <a:pt x="144145" y="128015"/>
                </a:lnTo>
                <a:lnTo>
                  <a:pt x="113157" y="160781"/>
                </a:lnTo>
                <a:lnTo>
                  <a:pt x="85344" y="196468"/>
                </a:lnTo>
                <a:lnTo>
                  <a:pt x="60833" y="235203"/>
                </a:lnTo>
                <a:lnTo>
                  <a:pt x="40005" y="276732"/>
                </a:lnTo>
                <a:lnTo>
                  <a:pt x="23114" y="321055"/>
                </a:lnTo>
                <a:lnTo>
                  <a:pt x="10668" y="366902"/>
                </a:lnTo>
                <a:lnTo>
                  <a:pt x="3048" y="412750"/>
                </a:lnTo>
                <a:lnTo>
                  <a:pt x="0" y="458469"/>
                </a:lnTo>
                <a:lnTo>
                  <a:pt x="254" y="481202"/>
                </a:lnTo>
                <a:lnTo>
                  <a:pt x="3937" y="526161"/>
                </a:lnTo>
                <a:lnTo>
                  <a:pt x="11811" y="570229"/>
                </a:lnTo>
                <a:lnTo>
                  <a:pt x="23876" y="613028"/>
                </a:lnTo>
                <a:lnTo>
                  <a:pt x="39878" y="654303"/>
                </a:lnTo>
                <a:lnTo>
                  <a:pt x="59690" y="693801"/>
                </a:lnTo>
                <a:lnTo>
                  <a:pt x="83312" y="731265"/>
                </a:lnTo>
                <a:lnTo>
                  <a:pt x="110363" y="766317"/>
                </a:lnTo>
                <a:lnTo>
                  <a:pt x="140843" y="798829"/>
                </a:lnTo>
                <a:lnTo>
                  <a:pt x="174498" y="828293"/>
                </a:lnTo>
                <a:lnTo>
                  <a:pt x="211328" y="854455"/>
                </a:lnTo>
                <a:lnTo>
                  <a:pt x="249259" y="875318"/>
                </a:lnTo>
                <a:lnTo>
                  <a:pt x="254102" y="863581"/>
                </a:lnTo>
                <a:lnTo>
                  <a:pt x="237363" y="855471"/>
                </a:lnTo>
                <a:lnTo>
                  <a:pt x="218440" y="844041"/>
                </a:lnTo>
                <a:lnTo>
                  <a:pt x="182626" y="818388"/>
                </a:lnTo>
                <a:lnTo>
                  <a:pt x="149860" y="789939"/>
                </a:lnTo>
                <a:lnTo>
                  <a:pt x="120142" y="758443"/>
                </a:lnTo>
                <a:lnTo>
                  <a:pt x="93853" y="724280"/>
                </a:lnTo>
                <a:lnTo>
                  <a:pt x="70993" y="687831"/>
                </a:lnTo>
                <a:lnTo>
                  <a:pt x="51562" y="649477"/>
                </a:lnTo>
                <a:lnTo>
                  <a:pt x="35941" y="609218"/>
                </a:lnTo>
                <a:lnTo>
                  <a:pt x="24257" y="567689"/>
                </a:lnTo>
                <a:lnTo>
                  <a:pt x="16510" y="524763"/>
                </a:lnTo>
                <a:lnTo>
                  <a:pt x="12954" y="481202"/>
                </a:lnTo>
                <a:lnTo>
                  <a:pt x="12720" y="458469"/>
                </a:lnTo>
                <a:lnTo>
                  <a:pt x="13589" y="436879"/>
                </a:lnTo>
                <a:lnTo>
                  <a:pt x="18669" y="392175"/>
                </a:lnTo>
                <a:lnTo>
                  <a:pt x="28321" y="347599"/>
                </a:lnTo>
                <a:lnTo>
                  <a:pt x="42671" y="303402"/>
                </a:lnTo>
                <a:lnTo>
                  <a:pt x="61087" y="261619"/>
                </a:lnTo>
                <a:lnTo>
                  <a:pt x="83185" y="222376"/>
                </a:lnTo>
                <a:lnTo>
                  <a:pt x="108585" y="186308"/>
                </a:lnTo>
                <a:lnTo>
                  <a:pt x="137287" y="152907"/>
                </a:lnTo>
                <a:lnTo>
                  <a:pt x="168783" y="122936"/>
                </a:lnTo>
                <a:lnTo>
                  <a:pt x="202692" y="96138"/>
                </a:lnTo>
                <a:lnTo>
                  <a:pt x="239014" y="72770"/>
                </a:lnTo>
                <a:lnTo>
                  <a:pt x="277241" y="52958"/>
                </a:lnTo>
                <a:lnTo>
                  <a:pt x="317119" y="36956"/>
                </a:lnTo>
                <a:lnTo>
                  <a:pt x="358521" y="24891"/>
                </a:lnTo>
                <a:lnTo>
                  <a:pt x="400939" y="16763"/>
                </a:lnTo>
                <a:lnTo>
                  <a:pt x="444372" y="12953"/>
                </a:lnTo>
                <a:lnTo>
                  <a:pt x="466216" y="12572"/>
                </a:lnTo>
                <a:lnTo>
                  <a:pt x="568035" y="12572"/>
                </a:lnTo>
                <a:lnTo>
                  <a:pt x="557403" y="10032"/>
                </a:lnTo>
                <a:lnTo>
                  <a:pt x="534797" y="5714"/>
                </a:lnTo>
                <a:lnTo>
                  <a:pt x="511937" y="2666"/>
                </a:lnTo>
                <a:lnTo>
                  <a:pt x="489203" y="762"/>
                </a:lnTo>
                <a:lnTo>
                  <a:pt x="466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89175" y="2239517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95800" y="2859023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57800" y="2859023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6000" y="2859023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1800" y="2859023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00" y="2859023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81900" y="2973323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31750" y="457200"/>
                </a:moveTo>
                <a:lnTo>
                  <a:pt x="0" y="457200"/>
                </a:lnTo>
                <a:lnTo>
                  <a:pt x="38100" y="533400"/>
                </a:lnTo>
                <a:lnTo>
                  <a:pt x="69850" y="469900"/>
                </a:lnTo>
                <a:lnTo>
                  <a:pt x="31750" y="469900"/>
                </a:lnTo>
                <a:lnTo>
                  <a:pt x="31750" y="457200"/>
                </a:lnTo>
                <a:close/>
              </a:path>
              <a:path w="76200" h="533400">
                <a:moveTo>
                  <a:pt x="44450" y="0"/>
                </a:moveTo>
                <a:lnTo>
                  <a:pt x="31750" y="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0"/>
                </a:lnTo>
                <a:close/>
              </a:path>
              <a:path w="76200" h="533400">
                <a:moveTo>
                  <a:pt x="76200" y="457200"/>
                </a:moveTo>
                <a:lnTo>
                  <a:pt x="44450" y="457200"/>
                </a:lnTo>
                <a:lnTo>
                  <a:pt x="44450" y="469900"/>
                </a:lnTo>
                <a:lnTo>
                  <a:pt x="69850" y="469900"/>
                </a:lnTo>
                <a:lnTo>
                  <a:pt x="76200" y="457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5600" y="3468623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144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14400" h="76200">
                <a:moveTo>
                  <a:pt x="9144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67500" y="2897123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44450" y="63500"/>
                </a:moveTo>
                <a:lnTo>
                  <a:pt x="31750" y="635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63500"/>
                </a:lnTo>
                <a:close/>
              </a:path>
              <a:path w="76200" h="609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09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67500" y="3499992"/>
            <a:ext cx="981710" cy="393065"/>
          </a:xfrm>
          <a:custGeom>
            <a:avLst/>
            <a:gdLst/>
            <a:ahLst/>
            <a:cxnLst/>
            <a:rect l="l" t="t" r="r" b="b"/>
            <a:pathLst>
              <a:path w="981709" h="393064">
                <a:moveTo>
                  <a:pt x="43760" y="72249"/>
                </a:moveTo>
                <a:lnTo>
                  <a:pt x="31398" y="75302"/>
                </a:lnTo>
                <a:lnTo>
                  <a:pt x="35229" y="88011"/>
                </a:lnTo>
                <a:lnTo>
                  <a:pt x="43560" y="108839"/>
                </a:lnTo>
                <a:lnTo>
                  <a:pt x="63119" y="148463"/>
                </a:lnTo>
                <a:lnTo>
                  <a:pt x="86486" y="185801"/>
                </a:lnTo>
                <a:lnTo>
                  <a:pt x="113283" y="220599"/>
                </a:lnTo>
                <a:lnTo>
                  <a:pt x="143255" y="252857"/>
                </a:lnTo>
                <a:lnTo>
                  <a:pt x="176149" y="282067"/>
                </a:lnTo>
                <a:lnTo>
                  <a:pt x="211963" y="308356"/>
                </a:lnTo>
                <a:lnTo>
                  <a:pt x="250063" y="331470"/>
                </a:lnTo>
                <a:lnTo>
                  <a:pt x="290449" y="351155"/>
                </a:lnTo>
                <a:lnTo>
                  <a:pt x="332740" y="367284"/>
                </a:lnTo>
                <a:lnTo>
                  <a:pt x="376935" y="379603"/>
                </a:lnTo>
                <a:lnTo>
                  <a:pt x="422528" y="387985"/>
                </a:lnTo>
                <a:lnTo>
                  <a:pt x="469392" y="392303"/>
                </a:lnTo>
                <a:lnTo>
                  <a:pt x="493268" y="392938"/>
                </a:lnTo>
                <a:lnTo>
                  <a:pt x="517271" y="392303"/>
                </a:lnTo>
                <a:lnTo>
                  <a:pt x="561721" y="388493"/>
                </a:lnTo>
                <a:lnTo>
                  <a:pt x="601218" y="381889"/>
                </a:lnTo>
                <a:lnTo>
                  <a:pt x="608435" y="380238"/>
                </a:lnTo>
                <a:lnTo>
                  <a:pt x="493522" y="380238"/>
                </a:lnTo>
                <a:lnTo>
                  <a:pt x="470280" y="379730"/>
                </a:lnTo>
                <a:lnTo>
                  <a:pt x="424560" y="375412"/>
                </a:lnTo>
                <a:lnTo>
                  <a:pt x="380110" y="367284"/>
                </a:lnTo>
                <a:lnTo>
                  <a:pt x="337057" y="355219"/>
                </a:lnTo>
                <a:lnTo>
                  <a:pt x="295782" y="339598"/>
                </a:lnTo>
                <a:lnTo>
                  <a:pt x="256285" y="320421"/>
                </a:lnTo>
                <a:lnTo>
                  <a:pt x="219201" y="297942"/>
                </a:lnTo>
                <a:lnTo>
                  <a:pt x="184403" y="272415"/>
                </a:lnTo>
                <a:lnTo>
                  <a:pt x="152400" y="243967"/>
                </a:lnTo>
                <a:lnTo>
                  <a:pt x="123190" y="212725"/>
                </a:lnTo>
                <a:lnTo>
                  <a:pt x="97154" y="178816"/>
                </a:lnTo>
                <a:lnTo>
                  <a:pt x="74422" y="142621"/>
                </a:lnTo>
                <a:lnTo>
                  <a:pt x="55372" y="104140"/>
                </a:lnTo>
                <a:lnTo>
                  <a:pt x="47371" y="84201"/>
                </a:lnTo>
                <a:lnTo>
                  <a:pt x="43760" y="72249"/>
                </a:lnTo>
                <a:close/>
              </a:path>
              <a:path w="981709" h="393064">
                <a:moveTo>
                  <a:pt x="969009" y="17399"/>
                </a:moveTo>
                <a:lnTo>
                  <a:pt x="953389" y="70866"/>
                </a:lnTo>
                <a:lnTo>
                  <a:pt x="931291" y="121412"/>
                </a:lnTo>
                <a:lnTo>
                  <a:pt x="903351" y="168529"/>
                </a:lnTo>
                <a:lnTo>
                  <a:pt x="869950" y="211963"/>
                </a:lnTo>
                <a:lnTo>
                  <a:pt x="817626" y="263525"/>
                </a:lnTo>
                <a:lnTo>
                  <a:pt x="773049" y="296799"/>
                </a:lnTo>
                <a:lnTo>
                  <a:pt x="724661" y="325120"/>
                </a:lnTo>
                <a:lnTo>
                  <a:pt x="672719" y="347980"/>
                </a:lnTo>
                <a:lnTo>
                  <a:pt x="636397" y="360045"/>
                </a:lnTo>
                <a:lnTo>
                  <a:pt x="598931" y="369443"/>
                </a:lnTo>
                <a:lnTo>
                  <a:pt x="560324" y="375920"/>
                </a:lnTo>
                <a:lnTo>
                  <a:pt x="517017" y="379730"/>
                </a:lnTo>
                <a:lnTo>
                  <a:pt x="493522" y="380238"/>
                </a:lnTo>
                <a:lnTo>
                  <a:pt x="608435" y="380238"/>
                </a:lnTo>
                <a:lnTo>
                  <a:pt x="658495" y="366522"/>
                </a:lnTo>
                <a:lnTo>
                  <a:pt x="695071" y="352806"/>
                </a:lnTo>
                <a:lnTo>
                  <a:pt x="730123" y="336550"/>
                </a:lnTo>
                <a:lnTo>
                  <a:pt x="763651" y="317754"/>
                </a:lnTo>
                <a:lnTo>
                  <a:pt x="795527" y="296799"/>
                </a:lnTo>
                <a:lnTo>
                  <a:pt x="853313" y="248031"/>
                </a:lnTo>
                <a:lnTo>
                  <a:pt x="891413" y="205994"/>
                </a:lnTo>
                <a:lnTo>
                  <a:pt x="923925" y="160147"/>
                </a:lnTo>
                <a:lnTo>
                  <a:pt x="950722" y="110363"/>
                </a:lnTo>
                <a:lnTo>
                  <a:pt x="971423" y="57531"/>
                </a:lnTo>
                <a:lnTo>
                  <a:pt x="981328" y="20447"/>
                </a:lnTo>
                <a:lnTo>
                  <a:pt x="969009" y="17399"/>
                </a:lnTo>
                <a:close/>
              </a:path>
              <a:path w="981709" h="393064">
                <a:moveTo>
                  <a:pt x="18669" y="0"/>
                </a:moveTo>
                <a:lnTo>
                  <a:pt x="0" y="83058"/>
                </a:lnTo>
                <a:lnTo>
                  <a:pt x="31398" y="75302"/>
                </a:lnTo>
                <a:lnTo>
                  <a:pt x="27813" y="63373"/>
                </a:lnTo>
                <a:lnTo>
                  <a:pt x="40004" y="59817"/>
                </a:lnTo>
                <a:lnTo>
                  <a:pt x="69806" y="59817"/>
                </a:lnTo>
                <a:lnTo>
                  <a:pt x="18669" y="0"/>
                </a:lnTo>
                <a:close/>
              </a:path>
              <a:path w="981709" h="393064">
                <a:moveTo>
                  <a:pt x="40004" y="59817"/>
                </a:moveTo>
                <a:lnTo>
                  <a:pt x="27813" y="63373"/>
                </a:lnTo>
                <a:lnTo>
                  <a:pt x="31398" y="75302"/>
                </a:lnTo>
                <a:lnTo>
                  <a:pt x="43760" y="72249"/>
                </a:lnTo>
                <a:lnTo>
                  <a:pt x="40004" y="59817"/>
                </a:lnTo>
                <a:close/>
              </a:path>
              <a:path w="981709" h="393064">
                <a:moveTo>
                  <a:pt x="69806" y="59817"/>
                </a:moveTo>
                <a:lnTo>
                  <a:pt x="40004" y="59817"/>
                </a:lnTo>
                <a:lnTo>
                  <a:pt x="43760" y="72249"/>
                </a:lnTo>
                <a:lnTo>
                  <a:pt x="74041" y="64770"/>
                </a:lnTo>
                <a:lnTo>
                  <a:pt x="69806" y="59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9065" y="2942463"/>
            <a:ext cx="838200" cy="418465"/>
          </a:xfrm>
          <a:custGeom>
            <a:avLst/>
            <a:gdLst/>
            <a:ahLst/>
            <a:cxnLst/>
            <a:rect l="l" t="t" r="r" b="b"/>
            <a:pathLst>
              <a:path w="838200" h="418464">
                <a:moveTo>
                  <a:pt x="43826" y="92166"/>
                </a:moveTo>
                <a:lnTo>
                  <a:pt x="31387" y="94952"/>
                </a:lnTo>
                <a:lnTo>
                  <a:pt x="34671" y="107314"/>
                </a:lnTo>
                <a:lnTo>
                  <a:pt x="42037" y="128270"/>
                </a:lnTo>
                <a:lnTo>
                  <a:pt x="59055" y="168021"/>
                </a:lnTo>
                <a:lnTo>
                  <a:pt x="79248" y="205612"/>
                </a:lnTo>
                <a:lnTo>
                  <a:pt x="102235" y="240791"/>
                </a:lnTo>
                <a:lnTo>
                  <a:pt x="128015" y="273303"/>
                </a:lnTo>
                <a:lnTo>
                  <a:pt x="156083" y="303022"/>
                </a:lnTo>
                <a:lnTo>
                  <a:pt x="186436" y="329819"/>
                </a:lnTo>
                <a:lnTo>
                  <a:pt x="218948" y="353440"/>
                </a:lnTo>
                <a:lnTo>
                  <a:pt x="253364" y="373634"/>
                </a:lnTo>
                <a:lnTo>
                  <a:pt x="289306" y="390398"/>
                </a:lnTo>
                <a:lnTo>
                  <a:pt x="326771" y="403478"/>
                </a:lnTo>
                <a:lnTo>
                  <a:pt x="365379" y="412496"/>
                </a:lnTo>
                <a:lnTo>
                  <a:pt x="405130" y="417575"/>
                </a:lnTo>
                <a:lnTo>
                  <a:pt x="425323" y="418464"/>
                </a:lnTo>
                <a:lnTo>
                  <a:pt x="445515" y="418338"/>
                </a:lnTo>
                <a:lnTo>
                  <a:pt x="484632" y="414909"/>
                </a:lnTo>
                <a:lnTo>
                  <a:pt x="529035" y="405764"/>
                </a:lnTo>
                <a:lnTo>
                  <a:pt x="425831" y="405764"/>
                </a:lnTo>
                <a:lnTo>
                  <a:pt x="406400" y="405002"/>
                </a:lnTo>
                <a:lnTo>
                  <a:pt x="367919" y="400176"/>
                </a:lnTo>
                <a:lnTo>
                  <a:pt x="330581" y="391287"/>
                </a:lnTo>
                <a:lnTo>
                  <a:pt x="294386" y="378840"/>
                </a:lnTo>
                <a:lnTo>
                  <a:pt x="259587" y="362585"/>
                </a:lnTo>
                <a:lnTo>
                  <a:pt x="226187" y="343026"/>
                </a:lnTo>
                <a:lnTo>
                  <a:pt x="194690" y="320166"/>
                </a:lnTo>
                <a:lnTo>
                  <a:pt x="165100" y="294132"/>
                </a:lnTo>
                <a:lnTo>
                  <a:pt x="137668" y="265175"/>
                </a:lnTo>
                <a:lnTo>
                  <a:pt x="112775" y="233552"/>
                </a:lnTo>
                <a:lnTo>
                  <a:pt x="90297" y="199389"/>
                </a:lnTo>
                <a:lnTo>
                  <a:pt x="70612" y="162813"/>
                </a:lnTo>
                <a:lnTo>
                  <a:pt x="53975" y="123951"/>
                </a:lnTo>
                <a:lnTo>
                  <a:pt x="46989" y="104139"/>
                </a:lnTo>
                <a:lnTo>
                  <a:pt x="43826" y="92166"/>
                </a:lnTo>
                <a:close/>
              </a:path>
              <a:path w="838200" h="418464">
                <a:moveTo>
                  <a:pt x="825500" y="0"/>
                </a:moveTo>
                <a:lnTo>
                  <a:pt x="821055" y="40004"/>
                </a:lnTo>
                <a:lnTo>
                  <a:pt x="813562" y="78866"/>
                </a:lnTo>
                <a:lnTo>
                  <a:pt x="803148" y="116332"/>
                </a:lnTo>
                <a:lnTo>
                  <a:pt x="789939" y="152273"/>
                </a:lnTo>
                <a:lnTo>
                  <a:pt x="765175" y="202819"/>
                </a:lnTo>
                <a:lnTo>
                  <a:pt x="734949" y="248920"/>
                </a:lnTo>
                <a:lnTo>
                  <a:pt x="699770" y="290195"/>
                </a:lnTo>
                <a:lnTo>
                  <a:pt x="660019" y="325882"/>
                </a:lnTo>
                <a:lnTo>
                  <a:pt x="616204" y="355853"/>
                </a:lnTo>
                <a:lnTo>
                  <a:pt x="568833" y="379222"/>
                </a:lnTo>
                <a:lnTo>
                  <a:pt x="518413" y="395477"/>
                </a:lnTo>
                <a:lnTo>
                  <a:pt x="465200" y="404367"/>
                </a:lnTo>
                <a:lnTo>
                  <a:pt x="425831" y="405764"/>
                </a:lnTo>
                <a:lnTo>
                  <a:pt x="529035" y="405764"/>
                </a:lnTo>
                <a:lnTo>
                  <a:pt x="573405" y="391033"/>
                </a:lnTo>
                <a:lnTo>
                  <a:pt x="622300" y="366902"/>
                </a:lnTo>
                <a:lnTo>
                  <a:pt x="667638" y="336041"/>
                </a:lnTo>
                <a:lnTo>
                  <a:pt x="708660" y="299212"/>
                </a:lnTo>
                <a:lnTo>
                  <a:pt x="744982" y="256794"/>
                </a:lnTo>
                <a:lnTo>
                  <a:pt x="776097" y="209296"/>
                </a:lnTo>
                <a:lnTo>
                  <a:pt x="793750" y="175133"/>
                </a:lnTo>
                <a:lnTo>
                  <a:pt x="808736" y="139191"/>
                </a:lnTo>
                <a:lnTo>
                  <a:pt x="820927" y="101473"/>
                </a:lnTo>
                <a:lnTo>
                  <a:pt x="830072" y="62229"/>
                </a:lnTo>
                <a:lnTo>
                  <a:pt x="836295" y="21844"/>
                </a:lnTo>
                <a:lnTo>
                  <a:pt x="838200" y="1142"/>
                </a:lnTo>
                <a:lnTo>
                  <a:pt x="825500" y="0"/>
                </a:lnTo>
                <a:close/>
              </a:path>
              <a:path w="838200" h="418464">
                <a:moveTo>
                  <a:pt x="20574" y="19303"/>
                </a:moveTo>
                <a:lnTo>
                  <a:pt x="0" y="101981"/>
                </a:lnTo>
                <a:lnTo>
                  <a:pt x="31387" y="94952"/>
                </a:lnTo>
                <a:lnTo>
                  <a:pt x="28194" y="82931"/>
                </a:lnTo>
                <a:lnTo>
                  <a:pt x="40512" y="79628"/>
                </a:lnTo>
                <a:lnTo>
                  <a:pt x="69646" y="79628"/>
                </a:lnTo>
                <a:lnTo>
                  <a:pt x="20574" y="19303"/>
                </a:lnTo>
                <a:close/>
              </a:path>
              <a:path w="838200" h="418464">
                <a:moveTo>
                  <a:pt x="40512" y="79628"/>
                </a:moveTo>
                <a:lnTo>
                  <a:pt x="28194" y="82931"/>
                </a:lnTo>
                <a:lnTo>
                  <a:pt x="31387" y="94952"/>
                </a:lnTo>
                <a:lnTo>
                  <a:pt x="43826" y="92166"/>
                </a:lnTo>
                <a:lnTo>
                  <a:pt x="40512" y="79628"/>
                </a:lnTo>
                <a:close/>
              </a:path>
              <a:path w="838200" h="418464">
                <a:moveTo>
                  <a:pt x="69646" y="79628"/>
                </a:moveTo>
                <a:lnTo>
                  <a:pt x="40512" y="79628"/>
                </a:lnTo>
                <a:lnTo>
                  <a:pt x="43826" y="92166"/>
                </a:lnTo>
                <a:lnTo>
                  <a:pt x="74295" y="85344"/>
                </a:lnTo>
                <a:lnTo>
                  <a:pt x="69646" y="79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35702" y="2433701"/>
            <a:ext cx="848994" cy="436880"/>
          </a:xfrm>
          <a:custGeom>
            <a:avLst/>
            <a:gdLst/>
            <a:ahLst/>
            <a:cxnLst/>
            <a:rect l="l" t="t" r="r" b="b"/>
            <a:pathLst>
              <a:path w="848995" h="436880">
                <a:moveTo>
                  <a:pt x="804109" y="361740"/>
                </a:moveTo>
                <a:lnTo>
                  <a:pt x="773049" y="365760"/>
                </a:lnTo>
                <a:lnTo>
                  <a:pt x="820674" y="436499"/>
                </a:lnTo>
                <a:lnTo>
                  <a:pt x="842179" y="374523"/>
                </a:lnTo>
                <a:lnTo>
                  <a:pt x="806196" y="374523"/>
                </a:lnTo>
                <a:lnTo>
                  <a:pt x="804109" y="361740"/>
                </a:lnTo>
                <a:close/>
              </a:path>
              <a:path w="848995" h="436880">
                <a:moveTo>
                  <a:pt x="413258" y="0"/>
                </a:moveTo>
                <a:lnTo>
                  <a:pt x="373252" y="2032"/>
                </a:lnTo>
                <a:lnTo>
                  <a:pt x="334137" y="8382"/>
                </a:lnTo>
                <a:lnTo>
                  <a:pt x="296418" y="18669"/>
                </a:lnTo>
                <a:lnTo>
                  <a:pt x="260096" y="32638"/>
                </a:lnTo>
                <a:lnTo>
                  <a:pt x="225298" y="50164"/>
                </a:lnTo>
                <a:lnTo>
                  <a:pt x="192277" y="71120"/>
                </a:lnTo>
                <a:lnTo>
                  <a:pt x="161162" y="95376"/>
                </a:lnTo>
                <a:lnTo>
                  <a:pt x="132334" y="122427"/>
                </a:lnTo>
                <a:lnTo>
                  <a:pt x="105790" y="152400"/>
                </a:lnTo>
                <a:lnTo>
                  <a:pt x="81661" y="184912"/>
                </a:lnTo>
                <a:lnTo>
                  <a:pt x="60198" y="219963"/>
                </a:lnTo>
                <a:lnTo>
                  <a:pt x="41783" y="257175"/>
                </a:lnTo>
                <a:lnTo>
                  <a:pt x="26288" y="296418"/>
                </a:lnTo>
                <a:lnTo>
                  <a:pt x="14097" y="337693"/>
                </a:lnTo>
                <a:lnTo>
                  <a:pt x="5207" y="380364"/>
                </a:lnTo>
                <a:lnTo>
                  <a:pt x="0" y="424688"/>
                </a:lnTo>
                <a:lnTo>
                  <a:pt x="12573" y="425958"/>
                </a:lnTo>
                <a:lnTo>
                  <a:pt x="14732" y="404113"/>
                </a:lnTo>
                <a:lnTo>
                  <a:pt x="17652" y="382650"/>
                </a:lnTo>
                <a:lnTo>
                  <a:pt x="26288" y="340995"/>
                </a:lnTo>
                <a:lnTo>
                  <a:pt x="38100" y="300863"/>
                </a:lnTo>
                <a:lnTo>
                  <a:pt x="53212" y="262636"/>
                </a:lnTo>
                <a:lnTo>
                  <a:pt x="71247" y="226440"/>
                </a:lnTo>
                <a:lnTo>
                  <a:pt x="92075" y="192277"/>
                </a:lnTo>
                <a:lnTo>
                  <a:pt x="115443" y="160654"/>
                </a:lnTo>
                <a:lnTo>
                  <a:pt x="141224" y="131572"/>
                </a:lnTo>
                <a:lnTo>
                  <a:pt x="169290" y="105156"/>
                </a:lnTo>
                <a:lnTo>
                  <a:pt x="199389" y="81661"/>
                </a:lnTo>
                <a:lnTo>
                  <a:pt x="247903" y="52450"/>
                </a:lnTo>
                <a:lnTo>
                  <a:pt x="300100" y="30734"/>
                </a:lnTo>
                <a:lnTo>
                  <a:pt x="355219" y="17272"/>
                </a:lnTo>
                <a:lnTo>
                  <a:pt x="393446" y="13208"/>
                </a:lnTo>
                <a:lnTo>
                  <a:pt x="412876" y="12700"/>
                </a:lnTo>
                <a:lnTo>
                  <a:pt x="509397" y="12700"/>
                </a:lnTo>
                <a:lnTo>
                  <a:pt x="493649" y="8762"/>
                </a:lnTo>
                <a:lnTo>
                  <a:pt x="473963" y="4952"/>
                </a:lnTo>
                <a:lnTo>
                  <a:pt x="453898" y="2159"/>
                </a:lnTo>
                <a:lnTo>
                  <a:pt x="433705" y="508"/>
                </a:lnTo>
                <a:lnTo>
                  <a:pt x="413258" y="0"/>
                </a:lnTo>
                <a:close/>
              </a:path>
              <a:path w="848995" h="436880">
                <a:moveTo>
                  <a:pt x="816746" y="360104"/>
                </a:moveTo>
                <a:lnTo>
                  <a:pt x="804109" y="361740"/>
                </a:lnTo>
                <a:lnTo>
                  <a:pt x="806196" y="374523"/>
                </a:lnTo>
                <a:lnTo>
                  <a:pt x="818769" y="372490"/>
                </a:lnTo>
                <a:lnTo>
                  <a:pt x="816746" y="360104"/>
                </a:lnTo>
                <a:close/>
              </a:path>
              <a:path w="848995" h="436880">
                <a:moveTo>
                  <a:pt x="848613" y="355981"/>
                </a:moveTo>
                <a:lnTo>
                  <a:pt x="816746" y="360104"/>
                </a:lnTo>
                <a:lnTo>
                  <a:pt x="818769" y="372490"/>
                </a:lnTo>
                <a:lnTo>
                  <a:pt x="806196" y="374523"/>
                </a:lnTo>
                <a:lnTo>
                  <a:pt x="842179" y="374523"/>
                </a:lnTo>
                <a:lnTo>
                  <a:pt x="848613" y="355981"/>
                </a:lnTo>
                <a:close/>
              </a:path>
              <a:path w="848995" h="436880">
                <a:moveTo>
                  <a:pt x="509397" y="12700"/>
                </a:moveTo>
                <a:lnTo>
                  <a:pt x="412876" y="12700"/>
                </a:lnTo>
                <a:lnTo>
                  <a:pt x="432688" y="13208"/>
                </a:lnTo>
                <a:lnTo>
                  <a:pt x="452247" y="14859"/>
                </a:lnTo>
                <a:lnTo>
                  <a:pt x="490600" y="21082"/>
                </a:lnTo>
                <a:lnTo>
                  <a:pt x="527685" y="31241"/>
                </a:lnTo>
                <a:lnTo>
                  <a:pt x="563372" y="45338"/>
                </a:lnTo>
                <a:lnTo>
                  <a:pt x="597535" y="62864"/>
                </a:lnTo>
                <a:lnTo>
                  <a:pt x="629793" y="83820"/>
                </a:lnTo>
                <a:lnTo>
                  <a:pt x="660146" y="107950"/>
                </a:lnTo>
                <a:lnTo>
                  <a:pt x="688467" y="135127"/>
                </a:lnTo>
                <a:lnTo>
                  <a:pt x="714375" y="164973"/>
                </a:lnTo>
                <a:lnTo>
                  <a:pt x="737615" y="197612"/>
                </a:lnTo>
                <a:lnTo>
                  <a:pt x="758317" y="232537"/>
                </a:lnTo>
                <a:lnTo>
                  <a:pt x="776097" y="269621"/>
                </a:lnTo>
                <a:lnTo>
                  <a:pt x="790828" y="308990"/>
                </a:lnTo>
                <a:lnTo>
                  <a:pt x="802132" y="349631"/>
                </a:lnTo>
                <a:lnTo>
                  <a:pt x="804109" y="361740"/>
                </a:lnTo>
                <a:lnTo>
                  <a:pt x="816746" y="360104"/>
                </a:lnTo>
                <a:lnTo>
                  <a:pt x="802894" y="305308"/>
                </a:lnTo>
                <a:lnTo>
                  <a:pt x="787908" y="264922"/>
                </a:lnTo>
                <a:lnTo>
                  <a:pt x="769620" y="226822"/>
                </a:lnTo>
                <a:lnTo>
                  <a:pt x="748411" y="190881"/>
                </a:lnTo>
                <a:lnTo>
                  <a:pt x="724535" y="157352"/>
                </a:lnTo>
                <a:lnTo>
                  <a:pt x="697864" y="126491"/>
                </a:lnTo>
                <a:lnTo>
                  <a:pt x="668782" y="98551"/>
                </a:lnTo>
                <a:lnTo>
                  <a:pt x="637539" y="73660"/>
                </a:lnTo>
                <a:lnTo>
                  <a:pt x="604138" y="52070"/>
                </a:lnTo>
                <a:lnTo>
                  <a:pt x="568960" y="33782"/>
                </a:lnTo>
                <a:lnTo>
                  <a:pt x="532002" y="19303"/>
                </a:lnTo>
                <a:lnTo>
                  <a:pt x="512952" y="13588"/>
                </a:lnTo>
                <a:lnTo>
                  <a:pt x="509397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04664" y="284937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46367" y="284937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99603" y="284937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81698" y="309232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94803" y="3077972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08621" y="2728340"/>
            <a:ext cx="248285" cy="110680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171450" marR="5080" indent="-76200" algn="r">
              <a:lnSpc>
                <a:spcPct val="106000"/>
              </a:lnSpc>
              <a:spcBef>
                <a:spcPts val="819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h  j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90717" y="2849372"/>
            <a:ext cx="165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43117" y="2086813"/>
            <a:ext cx="102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1286" y="685800"/>
            <a:ext cx="45085" cy="5867400"/>
          </a:xfrm>
          <a:custGeom>
            <a:avLst/>
            <a:gdLst/>
            <a:ahLst/>
            <a:cxnLst/>
            <a:rect l="l" t="t" r="r" b="b"/>
            <a:pathLst>
              <a:path w="45084" h="5867400">
                <a:moveTo>
                  <a:pt x="0" y="5867400"/>
                </a:moveTo>
                <a:lnTo>
                  <a:pt x="44513" y="5867400"/>
                </a:lnTo>
                <a:lnTo>
                  <a:pt x="44513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6064" y="0"/>
            <a:ext cx="3758184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3328" y="359663"/>
            <a:ext cx="3279648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8328" y="301752"/>
            <a:ext cx="1722120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5591" y="786383"/>
            <a:ext cx="1331976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14857" y="0"/>
            <a:ext cx="85509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dirty="0">
                <a:solidFill>
                  <a:srgbClr val="0000CC"/>
                </a:solidFill>
              </a:rPr>
              <a:t>UNstructured</a:t>
            </a:r>
            <a:r>
              <a:rPr u="heavy" spc="-105" dirty="0">
                <a:solidFill>
                  <a:srgbClr val="0000CC"/>
                </a:solidFill>
              </a:rPr>
              <a:t> </a:t>
            </a:r>
            <a:r>
              <a:rPr u="heavy" spc="-5" dirty="0">
                <a:solidFill>
                  <a:srgbClr val="0000CC"/>
                </a:solidFill>
              </a:rPr>
              <a:t>Flow</a:t>
            </a:r>
          </a:p>
        </p:txBody>
      </p:sp>
      <p:sp>
        <p:nvSpPr>
          <p:cNvPr id="12" name="object 12"/>
          <p:cNvSpPr/>
          <p:nvPr/>
        </p:nvSpPr>
        <p:spPr>
          <a:xfrm>
            <a:off x="38258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587" y="685800"/>
            <a:ext cx="9149080" cy="5867400"/>
          </a:xfrm>
          <a:custGeom>
            <a:avLst/>
            <a:gdLst/>
            <a:ahLst/>
            <a:cxnLst/>
            <a:rect l="l" t="t" r="r" b="b"/>
            <a:pathLst>
              <a:path w="9149080" h="5867400">
                <a:moveTo>
                  <a:pt x="0" y="5867400"/>
                </a:moveTo>
                <a:lnTo>
                  <a:pt x="9148699" y="5867400"/>
                </a:lnTo>
                <a:lnTo>
                  <a:pt x="9148699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34008" y="394461"/>
            <a:ext cx="7277734" cy="812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2644" algn="ctr">
              <a:lnSpc>
                <a:spcPts val="3215"/>
              </a:lnSpc>
              <a:spcBef>
                <a:spcPts val="105"/>
              </a:spcBef>
            </a:pP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Graphs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975"/>
              </a:lnSpc>
            </a:pPr>
            <a:r>
              <a:rPr sz="2600" spc="-5" dirty="0">
                <a:solidFill>
                  <a:srgbClr val="0000CC"/>
                </a:solidFill>
                <a:latin typeface="Arial"/>
                <a:cs typeface="Arial"/>
              </a:rPr>
              <a:t>Some </a:t>
            </a:r>
            <a:r>
              <a:rPr sz="2600" spc="-10" dirty="0">
                <a:solidFill>
                  <a:srgbClr val="0000CC"/>
                </a:solidFill>
                <a:latin typeface="Arial"/>
                <a:cs typeface="Arial"/>
              </a:rPr>
              <a:t>examples </a:t>
            </a:r>
            <a:r>
              <a:rPr sz="2600" spc="-5" dirty="0">
                <a:solidFill>
                  <a:srgbClr val="009999"/>
                </a:solidFill>
                <a:latin typeface="Arial"/>
                <a:cs typeface="Arial"/>
              </a:rPr>
              <a:t>– unstructured flow</a:t>
            </a:r>
            <a:r>
              <a:rPr sz="2600" spc="15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9999"/>
                </a:solidFill>
                <a:latin typeface="Arial"/>
                <a:cs typeface="Arial"/>
              </a:rPr>
              <a:t>graphs/code: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0600" y="51435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2586" y="4794758"/>
            <a:ext cx="916940" cy="393065"/>
          </a:xfrm>
          <a:custGeom>
            <a:avLst/>
            <a:gdLst/>
            <a:ahLst/>
            <a:cxnLst/>
            <a:rect l="l" t="t" r="r" b="b"/>
            <a:pathLst>
              <a:path w="916939" h="393064">
                <a:moveTo>
                  <a:pt x="844046" y="29251"/>
                </a:moveTo>
                <a:lnTo>
                  <a:pt x="0" y="381000"/>
                </a:lnTo>
                <a:lnTo>
                  <a:pt x="4825" y="392684"/>
                </a:lnTo>
                <a:lnTo>
                  <a:pt x="848930" y="40963"/>
                </a:lnTo>
                <a:lnTo>
                  <a:pt x="844046" y="29251"/>
                </a:lnTo>
                <a:close/>
              </a:path>
              <a:path w="916939" h="393064">
                <a:moveTo>
                  <a:pt x="900825" y="24384"/>
                </a:moveTo>
                <a:lnTo>
                  <a:pt x="855726" y="24384"/>
                </a:lnTo>
                <a:lnTo>
                  <a:pt x="860679" y="36068"/>
                </a:lnTo>
                <a:lnTo>
                  <a:pt x="848930" y="40963"/>
                </a:lnTo>
                <a:lnTo>
                  <a:pt x="861187" y="70358"/>
                </a:lnTo>
                <a:lnTo>
                  <a:pt x="900825" y="24384"/>
                </a:lnTo>
                <a:close/>
              </a:path>
              <a:path w="916939" h="393064">
                <a:moveTo>
                  <a:pt x="855726" y="24384"/>
                </a:moveTo>
                <a:lnTo>
                  <a:pt x="844046" y="29251"/>
                </a:lnTo>
                <a:lnTo>
                  <a:pt x="848930" y="40963"/>
                </a:lnTo>
                <a:lnTo>
                  <a:pt x="860679" y="36068"/>
                </a:lnTo>
                <a:lnTo>
                  <a:pt x="855726" y="24384"/>
                </a:lnTo>
                <a:close/>
              </a:path>
              <a:path w="916939" h="393064">
                <a:moveTo>
                  <a:pt x="831850" y="0"/>
                </a:moveTo>
                <a:lnTo>
                  <a:pt x="844046" y="29251"/>
                </a:lnTo>
                <a:lnTo>
                  <a:pt x="855726" y="24384"/>
                </a:lnTo>
                <a:lnTo>
                  <a:pt x="900825" y="24384"/>
                </a:lnTo>
                <a:lnTo>
                  <a:pt x="916813" y="5842"/>
                </a:lnTo>
                <a:lnTo>
                  <a:pt x="831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2586" y="5175758"/>
            <a:ext cx="916940" cy="393065"/>
          </a:xfrm>
          <a:custGeom>
            <a:avLst/>
            <a:gdLst/>
            <a:ahLst/>
            <a:cxnLst/>
            <a:rect l="l" t="t" r="r" b="b"/>
            <a:pathLst>
              <a:path w="916939" h="393064">
                <a:moveTo>
                  <a:pt x="844046" y="363432"/>
                </a:moveTo>
                <a:lnTo>
                  <a:pt x="831850" y="392684"/>
                </a:lnTo>
                <a:lnTo>
                  <a:pt x="916813" y="386842"/>
                </a:lnTo>
                <a:lnTo>
                  <a:pt x="900826" y="368300"/>
                </a:lnTo>
                <a:lnTo>
                  <a:pt x="855726" y="368300"/>
                </a:lnTo>
                <a:lnTo>
                  <a:pt x="844046" y="363432"/>
                </a:lnTo>
                <a:close/>
              </a:path>
              <a:path w="916939" h="393064">
                <a:moveTo>
                  <a:pt x="848930" y="351720"/>
                </a:moveTo>
                <a:lnTo>
                  <a:pt x="844046" y="363432"/>
                </a:lnTo>
                <a:lnTo>
                  <a:pt x="855726" y="368300"/>
                </a:lnTo>
                <a:lnTo>
                  <a:pt x="860679" y="356616"/>
                </a:lnTo>
                <a:lnTo>
                  <a:pt x="848930" y="351720"/>
                </a:lnTo>
                <a:close/>
              </a:path>
              <a:path w="916939" h="393064">
                <a:moveTo>
                  <a:pt x="861187" y="322326"/>
                </a:moveTo>
                <a:lnTo>
                  <a:pt x="848930" y="351720"/>
                </a:lnTo>
                <a:lnTo>
                  <a:pt x="860679" y="356616"/>
                </a:lnTo>
                <a:lnTo>
                  <a:pt x="855726" y="368300"/>
                </a:lnTo>
                <a:lnTo>
                  <a:pt x="900826" y="368300"/>
                </a:lnTo>
                <a:lnTo>
                  <a:pt x="861187" y="322326"/>
                </a:lnTo>
                <a:close/>
              </a:path>
              <a:path w="916939" h="393064">
                <a:moveTo>
                  <a:pt x="4825" y="0"/>
                </a:moveTo>
                <a:lnTo>
                  <a:pt x="0" y="11684"/>
                </a:lnTo>
                <a:lnTo>
                  <a:pt x="844046" y="363432"/>
                </a:lnTo>
                <a:lnTo>
                  <a:pt x="848930" y="351720"/>
                </a:lnTo>
                <a:lnTo>
                  <a:pt x="4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81300" y="4800600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31750" y="685800"/>
                </a:move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31750" y="698500"/>
                </a:lnTo>
                <a:lnTo>
                  <a:pt x="31750" y="685800"/>
                </a:lnTo>
                <a:close/>
              </a:path>
              <a:path w="76200" h="762000">
                <a:moveTo>
                  <a:pt x="44450" y="0"/>
                </a:moveTo>
                <a:lnTo>
                  <a:pt x="31750" y="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0"/>
                </a:lnTo>
                <a:close/>
              </a:path>
              <a:path w="76200" h="762000">
                <a:moveTo>
                  <a:pt x="76200" y="685800"/>
                </a:moveTo>
                <a:lnTo>
                  <a:pt x="44450" y="685800"/>
                </a:lnTo>
                <a:lnTo>
                  <a:pt x="44450" y="698500"/>
                </a:lnTo>
                <a:lnTo>
                  <a:pt x="69850" y="698500"/>
                </a:lnTo>
                <a:lnTo>
                  <a:pt x="76200" y="68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9400" y="55245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4098" y="4337939"/>
            <a:ext cx="765810" cy="462915"/>
          </a:xfrm>
          <a:custGeom>
            <a:avLst/>
            <a:gdLst/>
            <a:ahLst/>
            <a:cxnLst/>
            <a:rect l="l" t="t" r="r" b="b"/>
            <a:pathLst>
              <a:path w="765810" h="462914">
                <a:moveTo>
                  <a:pt x="696699" y="428916"/>
                </a:moveTo>
                <a:lnTo>
                  <a:pt x="680338" y="456184"/>
                </a:lnTo>
                <a:lnTo>
                  <a:pt x="765301" y="462661"/>
                </a:lnTo>
                <a:lnTo>
                  <a:pt x="748015" y="435483"/>
                </a:lnTo>
                <a:lnTo>
                  <a:pt x="707644" y="435483"/>
                </a:lnTo>
                <a:lnTo>
                  <a:pt x="696699" y="428916"/>
                </a:lnTo>
                <a:close/>
              </a:path>
              <a:path w="765810" h="462914">
                <a:moveTo>
                  <a:pt x="703232" y="418027"/>
                </a:moveTo>
                <a:lnTo>
                  <a:pt x="696699" y="428916"/>
                </a:lnTo>
                <a:lnTo>
                  <a:pt x="707644" y="435483"/>
                </a:lnTo>
                <a:lnTo>
                  <a:pt x="714120" y="424561"/>
                </a:lnTo>
                <a:lnTo>
                  <a:pt x="703232" y="418027"/>
                </a:lnTo>
                <a:close/>
              </a:path>
              <a:path w="765810" h="462914">
                <a:moveTo>
                  <a:pt x="719582" y="390779"/>
                </a:moveTo>
                <a:lnTo>
                  <a:pt x="703232" y="418027"/>
                </a:lnTo>
                <a:lnTo>
                  <a:pt x="714120" y="424561"/>
                </a:lnTo>
                <a:lnTo>
                  <a:pt x="707644" y="435483"/>
                </a:lnTo>
                <a:lnTo>
                  <a:pt x="748015" y="435483"/>
                </a:lnTo>
                <a:lnTo>
                  <a:pt x="719582" y="390779"/>
                </a:lnTo>
                <a:close/>
              </a:path>
              <a:path w="765810" h="462914">
                <a:moveTo>
                  <a:pt x="6603" y="0"/>
                </a:moveTo>
                <a:lnTo>
                  <a:pt x="0" y="10922"/>
                </a:lnTo>
                <a:lnTo>
                  <a:pt x="696699" y="428916"/>
                </a:lnTo>
                <a:lnTo>
                  <a:pt x="703232" y="418027"/>
                </a:lnTo>
                <a:lnTo>
                  <a:pt x="66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31975" y="4299330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000" y="23241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4000" y="232410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990600" y="0"/>
                </a:moveTo>
                <a:lnTo>
                  <a:pt x="990600" y="76200"/>
                </a:lnTo>
                <a:lnTo>
                  <a:pt x="1054100" y="44450"/>
                </a:lnTo>
                <a:lnTo>
                  <a:pt x="1003300" y="44450"/>
                </a:lnTo>
                <a:lnTo>
                  <a:pt x="1003300" y="31750"/>
                </a:lnTo>
                <a:lnTo>
                  <a:pt x="1054100" y="31750"/>
                </a:lnTo>
                <a:lnTo>
                  <a:pt x="990600" y="0"/>
                </a:lnTo>
                <a:close/>
              </a:path>
              <a:path w="1066800" h="76200">
                <a:moveTo>
                  <a:pt x="990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0600" y="44450"/>
                </a:lnTo>
                <a:lnTo>
                  <a:pt x="990600" y="31750"/>
                </a:lnTo>
                <a:close/>
              </a:path>
              <a:path w="1066800" h="76200">
                <a:moveTo>
                  <a:pt x="10541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54100" y="44450"/>
                </a:lnTo>
                <a:lnTo>
                  <a:pt x="1066800" y="38100"/>
                </a:lnTo>
                <a:lnTo>
                  <a:pt x="1054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0800" y="2324100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7600" y="23241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2970" y="2438400"/>
            <a:ext cx="842010" cy="539115"/>
          </a:xfrm>
          <a:custGeom>
            <a:avLst/>
            <a:gdLst/>
            <a:ahLst/>
            <a:cxnLst/>
            <a:rect l="l" t="t" r="r" b="b"/>
            <a:pathLst>
              <a:path w="842010" h="539114">
                <a:moveTo>
                  <a:pt x="773931" y="35495"/>
                </a:moveTo>
                <a:lnTo>
                  <a:pt x="0" y="528065"/>
                </a:lnTo>
                <a:lnTo>
                  <a:pt x="6858" y="538734"/>
                </a:lnTo>
                <a:lnTo>
                  <a:pt x="780797" y="46284"/>
                </a:lnTo>
                <a:lnTo>
                  <a:pt x="773931" y="35495"/>
                </a:lnTo>
                <a:close/>
              </a:path>
              <a:path w="842010" h="539114">
                <a:moveTo>
                  <a:pt x="824407" y="28701"/>
                </a:moveTo>
                <a:lnTo>
                  <a:pt x="784606" y="28701"/>
                </a:lnTo>
                <a:lnTo>
                  <a:pt x="791464" y="39497"/>
                </a:lnTo>
                <a:lnTo>
                  <a:pt x="780797" y="46284"/>
                </a:lnTo>
                <a:lnTo>
                  <a:pt x="797814" y="73025"/>
                </a:lnTo>
                <a:lnTo>
                  <a:pt x="824407" y="28701"/>
                </a:lnTo>
                <a:close/>
              </a:path>
              <a:path w="842010" h="539114">
                <a:moveTo>
                  <a:pt x="784606" y="28701"/>
                </a:moveTo>
                <a:lnTo>
                  <a:pt x="773931" y="35495"/>
                </a:lnTo>
                <a:lnTo>
                  <a:pt x="780797" y="46284"/>
                </a:lnTo>
                <a:lnTo>
                  <a:pt x="791464" y="39497"/>
                </a:lnTo>
                <a:lnTo>
                  <a:pt x="784606" y="28701"/>
                </a:lnTo>
                <a:close/>
              </a:path>
              <a:path w="842010" h="539114">
                <a:moveTo>
                  <a:pt x="841629" y="0"/>
                </a:moveTo>
                <a:lnTo>
                  <a:pt x="756920" y="8762"/>
                </a:lnTo>
                <a:lnTo>
                  <a:pt x="773931" y="35495"/>
                </a:lnTo>
                <a:lnTo>
                  <a:pt x="784606" y="28701"/>
                </a:lnTo>
                <a:lnTo>
                  <a:pt x="824407" y="28701"/>
                </a:lnTo>
                <a:lnTo>
                  <a:pt x="841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2475" y="1974850"/>
            <a:ext cx="1988185" cy="347345"/>
          </a:xfrm>
          <a:custGeom>
            <a:avLst/>
            <a:gdLst/>
            <a:ahLst/>
            <a:cxnLst/>
            <a:rect l="l" t="t" r="r" b="b"/>
            <a:pathLst>
              <a:path w="1988185" h="347344">
                <a:moveTo>
                  <a:pt x="1228555" y="12700"/>
                </a:moveTo>
                <a:lnTo>
                  <a:pt x="987171" y="12700"/>
                </a:lnTo>
                <a:lnTo>
                  <a:pt x="1030478" y="13080"/>
                </a:lnTo>
                <a:lnTo>
                  <a:pt x="1073531" y="14350"/>
                </a:lnTo>
                <a:lnTo>
                  <a:pt x="1116076" y="16255"/>
                </a:lnTo>
                <a:lnTo>
                  <a:pt x="1158240" y="18923"/>
                </a:lnTo>
                <a:lnTo>
                  <a:pt x="1199769" y="22478"/>
                </a:lnTo>
                <a:lnTo>
                  <a:pt x="1240790" y="26797"/>
                </a:lnTo>
                <a:lnTo>
                  <a:pt x="1281303" y="31750"/>
                </a:lnTo>
                <a:lnTo>
                  <a:pt x="1321181" y="37337"/>
                </a:lnTo>
                <a:lnTo>
                  <a:pt x="1360297" y="43687"/>
                </a:lnTo>
                <a:lnTo>
                  <a:pt x="1398651" y="50673"/>
                </a:lnTo>
                <a:lnTo>
                  <a:pt x="1436243" y="58420"/>
                </a:lnTo>
                <a:lnTo>
                  <a:pt x="1509141" y="75691"/>
                </a:lnTo>
                <a:lnTo>
                  <a:pt x="1578483" y="95503"/>
                </a:lnTo>
                <a:lnTo>
                  <a:pt x="1644015" y="117728"/>
                </a:lnTo>
                <a:lnTo>
                  <a:pt x="1705229" y="142112"/>
                </a:lnTo>
                <a:lnTo>
                  <a:pt x="1761871" y="168783"/>
                </a:lnTo>
                <a:lnTo>
                  <a:pt x="1813687" y="197230"/>
                </a:lnTo>
                <a:lnTo>
                  <a:pt x="1860296" y="227711"/>
                </a:lnTo>
                <a:lnTo>
                  <a:pt x="1901316" y="259969"/>
                </a:lnTo>
                <a:lnTo>
                  <a:pt x="1936369" y="293624"/>
                </a:lnTo>
                <a:lnTo>
                  <a:pt x="1965198" y="328802"/>
                </a:lnTo>
                <a:lnTo>
                  <a:pt x="1977516" y="347345"/>
                </a:lnTo>
                <a:lnTo>
                  <a:pt x="1988058" y="340360"/>
                </a:lnTo>
                <a:lnTo>
                  <a:pt x="1961641" y="303402"/>
                </a:lnTo>
                <a:lnTo>
                  <a:pt x="1928622" y="267588"/>
                </a:lnTo>
                <a:lnTo>
                  <a:pt x="1889633" y="233807"/>
                </a:lnTo>
                <a:lnTo>
                  <a:pt x="1844802" y="201802"/>
                </a:lnTo>
                <a:lnTo>
                  <a:pt x="1794764" y="171830"/>
                </a:lnTo>
                <a:lnTo>
                  <a:pt x="1739773" y="143763"/>
                </a:lnTo>
                <a:lnTo>
                  <a:pt x="1680083" y="117983"/>
                </a:lnTo>
                <a:lnTo>
                  <a:pt x="1616075" y="94361"/>
                </a:lnTo>
                <a:lnTo>
                  <a:pt x="1548003" y="73278"/>
                </a:lnTo>
                <a:lnTo>
                  <a:pt x="1476248" y="54483"/>
                </a:lnTo>
                <a:lnTo>
                  <a:pt x="1401318" y="38226"/>
                </a:lnTo>
                <a:lnTo>
                  <a:pt x="1362583" y="31114"/>
                </a:lnTo>
                <a:lnTo>
                  <a:pt x="1323213" y="24764"/>
                </a:lnTo>
                <a:lnTo>
                  <a:pt x="1283081" y="19050"/>
                </a:lnTo>
                <a:lnTo>
                  <a:pt x="1242314" y="14097"/>
                </a:lnTo>
                <a:lnTo>
                  <a:pt x="1228555" y="12700"/>
                </a:lnTo>
                <a:close/>
              </a:path>
              <a:path w="1988185" h="347344">
                <a:moveTo>
                  <a:pt x="20574" y="248412"/>
                </a:moveTo>
                <a:lnTo>
                  <a:pt x="0" y="331088"/>
                </a:lnTo>
                <a:lnTo>
                  <a:pt x="78486" y="297941"/>
                </a:lnTo>
                <a:lnTo>
                  <a:pt x="65864" y="287147"/>
                </a:lnTo>
                <a:lnTo>
                  <a:pt x="45846" y="287147"/>
                </a:lnTo>
                <a:lnTo>
                  <a:pt x="36703" y="278384"/>
                </a:lnTo>
                <a:lnTo>
                  <a:pt x="45253" y="269519"/>
                </a:lnTo>
                <a:lnTo>
                  <a:pt x="20574" y="248412"/>
                </a:lnTo>
                <a:close/>
              </a:path>
              <a:path w="1988185" h="347344">
                <a:moveTo>
                  <a:pt x="45253" y="269519"/>
                </a:moveTo>
                <a:lnTo>
                  <a:pt x="36703" y="278384"/>
                </a:lnTo>
                <a:lnTo>
                  <a:pt x="45846" y="287147"/>
                </a:lnTo>
                <a:lnTo>
                  <a:pt x="54887" y="277758"/>
                </a:lnTo>
                <a:lnTo>
                  <a:pt x="45253" y="269519"/>
                </a:lnTo>
                <a:close/>
              </a:path>
              <a:path w="1988185" h="347344">
                <a:moveTo>
                  <a:pt x="54887" y="277758"/>
                </a:moveTo>
                <a:lnTo>
                  <a:pt x="45846" y="287147"/>
                </a:lnTo>
                <a:lnTo>
                  <a:pt x="65864" y="287147"/>
                </a:lnTo>
                <a:lnTo>
                  <a:pt x="54887" y="277758"/>
                </a:lnTo>
                <a:close/>
              </a:path>
              <a:path w="1988185" h="347344">
                <a:moveTo>
                  <a:pt x="987298" y="0"/>
                </a:moveTo>
                <a:lnTo>
                  <a:pt x="944753" y="380"/>
                </a:lnTo>
                <a:lnTo>
                  <a:pt x="902462" y="1524"/>
                </a:lnTo>
                <a:lnTo>
                  <a:pt x="860806" y="3428"/>
                </a:lnTo>
                <a:lnTo>
                  <a:pt x="819276" y="5969"/>
                </a:lnTo>
                <a:lnTo>
                  <a:pt x="778382" y="9398"/>
                </a:lnTo>
                <a:lnTo>
                  <a:pt x="737997" y="13462"/>
                </a:lnTo>
                <a:lnTo>
                  <a:pt x="698246" y="18287"/>
                </a:lnTo>
                <a:lnTo>
                  <a:pt x="658876" y="23622"/>
                </a:lnTo>
                <a:lnTo>
                  <a:pt x="620268" y="29845"/>
                </a:lnTo>
                <a:lnTo>
                  <a:pt x="582294" y="36575"/>
                </a:lnTo>
                <a:lnTo>
                  <a:pt x="508507" y="52070"/>
                </a:lnTo>
                <a:lnTo>
                  <a:pt x="437896" y="69976"/>
                </a:lnTo>
                <a:lnTo>
                  <a:pt x="370713" y="90297"/>
                </a:lnTo>
                <a:lnTo>
                  <a:pt x="307213" y="113029"/>
                </a:lnTo>
                <a:lnTo>
                  <a:pt x="247904" y="137795"/>
                </a:lnTo>
                <a:lnTo>
                  <a:pt x="192912" y="164591"/>
                </a:lnTo>
                <a:lnTo>
                  <a:pt x="142621" y="193548"/>
                </a:lnTo>
                <a:lnTo>
                  <a:pt x="97409" y="224409"/>
                </a:lnTo>
                <a:lnTo>
                  <a:pt x="57404" y="256921"/>
                </a:lnTo>
                <a:lnTo>
                  <a:pt x="45253" y="269519"/>
                </a:lnTo>
                <a:lnTo>
                  <a:pt x="54887" y="277758"/>
                </a:lnTo>
                <a:lnTo>
                  <a:pt x="65659" y="266573"/>
                </a:lnTo>
                <a:lnTo>
                  <a:pt x="84582" y="250444"/>
                </a:lnTo>
                <a:lnTo>
                  <a:pt x="126365" y="219328"/>
                </a:lnTo>
                <a:lnTo>
                  <a:pt x="173228" y="189991"/>
                </a:lnTo>
                <a:lnTo>
                  <a:pt x="225171" y="162433"/>
                </a:lnTo>
                <a:lnTo>
                  <a:pt x="281686" y="136905"/>
                </a:lnTo>
                <a:lnTo>
                  <a:pt x="342646" y="113411"/>
                </a:lnTo>
                <a:lnTo>
                  <a:pt x="407288" y="92075"/>
                </a:lnTo>
                <a:lnTo>
                  <a:pt x="475742" y="73151"/>
                </a:lnTo>
                <a:lnTo>
                  <a:pt x="547497" y="56514"/>
                </a:lnTo>
                <a:lnTo>
                  <a:pt x="622173" y="42290"/>
                </a:lnTo>
                <a:lnTo>
                  <a:pt x="660654" y="36322"/>
                </a:lnTo>
                <a:lnTo>
                  <a:pt x="699643" y="30861"/>
                </a:lnTo>
                <a:lnTo>
                  <a:pt x="739267" y="26035"/>
                </a:lnTo>
                <a:lnTo>
                  <a:pt x="779526" y="22098"/>
                </a:lnTo>
                <a:lnTo>
                  <a:pt x="820166" y="18669"/>
                </a:lnTo>
                <a:lnTo>
                  <a:pt x="861313" y="16128"/>
                </a:lnTo>
                <a:lnTo>
                  <a:pt x="902843" y="14224"/>
                </a:lnTo>
                <a:lnTo>
                  <a:pt x="944880" y="13080"/>
                </a:lnTo>
                <a:lnTo>
                  <a:pt x="1228555" y="12700"/>
                </a:lnTo>
                <a:lnTo>
                  <a:pt x="1201039" y="9905"/>
                </a:lnTo>
                <a:lnTo>
                  <a:pt x="1159256" y="6350"/>
                </a:lnTo>
                <a:lnTo>
                  <a:pt x="1116965" y="3555"/>
                </a:lnTo>
                <a:lnTo>
                  <a:pt x="1074166" y="1650"/>
                </a:lnTo>
                <a:lnTo>
                  <a:pt x="1030859" y="380"/>
                </a:lnTo>
                <a:lnTo>
                  <a:pt x="987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11046" y="2632913"/>
            <a:ext cx="1441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30754" y="2807970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Jumping into</a:t>
            </a:r>
            <a:r>
              <a:rPr sz="1800" b="1" spc="-10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loops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38800" y="23241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0800" y="232410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990600" y="0"/>
                </a:moveTo>
                <a:lnTo>
                  <a:pt x="990600" y="76200"/>
                </a:lnTo>
                <a:lnTo>
                  <a:pt x="1054100" y="44450"/>
                </a:lnTo>
                <a:lnTo>
                  <a:pt x="1003300" y="44450"/>
                </a:lnTo>
                <a:lnTo>
                  <a:pt x="1003300" y="31750"/>
                </a:lnTo>
                <a:lnTo>
                  <a:pt x="1054100" y="31750"/>
                </a:lnTo>
                <a:lnTo>
                  <a:pt x="990600" y="0"/>
                </a:lnTo>
                <a:close/>
              </a:path>
              <a:path w="1066800" h="76200">
                <a:moveTo>
                  <a:pt x="990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0600" y="44450"/>
                </a:lnTo>
                <a:lnTo>
                  <a:pt x="990600" y="31750"/>
                </a:lnTo>
                <a:close/>
              </a:path>
              <a:path w="1066800" h="76200">
                <a:moveTo>
                  <a:pt x="10541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54100" y="44450"/>
                </a:lnTo>
                <a:lnTo>
                  <a:pt x="1066800" y="38100"/>
                </a:lnTo>
                <a:lnTo>
                  <a:pt x="1054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67600" y="2324100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4400" y="23241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64043" y="2433066"/>
            <a:ext cx="918210" cy="615315"/>
          </a:xfrm>
          <a:custGeom>
            <a:avLst/>
            <a:gdLst/>
            <a:ahLst/>
            <a:cxnLst/>
            <a:rect l="l" t="t" r="r" b="b"/>
            <a:pathLst>
              <a:path w="918209" h="615314">
                <a:moveTo>
                  <a:pt x="851028" y="577937"/>
                </a:moveTo>
                <a:lnTo>
                  <a:pt x="833374" y="604393"/>
                </a:lnTo>
                <a:lnTo>
                  <a:pt x="917955" y="614934"/>
                </a:lnTo>
                <a:lnTo>
                  <a:pt x="900807" y="584962"/>
                </a:lnTo>
                <a:lnTo>
                  <a:pt x="861567" y="584962"/>
                </a:lnTo>
                <a:lnTo>
                  <a:pt x="851028" y="577937"/>
                </a:lnTo>
                <a:close/>
              </a:path>
              <a:path w="918209" h="615314">
                <a:moveTo>
                  <a:pt x="858087" y="567359"/>
                </a:moveTo>
                <a:lnTo>
                  <a:pt x="851028" y="577937"/>
                </a:lnTo>
                <a:lnTo>
                  <a:pt x="861567" y="584962"/>
                </a:lnTo>
                <a:lnTo>
                  <a:pt x="868679" y="574421"/>
                </a:lnTo>
                <a:lnTo>
                  <a:pt x="858087" y="567359"/>
                </a:lnTo>
                <a:close/>
              </a:path>
              <a:path w="918209" h="615314">
                <a:moveTo>
                  <a:pt x="875664" y="541020"/>
                </a:moveTo>
                <a:lnTo>
                  <a:pt x="858087" y="567359"/>
                </a:lnTo>
                <a:lnTo>
                  <a:pt x="868679" y="574421"/>
                </a:lnTo>
                <a:lnTo>
                  <a:pt x="861567" y="584962"/>
                </a:lnTo>
                <a:lnTo>
                  <a:pt x="900807" y="584962"/>
                </a:lnTo>
                <a:lnTo>
                  <a:pt x="875664" y="541020"/>
                </a:lnTo>
                <a:close/>
              </a:path>
              <a:path w="918209" h="615314">
                <a:moveTo>
                  <a:pt x="7111" y="0"/>
                </a:moveTo>
                <a:lnTo>
                  <a:pt x="0" y="10668"/>
                </a:lnTo>
                <a:lnTo>
                  <a:pt x="851028" y="577937"/>
                </a:lnTo>
                <a:lnTo>
                  <a:pt x="858087" y="567359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9276" y="1974850"/>
            <a:ext cx="1988185" cy="347345"/>
          </a:xfrm>
          <a:custGeom>
            <a:avLst/>
            <a:gdLst/>
            <a:ahLst/>
            <a:cxnLst/>
            <a:rect l="l" t="t" r="r" b="b"/>
            <a:pathLst>
              <a:path w="1988184" h="347344">
                <a:moveTo>
                  <a:pt x="1228555" y="12700"/>
                </a:moveTo>
                <a:lnTo>
                  <a:pt x="987171" y="12700"/>
                </a:lnTo>
                <a:lnTo>
                  <a:pt x="1030477" y="13080"/>
                </a:lnTo>
                <a:lnTo>
                  <a:pt x="1073530" y="14350"/>
                </a:lnTo>
                <a:lnTo>
                  <a:pt x="1116076" y="16255"/>
                </a:lnTo>
                <a:lnTo>
                  <a:pt x="1158240" y="18923"/>
                </a:lnTo>
                <a:lnTo>
                  <a:pt x="1199769" y="22478"/>
                </a:lnTo>
                <a:lnTo>
                  <a:pt x="1240790" y="26797"/>
                </a:lnTo>
                <a:lnTo>
                  <a:pt x="1281302" y="31750"/>
                </a:lnTo>
                <a:lnTo>
                  <a:pt x="1321180" y="37337"/>
                </a:lnTo>
                <a:lnTo>
                  <a:pt x="1360297" y="43687"/>
                </a:lnTo>
                <a:lnTo>
                  <a:pt x="1398651" y="50673"/>
                </a:lnTo>
                <a:lnTo>
                  <a:pt x="1436243" y="58420"/>
                </a:lnTo>
                <a:lnTo>
                  <a:pt x="1509141" y="75691"/>
                </a:lnTo>
                <a:lnTo>
                  <a:pt x="1578482" y="95503"/>
                </a:lnTo>
                <a:lnTo>
                  <a:pt x="1644015" y="117728"/>
                </a:lnTo>
                <a:lnTo>
                  <a:pt x="1705228" y="142112"/>
                </a:lnTo>
                <a:lnTo>
                  <a:pt x="1761871" y="168783"/>
                </a:lnTo>
                <a:lnTo>
                  <a:pt x="1813687" y="197230"/>
                </a:lnTo>
                <a:lnTo>
                  <a:pt x="1860296" y="227711"/>
                </a:lnTo>
                <a:lnTo>
                  <a:pt x="1901317" y="259969"/>
                </a:lnTo>
                <a:lnTo>
                  <a:pt x="1936369" y="293624"/>
                </a:lnTo>
                <a:lnTo>
                  <a:pt x="1965198" y="328802"/>
                </a:lnTo>
                <a:lnTo>
                  <a:pt x="1977517" y="347345"/>
                </a:lnTo>
                <a:lnTo>
                  <a:pt x="1988057" y="340360"/>
                </a:lnTo>
                <a:lnTo>
                  <a:pt x="1961642" y="303402"/>
                </a:lnTo>
                <a:lnTo>
                  <a:pt x="1928622" y="267588"/>
                </a:lnTo>
                <a:lnTo>
                  <a:pt x="1889632" y="233807"/>
                </a:lnTo>
                <a:lnTo>
                  <a:pt x="1844802" y="201802"/>
                </a:lnTo>
                <a:lnTo>
                  <a:pt x="1794764" y="171830"/>
                </a:lnTo>
                <a:lnTo>
                  <a:pt x="1739773" y="143763"/>
                </a:lnTo>
                <a:lnTo>
                  <a:pt x="1680082" y="117983"/>
                </a:lnTo>
                <a:lnTo>
                  <a:pt x="1616075" y="94361"/>
                </a:lnTo>
                <a:lnTo>
                  <a:pt x="1548002" y="73278"/>
                </a:lnTo>
                <a:lnTo>
                  <a:pt x="1476248" y="54483"/>
                </a:lnTo>
                <a:lnTo>
                  <a:pt x="1401318" y="38226"/>
                </a:lnTo>
                <a:lnTo>
                  <a:pt x="1362582" y="31114"/>
                </a:lnTo>
                <a:lnTo>
                  <a:pt x="1323213" y="24764"/>
                </a:lnTo>
                <a:lnTo>
                  <a:pt x="1283080" y="19050"/>
                </a:lnTo>
                <a:lnTo>
                  <a:pt x="1242314" y="14097"/>
                </a:lnTo>
                <a:lnTo>
                  <a:pt x="1228555" y="12700"/>
                </a:lnTo>
                <a:close/>
              </a:path>
              <a:path w="1988184" h="347344">
                <a:moveTo>
                  <a:pt x="20574" y="248412"/>
                </a:moveTo>
                <a:lnTo>
                  <a:pt x="0" y="331088"/>
                </a:lnTo>
                <a:lnTo>
                  <a:pt x="78486" y="297941"/>
                </a:lnTo>
                <a:lnTo>
                  <a:pt x="65864" y="287147"/>
                </a:lnTo>
                <a:lnTo>
                  <a:pt x="45847" y="287147"/>
                </a:lnTo>
                <a:lnTo>
                  <a:pt x="36702" y="278384"/>
                </a:lnTo>
                <a:lnTo>
                  <a:pt x="45253" y="269519"/>
                </a:lnTo>
                <a:lnTo>
                  <a:pt x="20574" y="248412"/>
                </a:lnTo>
                <a:close/>
              </a:path>
              <a:path w="1988184" h="347344">
                <a:moveTo>
                  <a:pt x="45253" y="269519"/>
                </a:moveTo>
                <a:lnTo>
                  <a:pt x="36702" y="278384"/>
                </a:lnTo>
                <a:lnTo>
                  <a:pt x="45847" y="287147"/>
                </a:lnTo>
                <a:lnTo>
                  <a:pt x="54887" y="277758"/>
                </a:lnTo>
                <a:lnTo>
                  <a:pt x="45253" y="269519"/>
                </a:lnTo>
                <a:close/>
              </a:path>
              <a:path w="1988184" h="347344">
                <a:moveTo>
                  <a:pt x="54887" y="277758"/>
                </a:moveTo>
                <a:lnTo>
                  <a:pt x="45847" y="287147"/>
                </a:lnTo>
                <a:lnTo>
                  <a:pt x="65864" y="287147"/>
                </a:lnTo>
                <a:lnTo>
                  <a:pt x="54887" y="277758"/>
                </a:lnTo>
                <a:close/>
              </a:path>
              <a:path w="1988184" h="347344">
                <a:moveTo>
                  <a:pt x="987298" y="0"/>
                </a:moveTo>
                <a:lnTo>
                  <a:pt x="944752" y="380"/>
                </a:lnTo>
                <a:lnTo>
                  <a:pt x="902462" y="1524"/>
                </a:lnTo>
                <a:lnTo>
                  <a:pt x="860805" y="3428"/>
                </a:lnTo>
                <a:lnTo>
                  <a:pt x="819276" y="5969"/>
                </a:lnTo>
                <a:lnTo>
                  <a:pt x="778382" y="9398"/>
                </a:lnTo>
                <a:lnTo>
                  <a:pt x="737997" y="13462"/>
                </a:lnTo>
                <a:lnTo>
                  <a:pt x="698246" y="18287"/>
                </a:lnTo>
                <a:lnTo>
                  <a:pt x="658876" y="23622"/>
                </a:lnTo>
                <a:lnTo>
                  <a:pt x="620268" y="29845"/>
                </a:lnTo>
                <a:lnTo>
                  <a:pt x="582295" y="36575"/>
                </a:lnTo>
                <a:lnTo>
                  <a:pt x="508507" y="52070"/>
                </a:lnTo>
                <a:lnTo>
                  <a:pt x="437896" y="69976"/>
                </a:lnTo>
                <a:lnTo>
                  <a:pt x="370713" y="90297"/>
                </a:lnTo>
                <a:lnTo>
                  <a:pt x="307213" y="113029"/>
                </a:lnTo>
                <a:lnTo>
                  <a:pt x="247903" y="137795"/>
                </a:lnTo>
                <a:lnTo>
                  <a:pt x="192913" y="164591"/>
                </a:lnTo>
                <a:lnTo>
                  <a:pt x="142621" y="193548"/>
                </a:lnTo>
                <a:lnTo>
                  <a:pt x="97409" y="224409"/>
                </a:lnTo>
                <a:lnTo>
                  <a:pt x="57403" y="256921"/>
                </a:lnTo>
                <a:lnTo>
                  <a:pt x="45253" y="269519"/>
                </a:lnTo>
                <a:lnTo>
                  <a:pt x="54887" y="277758"/>
                </a:lnTo>
                <a:lnTo>
                  <a:pt x="65659" y="266573"/>
                </a:lnTo>
                <a:lnTo>
                  <a:pt x="84582" y="250444"/>
                </a:lnTo>
                <a:lnTo>
                  <a:pt x="126365" y="219328"/>
                </a:lnTo>
                <a:lnTo>
                  <a:pt x="173227" y="189991"/>
                </a:lnTo>
                <a:lnTo>
                  <a:pt x="225171" y="162433"/>
                </a:lnTo>
                <a:lnTo>
                  <a:pt x="281685" y="136905"/>
                </a:lnTo>
                <a:lnTo>
                  <a:pt x="342646" y="113411"/>
                </a:lnTo>
                <a:lnTo>
                  <a:pt x="407289" y="92075"/>
                </a:lnTo>
                <a:lnTo>
                  <a:pt x="475742" y="73151"/>
                </a:lnTo>
                <a:lnTo>
                  <a:pt x="547497" y="56514"/>
                </a:lnTo>
                <a:lnTo>
                  <a:pt x="622173" y="42290"/>
                </a:lnTo>
                <a:lnTo>
                  <a:pt x="660653" y="36322"/>
                </a:lnTo>
                <a:lnTo>
                  <a:pt x="699643" y="30861"/>
                </a:lnTo>
                <a:lnTo>
                  <a:pt x="739267" y="26035"/>
                </a:lnTo>
                <a:lnTo>
                  <a:pt x="779526" y="22098"/>
                </a:lnTo>
                <a:lnTo>
                  <a:pt x="820166" y="18669"/>
                </a:lnTo>
                <a:lnTo>
                  <a:pt x="861314" y="16128"/>
                </a:lnTo>
                <a:lnTo>
                  <a:pt x="902843" y="14224"/>
                </a:lnTo>
                <a:lnTo>
                  <a:pt x="944879" y="13080"/>
                </a:lnTo>
                <a:lnTo>
                  <a:pt x="1228555" y="12700"/>
                </a:lnTo>
                <a:lnTo>
                  <a:pt x="1201039" y="9905"/>
                </a:lnTo>
                <a:lnTo>
                  <a:pt x="1159255" y="6350"/>
                </a:lnTo>
                <a:lnTo>
                  <a:pt x="1116965" y="3555"/>
                </a:lnTo>
                <a:lnTo>
                  <a:pt x="1074166" y="1650"/>
                </a:lnTo>
                <a:lnTo>
                  <a:pt x="1030858" y="380"/>
                </a:lnTo>
                <a:lnTo>
                  <a:pt x="987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539733" y="3003295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46394" y="3173348"/>
            <a:ext cx="2348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Jumping out of</a:t>
            </a:r>
            <a:r>
              <a:rPr sz="1800" b="1" spc="-10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loops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7175" y="5993993"/>
            <a:ext cx="278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Branching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into</a:t>
            </a:r>
            <a:r>
              <a:rPr sz="1800" b="1" spc="-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Decisions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595873" y="51435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07860" y="4794758"/>
            <a:ext cx="916940" cy="393065"/>
          </a:xfrm>
          <a:custGeom>
            <a:avLst/>
            <a:gdLst/>
            <a:ahLst/>
            <a:cxnLst/>
            <a:rect l="l" t="t" r="r" b="b"/>
            <a:pathLst>
              <a:path w="916940" h="393064">
                <a:moveTo>
                  <a:pt x="844065" y="29295"/>
                </a:moveTo>
                <a:lnTo>
                  <a:pt x="0" y="381000"/>
                </a:lnTo>
                <a:lnTo>
                  <a:pt x="4953" y="392684"/>
                </a:lnTo>
                <a:lnTo>
                  <a:pt x="848930" y="40964"/>
                </a:lnTo>
                <a:lnTo>
                  <a:pt x="844065" y="29295"/>
                </a:lnTo>
                <a:close/>
              </a:path>
              <a:path w="916940" h="393064">
                <a:moveTo>
                  <a:pt x="900826" y="24384"/>
                </a:moveTo>
                <a:lnTo>
                  <a:pt x="855853" y="24384"/>
                </a:lnTo>
                <a:lnTo>
                  <a:pt x="860679" y="36068"/>
                </a:lnTo>
                <a:lnTo>
                  <a:pt x="848930" y="40964"/>
                </a:lnTo>
                <a:lnTo>
                  <a:pt x="861187" y="70358"/>
                </a:lnTo>
                <a:lnTo>
                  <a:pt x="900826" y="24384"/>
                </a:lnTo>
                <a:close/>
              </a:path>
              <a:path w="916940" h="393064">
                <a:moveTo>
                  <a:pt x="855853" y="24384"/>
                </a:moveTo>
                <a:lnTo>
                  <a:pt x="844065" y="29295"/>
                </a:lnTo>
                <a:lnTo>
                  <a:pt x="848930" y="40964"/>
                </a:lnTo>
                <a:lnTo>
                  <a:pt x="860679" y="36068"/>
                </a:lnTo>
                <a:lnTo>
                  <a:pt x="855853" y="24384"/>
                </a:lnTo>
                <a:close/>
              </a:path>
              <a:path w="916940" h="393064">
                <a:moveTo>
                  <a:pt x="831850" y="0"/>
                </a:moveTo>
                <a:lnTo>
                  <a:pt x="844065" y="29295"/>
                </a:lnTo>
                <a:lnTo>
                  <a:pt x="855853" y="24384"/>
                </a:lnTo>
                <a:lnTo>
                  <a:pt x="900826" y="24384"/>
                </a:lnTo>
                <a:lnTo>
                  <a:pt x="916813" y="5842"/>
                </a:lnTo>
                <a:lnTo>
                  <a:pt x="831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07860" y="5175758"/>
            <a:ext cx="916940" cy="393065"/>
          </a:xfrm>
          <a:custGeom>
            <a:avLst/>
            <a:gdLst/>
            <a:ahLst/>
            <a:cxnLst/>
            <a:rect l="l" t="t" r="r" b="b"/>
            <a:pathLst>
              <a:path w="916940" h="393064">
                <a:moveTo>
                  <a:pt x="844065" y="363388"/>
                </a:moveTo>
                <a:lnTo>
                  <a:pt x="831850" y="392684"/>
                </a:lnTo>
                <a:lnTo>
                  <a:pt x="916813" y="386842"/>
                </a:lnTo>
                <a:lnTo>
                  <a:pt x="900826" y="368300"/>
                </a:lnTo>
                <a:lnTo>
                  <a:pt x="855853" y="368300"/>
                </a:lnTo>
                <a:lnTo>
                  <a:pt x="844065" y="363388"/>
                </a:lnTo>
                <a:close/>
              </a:path>
              <a:path w="916940" h="393064">
                <a:moveTo>
                  <a:pt x="848930" y="351719"/>
                </a:moveTo>
                <a:lnTo>
                  <a:pt x="844065" y="363388"/>
                </a:lnTo>
                <a:lnTo>
                  <a:pt x="855853" y="368300"/>
                </a:lnTo>
                <a:lnTo>
                  <a:pt x="860679" y="356616"/>
                </a:lnTo>
                <a:lnTo>
                  <a:pt x="848930" y="351719"/>
                </a:lnTo>
                <a:close/>
              </a:path>
              <a:path w="916940" h="393064">
                <a:moveTo>
                  <a:pt x="861187" y="322326"/>
                </a:moveTo>
                <a:lnTo>
                  <a:pt x="848930" y="351719"/>
                </a:lnTo>
                <a:lnTo>
                  <a:pt x="860679" y="356616"/>
                </a:lnTo>
                <a:lnTo>
                  <a:pt x="855853" y="368300"/>
                </a:lnTo>
                <a:lnTo>
                  <a:pt x="900826" y="368300"/>
                </a:lnTo>
                <a:lnTo>
                  <a:pt x="861187" y="322326"/>
                </a:lnTo>
                <a:close/>
              </a:path>
              <a:path w="916940" h="393064">
                <a:moveTo>
                  <a:pt x="4953" y="0"/>
                </a:moveTo>
                <a:lnTo>
                  <a:pt x="0" y="11684"/>
                </a:lnTo>
                <a:lnTo>
                  <a:pt x="844065" y="363388"/>
                </a:lnTo>
                <a:lnTo>
                  <a:pt x="848930" y="351719"/>
                </a:lnTo>
                <a:lnTo>
                  <a:pt x="4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86573" y="4800600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31750" y="685800"/>
                </a:move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31750" y="698500"/>
                </a:lnTo>
                <a:lnTo>
                  <a:pt x="31750" y="685800"/>
                </a:lnTo>
                <a:close/>
              </a:path>
              <a:path w="76200" h="762000">
                <a:moveTo>
                  <a:pt x="44450" y="0"/>
                </a:moveTo>
                <a:lnTo>
                  <a:pt x="31750" y="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0"/>
                </a:lnTo>
                <a:close/>
              </a:path>
              <a:path w="76200" h="762000">
                <a:moveTo>
                  <a:pt x="76200" y="685800"/>
                </a:moveTo>
                <a:lnTo>
                  <a:pt x="44450" y="685800"/>
                </a:lnTo>
                <a:lnTo>
                  <a:pt x="44450" y="698500"/>
                </a:lnTo>
                <a:lnTo>
                  <a:pt x="69850" y="698500"/>
                </a:lnTo>
                <a:lnTo>
                  <a:pt x="76200" y="68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24673" y="55245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66456" y="4794377"/>
            <a:ext cx="839469" cy="182880"/>
          </a:xfrm>
          <a:custGeom>
            <a:avLst/>
            <a:gdLst/>
            <a:ahLst/>
            <a:cxnLst/>
            <a:rect l="l" t="t" r="r" b="b"/>
            <a:pathLst>
              <a:path w="839470" h="182879">
                <a:moveTo>
                  <a:pt x="763209" y="151268"/>
                </a:moveTo>
                <a:lnTo>
                  <a:pt x="757554" y="182499"/>
                </a:lnTo>
                <a:lnTo>
                  <a:pt x="839343" y="158623"/>
                </a:lnTo>
                <a:lnTo>
                  <a:pt x="832573" y="153543"/>
                </a:lnTo>
                <a:lnTo>
                  <a:pt x="775716" y="153543"/>
                </a:lnTo>
                <a:lnTo>
                  <a:pt x="763209" y="151268"/>
                </a:lnTo>
                <a:close/>
              </a:path>
              <a:path w="839470" h="182879">
                <a:moveTo>
                  <a:pt x="765485" y="138695"/>
                </a:moveTo>
                <a:lnTo>
                  <a:pt x="763209" y="151268"/>
                </a:lnTo>
                <a:lnTo>
                  <a:pt x="775716" y="153543"/>
                </a:lnTo>
                <a:lnTo>
                  <a:pt x="778001" y="140970"/>
                </a:lnTo>
                <a:lnTo>
                  <a:pt x="765485" y="138695"/>
                </a:lnTo>
                <a:close/>
              </a:path>
              <a:path w="839470" h="182879">
                <a:moveTo>
                  <a:pt x="771144" y="107442"/>
                </a:moveTo>
                <a:lnTo>
                  <a:pt x="765485" y="138695"/>
                </a:lnTo>
                <a:lnTo>
                  <a:pt x="778001" y="140970"/>
                </a:lnTo>
                <a:lnTo>
                  <a:pt x="775716" y="153543"/>
                </a:lnTo>
                <a:lnTo>
                  <a:pt x="832573" y="153543"/>
                </a:lnTo>
                <a:lnTo>
                  <a:pt x="771144" y="107442"/>
                </a:lnTo>
                <a:close/>
              </a:path>
              <a:path w="839470" h="182879">
                <a:moveTo>
                  <a:pt x="2286" y="0"/>
                </a:moveTo>
                <a:lnTo>
                  <a:pt x="0" y="12446"/>
                </a:lnTo>
                <a:lnTo>
                  <a:pt x="763209" y="151268"/>
                </a:lnTo>
                <a:lnTo>
                  <a:pt x="765485" y="138695"/>
                </a:lnTo>
                <a:lnTo>
                  <a:pt x="2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463533" y="4832680"/>
            <a:ext cx="1441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33846" y="5993993"/>
            <a:ext cx="299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Branching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out of</a:t>
            </a:r>
            <a:r>
              <a:rPr sz="1800" b="1" spc="-4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Decisions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1524000"/>
            <a:ext cx="38100" cy="5029200"/>
          </a:xfrm>
          <a:custGeom>
            <a:avLst/>
            <a:gdLst/>
            <a:ahLst/>
            <a:cxnLst/>
            <a:rect l="l" t="t" r="r" b="b"/>
            <a:pathLst>
              <a:path w="38100" h="5029200">
                <a:moveTo>
                  <a:pt x="0" y="5029200"/>
                </a:moveTo>
                <a:lnTo>
                  <a:pt x="38100" y="5029200"/>
                </a:lnTo>
                <a:lnTo>
                  <a:pt x="381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1371600"/>
          </a:xfrm>
          <a:custGeom>
            <a:avLst/>
            <a:gdLst/>
            <a:ahLst/>
            <a:cxnLst/>
            <a:rect l="l" t="t" r="r" b="b"/>
            <a:pathLst>
              <a:path w="9163050" h="1371600">
                <a:moveTo>
                  <a:pt x="0" y="1371600"/>
                </a:moveTo>
                <a:lnTo>
                  <a:pt x="9163050" y="1371600"/>
                </a:lnTo>
                <a:lnTo>
                  <a:pt x="916305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1371600"/>
          </a:xfrm>
          <a:custGeom>
            <a:avLst/>
            <a:gdLst/>
            <a:ahLst/>
            <a:cxnLst/>
            <a:rect l="l" t="t" r="r" b="b"/>
            <a:pathLst>
              <a:path w="9163050" h="1371600">
                <a:moveTo>
                  <a:pt x="0" y="1371600"/>
                </a:moveTo>
                <a:lnTo>
                  <a:pt x="9163050" y="1371600"/>
                </a:lnTo>
                <a:lnTo>
                  <a:pt x="916305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3624" y="542544"/>
            <a:ext cx="7659624" cy="600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75205" y="635634"/>
            <a:ext cx="72066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9999"/>
                </a:solidFill>
              </a:rPr>
              <a:t>Questions from the </a:t>
            </a:r>
            <a:r>
              <a:rPr spc="-10" dirty="0">
                <a:solidFill>
                  <a:srgbClr val="009999"/>
                </a:solidFill>
              </a:rPr>
              <a:t>previous </a:t>
            </a:r>
            <a:r>
              <a:rPr spc="-15" dirty="0">
                <a:solidFill>
                  <a:srgbClr val="009999"/>
                </a:solidFill>
              </a:rPr>
              <a:t>year’s</a:t>
            </a:r>
            <a:r>
              <a:rPr spc="125" dirty="0">
                <a:solidFill>
                  <a:srgbClr val="009999"/>
                </a:solidFill>
              </a:rPr>
              <a:t> </a:t>
            </a:r>
            <a:r>
              <a:rPr spc="-5" dirty="0">
                <a:solidFill>
                  <a:srgbClr val="009999"/>
                </a:solidFill>
              </a:rPr>
              <a:t>exams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1524000"/>
            <a:ext cx="9150350" cy="5029200"/>
          </a:xfrm>
          <a:custGeom>
            <a:avLst/>
            <a:gdLst/>
            <a:ahLst/>
            <a:cxnLst/>
            <a:rect l="l" t="t" r="r" b="b"/>
            <a:pathLst>
              <a:path w="9150350" h="5029200">
                <a:moveTo>
                  <a:pt x="0" y="5029200"/>
                </a:moveTo>
                <a:lnTo>
                  <a:pt x="9150350" y="5029200"/>
                </a:lnTo>
                <a:lnTo>
                  <a:pt x="915035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1524000"/>
            <a:ext cx="9150350" cy="5029200"/>
          </a:xfrm>
          <a:custGeom>
            <a:avLst/>
            <a:gdLst/>
            <a:ahLst/>
            <a:cxnLst/>
            <a:rect l="l" t="t" r="r" b="b"/>
            <a:pathLst>
              <a:path w="9150350" h="5029200">
                <a:moveTo>
                  <a:pt x="0" y="5029200"/>
                </a:moveTo>
                <a:lnTo>
                  <a:pt x="9150350" y="5029200"/>
                </a:lnTo>
                <a:lnTo>
                  <a:pt x="915035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2155" indent="-3409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32790" algn="l"/>
                <a:tab pos="733425" algn="l"/>
                <a:tab pos="3203575" algn="l"/>
              </a:tabLst>
            </a:pPr>
            <a:r>
              <a:rPr dirty="0"/>
              <a:t>Write </a:t>
            </a:r>
            <a:r>
              <a:rPr spc="-5" dirty="0"/>
              <a:t>short</a:t>
            </a:r>
            <a:r>
              <a:rPr spc="-60" dirty="0"/>
              <a:t> </a:t>
            </a:r>
            <a:r>
              <a:rPr spc="-10" dirty="0"/>
              <a:t>notes</a:t>
            </a:r>
            <a:r>
              <a:rPr spc="5" dirty="0"/>
              <a:t> </a:t>
            </a:r>
            <a:r>
              <a:rPr spc="-10" dirty="0"/>
              <a:t>on:	path </a:t>
            </a:r>
            <a:r>
              <a:rPr spc="-5" dirty="0"/>
              <a:t>products, </a:t>
            </a:r>
            <a:r>
              <a:rPr spc="-10" dirty="0"/>
              <a:t>path expressions, path</a:t>
            </a:r>
            <a:r>
              <a:rPr spc="90" dirty="0"/>
              <a:t> </a:t>
            </a:r>
            <a:r>
              <a:rPr dirty="0"/>
              <a:t>sums,</a:t>
            </a:r>
          </a:p>
          <a:p>
            <a:pPr marL="732155">
              <a:lnSpc>
                <a:spcPct val="100000"/>
              </a:lnSpc>
            </a:pPr>
            <a:r>
              <a:rPr spc="-10" dirty="0"/>
              <a:t>loops.</a:t>
            </a:r>
          </a:p>
          <a:p>
            <a:pPr marL="378460"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732155" indent="-34099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732790" algn="l"/>
                <a:tab pos="733425" algn="l"/>
              </a:tabLst>
            </a:pPr>
            <a:r>
              <a:rPr spc="-5" dirty="0">
                <a:solidFill>
                  <a:srgbClr val="A40020"/>
                </a:solidFill>
              </a:rPr>
              <a:t>Define structured </a:t>
            </a:r>
            <a:r>
              <a:rPr spc="-10" dirty="0">
                <a:solidFill>
                  <a:srgbClr val="A40020"/>
                </a:solidFill>
              </a:rPr>
              <a:t>code. Explain </a:t>
            </a:r>
            <a:r>
              <a:rPr spc="-15" dirty="0">
                <a:solidFill>
                  <a:srgbClr val="A40020"/>
                </a:solidFill>
              </a:rPr>
              <a:t>lower </a:t>
            </a:r>
            <a:r>
              <a:rPr spc="-10" dirty="0">
                <a:solidFill>
                  <a:srgbClr val="A40020"/>
                </a:solidFill>
              </a:rPr>
              <a:t>path count</a:t>
            </a:r>
            <a:r>
              <a:rPr spc="50" dirty="0">
                <a:solidFill>
                  <a:srgbClr val="A40020"/>
                </a:solidFill>
              </a:rPr>
              <a:t> </a:t>
            </a:r>
            <a:r>
              <a:rPr spc="-5" dirty="0">
                <a:solidFill>
                  <a:srgbClr val="A40020"/>
                </a:solidFill>
              </a:rPr>
              <a:t>Arithmetic.</a:t>
            </a:r>
          </a:p>
          <a:p>
            <a:pPr marL="378460">
              <a:lnSpc>
                <a:spcPct val="100000"/>
              </a:lnSpc>
              <a:spcBef>
                <a:spcPts val="45"/>
              </a:spcBef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732155" marR="5080" indent="-340995">
              <a:lnSpc>
                <a:spcPct val="100000"/>
              </a:lnSpc>
              <a:buAutoNum type="arabicPeriod" startAt="2"/>
              <a:tabLst>
                <a:tab pos="732790" algn="l"/>
                <a:tab pos="733425" algn="l"/>
                <a:tab pos="1487805" algn="l"/>
                <a:tab pos="6678930" algn="l"/>
              </a:tabLst>
            </a:pPr>
            <a:r>
              <a:rPr spc="5" dirty="0">
                <a:solidFill>
                  <a:srgbClr val="336600"/>
                </a:solidFill>
              </a:rPr>
              <a:t>What </a:t>
            </a:r>
            <a:r>
              <a:rPr spc="-10" dirty="0">
                <a:solidFill>
                  <a:srgbClr val="336600"/>
                </a:solidFill>
              </a:rPr>
              <a:t>is </a:t>
            </a:r>
            <a:r>
              <a:rPr spc="-5" dirty="0">
                <a:solidFill>
                  <a:srgbClr val="336600"/>
                </a:solidFill>
              </a:rPr>
              <a:t>the </a:t>
            </a:r>
            <a:r>
              <a:rPr spc="-10" dirty="0">
                <a:solidFill>
                  <a:srgbClr val="336600"/>
                </a:solidFill>
              </a:rPr>
              <a:t>looping probability </a:t>
            </a:r>
            <a:r>
              <a:rPr spc="-5" dirty="0">
                <a:solidFill>
                  <a:srgbClr val="336600"/>
                </a:solidFill>
              </a:rPr>
              <a:t>of a</a:t>
            </a:r>
            <a:r>
              <a:rPr spc="160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path</a:t>
            </a:r>
            <a:r>
              <a:rPr spc="25" dirty="0">
                <a:solidFill>
                  <a:srgbClr val="336600"/>
                </a:solidFill>
              </a:rPr>
              <a:t> </a:t>
            </a:r>
            <a:r>
              <a:rPr spc="-10" dirty="0">
                <a:solidFill>
                  <a:srgbClr val="336600"/>
                </a:solidFill>
              </a:rPr>
              <a:t>expression.	</a:t>
            </a:r>
            <a:r>
              <a:rPr dirty="0">
                <a:solidFill>
                  <a:srgbClr val="336600"/>
                </a:solidFill>
              </a:rPr>
              <a:t>Write</a:t>
            </a:r>
            <a:r>
              <a:rPr spc="-155" dirty="0">
                <a:solidFill>
                  <a:srgbClr val="336600"/>
                </a:solidFill>
              </a:rPr>
              <a:t> </a:t>
            </a:r>
            <a:r>
              <a:rPr spc="-5" dirty="0">
                <a:solidFill>
                  <a:srgbClr val="336600"/>
                </a:solidFill>
              </a:rPr>
              <a:t>arithmetic  </a:t>
            </a:r>
            <a:r>
              <a:rPr spc="-10" dirty="0">
                <a:solidFill>
                  <a:srgbClr val="336600"/>
                </a:solidFill>
              </a:rPr>
              <a:t>rules.	Explain </a:t>
            </a:r>
            <a:r>
              <a:rPr spc="-15" dirty="0">
                <a:solidFill>
                  <a:srgbClr val="336600"/>
                </a:solidFill>
              </a:rPr>
              <a:t>with </a:t>
            </a:r>
            <a:r>
              <a:rPr spc="-5" dirty="0">
                <a:solidFill>
                  <a:srgbClr val="336600"/>
                </a:solidFill>
              </a:rPr>
              <a:t>an</a:t>
            </a:r>
            <a:r>
              <a:rPr spc="125" dirty="0">
                <a:solidFill>
                  <a:srgbClr val="336600"/>
                </a:solidFill>
              </a:rPr>
              <a:t> </a:t>
            </a:r>
            <a:r>
              <a:rPr spc="-5" dirty="0">
                <a:solidFill>
                  <a:srgbClr val="336600"/>
                </a:solidFill>
              </a:rPr>
              <a:t>example.</a:t>
            </a:r>
          </a:p>
          <a:p>
            <a:pPr marL="378460">
              <a:lnSpc>
                <a:spcPct val="100000"/>
              </a:lnSpc>
              <a:spcBef>
                <a:spcPts val="40"/>
              </a:spcBef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732155" indent="-340995">
              <a:lnSpc>
                <a:spcPct val="100000"/>
              </a:lnSpc>
              <a:buAutoNum type="arabicPeriod" startAt="2"/>
              <a:tabLst>
                <a:tab pos="732790" algn="l"/>
                <a:tab pos="733425" algn="l"/>
              </a:tabLst>
            </a:pPr>
            <a:r>
              <a:rPr dirty="0"/>
              <a:t>Write </a:t>
            </a:r>
            <a:r>
              <a:rPr spc="-5" dirty="0"/>
              <a:t>the </a:t>
            </a:r>
            <a:r>
              <a:rPr spc="-10" dirty="0"/>
              <a:t>steps </a:t>
            </a:r>
            <a:r>
              <a:rPr spc="-15" dirty="0"/>
              <a:t>involved </a:t>
            </a:r>
            <a:r>
              <a:rPr spc="-10" dirty="0"/>
              <a:t>in Node Reduction Procedure. Illustrate</a:t>
            </a:r>
            <a:r>
              <a:rPr spc="260" dirty="0"/>
              <a:t> </a:t>
            </a:r>
            <a:r>
              <a:rPr spc="-10" dirty="0"/>
              <a:t>all</a:t>
            </a:r>
          </a:p>
          <a:p>
            <a:pPr marL="732155">
              <a:lnSpc>
                <a:spcPct val="100000"/>
              </a:lnSpc>
            </a:pPr>
            <a:r>
              <a:rPr spc="-10" dirty="0"/>
              <a:t>the </a:t>
            </a:r>
            <a:r>
              <a:rPr spc="-5" dirty="0"/>
              <a:t>steps </a:t>
            </a:r>
            <a:r>
              <a:rPr spc="-15" dirty="0"/>
              <a:t>with </a:t>
            </a:r>
            <a:r>
              <a:rPr spc="-10" dirty="0"/>
              <a:t>the help </a:t>
            </a:r>
            <a:r>
              <a:rPr spc="-5" dirty="0"/>
              <a:t>of </a:t>
            </a:r>
            <a:r>
              <a:rPr spc="-10" dirty="0"/>
              <a:t>neatly labeled</a:t>
            </a:r>
            <a:r>
              <a:rPr spc="175" dirty="0"/>
              <a:t> </a:t>
            </a:r>
            <a:r>
              <a:rPr spc="-5" dirty="0"/>
              <a:t>diagrams.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322" y="331088"/>
            <a:ext cx="7965387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Logic based testing:</a:t>
            </a:r>
            <a:r>
              <a:rPr sz="4000" spc="-155" dirty="0"/>
              <a:t> </a:t>
            </a:r>
            <a:r>
              <a:rPr sz="4000" spc="-10" dirty="0"/>
              <a:t>Overview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4805" y="934847"/>
            <a:ext cx="7955068" cy="0"/>
          </a:xfrm>
          <a:custGeom>
            <a:avLst/>
            <a:gdLst/>
            <a:ahLst/>
            <a:cxnLst/>
            <a:rect l="l" t="t" r="r" b="b"/>
            <a:pathLst>
              <a:path w="7343140">
                <a:moveTo>
                  <a:pt x="0" y="0"/>
                </a:moveTo>
                <a:lnTo>
                  <a:pt x="7342632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0931" y="1133094"/>
            <a:ext cx="8695267" cy="51055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6870" marR="276225" indent="-344170">
              <a:lnSpc>
                <a:spcPct val="80000"/>
              </a:lnSpc>
              <a:spcBef>
                <a:spcPts val="78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Logic is used in a program by programmers.  Boolean algebra is the </a:t>
            </a:r>
            <a:r>
              <a:rPr sz="2800" spc="-10" dirty="0">
                <a:latin typeface="Arial"/>
                <a:cs typeface="Arial"/>
              </a:rPr>
              <a:t>way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work with </a:t>
            </a:r>
            <a:r>
              <a:rPr sz="2800" dirty="0">
                <a:latin typeface="Arial"/>
                <a:cs typeface="Arial"/>
              </a:rPr>
              <a:t>logic –  simplification </a:t>
            </a:r>
            <a:r>
              <a:rPr sz="2800" spc="0" dirty="0">
                <a:latin typeface="Arial"/>
                <a:cs typeface="Arial"/>
              </a:rPr>
              <a:t>&amp;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calculation.</a:t>
            </a:r>
            <a:endParaRPr sz="2800">
              <a:latin typeface="Arial"/>
              <a:cs typeface="Arial"/>
            </a:endParaRPr>
          </a:p>
          <a:p>
            <a:pPr marL="356870" marR="358140" indent="-34417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  <a:tab pos="1840864" algn="l"/>
              </a:tabLst>
            </a:pPr>
            <a:r>
              <a:rPr sz="2800" b="1" u="heavy" spc="0" dirty="0">
                <a:latin typeface="Arial"/>
                <a:cs typeface="Arial"/>
              </a:rPr>
              <a:t>Hardware </a:t>
            </a:r>
            <a:r>
              <a:rPr sz="2800" b="1" u="heavy" spc="-5" dirty="0">
                <a:latin typeface="Arial"/>
                <a:cs typeface="Arial"/>
              </a:rPr>
              <a:t>logic </a:t>
            </a:r>
            <a:r>
              <a:rPr sz="2800" b="1" u="heavy" dirty="0">
                <a:latin typeface="Arial"/>
                <a:cs typeface="Arial"/>
              </a:rPr>
              <a:t>testing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hardware </a:t>
            </a:r>
            <a:r>
              <a:rPr sz="2800" dirty="0">
                <a:latin typeface="Arial"/>
                <a:cs typeface="Arial"/>
              </a:rPr>
              <a:t>logic test  design tools </a:t>
            </a:r>
            <a:r>
              <a:rPr sz="2800" spc="0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methods </a:t>
            </a:r>
            <a:r>
              <a:rPr sz="2800" spc="0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logic </a:t>
            </a:r>
            <a:r>
              <a:rPr sz="2800" spc="0" dirty="0">
                <a:latin typeface="Arial"/>
                <a:cs typeface="Arial"/>
              </a:rPr>
              <a:t>&amp;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Boolean  algebra.	</a:t>
            </a:r>
            <a:r>
              <a:rPr sz="2800" spc="-5" dirty="0">
                <a:latin typeface="Arial"/>
                <a:cs typeface="Arial"/>
              </a:rPr>
              <a:t>Hardware </a:t>
            </a:r>
            <a:r>
              <a:rPr sz="2800" dirty="0">
                <a:latin typeface="Arial"/>
                <a:cs typeface="Arial"/>
              </a:rPr>
              <a:t>design language  compilers/translators </a:t>
            </a:r>
            <a:r>
              <a:rPr sz="2800" spc="0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logic </a:t>
            </a:r>
            <a:r>
              <a:rPr sz="2800" spc="0" dirty="0">
                <a:latin typeface="Arial"/>
                <a:cs typeface="Arial"/>
              </a:rPr>
              <a:t>&amp; </a:t>
            </a:r>
            <a:r>
              <a:rPr sz="2800" dirty="0">
                <a:latin typeface="Arial"/>
                <a:cs typeface="Arial"/>
              </a:rPr>
              <a:t>Boolean  algebra.</a:t>
            </a:r>
            <a:endParaRPr sz="2800">
              <a:latin typeface="Arial"/>
              <a:cs typeface="Arial"/>
            </a:endParaRPr>
          </a:p>
          <a:p>
            <a:pPr marL="356870" marR="5080" indent="-344170">
              <a:lnSpc>
                <a:spcPct val="8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  <a:tab pos="5260975" algn="l"/>
                <a:tab pos="6369050" algn="l"/>
              </a:tabLst>
            </a:pPr>
            <a:r>
              <a:rPr sz="2800" dirty="0">
                <a:latin typeface="Arial"/>
                <a:cs typeface="Arial"/>
              </a:rPr>
              <a:t>Impact of errors in specifications of </a:t>
            </a:r>
            <a:r>
              <a:rPr sz="2800" spc="0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software is  high as these are first in and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last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out.	So, higher  </a:t>
            </a:r>
            <a:r>
              <a:rPr sz="2800" spc="-5" dirty="0">
                <a:latin typeface="Arial"/>
                <a:cs typeface="Arial"/>
              </a:rPr>
              <a:t>level </a:t>
            </a:r>
            <a:r>
              <a:rPr sz="2800" dirty="0">
                <a:latin typeface="Arial"/>
                <a:cs typeface="Arial"/>
              </a:rPr>
              <a:t>language for </a:t>
            </a:r>
            <a:r>
              <a:rPr sz="2800" spc="0" dirty="0">
                <a:latin typeface="Arial"/>
                <a:cs typeface="Arial"/>
              </a:rPr>
              <a:t>specs </a:t>
            </a:r>
            <a:r>
              <a:rPr sz="2800" dirty="0">
                <a:latin typeface="Arial"/>
                <a:cs typeface="Arial"/>
              </a:rPr>
              <a:t>is desired to </a:t>
            </a:r>
            <a:r>
              <a:rPr sz="2800" spc="0" dirty="0">
                <a:latin typeface="Arial"/>
                <a:cs typeface="Arial"/>
              </a:rPr>
              <a:t>reduce </a:t>
            </a:r>
            <a:r>
              <a:rPr sz="2800" dirty="0">
                <a:latin typeface="Arial"/>
                <a:cs typeface="Arial"/>
              </a:rPr>
              <a:t>the  number of errors. Higher order logic </a:t>
            </a:r>
            <a:r>
              <a:rPr sz="2800" spc="-5" dirty="0">
                <a:latin typeface="Arial"/>
                <a:cs typeface="Arial"/>
              </a:rPr>
              <a:t>systems </a:t>
            </a:r>
            <a:r>
              <a:rPr sz="2800" dirty="0">
                <a:latin typeface="Arial"/>
                <a:cs typeface="Arial"/>
              </a:rPr>
              <a:t>are  </a:t>
            </a:r>
            <a:r>
              <a:rPr sz="2800" spc="0" dirty="0">
                <a:latin typeface="Arial"/>
                <a:cs typeface="Arial"/>
              </a:rPr>
              <a:t>used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specifications.	The tools to  </a:t>
            </a:r>
            <a:r>
              <a:rPr sz="2800" spc="-5" dirty="0">
                <a:latin typeface="Arial"/>
                <a:cs typeface="Arial"/>
              </a:rPr>
              <a:t>simplify, </a:t>
            </a:r>
            <a:r>
              <a:rPr sz="2800" dirty="0">
                <a:latin typeface="Arial"/>
                <a:cs typeface="Arial"/>
              </a:rPr>
              <a:t>transform and </a:t>
            </a:r>
            <a:r>
              <a:rPr sz="2800" spc="0" dirty="0">
                <a:latin typeface="Arial"/>
                <a:cs typeface="Arial"/>
              </a:rPr>
              <a:t>check </a:t>
            </a:r>
            <a:r>
              <a:rPr sz="2800" dirty="0">
                <a:latin typeface="Arial"/>
                <a:cs typeface="Arial"/>
              </a:rPr>
              <a:t>specs use  Boolean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algebr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9627" y="6131638"/>
            <a:ext cx="322633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2800" dirty="0">
                <a:latin typeface="Arial"/>
                <a:cs typeface="Arial"/>
              </a:rPr>
              <a:t>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322" y="513665"/>
            <a:ext cx="7966762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Logic </a:t>
            </a:r>
            <a:r>
              <a:rPr sz="4000" spc="0" dirty="0"/>
              <a:t>based </a:t>
            </a:r>
            <a:r>
              <a:rPr sz="4000" dirty="0"/>
              <a:t>testing:</a:t>
            </a:r>
            <a:r>
              <a:rPr sz="4000" spc="-160" dirty="0"/>
              <a:t> </a:t>
            </a:r>
            <a:r>
              <a:rPr sz="4000" spc="-10" dirty="0"/>
              <a:t>Overview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4805" y="1117472"/>
            <a:ext cx="7955068" cy="0"/>
          </a:xfrm>
          <a:custGeom>
            <a:avLst/>
            <a:gdLst/>
            <a:ahLst/>
            <a:cxnLst/>
            <a:rect l="l" t="t" r="r" b="b"/>
            <a:pathLst>
              <a:path w="7343140">
                <a:moveTo>
                  <a:pt x="0" y="0"/>
                </a:moveTo>
                <a:lnTo>
                  <a:pt x="7342632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0932" y="1536573"/>
            <a:ext cx="8715216" cy="36365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u="heavy" dirty="0">
                <a:latin typeface="Arial"/>
                <a:cs typeface="Arial"/>
              </a:rPr>
              <a:t>Knowledge based</a:t>
            </a:r>
            <a:r>
              <a:rPr sz="2800" b="1" u="heavy" spc="-70" dirty="0">
                <a:latin typeface="Arial"/>
                <a:cs typeface="Arial"/>
              </a:rPr>
              <a:t> </a:t>
            </a:r>
            <a:r>
              <a:rPr sz="2800" b="1" u="heavy" spc="-10" dirty="0">
                <a:latin typeface="Arial"/>
                <a:cs typeface="Arial"/>
              </a:rPr>
              <a:t>systems:</a:t>
            </a:r>
            <a:endParaRPr sz="2800">
              <a:latin typeface="Arial"/>
              <a:cs typeface="Arial"/>
            </a:endParaRPr>
          </a:p>
          <a:p>
            <a:pPr marL="356870" marR="5080" indent="-344170">
              <a:lnSpc>
                <a:spcPct val="80000"/>
              </a:lnSpc>
              <a:spcBef>
                <a:spcPts val="670"/>
              </a:spcBef>
              <a:buChar char="•"/>
              <a:tabLst>
                <a:tab pos="649605" algn="l"/>
                <a:tab pos="650240" algn="l"/>
                <a:tab pos="2531745" algn="l"/>
                <a:tab pos="3499485" algn="l"/>
                <a:tab pos="6871970" algn="l"/>
              </a:tabLst>
            </a:pPr>
            <a:r>
              <a:rPr sz="2800" dirty="0">
                <a:latin typeface="Arial"/>
                <a:cs typeface="Arial"/>
              </a:rPr>
              <a:t>Knowledge </a:t>
            </a:r>
            <a:r>
              <a:rPr sz="2800" spc="0" dirty="0">
                <a:latin typeface="Arial"/>
                <a:cs typeface="Arial"/>
              </a:rPr>
              <a:t>based </a:t>
            </a:r>
            <a:r>
              <a:rPr sz="2800" spc="-5" dirty="0">
                <a:latin typeface="Arial"/>
                <a:cs typeface="Arial"/>
              </a:rPr>
              <a:t>systems </a:t>
            </a:r>
            <a:r>
              <a:rPr sz="2800" spc="0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artificial  intelligence </a:t>
            </a:r>
            <a:r>
              <a:rPr sz="2800" spc="-5" dirty="0">
                <a:latin typeface="Arial"/>
                <a:cs typeface="Arial"/>
              </a:rPr>
              <a:t>systems </a:t>
            </a:r>
            <a:r>
              <a:rPr sz="2800" dirty="0">
                <a:latin typeface="Arial"/>
                <a:cs typeface="Arial"/>
              </a:rPr>
              <a:t>use high </a:t>
            </a:r>
            <a:r>
              <a:rPr sz="2800" spc="-10" dirty="0">
                <a:latin typeface="Arial"/>
                <a:cs typeface="Arial"/>
              </a:rPr>
              <a:t>level </a:t>
            </a:r>
            <a:r>
              <a:rPr sz="2800" dirty="0">
                <a:latin typeface="Arial"/>
                <a:cs typeface="Arial"/>
              </a:rPr>
              <a:t>logic  languages </a:t>
            </a:r>
            <a:r>
              <a:rPr sz="2800" spc="-5" dirty="0">
                <a:latin typeface="Arial"/>
                <a:cs typeface="Arial"/>
              </a:rPr>
              <a:t>which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0" dirty="0">
                <a:latin typeface="Arial"/>
                <a:cs typeface="Arial"/>
              </a:rPr>
              <a:t>based on </a:t>
            </a:r>
            <a:r>
              <a:rPr sz="2800" dirty="0">
                <a:latin typeface="Arial"/>
                <a:cs typeface="Arial"/>
              </a:rPr>
              <a:t>rule </a:t>
            </a:r>
            <a:r>
              <a:rPr sz="2800" spc="0" dirty="0">
                <a:latin typeface="Arial"/>
                <a:cs typeface="Arial"/>
              </a:rPr>
              <a:t>bases  </a:t>
            </a:r>
            <a:r>
              <a:rPr sz="2800" dirty="0">
                <a:latin typeface="Arial"/>
                <a:cs typeface="Arial"/>
              </a:rPr>
              <a:t>consisting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rules.	Rules are predicate  expressions containing domain knowledge  related elements combined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logical  connectives.	The answers to queries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(problems)  are </a:t>
            </a:r>
            <a:r>
              <a:rPr sz="2800" spc="-5" dirty="0">
                <a:latin typeface="Arial"/>
                <a:cs typeface="Arial"/>
              </a:rPr>
              <a:t>derived </a:t>
            </a:r>
            <a:r>
              <a:rPr sz="2800" dirty="0">
                <a:latin typeface="Arial"/>
                <a:cs typeface="Arial"/>
              </a:rPr>
              <a:t>based on Boolean algebraic  operations performed </a:t>
            </a:r>
            <a:r>
              <a:rPr sz="2800" spc="0" dirty="0">
                <a:latin typeface="Arial"/>
                <a:cs typeface="Arial"/>
              </a:rPr>
              <a:t>on the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rule </a:t>
            </a:r>
            <a:r>
              <a:rPr sz="2800" spc="0" dirty="0">
                <a:latin typeface="Arial"/>
                <a:cs typeface="Arial"/>
              </a:rPr>
              <a:t>bases.	Such  </a:t>
            </a:r>
            <a:r>
              <a:rPr sz="2800" dirty="0">
                <a:latin typeface="Arial"/>
                <a:cs typeface="Arial"/>
              </a:rPr>
              <a:t>programs are called inference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engines.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3502" y="6307513"/>
            <a:ext cx="9842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5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3096" y="88392"/>
            <a:ext cx="2316479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90359" y="573023"/>
            <a:ext cx="1926336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31416" y="180797"/>
            <a:ext cx="712850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-</a:t>
            </a:r>
            <a:r>
              <a:rPr spc="-105" dirty="0"/>
              <a:t> </a:t>
            </a:r>
            <a:r>
              <a:rPr u="heavy" dirty="0">
                <a:solidFill>
                  <a:srgbClr val="0000CC"/>
                </a:solidFill>
              </a:rPr>
              <a:t>Definitions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136" y="1301496"/>
            <a:ext cx="3377184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00" y="1783079"/>
            <a:ext cx="2987040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6244" y="1393012"/>
            <a:ext cx="8397240" cy="3931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u="heavy" spc="0" dirty="0">
                <a:solidFill>
                  <a:srgbClr val="9900CC"/>
                </a:solidFill>
                <a:latin typeface="Arial"/>
                <a:cs typeface="Arial"/>
              </a:rPr>
              <a:t>Path</a:t>
            </a:r>
            <a:r>
              <a:rPr sz="2800" b="1" u="heavy" spc="-6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800" b="1" u="heavy" dirty="0">
                <a:solidFill>
                  <a:srgbClr val="9900CC"/>
                </a:solidFill>
                <a:latin typeface="Arial"/>
                <a:cs typeface="Arial"/>
              </a:rPr>
              <a:t>Expression: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722630">
              <a:lnSpc>
                <a:spcPct val="100000"/>
              </a:lnSpc>
            </a:pPr>
            <a:r>
              <a:rPr sz="2400" b="1" spc="-40" dirty="0">
                <a:latin typeface="Arial"/>
                <a:cs typeface="Arial"/>
              </a:rPr>
              <a:t>An </a:t>
            </a:r>
            <a:r>
              <a:rPr sz="2400" b="1" dirty="0">
                <a:latin typeface="Arial"/>
                <a:cs typeface="Arial"/>
              </a:rPr>
              <a:t>algebraic </a:t>
            </a:r>
            <a:r>
              <a:rPr sz="2400" b="1" spc="-5" dirty="0">
                <a:latin typeface="Arial"/>
                <a:cs typeface="Arial"/>
              </a:rPr>
              <a:t>representation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sets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paths </a:t>
            </a:r>
            <a:r>
              <a:rPr sz="2400" b="1" dirty="0">
                <a:latin typeface="Arial"/>
                <a:cs typeface="Arial"/>
              </a:rPr>
              <a:t>in 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flow</a:t>
            </a:r>
            <a:endParaRPr sz="2400">
              <a:latin typeface="Arial"/>
              <a:cs typeface="Arial"/>
            </a:endParaRPr>
          </a:p>
          <a:p>
            <a:pPr marL="72263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graph.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u="heavy" spc="-5" dirty="0">
                <a:solidFill>
                  <a:srgbClr val="CC0000"/>
                </a:solidFill>
                <a:latin typeface="Arial"/>
                <a:cs typeface="Arial"/>
              </a:rPr>
              <a:t>Regular</a:t>
            </a:r>
            <a:r>
              <a:rPr sz="2800" b="1" u="heavy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u="heavy" dirty="0">
                <a:solidFill>
                  <a:srgbClr val="CC0000"/>
                </a:solidFill>
                <a:latin typeface="Arial"/>
                <a:cs typeface="Arial"/>
              </a:rPr>
              <a:t>Expression: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72263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Path expressions </a:t>
            </a:r>
            <a:r>
              <a:rPr sz="2400" b="1" spc="-10" dirty="0">
                <a:latin typeface="Arial"/>
                <a:cs typeface="Arial"/>
              </a:rPr>
              <a:t>converted </a:t>
            </a:r>
            <a:r>
              <a:rPr sz="2400" b="1" spc="-5" dirty="0">
                <a:latin typeface="Arial"/>
                <a:cs typeface="Arial"/>
              </a:rPr>
              <a:t>by using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arithmetic</a:t>
            </a:r>
            <a:endParaRPr sz="2400">
              <a:latin typeface="Arial"/>
              <a:cs typeface="Arial"/>
            </a:endParaRPr>
          </a:p>
          <a:p>
            <a:pPr marL="722630">
              <a:lnSpc>
                <a:spcPct val="100000"/>
              </a:lnSpc>
            </a:pPr>
            <a:r>
              <a:rPr sz="2400" b="1" spc="5" dirty="0">
                <a:latin typeface="Arial"/>
                <a:cs typeface="Arial"/>
              </a:rPr>
              <a:t>laws </a:t>
            </a:r>
            <a:r>
              <a:rPr sz="2400" b="1" dirty="0">
                <a:latin typeface="Arial"/>
                <a:cs typeface="Arial"/>
              </a:rPr>
              <a:t>&amp; weights </a:t>
            </a:r>
            <a:r>
              <a:rPr sz="2400" b="1" spc="-5" dirty="0">
                <a:latin typeface="Arial"/>
                <a:cs typeface="Arial"/>
              </a:rPr>
              <a:t>into </a:t>
            </a:r>
            <a:r>
              <a:rPr sz="2400" b="1" dirty="0">
                <a:latin typeface="Arial"/>
                <a:cs typeface="Arial"/>
              </a:rPr>
              <a:t>an algebraic</a:t>
            </a:r>
            <a:r>
              <a:rPr sz="2400" b="1" spc="-2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function.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1815" marR="5080" indent="-53975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Modeling Logic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with  Decision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31" y="1624965"/>
            <a:ext cx="8331358" cy="2658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matrix representation of the logic 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decision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Specifies the possible conditions and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resulting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actions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Best used for complicated decision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logic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8790" marR="5080" indent="-466725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Modeling Logic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with  Decision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31" y="1529722"/>
            <a:ext cx="8270134" cy="35058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5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Consists of three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2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Condition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stubs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Lists condition relevant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decision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20"/>
              </a:spcBef>
              <a:buChar char="–"/>
              <a:tabLst>
                <a:tab pos="756920" algn="l"/>
              </a:tabLst>
            </a:pPr>
            <a:r>
              <a:rPr sz="2800" spc="0" dirty="0">
                <a:latin typeface="Arial"/>
                <a:cs typeface="Arial"/>
              </a:rPr>
              <a:t>Action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stubs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0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Actions that </a:t>
            </a:r>
            <a:r>
              <a:rPr sz="2400" spc="-5" dirty="0">
                <a:latin typeface="Arial"/>
                <a:cs typeface="Arial"/>
              </a:rPr>
              <a:t>result </a:t>
            </a:r>
            <a:r>
              <a:rPr sz="2400" dirty="0">
                <a:latin typeface="Arial"/>
                <a:cs typeface="Arial"/>
              </a:rPr>
              <a:t>from a </a:t>
            </a:r>
            <a:r>
              <a:rPr sz="2400" spc="-15" dirty="0">
                <a:latin typeface="Arial"/>
                <a:cs typeface="Arial"/>
              </a:rPr>
              <a:t>given </a:t>
            </a:r>
            <a:r>
              <a:rPr sz="2400" dirty="0">
                <a:latin typeface="Arial"/>
                <a:cs typeface="Arial"/>
              </a:rPr>
              <a:t>set 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2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Rules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ts val="2735"/>
              </a:lnSpc>
              <a:spcBef>
                <a:spcPts val="30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Specify </a:t>
            </a:r>
            <a:r>
              <a:rPr sz="2400" spc="-10" dirty="0">
                <a:latin typeface="Arial"/>
                <a:cs typeface="Arial"/>
              </a:rPr>
              <a:t>which </a:t>
            </a:r>
            <a:r>
              <a:rPr sz="2400" spc="-5" dirty="0">
                <a:latin typeface="Arial"/>
                <a:cs typeface="Arial"/>
              </a:rPr>
              <a:t>actions are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followed </a:t>
            </a:r>
            <a:r>
              <a:rPr sz="2400" spc="0" dirty="0">
                <a:latin typeface="Arial"/>
                <a:cs typeface="Arial"/>
              </a:rPr>
              <a:t>for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735"/>
              </a:lnSpc>
            </a:pPr>
            <a:r>
              <a:rPr sz="2400" spc="-15" dirty="0">
                <a:latin typeface="Arial"/>
                <a:cs typeface="Arial"/>
              </a:rPr>
              <a:t>given </a:t>
            </a:r>
            <a:r>
              <a:rPr sz="2400" dirty="0">
                <a:latin typeface="Arial"/>
                <a:cs typeface="Arial"/>
              </a:rPr>
              <a:t>set 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1815" marR="5080" indent="-53975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Modeling Logic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with  Decision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31" y="1534268"/>
            <a:ext cx="8645049" cy="404367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59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Indifferent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Condition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ts val="2735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Condition </a:t>
            </a:r>
            <a:r>
              <a:rPr sz="2400" spc="-10" dirty="0">
                <a:latin typeface="Arial"/>
                <a:cs typeface="Arial"/>
              </a:rPr>
              <a:t>whose </a:t>
            </a:r>
            <a:r>
              <a:rPr sz="2400" spc="-5" dirty="0">
                <a:latin typeface="Arial"/>
                <a:cs typeface="Arial"/>
              </a:rPr>
              <a:t>value </a:t>
            </a:r>
            <a:r>
              <a:rPr sz="2400" dirty="0">
                <a:latin typeface="Arial"/>
                <a:cs typeface="Arial"/>
              </a:rPr>
              <a:t>does not </a:t>
            </a:r>
            <a:r>
              <a:rPr sz="2400" spc="0" dirty="0">
                <a:latin typeface="Arial"/>
                <a:cs typeface="Arial"/>
              </a:rPr>
              <a:t>affect </a:t>
            </a:r>
            <a:r>
              <a:rPr sz="2400" spc="-10" dirty="0">
                <a:latin typeface="Arial"/>
                <a:cs typeface="Arial"/>
              </a:rPr>
              <a:t>which </a:t>
            </a:r>
            <a:r>
              <a:rPr sz="2400" dirty="0">
                <a:latin typeface="Arial"/>
                <a:cs typeface="Arial"/>
              </a:rPr>
              <a:t>action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taken </a:t>
            </a:r>
            <a:r>
              <a:rPr sz="2400" spc="0" dirty="0">
                <a:latin typeface="Arial"/>
                <a:cs typeface="Arial"/>
              </a:rPr>
              <a:t>for </a:t>
            </a:r>
            <a:r>
              <a:rPr sz="2400" spc="-10" dirty="0">
                <a:latin typeface="Arial"/>
                <a:cs typeface="Arial"/>
              </a:rPr>
              <a:t>two </a:t>
            </a:r>
            <a:r>
              <a:rPr sz="2400" dirty="0">
                <a:latin typeface="Arial"/>
                <a:cs typeface="Arial"/>
              </a:rPr>
              <a:t>or more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rules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2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0" dirty="0">
                <a:latin typeface="Arial"/>
                <a:cs typeface="Arial"/>
              </a:rPr>
              <a:t>Standard </a:t>
            </a:r>
            <a:r>
              <a:rPr sz="2800" dirty="0">
                <a:latin typeface="Arial"/>
                <a:cs typeface="Arial"/>
              </a:rPr>
              <a:t>procedure for creating </a:t>
            </a:r>
            <a:r>
              <a:rPr sz="2800" spc="0" dirty="0">
                <a:latin typeface="Arial"/>
                <a:cs typeface="Arial"/>
              </a:rPr>
              <a:t>decision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tables</a:t>
            </a:r>
            <a:endParaRPr sz="2800">
              <a:latin typeface="Arial"/>
              <a:cs typeface="Arial"/>
            </a:endParaRPr>
          </a:p>
          <a:p>
            <a:pPr marL="756285" marR="404495" lvl="1" indent="-286385">
              <a:lnSpc>
                <a:spcPts val="2590"/>
              </a:lnSpc>
              <a:spcBef>
                <a:spcPts val="63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Name the </a:t>
            </a:r>
            <a:r>
              <a:rPr sz="2400" spc="-5" dirty="0">
                <a:latin typeface="Arial"/>
                <a:cs typeface="Arial"/>
              </a:rPr>
              <a:t>condition and values </a:t>
            </a:r>
            <a:r>
              <a:rPr sz="2400" dirty="0">
                <a:latin typeface="Arial"/>
                <a:cs typeface="Arial"/>
              </a:rPr>
              <a:t>each </a:t>
            </a:r>
            <a:r>
              <a:rPr sz="2400" spc="-5" dirty="0">
                <a:latin typeface="Arial"/>
                <a:cs typeface="Arial"/>
              </a:rPr>
              <a:t>condition can  </a:t>
            </a:r>
            <a:r>
              <a:rPr sz="2400" dirty="0">
                <a:latin typeface="Arial"/>
                <a:cs typeface="Arial"/>
              </a:rPr>
              <a:t>assume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5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Name </a:t>
            </a:r>
            <a:r>
              <a:rPr sz="2400" spc="-5" dirty="0">
                <a:latin typeface="Arial"/>
                <a:cs typeface="Arial"/>
              </a:rPr>
              <a:t>all </a:t>
            </a:r>
            <a:r>
              <a:rPr sz="2400" dirty="0">
                <a:latin typeface="Arial"/>
                <a:cs typeface="Arial"/>
              </a:rPr>
              <a:t>possible </a:t>
            </a:r>
            <a:r>
              <a:rPr sz="2400" spc="-5" dirty="0">
                <a:latin typeface="Arial"/>
                <a:cs typeface="Arial"/>
              </a:rPr>
              <a:t>actions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occur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List all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rules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spc="0" dirty="0">
                <a:latin typeface="Arial"/>
                <a:cs typeface="Arial"/>
              </a:rPr>
              <a:t>Define </a:t>
            </a:r>
            <a:r>
              <a:rPr sz="2400" dirty="0">
                <a:latin typeface="Arial"/>
                <a:cs typeface="Arial"/>
              </a:rPr>
              <a:t>the actions </a:t>
            </a:r>
            <a:r>
              <a:rPr sz="2400" spc="0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rule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4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Simplify the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table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288" y="367412"/>
            <a:ext cx="7760387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Arial"/>
                <a:cs typeface="Arial"/>
              </a:rPr>
              <a:t>Complete decision table for </a:t>
            </a:r>
            <a:r>
              <a:rPr sz="3000" b="0" spc="-5" dirty="0">
                <a:latin typeface="Arial"/>
                <a:cs typeface="Arial"/>
              </a:rPr>
              <a:t>payroll</a:t>
            </a:r>
            <a:r>
              <a:rPr sz="3000" b="0" spc="-254" dirty="0">
                <a:latin typeface="Arial"/>
                <a:cs typeface="Arial"/>
              </a:rPr>
              <a:t> </a:t>
            </a:r>
            <a:r>
              <a:rPr sz="3000" b="0" spc="-5" dirty="0">
                <a:latin typeface="Arial"/>
                <a:cs typeface="Arial"/>
              </a:rPr>
              <a:t>system</a:t>
            </a:r>
            <a:endParaRPr sz="30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3000" b="0" spc="-5" dirty="0">
                <a:latin typeface="Arial"/>
                <a:cs typeface="Arial"/>
              </a:rPr>
              <a:t>example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273" y="6193535"/>
            <a:ext cx="667004" cy="3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200" y="6178297"/>
            <a:ext cx="577850" cy="310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888" y="6201868"/>
            <a:ext cx="335703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Arial"/>
                <a:cs typeface="Arial"/>
              </a:rPr>
              <a:t>9</a:t>
            </a:r>
            <a:r>
              <a:rPr sz="1600" spc="0" dirty="0">
                <a:latin typeface="Arial"/>
                <a:cs typeface="Arial"/>
              </a:rPr>
              <a:t>.9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5700" y="1600200"/>
            <a:ext cx="7842250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886" y="483185"/>
            <a:ext cx="80995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Constructing a Decision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Table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32" y="1651761"/>
            <a:ext cx="8559747" cy="405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  <a:tab pos="1671955" algn="l"/>
              </a:tabLst>
            </a:pPr>
            <a:r>
              <a:rPr sz="2400" dirty="0">
                <a:latin typeface="Arial"/>
                <a:cs typeface="Arial"/>
              </a:rPr>
              <a:t>PART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1.	FRAME 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PROBLEM.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590"/>
              </a:lnSpc>
              <a:buChar char="–"/>
              <a:tabLst>
                <a:tab pos="756920" algn="l"/>
                <a:tab pos="6359525" algn="l"/>
              </a:tabLst>
            </a:pPr>
            <a:r>
              <a:rPr sz="2400" dirty="0">
                <a:latin typeface="Arial"/>
                <a:cs typeface="Arial"/>
              </a:rPr>
              <a:t>Identify the conditions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(decision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criteria).	</a:t>
            </a:r>
            <a:r>
              <a:rPr sz="2400" dirty="0">
                <a:latin typeface="Arial"/>
                <a:cs typeface="Arial"/>
              </a:rPr>
              <a:t>These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the factors that </a:t>
            </a:r>
            <a:r>
              <a:rPr sz="2400" spc="-15" dirty="0">
                <a:latin typeface="Arial"/>
                <a:cs typeface="Arial"/>
              </a:rPr>
              <a:t>will </a:t>
            </a:r>
            <a:r>
              <a:rPr sz="2400" dirty="0">
                <a:latin typeface="Arial"/>
                <a:cs typeface="Arial"/>
              </a:rPr>
              <a:t>influence 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decision.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ts val="2590"/>
              </a:lnSpc>
              <a:spcBef>
                <a:spcPts val="5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E.g., </a:t>
            </a:r>
            <a:r>
              <a:rPr sz="2400" spc="30" dirty="0">
                <a:latin typeface="Arial"/>
                <a:cs typeface="Arial"/>
              </a:rPr>
              <a:t>We </a:t>
            </a:r>
            <a:r>
              <a:rPr sz="2400" spc="-10" dirty="0">
                <a:latin typeface="Arial"/>
                <a:cs typeface="Arial"/>
              </a:rPr>
              <a:t>want </a:t>
            </a:r>
            <a:r>
              <a:rPr sz="2400" dirty="0">
                <a:latin typeface="Arial"/>
                <a:cs typeface="Arial"/>
              </a:rPr>
              <a:t>to know the total cost of a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student‟s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590"/>
              </a:lnSpc>
              <a:tabLst>
                <a:tab pos="2218055" algn="l"/>
              </a:tabLst>
            </a:pPr>
            <a:r>
              <a:rPr sz="2400" dirty="0">
                <a:latin typeface="Arial"/>
                <a:cs typeface="Arial"/>
              </a:rPr>
              <a:t>tuition.	</a:t>
            </a:r>
            <a:r>
              <a:rPr sz="2400" spc="15" dirty="0">
                <a:latin typeface="Arial"/>
                <a:cs typeface="Arial"/>
              </a:rPr>
              <a:t>What </a:t>
            </a:r>
            <a:r>
              <a:rPr sz="2400" dirty="0">
                <a:latin typeface="Arial"/>
                <a:cs typeface="Arial"/>
              </a:rPr>
              <a:t>factors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important?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590"/>
              </a:lnSpc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Identify the </a:t>
            </a:r>
            <a:r>
              <a:rPr sz="2400" spc="-10" dirty="0">
                <a:latin typeface="Arial"/>
                <a:cs typeface="Arial"/>
              </a:rPr>
              <a:t>range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values </a:t>
            </a:r>
            <a:r>
              <a:rPr sz="2400" spc="0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each condition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criteria.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ts val="2590"/>
              </a:lnSpc>
              <a:spcBef>
                <a:spcPts val="5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E.g. </a:t>
            </a:r>
            <a:r>
              <a:rPr sz="2400" spc="15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0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each </a:t>
            </a:r>
            <a:r>
              <a:rPr sz="2400" spc="0" dirty="0">
                <a:latin typeface="Arial"/>
                <a:cs typeface="Arial"/>
              </a:rPr>
              <a:t>factor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identified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above?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Identify all </a:t>
            </a:r>
            <a:r>
              <a:rPr sz="2400" spc="-5" dirty="0">
                <a:latin typeface="Arial"/>
                <a:cs typeface="Arial"/>
              </a:rPr>
              <a:t>possible </a:t>
            </a:r>
            <a:r>
              <a:rPr sz="2400" dirty="0">
                <a:latin typeface="Arial"/>
                <a:cs typeface="Arial"/>
              </a:rPr>
              <a:t>actions that can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occur.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ts val="2595"/>
              </a:lnSpc>
              <a:buChar char="•"/>
              <a:tabLst>
                <a:tab pos="1156335" algn="l"/>
                <a:tab pos="1861820" algn="l"/>
              </a:tabLst>
            </a:pPr>
            <a:r>
              <a:rPr sz="2400" spc="-5" dirty="0">
                <a:latin typeface="Arial"/>
                <a:cs typeface="Arial"/>
              </a:rPr>
              <a:t>E.g.	</a:t>
            </a:r>
            <a:r>
              <a:rPr sz="2400" spc="15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types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calculations </a:t>
            </a:r>
            <a:r>
              <a:rPr sz="2400" spc="-10" dirty="0">
                <a:latin typeface="Arial"/>
                <a:cs typeface="Arial"/>
              </a:rPr>
              <a:t>would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595"/>
              </a:lnSpc>
            </a:pPr>
            <a:r>
              <a:rPr sz="2400" spc="-5" dirty="0">
                <a:latin typeface="Arial"/>
                <a:cs typeface="Arial"/>
              </a:rPr>
              <a:t>necessary?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738" y="258825"/>
            <a:ext cx="7367588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dirty="0">
                <a:latin typeface="Arial"/>
                <a:cs typeface="Arial"/>
              </a:rPr>
              <a:t>Constructing a Decision</a:t>
            </a:r>
            <a:r>
              <a:rPr sz="4000" b="0" spc="-135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Table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931" y="1076960"/>
            <a:ext cx="8669126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  <a:tab pos="1671955" algn="l"/>
              </a:tabLst>
            </a:pPr>
            <a:r>
              <a:rPr sz="2400" dirty="0">
                <a:latin typeface="Arial"/>
                <a:cs typeface="Arial"/>
              </a:rPr>
              <a:t>PART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2.	CREATE 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TABLE.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Create a </a:t>
            </a:r>
            <a:r>
              <a:rPr sz="2400" dirty="0">
                <a:latin typeface="Arial"/>
                <a:cs typeface="Arial"/>
              </a:rPr>
              <a:t>table </a:t>
            </a:r>
            <a:r>
              <a:rPr sz="2400" spc="-10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quadrants.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ts val="2590"/>
              </a:lnSpc>
              <a:buChar char="•"/>
              <a:tabLst>
                <a:tab pos="1156335" algn="l"/>
                <a:tab pos="7298055" algn="l"/>
              </a:tabLst>
            </a:pPr>
            <a:r>
              <a:rPr sz="2400" dirty="0">
                <a:latin typeface="Arial"/>
                <a:cs typeface="Arial"/>
              </a:rPr>
              <a:t>Put the conditions in the upper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left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quadrant.	</a:t>
            </a:r>
            <a:r>
              <a:rPr sz="2400" dirty="0"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row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condition.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ts val="2590"/>
              </a:lnSpc>
              <a:spcBef>
                <a:spcPts val="5"/>
              </a:spcBef>
              <a:buChar char="•"/>
              <a:tabLst>
                <a:tab pos="1156335" algn="l"/>
                <a:tab pos="6839584" algn="l"/>
              </a:tabLst>
            </a:pPr>
            <a:r>
              <a:rPr sz="2400" dirty="0">
                <a:latin typeface="Arial"/>
                <a:cs typeface="Arial"/>
              </a:rPr>
              <a:t>Put the actions in the </a:t>
            </a:r>
            <a:r>
              <a:rPr sz="2400" spc="-10" dirty="0">
                <a:latin typeface="Arial"/>
                <a:cs typeface="Arial"/>
              </a:rPr>
              <a:t>lower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left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quadrant.	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row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per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action.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List all </a:t>
            </a:r>
            <a:r>
              <a:rPr sz="2400" spc="-5" dirty="0">
                <a:latin typeface="Arial"/>
                <a:cs typeface="Arial"/>
              </a:rPr>
              <a:t>possible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rules.</a:t>
            </a:r>
            <a:endParaRPr sz="2400">
              <a:latin typeface="Arial"/>
              <a:cs typeface="Arial"/>
            </a:endParaRPr>
          </a:p>
          <a:p>
            <a:pPr marL="1155700" marR="271145" lvl="2" indent="-228600">
              <a:lnSpc>
                <a:spcPct val="80100"/>
              </a:lnSpc>
              <a:spcBef>
                <a:spcPts val="570"/>
              </a:spcBef>
              <a:buChar char="•"/>
              <a:tabLst>
                <a:tab pos="1156335" algn="l"/>
                <a:tab pos="4998085" algn="l"/>
                <a:tab pos="5909310" algn="l"/>
              </a:tabLst>
            </a:pPr>
            <a:r>
              <a:rPr sz="2400" spc="-5" dirty="0">
                <a:latin typeface="Arial"/>
                <a:cs typeface="Arial"/>
              </a:rPr>
              <a:t>Alternate values </a:t>
            </a:r>
            <a:r>
              <a:rPr sz="2400" spc="0" dirty="0">
                <a:latin typeface="Arial"/>
                <a:cs typeface="Arial"/>
              </a:rPr>
              <a:t>for</a:t>
            </a:r>
            <a:r>
              <a:rPr sz="2400" dirty="0">
                <a:latin typeface="Arial"/>
                <a:cs typeface="Arial"/>
              </a:rPr>
              <a:t> first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condition.	</a:t>
            </a:r>
            <a:r>
              <a:rPr sz="2400" spc="-5" dirty="0">
                <a:latin typeface="Arial"/>
                <a:cs typeface="Arial"/>
              </a:rPr>
              <a:t>Repeat </a:t>
            </a:r>
            <a:r>
              <a:rPr sz="2400" spc="0" dirty="0">
                <a:latin typeface="Arial"/>
                <a:cs typeface="Arial"/>
              </a:rPr>
              <a:t>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  values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second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condition.	</a:t>
            </a:r>
            <a:r>
              <a:rPr sz="2400" spc="-5" dirty="0">
                <a:latin typeface="Arial"/>
                <a:cs typeface="Arial"/>
              </a:rPr>
              <a:t>Keep repeating </a:t>
            </a:r>
            <a:r>
              <a:rPr sz="2400" dirty="0">
                <a:latin typeface="Arial"/>
                <a:cs typeface="Arial"/>
              </a:rPr>
              <a:t>this  </a:t>
            </a:r>
            <a:r>
              <a:rPr sz="2400" spc="-5" dirty="0">
                <a:latin typeface="Arial"/>
                <a:cs typeface="Arial"/>
              </a:rPr>
              <a:t>process </a:t>
            </a:r>
            <a:r>
              <a:rPr sz="2400" spc="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conditions.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Put the </a:t>
            </a:r>
            <a:r>
              <a:rPr sz="2400" spc="-5" dirty="0">
                <a:latin typeface="Arial"/>
                <a:cs typeface="Arial"/>
              </a:rPr>
              <a:t>rules </a:t>
            </a:r>
            <a:r>
              <a:rPr sz="2400" dirty="0">
                <a:latin typeface="Arial"/>
                <a:cs typeface="Arial"/>
              </a:rPr>
              <a:t>in the upper </a:t>
            </a:r>
            <a:r>
              <a:rPr sz="2400" spc="-10" dirty="0">
                <a:latin typeface="Arial"/>
                <a:cs typeface="Arial"/>
              </a:rPr>
              <a:t>right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quadrant.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Enter </a:t>
            </a:r>
            <a:r>
              <a:rPr sz="2400" spc="-5" dirty="0">
                <a:latin typeface="Arial"/>
                <a:cs typeface="Arial"/>
              </a:rPr>
              <a:t>actions </a:t>
            </a:r>
            <a:r>
              <a:rPr sz="2400" spc="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each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rule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ts val="2590"/>
              </a:lnSpc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In the </a:t>
            </a:r>
            <a:r>
              <a:rPr sz="2400" spc="-10" dirty="0">
                <a:latin typeface="Arial"/>
                <a:cs typeface="Arial"/>
              </a:rPr>
              <a:t>lower right </a:t>
            </a:r>
            <a:r>
              <a:rPr sz="2400" spc="-5" dirty="0">
                <a:latin typeface="Arial"/>
                <a:cs typeface="Arial"/>
              </a:rPr>
              <a:t>quadrant, </a:t>
            </a:r>
            <a:r>
              <a:rPr sz="2400" dirty="0">
                <a:latin typeface="Arial"/>
                <a:cs typeface="Arial"/>
              </a:rPr>
              <a:t>determine </a:t>
            </a:r>
            <a:r>
              <a:rPr sz="2400" spc="-10" dirty="0">
                <a:latin typeface="Arial"/>
                <a:cs typeface="Arial"/>
              </a:rPr>
              <a:t>what,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any,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appropriate </a:t>
            </a:r>
            <a:r>
              <a:rPr sz="2400" dirty="0">
                <a:latin typeface="Arial"/>
                <a:cs typeface="Arial"/>
              </a:rPr>
              <a:t>actions should be taken </a:t>
            </a:r>
            <a:r>
              <a:rPr sz="2400" spc="0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rule.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Reduce table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5656" y="483185"/>
            <a:ext cx="23774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E</a:t>
            </a:r>
            <a:r>
              <a:rPr b="0" spc="-25" dirty="0">
                <a:latin typeface="Arial"/>
                <a:cs typeface="Arial"/>
              </a:rPr>
              <a:t>x</a:t>
            </a:r>
            <a:r>
              <a:rPr b="0" spc="-5" dirty="0">
                <a:latin typeface="Arial"/>
                <a:cs typeface="Arial"/>
              </a:rPr>
              <a:t>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31" y="1624964"/>
            <a:ext cx="8409093" cy="38228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Calculate the total cost of </a:t>
            </a:r>
            <a:r>
              <a:rPr sz="3200" spc="-15" dirty="0">
                <a:latin typeface="Arial"/>
                <a:cs typeface="Arial"/>
              </a:rPr>
              <a:t>your </a:t>
            </a:r>
            <a:r>
              <a:rPr sz="3200" spc="-5" dirty="0">
                <a:latin typeface="Arial"/>
                <a:cs typeface="Arial"/>
              </a:rPr>
              <a:t>tuition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this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spc="-10" dirty="0">
                <a:latin typeface="Arial"/>
                <a:cs typeface="Arial"/>
              </a:rPr>
              <a:t>quarter.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800" spc="5" dirty="0">
                <a:latin typeface="Arial"/>
                <a:cs typeface="Arial"/>
              </a:rPr>
              <a:t>What </a:t>
            </a:r>
            <a:r>
              <a:rPr sz="2800" dirty="0">
                <a:latin typeface="Arial"/>
                <a:cs typeface="Arial"/>
              </a:rPr>
              <a:t>do </a:t>
            </a:r>
            <a:r>
              <a:rPr sz="2800" spc="-10" dirty="0">
                <a:latin typeface="Arial"/>
                <a:cs typeface="Arial"/>
              </a:rPr>
              <a:t>you </a:t>
            </a:r>
            <a:r>
              <a:rPr sz="2800" dirty="0">
                <a:latin typeface="Arial"/>
                <a:cs typeface="Arial"/>
              </a:rPr>
              <a:t>need </a:t>
            </a:r>
            <a:r>
              <a:rPr sz="2800" spc="0" dirty="0">
                <a:latin typeface="Arial"/>
                <a:cs typeface="Arial"/>
              </a:rPr>
              <a:t>to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know?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har char="•"/>
              <a:tabLst>
                <a:tab pos="1156335" algn="l"/>
                <a:tab pos="2135505" algn="l"/>
              </a:tabLst>
            </a:pPr>
            <a:r>
              <a:rPr sz="2400" spc="-5" dirty="0">
                <a:latin typeface="Arial"/>
                <a:cs typeface="Arial"/>
              </a:rPr>
              <a:t>Level.	(Undergrad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graduate)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  <a:tab pos="2336165" algn="l"/>
              </a:tabLst>
            </a:pPr>
            <a:r>
              <a:rPr sz="2400" dirty="0">
                <a:latin typeface="Arial"/>
                <a:cs typeface="Arial"/>
              </a:rPr>
              <a:t>School.	(CTI, </a:t>
            </a:r>
            <a:r>
              <a:rPr sz="2400" spc="-10" dirty="0">
                <a:latin typeface="Arial"/>
                <a:cs typeface="Arial"/>
              </a:rPr>
              <a:t>Law,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etc.)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  <a:tab pos="2269490" algn="l"/>
              </a:tabLst>
            </a:pPr>
            <a:r>
              <a:rPr sz="2400" dirty="0">
                <a:latin typeface="Arial"/>
                <a:cs typeface="Arial"/>
              </a:rPr>
              <a:t>Status.	</a:t>
            </a:r>
            <a:r>
              <a:rPr sz="2400" spc="-5" dirty="0">
                <a:latin typeface="Arial"/>
                <a:cs typeface="Arial"/>
              </a:rPr>
              <a:t>(Full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part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time)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0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Number of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55"/>
              </a:spcBef>
              <a:buChar char="–"/>
              <a:tabLst>
                <a:tab pos="756920" algn="l"/>
              </a:tabLst>
            </a:pPr>
            <a:r>
              <a:rPr sz="2800" spc="0" dirty="0">
                <a:latin typeface="Arial"/>
                <a:cs typeface="Arial"/>
              </a:rPr>
              <a:t>Actions?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931" y="1534267"/>
            <a:ext cx="8716591" cy="43865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59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Actions?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Consider CTI only </a:t>
            </a:r>
            <a:r>
              <a:rPr sz="2400" spc="-5" dirty="0">
                <a:latin typeface="Arial"/>
                <a:cs typeface="Arial"/>
              </a:rPr>
              <a:t>(to </a:t>
            </a:r>
            <a:r>
              <a:rPr sz="2400" dirty="0">
                <a:latin typeface="Arial"/>
                <a:cs typeface="Arial"/>
              </a:rPr>
              <a:t>make the </a:t>
            </a:r>
            <a:r>
              <a:rPr sz="2400" spc="-5" dirty="0">
                <a:latin typeface="Arial"/>
                <a:cs typeface="Arial"/>
              </a:rPr>
              <a:t>problem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smaller):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latin typeface="Arial"/>
                <a:cs typeface="Arial"/>
              </a:rPr>
              <a:t>U/G</a:t>
            </a:r>
            <a:endParaRPr sz="22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229"/>
              </a:spcBef>
              <a:buChar char="–"/>
              <a:tabLst>
                <a:tab pos="1613535" algn="l"/>
              </a:tabLst>
            </a:pPr>
            <a:r>
              <a:rPr sz="1800" dirty="0">
                <a:latin typeface="Arial"/>
                <a:cs typeface="Arial"/>
              </a:rPr>
              <a:t>Part </a:t>
            </a:r>
            <a:r>
              <a:rPr sz="1800" spc="-5" dirty="0">
                <a:latin typeface="Arial"/>
                <a:cs typeface="Arial"/>
              </a:rPr>
              <a:t>Time </a:t>
            </a:r>
            <a:r>
              <a:rPr sz="1800" dirty="0">
                <a:latin typeface="Arial"/>
                <a:cs typeface="Arial"/>
              </a:rPr>
              <a:t>(1 to 11 hrs.): $335.00/per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hour</a:t>
            </a:r>
            <a:endParaRPr sz="18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Full Time (12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18 </a:t>
            </a:r>
            <a:r>
              <a:rPr sz="1800" dirty="0">
                <a:latin typeface="Arial"/>
                <a:cs typeface="Arial"/>
              </a:rPr>
              <a:t>hrs.):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$17,820.00</a:t>
            </a:r>
            <a:endParaRPr sz="18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215"/>
              </a:spcBef>
              <a:buChar char="–"/>
              <a:tabLst>
                <a:tab pos="1613535" algn="l"/>
              </a:tabLst>
            </a:pPr>
            <a:r>
              <a:rPr sz="1800" spc="-5" dirty="0">
                <a:latin typeface="Arial"/>
                <a:cs typeface="Arial"/>
              </a:rPr>
              <a:t>* Credit hours over 18 are </a:t>
            </a:r>
            <a:r>
              <a:rPr sz="1800" dirty="0">
                <a:latin typeface="Arial"/>
                <a:cs typeface="Arial"/>
              </a:rPr>
              <a:t>charged at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0" dirty="0">
                <a:latin typeface="Arial"/>
                <a:cs typeface="Arial"/>
              </a:rPr>
              <a:t>part-time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44"/>
              </a:spcBef>
              <a:buChar char="•"/>
              <a:tabLst>
                <a:tab pos="1155700" algn="l"/>
                <a:tab pos="1156335" algn="l"/>
              </a:tabLst>
            </a:pPr>
            <a:r>
              <a:rPr sz="2200" dirty="0">
                <a:latin typeface="Arial"/>
                <a:cs typeface="Arial"/>
              </a:rPr>
              <a:t>Graduate:</a:t>
            </a:r>
            <a:endParaRPr sz="22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235"/>
              </a:spcBef>
              <a:buChar char="–"/>
              <a:tabLst>
                <a:tab pos="1613535" algn="l"/>
              </a:tabLst>
            </a:pPr>
            <a:r>
              <a:rPr sz="1800" dirty="0">
                <a:latin typeface="Arial"/>
                <a:cs typeface="Arial"/>
              </a:rPr>
              <a:t>Part time </a:t>
            </a:r>
            <a:r>
              <a:rPr sz="1800" spc="-5" dirty="0">
                <a:latin typeface="Arial"/>
                <a:cs typeface="Arial"/>
              </a:rPr>
              <a:t>(1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7 </a:t>
            </a:r>
            <a:r>
              <a:rPr sz="1800" dirty="0">
                <a:latin typeface="Arial"/>
                <a:cs typeface="Arial"/>
              </a:rPr>
              <a:t>hrs.): </a:t>
            </a:r>
            <a:r>
              <a:rPr sz="1800" spc="-5" dirty="0">
                <a:latin typeface="Arial"/>
                <a:cs typeface="Arial"/>
              </a:rPr>
              <a:t>$520.00/per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hour</a:t>
            </a:r>
            <a:endParaRPr sz="1800">
              <a:latin typeface="Arial"/>
              <a:cs typeface="Arial"/>
            </a:endParaRPr>
          </a:p>
          <a:p>
            <a:pPr marL="1612900" lvl="3" indent="-228600">
              <a:lnSpc>
                <a:spcPct val="100000"/>
              </a:lnSpc>
              <a:spcBef>
                <a:spcPts val="215"/>
              </a:spcBef>
              <a:buChar char="–"/>
              <a:tabLst>
                <a:tab pos="1613535" algn="l"/>
              </a:tabLst>
            </a:pPr>
            <a:r>
              <a:rPr sz="1800" spc="-5" dirty="0">
                <a:latin typeface="Arial"/>
                <a:cs typeface="Arial"/>
              </a:rPr>
              <a:t>Full </a:t>
            </a:r>
            <a:r>
              <a:rPr sz="1800" dirty="0">
                <a:latin typeface="Arial"/>
                <a:cs typeface="Arial"/>
              </a:rPr>
              <a:t>time (&gt;= </a:t>
            </a:r>
            <a:r>
              <a:rPr sz="1800" spc="-5" dirty="0">
                <a:latin typeface="Arial"/>
                <a:cs typeface="Arial"/>
              </a:rPr>
              <a:t>8 </a:t>
            </a:r>
            <a:r>
              <a:rPr sz="1800" dirty="0">
                <a:latin typeface="Arial"/>
                <a:cs typeface="Arial"/>
              </a:rPr>
              <a:t>hrs.): </a:t>
            </a:r>
            <a:r>
              <a:rPr sz="1800" spc="-5" dirty="0">
                <a:latin typeface="Arial"/>
                <a:cs typeface="Arial"/>
              </a:rPr>
              <a:t>$520.00/per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hour</a:t>
            </a:r>
            <a:endParaRPr sz="1800">
              <a:latin typeface="Arial"/>
              <a:cs typeface="Arial"/>
            </a:endParaRPr>
          </a:p>
          <a:p>
            <a:pPr marL="356870" marR="5080" indent="-344170">
              <a:lnSpc>
                <a:spcPct val="90000"/>
              </a:lnSpc>
              <a:spcBef>
                <a:spcPts val="630"/>
              </a:spcBef>
              <a:buChar char="•"/>
              <a:tabLst>
                <a:tab pos="356870" algn="l"/>
                <a:tab pos="357505" algn="l"/>
                <a:tab pos="6846570" algn="l"/>
              </a:tabLst>
            </a:pPr>
            <a:r>
              <a:rPr sz="2800" dirty="0">
                <a:latin typeface="Arial"/>
                <a:cs typeface="Arial"/>
              </a:rPr>
              <a:t>Create </a:t>
            </a:r>
            <a:r>
              <a:rPr sz="2800" spc="0" dirty="0">
                <a:latin typeface="Arial"/>
                <a:cs typeface="Arial"/>
              </a:rPr>
              <a:t>a decision </a:t>
            </a:r>
            <a:r>
              <a:rPr sz="2800" dirty="0">
                <a:latin typeface="Arial"/>
                <a:cs typeface="Arial"/>
              </a:rPr>
              <a:t>table for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problem.	In </a:t>
            </a:r>
            <a:r>
              <a:rPr sz="2800" spc="-5" dirty="0">
                <a:latin typeface="Arial"/>
                <a:cs typeface="Arial"/>
              </a:rPr>
              <a:t>my  </a:t>
            </a:r>
            <a:r>
              <a:rPr sz="2800" dirty="0">
                <a:latin typeface="Arial"/>
                <a:cs typeface="Arial"/>
              </a:rPr>
              <a:t>solution I </a:t>
            </a:r>
            <a:r>
              <a:rPr sz="2800" spc="-10" dirty="0">
                <a:latin typeface="Arial"/>
                <a:cs typeface="Arial"/>
              </a:rPr>
              <a:t>was </a:t>
            </a:r>
            <a:r>
              <a:rPr sz="2800" dirty="0">
                <a:latin typeface="Arial"/>
                <a:cs typeface="Arial"/>
              </a:rPr>
              <a:t>able </a:t>
            </a:r>
            <a:r>
              <a:rPr sz="2800" spc="0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reduce the number of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rules  </a:t>
            </a:r>
            <a:r>
              <a:rPr sz="2800" spc="0" dirty="0">
                <a:latin typeface="Arial"/>
                <a:cs typeface="Arial"/>
              </a:rPr>
              <a:t>from 16 to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036" y="483185"/>
            <a:ext cx="48298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Boolean</a:t>
            </a:r>
            <a:r>
              <a:rPr spc="-85" dirty="0"/>
              <a:t> </a:t>
            </a:r>
            <a:r>
              <a:rPr spc="-5" dirty="0"/>
              <a:t>Algebra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058" y="1915160"/>
            <a:ext cx="8486139" cy="2170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0" dirty="0">
                <a:latin typeface="Arial"/>
                <a:cs typeface="Arial"/>
              </a:rPr>
              <a:t>A </a:t>
            </a:r>
            <a:r>
              <a:rPr sz="2800" i="1" dirty="0">
                <a:solidFill>
                  <a:srgbClr val="006FC0"/>
                </a:solidFill>
                <a:latin typeface="Arial"/>
                <a:cs typeface="Arial"/>
              </a:rPr>
              <a:t>Boolean algebra </a:t>
            </a:r>
            <a:r>
              <a:rPr sz="2800" dirty="0">
                <a:latin typeface="Arial"/>
                <a:cs typeface="Arial"/>
              </a:rPr>
              <a:t>consists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of:</a:t>
            </a:r>
            <a:endParaRPr sz="2800">
              <a:latin typeface="Arial"/>
              <a:cs typeface="Arial"/>
            </a:endParaRPr>
          </a:p>
          <a:p>
            <a:pPr marL="811530" indent="-228600">
              <a:lnSpc>
                <a:spcPct val="100000"/>
              </a:lnSpc>
              <a:spcBef>
                <a:spcPts val="70"/>
              </a:spcBef>
              <a:buChar char="•"/>
              <a:tabLst>
                <a:tab pos="812165" algn="l"/>
              </a:tabLst>
            </a:pPr>
            <a:r>
              <a:rPr sz="2800" spc="0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set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B={0,</a:t>
            </a:r>
            <a:r>
              <a:rPr sz="2800" i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1}</a:t>
            </a:r>
            <a:r>
              <a:rPr sz="2800" spc="-5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811530" indent="-228600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2800" spc="0" dirty="0">
                <a:latin typeface="Arial"/>
                <a:cs typeface="Arial"/>
              </a:rPr>
              <a:t>2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binary operations </a:t>
            </a:r>
            <a:r>
              <a:rPr sz="2800" dirty="0">
                <a:latin typeface="Arial"/>
                <a:cs typeface="Arial"/>
              </a:rPr>
              <a:t>on </a:t>
            </a:r>
            <a:r>
              <a:rPr sz="2800" i="1" spc="0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2800" dirty="0">
                <a:latin typeface="Arial"/>
                <a:cs typeface="Arial"/>
              </a:rPr>
              <a:t>(denoted </a:t>
            </a:r>
            <a:r>
              <a:rPr sz="2800" spc="0" dirty="0">
                <a:latin typeface="Arial"/>
                <a:cs typeface="Arial"/>
              </a:rPr>
              <a:t>by </a:t>
            </a:r>
            <a:r>
              <a:rPr sz="2800" spc="0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800" spc="0" dirty="0">
                <a:latin typeface="Arial"/>
                <a:cs typeface="Arial"/>
              </a:rPr>
              <a:t>&amp;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sz="2800" dirty="0">
                <a:latin typeface="Arial"/>
                <a:cs typeface="Arial"/>
              </a:rPr>
              <a:t>),</a:t>
            </a:r>
            <a:endParaRPr sz="2800">
              <a:latin typeface="Arial"/>
              <a:cs typeface="Arial"/>
            </a:endParaRPr>
          </a:p>
          <a:p>
            <a:pPr marL="811530" indent="-228600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2800" dirty="0"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unary operation </a:t>
            </a:r>
            <a:r>
              <a:rPr sz="2800" dirty="0">
                <a:latin typeface="Arial"/>
                <a:cs typeface="Arial"/>
              </a:rPr>
              <a:t>on </a:t>
            </a:r>
            <a:r>
              <a:rPr sz="2800" i="1" spc="0" dirty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sz="2800" dirty="0">
                <a:latin typeface="Arial"/>
                <a:cs typeface="Arial"/>
              </a:rPr>
              <a:t>(denoted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'</a:t>
            </a:r>
            <a:r>
              <a:rPr sz="2800" spc="-5" dirty="0">
                <a:latin typeface="Arial"/>
                <a:cs typeface="Arial"/>
              </a:rPr>
              <a:t>),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such</a:t>
            </a:r>
            <a:endParaRPr sz="2800">
              <a:latin typeface="Arial"/>
              <a:cs typeface="Arial"/>
            </a:endParaRPr>
          </a:p>
          <a:p>
            <a:pPr marL="81153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that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6540" y="4058870"/>
            <a:ext cx="1547125" cy="1734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0" dirty="0">
                <a:latin typeface="Arial"/>
                <a:cs typeface="Arial"/>
              </a:rPr>
              <a:t>0 × 0 =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0 × 1 =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0" dirty="0">
                <a:latin typeface="Arial"/>
                <a:cs typeface="Arial"/>
              </a:rPr>
              <a:t>1 × 0 =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1 × 1 =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1890" y="4058869"/>
            <a:ext cx="3528325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2135">
              <a:lnSpc>
                <a:spcPct val="100000"/>
              </a:lnSpc>
              <a:spcBef>
                <a:spcPts val="110"/>
              </a:spcBef>
            </a:pPr>
            <a:r>
              <a:rPr sz="2800" spc="0" dirty="0">
                <a:latin typeface="Arial"/>
                <a:cs typeface="Arial"/>
              </a:rPr>
              <a:t>0 + 0 =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L="184213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1 + 0 =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1842135">
              <a:lnSpc>
                <a:spcPct val="100000"/>
              </a:lnSpc>
            </a:pPr>
            <a:r>
              <a:rPr sz="2800" spc="0" dirty="0">
                <a:latin typeface="Arial"/>
                <a:cs typeface="Arial"/>
              </a:rPr>
              <a:t>0 + 1 =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1842135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1 + 1 =</a:t>
            </a:r>
            <a:r>
              <a:rPr sz="28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80" dirty="0">
                <a:solidFill>
                  <a:srgbClr val="FF0000"/>
                </a:solidFill>
                <a:latin typeface="Arial"/>
                <a:cs typeface="Arial"/>
              </a:rPr>
              <a:t>0‟=1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0000"/>
                </a:solidFill>
                <a:latin typeface="Arial"/>
                <a:cs typeface="Arial"/>
              </a:rPr>
              <a:t>1‟=0</a:t>
            </a:r>
            <a:r>
              <a:rPr sz="2800" spc="-6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248" y="483185"/>
            <a:ext cx="789246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Rules of a Boolean</a:t>
            </a:r>
            <a:r>
              <a:rPr spc="-35" dirty="0"/>
              <a:t> </a:t>
            </a:r>
            <a:r>
              <a:rPr spc="-5" dirty="0"/>
              <a:t>Algebra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7360" y="1475943"/>
            <a:ext cx="8236426" cy="8896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Arial"/>
                <a:cs typeface="Arial"/>
              </a:rPr>
              <a:t>The following </a:t>
            </a:r>
            <a:r>
              <a:rPr sz="2800" spc="-10" dirty="0">
                <a:latin typeface="Arial"/>
                <a:cs typeface="Arial"/>
              </a:rPr>
              <a:t>axioms </a:t>
            </a:r>
            <a:r>
              <a:rPr sz="2800" spc="-70" dirty="0">
                <a:latin typeface="Arial"/>
                <a:cs typeface="Arial"/>
              </a:rPr>
              <a:t>(„rules‟) </a:t>
            </a:r>
            <a:r>
              <a:rPr sz="2800" dirty="0">
                <a:latin typeface="Arial"/>
                <a:cs typeface="Arial"/>
              </a:rPr>
              <a:t>are satisfied for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dirty="0">
                <a:latin typeface="Arial"/>
                <a:cs typeface="Arial"/>
              </a:rPr>
              <a:t>elements </a:t>
            </a:r>
            <a:r>
              <a:rPr sz="2800" i="1" spc="0" dirty="0">
                <a:latin typeface="Arial"/>
                <a:cs typeface="Arial"/>
              </a:rPr>
              <a:t>x</a:t>
            </a:r>
            <a:r>
              <a:rPr sz="2800" spc="0" dirty="0">
                <a:latin typeface="Arial"/>
                <a:cs typeface="Arial"/>
              </a:rPr>
              <a:t>, </a:t>
            </a:r>
            <a:r>
              <a:rPr sz="2800" i="1" spc="0" dirty="0">
                <a:latin typeface="Arial"/>
                <a:cs typeface="Arial"/>
              </a:rPr>
              <a:t>y</a:t>
            </a:r>
            <a:r>
              <a:rPr sz="2800" spc="0" dirty="0">
                <a:latin typeface="Arial"/>
                <a:cs typeface="Arial"/>
              </a:rPr>
              <a:t>&amp; </a:t>
            </a:r>
            <a:r>
              <a:rPr sz="2800" i="1" dirty="0">
                <a:latin typeface="Arial"/>
                <a:cs typeface="Arial"/>
              </a:rPr>
              <a:t>z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2803" y="2765883"/>
            <a:ext cx="37938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Arial"/>
                <a:cs typeface="Arial"/>
              </a:rPr>
              <a:t>(commutative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axioms)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6856" y="3619576"/>
            <a:ext cx="3517318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"/>
                <a:cs typeface="Arial"/>
              </a:rPr>
              <a:t>(associative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axioms)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932" y="2765882"/>
            <a:ext cx="4663387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i="1" dirty="0">
                <a:latin typeface="Arial"/>
                <a:cs typeface="Arial"/>
              </a:rPr>
              <a:t>(1) </a:t>
            </a: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0" dirty="0">
                <a:latin typeface="Arial"/>
                <a:cs typeface="Arial"/>
              </a:rPr>
              <a:t>y </a:t>
            </a:r>
            <a:r>
              <a:rPr sz="2800" spc="0" dirty="0">
                <a:latin typeface="Arial"/>
                <a:cs typeface="Arial"/>
              </a:rPr>
              <a:t>= </a:t>
            </a:r>
            <a:r>
              <a:rPr sz="2800" i="1" spc="0" dirty="0">
                <a:latin typeface="Arial"/>
                <a:cs typeface="Arial"/>
              </a:rPr>
              <a:t>y </a:t>
            </a:r>
            <a:r>
              <a:rPr sz="2800" spc="0" dirty="0">
                <a:latin typeface="Arial"/>
                <a:cs typeface="Arial"/>
              </a:rPr>
              <a:t>+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i="1" spc="0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800" i="1" spc="0" dirty="0">
                <a:latin typeface="Arial"/>
                <a:cs typeface="Arial"/>
              </a:rPr>
              <a:t>x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i="1" dirty="0">
                <a:latin typeface="Arial"/>
                <a:cs typeface="Arial"/>
              </a:rPr>
              <a:t>y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sz="2800" i="1" dirty="0">
                <a:latin typeface="Arial"/>
                <a:cs typeface="Arial"/>
              </a:rPr>
              <a:t>y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  <a:p>
            <a:pPr marL="722630" marR="5080" indent="-71056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(2) </a:t>
            </a: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y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-45" dirty="0">
                <a:latin typeface="Arial"/>
                <a:cs typeface="Arial"/>
              </a:rPr>
              <a:t>z</a:t>
            </a:r>
            <a:r>
              <a:rPr sz="2800" spc="-45" dirty="0">
                <a:latin typeface="Arial"/>
                <a:cs typeface="Arial"/>
              </a:rPr>
              <a:t>) </a:t>
            </a:r>
            <a:r>
              <a:rPr sz="2800" spc="0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0" dirty="0">
                <a:latin typeface="Arial"/>
                <a:cs typeface="Arial"/>
              </a:rPr>
              <a:t>y</a:t>
            </a:r>
            <a:r>
              <a:rPr sz="2800" spc="0" dirty="0">
                <a:latin typeface="Arial"/>
                <a:cs typeface="Arial"/>
              </a:rPr>
              <a:t>) + </a:t>
            </a:r>
            <a:r>
              <a:rPr sz="2800" i="1" spc="0" dirty="0">
                <a:latin typeface="Arial"/>
                <a:cs typeface="Arial"/>
              </a:rPr>
              <a:t>z  x 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y 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i="1" spc="-45" dirty="0">
                <a:latin typeface="Arial"/>
                <a:cs typeface="Arial"/>
              </a:rPr>
              <a:t>z</a:t>
            </a:r>
            <a:r>
              <a:rPr sz="2800" spc="-45" dirty="0">
                <a:latin typeface="Arial"/>
                <a:cs typeface="Arial"/>
              </a:rPr>
              <a:t>) </a:t>
            </a:r>
            <a:r>
              <a:rPr sz="2800" spc="0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i="1" spc="0" dirty="0">
                <a:latin typeface="Arial"/>
                <a:cs typeface="Arial"/>
              </a:rPr>
              <a:t>y</a:t>
            </a:r>
            <a:r>
              <a:rPr sz="2800" spc="0" dirty="0">
                <a:latin typeface="Arial"/>
                <a:cs typeface="Arial"/>
              </a:rPr>
              <a:t>) ×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i="1" spc="0" dirty="0"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932" y="4473702"/>
            <a:ext cx="908531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(3) 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× (</a:t>
            </a:r>
            <a:r>
              <a:rPr sz="2800" i="1" dirty="0">
                <a:latin typeface="Arial"/>
                <a:cs typeface="Arial"/>
              </a:rPr>
              <a:t>y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i="1" spc="-40" dirty="0">
                <a:latin typeface="Arial"/>
                <a:cs typeface="Arial"/>
              </a:rPr>
              <a:t>z</a:t>
            </a:r>
            <a:r>
              <a:rPr sz="2800" spc="-40" dirty="0">
                <a:latin typeface="Arial"/>
                <a:cs typeface="Arial"/>
              </a:rPr>
              <a:t>) </a:t>
            </a:r>
            <a:r>
              <a:rPr sz="2800" dirty="0">
                <a:latin typeface="Arial"/>
                <a:cs typeface="Arial"/>
              </a:rPr>
              <a:t>= 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× </a:t>
            </a:r>
            <a:r>
              <a:rPr sz="2800" i="1" spc="0" dirty="0">
                <a:latin typeface="Arial"/>
                <a:cs typeface="Arial"/>
              </a:rPr>
              <a:t>y</a:t>
            </a:r>
            <a:r>
              <a:rPr sz="2800" spc="0" dirty="0">
                <a:latin typeface="Arial"/>
                <a:cs typeface="Arial"/>
              </a:rPr>
              <a:t>) </a:t>
            </a:r>
            <a:r>
              <a:rPr sz="2800" dirty="0">
                <a:latin typeface="Arial"/>
                <a:cs typeface="Arial"/>
              </a:rPr>
              <a:t>+ 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× </a:t>
            </a:r>
            <a:r>
              <a:rPr sz="2800" i="1" spc="-40" dirty="0">
                <a:latin typeface="Arial"/>
                <a:cs typeface="Arial"/>
              </a:rPr>
              <a:t>z</a:t>
            </a:r>
            <a:r>
              <a:rPr sz="2800" spc="-4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722630">
              <a:lnSpc>
                <a:spcPct val="100000"/>
              </a:lnSpc>
            </a:pP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y 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i="1" spc="-45" dirty="0">
                <a:latin typeface="Arial"/>
                <a:cs typeface="Arial"/>
              </a:rPr>
              <a:t>z</a:t>
            </a:r>
            <a:r>
              <a:rPr sz="2800" spc="-45" dirty="0">
                <a:latin typeface="Arial"/>
                <a:cs typeface="Arial"/>
              </a:rPr>
              <a:t>) </a:t>
            </a:r>
            <a:r>
              <a:rPr sz="2800" spc="0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0" dirty="0">
                <a:latin typeface="Arial"/>
                <a:cs typeface="Arial"/>
              </a:rPr>
              <a:t>y</a:t>
            </a:r>
            <a:r>
              <a:rPr sz="2800" spc="0" dirty="0">
                <a:latin typeface="Arial"/>
                <a:cs typeface="Arial"/>
              </a:rPr>
              <a:t>) ×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-45" dirty="0">
                <a:latin typeface="Arial"/>
                <a:cs typeface="Arial"/>
              </a:rPr>
              <a:t>z</a:t>
            </a:r>
            <a:r>
              <a:rPr sz="2800" spc="-45" dirty="0">
                <a:latin typeface="Arial"/>
                <a:cs typeface="Arial"/>
              </a:rPr>
              <a:t>) </a:t>
            </a:r>
            <a:r>
              <a:rPr sz="2800" dirty="0">
                <a:latin typeface="Arial"/>
                <a:cs typeface="Arial"/>
              </a:rPr>
              <a:t>(distributive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axioms)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932" y="5327396"/>
            <a:ext cx="2155243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(4) 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+ 0 =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(5) 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i="1" spc="0" dirty="0">
                <a:latin typeface="Arial"/>
                <a:cs typeface="Arial"/>
              </a:rPr>
              <a:t>x</a:t>
            </a:r>
            <a:r>
              <a:rPr sz="2800" spc="0" dirty="0">
                <a:latin typeface="Arial"/>
                <a:cs typeface="Arial"/>
              </a:rPr>
              <a:t>'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4653" y="5327396"/>
            <a:ext cx="157670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× 1 = </a:t>
            </a:r>
            <a:r>
              <a:rPr sz="2800" i="1" dirty="0">
                <a:latin typeface="Arial"/>
                <a:cs typeface="Arial"/>
              </a:rPr>
              <a:t>x  x </a:t>
            </a:r>
            <a:r>
              <a:rPr sz="2800" dirty="0">
                <a:latin typeface="Arial"/>
                <a:cs typeface="Arial"/>
              </a:rPr>
              <a:t>× </a:t>
            </a:r>
            <a:r>
              <a:rPr sz="2800" i="1" spc="0" dirty="0">
                <a:latin typeface="Arial"/>
                <a:cs typeface="Arial"/>
              </a:rPr>
              <a:t>x</a:t>
            </a:r>
            <a:r>
              <a:rPr sz="2800" spc="0" dirty="0">
                <a:latin typeface="Arial"/>
                <a:cs typeface="Arial"/>
              </a:rPr>
              <a:t>'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6540" y="5327397"/>
            <a:ext cx="2850039" cy="1310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(identity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axioms)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(inverse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axioms)</a:t>
            </a:r>
            <a:endParaRPr sz="2800">
              <a:latin typeface="Arial"/>
              <a:cs typeface="Arial"/>
            </a:endParaRPr>
          </a:p>
          <a:p>
            <a:pPr marR="45720" algn="r">
              <a:lnSpc>
                <a:spcPct val="100000"/>
              </a:lnSpc>
              <a:spcBef>
                <a:spcPts val="1935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3502" y="6307513"/>
            <a:ext cx="9842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5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6791" y="88392"/>
            <a:ext cx="268833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4056" y="573023"/>
            <a:ext cx="2298192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05585" y="180797"/>
            <a:ext cx="75806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spc="0" dirty="0">
                <a:solidFill>
                  <a:srgbClr val="0000CC"/>
                </a:solidFill>
              </a:rPr>
              <a:t>Path</a:t>
            </a:r>
            <a:r>
              <a:rPr u="heavy" spc="-150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</a:rPr>
              <a:t>Product</a:t>
            </a:r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0536" y="2520695"/>
            <a:ext cx="2645664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7800" y="3002279"/>
            <a:ext cx="2255520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09268" y="5238369"/>
            <a:ext cx="75876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dirty="0">
                <a:latin typeface="Arial"/>
                <a:cs typeface="Arial"/>
              </a:rPr>
              <a:t>Examples of </a:t>
            </a:r>
            <a:r>
              <a:rPr sz="2400" b="1" spc="-5" dirty="0">
                <a:latin typeface="Arial"/>
                <a:cs typeface="Arial"/>
              </a:rPr>
              <a:t>path products </a:t>
            </a:r>
            <a:r>
              <a:rPr sz="2400" b="1" spc="0" dirty="0">
                <a:latin typeface="Arial"/>
                <a:cs typeface="Arial"/>
              </a:rPr>
              <a:t>between </a:t>
            </a:r>
            <a:r>
              <a:rPr sz="2400" b="1" spc="-5" dirty="0">
                <a:latin typeface="Arial"/>
                <a:cs typeface="Arial"/>
              </a:rPr>
              <a:t>1 &amp; 4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024890">
              <a:lnSpc>
                <a:spcPct val="100000"/>
              </a:lnSpc>
              <a:tabLst>
                <a:tab pos="3021965" algn="l"/>
                <a:tab pos="5177155" algn="l"/>
                <a:tab pos="7185025" algn="l"/>
              </a:tabLst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 d	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 d	a</a:t>
            </a:r>
            <a:r>
              <a:rPr sz="2400" b="1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 c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 c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d	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6600" y="4232021"/>
            <a:ext cx="979805" cy="76200"/>
          </a:xfrm>
          <a:custGeom>
            <a:avLst/>
            <a:gdLst/>
            <a:ahLst/>
            <a:cxnLst/>
            <a:rect l="l" t="t" r="r" b="b"/>
            <a:pathLst>
              <a:path w="979804" h="76200">
                <a:moveTo>
                  <a:pt x="903276" y="44409"/>
                </a:moveTo>
                <a:lnTo>
                  <a:pt x="903224" y="76199"/>
                </a:lnTo>
                <a:lnTo>
                  <a:pt x="967150" y="44449"/>
                </a:lnTo>
                <a:lnTo>
                  <a:pt x="915924" y="44449"/>
                </a:lnTo>
                <a:lnTo>
                  <a:pt x="903276" y="44409"/>
                </a:lnTo>
                <a:close/>
              </a:path>
              <a:path w="979804" h="76200">
                <a:moveTo>
                  <a:pt x="903298" y="31709"/>
                </a:moveTo>
                <a:lnTo>
                  <a:pt x="903276" y="44409"/>
                </a:lnTo>
                <a:lnTo>
                  <a:pt x="915924" y="44449"/>
                </a:lnTo>
                <a:lnTo>
                  <a:pt x="916051" y="31749"/>
                </a:lnTo>
                <a:lnTo>
                  <a:pt x="903298" y="31709"/>
                </a:lnTo>
                <a:close/>
              </a:path>
              <a:path w="979804" h="76200">
                <a:moveTo>
                  <a:pt x="903351" y="0"/>
                </a:moveTo>
                <a:lnTo>
                  <a:pt x="903298" y="31709"/>
                </a:lnTo>
                <a:lnTo>
                  <a:pt x="916051" y="31749"/>
                </a:lnTo>
                <a:lnTo>
                  <a:pt x="915924" y="44449"/>
                </a:lnTo>
                <a:lnTo>
                  <a:pt x="967150" y="44449"/>
                </a:lnTo>
                <a:lnTo>
                  <a:pt x="979424" y="38353"/>
                </a:lnTo>
                <a:lnTo>
                  <a:pt x="903351" y="0"/>
                </a:lnTo>
                <a:close/>
              </a:path>
              <a:path w="979804" h="76200">
                <a:moveTo>
                  <a:pt x="0" y="28828"/>
                </a:moveTo>
                <a:lnTo>
                  <a:pt x="0" y="41528"/>
                </a:lnTo>
                <a:lnTo>
                  <a:pt x="903276" y="44409"/>
                </a:lnTo>
                <a:lnTo>
                  <a:pt x="903298" y="31709"/>
                </a:lnTo>
                <a:lnTo>
                  <a:pt x="0" y="28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64048" y="4232021"/>
            <a:ext cx="979805" cy="76200"/>
          </a:xfrm>
          <a:custGeom>
            <a:avLst/>
            <a:gdLst/>
            <a:ahLst/>
            <a:cxnLst/>
            <a:rect l="l" t="t" r="r" b="b"/>
            <a:pathLst>
              <a:path w="979804" h="76200">
                <a:moveTo>
                  <a:pt x="903329" y="44409"/>
                </a:moveTo>
                <a:lnTo>
                  <a:pt x="903224" y="76199"/>
                </a:lnTo>
                <a:lnTo>
                  <a:pt x="967256" y="44449"/>
                </a:lnTo>
                <a:lnTo>
                  <a:pt x="916051" y="44449"/>
                </a:lnTo>
                <a:lnTo>
                  <a:pt x="903329" y="44409"/>
                </a:lnTo>
                <a:close/>
              </a:path>
              <a:path w="979804" h="76200">
                <a:moveTo>
                  <a:pt x="903372" y="31709"/>
                </a:moveTo>
                <a:lnTo>
                  <a:pt x="903329" y="44409"/>
                </a:lnTo>
                <a:lnTo>
                  <a:pt x="916051" y="44449"/>
                </a:lnTo>
                <a:lnTo>
                  <a:pt x="916051" y="31749"/>
                </a:lnTo>
                <a:lnTo>
                  <a:pt x="903372" y="31709"/>
                </a:lnTo>
                <a:close/>
              </a:path>
              <a:path w="979804" h="76200">
                <a:moveTo>
                  <a:pt x="903477" y="0"/>
                </a:moveTo>
                <a:lnTo>
                  <a:pt x="903372" y="31709"/>
                </a:lnTo>
                <a:lnTo>
                  <a:pt x="916051" y="31749"/>
                </a:lnTo>
                <a:lnTo>
                  <a:pt x="916051" y="44449"/>
                </a:lnTo>
                <a:lnTo>
                  <a:pt x="967256" y="44449"/>
                </a:lnTo>
                <a:lnTo>
                  <a:pt x="979551" y="38353"/>
                </a:lnTo>
                <a:lnTo>
                  <a:pt x="903477" y="0"/>
                </a:lnTo>
                <a:close/>
              </a:path>
              <a:path w="979804" h="76200">
                <a:moveTo>
                  <a:pt x="126" y="28828"/>
                </a:moveTo>
                <a:lnTo>
                  <a:pt x="0" y="41528"/>
                </a:lnTo>
                <a:lnTo>
                  <a:pt x="903329" y="44409"/>
                </a:lnTo>
                <a:lnTo>
                  <a:pt x="903372" y="31709"/>
                </a:lnTo>
                <a:lnTo>
                  <a:pt x="126" y="28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7200" y="38862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381000"/>
                </a:moveTo>
                <a:lnTo>
                  <a:pt x="3130" y="329296"/>
                </a:lnTo>
                <a:lnTo>
                  <a:pt x="12250" y="279708"/>
                </a:lnTo>
                <a:lnTo>
                  <a:pt x="26949" y="232689"/>
                </a:lnTo>
                <a:lnTo>
                  <a:pt x="46820" y="188693"/>
                </a:lnTo>
                <a:lnTo>
                  <a:pt x="71454" y="148174"/>
                </a:lnTo>
                <a:lnTo>
                  <a:pt x="100441" y="111585"/>
                </a:lnTo>
                <a:lnTo>
                  <a:pt x="133373" y="79380"/>
                </a:lnTo>
                <a:lnTo>
                  <a:pt x="169841" y="52013"/>
                </a:lnTo>
                <a:lnTo>
                  <a:pt x="209436" y="29938"/>
                </a:lnTo>
                <a:lnTo>
                  <a:pt x="251751" y="13608"/>
                </a:lnTo>
                <a:lnTo>
                  <a:pt x="296375" y="3477"/>
                </a:lnTo>
                <a:lnTo>
                  <a:pt x="342900" y="0"/>
                </a:lnTo>
                <a:lnTo>
                  <a:pt x="389424" y="3477"/>
                </a:lnTo>
                <a:lnTo>
                  <a:pt x="434048" y="13608"/>
                </a:lnTo>
                <a:lnTo>
                  <a:pt x="476363" y="29938"/>
                </a:lnTo>
                <a:lnTo>
                  <a:pt x="515958" y="52013"/>
                </a:lnTo>
                <a:lnTo>
                  <a:pt x="552426" y="79380"/>
                </a:lnTo>
                <a:lnTo>
                  <a:pt x="585358" y="111585"/>
                </a:lnTo>
                <a:lnTo>
                  <a:pt x="614345" y="148174"/>
                </a:lnTo>
                <a:lnTo>
                  <a:pt x="638979" y="188693"/>
                </a:lnTo>
                <a:lnTo>
                  <a:pt x="658850" y="232689"/>
                </a:lnTo>
                <a:lnTo>
                  <a:pt x="673549" y="279708"/>
                </a:lnTo>
                <a:lnTo>
                  <a:pt x="682669" y="329296"/>
                </a:lnTo>
                <a:lnTo>
                  <a:pt x="685800" y="381000"/>
                </a:lnTo>
                <a:lnTo>
                  <a:pt x="682669" y="432703"/>
                </a:lnTo>
                <a:lnTo>
                  <a:pt x="673549" y="482291"/>
                </a:lnTo>
                <a:lnTo>
                  <a:pt x="658850" y="529310"/>
                </a:lnTo>
                <a:lnTo>
                  <a:pt x="638979" y="573306"/>
                </a:lnTo>
                <a:lnTo>
                  <a:pt x="614345" y="613825"/>
                </a:lnTo>
                <a:lnTo>
                  <a:pt x="585358" y="650414"/>
                </a:lnTo>
                <a:lnTo>
                  <a:pt x="552426" y="682619"/>
                </a:lnTo>
                <a:lnTo>
                  <a:pt x="515958" y="709986"/>
                </a:lnTo>
                <a:lnTo>
                  <a:pt x="476363" y="732061"/>
                </a:lnTo>
                <a:lnTo>
                  <a:pt x="434048" y="748391"/>
                </a:lnTo>
                <a:lnTo>
                  <a:pt x="389424" y="758522"/>
                </a:lnTo>
                <a:lnTo>
                  <a:pt x="342900" y="762000"/>
                </a:lnTo>
                <a:lnTo>
                  <a:pt x="296375" y="758522"/>
                </a:lnTo>
                <a:lnTo>
                  <a:pt x="251751" y="748391"/>
                </a:lnTo>
                <a:lnTo>
                  <a:pt x="209436" y="732061"/>
                </a:lnTo>
                <a:lnTo>
                  <a:pt x="169841" y="709986"/>
                </a:lnTo>
                <a:lnTo>
                  <a:pt x="133373" y="682619"/>
                </a:lnTo>
                <a:lnTo>
                  <a:pt x="100441" y="650414"/>
                </a:lnTo>
                <a:lnTo>
                  <a:pt x="71454" y="613825"/>
                </a:lnTo>
                <a:lnTo>
                  <a:pt x="46820" y="573306"/>
                </a:lnTo>
                <a:lnTo>
                  <a:pt x="26949" y="529310"/>
                </a:lnTo>
                <a:lnTo>
                  <a:pt x="12250" y="482291"/>
                </a:lnTo>
                <a:lnTo>
                  <a:pt x="3130" y="432703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48632" y="4146626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43600" y="38862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381000"/>
                </a:moveTo>
                <a:lnTo>
                  <a:pt x="3130" y="329296"/>
                </a:lnTo>
                <a:lnTo>
                  <a:pt x="12250" y="279708"/>
                </a:lnTo>
                <a:lnTo>
                  <a:pt x="26949" y="232689"/>
                </a:lnTo>
                <a:lnTo>
                  <a:pt x="46820" y="188693"/>
                </a:lnTo>
                <a:lnTo>
                  <a:pt x="71454" y="148174"/>
                </a:lnTo>
                <a:lnTo>
                  <a:pt x="100441" y="111585"/>
                </a:lnTo>
                <a:lnTo>
                  <a:pt x="133373" y="79380"/>
                </a:lnTo>
                <a:lnTo>
                  <a:pt x="169841" y="52013"/>
                </a:lnTo>
                <a:lnTo>
                  <a:pt x="209436" y="29938"/>
                </a:lnTo>
                <a:lnTo>
                  <a:pt x="251751" y="13608"/>
                </a:lnTo>
                <a:lnTo>
                  <a:pt x="296375" y="3477"/>
                </a:lnTo>
                <a:lnTo>
                  <a:pt x="342900" y="0"/>
                </a:lnTo>
                <a:lnTo>
                  <a:pt x="389424" y="3477"/>
                </a:lnTo>
                <a:lnTo>
                  <a:pt x="434048" y="13608"/>
                </a:lnTo>
                <a:lnTo>
                  <a:pt x="476363" y="29938"/>
                </a:lnTo>
                <a:lnTo>
                  <a:pt x="515958" y="52013"/>
                </a:lnTo>
                <a:lnTo>
                  <a:pt x="552426" y="79380"/>
                </a:lnTo>
                <a:lnTo>
                  <a:pt x="585358" y="111585"/>
                </a:lnTo>
                <a:lnTo>
                  <a:pt x="614345" y="148174"/>
                </a:lnTo>
                <a:lnTo>
                  <a:pt x="638979" y="188693"/>
                </a:lnTo>
                <a:lnTo>
                  <a:pt x="658850" y="232689"/>
                </a:lnTo>
                <a:lnTo>
                  <a:pt x="673549" y="279708"/>
                </a:lnTo>
                <a:lnTo>
                  <a:pt x="682669" y="329296"/>
                </a:lnTo>
                <a:lnTo>
                  <a:pt x="685800" y="381000"/>
                </a:lnTo>
                <a:lnTo>
                  <a:pt x="682669" y="432703"/>
                </a:lnTo>
                <a:lnTo>
                  <a:pt x="673549" y="482291"/>
                </a:lnTo>
                <a:lnTo>
                  <a:pt x="658850" y="529310"/>
                </a:lnTo>
                <a:lnTo>
                  <a:pt x="638979" y="573306"/>
                </a:lnTo>
                <a:lnTo>
                  <a:pt x="614345" y="613825"/>
                </a:lnTo>
                <a:lnTo>
                  <a:pt x="585358" y="650414"/>
                </a:lnTo>
                <a:lnTo>
                  <a:pt x="552426" y="682619"/>
                </a:lnTo>
                <a:lnTo>
                  <a:pt x="515958" y="709986"/>
                </a:lnTo>
                <a:lnTo>
                  <a:pt x="476363" y="732061"/>
                </a:lnTo>
                <a:lnTo>
                  <a:pt x="434048" y="748391"/>
                </a:lnTo>
                <a:lnTo>
                  <a:pt x="389424" y="758522"/>
                </a:lnTo>
                <a:lnTo>
                  <a:pt x="342900" y="762000"/>
                </a:lnTo>
                <a:lnTo>
                  <a:pt x="296375" y="758522"/>
                </a:lnTo>
                <a:lnTo>
                  <a:pt x="251751" y="748391"/>
                </a:lnTo>
                <a:lnTo>
                  <a:pt x="209436" y="732061"/>
                </a:lnTo>
                <a:lnTo>
                  <a:pt x="169841" y="709986"/>
                </a:lnTo>
                <a:lnTo>
                  <a:pt x="133373" y="682619"/>
                </a:lnTo>
                <a:lnTo>
                  <a:pt x="100441" y="650414"/>
                </a:lnTo>
                <a:lnTo>
                  <a:pt x="71454" y="613825"/>
                </a:lnTo>
                <a:lnTo>
                  <a:pt x="46820" y="573306"/>
                </a:lnTo>
                <a:lnTo>
                  <a:pt x="26949" y="529310"/>
                </a:lnTo>
                <a:lnTo>
                  <a:pt x="12250" y="482291"/>
                </a:lnTo>
                <a:lnTo>
                  <a:pt x="3130" y="432703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25285" y="4146626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90800" y="38862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381000"/>
                </a:moveTo>
                <a:lnTo>
                  <a:pt x="3130" y="329296"/>
                </a:lnTo>
                <a:lnTo>
                  <a:pt x="12250" y="279708"/>
                </a:lnTo>
                <a:lnTo>
                  <a:pt x="26949" y="232689"/>
                </a:lnTo>
                <a:lnTo>
                  <a:pt x="46820" y="188693"/>
                </a:lnTo>
                <a:lnTo>
                  <a:pt x="71454" y="148174"/>
                </a:lnTo>
                <a:lnTo>
                  <a:pt x="100441" y="111585"/>
                </a:lnTo>
                <a:lnTo>
                  <a:pt x="133373" y="79380"/>
                </a:lnTo>
                <a:lnTo>
                  <a:pt x="169841" y="52013"/>
                </a:lnTo>
                <a:lnTo>
                  <a:pt x="209436" y="29938"/>
                </a:lnTo>
                <a:lnTo>
                  <a:pt x="251751" y="13608"/>
                </a:lnTo>
                <a:lnTo>
                  <a:pt x="296375" y="3477"/>
                </a:lnTo>
                <a:lnTo>
                  <a:pt x="342900" y="0"/>
                </a:lnTo>
                <a:lnTo>
                  <a:pt x="389424" y="3477"/>
                </a:lnTo>
                <a:lnTo>
                  <a:pt x="434048" y="13608"/>
                </a:lnTo>
                <a:lnTo>
                  <a:pt x="476363" y="29938"/>
                </a:lnTo>
                <a:lnTo>
                  <a:pt x="515958" y="52013"/>
                </a:lnTo>
                <a:lnTo>
                  <a:pt x="552426" y="79380"/>
                </a:lnTo>
                <a:lnTo>
                  <a:pt x="585358" y="111585"/>
                </a:lnTo>
                <a:lnTo>
                  <a:pt x="614345" y="148174"/>
                </a:lnTo>
                <a:lnTo>
                  <a:pt x="638979" y="188693"/>
                </a:lnTo>
                <a:lnTo>
                  <a:pt x="658850" y="232689"/>
                </a:lnTo>
                <a:lnTo>
                  <a:pt x="673549" y="279708"/>
                </a:lnTo>
                <a:lnTo>
                  <a:pt x="682669" y="329296"/>
                </a:lnTo>
                <a:lnTo>
                  <a:pt x="685800" y="381000"/>
                </a:lnTo>
                <a:lnTo>
                  <a:pt x="682669" y="432703"/>
                </a:lnTo>
                <a:lnTo>
                  <a:pt x="673549" y="482291"/>
                </a:lnTo>
                <a:lnTo>
                  <a:pt x="658850" y="529310"/>
                </a:lnTo>
                <a:lnTo>
                  <a:pt x="638979" y="573306"/>
                </a:lnTo>
                <a:lnTo>
                  <a:pt x="614345" y="613825"/>
                </a:lnTo>
                <a:lnTo>
                  <a:pt x="585358" y="650414"/>
                </a:lnTo>
                <a:lnTo>
                  <a:pt x="552426" y="682619"/>
                </a:lnTo>
                <a:lnTo>
                  <a:pt x="515958" y="709986"/>
                </a:lnTo>
                <a:lnTo>
                  <a:pt x="476363" y="732061"/>
                </a:lnTo>
                <a:lnTo>
                  <a:pt x="434048" y="748391"/>
                </a:lnTo>
                <a:lnTo>
                  <a:pt x="389424" y="758522"/>
                </a:lnTo>
                <a:lnTo>
                  <a:pt x="342900" y="762000"/>
                </a:lnTo>
                <a:lnTo>
                  <a:pt x="296375" y="758522"/>
                </a:lnTo>
                <a:lnTo>
                  <a:pt x="251751" y="748391"/>
                </a:lnTo>
                <a:lnTo>
                  <a:pt x="209436" y="732061"/>
                </a:lnTo>
                <a:lnTo>
                  <a:pt x="169841" y="709986"/>
                </a:lnTo>
                <a:lnTo>
                  <a:pt x="133373" y="682619"/>
                </a:lnTo>
                <a:lnTo>
                  <a:pt x="100441" y="650414"/>
                </a:lnTo>
                <a:lnTo>
                  <a:pt x="71454" y="613825"/>
                </a:lnTo>
                <a:lnTo>
                  <a:pt x="46820" y="573306"/>
                </a:lnTo>
                <a:lnTo>
                  <a:pt x="26949" y="529310"/>
                </a:lnTo>
                <a:lnTo>
                  <a:pt x="12250" y="482291"/>
                </a:lnTo>
                <a:lnTo>
                  <a:pt x="3130" y="432703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71597" y="4146626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14264" y="437248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9268" y="1152271"/>
            <a:ext cx="7891780" cy="283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15" dirty="0">
                <a:solidFill>
                  <a:srgbClr val="800080"/>
                </a:solidFill>
                <a:latin typeface="Arial"/>
                <a:cs typeface="Arial"/>
              </a:rPr>
              <a:t>Annotate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each link </a:t>
            </a:r>
            <a:r>
              <a:rPr sz="2400" b="1" spc="5" dirty="0">
                <a:solidFill>
                  <a:srgbClr val="800080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7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name.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0008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3695" marR="5080" indent="-340995">
              <a:lnSpc>
                <a:spcPct val="998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pathname as 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traverse a path (segment) 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expressed as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concatenation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link names is</a:t>
            </a:r>
            <a:r>
              <a:rPr sz="2400" b="1" spc="-1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the </a:t>
            </a:r>
            <a:r>
              <a:rPr sz="2400" b="1" u="heavy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u="heavy" dirty="0">
                <a:solidFill>
                  <a:srgbClr val="0000CC"/>
                </a:solidFill>
                <a:latin typeface="Arial"/>
                <a:cs typeface="Arial"/>
              </a:rPr>
              <a:t>path</a:t>
            </a:r>
            <a:r>
              <a:rPr sz="2800" b="1" u="heavy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0000CC"/>
                </a:solidFill>
                <a:latin typeface="Arial"/>
                <a:cs typeface="Arial"/>
              </a:rPr>
              <a:t>product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>
              <a:latin typeface="Times New Roman"/>
              <a:cs typeface="Times New Roman"/>
            </a:endParaRPr>
          </a:p>
          <a:p>
            <a:pPr marL="55308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37609" y="437248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55007" y="3702430"/>
            <a:ext cx="1343660" cy="232410"/>
          </a:xfrm>
          <a:custGeom>
            <a:avLst/>
            <a:gdLst/>
            <a:ahLst/>
            <a:cxnLst/>
            <a:rect l="l" t="t" r="r" b="b"/>
            <a:pathLst>
              <a:path w="1343660" h="232410">
                <a:moveTo>
                  <a:pt x="18033" y="148590"/>
                </a:moveTo>
                <a:lnTo>
                  <a:pt x="0" y="231902"/>
                </a:lnTo>
                <a:lnTo>
                  <a:pt x="77469" y="196342"/>
                </a:lnTo>
                <a:lnTo>
                  <a:pt x="65456" y="186690"/>
                </a:lnTo>
                <a:lnTo>
                  <a:pt x="44450" y="186690"/>
                </a:lnTo>
                <a:lnTo>
                  <a:pt x="35178" y="178054"/>
                </a:lnTo>
                <a:lnTo>
                  <a:pt x="43473" y="169028"/>
                </a:lnTo>
                <a:lnTo>
                  <a:pt x="18033" y="148590"/>
                </a:lnTo>
                <a:close/>
              </a:path>
              <a:path w="1343660" h="232410">
                <a:moveTo>
                  <a:pt x="710326" y="12700"/>
                </a:moveTo>
                <a:lnTo>
                  <a:pt x="521080" y="12700"/>
                </a:lnTo>
                <a:lnTo>
                  <a:pt x="565912" y="13335"/>
                </a:lnTo>
                <a:lnTo>
                  <a:pt x="611758" y="15494"/>
                </a:lnTo>
                <a:lnTo>
                  <a:pt x="658748" y="19431"/>
                </a:lnTo>
                <a:lnTo>
                  <a:pt x="706754" y="25019"/>
                </a:lnTo>
                <a:lnTo>
                  <a:pt x="755650" y="32385"/>
                </a:lnTo>
                <a:lnTo>
                  <a:pt x="805306" y="41402"/>
                </a:lnTo>
                <a:lnTo>
                  <a:pt x="855852" y="52197"/>
                </a:lnTo>
                <a:lnTo>
                  <a:pt x="907288" y="64643"/>
                </a:lnTo>
                <a:lnTo>
                  <a:pt x="959230" y="78867"/>
                </a:lnTo>
                <a:lnTo>
                  <a:pt x="1011935" y="94869"/>
                </a:lnTo>
                <a:lnTo>
                  <a:pt x="1065148" y="112395"/>
                </a:lnTo>
                <a:lnTo>
                  <a:pt x="1118996" y="131826"/>
                </a:lnTo>
                <a:lnTo>
                  <a:pt x="1173226" y="152908"/>
                </a:lnTo>
                <a:lnTo>
                  <a:pt x="1227708" y="175641"/>
                </a:lnTo>
                <a:lnTo>
                  <a:pt x="1282700" y="200279"/>
                </a:lnTo>
                <a:lnTo>
                  <a:pt x="1338071" y="226568"/>
                </a:lnTo>
                <a:lnTo>
                  <a:pt x="1343532" y="215138"/>
                </a:lnTo>
                <a:lnTo>
                  <a:pt x="1288160" y="188849"/>
                </a:lnTo>
                <a:lnTo>
                  <a:pt x="1232915" y="164084"/>
                </a:lnTo>
                <a:lnTo>
                  <a:pt x="1178052" y="141097"/>
                </a:lnTo>
                <a:lnTo>
                  <a:pt x="1123568" y="119888"/>
                </a:lnTo>
                <a:lnTo>
                  <a:pt x="1069466" y="100457"/>
                </a:lnTo>
                <a:lnTo>
                  <a:pt x="1015872" y="82804"/>
                </a:lnTo>
                <a:lnTo>
                  <a:pt x="962913" y="66675"/>
                </a:lnTo>
                <a:lnTo>
                  <a:pt x="910589" y="52451"/>
                </a:lnTo>
                <a:lnTo>
                  <a:pt x="858901" y="39878"/>
                </a:lnTo>
                <a:lnTo>
                  <a:pt x="807973" y="28956"/>
                </a:lnTo>
                <a:lnTo>
                  <a:pt x="757808" y="19939"/>
                </a:lnTo>
                <a:lnTo>
                  <a:pt x="710326" y="12700"/>
                </a:lnTo>
                <a:close/>
              </a:path>
              <a:path w="1343660" h="232410">
                <a:moveTo>
                  <a:pt x="43473" y="169028"/>
                </a:moveTo>
                <a:lnTo>
                  <a:pt x="35178" y="178054"/>
                </a:lnTo>
                <a:lnTo>
                  <a:pt x="44450" y="186690"/>
                </a:lnTo>
                <a:lnTo>
                  <a:pt x="53382" y="176989"/>
                </a:lnTo>
                <a:lnTo>
                  <a:pt x="43473" y="169028"/>
                </a:lnTo>
                <a:close/>
              </a:path>
              <a:path w="1343660" h="232410">
                <a:moveTo>
                  <a:pt x="53382" y="176989"/>
                </a:moveTo>
                <a:lnTo>
                  <a:pt x="44450" y="186690"/>
                </a:lnTo>
                <a:lnTo>
                  <a:pt x="65456" y="186690"/>
                </a:lnTo>
                <a:lnTo>
                  <a:pt x="53382" y="176989"/>
                </a:lnTo>
                <a:close/>
              </a:path>
              <a:path w="1343660" h="232410">
                <a:moveTo>
                  <a:pt x="521207" y="0"/>
                </a:moveTo>
                <a:lnTo>
                  <a:pt x="477138" y="1270"/>
                </a:lnTo>
                <a:lnTo>
                  <a:pt x="434339" y="4318"/>
                </a:lnTo>
                <a:lnTo>
                  <a:pt x="392683" y="9017"/>
                </a:lnTo>
                <a:lnTo>
                  <a:pt x="352425" y="15367"/>
                </a:lnTo>
                <a:lnTo>
                  <a:pt x="313563" y="23495"/>
                </a:lnTo>
                <a:lnTo>
                  <a:pt x="276097" y="33401"/>
                </a:lnTo>
                <a:lnTo>
                  <a:pt x="205739" y="58420"/>
                </a:lnTo>
                <a:lnTo>
                  <a:pt x="141985" y="90424"/>
                </a:lnTo>
                <a:lnTo>
                  <a:pt x="85216" y="129286"/>
                </a:lnTo>
                <a:lnTo>
                  <a:pt x="43473" y="169028"/>
                </a:lnTo>
                <a:lnTo>
                  <a:pt x="53382" y="176989"/>
                </a:lnTo>
                <a:lnTo>
                  <a:pt x="68071" y="161036"/>
                </a:lnTo>
                <a:lnTo>
                  <a:pt x="92837" y="139573"/>
                </a:lnTo>
                <a:lnTo>
                  <a:pt x="148081" y="101473"/>
                </a:lnTo>
                <a:lnTo>
                  <a:pt x="210438" y="70231"/>
                </a:lnTo>
                <a:lnTo>
                  <a:pt x="279400" y="45720"/>
                </a:lnTo>
                <a:lnTo>
                  <a:pt x="316229" y="35941"/>
                </a:lnTo>
                <a:lnTo>
                  <a:pt x="354456" y="27940"/>
                </a:lnTo>
                <a:lnTo>
                  <a:pt x="394207" y="21590"/>
                </a:lnTo>
                <a:lnTo>
                  <a:pt x="435228" y="16891"/>
                </a:lnTo>
                <a:lnTo>
                  <a:pt x="477519" y="13970"/>
                </a:lnTo>
                <a:lnTo>
                  <a:pt x="521080" y="12700"/>
                </a:lnTo>
                <a:lnTo>
                  <a:pt x="710326" y="12700"/>
                </a:lnTo>
                <a:lnTo>
                  <a:pt x="708659" y="12446"/>
                </a:lnTo>
                <a:lnTo>
                  <a:pt x="660272" y="6731"/>
                </a:lnTo>
                <a:lnTo>
                  <a:pt x="612901" y="2794"/>
                </a:lnTo>
                <a:lnTo>
                  <a:pt x="566546" y="635"/>
                </a:lnTo>
                <a:lnTo>
                  <a:pt x="521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29400" y="4232021"/>
            <a:ext cx="979805" cy="76200"/>
          </a:xfrm>
          <a:custGeom>
            <a:avLst/>
            <a:gdLst/>
            <a:ahLst/>
            <a:cxnLst/>
            <a:rect l="l" t="t" r="r" b="b"/>
            <a:pathLst>
              <a:path w="979804" h="76200">
                <a:moveTo>
                  <a:pt x="903276" y="44409"/>
                </a:moveTo>
                <a:lnTo>
                  <a:pt x="903224" y="76199"/>
                </a:lnTo>
                <a:lnTo>
                  <a:pt x="967150" y="44449"/>
                </a:lnTo>
                <a:lnTo>
                  <a:pt x="915924" y="44449"/>
                </a:lnTo>
                <a:lnTo>
                  <a:pt x="903276" y="44409"/>
                </a:lnTo>
                <a:close/>
              </a:path>
              <a:path w="979804" h="76200">
                <a:moveTo>
                  <a:pt x="903298" y="31709"/>
                </a:moveTo>
                <a:lnTo>
                  <a:pt x="903276" y="44409"/>
                </a:lnTo>
                <a:lnTo>
                  <a:pt x="915924" y="44449"/>
                </a:lnTo>
                <a:lnTo>
                  <a:pt x="916051" y="31749"/>
                </a:lnTo>
                <a:lnTo>
                  <a:pt x="903298" y="31709"/>
                </a:lnTo>
                <a:close/>
              </a:path>
              <a:path w="979804" h="76200">
                <a:moveTo>
                  <a:pt x="903351" y="0"/>
                </a:moveTo>
                <a:lnTo>
                  <a:pt x="903298" y="31709"/>
                </a:lnTo>
                <a:lnTo>
                  <a:pt x="916051" y="31749"/>
                </a:lnTo>
                <a:lnTo>
                  <a:pt x="915924" y="44449"/>
                </a:lnTo>
                <a:lnTo>
                  <a:pt x="967150" y="44449"/>
                </a:lnTo>
                <a:lnTo>
                  <a:pt x="979424" y="38353"/>
                </a:lnTo>
                <a:lnTo>
                  <a:pt x="903351" y="0"/>
                </a:lnTo>
                <a:close/>
              </a:path>
              <a:path w="979804" h="76200">
                <a:moveTo>
                  <a:pt x="0" y="28828"/>
                </a:moveTo>
                <a:lnTo>
                  <a:pt x="0" y="41528"/>
                </a:lnTo>
                <a:lnTo>
                  <a:pt x="903276" y="44409"/>
                </a:lnTo>
                <a:lnTo>
                  <a:pt x="903298" y="31709"/>
                </a:lnTo>
                <a:lnTo>
                  <a:pt x="0" y="28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08951" y="38862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381000"/>
                </a:moveTo>
                <a:lnTo>
                  <a:pt x="3128" y="329296"/>
                </a:lnTo>
                <a:lnTo>
                  <a:pt x="12241" y="279708"/>
                </a:lnTo>
                <a:lnTo>
                  <a:pt x="26931" y="232689"/>
                </a:lnTo>
                <a:lnTo>
                  <a:pt x="46792" y="188693"/>
                </a:lnTo>
                <a:lnTo>
                  <a:pt x="71415" y="148174"/>
                </a:lnTo>
                <a:lnTo>
                  <a:pt x="100393" y="111585"/>
                </a:lnTo>
                <a:lnTo>
                  <a:pt x="133319" y="79380"/>
                </a:lnTo>
                <a:lnTo>
                  <a:pt x="169784" y="52013"/>
                </a:lnTo>
                <a:lnTo>
                  <a:pt x="209383" y="29938"/>
                </a:lnTo>
                <a:lnTo>
                  <a:pt x="251706" y="13608"/>
                </a:lnTo>
                <a:lnTo>
                  <a:pt x="296348" y="3477"/>
                </a:lnTo>
                <a:lnTo>
                  <a:pt x="342900" y="0"/>
                </a:lnTo>
                <a:lnTo>
                  <a:pt x="389424" y="3477"/>
                </a:lnTo>
                <a:lnTo>
                  <a:pt x="434048" y="13608"/>
                </a:lnTo>
                <a:lnTo>
                  <a:pt x="476363" y="29938"/>
                </a:lnTo>
                <a:lnTo>
                  <a:pt x="515958" y="52013"/>
                </a:lnTo>
                <a:lnTo>
                  <a:pt x="552426" y="79380"/>
                </a:lnTo>
                <a:lnTo>
                  <a:pt x="585358" y="111585"/>
                </a:lnTo>
                <a:lnTo>
                  <a:pt x="614345" y="148174"/>
                </a:lnTo>
                <a:lnTo>
                  <a:pt x="638979" y="188693"/>
                </a:lnTo>
                <a:lnTo>
                  <a:pt x="658850" y="232689"/>
                </a:lnTo>
                <a:lnTo>
                  <a:pt x="673549" y="279708"/>
                </a:lnTo>
                <a:lnTo>
                  <a:pt x="682669" y="329296"/>
                </a:lnTo>
                <a:lnTo>
                  <a:pt x="685800" y="381000"/>
                </a:lnTo>
                <a:lnTo>
                  <a:pt x="682669" y="432703"/>
                </a:lnTo>
                <a:lnTo>
                  <a:pt x="673549" y="482291"/>
                </a:lnTo>
                <a:lnTo>
                  <a:pt x="658850" y="529310"/>
                </a:lnTo>
                <a:lnTo>
                  <a:pt x="638979" y="573306"/>
                </a:lnTo>
                <a:lnTo>
                  <a:pt x="614345" y="613825"/>
                </a:lnTo>
                <a:lnTo>
                  <a:pt x="585358" y="650414"/>
                </a:lnTo>
                <a:lnTo>
                  <a:pt x="552426" y="682619"/>
                </a:lnTo>
                <a:lnTo>
                  <a:pt x="515958" y="709986"/>
                </a:lnTo>
                <a:lnTo>
                  <a:pt x="476363" y="732061"/>
                </a:lnTo>
                <a:lnTo>
                  <a:pt x="434048" y="748391"/>
                </a:lnTo>
                <a:lnTo>
                  <a:pt x="389424" y="758522"/>
                </a:lnTo>
                <a:lnTo>
                  <a:pt x="342900" y="762000"/>
                </a:lnTo>
                <a:lnTo>
                  <a:pt x="296348" y="758522"/>
                </a:lnTo>
                <a:lnTo>
                  <a:pt x="251706" y="748391"/>
                </a:lnTo>
                <a:lnTo>
                  <a:pt x="209383" y="732061"/>
                </a:lnTo>
                <a:lnTo>
                  <a:pt x="169784" y="709986"/>
                </a:lnTo>
                <a:lnTo>
                  <a:pt x="133319" y="682619"/>
                </a:lnTo>
                <a:lnTo>
                  <a:pt x="100393" y="650414"/>
                </a:lnTo>
                <a:lnTo>
                  <a:pt x="71415" y="613825"/>
                </a:lnTo>
                <a:lnTo>
                  <a:pt x="46792" y="573306"/>
                </a:lnTo>
                <a:lnTo>
                  <a:pt x="26931" y="529310"/>
                </a:lnTo>
                <a:lnTo>
                  <a:pt x="12241" y="482291"/>
                </a:lnTo>
                <a:lnTo>
                  <a:pt x="3128" y="432703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91398" y="4146626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80250" y="437248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872" y="483185"/>
            <a:ext cx="725339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45360" algn="l"/>
              </a:tabLst>
            </a:pPr>
            <a:r>
              <a:rPr dirty="0"/>
              <a:t>Laws</a:t>
            </a:r>
            <a:r>
              <a:rPr spc="-35" dirty="0"/>
              <a:t> </a:t>
            </a:r>
            <a:r>
              <a:rPr spc="-5" dirty="0"/>
              <a:t>of	Boolean</a:t>
            </a:r>
            <a:r>
              <a:rPr spc="-65" dirty="0"/>
              <a:t> </a:t>
            </a:r>
            <a:r>
              <a:rPr spc="-5" dirty="0"/>
              <a:t>Algebra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62" y="1536572"/>
            <a:ext cx="8820468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In addition to the </a:t>
            </a:r>
            <a:r>
              <a:rPr sz="2800" spc="-10" dirty="0">
                <a:latin typeface="Arial"/>
                <a:cs typeface="Arial"/>
              </a:rPr>
              <a:t>laws </a:t>
            </a:r>
            <a:r>
              <a:rPr sz="2800" spc="-5" dirty="0">
                <a:latin typeface="Arial"/>
                <a:cs typeface="Arial"/>
              </a:rPr>
              <a:t>given </a:t>
            </a:r>
            <a:r>
              <a:rPr sz="2800" dirty="0">
                <a:latin typeface="Arial"/>
                <a:cs typeface="Arial"/>
              </a:rPr>
              <a:t>by the </a:t>
            </a:r>
            <a:r>
              <a:rPr sz="2800" spc="-10" dirty="0">
                <a:latin typeface="Arial"/>
                <a:cs typeface="Arial"/>
              </a:rPr>
              <a:t>axioms</a:t>
            </a:r>
            <a:r>
              <a:rPr sz="2800" dirty="0">
                <a:latin typeface="Arial"/>
                <a:cs typeface="Arial"/>
              </a:rPr>
              <a:t> of</a:t>
            </a:r>
            <a:endParaRPr sz="2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Boolean Algebra, </a:t>
            </a:r>
            <a:r>
              <a:rPr sz="2800" spc="-20" dirty="0">
                <a:latin typeface="Arial"/>
                <a:cs typeface="Arial"/>
              </a:rPr>
              <a:t>we </a:t>
            </a:r>
            <a:r>
              <a:rPr sz="2800" spc="0" dirty="0">
                <a:latin typeface="Arial"/>
                <a:cs typeface="Arial"/>
              </a:rPr>
              <a:t>can show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following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laws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0580" y="3244088"/>
            <a:ext cx="1373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i="1" spc="0" dirty="0">
                <a:latin typeface="Arial"/>
                <a:cs typeface="Arial"/>
              </a:rPr>
              <a:t>x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2469" y="2817063"/>
            <a:ext cx="365215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"/>
                <a:cs typeface="Arial"/>
              </a:rPr>
              <a:t>(double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complement)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(idempotent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0580" y="3671061"/>
            <a:ext cx="595391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× </a:t>
            </a:r>
            <a:r>
              <a:rPr sz="2800" i="1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)</a:t>
            </a:r>
            <a:r>
              <a:rPr sz="2800" i="1" dirty="0">
                <a:latin typeface="Arial"/>
                <a:cs typeface="Arial"/>
              </a:rPr>
              <a:t>'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sz="2800" i="1" dirty="0">
                <a:latin typeface="Arial"/>
                <a:cs typeface="Arial"/>
              </a:rPr>
              <a:t>x'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i="1" dirty="0">
                <a:latin typeface="Arial"/>
                <a:cs typeface="Arial"/>
              </a:rPr>
              <a:t>y' </a:t>
            </a:r>
            <a:r>
              <a:rPr sz="2800" dirty="0">
                <a:latin typeface="Arial"/>
                <a:cs typeface="Arial"/>
              </a:rPr>
              <a:t>(de </a:t>
            </a:r>
            <a:r>
              <a:rPr sz="2800" spc="-45" dirty="0">
                <a:latin typeface="Arial"/>
                <a:cs typeface="Arial"/>
              </a:rPr>
              <a:t>Morgan‟s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laws)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0580" y="4097859"/>
            <a:ext cx="42217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41500" algn="l"/>
              </a:tabLst>
            </a:pP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× 0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=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0	</a:t>
            </a:r>
            <a:r>
              <a:rPr sz="2800" dirty="0">
                <a:latin typeface="Arial"/>
                <a:cs typeface="Arial"/>
              </a:rPr>
              <a:t>(annihilation)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0580" y="4524883"/>
            <a:ext cx="48587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305" algn="l"/>
              </a:tabLst>
            </a:pPr>
            <a:r>
              <a:rPr sz="2800" i="1" spc="0" dirty="0">
                <a:latin typeface="Arial"/>
                <a:cs typeface="Arial"/>
              </a:rPr>
              <a:t>x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i="1" spc="0" dirty="0">
                <a:latin typeface="Arial"/>
                <a:cs typeface="Arial"/>
              </a:rPr>
              <a:t>y</a:t>
            </a:r>
            <a:r>
              <a:rPr sz="2800" spc="0" dirty="0">
                <a:latin typeface="Arial"/>
                <a:cs typeface="Arial"/>
              </a:rPr>
              <a:t>)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x	</a:t>
            </a:r>
            <a:r>
              <a:rPr sz="2800" dirty="0">
                <a:latin typeface="Arial"/>
                <a:cs typeface="Arial"/>
              </a:rPr>
              <a:t>(absorption)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763" y="2817063"/>
            <a:ext cx="2591382" cy="2588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10"/>
              </a:spcBef>
            </a:pPr>
            <a:r>
              <a:rPr sz="2800" i="1" spc="-5" dirty="0">
                <a:latin typeface="Arial"/>
                <a:cs typeface="Arial"/>
              </a:rPr>
              <a:t>x'' </a:t>
            </a:r>
            <a:r>
              <a:rPr sz="2800" spc="0" dirty="0">
                <a:latin typeface="Arial"/>
                <a:cs typeface="Arial"/>
              </a:rPr>
              <a:t>=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i="1" spc="0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i="1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)</a:t>
            </a:r>
            <a:r>
              <a:rPr sz="2800" i="1" dirty="0">
                <a:latin typeface="Arial"/>
                <a:cs typeface="Arial"/>
              </a:rPr>
              <a:t>'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sz="2800" i="1" dirty="0">
                <a:latin typeface="Arial"/>
                <a:cs typeface="Arial"/>
              </a:rPr>
              <a:t>x'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y'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+ 1 =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+ 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× </a:t>
            </a:r>
            <a:r>
              <a:rPr sz="2800" i="1" spc="0" dirty="0">
                <a:latin typeface="Arial"/>
                <a:cs typeface="Arial"/>
              </a:rPr>
              <a:t>y</a:t>
            </a:r>
            <a:r>
              <a:rPr sz="2800" spc="0" dirty="0">
                <a:latin typeface="Arial"/>
                <a:cs typeface="Arial"/>
              </a:rPr>
              <a:t>)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0</a:t>
            </a:r>
            <a:r>
              <a:rPr sz="2800" i="1" dirty="0">
                <a:latin typeface="Arial"/>
                <a:cs typeface="Arial"/>
              </a:rPr>
              <a:t>'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0579" y="4951857"/>
            <a:ext cx="4369647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1500" algn="l"/>
              </a:tabLst>
            </a:pPr>
            <a:r>
              <a:rPr sz="2800" dirty="0">
                <a:latin typeface="Arial"/>
                <a:cs typeface="Arial"/>
              </a:rPr>
              <a:t>1</a:t>
            </a:r>
            <a:r>
              <a:rPr sz="2800" i="1" dirty="0">
                <a:latin typeface="Arial"/>
                <a:cs typeface="Arial"/>
              </a:rPr>
              <a:t>'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0	(complement)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6314" y="483185"/>
            <a:ext cx="251502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Exercise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057" y="1426067"/>
            <a:ext cx="7233444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930" marR="886460" indent="-570865">
              <a:lnSpc>
                <a:spcPct val="1201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Simplify the Boolean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expression  </a:t>
            </a:r>
            <a:r>
              <a:rPr sz="3200" spc="-10" dirty="0">
                <a:latin typeface="Arial"/>
                <a:cs typeface="Arial"/>
              </a:rPr>
              <a:t>(</a:t>
            </a:r>
            <a:r>
              <a:rPr sz="3200" i="1" spc="-10" dirty="0">
                <a:latin typeface="Arial"/>
                <a:cs typeface="Arial"/>
              </a:rPr>
              <a:t>x' </a:t>
            </a:r>
            <a:r>
              <a:rPr sz="3200" spc="-5" dirty="0">
                <a:latin typeface="Arial"/>
                <a:cs typeface="Arial"/>
              </a:rPr>
              <a:t>× </a:t>
            </a:r>
            <a:r>
              <a:rPr sz="3200" i="1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) </a:t>
            </a:r>
            <a:r>
              <a:rPr sz="3200" spc="-5" dirty="0">
                <a:latin typeface="Arial"/>
                <a:cs typeface="Arial"/>
              </a:rPr>
              <a:t>+ (</a:t>
            </a:r>
            <a:r>
              <a:rPr sz="3200" i="1" spc="-5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×</a:t>
            </a:r>
            <a:r>
              <a:rPr sz="3200" spc="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latin typeface="Arial"/>
                <a:cs typeface="Arial"/>
              </a:rPr>
              <a:t>Solution: </a:t>
            </a:r>
            <a:r>
              <a:rPr sz="3200" spc="-10" dirty="0">
                <a:latin typeface="Arial"/>
                <a:cs typeface="Arial"/>
              </a:rPr>
              <a:t>(</a:t>
            </a:r>
            <a:r>
              <a:rPr sz="3200" i="1" spc="-10" dirty="0">
                <a:latin typeface="Arial"/>
                <a:cs typeface="Arial"/>
              </a:rPr>
              <a:t>x' </a:t>
            </a:r>
            <a:r>
              <a:rPr sz="3200" spc="-5" dirty="0">
                <a:latin typeface="Arial"/>
                <a:cs typeface="Arial"/>
              </a:rPr>
              <a:t>× </a:t>
            </a:r>
            <a:r>
              <a:rPr sz="3200" i="1" spc="-5" dirty="0">
                <a:latin typeface="Arial"/>
                <a:cs typeface="Arial"/>
              </a:rPr>
              <a:t>y</a:t>
            </a:r>
            <a:r>
              <a:rPr sz="3200" spc="-5" dirty="0">
                <a:latin typeface="Arial"/>
                <a:cs typeface="Arial"/>
              </a:rPr>
              <a:t>) + </a:t>
            </a:r>
            <a:r>
              <a:rPr sz="3200" spc="-10" dirty="0">
                <a:latin typeface="Arial"/>
                <a:cs typeface="Arial"/>
              </a:rPr>
              <a:t>(</a:t>
            </a:r>
            <a:r>
              <a:rPr sz="3200" i="1" spc="-1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×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y</a:t>
            </a:r>
            <a:r>
              <a:rPr sz="3200" spc="-5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582930">
              <a:lnSpc>
                <a:spcPct val="100000"/>
              </a:lnSpc>
              <a:spcBef>
                <a:spcPts val="765"/>
              </a:spcBef>
              <a:tabLst>
                <a:tab pos="4092575" algn="l"/>
              </a:tabLst>
            </a:pPr>
            <a:r>
              <a:rPr sz="3200" spc="-5" dirty="0">
                <a:latin typeface="Arial"/>
                <a:cs typeface="Arial"/>
              </a:rPr>
              <a:t>=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(</a:t>
            </a:r>
            <a:r>
              <a:rPr sz="3200" i="1" spc="-5" dirty="0">
                <a:latin typeface="Arial"/>
                <a:cs typeface="Arial"/>
              </a:rPr>
              <a:t>y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×</a:t>
            </a:r>
            <a:r>
              <a:rPr sz="3200" spc="0" dirty="0">
                <a:latin typeface="Arial"/>
                <a:cs typeface="Arial"/>
              </a:rPr>
              <a:t> </a:t>
            </a:r>
            <a:r>
              <a:rPr sz="3200" i="1" spc="0" dirty="0">
                <a:latin typeface="Arial"/>
                <a:cs typeface="Arial"/>
              </a:rPr>
              <a:t>x</a:t>
            </a:r>
            <a:r>
              <a:rPr sz="3200" i="1" spc="-15" dirty="0">
                <a:latin typeface="Arial"/>
                <a:cs typeface="Arial"/>
              </a:rPr>
              <a:t>'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dirty="0">
                <a:latin typeface="Arial"/>
                <a:cs typeface="Arial"/>
              </a:rPr>
              <a:t>(</a:t>
            </a:r>
            <a:r>
              <a:rPr sz="3200" i="1" spc="-5" dirty="0">
                <a:latin typeface="Arial"/>
                <a:cs typeface="Arial"/>
              </a:rPr>
              <a:t>y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×</a:t>
            </a:r>
            <a:r>
              <a:rPr sz="3200" spc="0" dirty="0">
                <a:latin typeface="Arial"/>
                <a:cs typeface="Arial"/>
              </a:rPr>
              <a:t> </a:t>
            </a:r>
            <a:r>
              <a:rPr sz="3200" i="1" spc="0" dirty="0">
                <a:latin typeface="Arial"/>
                <a:cs typeface="Arial"/>
              </a:rPr>
              <a:t>x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0" dirty="0">
                <a:latin typeface="Arial"/>
                <a:cs typeface="Arial"/>
              </a:rPr>
              <a:t>(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om</a:t>
            </a:r>
            <a:r>
              <a:rPr sz="3200" spc="-5" dirty="0">
                <a:latin typeface="Arial"/>
                <a:cs typeface="Arial"/>
              </a:rPr>
              <a:t>mutat</a:t>
            </a:r>
            <a:r>
              <a:rPr sz="3200" spc="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v</a:t>
            </a:r>
            <a:r>
              <a:rPr sz="3200" spc="-5" dirty="0">
                <a:latin typeface="Arial"/>
                <a:cs typeface="Arial"/>
              </a:rPr>
              <a:t>e)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1890" y="3768012"/>
            <a:ext cx="2446920" cy="298415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spc="-5" dirty="0">
                <a:latin typeface="Arial"/>
                <a:cs typeface="Arial"/>
              </a:rPr>
              <a:t>= </a:t>
            </a:r>
            <a:r>
              <a:rPr sz="3200" i="1" spc="-5" dirty="0">
                <a:latin typeface="Arial"/>
                <a:cs typeface="Arial"/>
              </a:rPr>
              <a:t>y </a:t>
            </a:r>
            <a:r>
              <a:rPr sz="3200" spc="-5" dirty="0">
                <a:latin typeface="Arial"/>
                <a:cs typeface="Arial"/>
              </a:rPr>
              <a:t>× </a:t>
            </a:r>
            <a:r>
              <a:rPr sz="3200" spc="-10" dirty="0">
                <a:latin typeface="Arial"/>
                <a:cs typeface="Arial"/>
              </a:rPr>
              <a:t>(</a:t>
            </a:r>
            <a:r>
              <a:rPr sz="3200" i="1" spc="-10" dirty="0">
                <a:latin typeface="Arial"/>
                <a:cs typeface="Arial"/>
              </a:rPr>
              <a:t>x' </a:t>
            </a:r>
            <a:r>
              <a:rPr sz="3200" i="1" spc="-5" dirty="0">
                <a:latin typeface="Arial"/>
                <a:cs typeface="Arial"/>
              </a:rPr>
              <a:t>+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spc="0" dirty="0">
                <a:latin typeface="Arial"/>
                <a:cs typeface="Arial"/>
              </a:rPr>
              <a:t>x</a:t>
            </a:r>
            <a:r>
              <a:rPr sz="3200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= </a:t>
            </a:r>
            <a:r>
              <a:rPr sz="3200" i="1" spc="-5" dirty="0">
                <a:latin typeface="Arial"/>
                <a:cs typeface="Arial"/>
              </a:rPr>
              <a:t>y </a:t>
            </a:r>
            <a:r>
              <a:rPr sz="3200" spc="-5" dirty="0">
                <a:latin typeface="Arial"/>
                <a:cs typeface="Arial"/>
              </a:rPr>
              <a:t>× </a:t>
            </a:r>
            <a:r>
              <a:rPr sz="3200" spc="-10" dirty="0">
                <a:latin typeface="Arial"/>
                <a:cs typeface="Arial"/>
              </a:rPr>
              <a:t>(</a:t>
            </a:r>
            <a:r>
              <a:rPr sz="3200" i="1" spc="-10" dirty="0">
                <a:latin typeface="Arial"/>
                <a:cs typeface="Arial"/>
              </a:rPr>
              <a:t>x </a:t>
            </a:r>
            <a:r>
              <a:rPr sz="3200" i="1" spc="-5" dirty="0">
                <a:latin typeface="Arial"/>
                <a:cs typeface="Arial"/>
              </a:rPr>
              <a:t>+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x'</a:t>
            </a:r>
            <a:r>
              <a:rPr sz="3200" spc="-5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= </a:t>
            </a:r>
            <a:r>
              <a:rPr sz="3200" i="1" spc="-5" dirty="0">
                <a:latin typeface="Arial"/>
                <a:cs typeface="Arial"/>
              </a:rPr>
              <a:t>y </a:t>
            </a:r>
            <a:r>
              <a:rPr sz="3200" spc="-5" dirty="0">
                <a:latin typeface="Arial"/>
                <a:cs typeface="Arial"/>
              </a:rPr>
              <a:t>×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=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Thus (</a:t>
            </a:r>
            <a:r>
              <a:rPr sz="3200" i="1" spc="-5" dirty="0">
                <a:latin typeface="Arial"/>
                <a:cs typeface="Arial"/>
              </a:rPr>
              <a:t>x'</a:t>
            </a:r>
            <a:r>
              <a:rPr sz="3200" i="1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×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3576" y="6259702"/>
            <a:ext cx="2484067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29"/>
              </a:lnSpc>
            </a:pPr>
            <a:r>
              <a:rPr sz="3200" i="1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)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10" dirty="0">
                <a:latin typeface="Arial"/>
                <a:cs typeface="Arial"/>
              </a:rPr>
              <a:t>(</a:t>
            </a:r>
            <a:r>
              <a:rPr sz="3200" i="1" spc="-1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× </a:t>
            </a:r>
            <a:r>
              <a:rPr sz="3200" i="1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)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7873" y="3768012"/>
            <a:ext cx="2814955" cy="2953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3200" spc="-5" dirty="0">
                <a:latin typeface="Arial"/>
                <a:cs typeface="Arial"/>
              </a:rPr>
              <a:t>(distributive)  (commutat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v</a:t>
            </a:r>
            <a:r>
              <a:rPr sz="3200" spc="-5" dirty="0">
                <a:latin typeface="Arial"/>
                <a:cs typeface="Arial"/>
              </a:rPr>
              <a:t>e)  (inverse)  </a:t>
            </a:r>
            <a:r>
              <a:rPr sz="3200" spc="-10" dirty="0">
                <a:latin typeface="Arial"/>
                <a:cs typeface="Arial"/>
              </a:rPr>
              <a:t>(identity)</a:t>
            </a:r>
            <a:endParaRPr sz="3200">
              <a:latin typeface="Arial"/>
              <a:cs typeface="Arial"/>
            </a:endParaRPr>
          </a:p>
          <a:p>
            <a:pPr marL="63500" algn="ctr">
              <a:lnSpc>
                <a:spcPct val="100000"/>
              </a:lnSpc>
              <a:spcBef>
                <a:spcPts val="765"/>
              </a:spcBef>
            </a:pPr>
            <a:r>
              <a:rPr sz="3200" i="1" spc="-5" dirty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976" y="483185"/>
            <a:ext cx="50307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Boolean</a:t>
            </a:r>
            <a:r>
              <a:rPr spc="-80" dirty="0"/>
              <a:t> </a:t>
            </a:r>
            <a:r>
              <a:rPr spc="-5" dirty="0"/>
              <a:t>Notation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31" y="1537789"/>
            <a:ext cx="7850505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Arial"/>
                <a:cs typeface="Arial"/>
              </a:rPr>
              <a:t>This means </a:t>
            </a:r>
            <a:r>
              <a:rPr sz="2800" dirty="0">
                <a:latin typeface="Arial"/>
                <a:cs typeface="Arial"/>
              </a:rPr>
              <a:t>that in effect </a:t>
            </a:r>
            <a:r>
              <a:rPr sz="2800" spc="-70" dirty="0">
                <a:latin typeface="Arial"/>
                <a:cs typeface="Arial"/>
              </a:rPr>
              <a:t>we‟ll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employing</a:t>
            </a:r>
            <a:endParaRPr sz="2800">
              <a:latin typeface="Arial"/>
              <a:cs typeface="Arial"/>
            </a:endParaRPr>
          </a:p>
          <a:p>
            <a:pPr marL="451484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Boolean Algebra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notation.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truth tables can be </a:t>
            </a:r>
            <a:r>
              <a:rPr sz="2800" spc="-5" dirty="0">
                <a:latin typeface="Arial"/>
                <a:cs typeface="Arial"/>
              </a:rPr>
              <a:t>rewritten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5272" y="3571878"/>
            <a:ext cx="6334084" cy="2789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455" y="483185"/>
            <a:ext cx="617611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Notational</a:t>
            </a:r>
            <a:r>
              <a:rPr spc="-55" dirty="0"/>
              <a:t> </a:t>
            </a:r>
            <a:r>
              <a:rPr spc="-5" dirty="0"/>
              <a:t>Short-cuts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63" y="1681098"/>
            <a:ext cx="8928470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0" dirty="0">
                <a:latin typeface="Arial"/>
                <a:cs typeface="Arial"/>
              </a:rPr>
              <a:t>We </a:t>
            </a:r>
            <a:r>
              <a:rPr sz="2800" spc="-10" dirty="0">
                <a:latin typeface="Arial"/>
                <a:cs typeface="Arial"/>
              </a:rPr>
              <a:t>will </a:t>
            </a:r>
            <a:r>
              <a:rPr sz="2800" dirty="0">
                <a:latin typeface="Arial"/>
                <a:cs typeface="Arial"/>
              </a:rPr>
              <a:t>employ </a:t>
            </a:r>
            <a:r>
              <a:rPr sz="2800" spc="0" dirty="0">
                <a:latin typeface="Arial"/>
                <a:cs typeface="Arial"/>
              </a:rPr>
              <a:t>short-cuts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notation: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021715" indent="-551815">
              <a:lnSpc>
                <a:spcPct val="100000"/>
              </a:lnSpc>
              <a:spcBef>
                <a:spcPts val="5"/>
              </a:spcBef>
              <a:buAutoNum type="arabicParenBoth"/>
              <a:tabLst>
                <a:tab pos="1022350" algn="l"/>
              </a:tabLst>
            </a:pPr>
            <a:r>
              <a:rPr sz="2800" dirty="0">
                <a:latin typeface="Arial"/>
                <a:cs typeface="Arial"/>
              </a:rPr>
              <a:t>In </a:t>
            </a:r>
            <a:r>
              <a:rPr sz="2800" spc="-45" dirty="0">
                <a:latin typeface="Arial"/>
                <a:cs typeface="Arial"/>
              </a:rPr>
              <a:t>„multiplication‟ </a:t>
            </a:r>
            <a:r>
              <a:rPr sz="2800" spc="-70" dirty="0">
                <a:latin typeface="Arial"/>
                <a:cs typeface="Arial"/>
              </a:rPr>
              <a:t>we‟ll </a:t>
            </a:r>
            <a:r>
              <a:rPr sz="2800" spc="-5" dirty="0">
                <a:latin typeface="Arial"/>
                <a:cs typeface="Arial"/>
              </a:rPr>
              <a:t>omit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symbol </a:t>
            </a:r>
            <a:r>
              <a:rPr sz="2800" spc="-5" dirty="0">
                <a:latin typeface="Arial"/>
                <a:cs typeface="Arial"/>
              </a:rPr>
              <a:t>×,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&amp;</a:t>
            </a:r>
            <a:endParaRPr sz="2800">
              <a:latin typeface="Arial"/>
              <a:cs typeface="Arial"/>
            </a:endParaRPr>
          </a:p>
          <a:p>
            <a:pPr marL="797560" algn="ctr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write </a:t>
            </a:r>
            <a:r>
              <a:rPr sz="2800" i="1" spc="0" dirty="0">
                <a:latin typeface="Arial"/>
                <a:cs typeface="Arial"/>
              </a:rPr>
              <a:t>xy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i="1" spc="0" dirty="0">
                <a:latin typeface="Arial"/>
                <a:cs typeface="Arial"/>
              </a:rPr>
              <a:t>y </a:t>
            </a:r>
            <a:r>
              <a:rPr sz="2800" dirty="0">
                <a:latin typeface="Arial"/>
                <a:cs typeface="Arial"/>
              </a:rPr>
              <a:t>(just </a:t>
            </a:r>
            <a:r>
              <a:rPr sz="2800" spc="0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in ordinary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algebra)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buAutoNum type="arabicParenBoth" startAt="2"/>
              <a:tabLst>
                <a:tab pos="1003935" algn="l"/>
              </a:tabLst>
            </a:pPr>
            <a:r>
              <a:rPr sz="2800" spc="-5" dirty="0">
                <a:latin typeface="Arial"/>
                <a:cs typeface="Arial"/>
              </a:rPr>
              <a:t>The associative </a:t>
            </a:r>
            <a:r>
              <a:rPr sz="2800" dirty="0">
                <a:latin typeface="Arial"/>
                <a:cs typeface="Arial"/>
              </a:rPr>
              <a:t>law </a:t>
            </a:r>
            <a:r>
              <a:rPr sz="2800" spc="-10" dirty="0">
                <a:latin typeface="Arial"/>
                <a:cs typeface="Arial"/>
              </a:rPr>
              <a:t>says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endParaRPr sz="2800">
              <a:latin typeface="Arial"/>
              <a:cs typeface="Arial"/>
            </a:endParaRPr>
          </a:p>
          <a:p>
            <a:pPr marL="837565" algn="ctr">
              <a:lnSpc>
                <a:spcPct val="100000"/>
              </a:lnSpc>
            </a:pP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y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-45" dirty="0">
                <a:latin typeface="Arial"/>
                <a:cs typeface="Arial"/>
              </a:rPr>
              <a:t>z</a:t>
            </a:r>
            <a:r>
              <a:rPr sz="2800" spc="-45" dirty="0">
                <a:latin typeface="Arial"/>
                <a:cs typeface="Arial"/>
              </a:rPr>
              <a:t>) </a:t>
            </a:r>
            <a:r>
              <a:rPr sz="2800" spc="0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0" dirty="0">
                <a:latin typeface="Arial"/>
                <a:cs typeface="Arial"/>
              </a:rPr>
              <a:t>y</a:t>
            </a:r>
            <a:r>
              <a:rPr sz="2800" spc="0" dirty="0">
                <a:latin typeface="Arial"/>
                <a:cs typeface="Arial"/>
              </a:rPr>
              <a:t>) +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i="1" spc="0" dirty="0"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2800" spc="0" dirty="0">
                <a:latin typeface="Arial"/>
                <a:cs typeface="Arial"/>
              </a:rPr>
              <a:t>So </a:t>
            </a:r>
            <a:r>
              <a:rPr sz="2800" spc="-70" dirty="0">
                <a:latin typeface="Arial"/>
                <a:cs typeface="Arial"/>
              </a:rPr>
              <a:t>we‟ll </a:t>
            </a:r>
            <a:r>
              <a:rPr sz="2800" spc="-10" dirty="0">
                <a:latin typeface="Arial"/>
                <a:cs typeface="Arial"/>
              </a:rPr>
              <a:t>write </a:t>
            </a:r>
            <a:r>
              <a:rPr sz="2800" dirty="0">
                <a:latin typeface="Arial"/>
                <a:cs typeface="Arial"/>
              </a:rPr>
              <a:t>this as simply </a:t>
            </a: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0" dirty="0">
                <a:latin typeface="Arial"/>
                <a:cs typeface="Arial"/>
              </a:rPr>
              <a:t>y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-45" dirty="0">
                <a:latin typeface="Arial"/>
                <a:cs typeface="Arial"/>
              </a:rPr>
              <a:t>z</a:t>
            </a:r>
            <a:r>
              <a:rPr sz="2800" spc="-45" dirty="0">
                <a:latin typeface="Arial"/>
                <a:cs typeface="Arial"/>
              </a:rPr>
              <a:t>,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because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the brackets </a:t>
            </a:r>
            <a:r>
              <a:rPr sz="2800" spc="-55" dirty="0">
                <a:latin typeface="Arial"/>
                <a:cs typeface="Arial"/>
              </a:rPr>
              <a:t>aren‟t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necessary.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455" y="483185"/>
            <a:ext cx="617611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Notational</a:t>
            </a:r>
            <a:r>
              <a:rPr spc="-55" dirty="0"/>
              <a:t> </a:t>
            </a:r>
            <a:r>
              <a:rPr spc="-5" dirty="0"/>
              <a:t>Short-cuts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6231" y="1536572"/>
            <a:ext cx="8201343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Arial"/>
                <a:cs typeface="Arial"/>
              </a:rPr>
              <a:t>Similarly, write </a:t>
            </a:r>
            <a:r>
              <a:rPr sz="2800" dirty="0">
                <a:latin typeface="Arial"/>
                <a:cs typeface="Arial"/>
              </a:rPr>
              <a:t>the product of 3 terms 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spc="0" dirty="0">
                <a:latin typeface="Arial"/>
                <a:cs typeface="Arial"/>
              </a:rPr>
              <a:t>xyz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(3) In ordinary algebra, the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expression</a:t>
            </a:r>
            <a:endParaRPr sz="2800">
              <a:latin typeface="Arial"/>
              <a:cs typeface="Arial"/>
            </a:endParaRPr>
          </a:p>
          <a:p>
            <a:pPr marL="591820" marR="243204">
              <a:lnSpc>
                <a:spcPct val="100000"/>
              </a:lnSpc>
            </a:pP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i="1" spc="0" dirty="0">
                <a:latin typeface="Arial"/>
                <a:cs typeface="Arial"/>
              </a:rPr>
              <a:t>y 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i="1" spc="0" dirty="0">
                <a:latin typeface="Arial"/>
                <a:cs typeface="Arial"/>
              </a:rPr>
              <a:t>z </a:t>
            </a:r>
            <a:r>
              <a:rPr sz="2800" dirty="0">
                <a:latin typeface="Arial"/>
                <a:cs typeface="Arial"/>
              </a:rPr>
              <a:t>means </a:t>
            </a:r>
            <a:r>
              <a:rPr sz="2800" i="1" spc="0" dirty="0">
                <a:latin typeface="Arial"/>
                <a:cs typeface="Arial"/>
              </a:rPr>
              <a:t>x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y </a:t>
            </a:r>
            <a:r>
              <a:rPr sz="2800" spc="0" dirty="0">
                <a:latin typeface="Arial"/>
                <a:cs typeface="Arial"/>
              </a:rPr>
              <a:t>× </a:t>
            </a:r>
            <a:r>
              <a:rPr sz="2800" i="1" spc="-30" dirty="0">
                <a:latin typeface="Arial"/>
                <a:cs typeface="Arial"/>
              </a:rPr>
              <a:t>z</a:t>
            </a:r>
            <a:r>
              <a:rPr sz="2800" spc="-30" dirty="0">
                <a:latin typeface="Arial"/>
                <a:cs typeface="Arial"/>
              </a:rPr>
              <a:t>), </a:t>
            </a:r>
            <a:r>
              <a:rPr sz="2800" spc="0" dirty="0">
                <a:latin typeface="Arial"/>
                <a:cs typeface="Arial"/>
              </a:rPr>
              <a:t>because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convention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i="1" dirty="0">
                <a:latin typeface="Arial"/>
                <a:cs typeface="Arial"/>
              </a:rPr>
              <a:t>multiplication takes  precedence over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addition.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e.g. 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i="1" dirty="0">
                <a:latin typeface="Arial"/>
                <a:cs typeface="Arial"/>
              </a:rPr>
              <a:t>yz </a:t>
            </a:r>
            <a:r>
              <a:rPr sz="2800" dirty="0">
                <a:latin typeface="Arial"/>
                <a:cs typeface="Arial"/>
              </a:rPr>
              <a:t>means 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+ (</a:t>
            </a:r>
            <a:r>
              <a:rPr sz="2800" i="1" dirty="0">
                <a:latin typeface="Arial"/>
                <a:cs typeface="Arial"/>
              </a:rPr>
              <a:t>y </a:t>
            </a:r>
            <a:r>
              <a:rPr sz="2800" dirty="0">
                <a:latin typeface="Arial"/>
                <a:cs typeface="Arial"/>
              </a:rPr>
              <a:t>× </a:t>
            </a:r>
            <a:r>
              <a:rPr sz="2800" i="1" spc="-30" dirty="0">
                <a:latin typeface="Arial"/>
                <a:cs typeface="Arial"/>
              </a:rPr>
              <a:t>z</a:t>
            </a:r>
            <a:r>
              <a:rPr sz="2800" spc="-30" dirty="0">
                <a:latin typeface="Arial"/>
                <a:cs typeface="Arial"/>
              </a:rPr>
              <a:t>),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i="1" dirty="0">
                <a:latin typeface="Arial"/>
                <a:cs typeface="Arial"/>
              </a:rPr>
              <a:t>not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x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i="1" spc="0" dirty="0">
                <a:latin typeface="Arial"/>
                <a:cs typeface="Arial"/>
              </a:rPr>
              <a:t>y</a:t>
            </a:r>
            <a:r>
              <a:rPr sz="2800" spc="0" dirty="0">
                <a:latin typeface="Arial"/>
                <a:cs typeface="Arial"/>
              </a:rPr>
              <a:t>) </a:t>
            </a:r>
            <a:r>
              <a:rPr sz="2800" dirty="0">
                <a:latin typeface="Arial"/>
                <a:cs typeface="Arial"/>
              </a:rPr>
              <a:t>× </a:t>
            </a:r>
            <a:r>
              <a:rPr sz="2800" i="1" dirty="0"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Similarly, </a:t>
            </a:r>
            <a:r>
              <a:rPr sz="2800" i="1" dirty="0">
                <a:latin typeface="Arial"/>
                <a:cs typeface="Arial"/>
              </a:rPr>
              <a:t>ab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i="1" dirty="0">
                <a:latin typeface="Arial"/>
                <a:cs typeface="Arial"/>
              </a:rPr>
              <a:t>cd </a:t>
            </a:r>
            <a:r>
              <a:rPr sz="2800" dirty="0">
                <a:latin typeface="Arial"/>
                <a:cs typeface="Arial"/>
              </a:rPr>
              <a:t>means (</a:t>
            </a:r>
            <a:r>
              <a:rPr sz="2800" i="1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× </a:t>
            </a:r>
            <a:r>
              <a:rPr sz="2800" i="1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) + (</a:t>
            </a:r>
            <a:r>
              <a:rPr sz="2800" i="1" dirty="0">
                <a:latin typeface="Arial"/>
                <a:cs typeface="Arial"/>
              </a:rPr>
              <a:t>c </a:t>
            </a:r>
            <a:r>
              <a:rPr sz="2800" dirty="0">
                <a:latin typeface="Arial"/>
                <a:cs typeface="Arial"/>
              </a:rPr>
              <a:t>×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7266" y="14986"/>
            <a:ext cx="485738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8980" marR="5080" indent="-71628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Reducing</a:t>
            </a:r>
            <a:r>
              <a:rPr sz="4000" spc="-125" dirty="0"/>
              <a:t> </a:t>
            </a:r>
            <a:r>
              <a:rPr sz="4000" dirty="0"/>
              <a:t>Boolean  Expressions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98382" y="1575851"/>
            <a:ext cx="8023172" cy="430976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927100" indent="-914400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Is this the smallest possible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implementation</a:t>
            </a:r>
            <a:endParaRPr sz="2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340"/>
              </a:spcBef>
              <a:tabLst>
                <a:tab pos="3520440" algn="l"/>
              </a:tabLst>
            </a:pPr>
            <a:r>
              <a:rPr sz="2800" dirty="0">
                <a:latin typeface="Arial"/>
                <a:cs typeface="Arial"/>
              </a:rPr>
              <a:t>of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expression?	No!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L="2346325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G =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xyz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+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xyz’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x’yz</a:t>
            </a:r>
            <a:endParaRPr sz="32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spcBef>
                <a:spcPts val="65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Use Boolean Algebra rules to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reduce</a:t>
            </a:r>
            <a:endParaRPr sz="2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latin typeface="Arial"/>
                <a:cs typeface="Arial"/>
              </a:rPr>
              <a:t>complexity while preserving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functionality.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marL="927100" marR="5080" indent="-914400">
              <a:lnSpc>
                <a:spcPct val="110100"/>
              </a:lnSpc>
              <a:buChar char="•"/>
              <a:tabLst>
                <a:tab pos="356870" algn="l"/>
                <a:tab pos="357505" algn="l"/>
              </a:tabLst>
            </a:pPr>
            <a:r>
              <a:rPr sz="2800" spc="0" dirty="0">
                <a:latin typeface="Arial"/>
                <a:cs typeface="Arial"/>
              </a:rPr>
              <a:t>Step </a:t>
            </a:r>
            <a:r>
              <a:rPr sz="2800" dirty="0">
                <a:latin typeface="Arial"/>
                <a:cs typeface="Arial"/>
              </a:rPr>
              <a:t>1: </a:t>
            </a: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idempotent law (a </a:t>
            </a:r>
            <a:r>
              <a:rPr sz="2800" spc="0" dirty="0">
                <a:latin typeface="Arial"/>
                <a:cs typeface="Arial"/>
              </a:rPr>
              <a:t>+ a = </a:t>
            </a:r>
            <a:r>
              <a:rPr sz="2800" dirty="0">
                <a:latin typeface="Arial"/>
                <a:cs typeface="Arial"/>
              </a:rPr>
              <a:t>a). </a:t>
            </a:r>
            <a:r>
              <a:rPr sz="2800" spc="0" dirty="0">
                <a:latin typeface="Arial"/>
                <a:cs typeface="Arial"/>
              </a:rPr>
              <a:t>So  </a:t>
            </a:r>
            <a:r>
              <a:rPr sz="2800" spc="-25" dirty="0">
                <a:latin typeface="Arial"/>
                <a:cs typeface="Arial"/>
              </a:rPr>
              <a:t>xyz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spc="-95" dirty="0">
                <a:latin typeface="Arial"/>
                <a:cs typeface="Arial"/>
              </a:rPr>
              <a:t>xyz‟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spc="-95" dirty="0">
                <a:latin typeface="Arial"/>
                <a:cs typeface="Arial"/>
              </a:rPr>
              <a:t>x‟yz </a:t>
            </a:r>
            <a:r>
              <a:rPr sz="2800" spc="0" dirty="0">
                <a:latin typeface="Arial"/>
                <a:cs typeface="Arial"/>
              </a:rPr>
              <a:t>= </a:t>
            </a:r>
            <a:r>
              <a:rPr sz="2800" spc="-25" dirty="0">
                <a:latin typeface="Arial"/>
                <a:cs typeface="Arial"/>
              </a:rPr>
              <a:t>xyz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spc="-25" dirty="0">
                <a:latin typeface="Arial"/>
                <a:cs typeface="Arial"/>
              </a:rPr>
              <a:t>xyz </a:t>
            </a:r>
            <a:r>
              <a:rPr sz="2800" spc="0" dirty="0">
                <a:latin typeface="Arial"/>
                <a:cs typeface="Arial"/>
              </a:rPr>
              <a:t>+ </a:t>
            </a:r>
            <a:r>
              <a:rPr sz="2800" spc="-95" dirty="0">
                <a:latin typeface="Arial"/>
                <a:cs typeface="Arial"/>
              </a:rPr>
              <a:t>xyz‟ </a:t>
            </a:r>
            <a:r>
              <a:rPr sz="2800" spc="0" dirty="0">
                <a:latin typeface="Arial"/>
                <a:cs typeface="Arial"/>
              </a:rPr>
              <a:t>+</a:t>
            </a:r>
            <a:r>
              <a:rPr sz="2800" spc="48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x‟yz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5180" marR="5080" indent="-7899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Reducing</a:t>
            </a:r>
            <a:r>
              <a:rPr spc="-90" dirty="0"/>
              <a:t> </a:t>
            </a:r>
            <a:r>
              <a:rPr spc="-5" dirty="0"/>
              <a:t>Boolean  Expressions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763" y="1576198"/>
            <a:ext cx="9000014" cy="468730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6870" marR="5080" indent="-344170">
              <a:lnSpc>
                <a:spcPct val="90000"/>
              </a:lnSpc>
              <a:spcBef>
                <a:spcPts val="475"/>
              </a:spcBef>
              <a:buChar char="•"/>
              <a:tabLst>
                <a:tab pos="356870" algn="l"/>
                <a:tab pos="357505" algn="l"/>
                <a:tab pos="1841500" algn="l"/>
              </a:tabLst>
            </a:pPr>
            <a:r>
              <a:rPr sz="3200" spc="-5" dirty="0">
                <a:latin typeface="Arial"/>
                <a:cs typeface="Arial"/>
              </a:rPr>
              <a:t>Step 2: </a:t>
            </a:r>
            <a:r>
              <a:rPr sz="3200" spc="-10" dirty="0">
                <a:latin typeface="Arial"/>
                <a:cs typeface="Arial"/>
              </a:rPr>
              <a:t>Use </a:t>
            </a:r>
            <a:r>
              <a:rPr sz="3200" spc="-5" dirty="0">
                <a:latin typeface="Arial"/>
                <a:cs typeface="Arial"/>
              </a:rPr>
              <a:t>distributive law a(b + c) = ab +  ac.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So	</a:t>
            </a:r>
            <a:r>
              <a:rPr sz="3200" spc="-25" dirty="0">
                <a:latin typeface="Arial"/>
                <a:cs typeface="Arial"/>
              </a:rPr>
              <a:t>xyz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20" dirty="0">
                <a:latin typeface="Arial"/>
                <a:cs typeface="Arial"/>
              </a:rPr>
              <a:t>xyz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105" dirty="0">
                <a:latin typeface="Arial"/>
                <a:cs typeface="Arial"/>
              </a:rPr>
              <a:t>xyz‟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100" dirty="0">
                <a:latin typeface="Arial"/>
                <a:cs typeface="Arial"/>
              </a:rPr>
              <a:t>x‟yz </a:t>
            </a:r>
            <a:r>
              <a:rPr sz="3200" spc="-5" dirty="0">
                <a:latin typeface="Arial"/>
                <a:cs typeface="Arial"/>
              </a:rPr>
              <a:t>= </a:t>
            </a:r>
            <a:r>
              <a:rPr sz="3200" spc="-20" dirty="0">
                <a:latin typeface="Arial"/>
                <a:cs typeface="Arial"/>
              </a:rPr>
              <a:t>xy(z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120" dirty="0">
                <a:latin typeface="Arial"/>
                <a:cs typeface="Arial"/>
              </a:rPr>
              <a:t>z‟) </a:t>
            </a:r>
            <a:r>
              <a:rPr sz="3200" spc="-5" dirty="0">
                <a:latin typeface="Arial"/>
                <a:cs typeface="Arial"/>
              </a:rPr>
              <a:t>+  </a:t>
            </a:r>
            <a:r>
              <a:rPr sz="3200" spc="-15" dirty="0">
                <a:latin typeface="Arial"/>
                <a:cs typeface="Arial"/>
              </a:rPr>
              <a:t>yz(x </a:t>
            </a:r>
            <a:r>
              <a:rPr sz="3200" spc="-5" dirty="0">
                <a:latin typeface="Arial"/>
                <a:cs typeface="Arial"/>
              </a:rPr>
              <a:t>+</a:t>
            </a:r>
            <a:r>
              <a:rPr sz="3200" spc="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x‟)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927100" marR="859155" indent="-914400">
              <a:lnSpc>
                <a:spcPct val="11010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Step </a:t>
            </a:r>
            <a:r>
              <a:rPr sz="3200" spc="-10" dirty="0">
                <a:latin typeface="Arial"/>
                <a:cs typeface="Arial"/>
              </a:rPr>
              <a:t>3: Use </a:t>
            </a:r>
            <a:r>
              <a:rPr sz="3200" spc="-5" dirty="0">
                <a:latin typeface="Arial"/>
                <a:cs typeface="Arial"/>
              </a:rPr>
              <a:t>Inverse law (a + </a:t>
            </a:r>
            <a:r>
              <a:rPr sz="3200" spc="-185" dirty="0">
                <a:latin typeface="Arial"/>
                <a:cs typeface="Arial"/>
              </a:rPr>
              <a:t>a‟ </a:t>
            </a:r>
            <a:r>
              <a:rPr sz="3200" spc="-5" dirty="0">
                <a:latin typeface="Arial"/>
                <a:cs typeface="Arial"/>
              </a:rPr>
              <a:t>= 1). So  </a:t>
            </a:r>
            <a:r>
              <a:rPr sz="3200" spc="-20" dirty="0">
                <a:latin typeface="Arial"/>
                <a:cs typeface="Arial"/>
              </a:rPr>
              <a:t>xy(z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120" dirty="0">
                <a:latin typeface="Arial"/>
                <a:cs typeface="Arial"/>
              </a:rPr>
              <a:t>z‟)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15" dirty="0">
                <a:latin typeface="Arial"/>
                <a:cs typeface="Arial"/>
              </a:rPr>
              <a:t>yz(x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125" dirty="0">
                <a:latin typeface="Arial"/>
                <a:cs typeface="Arial"/>
              </a:rPr>
              <a:t>x‟) </a:t>
            </a:r>
            <a:r>
              <a:rPr sz="3200" spc="-5" dirty="0">
                <a:latin typeface="Arial"/>
                <a:cs typeface="Arial"/>
              </a:rPr>
              <a:t>= </a:t>
            </a:r>
            <a:r>
              <a:rPr sz="3200" spc="-10" dirty="0">
                <a:latin typeface="Arial"/>
                <a:cs typeface="Arial"/>
              </a:rPr>
              <a:t>xy.1 </a:t>
            </a:r>
            <a:r>
              <a:rPr sz="3200" spc="-5" dirty="0">
                <a:latin typeface="Arial"/>
                <a:cs typeface="Arial"/>
              </a:rPr>
              <a:t>+</a:t>
            </a:r>
            <a:r>
              <a:rPr sz="3200" spc="37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yz.1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Step 4: </a:t>
            </a:r>
            <a:r>
              <a:rPr sz="3200" spc="-10" dirty="0">
                <a:latin typeface="Arial"/>
                <a:cs typeface="Arial"/>
              </a:rPr>
              <a:t>Use </a:t>
            </a:r>
            <a:r>
              <a:rPr sz="3200" spc="-5" dirty="0">
                <a:latin typeface="Arial"/>
                <a:cs typeface="Arial"/>
              </a:rPr>
              <a:t>Identity law (a . 1 = a). </a:t>
            </a:r>
            <a:r>
              <a:rPr sz="3200" spc="-10" dirty="0">
                <a:latin typeface="Arial"/>
                <a:cs typeface="Arial"/>
              </a:rPr>
              <a:t>So</a:t>
            </a:r>
            <a:endParaRPr sz="3200">
              <a:latin typeface="Arial"/>
              <a:cs typeface="Arial"/>
            </a:endParaRPr>
          </a:p>
          <a:p>
            <a:pPr marL="1036955">
              <a:lnSpc>
                <a:spcPct val="100000"/>
              </a:lnSpc>
              <a:spcBef>
                <a:spcPts val="385"/>
              </a:spcBef>
            </a:pPr>
            <a:r>
              <a:rPr sz="3200" spc="-15" dirty="0">
                <a:latin typeface="Arial"/>
                <a:cs typeface="Arial"/>
              </a:rPr>
              <a:t>xy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20" dirty="0">
                <a:latin typeface="Arial"/>
                <a:cs typeface="Arial"/>
              </a:rPr>
              <a:t>yz </a:t>
            </a:r>
            <a:r>
              <a:rPr sz="3200" spc="-5" dirty="0">
                <a:latin typeface="Arial"/>
                <a:cs typeface="Arial"/>
              </a:rPr>
              <a:t>= </a:t>
            </a:r>
            <a:r>
              <a:rPr sz="3200" spc="-15" dirty="0">
                <a:latin typeface="Arial"/>
                <a:cs typeface="Arial"/>
              </a:rPr>
              <a:t>xy.1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15" dirty="0">
                <a:latin typeface="Arial"/>
                <a:cs typeface="Arial"/>
              </a:rPr>
              <a:t>yz.1 </a:t>
            </a:r>
            <a:r>
              <a:rPr sz="3200" spc="-5" dirty="0">
                <a:latin typeface="Arial"/>
                <a:cs typeface="Arial"/>
              </a:rPr>
              <a:t>= </a:t>
            </a:r>
            <a:r>
              <a:rPr sz="3200" spc="-25" dirty="0">
                <a:latin typeface="Arial"/>
                <a:cs typeface="Arial"/>
              </a:rPr>
              <a:t>xyz </a:t>
            </a:r>
            <a:r>
              <a:rPr sz="3200" spc="-5" dirty="0">
                <a:latin typeface="Arial"/>
                <a:cs typeface="Arial"/>
              </a:rPr>
              <a:t>+ </a:t>
            </a:r>
            <a:r>
              <a:rPr sz="3200" spc="-105" dirty="0">
                <a:latin typeface="Arial"/>
                <a:cs typeface="Arial"/>
              </a:rPr>
              <a:t>xyz‟ </a:t>
            </a:r>
            <a:r>
              <a:rPr sz="3200" spc="-5" dirty="0">
                <a:latin typeface="Arial"/>
                <a:cs typeface="Arial"/>
              </a:rPr>
              <a:t>+</a:t>
            </a:r>
            <a:r>
              <a:rPr sz="3200" spc="40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x‟yz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8203" y="4274643"/>
            <a:ext cx="1139878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3550" algn="l"/>
                <a:tab pos="915035" algn="l"/>
              </a:tabLst>
            </a:pPr>
            <a:r>
              <a:rPr sz="1600" spc="0" dirty="0">
                <a:latin typeface="Comic Sans MS"/>
                <a:cs typeface="Comic Sans MS"/>
              </a:rPr>
              <a:t>x	y	F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251" y="4571746"/>
            <a:ext cx="1426051" cy="0"/>
          </a:xfrm>
          <a:custGeom>
            <a:avLst/>
            <a:gdLst/>
            <a:ahLst/>
            <a:cxnLst/>
            <a:rect l="l" t="t" r="r" b="b"/>
            <a:pathLst>
              <a:path w="1316354">
                <a:moveTo>
                  <a:pt x="0" y="0"/>
                </a:moveTo>
                <a:lnTo>
                  <a:pt x="13159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1312" y="4286250"/>
            <a:ext cx="0" cy="1644014"/>
          </a:xfrm>
          <a:custGeom>
            <a:avLst/>
            <a:gdLst/>
            <a:ahLst/>
            <a:cxnLst/>
            <a:rect l="l" t="t" r="r" b="b"/>
            <a:pathLst>
              <a:path h="1644014">
                <a:moveTo>
                  <a:pt x="0" y="0"/>
                </a:moveTo>
                <a:lnTo>
                  <a:pt x="0" y="16438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9117" y="345771"/>
            <a:ext cx="459734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Karnaugh</a:t>
            </a:r>
            <a:r>
              <a:rPr spc="-75" dirty="0"/>
              <a:t> </a:t>
            </a:r>
            <a:r>
              <a:rPr spc="-5" dirty="0"/>
              <a:t>maps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581" y="1450035"/>
            <a:ext cx="8306594" cy="265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425450" indent="-347345">
              <a:lnSpc>
                <a:spcPct val="100000"/>
              </a:lnSpc>
              <a:spcBef>
                <a:spcPts val="95"/>
              </a:spcBef>
              <a:buChar char="•"/>
              <a:tabLst>
                <a:tab pos="360045" algn="l"/>
                <a:tab pos="360680" algn="l"/>
              </a:tabLst>
            </a:pPr>
            <a:r>
              <a:rPr sz="3200" spc="-5" dirty="0">
                <a:latin typeface="Arial"/>
                <a:cs typeface="Arial"/>
              </a:rPr>
              <a:t>Alternate </a:t>
            </a:r>
            <a:r>
              <a:rPr sz="3200" spc="-15" dirty="0">
                <a:latin typeface="Arial"/>
                <a:cs typeface="Arial"/>
              </a:rPr>
              <a:t>way </a:t>
            </a:r>
            <a:r>
              <a:rPr sz="3200" spc="-5" dirty="0">
                <a:latin typeface="Arial"/>
                <a:cs typeface="Arial"/>
              </a:rPr>
              <a:t>of representing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Boolean  function</a:t>
            </a:r>
            <a:endParaRPr sz="3200">
              <a:latin typeface="Arial"/>
              <a:cs typeface="Arial"/>
            </a:endParaRPr>
          </a:p>
          <a:p>
            <a:pPr marL="762635" marR="5080" lvl="1" indent="-287020">
              <a:lnSpc>
                <a:spcPct val="100000"/>
              </a:lnSpc>
              <a:spcBef>
                <a:spcPts val="765"/>
              </a:spcBef>
              <a:buChar char="–"/>
              <a:tabLst>
                <a:tab pos="763270" algn="l"/>
              </a:tabLst>
            </a:pPr>
            <a:r>
              <a:rPr sz="3200" dirty="0">
                <a:latin typeface="Arial"/>
                <a:cs typeface="Arial"/>
              </a:rPr>
              <a:t>All </a:t>
            </a:r>
            <a:r>
              <a:rPr sz="3200" spc="-15" dirty="0">
                <a:latin typeface="Arial"/>
                <a:cs typeface="Arial"/>
              </a:rPr>
              <a:t>rows </a:t>
            </a:r>
            <a:r>
              <a:rPr sz="3200" spc="-5" dirty="0">
                <a:latin typeface="Arial"/>
                <a:cs typeface="Arial"/>
              </a:rPr>
              <a:t>of truth table </a:t>
            </a:r>
            <a:r>
              <a:rPr sz="3200" spc="-10" dirty="0">
                <a:latin typeface="Arial"/>
                <a:cs typeface="Arial"/>
              </a:rPr>
              <a:t>represented with 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square</a:t>
            </a:r>
            <a:endParaRPr sz="3200">
              <a:latin typeface="Arial"/>
              <a:cs typeface="Arial"/>
            </a:endParaRPr>
          </a:p>
          <a:p>
            <a:pPr marL="762635" lvl="1" indent="-287020">
              <a:lnSpc>
                <a:spcPct val="100000"/>
              </a:lnSpc>
              <a:spcBef>
                <a:spcPts val="765"/>
              </a:spcBef>
              <a:buChar char="–"/>
              <a:tabLst>
                <a:tab pos="763270" algn="l"/>
              </a:tabLst>
            </a:pPr>
            <a:r>
              <a:rPr sz="3200" spc="-5" dirty="0">
                <a:latin typeface="Arial"/>
                <a:cs typeface="Arial"/>
              </a:rPr>
              <a:t>Each square represents a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minterm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24495" y="4571746"/>
          <a:ext cx="3774597" cy="1357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680"/>
                <a:gridCol w="197432"/>
                <a:gridCol w="487733"/>
                <a:gridCol w="487733"/>
                <a:gridCol w="1609037"/>
                <a:gridCol w="516625"/>
                <a:gridCol w="281357"/>
              </a:tblGrid>
              <a:tr h="3454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x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185"/>
                        </a:lnSpc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y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0960" marB="0"/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57150" marB="0"/>
                </a:tc>
              </a:tr>
              <a:tr h="1162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75945">
                <a:tc gridSpan="2"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285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ts val="1650"/>
                        </a:lnSpc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 marR="18542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650"/>
                        </a:lnSpc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 marR="4572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650"/>
                        </a:lnSpc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10416" y="4895660"/>
          <a:ext cx="976842" cy="902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421"/>
                <a:gridCol w="488421"/>
              </a:tblGrid>
              <a:tr h="451484"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1484"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691636" y="4600955"/>
            <a:ext cx="326073" cy="300990"/>
          </a:xfrm>
          <a:custGeom>
            <a:avLst/>
            <a:gdLst/>
            <a:ahLst/>
            <a:cxnLst/>
            <a:rect l="l" t="t" r="r" b="b"/>
            <a:pathLst>
              <a:path w="300989" h="300989">
                <a:moveTo>
                  <a:pt x="300609" y="3009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0913" y="4544010"/>
            <a:ext cx="636323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81965" algn="l"/>
              </a:tabLst>
            </a:pPr>
            <a:r>
              <a:rPr sz="1600" spc="0" dirty="0">
                <a:latin typeface="Comic Sans MS"/>
                <a:cs typeface="Comic Sans MS"/>
              </a:rPr>
              <a:t>0	</a:t>
            </a:r>
            <a:r>
              <a:rPr sz="160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2883" y="4569714"/>
            <a:ext cx="15822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omic Sans MS"/>
                <a:cs typeface="Comic Sans MS"/>
              </a:rPr>
              <a:t>x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2060" y="4393133"/>
            <a:ext cx="170603" cy="1174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10"/>
              </a:spcBef>
            </a:pPr>
            <a:r>
              <a:rPr sz="1600" spc="0" dirty="0">
                <a:latin typeface="Comic Sans MS"/>
                <a:cs typeface="Comic Sans MS"/>
              </a:rPr>
              <a:t>y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160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60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008717" y="4824413"/>
          <a:ext cx="976842" cy="90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421"/>
                <a:gridCol w="488421"/>
              </a:tblGrid>
              <a:tr h="450850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5" dirty="0"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’y’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0" dirty="0"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’y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spc="0" dirty="0"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y’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spc="5" dirty="0">
                          <a:latin typeface="Comic Sans MS"/>
                          <a:cs typeface="Comic Sans MS"/>
                        </a:rPr>
                        <a:t>xy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690623" y="4529074"/>
            <a:ext cx="325385" cy="301625"/>
          </a:xfrm>
          <a:custGeom>
            <a:avLst/>
            <a:gdLst/>
            <a:ahLst/>
            <a:cxnLst/>
            <a:rect l="l" t="t" r="r" b="b"/>
            <a:pathLst>
              <a:path w="300355" h="301625">
                <a:moveTo>
                  <a:pt x="299974" y="301625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2607" y="483185"/>
            <a:ext cx="459734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Karnaugh</a:t>
            </a:r>
            <a:r>
              <a:rPr spc="-75" dirty="0"/>
              <a:t> </a:t>
            </a:r>
            <a:r>
              <a:rPr spc="-5" dirty="0"/>
              <a:t>maps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301" y="1624965"/>
            <a:ext cx="9070868" cy="32960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90"/>
              </a:spcBef>
              <a:buChar char="•"/>
              <a:tabLst>
                <a:tab pos="360045" algn="l"/>
                <a:tab pos="360680" algn="l"/>
              </a:tabLst>
            </a:pPr>
            <a:r>
              <a:rPr sz="3200" spc="-5" dirty="0">
                <a:latin typeface="Arial"/>
                <a:cs typeface="Arial"/>
              </a:rPr>
              <a:t>Easy to convert </a:t>
            </a:r>
            <a:r>
              <a:rPr sz="3200" spc="-10" dirty="0">
                <a:latin typeface="Arial"/>
                <a:cs typeface="Arial"/>
              </a:rPr>
              <a:t>between </a:t>
            </a:r>
            <a:r>
              <a:rPr sz="3200" spc="-5" dirty="0">
                <a:latin typeface="Arial"/>
                <a:cs typeface="Arial"/>
              </a:rPr>
              <a:t>truth table,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K-map,</a:t>
            </a:r>
            <a:endParaRPr sz="32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SOP.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Times New Roman"/>
              <a:cs typeface="Times New Roman"/>
            </a:endParaRPr>
          </a:p>
          <a:p>
            <a:pPr marL="762635" marR="5080" indent="-287020">
              <a:lnSpc>
                <a:spcPct val="110000"/>
              </a:lnSpc>
            </a:pPr>
            <a:r>
              <a:rPr sz="3200" spc="-5" dirty="0">
                <a:latin typeface="Arial"/>
                <a:cs typeface="Arial"/>
              </a:rPr>
              <a:t>– Unoptimized form: number of </a:t>
            </a:r>
            <a:r>
              <a:rPr sz="3200" spc="-125" dirty="0">
                <a:latin typeface="Arial"/>
                <a:cs typeface="Arial"/>
              </a:rPr>
              <a:t>1‟s </a:t>
            </a:r>
            <a:r>
              <a:rPr sz="3200" spc="-5" dirty="0">
                <a:latin typeface="Arial"/>
                <a:cs typeface="Arial"/>
              </a:rPr>
              <a:t>in</a:t>
            </a:r>
            <a:r>
              <a:rPr sz="3200" spc="-3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K-map  equals number of minterms (products) in  SOP.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923" y="6015940"/>
            <a:ext cx="183604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nterms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535" y="5527954"/>
            <a:ext cx="7245138" cy="853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95"/>
              </a:spcBef>
            </a:pPr>
            <a:r>
              <a:rPr sz="3200" spc="-5" dirty="0">
                <a:latin typeface="Arial"/>
                <a:cs typeface="Arial"/>
              </a:rPr>
              <a:t>– Optimized form: reduced number</a:t>
            </a:r>
            <a:r>
              <a:rPr sz="3200" spc="-4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2540635">
              <a:lnSpc>
                <a:spcPts val="3265"/>
              </a:lnSpc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F(x,y)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= x’y +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x’y’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2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x’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6906" y="3000376"/>
            <a:ext cx="309563" cy="714375"/>
          </a:xfrm>
          <a:custGeom>
            <a:avLst/>
            <a:gdLst/>
            <a:ahLst/>
            <a:cxnLst/>
            <a:rect l="l" t="t" r="r" b="b"/>
            <a:pathLst>
              <a:path w="285750" h="714375">
                <a:moveTo>
                  <a:pt x="0" y="357250"/>
                </a:moveTo>
                <a:lnTo>
                  <a:pt x="2303" y="293020"/>
                </a:lnTo>
                <a:lnTo>
                  <a:pt x="8943" y="232572"/>
                </a:lnTo>
                <a:lnTo>
                  <a:pt x="19515" y="176915"/>
                </a:lnTo>
                <a:lnTo>
                  <a:pt x="33615" y="127056"/>
                </a:lnTo>
                <a:lnTo>
                  <a:pt x="50839" y="84003"/>
                </a:lnTo>
                <a:lnTo>
                  <a:pt x="70781" y="48763"/>
                </a:lnTo>
                <a:lnTo>
                  <a:pt x="117203" y="5754"/>
                </a:lnTo>
                <a:lnTo>
                  <a:pt x="142875" y="0"/>
                </a:lnTo>
                <a:lnTo>
                  <a:pt x="168546" y="5754"/>
                </a:lnTo>
                <a:lnTo>
                  <a:pt x="192712" y="22344"/>
                </a:lnTo>
                <a:lnTo>
                  <a:pt x="234910" y="84003"/>
                </a:lnTo>
                <a:lnTo>
                  <a:pt x="252134" y="127056"/>
                </a:lnTo>
                <a:lnTo>
                  <a:pt x="266234" y="176915"/>
                </a:lnTo>
                <a:lnTo>
                  <a:pt x="276806" y="232572"/>
                </a:lnTo>
                <a:lnTo>
                  <a:pt x="283446" y="293020"/>
                </a:lnTo>
                <a:lnTo>
                  <a:pt x="285750" y="357250"/>
                </a:lnTo>
                <a:lnTo>
                  <a:pt x="283446" y="421443"/>
                </a:lnTo>
                <a:lnTo>
                  <a:pt x="276806" y="481861"/>
                </a:lnTo>
                <a:lnTo>
                  <a:pt x="266234" y="537496"/>
                </a:lnTo>
                <a:lnTo>
                  <a:pt x="252134" y="587340"/>
                </a:lnTo>
                <a:lnTo>
                  <a:pt x="234910" y="630382"/>
                </a:lnTo>
                <a:lnTo>
                  <a:pt x="214968" y="665616"/>
                </a:lnTo>
                <a:lnTo>
                  <a:pt x="168546" y="708621"/>
                </a:lnTo>
                <a:lnTo>
                  <a:pt x="142875" y="714375"/>
                </a:lnTo>
                <a:lnTo>
                  <a:pt x="117203" y="708621"/>
                </a:lnTo>
                <a:lnTo>
                  <a:pt x="93037" y="692032"/>
                </a:lnTo>
                <a:lnTo>
                  <a:pt x="50839" y="630382"/>
                </a:lnTo>
                <a:lnTo>
                  <a:pt x="33615" y="587340"/>
                </a:lnTo>
                <a:lnTo>
                  <a:pt x="19515" y="537496"/>
                </a:lnTo>
                <a:lnTo>
                  <a:pt x="8943" y="481861"/>
                </a:lnTo>
                <a:lnTo>
                  <a:pt x="2303" y="421443"/>
                </a:lnTo>
                <a:lnTo>
                  <a:pt x="0" y="357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5190" y="172670"/>
            <a:ext cx="45677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Karnaugh</a:t>
            </a:r>
            <a:r>
              <a:rPr spc="-45" dirty="0"/>
              <a:t> </a:t>
            </a:r>
            <a:r>
              <a:rPr spc="-5" dirty="0"/>
              <a:t>Maps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01" y="1020317"/>
            <a:ext cx="9267613" cy="1179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ts val="2915"/>
              </a:lnSpc>
              <a:spcBef>
                <a:spcPts val="110"/>
              </a:spcBef>
              <a:buChar char="•"/>
              <a:tabLst>
                <a:tab pos="356870" algn="l"/>
                <a:tab pos="357505" algn="l"/>
              </a:tabLst>
            </a:pPr>
            <a:r>
              <a:rPr sz="2700" spc="0" dirty="0">
                <a:latin typeface="Arial"/>
                <a:cs typeface="Arial"/>
              </a:rPr>
              <a:t>A Karnaugh map </a:t>
            </a:r>
            <a:r>
              <a:rPr sz="2700" dirty="0">
                <a:latin typeface="Arial"/>
                <a:cs typeface="Arial"/>
              </a:rPr>
              <a:t>is </a:t>
            </a:r>
            <a:r>
              <a:rPr sz="2700" spc="0" dirty="0">
                <a:latin typeface="Arial"/>
                <a:cs typeface="Arial"/>
              </a:rPr>
              <a:t>a graphical </a:t>
            </a:r>
            <a:r>
              <a:rPr sz="2700" dirty="0">
                <a:latin typeface="Arial"/>
                <a:cs typeface="Arial"/>
              </a:rPr>
              <a:t>tool </a:t>
            </a:r>
            <a:r>
              <a:rPr sz="2700" spc="-5" dirty="0">
                <a:latin typeface="Arial"/>
                <a:cs typeface="Arial"/>
              </a:rPr>
              <a:t>for </a:t>
            </a:r>
            <a:r>
              <a:rPr sz="2700" dirty="0">
                <a:latin typeface="Arial"/>
                <a:cs typeface="Arial"/>
              </a:rPr>
              <a:t>assisting in</a:t>
            </a:r>
            <a:r>
              <a:rPr sz="2700" spc="-36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</a:t>
            </a:r>
            <a:endParaRPr sz="2700">
              <a:latin typeface="Arial"/>
              <a:cs typeface="Arial"/>
            </a:endParaRPr>
          </a:p>
          <a:p>
            <a:pPr marL="356870">
              <a:lnSpc>
                <a:spcPts val="2915"/>
              </a:lnSpc>
            </a:pPr>
            <a:r>
              <a:rPr sz="2700" spc="0" dirty="0">
                <a:latin typeface="Arial"/>
                <a:cs typeface="Arial"/>
              </a:rPr>
              <a:t>general</a:t>
            </a:r>
            <a:endParaRPr sz="27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700" dirty="0">
                <a:latin typeface="Arial"/>
                <a:cs typeface="Arial"/>
              </a:rPr>
              <a:t>simplification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0" dirty="0">
                <a:latin typeface="Arial"/>
                <a:cs typeface="Arial"/>
              </a:rPr>
              <a:t>procedure.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584" y="2554604"/>
            <a:ext cx="26622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4558" y="2813050"/>
          <a:ext cx="8255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"/>
                <a:gridCol w="412750"/>
              </a:tblGrid>
              <a:tr h="381000">
                <a:tc>
                  <a:txBody>
                    <a:bodyPr/>
                    <a:lstStyle/>
                    <a:p>
                      <a:pPr marL="1333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0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2700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0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301" y="2172666"/>
            <a:ext cx="37429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65" dirty="0">
                <a:solidFill>
                  <a:srgbClr val="FF0000"/>
                </a:solidFill>
                <a:latin typeface="Arial"/>
                <a:cs typeface="Arial"/>
              </a:rPr>
              <a:t>Two</a:t>
            </a:r>
            <a:r>
              <a:rPr sz="3600" i="1" spc="-97" baseline="-4629" dirty="0">
                <a:latin typeface="Book Antiqua"/>
                <a:cs typeface="Book Antiqua"/>
              </a:rPr>
              <a:t>B</a:t>
            </a:r>
            <a:r>
              <a:rPr sz="2800" spc="-65" dirty="0">
                <a:solidFill>
                  <a:srgbClr val="FF0000"/>
                </a:solidFill>
                <a:latin typeface="Arial"/>
                <a:cs typeface="Arial"/>
              </a:rPr>
              <a:t>variable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maps.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1238" y="2514600"/>
            <a:ext cx="3302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304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93329" y="2402204"/>
            <a:ext cx="52281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sz="2400" dirty="0">
                <a:latin typeface="Book Antiqua"/>
                <a:cs typeface="Book Antiqua"/>
              </a:rPr>
              <a:t>0	1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075" y="2783282"/>
            <a:ext cx="193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0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3074" y="3164585"/>
            <a:ext cx="19261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1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8721" y="2938730"/>
            <a:ext cx="1725983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F=AB</a:t>
            </a:r>
            <a:r>
              <a:rPr sz="2400" i="1" spc="-265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r>
              <a:rPr sz="2400" i="1" dirty="0">
                <a:latin typeface="Book Antiqua"/>
                <a:cs typeface="Book Antiqua"/>
              </a:rPr>
              <a:t>+A</a:t>
            </a:r>
            <a:r>
              <a:rPr sz="2400" dirty="0">
                <a:latin typeface="Book Antiqua"/>
                <a:cs typeface="Book Antiqua"/>
              </a:rPr>
              <a:t>’</a:t>
            </a:r>
            <a:r>
              <a:rPr sz="2400" i="1" dirty="0"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276321" y="2965450"/>
          <a:ext cx="8255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"/>
                <a:gridCol w="412750"/>
              </a:tblGrid>
              <a:tr h="381000">
                <a:tc>
                  <a:txBody>
                    <a:bodyPr/>
                    <a:lstStyle/>
                    <a:p>
                      <a:pPr marL="1587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0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587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953000" y="2667000"/>
            <a:ext cx="3302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304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40181" y="2402205"/>
            <a:ext cx="1119239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>
              <a:lnSpc>
                <a:spcPts val="2039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ts val="2039"/>
              </a:lnSpc>
              <a:tabLst>
                <a:tab pos="562610" algn="l"/>
                <a:tab pos="867410" algn="l"/>
              </a:tabLst>
            </a:pPr>
            <a:r>
              <a:rPr sz="3600" i="1" baseline="-27777" dirty="0">
                <a:latin typeface="Book Antiqua"/>
                <a:cs typeface="Book Antiqua"/>
              </a:rPr>
              <a:t>A	</a:t>
            </a:r>
            <a:r>
              <a:rPr sz="2400" dirty="0">
                <a:latin typeface="Book Antiqua"/>
                <a:cs typeface="Book Antiqua"/>
              </a:rPr>
              <a:t>0	1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5992" y="2935682"/>
            <a:ext cx="193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0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5991" y="3316985"/>
            <a:ext cx="19261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1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2882" y="4688790"/>
            <a:ext cx="26622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55700" y="4648200"/>
            <a:ext cx="3302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304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07371" y="4917771"/>
            <a:ext cx="193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0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7371" y="5299049"/>
            <a:ext cx="19261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1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962" y="3718274"/>
            <a:ext cx="3588173" cy="9810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Three variable</a:t>
            </a:r>
            <a:r>
              <a:rPr sz="28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maps.</a:t>
            </a:r>
            <a:endParaRPr sz="2800">
              <a:latin typeface="Calibri"/>
              <a:cs typeface="Calibri"/>
            </a:endParaRPr>
          </a:p>
          <a:p>
            <a:pPr marL="1063625">
              <a:lnSpc>
                <a:spcPct val="100000"/>
              </a:lnSpc>
              <a:spcBef>
                <a:spcPts val="585"/>
              </a:spcBef>
            </a:pPr>
            <a:r>
              <a:rPr sz="2400" i="1" spc="-5" dirty="0">
                <a:latin typeface="Book Antiqua"/>
                <a:cs typeface="Book Antiqua"/>
              </a:rPr>
              <a:t>BC</a:t>
            </a:r>
            <a:endParaRPr sz="2400">
              <a:latin typeface="Book Antiqua"/>
              <a:cs typeface="Book Antiqua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479021" y="4946650"/>
          <a:ext cx="1651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"/>
                <a:gridCol w="412750"/>
                <a:gridCol w="412750"/>
                <a:gridCol w="412750"/>
              </a:tblGrid>
              <a:tr h="381000">
                <a:tc>
                  <a:txBody>
                    <a:bodyPr/>
                    <a:lstStyle/>
                    <a:p>
                      <a:pPr marL="1333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0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0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333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1582759" y="4573271"/>
            <a:ext cx="15436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Book Antiqua"/>
                <a:cs typeface="Book Antiqua"/>
              </a:rPr>
              <a:t>00 01 11</a:t>
            </a:r>
            <a:r>
              <a:rPr sz="2000" spc="4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10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9866" y="5988202"/>
            <a:ext cx="683651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Book Antiqua"/>
                <a:cs typeface="Book Antiqua"/>
              </a:rPr>
              <a:t>F=AB’C’</a:t>
            </a:r>
            <a:r>
              <a:rPr sz="2400" i="1" spc="-204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+A</a:t>
            </a:r>
            <a:r>
              <a:rPr sz="2400" i="1" dirty="0">
                <a:latin typeface="Book Antiqua"/>
                <a:cs typeface="Book Antiqua"/>
              </a:rPr>
              <a:t>B</a:t>
            </a:r>
            <a:r>
              <a:rPr sz="2400" i="1" spc="-180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r>
              <a:rPr sz="2400" i="1" dirty="0">
                <a:latin typeface="Book Antiqua"/>
                <a:cs typeface="Book Antiqua"/>
              </a:rPr>
              <a:t>C</a:t>
            </a:r>
            <a:r>
              <a:rPr sz="2400" i="1" spc="-16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+</a:t>
            </a:r>
            <a:r>
              <a:rPr sz="2400" i="1" spc="-5" dirty="0">
                <a:latin typeface="Book Antiqua"/>
                <a:cs typeface="Book Antiqua"/>
              </a:rPr>
              <a:t>ABC</a:t>
            </a:r>
            <a:r>
              <a:rPr sz="2400" i="1" spc="-3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+A</a:t>
            </a:r>
            <a:r>
              <a:rPr sz="2400" i="1" spc="-5" dirty="0">
                <a:latin typeface="Book Antiqua"/>
                <a:cs typeface="Book Antiqua"/>
              </a:rPr>
              <a:t>BC</a:t>
            </a:r>
            <a:r>
              <a:rPr sz="2400" i="1" spc="-165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Book Antiqua"/>
                <a:cs typeface="Book Antiqua"/>
              </a:rPr>
              <a:t>+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A’B’C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+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A’BC’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64054" y="2938730"/>
            <a:ext cx="2477876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F=AB</a:t>
            </a:r>
            <a:r>
              <a:rPr sz="2400" i="1" spc="-2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+</a:t>
            </a:r>
            <a:r>
              <a:rPr sz="2400" i="1" dirty="0">
                <a:latin typeface="Book Antiqua"/>
                <a:cs typeface="Book Antiqua"/>
              </a:rPr>
              <a:t>A</a:t>
            </a:r>
            <a:r>
              <a:rPr sz="2400" dirty="0">
                <a:latin typeface="Symbol"/>
                <a:cs typeface="Symbol"/>
              </a:rPr>
              <a:t></a:t>
            </a:r>
            <a:r>
              <a:rPr sz="2400" i="1" dirty="0">
                <a:latin typeface="Book Antiqua"/>
                <a:cs typeface="Book Antiqua"/>
              </a:rPr>
              <a:t>B</a:t>
            </a:r>
            <a:r>
              <a:rPr sz="2400" i="1" spc="-19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+</a:t>
            </a:r>
            <a:r>
              <a:rPr sz="2400" i="1" spc="-5" dirty="0">
                <a:latin typeface="Book Antiqua"/>
                <a:cs typeface="Book Antiqua"/>
              </a:rPr>
              <a:t>AB</a:t>
            </a:r>
            <a:r>
              <a:rPr sz="2400" i="1" spc="-170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endParaRPr sz="2400">
              <a:latin typeface="Symbol"/>
              <a:cs typeface="Symbol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527538" y="3727450"/>
          <a:ext cx="1562946" cy="2085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529"/>
                <a:gridCol w="380417"/>
              </a:tblGrid>
              <a:tr h="236854">
                <a:tc>
                  <a:txBody>
                    <a:bodyPr/>
                    <a:lstStyle/>
                    <a:p>
                      <a:pPr marL="88265">
                        <a:lnSpc>
                          <a:spcPts val="1770"/>
                        </a:lnSpc>
                        <a:tabLst>
                          <a:tab pos="377190" algn="l"/>
                          <a:tab pos="758190" algn="l"/>
                        </a:tabLst>
                      </a:pPr>
                      <a:r>
                        <a:rPr sz="2400" b="1" baseline="1736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	B	</a:t>
                      </a:r>
                      <a:r>
                        <a:rPr sz="16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770"/>
                        </a:lnSpc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8485">
                <a:tc>
                  <a:txBody>
                    <a:bodyPr/>
                    <a:lstStyle/>
                    <a:p>
                      <a:pPr marL="100965">
                        <a:lnSpc>
                          <a:spcPts val="1770"/>
                        </a:lnSpc>
                        <a:tabLst>
                          <a:tab pos="394970" algn="l"/>
                          <a:tab pos="791845" algn="l"/>
                        </a:tabLst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	0	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0965">
                        <a:lnSpc>
                          <a:spcPts val="1820"/>
                        </a:lnSpc>
                        <a:tabLst>
                          <a:tab pos="394970" algn="l"/>
                          <a:tab pos="791845" algn="l"/>
                        </a:tabLst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	0	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0965">
                        <a:lnSpc>
                          <a:spcPts val="1800"/>
                        </a:lnSpc>
                        <a:tabLst>
                          <a:tab pos="394970" algn="l"/>
                          <a:tab pos="791845" algn="l"/>
                        </a:tabLst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	1	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0965">
                        <a:lnSpc>
                          <a:spcPts val="1805"/>
                        </a:lnSpc>
                        <a:tabLst>
                          <a:tab pos="394970" algn="l"/>
                          <a:tab pos="791845" algn="l"/>
                        </a:tabLst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	1	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0965">
                        <a:lnSpc>
                          <a:spcPts val="1820"/>
                        </a:lnSpc>
                        <a:tabLst>
                          <a:tab pos="394970" algn="l"/>
                          <a:tab pos="791845" algn="l"/>
                        </a:tabLst>
                      </a:pPr>
                      <a:r>
                        <a:rPr sz="1600" b="1" spc="0" dirty="0">
                          <a:latin typeface="Calibri"/>
                          <a:cs typeface="Calibri"/>
                        </a:rPr>
                        <a:t>1	0	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0965">
                        <a:lnSpc>
                          <a:spcPts val="1800"/>
                        </a:lnSpc>
                        <a:tabLst>
                          <a:tab pos="394970" algn="l"/>
                          <a:tab pos="791845" algn="l"/>
                        </a:tabLst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	0	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0965">
                        <a:lnSpc>
                          <a:spcPts val="1805"/>
                        </a:lnSpc>
                        <a:tabLst>
                          <a:tab pos="394970" algn="l"/>
                          <a:tab pos="791845" algn="l"/>
                        </a:tabLst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	1	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0965">
                        <a:lnSpc>
                          <a:spcPts val="1830"/>
                        </a:lnSpc>
                        <a:tabLst>
                          <a:tab pos="394970" algn="l"/>
                          <a:tab pos="791845" algn="l"/>
                        </a:tabLst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	1	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7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8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80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8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80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83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6504664" y="5797092"/>
            <a:ext cx="37148" cy="30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latin typeface="Tahoma"/>
                <a:cs typeface="Tahoma"/>
              </a:rPr>
              <a:t>+</a:t>
            </a:r>
            <a:endParaRPr sz="1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3502" y="6307513"/>
            <a:ext cx="9842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025" y="180797"/>
            <a:ext cx="815720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spc="0" dirty="0"/>
              <a:t>Path</a:t>
            </a:r>
            <a:r>
              <a:rPr u="heavy" spc="-135" dirty="0"/>
              <a:t> </a:t>
            </a:r>
            <a:r>
              <a:rPr u="heavy" dirty="0"/>
              <a:t>Expression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744" y="691895"/>
            <a:ext cx="3261359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008" y="1173480"/>
            <a:ext cx="2871216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3158"/>
            <a:ext cx="5940425" cy="11264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u="heavy" spc="0" dirty="0">
                <a:solidFill>
                  <a:srgbClr val="0000CC"/>
                </a:solidFill>
                <a:latin typeface="Arial"/>
                <a:cs typeface="Arial"/>
              </a:rPr>
              <a:t>Path</a:t>
            </a:r>
            <a:r>
              <a:rPr sz="2800" b="1" u="heavy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u="heavy" dirty="0">
                <a:solidFill>
                  <a:srgbClr val="0000CC"/>
                </a:solidFill>
                <a:latin typeface="Arial"/>
                <a:cs typeface="Arial"/>
              </a:rPr>
              <a:t>Expression</a:t>
            </a:r>
            <a:endParaRPr sz="28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  <a:spcBef>
                <a:spcPts val="2415"/>
              </a:spcBef>
              <a:tabLst>
                <a:tab pos="1899920" algn="l"/>
              </a:tabLst>
            </a:pP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Simply:	</a:t>
            </a:r>
            <a:r>
              <a:rPr sz="2400" b="1" spc="-10" dirty="0">
                <a:latin typeface="Arial"/>
                <a:cs typeface="Arial"/>
              </a:rPr>
              <a:t>Derive </a:t>
            </a:r>
            <a:r>
              <a:rPr sz="2400" b="1" dirty="0">
                <a:latin typeface="Arial"/>
                <a:cs typeface="Arial"/>
              </a:rPr>
              <a:t>using path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products.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0594" y="4448683"/>
            <a:ext cx="6105525" cy="16694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u="heavy" spc="-10" dirty="0">
                <a:solidFill>
                  <a:srgbClr val="CC0000"/>
                </a:solid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927100" marR="5080">
              <a:lnSpc>
                <a:spcPts val="5280"/>
              </a:lnSpc>
              <a:spcBef>
                <a:spcPts val="560"/>
              </a:spcBef>
            </a:pPr>
            <a:r>
              <a:rPr sz="2000" b="1" spc="-5" dirty="0">
                <a:latin typeface="Arial"/>
                <a:cs typeface="Arial"/>
              </a:rPr>
              <a:t>{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d</a:t>
            </a:r>
            <a:r>
              <a:rPr sz="2400" b="1" spc="-36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,</a:t>
            </a:r>
            <a:r>
              <a:rPr sz="2400" b="1" spc="-4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c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d,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,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…..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}  </a:t>
            </a:r>
            <a:r>
              <a:rPr sz="2400" b="1" dirty="0">
                <a:latin typeface="Arial"/>
                <a:cs typeface="Arial"/>
              </a:rPr>
              <a:t>abd + abcbd + abcbcbd +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0800" y="3174745"/>
            <a:ext cx="979805" cy="76200"/>
          </a:xfrm>
          <a:custGeom>
            <a:avLst/>
            <a:gdLst/>
            <a:ahLst/>
            <a:cxnLst/>
            <a:rect l="l" t="t" r="r" b="b"/>
            <a:pathLst>
              <a:path w="979804" h="76200">
                <a:moveTo>
                  <a:pt x="903276" y="44409"/>
                </a:moveTo>
                <a:lnTo>
                  <a:pt x="903224" y="76200"/>
                </a:lnTo>
                <a:lnTo>
                  <a:pt x="967150" y="44450"/>
                </a:lnTo>
                <a:lnTo>
                  <a:pt x="915924" y="44450"/>
                </a:lnTo>
                <a:lnTo>
                  <a:pt x="903276" y="44409"/>
                </a:lnTo>
                <a:close/>
              </a:path>
              <a:path w="979804" h="76200">
                <a:moveTo>
                  <a:pt x="903298" y="31709"/>
                </a:moveTo>
                <a:lnTo>
                  <a:pt x="903276" y="44409"/>
                </a:lnTo>
                <a:lnTo>
                  <a:pt x="915924" y="44450"/>
                </a:lnTo>
                <a:lnTo>
                  <a:pt x="916051" y="31750"/>
                </a:lnTo>
                <a:lnTo>
                  <a:pt x="903298" y="31709"/>
                </a:lnTo>
                <a:close/>
              </a:path>
              <a:path w="979804" h="76200">
                <a:moveTo>
                  <a:pt x="903351" y="0"/>
                </a:moveTo>
                <a:lnTo>
                  <a:pt x="903298" y="31709"/>
                </a:lnTo>
                <a:lnTo>
                  <a:pt x="916051" y="31750"/>
                </a:lnTo>
                <a:lnTo>
                  <a:pt x="915924" y="44450"/>
                </a:lnTo>
                <a:lnTo>
                  <a:pt x="967150" y="44450"/>
                </a:lnTo>
                <a:lnTo>
                  <a:pt x="979424" y="38353"/>
                </a:lnTo>
                <a:lnTo>
                  <a:pt x="903351" y="0"/>
                </a:lnTo>
                <a:close/>
              </a:path>
              <a:path w="979804" h="76200">
                <a:moveTo>
                  <a:pt x="0" y="28828"/>
                </a:moveTo>
                <a:lnTo>
                  <a:pt x="0" y="41528"/>
                </a:lnTo>
                <a:lnTo>
                  <a:pt x="903276" y="44409"/>
                </a:lnTo>
                <a:lnTo>
                  <a:pt x="903298" y="31709"/>
                </a:lnTo>
                <a:lnTo>
                  <a:pt x="0" y="28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8248" y="3174745"/>
            <a:ext cx="979805" cy="76200"/>
          </a:xfrm>
          <a:custGeom>
            <a:avLst/>
            <a:gdLst/>
            <a:ahLst/>
            <a:cxnLst/>
            <a:rect l="l" t="t" r="r" b="b"/>
            <a:pathLst>
              <a:path w="979804" h="76200">
                <a:moveTo>
                  <a:pt x="903329" y="44409"/>
                </a:moveTo>
                <a:lnTo>
                  <a:pt x="903224" y="76200"/>
                </a:lnTo>
                <a:lnTo>
                  <a:pt x="967256" y="44450"/>
                </a:lnTo>
                <a:lnTo>
                  <a:pt x="916051" y="44450"/>
                </a:lnTo>
                <a:lnTo>
                  <a:pt x="903329" y="44409"/>
                </a:lnTo>
                <a:close/>
              </a:path>
              <a:path w="979804" h="76200">
                <a:moveTo>
                  <a:pt x="903372" y="31709"/>
                </a:moveTo>
                <a:lnTo>
                  <a:pt x="903329" y="44409"/>
                </a:lnTo>
                <a:lnTo>
                  <a:pt x="916051" y="44450"/>
                </a:lnTo>
                <a:lnTo>
                  <a:pt x="916051" y="31750"/>
                </a:lnTo>
                <a:lnTo>
                  <a:pt x="903372" y="31709"/>
                </a:lnTo>
                <a:close/>
              </a:path>
              <a:path w="979804" h="76200">
                <a:moveTo>
                  <a:pt x="903477" y="0"/>
                </a:moveTo>
                <a:lnTo>
                  <a:pt x="903372" y="31709"/>
                </a:lnTo>
                <a:lnTo>
                  <a:pt x="916051" y="31750"/>
                </a:lnTo>
                <a:lnTo>
                  <a:pt x="916051" y="44450"/>
                </a:lnTo>
                <a:lnTo>
                  <a:pt x="967256" y="44450"/>
                </a:lnTo>
                <a:lnTo>
                  <a:pt x="979551" y="38353"/>
                </a:lnTo>
                <a:lnTo>
                  <a:pt x="903477" y="0"/>
                </a:lnTo>
                <a:close/>
              </a:path>
              <a:path w="979804" h="76200">
                <a:moveTo>
                  <a:pt x="126" y="28828"/>
                </a:moveTo>
                <a:lnTo>
                  <a:pt x="0" y="41528"/>
                </a:lnTo>
                <a:lnTo>
                  <a:pt x="903329" y="44409"/>
                </a:lnTo>
                <a:lnTo>
                  <a:pt x="903372" y="31709"/>
                </a:lnTo>
                <a:lnTo>
                  <a:pt x="126" y="28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1400" y="2828925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381000"/>
                </a:moveTo>
                <a:lnTo>
                  <a:pt x="3130" y="329296"/>
                </a:lnTo>
                <a:lnTo>
                  <a:pt x="12250" y="279708"/>
                </a:lnTo>
                <a:lnTo>
                  <a:pt x="26949" y="232689"/>
                </a:lnTo>
                <a:lnTo>
                  <a:pt x="46820" y="188693"/>
                </a:lnTo>
                <a:lnTo>
                  <a:pt x="71454" y="148174"/>
                </a:lnTo>
                <a:lnTo>
                  <a:pt x="100441" y="111585"/>
                </a:lnTo>
                <a:lnTo>
                  <a:pt x="133373" y="79380"/>
                </a:lnTo>
                <a:lnTo>
                  <a:pt x="169841" y="52013"/>
                </a:lnTo>
                <a:lnTo>
                  <a:pt x="209436" y="29938"/>
                </a:lnTo>
                <a:lnTo>
                  <a:pt x="251751" y="13608"/>
                </a:lnTo>
                <a:lnTo>
                  <a:pt x="296375" y="3477"/>
                </a:lnTo>
                <a:lnTo>
                  <a:pt x="342900" y="0"/>
                </a:lnTo>
                <a:lnTo>
                  <a:pt x="389424" y="3477"/>
                </a:lnTo>
                <a:lnTo>
                  <a:pt x="434048" y="13608"/>
                </a:lnTo>
                <a:lnTo>
                  <a:pt x="476363" y="29938"/>
                </a:lnTo>
                <a:lnTo>
                  <a:pt x="515958" y="52013"/>
                </a:lnTo>
                <a:lnTo>
                  <a:pt x="552426" y="79380"/>
                </a:lnTo>
                <a:lnTo>
                  <a:pt x="585358" y="111585"/>
                </a:lnTo>
                <a:lnTo>
                  <a:pt x="614345" y="148174"/>
                </a:lnTo>
                <a:lnTo>
                  <a:pt x="638979" y="188693"/>
                </a:lnTo>
                <a:lnTo>
                  <a:pt x="658850" y="232689"/>
                </a:lnTo>
                <a:lnTo>
                  <a:pt x="673549" y="279708"/>
                </a:lnTo>
                <a:lnTo>
                  <a:pt x="682669" y="329296"/>
                </a:lnTo>
                <a:lnTo>
                  <a:pt x="685800" y="381000"/>
                </a:lnTo>
                <a:lnTo>
                  <a:pt x="682669" y="432703"/>
                </a:lnTo>
                <a:lnTo>
                  <a:pt x="673549" y="482291"/>
                </a:lnTo>
                <a:lnTo>
                  <a:pt x="658850" y="529310"/>
                </a:lnTo>
                <a:lnTo>
                  <a:pt x="638979" y="573306"/>
                </a:lnTo>
                <a:lnTo>
                  <a:pt x="614345" y="613825"/>
                </a:lnTo>
                <a:lnTo>
                  <a:pt x="585358" y="650414"/>
                </a:lnTo>
                <a:lnTo>
                  <a:pt x="552426" y="682619"/>
                </a:lnTo>
                <a:lnTo>
                  <a:pt x="515958" y="709986"/>
                </a:lnTo>
                <a:lnTo>
                  <a:pt x="476363" y="732061"/>
                </a:lnTo>
                <a:lnTo>
                  <a:pt x="434048" y="748391"/>
                </a:lnTo>
                <a:lnTo>
                  <a:pt x="389424" y="758522"/>
                </a:lnTo>
                <a:lnTo>
                  <a:pt x="342900" y="762000"/>
                </a:lnTo>
                <a:lnTo>
                  <a:pt x="296375" y="758522"/>
                </a:lnTo>
                <a:lnTo>
                  <a:pt x="251751" y="748391"/>
                </a:lnTo>
                <a:lnTo>
                  <a:pt x="209436" y="732061"/>
                </a:lnTo>
                <a:lnTo>
                  <a:pt x="169841" y="709986"/>
                </a:lnTo>
                <a:lnTo>
                  <a:pt x="133373" y="682619"/>
                </a:lnTo>
                <a:lnTo>
                  <a:pt x="100441" y="650414"/>
                </a:lnTo>
                <a:lnTo>
                  <a:pt x="71454" y="613825"/>
                </a:lnTo>
                <a:lnTo>
                  <a:pt x="46820" y="573306"/>
                </a:lnTo>
                <a:lnTo>
                  <a:pt x="26949" y="529310"/>
                </a:lnTo>
                <a:lnTo>
                  <a:pt x="12250" y="482291"/>
                </a:lnTo>
                <a:lnTo>
                  <a:pt x="3130" y="432703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62578" y="3088894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57800" y="2828925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381000"/>
                </a:moveTo>
                <a:lnTo>
                  <a:pt x="3130" y="329296"/>
                </a:lnTo>
                <a:lnTo>
                  <a:pt x="12250" y="279708"/>
                </a:lnTo>
                <a:lnTo>
                  <a:pt x="26949" y="232689"/>
                </a:lnTo>
                <a:lnTo>
                  <a:pt x="46820" y="188693"/>
                </a:lnTo>
                <a:lnTo>
                  <a:pt x="71454" y="148174"/>
                </a:lnTo>
                <a:lnTo>
                  <a:pt x="100441" y="111585"/>
                </a:lnTo>
                <a:lnTo>
                  <a:pt x="133373" y="79380"/>
                </a:lnTo>
                <a:lnTo>
                  <a:pt x="169841" y="52013"/>
                </a:lnTo>
                <a:lnTo>
                  <a:pt x="209436" y="29938"/>
                </a:lnTo>
                <a:lnTo>
                  <a:pt x="251751" y="13608"/>
                </a:lnTo>
                <a:lnTo>
                  <a:pt x="296375" y="3477"/>
                </a:lnTo>
                <a:lnTo>
                  <a:pt x="342900" y="0"/>
                </a:lnTo>
                <a:lnTo>
                  <a:pt x="389424" y="3477"/>
                </a:lnTo>
                <a:lnTo>
                  <a:pt x="434048" y="13608"/>
                </a:lnTo>
                <a:lnTo>
                  <a:pt x="476363" y="29938"/>
                </a:lnTo>
                <a:lnTo>
                  <a:pt x="515958" y="52013"/>
                </a:lnTo>
                <a:lnTo>
                  <a:pt x="552426" y="79380"/>
                </a:lnTo>
                <a:lnTo>
                  <a:pt x="585358" y="111585"/>
                </a:lnTo>
                <a:lnTo>
                  <a:pt x="614345" y="148174"/>
                </a:lnTo>
                <a:lnTo>
                  <a:pt x="638979" y="188693"/>
                </a:lnTo>
                <a:lnTo>
                  <a:pt x="658850" y="232689"/>
                </a:lnTo>
                <a:lnTo>
                  <a:pt x="673549" y="279708"/>
                </a:lnTo>
                <a:lnTo>
                  <a:pt x="682669" y="329296"/>
                </a:lnTo>
                <a:lnTo>
                  <a:pt x="685800" y="381000"/>
                </a:lnTo>
                <a:lnTo>
                  <a:pt x="682669" y="432703"/>
                </a:lnTo>
                <a:lnTo>
                  <a:pt x="673549" y="482291"/>
                </a:lnTo>
                <a:lnTo>
                  <a:pt x="658850" y="529310"/>
                </a:lnTo>
                <a:lnTo>
                  <a:pt x="638979" y="573306"/>
                </a:lnTo>
                <a:lnTo>
                  <a:pt x="614345" y="613825"/>
                </a:lnTo>
                <a:lnTo>
                  <a:pt x="585358" y="650414"/>
                </a:lnTo>
                <a:lnTo>
                  <a:pt x="552426" y="682619"/>
                </a:lnTo>
                <a:lnTo>
                  <a:pt x="515958" y="709986"/>
                </a:lnTo>
                <a:lnTo>
                  <a:pt x="476363" y="732061"/>
                </a:lnTo>
                <a:lnTo>
                  <a:pt x="434048" y="748391"/>
                </a:lnTo>
                <a:lnTo>
                  <a:pt x="389424" y="758522"/>
                </a:lnTo>
                <a:lnTo>
                  <a:pt x="342900" y="762000"/>
                </a:lnTo>
                <a:lnTo>
                  <a:pt x="296375" y="758522"/>
                </a:lnTo>
                <a:lnTo>
                  <a:pt x="251751" y="748391"/>
                </a:lnTo>
                <a:lnTo>
                  <a:pt x="209436" y="732061"/>
                </a:lnTo>
                <a:lnTo>
                  <a:pt x="169841" y="709986"/>
                </a:lnTo>
                <a:lnTo>
                  <a:pt x="133373" y="682619"/>
                </a:lnTo>
                <a:lnTo>
                  <a:pt x="100441" y="650414"/>
                </a:lnTo>
                <a:lnTo>
                  <a:pt x="71454" y="613825"/>
                </a:lnTo>
                <a:lnTo>
                  <a:pt x="46820" y="573306"/>
                </a:lnTo>
                <a:lnTo>
                  <a:pt x="26949" y="529310"/>
                </a:lnTo>
                <a:lnTo>
                  <a:pt x="12250" y="482291"/>
                </a:lnTo>
                <a:lnTo>
                  <a:pt x="3130" y="432703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39485" y="3088894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05000" y="2828925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381000"/>
                </a:moveTo>
                <a:lnTo>
                  <a:pt x="3130" y="329296"/>
                </a:lnTo>
                <a:lnTo>
                  <a:pt x="12250" y="279708"/>
                </a:lnTo>
                <a:lnTo>
                  <a:pt x="26949" y="232689"/>
                </a:lnTo>
                <a:lnTo>
                  <a:pt x="46820" y="188693"/>
                </a:lnTo>
                <a:lnTo>
                  <a:pt x="71454" y="148174"/>
                </a:lnTo>
                <a:lnTo>
                  <a:pt x="100441" y="111585"/>
                </a:lnTo>
                <a:lnTo>
                  <a:pt x="133373" y="79380"/>
                </a:lnTo>
                <a:lnTo>
                  <a:pt x="169841" y="52013"/>
                </a:lnTo>
                <a:lnTo>
                  <a:pt x="209436" y="29938"/>
                </a:lnTo>
                <a:lnTo>
                  <a:pt x="251751" y="13608"/>
                </a:lnTo>
                <a:lnTo>
                  <a:pt x="296375" y="3477"/>
                </a:lnTo>
                <a:lnTo>
                  <a:pt x="342900" y="0"/>
                </a:lnTo>
                <a:lnTo>
                  <a:pt x="389424" y="3477"/>
                </a:lnTo>
                <a:lnTo>
                  <a:pt x="434048" y="13608"/>
                </a:lnTo>
                <a:lnTo>
                  <a:pt x="476363" y="29938"/>
                </a:lnTo>
                <a:lnTo>
                  <a:pt x="515958" y="52013"/>
                </a:lnTo>
                <a:lnTo>
                  <a:pt x="552426" y="79380"/>
                </a:lnTo>
                <a:lnTo>
                  <a:pt x="585358" y="111585"/>
                </a:lnTo>
                <a:lnTo>
                  <a:pt x="614345" y="148174"/>
                </a:lnTo>
                <a:lnTo>
                  <a:pt x="638979" y="188693"/>
                </a:lnTo>
                <a:lnTo>
                  <a:pt x="658850" y="232689"/>
                </a:lnTo>
                <a:lnTo>
                  <a:pt x="673549" y="279708"/>
                </a:lnTo>
                <a:lnTo>
                  <a:pt x="682669" y="329296"/>
                </a:lnTo>
                <a:lnTo>
                  <a:pt x="685800" y="381000"/>
                </a:lnTo>
                <a:lnTo>
                  <a:pt x="682669" y="432703"/>
                </a:lnTo>
                <a:lnTo>
                  <a:pt x="673549" y="482291"/>
                </a:lnTo>
                <a:lnTo>
                  <a:pt x="658850" y="529310"/>
                </a:lnTo>
                <a:lnTo>
                  <a:pt x="638979" y="573306"/>
                </a:lnTo>
                <a:lnTo>
                  <a:pt x="614345" y="613825"/>
                </a:lnTo>
                <a:lnTo>
                  <a:pt x="585358" y="650414"/>
                </a:lnTo>
                <a:lnTo>
                  <a:pt x="552426" y="682619"/>
                </a:lnTo>
                <a:lnTo>
                  <a:pt x="515958" y="709986"/>
                </a:lnTo>
                <a:lnTo>
                  <a:pt x="476363" y="732061"/>
                </a:lnTo>
                <a:lnTo>
                  <a:pt x="434048" y="748391"/>
                </a:lnTo>
                <a:lnTo>
                  <a:pt x="389424" y="758522"/>
                </a:lnTo>
                <a:lnTo>
                  <a:pt x="342900" y="762000"/>
                </a:lnTo>
                <a:lnTo>
                  <a:pt x="296375" y="758522"/>
                </a:lnTo>
                <a:lnTo>
                  <a:pt x="251751" y="748391"/>
                </a:lnTo>
                <a:lnTo>
                  <a:pt x="209436" y="732061"/>
                </a:lnTo>
                <a:lnTo>
                  <a:pt x="169841" y="709986"/>
                </a:lnTo>
                <a:lnTo>
                  <a:pt x="133373" y="682619"/>
                </a:lnTo>
                <a:lnTo>
                  <a:pt x="100441" y="650414"/>
                </a:lnTo>
                <a:lnTo>
                  <a:pt x="71454" y="613825"/>
                </a:lnTo>
                <a:lnTo>
                  <a:pt x="46820" y="573306"/>
                </a:lnTo>
                <a:lnTo>
                  <a:pt x="26949" y="529310"/>
                </a:lnTo>
                <a:lnTo>
                  <a:pt x="12250" y="482291"/>
                </a:lnTo>
                <a:lnTo>
                  <a:pt x="3130" y="432703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85542" y="3088894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8464" y="3314522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9714" y="2628341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51429" y="3314522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69207" y="2645155"/>
            <a:ext cx="1343660" cy="232410"/>
          </a:xfrm>
          <a:custGeom>
            <a:avLst/>
            <a:gdLst/>
            <a:ahLst/>
            <a:cxnLst/>
            <a:rect l="l" t="t" r="r" b="b"/>
            <a:pathLst>
              <a:path w="1343660" h="232410">
                <a:moveTo>
                  <a:pt x="18033" y="148590"/>
                </a:moveTo>
                <a:lnTo>
                  <a:pt x="0" y="231902"/>
                </a:lnTo>
                <a:lnTo>
                  <a:pt x="77469" y="196342"/>
                </a:lnTo>
                <a:lnTo>
                  <a:pt x="65456" y="186690"/>
                </a:lnTo>
                <a:lnTo>
                  <a:pt x="44450" y="186690"/>
                </a:lnTo>
                <a:lnTo>
                  <a:pt x="35178" y="178054"/>
                </a:lnTo>
                <a:lnTo>
                  <a:pt x="43473" y="169028"/>
                </a:lnTo>
                <a:lnTo>
                  <a:pt x="18033" y="148590"/>
                </a:lnTo>
                <a:close/>
              </a:path>
              <a:path w="1343660" h="232410">
                <a:moveTo>
                  <a:pt x="710326" y="12700"/>
                </a:moveTo>
                <a:lnTo>
                  <a:pt x="521080" y="12700"/>
                </a:lnTo>
                <a:lnTo>
                  <a:pt x="565912" y="13335"/>
                </a:lnTo>
                <a:lnTo>
                  <a:pt x="611758" y="15494"/>
                </a:lnTo>
                <a:lnTo>
                  <a:pt x="658748" y="19431"/>
                </a:lnTo>
                <a:lnTo>
                  <a:pt x="706754" y="25019"/>
                </a:lnTo>
                <a:lnTo>
                  <a:pt x="755650" y="32385"/>
                </a:lnTo>
                <a:lnTo>
                  <a:pt x="805306" y="41402"/>
                </a:lnTo>
                <a:lnTo>
                  <a:pt x="855852" y="52197"/>
                </a:lnTo>
                <a:lnTo>
                  <a:pt x="907288" y="64643"/>
                </a:lnTo>
                <a:lnTo>
                  <a:pt x="959230" y="78867"/>
                </a:lnTo>
                <a:lnTo>
                  <a:pt x="1011935" y="94869"/>
                </a:lnTo>
                <a:lnTo>
                  <a:pt x="1065148" y="112395"/>
                </a:lnTo>
                <a:lnTo>
                  <a:pt x="1118996" y="131826"/>
                </a:lnTo>
                <a:lnTo>
                  <a:pt x="1173226" y="152908"/>
                </a:lnTo>
                <a:lnTo>
                  <a:pt x="1227708" y="175641"/>
                </a:lnTo>
                <a:lnTo>
                  <a:pt x="1282700" y="200279"/>
                </a:lnTo>
                <a:lnTo>
                  <a:pt x="1338071" y="226568"/>
                </a:lnTo>
                <a:lnTo>
                  <a:pt x="1343532" y="215138"/>
                </a:lnTo>
                <a:lnTo>
                  <a:pt x="1288160" y="188849"/>
                </a:lnTo>
                <a:lnTo>
                  <a:pt x="1232915" y="164084"/>
                </a:lnTo>
                <a:lnTo>
                  <a:pt x="1178052" y="141097"/>
                </a:lnTo>
                <a:lnTo>
                  <a:pt x="1123568" y="119888"/>
                </a:lnTo>
                <a:lnTo>
                  <a:pt x="1069466" y="100457"/>
                </a:lnTo>
                <a:lnTo>
                  <a:pt x="1015872" y="82804"/>
                </a:lnTo>
                <a:lnTo>
                  <a:pt x="962913" y="66675"/>
                </a:lnTo>
                <a:lnTo>
                  <a:pt x="910589" y="52451"/>
                </a:lnTo>
                <a:lnTo>
                  <a:pt x="858901" y="39878"/>
                </a:lnTo>
                <a:lnTo>
                  <a:pt x="807973" y="28956"/>
                </a:lnTo>
                <a:lnTo>
                  <a:pt x="757808" y="19939"/>
                </a:lnTo>
                <a:lnTo>
                  <a:pt x="710326" y="12700"/>
                </a:lnTo>
                <a:close/>
              </a:path>
              <a:path w="1343660" h="232410">
                <a:moveTo>
                  <a:pt x="43473" y="169028"/>
                </a:moveTo>
                <a:lnTo>
                  <a:pt x="35178" y="178054"/>
                </a:lnTo>
                <a:lnTo>
                  <a:pt x="44450" y="186690"/>
                </a:lnTo>
                <a:lnTo>
                  <a:pt x="53382" y="176989"/>
                </a:lnTo>
                <a:lnTo>
                  <a:pt x="43473" y="169028"/>
                </a:lnTo>
                <a:close/>
              </a:path>
              <a:path w="1343660" h="232410">
                <a:moveTo>
                  <a:pt x="53382" y="176989"/>
                </a:moveTo>
                <a:lnTo>
                  <a:pt x="44450" y="186690"/>
                </a:lnTo>
                <a:lnTo>
                  <a:pt x="65456" y="186690"/>
                </a:lnTo>
                <a:lnTo>
                  <a:pt x="53382" y="176989"/>
                </a:lnTo>
                <a:close/>
              </a:path>
              <a:path w="1343660" h="232410">
                <a:moveTo>
                  <a:pt x="521207" y="0"/>
                </a:moveTo>
                <a:lnTo>
                  <a:pt x="477138" y="1270"/>
                </a:lnTo>
                <a:lnTo>
                  <a:pt x="434339" y="4318"/>
                </a:lnTo>
                <a:lnTo>
                  <a:pt x="392683" y="9017"/>
                </a:lnTo>
                <a:lnTo>
                  <a:pt x="352425" y="15367"/>
                </a:lnTo>
                <a:lnTo>
                  <a:pt x="313563" y="23495"/>
                </a:lnTo>
                <a:lnTo>
                  <a:pt x="276097" y="33401"/>
                </a:lnTo>
                <a:lnTo>
                  <a:pt x="205739" y="58420"/>
                </a:lnTo>
                <a:lnTo>
                  <a:pt x="141985" y="90424"/>
                </a:lnTo>
                <a:lnTo>
                  <a:pt x="85216" y="129286"/>
                </a:lnTo>
                <a:lnTo>
                  <a:pt x="43473" y="169028"/>
                </a:lnTo>
                <a:lnTo>
                  <a:pt x="53382" y="176989"/>
                </a:lnTo>
                <a:lnTo>
                  <a:pt x="68071" y="161036"/>
                </a:lnTo>
                <a:lnTo>
                  <a:pt x="92837" y="139573"/>
                </a:lnTo>
                <a:lnTo>
                  <a:pt x="148081" y="101473"/>
                </a:lnTo>
                <a:lnTo>
                  <a:pt x="210438" y="70231"/>
                </a:lnTo>
                <a:lnTo>
                  <a:pt x="279400" y="45720"/>
                </a:lnTo>
                <a:lnTo>
                  <a:pt x="316229" y="35941"/>
                </a:lnTo>
                <a:lnTo>
                  <a:pt x="354456" y="27940"/>
                </a:lnTo>
                <a:lnTo>
                  <a:pt x="394207" y="21590"/>
                </a:lnTo>
                <a:lnTo>
                  <a:pt x="435228" y="16891"/>
                </a:lnTo>
                <a:lnTo>
                  <a:pt x="477519" y="13970"/>
                </a:lnTo>
                <a:lnTo>
                  <a:pt x="521080" y="12700"/>
                </a:lnTo>
                <a:lnTo>
                  <a:pt x="710326" y="12700"/>
                </a:lnTo>
                <a:lnTo>
                  <a:pt x="708659" y="12446"/>
                </a:lnTo>
                <a:lnTo>
                  <a:pt x="660272" y="6731"/>
                </a:lnTo>
                <a:lnTo>
                  <a:pt x="612901" y="2794"/>
                </a:lnTo>
                <a:lnTo>
                  <a:pt x="566546" y="635"/>
                </a:lnTo>
                <a:lnTo>
                  <a:pt x="521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43600" y="3174745"/>
            <a:ext cx="979805" cy="76200"/>
          </a:xfrm>
          <a:custGeom>
            <a:avLst/>
            <a:gdLst/>
            <a:ahLst/>
            <a:cxnLst/>
            <a:rect l="l" t="t" r="r" b="b"/>
            <a:pathLst>
              <a:path w="979804" h="76200">
                <a:moveTo>
                  <a:pt x="903276" y="44409"/>
                </a:moveTo>
                <a:lnTo>
                  <a:pt x="903224" y="76200"/>
                </a:lnTo>
                <a:lnTo>
                  <a:pt x="967150" y="44450"/>
                </a:lnTo>
                <a:lnTo>
                  <a:pt x="915924" y="44450"/>
                </a:lnTo>
                <a:lnTo>
                  <a:pt x="903276" y="44409"/>
                </a:lnTo>
                <a:close/>
              </a:path>
              <a:path w="979804" h="76200">
                <a:moveTo>
                  <a:pt x="903298" y="31709"/>
                </a:moveTo>
                <a:lnTo>
                  <a:pt x="903276" y="44409"/>
                </a:lnTo>
                <a:lnTo>
                  <a:pt x="915924" y="44450"/>
                </a:lnTo>
                <a:lnTo>
                  <a:pt x="916051" y="31750"/>
                </a:lnTo>
                <a:lnTo>
                  <a:pt x="903298" y="31709"/>
                </a:lnTo>
                <a:close/>
              </a:path>
              <a:path w="979804" h="76200">
                <a:moveTo>
                  <a:pt x="903351" y="0"/>
                </a:moveTo>
                <a:lnTo>
                  <a:pt x="903298" y="31709"/>
                </a:lnTo>
                <a:lnTo>
                  <a:pt x="916051" y="31750"/>
                </a:lnTo>
                <a:lnTo>
                  <a:pt x="915924" y="44450"/>
                </a:lnTo>
                <a:lnTo>
                  <a:pt x="967150" y="44450"/>
                </a:lnTo>
                <a:lnTo>
                  <a:pt x="979424" y="38353"/>
                </a:lnTo>
                <a:lnTo>
                  <a:pt x="903351" y="0"/>
                </a:lnTo>
                <a:close/>
              </a:path>
              <a:path w="979804" h="76200">
                <a:moveTo>
                  <a:pt x="0" y="28828"/>
                </a:moveTo>
                <a:lnTo>
                  <a:pt x="0" y="41528"/>
                </a:lnTo>
                <a:lnTo>
                  <a:pt x="903276" y="44409"/>
                </a:lnTo>
                <a:lnTo>
                  <a:pt x="903298" y="31709"/>
                </a:lnTo>
                <a:lnTo>
                  <a:pt x="0" y="28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3151" y="2828925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0" y="381000"/>
                </a:moveTo>
                <a:lnTo>
                  <a:pt x="3128" y="329296"/>
                </a:lnTo>
                <a:lnTo>
                  <a:pt x="12241" y="279708"/>
                </a:lnTo>
                <a:lnTo>
                  <a:pt x="26931" y="232689"/>
                </a:lnTo>
                <a:lnTo>
                  <a:pt x="46792" y="188693"/>
                </a:lnTo>
                <a:lnTo>
                  <a:pt x="71415" y="148174"/>
                </a:lnTo>
                <a:lnTo>
                  <a:pt x="100393" y="111585"/>
                </a:lnTo>
                <a:lnTo>
                  <a:pt x="133319" y="79380"/>
                </a:lnTo>
                <a:lnTo>
                  <a:pt x="169784" y="52013"/>
                </a:lnTo>
                <a:lnTo>
                  <a:pt x="209383" y="29938"/>
                </a:lnTo>
                <a:lnTo>
                  <a:pt x="251706" y="13608"/>
                </a:lnTo>
                <a:lnTo>
                  <a:pt x="296348" y="3477"/>
                </a:lnTo>
                <a:lnTo>
                  <a:pt x="342900" y="0"/>
                </a:lnTo>
                <a:lnTo>
                  <a:pt x="389424" y="3477"/>
                </a:lnTo>
                <a:lnTo>
                  <a:pt x="434048" y="13608"/>
                </a:lnTo>
                <a:lnTo>
                  <a:pt x="476363" y="29938"/>
                </a:lnTo>
                <a:lnTo>
                  <a:pt x="515958" y="52013"/>
                </a:lnTo>
                <a:lnTo>
                  <a:pt x="552426" y="79380"/>
                </a:lnTo>
                <a:lnTo>
                  <a:pt x="585358" y="111585"/>
                </a:lnTo>
                <a:lnTo>
                  <a:pt x="614345" y="148174"/>
                </a:lnTo>
                <a:lnTo>
                  <a:pt x="638979" y="188693"/>
                </a:lnTo>
                <a:lnTo>
                  <a:pt x="658850" y="232689"/>
                </a:lnTo>
                <a:lnTo>
                  <a:pt x="673549" y="279708"/>
                </a:lnTo>
                <a:lnTo>
                  <a:pt x="682669" y="329296"/>
                </a:lnTo>
                <a:lnTo>
                  <a:pt x="685800" y="381000"/>
                </a:lnTo>
                <a:lnTo>
                  <a:pt x="682669" y="432703"/>
                </a:lnTo>
                <a:lnTo>
                  <a:pt x="673549" y="482291"/>
                </a:lnTo>
                <a:lnTo>
                  <a:pt x="658850" y="529310"/>
                </a:lnTo>
                <a:lnTo>
                  <a:pt x="638979" y="573306"/>
                </a:lnTo>
                <a:lnTo>
                  <a:pt x="614345" y="613825"/>
                </a:lnTo>
                <a:lnTo>
                  <a:pt x="585358" y="650414"/>
                </a:lnTo>
                <a:lnTo>
                  <a:pt x="552426" y="682619"/>
                </a:lnTo>
                <a:lnTo>
                  <a:pt x="515958" y="709986"/>
                </a:lnTo>
                <a:lnTo>
                  <a:pt x="476363" y="732061"/>
                </a:lnTo>
                <a:lnTo>
                  <a:pt x="434048" y="748391"/>
                </a:lnTo>
                <a:lnTo>
                  <a:pt x="389424" y="758522"/>
                </a:lnTo>
                <a:lnTo>
                  <a:pt x="342900" y="762000"/>
                </a:lnTo>
                <a:lnTo>
                  <a:pt x="296348" y="758522"/>
                </a:lnTo>
                <a:lnTo>
                  <a:pt x="251706" y="748391"/>
                </a:lnTo>
                <a:lnTo>
                  <a:pt x="209383" y="732061"/>
                </a:lnTo>
                <a:lnTo>
                  <a:pt x="169784" y="709986"/>
                </a:lnTo>
                <a:lnTo>
                  <a:pt x="133319" y="682619"/>
                </a:lnTo>
                <a:lnTo>
                  <a:pt x="100393" y="650414"/>
                </a:lnTo>
                <a:lnTo>
                  <a:pt x="71415" y="613825"/>
                </a:lnTo>
                <a:lnTo>
                  <a:pt x="46792" y="573306"/>
                </a:lnTo>
                <a:lnTo>
                  <a:pt x="26931" y="529310"/>
                </a:lnTo>
                <a:lnTo>
                  <a:pt x="12241" y="482291"/>
                </a:lnTo>
                <a:lnTo>
                  <a:pt x="3128" y="432703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05218" y="3088894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94196" y="3314522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311" y="238456"/>
            <a:ext cx="500184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Rules for</a:t>
            </a:r>
            <a:r>
              <a:rPr spc="-70" dirty="0"/>
              <a:t> </a:t>
            </a:r>
            <a:r>
              <a:rPr spc="-5" dirty="0"/>
              <a:t>K-Maps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30326" y="2221814"/>
            <a:ext cx="8445347" cy="2137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10"/>
              </a:spcBef>
              <a:buSzPct val="94642"/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pc="15" dirty="0"/>
              <a:t>We </a:t>
            </a:r>
            <a:r>
              <a:rPr dirty="0"/>
              <a:t>can reduce functions by circling </a:t>
            </a:r>
            <a:r>
              <a:rPr spc="-105" dirty="0"/>
              <a:t>1‟s</a:t>
            </a:r>
            <a:r>
              <a:rPr spc="-250" dirty="0"/>
              <a:t> </a:t>
            </a:r>
            <a:r>
              <a:rPr spc="-5" dirty="0"/>
              <a:t>in</a:t>
            </a:r>
          </a:p>
          <a:p>
            <a:pPr marL="716915">
              <a:lnSpc>
                <a:spcPct val="10000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K-map.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SzPct val="94642"/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pc="0" dirty="0"/>
              <a:t>Each </a:t>
            </a:r>
            <a:r>
              <a:rPr dirty="0"/>
              <a:t>circle represents minterm</a:t>
            </a:r>
            <a:r>
              <a:rPr spc="-100" dirty="0"/>
              <a:t> </a:t>
            </a:r>
            <a:r>
              <a:rPr dirty="0"/>
              <a:t>reduction.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00000"/>
              </a:lnSpc>
              <a:buSzPct val="94642"/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pc="-5" dirty="0"/>
              <a:t>Following </a:t>
            </a:r>
            <a:r>
              <a:rPr dirty="0"/>
              <a:t>circling, </a:t>
            </a:r>
            <a:r>
              <a:rPr spc="-15" dirty="0"/>
              <a:t>we </a:t>
            </a:r>
            <a:r>
              <a:rPr spc="0" dirty="0"/>
              <a:t>can </a:t>
            </a:r>
            <a:r>
              <a:rPr dirty="0"/>
              <a:t>deduce minimized  and-or</a:t>
            </a:r>
            <a:r>
              <a:rPr spc="-20" dirty="0"/>
              <a:t> </a:t>
            </a:r>
            <a:r>
              <a:rPr dirty="0"/>
              <a:t>form.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340" y="5608726"/>
            <a:ext cx="3624633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latin typeface="Arial"/>
                <a:cs typeface="Arial"/>
              </a:rPr>
              <a:t>F(x,y)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sz="2800" spc="-120" dirty="0">
                <a:latin typeface="Arial"/>
                <a:cs typeface="Arial"/>
              </a:rPr>
              <a:t>x‟y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spc="-175" dirty="0">
                <a:latin typeface="Arial"/>
                <a:cs typeface="Arial"/>
              </a:rPr>
              <a:t>x‟y‟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x‟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3884" y="5215002"/>
            <a:ext cx="851641" cy="357505"/>
          </a:xfrm>
          <a:custGeom>
            <a:avLst/>
            <a:gdLst/>
            <a:ahLst/>
            <a:cxnLst/>
            <a:rect l="l" t="t" r="r" b="b"/>
            <a:pathLst>
              <a:path w="786129" h="357504">
                <a:moveTo>
                  <a:pt x="0" y="178562"/>
                </a:moveTo>
                <a:lnTo>
                  <a:pt x="20028" y="122098"/>
                </a:lnTo>
                <a:lnTo>
                  <a:pt x="75797" y="73078"/>
                </a:lnTo>
                <a:lnTo>
                  <a:pt x="115062" y="52276"/>
                </a:lnTo>
                <a:lnTo>
                  <a:pt x="160833" y="34434"/>
                </a:lnTo>
                <a:lnTo>
                  <a:pt x="212303" y="19919"/>
                </a:lnTo>
                <a:lnTo>
                  <a:pt x="268662" y="9097"/>
                </a:lnTo>
                <a:lnTo>
                  <a:pt x="329101" y="2335"/>
                </a:lnTo>
                <a:lnTo>
                  <a:pt x="392811" y="0"/>
                </a:lnTo>
                <a:lnTo>
                  <a:pt x="456554" y="2335"/>
                </a:lnTo>
                <a:lnTo>
                  <a:pt x="517021" y="9097"/>
                </a:lnTo>
                <a:lnTo>
                  <a:pt x="573401" y="19919"/>
                </a:lnTo>
                <a:lnTo>
                  <a:pt x="624887" y="34434"/>
                </a:lnTo>
                <a:lnTo>
                  <a:pt x="670671" y="52276"/>
                </a:lnTo>
                <a:lnTo>
                  <a:pt x="709943" y="73078"/>
                </a:lnTo>
                <a:lnTo>
                  <a:pt x="741895" y="96475"/>
                </a:lnTo>
                <a:lnTo>
                  <a:pt x="780606" y="149583"/>
                </a:lnTo>
                <a:lnTo>
                  <a:pt x="785749" y="178562"/>
                </a:lnTo>
                <a:lnTo>
                  <a:pt x="780606" y="207509"/>
                </a:lnTo>
                <a:lnTo>
                  <a:pt x="765719" y="234976"/>
                </a:lnTo>
                <a:lnTo>
                  <a:pt x="709943" y="283990"/>
                </a:lnTo>
                <a:lnTo>
                  <a:pt x="670671" y="304800"/>
                </a:lnTo>
                <a:lnTo>
                  <a:pt x="624887" y="322653"/>
                </a:lnTo>
                <a:lnTo>
                  <a:pt x="573401" y="337180"/>
                </a:lnTo>
                <a:lnTo>
                  <a:pt x="517021" y="348014"/>
                </a:lnTo>
                <a:lnTo>
                  <a:pt x="456554" y="354785"/>
                </a:lnTo>
                <a:lnTo>
                  <a:pt x="392811" y="357124"/>
                </a:lnTo>
                <a:lnTo>
                  <a:pt x="329101" y="354785"/>
                </a:lnTo>
                <a:lnTo>
                  <a:pt x="268662" y="348014"/>
                </a:lnTo>
                <a:lnTo>
                  <a:pt x="212303" y="337180"/>
                </a:lnTo>
                <a:lnTo>
                  <a:pt x="160833" y="322653"/>
                </a:lnTo>
                <a:lnTo>
                  <a:pt x="115062" y="304800"/>
                </a:lnTo>
                <a:lnTo>
                  <a:pt x="75797" y="283990"/>
                </a:lnTo>
                <a:lnTo>
                  <a:pt x="43850" y="260592"/>
                </a:lnTo>
                <a:lnTo>
                  <a:pt x="5141" y="207509"/>
                </a:lnTo>
                <a:lnTo>
                  <a:pt x="0" y="1785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68500" y="4407231"/>
            <a:ext cx="636323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81965" algn="l"/>
              </a:tabLst>
            </a:pPr>
            <a:r>
              <a:rPr sz="1600" spc="0" dirty="0">
                <a:latin typeface="Comic Sans MS"/>
                <a:cs typeface="Comic Sans MS"/>
              </a:rPr>
              <a:t>0	</a:t>
            </a:r>
            <a:r>
              <a:rPr sz="160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0057" y="4256658"/>
            <a:ext cx="360468" cy="1174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aseline="-48611" dirty="0">
                <a:latin typeface="Comic Sans MS"/>
                <a:cs typeface="Comic Sans MS"/>
              </a:rPr>
              <a:t>x</a:t>
            </a:r>
            <a:r>
              <a:rPr sz="2400" spc="97" baseline="-48611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y</a:t>
            </a:r>
            <a:endParaRPr sz="1600">
              <a:latin typeface="Comic Sans MS"/>
              <a:cs typeface="Comic Sans MS"/>
            </a:endParaRPr>
          </a:p>
          <a:p>
            <a:pPr marL="187960">
              <a:lnSpc>
                <a:spcPct val="100000"/>
              </a:lnSpc>
              <a:spcBef>
                <a:spcPts val="1830"/>
              </a:spcBef>
            </a:pPr>
            <a:r>
              <a:rPr sz="1600" dirty="0">
                <a:latin typeface="Comic Sans MS"/>
                <a:cs typeface="Comic Sans MS"/>
              </a:rPr>
              <a:t>0</a:t>
            </a:r>
            <a:endParaRPr sz="1600">
              <a:latin typeface="Comic Sans MS"/>
              <a:cs typeface="Comic Sans MS"/>
            </a:endParaRPr>
          </a:p>
          <a:p>
            <a:pPr marL="187960">
              <a:lnSpc>
                <a:spcPct val="100000"/>
              </a:lnSpc>
              <a:spcBef>
                <a:spcPts val="1435"/>
              </a:spcBef>
            </a:pPr>
            <a:r>
              <a:rPr sz="1600" dirty="0">
                <a:latin typeface="Comic Sans MS"/>
                <a:cs typeface="Comic Sans MS"/>
              </a:rPr>
              <a:t>1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545202" y="4687697"/>
          <a:ext cx="976842" cy="902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421"/>
                <a:gridCol w="488421"/>
              </a:tblGrid>
              <a:tr h="451484"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1484"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0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226422" y="4392930"/>
            <a:ext cx="326073" cy="301625"/>
          </a:xfrm>
          <a:custGeom>
            <a:avLst/>
            <a:gdLst/>
            <a:ahLst/>
            <a:cxnLst/>
            <a:rect l="l" t="t" r="r" b="b"/>
            <a:pathLst>
              <a:path w="300989" h="301625">
                <a:moveTo>
                  <a:pt x="300609" y="30111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486" y="483185"/>
            <a:ext cx="500184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Rules for</a:t>
            </a:r>
            <a:r>
              <a:rPr spc="-70" dirty="0"/>
              <a:t> </a:t>
            </a:r>
            <a:r>
              <a:rPr spc="-5" dirty="0"/>
              <a:t>K-Maps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32" y="1813001"/>
            <a:ext cx="7133008" cy="4300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Arial"/>
                <a:cs typeface="Arial"/>
              </a:rPr>
              <a:t>Rules </a:t>
            </a:r>
            <a:r>
              <a:rPr sz="3200" b="1" spc="-5" dirty="0">
                <a:latin typeface="Arial"/>
                <a:cs typeface="Arial"/>
              </a:rPr>
              <a:t>to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consider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622300" indent="-609600">
              <a:lnSpc>
                <a:spcPts val="3454"/>
              </a:lnSpc>
              <a:buSzPct val="95312"/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Every cell containing a 1 must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  <a:p>
            <a:pPr marL="622300">
              <a:lnSpc>
                <a:spcPts val="3454"/>
              </a:lnSpc>
            </a:pPr>
            <a:r>
              <a:rPr sz="3200" spc="-5" dirty="0">
                <a:latin typeface="Arial"/>
                <a:cs typeface="Arial"/>
              </a:rPr>
              <a:t>included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</a:t>
            </a:r>
            <a:endParaRPr sz="32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least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once.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622300" indent="-609600">
              <a:lnSpc>
                <a:spcPts val="3454"/>
              </a:lnSpc>
              <a:buSzPct val="95312"/>
              <a:buAutoNum type="arabicPeriod" startAt="2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largest </a:t>
            </a:r>
            <a:r>
              <a:rPr sz="3200" spc="-5" dirty="0">
                <a:latin typeface="Arial"/>
                <a:cs typeface="Arial"/>
              </a:rPr>
              <a:t>possible </a:t>
            </a:r>
            <a:r>
              <a:rPr sz="3200" spc="-15" dirty="0">
                <a:latin typeface="Arial"/>
                <a:cs typeface="Arial"/>
              </a:rPr>
              <a:t>“power </a:t>
            </a:r>
            <a:r>
              <a:rPr sz="3200" spc="-10" dirty="0">
                <a:latin typeface="Arial"/>
                <a:cs typeface="Arial"/>
              </a:rPr>
              <a:t>of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marL="622300">
              <a:lnSpc>
                <a:spcPts val="3454"/>
              </a:lnSpc>
            </a:pPr>
            <a:r>
              <a:rPr sz="3200" spc="-10" dirty="0">
                <a:latin typeface="Arial"/>
                <a:cs typeface="Arial"/>
              </a:rPr>
              <a:t>rectangle”</a:t>
            </a:r>
            <a:endParaRPr sz="32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must be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enclosed.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474" y="240285"/>
            <a:ext cx="4565703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Karnaugh Maps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301" y="1377138"/>
            <a:ext cx="9268989" cy="12630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5"/>
              </a:spcBef>
              <a:buChar char="•"/>
              <a:tabLst>
                <a:tab pos="356870" algn="l"/>
                <a:tab pos="357505" algn="l"/>
              </a:tabLst>
            </a:pPr>
            <a:r>
              <a:rPr sz="2700" spc="0" dirty="0">
                <a:latin typeface="Arial"/>
                <a:cs typeface="Arial"/>
              </a:rPr>
              <a:t>A Karnaugh map </a:t>
            </a:r>
            <a:r>
              <a:rPr sz="2700" dirty="0">
                <a:latin typeface="Arial"/>
                <a:cs typeface="Arial"/>
              </a:rPr>
              <a:t>is </a:t>
            </a:r>
            <a:r>
              <a:rPr sz="2700" spc="0" dirty="0">
                <a:latin typeface="Arial"/>
                <a:cs typeface="Arial"/>
              </a:rPr>
              <a:t>a graphical </a:t>
            </a:r>
            <a:r>
              <a:rPr sz="2700" dirty="0">
                <a:latin typeface="Arial"/>
                <a:cs typeface="Arial"/>
              </a:rPr>
              <a:t>tool for assisting </a:t>
            </a:r>
            <a:r>
              <a:rPr sz="2700" spc="0" dirty="0">
                <a:latin typeface="Arial"/>
                <a:cs typeface="Arial"/>
              </a:rPr>
              <a:t>in</a:t>
            </a:r>
            <a:r>
              <a:rPr sz="2700" spc="-3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</a:t>
            </a:r>
            <a:endParaRPr sz="27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700" spc="0" dirty="0">
                <a:latin typeface="Arial"/>
                <a:cs typeface="Arial"/>
              </a:rPr>
              <a:t>general </a:t>
            </a:r>
            <a:r>
              <a:rPr sz="2700" dirty="0">
                <a:latin typeface="Arial"/>
                <a:cs typeface="Arial"/>
              </a:rPr>
              <a:t>simplification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0" dirty="0">
                <a:latin typeface="Arial"/>
                <a:cs typeface="Arial"/>
              </a:rPr>
              <a:t>procedure.</a:t>
            </a:r>
            <a:endParaRPr sz="27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Two variable</a:t>
            </a:r>
            <a:r>
              <a:rPr sz="27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0" dirty="0">
                <a:solidFill>
                  <a:srgbClr val="FF0000"/>
                </a:solidFill>
                <a:latin typeface="Arial"/>
                <a:cs typeface="Arial"/>
              </a:rPr>
              <a:t>maps.</a:t>
            </a:r>
            <a:endParaRPr sz="27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31371" y="3367151"/>
          <a:ext cx="825500" cy="76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"/>
                <a:gridCol w="412750"/>
              </a:tblGrid>
              <a:tr h="380365">
                <a:tc>
                  <a:txBody>
                    <a:bodyPr/>
                    <a:lstStyle/>
                    <a:p>
                      <a:pPr marL="1333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0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1333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1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900"/>
                        </a:lnSpc>
                      </a:pPr>
                      <a:r>
                        <a:rPr sz="2800" dirty="0">
                          <a:latin typeface="Book Antiqua"/>
                          <a:cs typeface="Book Antiqua"/>
                        </a:rPr>
                        <a:t>0</a:t>
                      </a:r>
                      <a:endParaRPr sz="2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08050" y="3068574"/>
            <a:ext cx="3302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304800" y="30492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5230" y="2803906"/>
            <a:ext cx="1118553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ts val="2039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ts val="2039"/>
              </a:lnSpc>
              <a:tabLst>
                <a:tab pos="561340" algn="l"/>
                <a:tab pos="866140" algn="l"/>
              </a:tabLst>
            </a:pPr>
            <a:r>
              <a:rPr sz="3600" i="1" baseline="-27777" dirty="0">
                <a:latin typeface="Book Antiqua"/>
                <a:cs typeface="Book Antiqua"/>
              </a:rPr>
              <a:t>A	</a:t>
            </a:r>
            <a:r>
              <a:rPr sz="2400" dirty="0">
                <a:latin typeface="Book Antiqua"/>
                <a:cs typeface="Book Antiqua"/>
              </a:rPr>
              <a:t>0	1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721" y="3337686"/>
            <a:ext cx="19261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0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9721" y="3718637"/>
            <a:ext cx="193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1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5397" y="3493134"/>
            <a:ext cx="172598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Book Antiqua"/>
                <a:cs typeface="Book Antiqua"/>
              </a:rPr>
              <a:t>F=AB</a:t>
            </a:r>
            <a:r>
              <a:rPr sz="2400" i="1" spc="-23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Symbol"/>
                <a:cs typeface="Symbol"/>
              </a:rPr>
              <a:t></a:t>
            </a:r>
            <a:r>
              <a:rPr sz="2400" i="1" spc="-5" dirty="0">
                <a:latin typeface="Book Antiqua"/>
                <a:cs typeface="Book Antiqua"/>
              </a:rPr>
              <a:t>+A</a:t>
            </a:r>
            <a:r>
              <a:rPr sz="2400" spc="-5" dirty="0">
                <a:latin typeface="Book Antiqua"/>
                <a:cs typeface="Book Antiqua"/>
              </a:rPr>
              <a:t>’</a:t>
            </a:r>
            <a:r>
              <a:rPr sz="2400" i="1" spc="-5" dirty="0"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3200" y="3373501"/>
            <a:ext cx="412750" cy="381000"/>
          </a:xfrm>
          <a:prstGeom prst="rect">
            <a:avLst/>
          </a:prstGeom>
          <a:solidFill>
            <a:srgbClr val="CCEB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2985"/>
              </a:lnSpc>
            </a:pPr>
            <a:r>
              <a:rPr sz="2800" dirty="0">
                <a:latin typeface="Book Antiqua"/>
                <a:cs typeface="Book Antiqua"/>
              </a:rPr>
              <a:t>0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83200" y="3754373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83200" y="3754437"/>
            <a:ext cx="41275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2985"/>
              </a:lnSpc>
            </a:pPr>
            <a:r>
              <a:rPr sz="2800" spc="0" dirty="0">
                <a:latin typeface="Book Antiqua"/>
                <a:cs typeface="Book Antiqua"/>
              </a:rPr>
              <a:t>1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95950" y="3754373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95950" y="3754437"/>
            <a:ext cx="41275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2985"/>
              </a:lnSpc>
            </a:pPr>
            <a:r>
              <a:rPr sz="2800" spc="0" dirty="0">
                <a:latin typeface="Book Antiqua"/>
                <a:cs typeface="Book Antiqua"/>
              </a:rPr>
              <a:t>1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95950" y="3373501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95950" y="3373501"/>
            <a:ext cx="412750" cy="381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2985"/>
              </a:lnSpc>
            </a:pPr>
            <a:r>
              <a:rPr sz="2800" dirty="0">
                <a:latin typeface="Book Antiqua"/>
                <a:cs typeface="Book Antiqua"/>
              </a:rPr>
              <a:t>1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53000" y="3068574"/>
            <a:ext cx="3302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304800" y="30492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41556" y="2803906"/>
            <a:ext cx="1118553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ts val="2039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ts val="2039"/>
              </a:lnSpc>
              <a:tabLst>
                <a:tab pos="561340" algn="l"/>
                <a:tab pos="866140" algn="l"/>
              </a:tabLst>
            </a:pPr>
            <a:r>
              <a:rPr sz="3600" i="1" baseline="-27777" dirty="0">
                <a:latin typeface="Book Antiqua"/>
                <a:cs typeface="Book Antiqua"/>
              </a:rPr>
              <a:t>A	</a:t>
            </a:r>
            <a:r>
              <a:rPr sz="2400" dirty="0">
                <a:latin typeface="Book Antiqua"/>
                <a:cs typeface="Book Antiqua"/>
              </a:rPr>
              <a:t>0	1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5991" y="3337686"/>
            <a:ext cx="19261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0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5992" y="3718637"/>
            <a:ext cx="193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1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3093" y="5703824"/>
            <a:ext cx="2236417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F=A</a:t>
            </a:r>
            <a:r>
              <a:rPr sz="2400" dirty="0">
                <a:latin typeface="Book Antiqua"/>
                <a:cs typeface="Book Antiqua"/>
              </a:rPr>
              <a:t>+</a:t>
            </a:r>
            <a:r>
              <a:rPr sz="2400" i="1" dirty="0">
                <a:latin typeface="Book Antiqua"/>
                <a:cs typeface="Book Antiqua"/>
              </a:rPr>
              <a:t>B</a:t>
            </a:r>
            <a:r>
              <a:rPr sz="2400" i="1" spc="-220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r>
              <a:rPr sz="2400" i="1" dirty="0">
                <a:latin typeface="Book Antiqua"/>
                <a:cs typeface="Book Antiqua"/>
              </a:rPr>
              <a:t>C</a:t>
            </a:r>
            <a:r>
              <a:rPr sz="2400" i="1" spc="-18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+</a:t>
            </a:r>
            <a:r>
              <a:rPr sz="2400" i="1" spc="-5" dirty="0">
                <a:latin typeface="Book Antiqua"/>
                <a:cs typeface="Book Antiqua"/>
              </a:rPr>
              <a:t>BC</a:t>
            </a:r>
            <a:r>
              <a:rPr sz="2400" i="1" spc="-210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85900" y="5354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85900" y="5354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2882" y="5090872"/>
            <a:ext cx="26622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85900" y="5735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5900" y="5735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8650" y="5735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8650" y="5735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8650" y="5354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8650" y="5354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5700" y="5049774"/>
            <a:ext cx="330200" cy="305435"/>
          </a:xfrm>
          <a:custGeom>
            <a:avLst/>
            <a:gdLst/>
            <a:ahLst/>
            <a:cxnLst/>
            <a:rect l="l" t="t" r="r" b="b"/>
            <a:pathLst>
              <a:path w="304800" h="305435">
                <a:moveTo>
                  <a:pt x="304800" y="30492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5961" y="4190396"/>
            <a:ext cx="3385926" cy="9112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16535" indent="-20383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17170" algn="l"/>
              </a:tabLst>
            </a:pP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Three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variable</a:t>
            </a:r>
            <a:r>
              <a:rPr sz="27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maps.</a:t>
            </a:r>
            <a:endParaRPr sz="2700">
              <a:latin typeface="Calibri"/>
              <a:cs typeface="Calibri"/>
            </a:endParaRPr>
          </a:p>
          <a:p>
            <a:pPr marR="600075" algn="ctr">
              <a:lnSpc>
                <a:spcPct val="100000"/>
              </a:lnSpc>
              <a:spcBef>
                <a:spcPts val="390"/>
              </a:spcBef>
            </a:pPr>
            <a:r>
              <a:rPr sz="2400" i="1" spc="-5" dirty="0">
                <a:latin typeface="Book Antiqua"/>
                <a:cs typeface="Book Antiqua"/>
              </a:rPr>
              <a:t>BC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11400" y="5354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11400" y="5354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11400" y="5735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11400" y="5735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24150" y="5735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4150" y="5735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24150" y="5354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24150" y="5354637"/>
            <a:ext cx="41275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07371" y="5294173"/>
            <a:ext cx="1822979" cy="83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5"/>
              </a:spcBef>
              <a:tabLst>
                <a:tab pos="647065" algn="l"/>
                <a:tab pos="1028700" algn="l"/>
                <a:tab pos="1409700" algn="l"/>
              </a:tabLst>
            </a:pPr>
            <a:r>
              <a:rPr sz="3600" baseline="4629" dirty="0">
                <a:latin typeface="Book Antiqua"/>
                <a:cs typeface="Book Antiqua"/>
              </a:rPr>
              <a:t>0</a:t>
            </a:r>
            <a:r>
              <a:rPr sz="3600" spc="284" baseline="4629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0	1	0	1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ts val="3180"/>
              </a:lnSpc>
              <a:tabLst>
                <a:tab pos="647065" algn="l"/>
                <a:tab pos="1028700" algn="l"/>
                <a:tab pos="1409700" algn="l"/>
              </a:tabLst>
            </a:pPr>
            <a:r>
              <a:rPr sz="3600" baseline="4629" dirty="0">
                <a:latin typeface="Book Antiqua"/>
                <a:cs typeface="Book Antiqua"/>
              </a:rPr>
              <a:t>1</a:t>
            </a:r>
            <a:r>
              <a:rPr sz="3600" spc="284" baseline="4629" dirty="0">
                <a:latin typeface="Book Antiqua"/>
                <a:cs typeface="Book Antiqua"/>
              </a:rPr>
              <a:t> </a:t>
            </a:r>
            <a:r>
              <a:rPr sz="2800" spc="0" dirty="0">
                <a:latin typeface="Book Antiqua"/>
                <a:cs typeface="Book Antiqua"/>
              </a:rPr>
              <a:t>1	1	1	1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82759" y="4975048"/>
            <a:ext cx="154368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Book Antiqua"/>
                <a:cs typeface="Book Antiqua"/>
              </a:rPr>
              <a:t>00 01 11</a:t>
            </a:r>
            <a:r>
              <a:rPr sz="2000" spc="4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10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57450" y="3340734"/>
            <a:ext cx="248475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Book Antiqua"/>
                <a:cs typeface="Book Antiqua"/>
              </a:rPr>
              <a:t>F=AB</a:t>
            </a:r>
            <a:r>
              <a:rPr sz="2400" i="1" spc="-2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+</a:t>
            </a:r>
            <a:r>
              <a:rPr sz="2400" i="1" spc="-5" dirty="0">
                <a:latin typeface="Book Antiqua"/>
                <a:cs typeface="Book Antiqua"/>
              </a:rPr>
              <a:t>A</a:t>
            </a:r>
            <a:r>
              <a:rPr sz="2400" spc="-5" dirty="0">
                <a:latin typeface="Symbol"/>
                <a:cs typeface="Symbol"/>
              </a:rPr>
              <a:t></a:t>
            </a:r>
            <a:r>
              <a:rPr sz="2400" i="1" spc="-5" dirty="0">
                <a:latin typeface="Book Antiqua"/>
                <a:cs typeface="Book Antiqua"/>
              </a:rPr>
              <a:t>B</a:t>
            </a:r>
            <a:r>
              <a:rPr sz="2400" i="1" spc="-19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+</a:t>
            </a:r>
            <a:r>
              <a:rPr sz="2400" i="1" spc="-5" dirty="0">
                <a:latin typeface="Book Antiqua"/>
                <a:cs typeface="Book Antiqua"/>
              </a:rPr>
              <a:t>AB</a:t>
            </a:r>
            <a:r>
              <a:rPr sz="2400" i="1" spc="-165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i="1" dirty="0">
                <a:latin typeface="Book Antiqua"/>
                <a:cs typeface="Book Antiqua"/>
              </a:rPr>
              <a:t>F=A</a:t>
            </a:r>
            <a:r>
              <a:rPr sz="2400" dirty="0">
                <a:latin typeface="Book Antiqua"/>
                <a:cs typeface="Book Antiqua"/>
              </a:rPr>
              <a:t>+</a:t>
            </a:r>
            <a:r>
              <a:rPr sz="2400" i="1" dirty="0"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20296" y="5784851"/>
            <a:ext cx="1568450" cy="307975"/>
          </a:xfrm>
          <a:custGeom>
            <a:avLst/>
            <a:gdLst/>
            <a:ahLst/>
            <a:cxnLst/>
            <a:rect l="l" t="t" r="r" b="b"/>
            <a:pathLst>
              <a:path w="1447800" h="307975">
                <a:moveTo>
                  <a:pt x="0" y="51333"/>
                </a:moveTo>
                <a:lnTo>
                  <a:pt x="4034" y="31348"/>
                </a:lnTo>
                <a:lnTo>
                  <a:pt x="15033" y="15032"/>
                </a:lnTo>
                <a:lnTo>
                  <a:pt x="31343" y="4032"/>
                </a:lnTo>
                <a:lnTo>
                  <a:pt x="51308" y="0"/>
                </a:lnTo>
                <a:lnTo>
                  <a:pt x="1396492" y="0"/>
                </a:lnTo>
                <a:lnTo>
                  <a:pt x="1416456" y="4032"/>
                </a:lnTo>
                <a:lnTo>
                  <a:pt x="1432766" y="15032"/>
                </a:lnTo>
                <a:lnTo>
                  <a:pt x="1443765" y="31348"/>
                </a:lnTo>
                <a:lnTo>
                  <a:pt x="1447800" y="51333"/>
                </a:lnTo>
                <a:lnTo>
                  <a:pt x="1447800" y="256641"/>
                </a:lnTo>
                <a:lnTo>
                  <a:pt x="1443765" y="276621"/>
                </a:lnTo>
                <a:lnTo>
                  <a:pt x="1432766" y="292938"/>
                </a:lnTo>
                <a:lnTo>
                  <a:pt x="1416456" y="303940"/>
                </a:lnTo>
                <a:lnTo>
                  <a:pt x="1396492" y="307975"/>
                </a:lnTo>
                <a:lnTo>
                  <a:pt x="51308" y="307975"/>
                </a:lnTo>
                <a:lnTo>
                  <a:pt x="31343" y="303940"/>
                </a:lnTo>
                <a:lnTo>
                  <a:pt x="15033" y="292938"/>
                </a:lnTo>
                <a:lnTo>
                  <a:pt x="4034" y="276621"/>
                </a:lnTo>
                <a:lnTo>
                  <a:pt x="0" y="256641"/>
                </a:lnTo>
                <a:lnTo>
                  <a:pt x="0" y="51333"/>
                </a:lnTo>
                <a:close/>
              </a:path>
            </a:pathLst>
          </a:custGeom>
          <a:ln w="1905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67442" y="5397501"/>
            <a:ext cx="295804" cy="695325"/>
          </a:xfrm>
          <a:custGeom>
            <a:avLst/>
            <a:gdLst/>
            <a:ahLst/>
            <a:cxnLst/>
            <a:rect l="l" t="t" r="r" b="b"/>
            <a:pathLst>
              <a:path w="273050" h="695325">
                <a:moveTo>
                  <a:pt x="0" y="45465"/>
                </a:moveTo>
                <a:lnTo>
                  <a:pt x="3567" y="27753"/>
                </a:lnTo>
                <a:lnTo>
                  <a:pt x="13303" y="13303"/>
                </a:lnTo>
                <a:lnTo>
                  <a:pt x="27753" y="3567"/>
                </a:lnTo>
                <a:lnTo>
                  <a:pt x="45466" y="0"/>
                </a:lnTo>
                <a:lnTo>
                  <a:pt x="227583" y="0"/>
                </a:lnTo>
                <a:lnTo>
                  <a:pt x="245296" y="3567"/>
                </a:lnTo>
                <a:lnTo>
                  <a:pt x="259746" y="13303"/>
                </a:lnTo>
                <a:lnTo>
                  <a:pt x="269482" y="27753"/>
                </a:lnTo>
                <a:lnTo>
                  <a:pt x="273050" y="45465"/>
                </a:lnTo>
                <a:lnTo>
                  <a:pt x="273050" y="649820"/>
                </a:lnTo>
                <a:lnTo>
                  <a:pt x="269482" y="667534"/>
                </a:lnTo>
                <a:lnTo>
                  <a:pt x="259746" y="681997"/>
                </a:lnTo>
                <a:lnTo>
                  <a:pt x="245296" y="691749"/>
                </a:lnTo>
                <a:lnTo>
                  <a:pt x="227583" y="695325"/>
                </a:lnTo>
                <a:lnTo>
                  <a:pt x="45466" y="695325"/>
                </a:lnTo>
                <a:lnTo>
                  <a:pt x="27753" y="691749"/>
                </a:lnTo>
                <a:lnTo>
                  <a:pt x="13303" y="681997"/>
                </a:lnTo>
                <a:lnTo>
                  <a:pt x="3567" y="667534"/>
                </a:lnTo>
                <a:lnTo>
                  <a:pt x="0" y="649820"/>
                </a:lnTo>
                <a:lnTo>
                  <a:pt x="0" y="45465"/>
                </a:lnTo>
                <a:close/>
              </a:path>
            </a:pathLst>
          </a:custGeom>
          <a:ln w="1905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92942" y="5391151"/>
            <a:ext cx="295804" cy="695325"/>
          </a:xfrm>
          <a:custGeom>
            <a:avLst/>
            <a:gdLst/>
            <a:ahLst/>
            <a:cxnLst/>
            <a:rect l="l" t="t" r="r" b="b"/>
            <a:pathLst>
              <a:path w="273050" h="695325">
                <a:moveTo>
                  <a:pt x="0" y="45465"/>
                </a:moveTo>
                <a:lnTo>
                  <a:pt x="3567" y="27753"/>
                </a:lnTo>
                <a:lnTo>
                  <a:pt x="13303" y="13303"/>
                </a:lnTo>
                <a:lnTo>
                  <a:pt x="27753" y="3567"/>
                </a:lnTo>
                <a:lnTo>
                  <a:pt x="45466" y="0"/>
                </a:lnTo>
                <a:lnTo>
                  <a:pt x="227583" y="0"/>
                </a:lnTo>
                <a:lnTo>
                  <a:pt x="245296" y="3567"/>
                </a:lnTo>
                <a:lnTo>
                  <a:pt x="259746" y="13303"/>
                </a:lnTo>
                <a:lnTo>
                  <a:pt x="269482" y="27753"/>
                </a:lnTo>
                <a:lnTo>
                  <a:pt x="273050" y="45465"/>
                </a:lnTo>
                <a:lnTo>
                  <a:pt x="273050" y="649820"/>
                </a:lnTo>
                <a:lnTo>
                  <a:pt x="269482" y="667534"/>
                </a:lnTo>
                <a:lnTo>
                  <a:pt x="259746" y="681997"/>
                </a:lnTo>
                <a:lnTo>
                  <a:pt x="245296" y="691749"/>
                </a:lnTo>
                <a:lnTo>
                  <a:pt x="227583" y="695325"/>
                </a:lnTo>
                <a:lnTo>
                  <a:pt x="45466" y="695325"/>
                </a:lnTo>
                <a:lnTo>
                  <a:pt x="27753" y="691749"/>
                </a:lnTo>
                <a:lnTo>
                  <a:pt x="13303" y="681997"/>
                </a:lnTo>
                <a:lnTo>
                  <a:pt x="3567" y="667534"/>
                </a:lnTo>
                <a:lnTo>
                  <a:pt x="0" y="649820"/>
                </a:lnTo>
                <a:lnTo>
                  <a:pt x="0" y="45465"/>
                </a:lnTo>
                <a:close/>
              </a:path>
            </a:pathLst>
          </a:custGeom>
          <a:ln w="1905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57863" y="3403601"/>
            <a:ext cx="295804" cy="695325"/>
          </a:xfrm>
          <a:custGeom>
            <a:avLst/>
            <a:gdLst/>
            <a:ahLst/>
            <a:cxnLst/>
            <a:rect l="l" t="t" r="r" b="b"/>
            <a:pathLst>
              <a:path w="273050" h="695325">
                <a:moveTo>
                  <a:pt x="0" y="45465"/>
                </a:moveTo>
                <a:lnTo>
                  <a:pt x="3567" y="27753"/>
                </a:lnTo>
                <a:lnTo>
                  <a:pt x="13303" y="13303"/>
                </a:lnTo>
                <a:lnTo>
                  <a:pt x="27753" y="3567"/>
                </a:lnTo>
                <a:lnTo>
                  <a:pt x="45465" y="0"/>
                </a:lnTo>
                <a:lnTo>
                  <a:pt x="227584" y="0"/>
                </a:lnTo>
                <a:lnTo>
                  <a:pt x="245296" y="3567"/>
                </a:lnTo>
                <a:lnTo>
                  <a:pt x="259746" y="13303"/>
                </a:lnTo>
                <a:lnTo>
                  <a:pt x="269482" y="27753"/>
                </a:lnTo>
                <a:lnTo>
                  <a:pt x="273050" y="45465"/>
                </a:lnTo>
                <a:lnTo>
                  <a:pt x="273050" y="649858"/>
                </a:lnTo>
                <a:lnTo>
                  <a:pt x="269482" y="667571"/>
                </a:lnTo>
                <a:lnTo>
                  <a:pt x="259746" y="682021"/>
                </a:lnTo>
                <a:lnTo>
                  <a:pt x="245296" y="691757"/>
                </a:lnTo>
                <a:lnTo>
                  <a:pt x="227584" y="695325"/>
                </a:lnTo>
                <a:lnTo>
                  <a:pt x="45465" y="695325"/>
                </a:lnTo>
                <a:lnTo>
                  <a:pt x="27753" y="691757"/>
                </a:lnTo>
                <a:lnTo>
                  <a:pt x="13303" y="682021"/>
                </a:lnTo>
                <a:lnTo>
                  <a:pt x="3567" y="667571"/>
                </a:lnTo>
                <a:lnTo>
                  <a:pt x="0" y="649858"/>
                </a:lnTo>
                <a:lnTo>
                  <a:pt x="0" y="45465"/>
                </a:lnTo>
                <a:close/>
              </a:path>
            </a:pathLst>
          </a:custGeom>
          <a:ln w="1905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58871" y="3803651"/>
            <a:ext cx="626004" cy="320675"/>
          </a:xfrm>
          <a:custGeom>
            <a:avLst/>
            <a:gdLst/>
            <a:ahLst/>
            <a:cxnLst/>
            <a:rect l="l" t="t" r="r" b="b"/>
            <a:pathLst>
              <a:path w="577850" h="320675">
                <a:moveTo>
                  <a:pt x="0" y="53467"/>
                </a:moveTo>
                <a:lnTo>
                  <a:pt x="4192" y="32629"/>
                </a:lnTo>
                <a:lnTo>
                  <a:pt x="15636" y="15636"/>
                </a:lnTo>
                <a:lnTo>
                  <a:pt x="32629" y="4192"/>
                </a:lnTo>
                <a:lnTo>
                  <a:pt x="53466" y="0"/>
                </a:lnTo>
                <a:lnTo>
                  <a:pt x="524383" y="0"/>
                </a:lnTo>
                <a:lnTo>
                  <a:pt x="545220" y="4192"/>
                </a:lnTo>
                <a:lnTo>
                  <a:pt x="562213" y="15636"/>
                </a:lnTo>
                <a:lnTo>
                  <a:pt x="573657" y="32629"/>
                </a:lnTo>
                <a:lnTo>
                  <a:pt x="577850" y="53467"/>
                </a:lnTo>
                <a:lnTo>
                  <a:pt x="577850" y="267207"/>
                </a:lnTo>
                <a:lnTo>
                  <a:pt x="573657" y="288045"/>
                </a:lnTo>
                <a:lnTo>
                  <a:pt x="562213" y="305038"/>
                </a:lnTo>
                <a:lnTo>
                  <a:pt x="545220" y="316482"/>
                </a:lnTo>
                <a:lnTo>
                  <a:pt x="524383" y="320675"/>
                </a:lnTo>
                <a:lnTo>
                  <a:pt x="53466" y="320675"/>
                </a:lnTo>
                <a:lnTo>
                  <a:pt x="32629" y="316482"/>
                </a:lnTo>
                <a:lnTo>
                  <a:pt x="15636" y="305038"/>
                </a:lnTo>
                <a:lnTo>
                  <a:pt x="4192" y="288045"/>
                </a:lnTo>
                <a:lnTo>
                  <a:pt x="0" y="267207"/>
                </a:lnTo>
                <a:lnTo>
                  <a:pt x="0" y="53467"/>
                </a:lnTo>
                <a:close/>
              </a:path>
            </a:pathLst>
          </a:custGeom>
          <a:ln w="1905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89866" y="6389929"/>
            <a:ext cx="2114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Book Antiqua"/>
                <a:cs typeface="Book Antiqua"/>
              </a:rPr>
              <a:t>F=AB’C’ </a:t>
            </a:r>
            <a:r>
              <a:rPr sz="2400" dirty="0">
                <a:latin typeface="Book Antiqua"/>
                <a:cs typeface="Book Antiqua"/>
              </a:rPr>
              <a:t>+A</a:t>
            </a:r>
            <a:r>
              <a:rPr sz="2400" i="1" dirty="0">
                <a:latin typeface="Book Antiqua"/>
                <a:cs typeface="Book Antiqua"/>
              </a:rPr>
              <a:t>B</a:t>
            </a:r>
            <a:r>
              <a:rPr sz="2400" i="1" spc="-420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91177" y="6400990"/>
            <a:ext cx="2863109" cy="37125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2400" i="1" dirty="0">
                <a:latin typeface="Book Antiqua"/>
                <a:cs typeface="Book Antiqua"/>
              </a:rPr>
              <a:t>C </a:t>
            </a:r>
            <a:r>
              <a:rPr sz="2400" spc="-5" dirty="0">
                <a:latin typeface="Book Antiqua"/>
                <a:cs typeface="Book Antiqua"/>
              </a:rPr>
              <a:t>+</a:t>
            </a:r>
            <a:r>
              <a:rPr sz="2400" i="1" spc="-5" dirty="0">
                <a:latin typeface="Book Antiqua"/>
                <a:cs typeface="Book Antiqua"/>
              </a:rPr>
              <a:t>ABC </a:t>
            </a:r>
            <a:r>
              <a:rPr sz="2400" dirty="0">
                <a:latin typeface="Book Antiqua"/>
                <a:cs typeface="Book Antiqua"/>
              </a:rPr>
              <a:t>+A</a:t>
            </a:r>
            <a:r>
              <a:rPr sz="2400" i="1" dirty="0">
                <a:latin typeface="Book Antiqua"/>
                <a:cs typeface="Book Antiqua"/>
              </a:rPr>
              <a:t>BC</a:t>
            </a:r>
            <a:r>
              <a:rPr sz="2400" i="1" spc="-459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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Book Antiqua"/>
                <a:cs typeface="Book Antiqua"/>
              </a:rPr>
              <a:t>+ 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40432" y="6389929"/>
            <a:ext cx="188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’B’C +</a:t>
            </a:r>
            <a:r>
              <a:rPr sz="2400" spc="-12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A’BC’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640" y="0"/>
            <a:ext cx="584522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3825" marR="5080" indent="-13817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More Karnaugh</a:t>
            </a:r>
            <a:r>
              <a:rPr spc="-45" dirty="0"/>
              <a:t> </a:t>
            </a:r>
            <a:r>
              <a:rPr spc="-5" dirty="0"/>
              <a:t>Map  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32" y="1381710"/>
            <a:ext cx="2078196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Arial"/>
                <a:cs typeface="Arial"/>
              </a:rPr>
              <a:t>Exam</a:t>
            </a:r>
            <a:r>
              <a:rPr sz="3200" b="1" spc="-15" dirty="0">
                <a:latin typeface="Arial"/>
                <a:cs typeface="Arial"/>
              </a:rPr>
              <a:t>p</a:t>
            </a:r>
            <a:r>
              <a:rPr sz="3200" b="1" spc="-5" dirty="0">
                <a:latin typeface="Arial"/>
                <a:cs typeface="Arial"/>
              </a:rPr>
              <a:t>les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93980" y="2516504"/>
            <a:ext cx="561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 =</a:t>
            </a:r>
            <a:r>
              <a:rPr sz="18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b'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3780" y="1620901"/>
            <a:ext cx="280669" cy="257175"/>
          </a:xfrm>
          <a:custGeom>
            <a:avLst/>
            <a:gdLst/>
            <a:ahLst/>
            <a:cxnLst/>
            <a:rect l="l" t="t" r="r" b="b"/>
            <a:pathLst>
              <a:path w="259080" h="257175">
                <a:moveTo>
                  <a:pt x="258825" y="25717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37749" y="1855470"/>
            <a:ext cx="153405" cy="6451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9798" y="1401573"/>
            <a:ext cx="709242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15900">
              <a:lnSpc>
                <a:spcPts val="1895"/>
              </a:lnSpc>
              <a:tabLst>
                <a:tab pos="525145" algn="l"/>
              </a:tabLst>
            </a:pPr>
            <a:r>
              <a:rPr sz="1800" dirty="0">
                <a:latin typeface="Calibri"/>
                <a:cs typeface="Calibri"/>
              </a:rPr>
              <a:t>0	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4176" y="1709673"/>
            <a:ext cx="15822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5069" y="3406838"/>
            <a:ext cx="335703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0" y="309562"/>
                </a:moveTo>
                <a:lnTo>
                  <a:pt x="309562" y="309562"/>
                </a:lnTo>
                <a:lnTo>
                  <a:pt x="309562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9778" y="3716337"/>
            <a:ext cx="335703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0" y="309562"/>
                </a:moveTo>
                <a:lnTo>
                  <a:pt x="309562" y="309562"/>
                </a:lnTo>
                <a:lnTo>
                  <a:pt x="309562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5069" y="3716337"/>
            <a:ext cx="335703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0" y="309562"/>
                </a:moveTo>
                <a:lnTo>
                  <a:pt x="309562" y="309562"/>
                </a:lnTo>
                <a:lnTo>
                  <a:pt x="309562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0497" y="3716337"/>
            <a:ext cx="335703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0" y="309562"/>
                </a:moveTo>
                <a:lnTo>
                  <a:pt x="309562" y="309562"/>
                </a:lnTo>
                <a:lnTo>
                  <a:pt x="309562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5744" y="3147949"/>
            <a:ext cx="280669" cy="259079"/>
          </a:xfrm>
          <a:custGeom>
            <a:avLst/>
            <a:gdLst/>
            <a:ahLst/>
            <a:cxnLst/>
            <a:rect l="l" t="t" r="r" b="b"/>
            <a:pathLst>
              <a:path w="259080" h="259079">
                <a:moveTo>
                  <a:pt x="258825" y="2588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74803" y="2878582"/>
            <a:ext cx="2772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6255" y="3135883"/>
            <a:ext cx="18326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525" algn="l"/>
              </a:tabLst>
            </a:pPr>
            <a:r>
              <a:rPr sz="1800" dirty="0">
                <a:latin typeface="Calibri"/>
                <a:cs typeface="Calibri"/>
              </a:rPr>
              <a:t>c	</a:t>
            </a:r>
            <a:r>
              <a:rPr sz="1800" spc="-5" dirty="0">
                <a:latin typeface="Calibri"/>
                <a:cs typeface="Calibri"/>
              </a:rPr>
              <a:t>00 01 11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51260" y="1598676"/>
            <a:ext cx="278606" cy="259079"/>
          </a:xfrm>
          <a:custGeom>
            <a:avLst/>
            <a:gdLst/>
            <a:ahLst/>
            <a:cxnLst/>
            <a:rect l="l" t="t" r="r" b="b"/>
            <a:pathLst>
              <a:path w="257175" h="259080">
                <a:moveTo>
                  <a:pt x="257175" y="2586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46330" y="1834769"/>
            <a:ext cx="153405" cy="6451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6315" y="1379348"/>
            <a:ext cx="709242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15900">
              <a:lnSpc>
                <a:spcPts val="1895"/>
              </a:lnSpc>
              <a:tabLst>
                <a:tab pos="525145" algn="l"/>
              </a:tabLst>
            </a:pPr>
            <a:r>
              <a:rPr sz="1800" dirty="0">
                <a:latin typeface="Calibri"/>
                <a:cs typeface="Calibri"/>
              </a:rPr>
              <a:t>0	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2757" y="1688973"/>
            <a:ext cx="15822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62978" y="3256027"/>
            <a:ext cx="278606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257175" y="25717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63137" y="2985007"/>
            <a:ext cx="2772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34588" y="3243833"/>
            <a:ext cx="183054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525" algn="l"/>
              </a:tabLst>
            </a:pPr>
            <a:r>
              <a:rPr sz="1800" dirty="0">
                <a:latin typeface="Calibri"/>
                <a:cs typeface="Calibri"/>
              </a:rPr>
              <a:t>c	</a:t>
            </a:r>
            <a:r>
              <a:rPr sz="1800" spc="-5" dirty="0">
                <a:latin typeface="Calibri"/>
                <a:cs typeface="Calibri"/>
              </a:rPr>
              <a:t>00 01 11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58186" y="3491357"/>
            <a:ext cx="153405" cy="6451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417296" y="1871662"/>
          <a:ext cx="669343" cy="61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640"/>
                <a:gridCol w="335703"/>
              </a:tblGrid>
              <a:tr h="309245">
                <a:tc>
                  <a:txBody>
                    <a:bodyPr/>
                    <a:lstStyle/>
                    <a:p>
                      <a:pPr marL="22860" algn="ctr">
                        <a:lnSpc>
                          <a:spcPts val="2135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2135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22860" algn="ctr">
                        <a:lnSpc>
                          <a:spcPts val="2135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2135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3538918" y="2535427"/>
            <a:ext cx="45677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 =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80102" y="1895475"/>
            <a:ext cx="263471" cy="565150"/>
          </a:xfrm>
          <a:custGeom>
            <a:avLst/>
            <a:gdLst/>
            <a:ahLst/>
            <a:cxnLst/>
            <a:rect l="l" t="t" r="r" b="b"/>
            <a:pathLst>
              <a:path w="243204" h="565150">
                <a:moveTo>
                  <a:pt x="150240" y="0"/>
                </a:moveTo>
                <a:lnTo>
                  <a:pt x="104012" y="12953"/>
                </a:lnTo>
                <a:lnTo>
                  <a:pt x="70230" y="37464"/>
                </a:lnTo>
                <a:lnTo>
                  <a:pt x="43814" y="72389"/>
                </a:lnTo>
                <a:lnTo>
                  <a:pt x="32512" y="93979"/>
                </a:lnTo>
                <a:lnTo>
                  <a:pt x="28828" y="100837"/>
                </a:lnTo>
                <a:lnTo>
                  <a:pt x="25526" y="108203"/>
                </a:lnTo>
                <a:lnTo>
                  <a:pt x="22351" y="115062"/>
                </a:lnTo>
                <a:lnTo>
                  <a:pt x="19558" y="122427"/>
                </a:lnTo>
                <a:lnTo>
                  <a:pt x="6476" y="167512"/>
                </a:lnTo>
                <a:lnTo>
                  <a:pt x="3301" y="190626"/>
                </a:lnTo>
                <a:lnTo>
                  <a:pt x="2032" y="202437"/>
                </a:lnTo>
                <a:lnTo>
                  <a:pt x="1270" y="214249"/>
                </a:lnTo>
                <a:lnTo>
                  <a:pt x="762" y="226060"/>
                </a:lnTo>
                <a:lnTo>
                  <a:pt x="380" y="237871"/>
                </a:lnTo>
                <a:lnTo>
                  <a:pt x="0" y="249682"/>
                </a:lnTo>
                <a:lnTo>
                  <a:pt x="380" y="261874"/>
                </a:lnTo>
                <a:lnTo>
                  <a:pt x="380" y="273685"/>
                </a:lnTo>
                <a:lnTo>
                  <a:pt x="762" y="285369"/>
                </a:lnTo>
                <a:lnTo>
                  <a:pt x="1270" y="297179"/>
                </a:lnTo>
                <a:lnTo>
                  <a:pt x="2032" y="309372"/>
                </a:lnTo>
                <a:lnTo>
                  <a:pt x="2412" y="325247"/>
                </a:lnTo>
                <a:lnTo>
                  <a:pt x="3301" y="341502"/>
                </a:lnTo>
                <a:lnTo>
                  <a:pt x="4063" y="357377"/>
                </a:lnTo>
                <a:lnTo>
                  <a:pt x="5334" y="373634"/>
                </a:lnTo>
                <a:lnTo>
                  <a:pt x="11429" y="421639"/>
                </a:lnTo>
                <a:lnTo>
                  <a:pt x="21971" y="467613"/>
                </a:lnTo>
                <a:lnTo>
                  <a:pt x="43434" y="508635"/>
                </a:lnTo>
                <a:lnTo>
                  <a:pt x="76326" y="539114"/>
                </a:lnTo>
                <a:lnTo>
                  <a:pt x="116966" y="559435"/>
                </a:lnTo>
                <a:lnTo>
                  <a:pt x="138557" y="565150"/>
                </a:lnTo>
                <a:lnTo>
                  <a:pt x="145796" y="565150"/>
                </a:lnTo>
                <a:lnTo>
                  <a:pt x="186436" y="551688"/>
                </a:lnTo>
                <a:lnTo>
                  <a:pt x="213613" y="506984"/>
                </a:lnTo>
                <a:lnTo>
                  <a:pt x="222123" y="476123"/>
                </a:lnTo>
                <a:lnTo>
                  <a:pt x="223774" y="468375"/>
                </a:lnTo>
                <a:lnTo>
                  <a:pt x="225425" y="460628"/>
                </a:lnTo>
                <a:lnTo>
                  <a:pt x="226695" y="452500"/>
                </a:lnTo>
                <a:lnTo>
                  <a:pt x="229108" y="440689"/>
                </a:lnTo>
                <a:lnTo>
                  <a:pt x="230759" y="428498"/>
                </a:lnTo>
                <a:lnTo>
                  <a:pt x="232790" y="416305"/>
                </a:lnTo>
                <a:lnTo>
                  <a:pt x="233934" y="404113"/>
                </a:lnTo>
                <a:lnTo>
                  <a:pt x="238887" y="355726"/>
                </a:lnTo>
                <a:lnTo>
                  <a:pt x="240029" y="332232"/>
                </a:lnTo>
                <a:lnTo>
                  <a:pt x="240919" y="320039"/>
                </a:lnTo>
                <a:lnTo>
                  <a:pt x="241300" y="308228"/>
                </a:lnTo>
                <a:lnTo>
                  <a:pt x="241300" y="296417"/>
                </a:lnTo>
                <a:lnTo>
                  <a:pt x="241680" y="284607"/>
                </a:lnTo>
                <a:lnTo>
                  <a:pt x="242062" y="264287"/>
                </a:lnTo>
                <a:lnTo>
                  <a:pt x="242442" y="243966"/>
                </a:lnTo>
                <a:lnTo>
                  <a:pt x="242950" y="223265"/>
                </a:lnTo>
                <a:lnTo>
                  <a:pt x="242950" y="202437"/>
                </a:lnTo>
                <a:lnTo>
                  <a:pt x="242950" y="181737"/>
                </a:lnTo>
                <a:lnTo>
                  <a:pt x="242062" y="161036"/>
                </a:lnTo>
                <a:lnTo>
                  <a:pt x="238887" y="110998"/>
                </a:lnTo>
                <a:lnTo>
                  <a:pt x="231139" y="62611"/>
                </a:lnTo>
                <a:lnTo>
                  <a:pt x="211582" y="25146"/>
                </a:lnTo>
                <a:lnTo>
                  <a:pt x="170941" y="1270"/>
                </a:lnTo>
                <a:lnTo>
                  <a:pt x="160020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69576" y="3385155"/>
            <a:ext cx="1526487" cy="6451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271145" algn="l"/>
                <a:tab pos="581025" algn="l"/>
                <a:tab pos="890269" algn="l"/>
                <a:tab pos="1200150" algn="l"/>
              </a:tabLst>
            </a:pPr>
            <a:r>
              <a:rPr sz="1800" dirty="0">
                <a:latin typeface="Calibri"/>
                <a:cs typeface="Calibri"/>
              </a:rPr>
              <a:t>0	0	0	1	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71145" algn="l"/>
                <a:tab pos="581025" algn="l"/>
                <a:tab pos="890269" algn="l"/>
                <a:tab pos="1200150" algn="l"/>
              </a:tabLst>
            </a:pPr>
            <a:r>
              <a:rPr sz="1800" dirty="0">
                <a:latin typeface="Calibri"/>
                <a:cs typeface="Calibri"/>
              </a:rPr>
              <a:t>1	0	1	1	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58571" y="3741802"/>
            <a:ext cx="559276" cy="246379"/>
          </a:xfrm>
          <a:custGeom>
            <a:avLst/>
            <a:gdLst/>
            <a:ahLst/>
            <a:cxnLst/>
            <a:rect l="l" t="t" r="r" b="b"/>
            <a:pathLst>
              <a:path w="516254" h="246379">
                <a:moveTo>
                  <a:pt x="312293" y="10032"/>
                </a:moveTo>
                <a:lnTo>
                  <a:pt x="300100" y="8890"/>
                </a:lnTo>
                <a:lnTo>
                  <a:pt x="287909" y="7619"/>
                </a:lnTo>
                <a:lnTo>
                  <a:pt x="276225" y="6857"/>
                </a:lnTo>
                <a:lnTo>
                  <a:pt x="264033" y="6476"/>
                </a:lnTo>
                <a:lnTo>
                  <a:pt x="251840" y="5968"/>
                </a:lnTo>
                <a:lnTo>
                  <a:pt x="239649" y="5587"/>
                </a:lnTo>
                <a:lnTo>
                  <a:pt x="227457" y="5206"/>
                </a:lnTo>
                <a:lnTo>
                  <a:pt x="208787" y="4825"/>
                </a:lnTo>
                <a:lnTo>
                  <a:pt x="189611" y="3937"/>
                </a:lnTo>
                <a:lnTo>
                  <a:pt x="170179" y="3937"/>
                </a:lnTo>
                <a:lnTo>
                  <a:pt x="151002" y="4825"/>
                </a:lnTo>
                <a:lnTo>
                  <a:pt x="112902" y="10541"/>
                </a:lnTo>
                <a:lnTo>
                  <a:pt x="74675" y="25526"/>
                </a:lnTo>
                <a:lnTo>
                  <a:pt x="42163" y="50292"/>
                </a:lnTo>
                <a:lnTo>
                  <a:pt x="15748" y="87630"/>
                </a:lnTo>
                <a:lnTo>
                  <a:pt x="1905" y="129921"/>
                </a:lnTo>
                <a:lnTo>
                  <a:pt x="0" y="144525"/>
                </a:lnTo>
                <a:lnTo>
                  <a:pt x="381" y="151765"/>
                </a:lnTo>
                <a:lnTo>
                  <a:pt x="17018" y="194818"/>
                </a:lnTo>
                <a:lnTo>
                  <a:pt x="53593" y="221234"/>
                </a:lnTo>
                <a:lnTo>
                  <a:pt x="90550" y="232156"/>
                </a:lnTo>
                <a:lnTo>
                  <a:pt x="106425" y="235457"/>
                </a:lnTo>
                <a:lnTo>
                  <a:pt x="155956" y="240665"/>
                </a:lnTo>
                <a:lnTo>
                  <a:pt x="188849" y="241935"/>
                </a:lnTo>
                <a:lnTo>
                  <a:pt x="205486" y="242697"/>
                </a:lnTo>
                <a:lnTo>
                  <a:pt x="213613" y="242697"/>
                </a:lnTo>
                <a:lnTo>
                  <a:pt x="222123" y="243205"/>
                </a:lnTo>
                <a:lnTo>
                  <a:pt x="230250" y="243586"/>
                </a:lnTo>
                <a:lnTo>
                  <a:pt x="238760" y="243586"/>
                </a:lnTo>
                <a:lnTo>
                  <a:pt x="246887" y="243967"/>
                </a:lnTo>
                <a:lnTo>
                  <a:pt x="255524" y="244348"/>
                </a:lnTo>
                <a:lnTo>
                  <a:pt x="264033" y="244348"/>
                </a:lnTo>
                <a:lnTo>
                  <a:pt x="279019" y="244729"/>
                </a:lnTo>
                <a:lnTo>
                  <a:pt x="294513" y="245237"/>
                </a:lnTo>
                <a:lnTo>
                  <a:pt x="309879" y="245618"/>
                </a:lnTo>
                <a:lnTo>
                  <a:pt x="324993" y="245999"/>
                </a:lnTo>
                <a:lnTo>
                  <a:pt x="340360" y="245999"/>
                </a:lnTo>
                <a:lnTo>
                  <a:pt x="355853" y="245618"/>
                </a:lnTo>
                <a:lnTo>
                  <a:pt x="371221" y="244729"/>
                </a:lnTo>
                <a:lnTo>
                  <a:pt x="385825" y="243967"/>
                </a:lnTo>
                <a:lnTo>
                  <a:pt x="430529" y="238632"/>
                </a:lnTo>
                <a:lnTo>
                  <a:pt x="470026" y="221234"/>
                </a:lnTo>
                <a:lnTo>
                  <a:pt x="498856" y="185928"/>
                </a:lnTo>
                <a:lnTo>
                  <a:pt x="512190" y="145287"/>
                </a:lnTo>
                <a:lnTo>
                  <a:pt x="513841" y="137541"/>
                </a:lnTo>
                <a:lnTo>
                  <a:pt x="515112" y="129412"/>
                </a:lnTo>
                <a:lnTo>
                  <a:pt x="515874" y="121793"/>
                </a:lnTo>
                <a:lnTo>
                  <a:pt x="515874" y="113665"/>
                </a:lnTo>
                <a:lnTo>
                  <a:pt x="515874" y="105918"/>
                </a:lnTo>
                <a:lnTo>
                  <a:pt x="506095" y="67691"/>
                </a:lnTo>
                <a:lnTo>
                  <a:pt x="470408" y="34036"/>
                </a:lnTo>
                <a:lnTo>
                  <a:pt x="448818" y="24765"/>
                </a:lnTo>
                <a:lnTo>
                  <a:pt x="441578" y="21843"/>
                </a:lnTo>
                <a:lnTo>
                  <a:pt x="434213" y="19812"/>
                </a:lnTo>
                <a:lnTo>
                  <a:pt x="426847" y="17399"/>
                </a:lnTo>
                <a:lnTo>
                  <a:pt x="419226" y="15748"/>
                </a:lnTo>
                <a:lnTo>
                  <a:pt x="411479" y="13716"/>
                </a:lnTo>
                <a:lnTo>
                  <a:pt x="404113" y="12065"/>
                </a:lnTo>
                <a:lnTo>
                  <a:pt x="389127" y="8509"/>
                </a:lnTo>
                <a:lnTo>
                  <a:pt x="344424" y="1905"/>
                </a:lnTo>
                <a:lnTo>
                  <a:pt x="314325" y="0"/>
                </a:lnTo>
                <a:lnTo>
                  <a:pt x="298958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11059" y="3727450"/>
            <a:ext cx="538639" cy="263525"/>
          </a:xfrm>
          <a:custGeom>
            <a:avLst/>
            <a:gdLst/>
            <a:ahLst/>
            <a:cxnLst/>
            <a:rect l="l" t="t" r="r" b="b"/>
            <a:pathLst>
              <a:path w="497204" h="263525">
                <a:moveTo>
                  <a:pt x="451485" y="24383"/>
                </a:moveTo>
                <a:lnTo>
                  <a:pt x="436499" y="21970"/>
                </a:lnTo>
                <a:lnTo>
                  <a:pt x="421386" y="19938"/>
                </a:lnTo>
                <a:lnTo>
                  <a:pt x="406019" y="17906"/>
                </a:lnTo>
                <a:lnTo>
                  <a:pt x="391033" y="16256"/>
                </a:lnTo>
                <a:lnTo>
                  <a:pt x="376047" y="14224"/>
                </a:lnTo>
                <a:lnTo>
                  <a:pt x="360552" y="12573"/>
                </a:lnTo>
                <a:lnTo>
                  <a:pt x="345566" y="11430"/>
                </a:lnTo>
                <a:lnTo>
                  <a:pt x="333375" y="10160"/>
                </a:lnTo>
                <a:lnTo>
                  <a:pt x="321310" y="9017"/>
                </a:lnTo>
                <a:lnTo>
                  <a:pt x="309499" y="8127"/>
                </a:lnTo>
                <a:lnTo>
                  <a:pt x="297307" y="7366"/>
                </a:lnTo>
                <a:lnTo>
                  <a:pt x="285114" y="6476"/>
                </a:lnTo>
                <a:lnTo>
                  <a:pt x="272923" y="5714"/>
                </a:lnTo>
                <a:lnTo>
                  <a:pt x="260858" y="4825"/>
                </a:lnTo>
                <a:lnTo>
                  <a:pt x="252349" y="4063"/>
                </a:lnTo>
                <a:lnTo>
                  <a:pt x="243839" y="3682"/>
                </a:lnTo>
                <a:lnTo>
                  <a:pt x="235203" y="3301"/>
                </a:lnTo>
                <a:lnTo>
                  <a:pt x="226695" y="2793"/>
                </a:lnTo>
                <a:lnTo>
                  <a:pt x="218694" y="2412"/>
                </a:lnTo>
                <a:lnTo>
                  <a:pt x="210058" y="2031"/>
                </a:lnTo>
                <a:lnTo>
                  <a:pt x="201549" y="1650"/>
                </a:lnTo>
                <a:lnTo>
                  <a:pt x="189484" y="1269"/>
                </a:lnTo>
                <a:lnTo>
                  <a:pt x="177673" y="762"/>
                </a:lnTo>
                <a:lnTo>
                  <a:pt x="165480" y="381"/>
                </a:lnTo>
                <a:lnTo>
                  <a:pt x="153288" y="0"/>
                </a:lnTo>
                <a:lnTo>
                  <a:pt x="141604" y="381"/>
                </a:lnTo>
                <a:lnTo>
                  <a:pt x="129412" y="762"/>
                </a:lnTo>
                <a:lnTo>
                  <a:pt x="117601" y="2031"/>
                </a:lnTo>
                <a:lnTo>
                  <a:pt x="72644" y="9398"/>
                </a:lnTo>
                <a:lnTo>
                  <a:pt x="33654" y="30987"/>
                </a:lnTo>
                <a:lnTo>
                  <a:pt x="9778" y="65531"/>
                </a:lnTo>
                <a:lnTo>
                  <a:pt x="380" y="109219"/>
                </a:lnTo>
                <a:lnTo>
                  <a:pt x="0" y="120142"/>
                </a:lnTo>
                <a:lnTo>
                  <a:pt x="762" y="131191"/>
                </a:lnTo>
                <a:lnTo>
                  <a:pt x="2412" y="142494"/>
                </a:lnTo>
                <a:lnTo>
                  <a:pt x="4825" y="153162"/>
                </a:lnTo>
                <a:lnTo>
                  <a:pt x="7238" y="164083"/>
                </a:lnTo>
                <a:lnTo>
                  <a:pt x="24764" y="203707"/>
                </a:lnTo>
                <a:lnTo>
                  <a:pt x="52704" y="237489"/>
                </a:lnTo>
                <a:lnTo>
                  <a:pt x="83565" y="255016"/>
                </a:lnTo>
                <a:lnTo>
                  <a:pt x="90042" y="257429"/>
                </a:lnTo>
                <a:lnTo>
                  <a:pt x="97409" y="259080"/>
                </a:lnTo>
                <a:lnTo>
                  <a:pt x="104266" y="260731"/>
                </a:lnTo>
                <a:lnTo>
                  <a:pt x="111125" y="261874"/>
                </a:lnTo>
                <a:lnTo>
                  <a:pt x="126111" y="263525"/>
                </a:lnTo>
                <a:lnTo>
                  <a:pt x="141604" y="263144"/>
                </a:lnTo>
                <a:lnTo>
                  <a:pt x="156590" y="261493"/>
                </a:lnTo>
                <a:lnTo>
                  <a:pt x="171958" y="259461"/>
                </a:lnTo>
                <a:lnTo>
                  <a:pt x="187451" y="256539"/>
                </a:lnTo>
                <a:lnTo>
                  <a:pt x="202437" y="254126"/>
                </a:lnTo>
                <a:lnTo>
                  <a:pt x="217424" y="251713"/>
                </a:lnTo>
                <a:lnTo>
                  <a:pt x="225171" y="250951"/>
                </a:lnTo>
                <a:lnTo>
                  <a:pt x="232790" y="250062"/>
                </a:lnTo>
                <a:lnTo>
                  <a:pt x="240537" y="249681"/>
                </a:lnTo>
                <a:lnTo>
                  <a:pt x="248285" y="248919"/>
                </a:lnTo>
                <a:lnTo>
                  <a:pt x="255904" y="248412"/>
                </a:lnTo>
                <a:lnTo>
                  <a:pt x="263651" y="248031"/>
                </a:lnTo>
                <a:lnTo>
                  <a:pt x="271399" y="248031"/>
                </a:lnTo>
                <a:lnTo>
                  <a:pt x="290449" y="248412"/>
                </a:lnTo>
                <a:lnTo>
                  <a:pt x="309879" y="249681"/>
                </a:lnTo>
                <a:lnTo>
                  <a:pt x="329819" y="251713"/>
                </a:lnTo>
                <a:lnTo>
                  <a:pt x="350012" y="252983"/>
                </a:lnTo>
                <a:lnTo>
                  <a:pt x="389382" y="251713"/>
                </a:lnTo>
                <a:lnTo>
                  <a:pt x="428751" y="241173"/>
                </a:lnTo>
                <a:lnTo>
                  <a:pt x="435228" y="237870"/>
                </a:lnTo>
                <a:lnTo>
                  <a:pt x="441705" y="234569"/>
                </a:lnTo>
                <a:lnTo>
                  <a:pt x="474217" y="201168"/>
                </a:lnTo>
                <a:lnTo>
                  <a:pt x="490347" y="161289"/>
                </a:lnTo>
                <a:lnTo>
                  <a:pt x="491998" y="153924"/>
                </a:lnTo>
                <a:lnTo>
                  <a:pt x="493649" y="147066"/>
                </a:lnTo>
                <a:lnTo>
                  <a:pt x="495300" y="139700"/>
                </a:lnTo>
                <a:lnTo>
                  <a:pt x="496062" y="132333"/>
                </a:lnTo>
                <a:lnTo>
                  <a:pt x="496950" y="124587"/>
                </a:lnTo>
                <a:lnTo>
                  <a:pt x="496950" y="117348"/>
                </a:lnTo>
                <a:lnTo>
                  <a:pt x="496442" y="109981"/>
                </a:lnTo>
                <a:lnTo>
                  <a:pt x="483488" y="66039"/>
                </a:lnTo>
                <a:lnTo>
                  <a:pt x="455167" y="35813"/>
                </a:lnTo>
                <a:lnTo>
                  <a:pt x="441705" y="27686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78451" y="3438525"/>
            <a:ext cx="256592" cy="551180"/>
          </a:xfrm>
          <a:custGeom>
            <a:avLst/>
            <a:gdLst/>
            <a:ahLst/>
            <a:cxnLst/>
            <a:rect l="l" t="t" r="r" b="b"/>
            <a:pathLst>
              <a:path w="236854" h="551179">
                <a:moveTo>
                  <a:pt x="177291" y="3683"/>
                </a:moveTo>
                <a:lnTo>
                  <a:pt x="169163" y="2032"/>
                </a:lnTo>
                <a:lnTo>
                  <a:pt x="161416" y="1270"/>
                </a:lnTo>
                <a:lnTo>
                  <a:pt x="153288" y="380"/>
                </a:lnTo>
                <a:lnTo>
                  <a:pt x="145541" y="0"/>
                </a:lnTo>
                <a:lnTo>
                  <a:pt x="137413" y="380"/>
                </a:lnTo>
                <a:lnTo>
                  <a:pt x="129794" y="1270"/>
                </a:lnTo>
                <a:lnTo>
                  <a:pt x="121665" y="2032"/>
                </a:lnTo>
                <a:lnTo>
                  <a:pt x="75819" y="19050"/>
                </a:lnTo>
                <a:lnTo>
                  <a:pt x="42925" y="50291"/>
                </a:lnTo>
                <a:lnTo>
                  <a:pt x="29210" y="78994"/>
                </a:lnTo>
                <a:lnTo>
                  <a:pt x="26288" y="86740"/>
                </a:lnTo>
                <a:lnTo>
                  <a:pt x="17779" y="124840"/>
                </a:lnTo>
                <a:lnTo>
                  <a:pt x="14604" y="172719"/>
                </a:lnTo>
                <a:lnTo>
                  <a:pt x="13715" y="188468"/>
                </a:lnTo>
                <a:lnTo>
                  <a:pt x="12573" y="204343"/>
                </a:lnTo>
                <a:lnTo>
                  <a:pt x="11684" y="211962"/>
                </a:lnTo>
                <a:lnTo>
                  <a:pt x="10922" y="220091"/>
                </a:lnTo>
                <a:lnTo>
                  <a:pt x="10033" y="228219"/>
                </a:lnTo>
                <a:lnTo>
                  <a:pt x="9271" y="235966"/>
                </a:lnTo>
                <a:lnTo>
                  <a:pt x="8509" y="243967"/>
                </a:lnTo>
                <a:lnTo>
                  <a:pt x="7620" y="252094"/>
                </a:lnTo>
                <a:lnTo>
                  <a:pt x="3556" y="298704"/>
                </a:lnTo>
                <a:lnTo>
                  <a:pt x="381" y="338455"/>
                </a:lnTo>
                <a:lnTo>
                  <a:pt x="0" y="358267"/>
                </a:lnTo>
                <a:lnTo>
                  <a:pt x="0" y="377825"/>
                </a:lnTo>
                <a:lnTo>
                  <a:pt x="762" y="397256"/>
                </a:lnTo>
                <a:lnTo>
                  <a:pt x="1904" y="408177"/>
                </a:lnTo>
                <a:lnTo>
                  <a:pt x="3175" y="419481"/>
                </a:lnTo>
                <a:lnTo>
                  <a:pt x="4445" y="430911"/>
                </a:lnTo>
                <a:lnTo>
                  <a:pt x="18161" y="473075"/>
                </a:lnTo>
                <a:lnTo>
                  <a:pt x="48260" y="509143"/>
                </a:lnTo>
                <a:lnTo>
                  <a:pt x="83565" y="533400"/>
                </a:lnTo>
                <a:lnTo>
                  <a:pt x="90424" y="537082"/>
                </a:lnTo>
                <a:lnTo>
                  <a:pt x="97282" y="540766"/>
                </a:lnTo>
                <a:lnTo>
                  <a:pt x="104648" y="543560"/>
                </a:lnTo>
                <a:lnTo>
                  <a:pt x="111887" y="546354"/>
                </a:lnTo>
                <a:lnTo>
                  <a:pt x="119634" y="548386"/>
                </a:lnTo>
                <a:lnTo>
                  <a:pt x="127381" y="549656"/>
                </a:lnTo>
                <a:lnTo>
                  <a:pt x="141477" y="550799"/>
                </a:lnTo>
                <a:lnTo>
                  <a:pt x="155701" y="550418"/>
                </a:lnTo>
                <a:lnTo>
                  <a:pt x="193039" y="536701"/>
                </a:lnTo>
                <a:lnTo>
                  <a:pt x="220599" y="503427"/>
                </a:lnTo>
                <a:lnTo>
                  <a:pt x="229615" y="474218"/>
                </a:lnTo>
                <a:lnTo>
                  <a:pt x="231648" y="466598"/>
                </a:lnTo>
                <a:lnTo>
                  <a:pt x="234061" y="451104"/>
                </a:lnTo>
                <a:lnTo>
                  <a:pt x="235712" y="434975"/>
                </a:lnTo>
                <a:lnTo>
                  <a:pt x="236474" y="419100"/>
                </a:lnTo>
                <a:lnTo>
                  <a:pt x="236474" y="402970"/>
                </a:lnTo>
                <a:lnTo>
                  <a:pt x="236474" y="386714"/>
                </a:lnTo>
                <a:lnTo>
                  <a:pt x="236093" y="370839"/>
                </a:lnTo>
                <a:lnTo>
                  <a:pt x="236093" y="355092"/>
                </a:lnTo>
                <a:lnTo>
                  <a:pt x="236093" y="343281"/>
                </a:lnTo>
                <a:lnTo>
                  <a:pt x="236093" y="196214"/>
                </a:lnTo>
                <a:lnTo>
                  <a:pt x="235712" y="176783"/>
                </a:lnTo>
                <a:lnTo>
                  <a:pt x="234823" y="156845"/>
                </a:lnTo>
                <a:lnTo>
                  <a:pt x="233679" y="137413"/>
                </a:lnTo>
                <a:lnTo>
                  <a:pt x="233172" y="129666"/>
                </a:lnTo>
                <a:lnTo>
                  <a:pt x="232410" y="121665"/>
                </a:lnTo>
                <a:lnTo>
                  <a:pt x="231648" y="113537"/>
                </a:lnTo>
                <a:lnTo>
                  <a:pt x="230377" y="105410"/>
                </a:lnTo>
                <a:lnTo>
                  <a:pt x="229615" y="97282"/>
                </a:lnTo>
                <a:lnTo>
                  <a:pt x="228726" y="89535"/>
                </a:lnTo>
                <a:lnTo>
                  <a:pt x="227584" y="81534"/>
                </a:lnTo>
                <a:lnTo>
                  <a:pt x="225933" y="69723"/>
                </a:lnTo>
                <a:lnTo>
                  <a:pt x="224282" y="58420"/>
                </a:lnTo>
                <a:lnTo>
                  <a:pt x="222631" y="46609"/>
                </a:lnTo>
                <a:lnTo>
                  <a:pt x="221107" y="35305"/>
                </a:lnTo>
                <a:lnTo>
                  <a:pt x="219456" y="23495"/>
                </a:lnTo>
                <a:lnTo>
                  <a:pt x="217804" y="12191"/>
                </a:lnTo>
                <a:lnTo>
                  <a:pt x="216153" y="38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850726" y="4117340"/>
            <a:ext cx="189108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cout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= ab +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bc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6622987" y="1851089"/>
          <a:ext cx="668655" cy="61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015"/>
                <a:gridCol w="333640"/>
              </a:tblGrid>
              <a:tr h="309245">
                <a:tc>
                  <a:txBody>
                    <a:bodyPr/>
                    <a:lstStyle/>
                    <a:p>
                      <a:pPr marL="19685" algn="ctr">
                        <a:lnSpc>
                          <a:spcPts val="2125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2125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19685" algn="ctr">
                        <a:lnSpc>
                          <a:spcPts val="2115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2115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6733054" y="1887602"/>
            <a:ext cx="518001" cy="233679"/>
          </a:xfrm>
          <a:custGeom>
            <a:avLst/>
            <a:gdLst/>
            <a:ahLst/>
            <a:cxnLst/>
            <a:rect l="l" t="t" r="r" b="b"/>
            <a:pathLst>
              <a:path w="478154" h="233680">
                <a:moveTo>
                  <a:pt x="275209" y="16256"/>
                </a:moveTo>
                <a:lnTo>
                  <a:pt x="257301" y="11302"/>
                </a:lnTo>
                <a:lnTo>
                  <a:pt x="239522" y="7620"/>
                </a:lnTo>
                <a:lnTo>
                  <a:pt x="221614" y="5207"/>
                </a:lnTo>
                <a:lnTo>
                  <a:pt x="203708" y="3556"/>
                </a:lnTo>
                <a:lnTo>
                  <a:pt x="185420" y="3556"/>
                </a:lnTo>
                <a:lnTo>
                  <a:pt x="126364" y="11684"/>
                </a:lnTo>
                <a:lnTo>
                  <a:pt x="82550" y="25908"/>
                </a:lnTo>
                <a:lnTo>
                  <a:pt x="43052" y="49149"/>
                </a:lnTo>
                <a:lnTo>
                  <a:pt x="14224" y="84454"/>
                </a:lnTo>
                <a:lnTo>
                  <a:pt x="0" y="132461"/>
                </a:lnTo>
                <a:lnTo>
                  <a:pt x="381" y="149098"/>
                </a:lnTo>
                <a:lnTo>
                  <a:pt x="17779" y="195452"/>
                </a:lnTo>
                <a:lnTo>
                  <a:pt x="60071" y="220725"/>
                </a:lnTo>
                <a:lnTo>
                  <a:pt x="97916" y="229235"/>
                </a:lnTo>
                <a:lnTo>
                  <a:pt x="141097" y="233299"/>
                </a:lnTo>
                <a:lnTo>
                  <a:pt x="155321" y="232918"/>
                </a:lnTo>
                <a:lnTo>
                  <a:pt x="169925" y="232918"/>
                </a:lnTo>
                <a:lnTo>
                  <a:pt x="184531" y="232537"/>
                </a:lnTo>
                <a:lnTo>
                  <a:pt x="199262" y="232028"/>
                </a:lnTo>
                <a:lnTo>
                  <a:pt x="218312" y="232537"/>
                </a:lnTo>
                <a:lnTo>
                  <a:pt x="237871" y="232918"/>
                </a:lnTo>
                <a:lnTo>
                  <a:pt x="257301" y="232918"/>
                </a:lnTo>
                <a:lnTo>
                  <a:pt x="276478" y="232918"/>
                </a:lnTo>
                <a:lnTo>
                  <a:pt x="296037" y="232918"/>
                </a:lnTo>
                <a:lnTo>
                  <a:pt x="315468" y="232028"/>
                </a:lnTo>
                <a:lnTo>
                  <a:pt x="334645" y="231648"/>
                </a:lnTo>
                <a:lnTo>
                  <a:pt x="343916" y="231266"/>
                </a:lnTo>
                <a:lnTo>
                  <a:pt x="353314" y="230886"/>
                </a:lnTo>
                <a:lnTo>
                  <a:pt x="362712" y="230504"/>
                </a:lnTo>
                <a:lnTo>
                  <a:pt x="407416" y="223520"/>
                </a:lnTo>
                <a:lnTo>
                  <a:pt x="415544" y="221107"/>
                </a:lnTo>
                <a:lnTo>
                  <a:pt x="452120" y="201549"/>
                </a:lnTo>
                <a:lnTo>
                  <a:pt x="472948" y="165353"/>
                </a:lnTo>
                <a:lnTo>
                  <a:pt x="477774" y="131699"/>
                </a:lnTo>
                <a:lnTo>
                  <a:pt x="477012" y="122682"/>
                </a:lnTo>
                <a:lnTo>
                  <a:pt x="463169" y="80390"/>
                </a:lnTo>
                <a:lnTo>
                  <a:pt x="431038" y="47878"/>
                </a:lnTo>
                <a:lnTo>
                  <a:pt x="397255" y="29590"/>
                </a:lnTo>
                <a:lnTo>
                  <a:pt x="369189" y="20320"/>
                </a:lnTo>
                <a:lnTo>
                  <a:pt x="359791" y="17399"/>
                </a:lnTo>
                <a:lnTo>
                  <a:pt x="345185" y="13335"/>
                </a:lnTo>
                <a:lnTo>
                  <a:pt x="330580" y="10160"/>
                </a:lnTo>
                <a:lnTo>
                  <a:pt x="315468" y="6858"/>
                </a:lnTo>
                <a:lnTo>
                  <a:pt x="300481" y="4445"/>
                </a:lnTo>
                <a:lnTo>
                  <a:pt x="285369" y="2412"/>
                </a:lnTo>
                <a:lnTo>
                  <a:pt x="270383" y="1143"/>
                </a:lnTo>
                <a:lnTo>
                  <a:pt x="255270" y="0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6734705" y="3506788"/>
          <a:ext cx="1342811" cy="61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703"/>
                <a:gridCol w="335703"/>
                <a:gridCol w="335702"/>
                <a:gridCol w="335703"/>
              </a:tblGrid>
              <a:tr h="309245">
                <a:tc>
                  <a:txBody>
                    <a:bodyPr/>
                    <a:lstStyle/>
                    <a:p>
                      <a:pPr marL="106680">
                        <a:lnSpc>
                          <a:spcPts val="2155"/>
                        </a:lnSpc>
                        <a:spcBef>
                          <a:spcPts val="1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2155"/>
                        </a:lnSpc>
                        <a:spcBef>
                          <a:spcPts val="1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2155"/>
                        </a:lnSpc>
                        <a:spcBef>
                          <a:spcPts val="1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2155"/>
                        </a:lnSpc>
                        <a:spcBef>
                          <a:spcPts val="1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7441607" y="3524250"/>
            <a:ext cx="603991" cy="552450"/>
          </a:xfrm>
          <a:custGeom>
            <a:avLst/>
            <a:gdLst/>
            <a:ahLst/>
            <a:cxnLst/>
            <a:rect l="l" t="t" r="r" b="b"/>
            <a:pathLst>
              <a:path w="557529" h="552450">
                <a:moveTo>
                  <a:pt x="275081" y="7365"/>
                </a:moveTo>
                <a:lnTo>
                  <a:pt x="261239" y="6476"/>
                </a:lnTo>
                <a:lnTo>
                  <a:pt x="247903" y="6476"/>
                </a:lnTo>
                <a:lnTo>
                  <a:pt x="234442" y="6476"/>
                </a:lnTo>
                <a:lnTo>
                  <a:pt x="220979" y="7365"/>
                </a:lnTo>
                <a:lnTo>
                  <a:pt x="207645" y="8127"/>
                </a:lnTo>
                <a:lnTo>
                  <a:pt x="193801" y="9778"/>
                </a:lnTo>
                <a:lnTo>
                  <a:pt x="154813" y="15366"/>
                </a:lnTo>
                <a:lnTo>
                  <a:pt x="116585" y="24384"/>
                </a:lnTo>
                <a:lnTo>
                  <a:pt x="82042" y="40639"/>
                </a:lnTo>
                <a:lnTo>
                  <a:pt x="44703" y="70992"/>
                </a:lnTo>
                <a:lnTo>
                  <a:pt x="17779" y="112013"/>
                </a:lnTo>
                <a:lnTo>
                  <a:pt x="4064" y="159893"/>
                </a:lnTo>
                <a:lnTo>
                  <a:pt x="0" y="210312"/>
                </a:lnTo>
                <a:lnTo>
                  <a:pt x="380" y="235457"/>
                </a:lnTo>
                <a:lnTo>
                  <a:pt x="1524" y="259842"/>
                </a:lnTo>
                <a:lnTo>
                  <a:pt x="2413" y="272795"/>
                </a:lnTo>
                <a:lnTo>
                  <a:pt x="3555" y="285750"/>
                </a:lnTo>
                <a:lnTo>
                  <a:pt x="5206" y="298704"/>
                </a:lnTo>
                <a:lnTo>
                  <a:pt x="6857" y="311785"/>
                </a:lnTo>
                <a:lnTo>
                  <a:pt x="9271" y="324738"/>
                </a:lnTo>
                <a:lnTo>
                  <a:pt x="11683" y="337693"/>
                </a:lnTo>
                <a:lnTo>
                  <a:pt x="14604" y="350266"/>
                </a:lnTo>
                <a:lnTo>
                  <a:pt x="24765" y="387223"/>
                </a:lnTo>
                <a:lnTo>
                  <a:pt x="38100" y="423418"/>
                </a:lnTo>
                <a:lnTo>
                  <a:pt x="56896" y="456692"/>
                </a:lnTo>
                <a:lnTo>
                  <a:pt x="87756" y="489585"/>
                </a:lnTo>
                <a:lnTo>
                  <a:pt x="120650" y="512699"/>
                </a:lnTo>
                <a:lnTo>
                  <a:pt x="163322" y="532130"/>
                </a:lnTo>
                <a:lnTo>
                  <a:pt x="201168" y="542289"/>
                </a:lnTo>
                <a:lnTo>
                  <a:pt x="240156" y="547116"/>
                </a:lnTo>
                <a:lnTo>
                  <a:pt x="279526" y="550037"/>
                </a:lnTo>
                <a:lnTo>
                  <a:pt x="317753" y="552069"/>
                </a:lnTo>
                <a:lnTo>
                  <a:pt x="336803" y="552450"/>
                </a:lnTo>
                <a:lnTo>
                  <a:pt x="355980" y="552450"/>
                </a:lnTo>
                <a:lnTo>
                  <a:pt x="375030" y="552069"/>
                </a:lnTo>
                <a:lnTo>
                  <a:pt x="394207" y="550799"/>
                </a:lnTo>
                <a:lnTo>
                  <a:pt x="413257" y="548767"/>
                </a:lnTo>
                <a:lnTo>
                  <a:pt x="430402" y="546735"/>
                </a:lnTo>
                <a:lnTo>
                  <a:pt x="447801" y="545083"/>
                </a:lnTo>
                <a:lnTo>
                  <a:pt x="498221" y="534162"/>
                </a:lnTo>
                <a:lnTo>
                  <a:pt x="532002" y="507364"/>
                </a:lnTo>
                <a:lnTo>
                  <a:pt x="548640" y="466344"/>
                </a:lnTo>
                <a:lnTo>
                  <a:pt x="555878" y="424942"/>
                </a:lnTo>
                <a:lnTo>
                  <a:pt x="557149" y="405130"/>
                </a:lnTo>
                <a:lnTo>
                  <a:pt x="556768" y="384429"/>
                </a:lnTo>
                <a:lnTo>
                  <a:pt x="555878" y="364108"/>
                </a:lnTo>
                <a:lnTo>
                  <a:pt x="554354" y="343407"/>
                </a:lnTo>
                <a:lnTo>
                  <a:pt x="552703" y="323469"/>
                </a:lnTo>
                <a:lnTo>
                  <a:pt x="551052" y="304038"/>
                </a:lnTo>
                <a:lnTo>
                  <a:pt x="550291" y="291083"/>
                </a:lnTo>
                <a:lnTo>
                  <a:pt x="548258" y="251713"/>
                </a:lnTo>
                <a:lnTo>
                  <a:pt x="544576" y="212725"/>
                </a:lnTo>
                <a:lnTo>
                  <a:pt x="542544" y="194437"/>
                </a:lnTo>
                <a:lnTo>
                  <a:pt x="535558" y="139192"/>
                </a:lnTo>
                <a:lnTo>
                  <a:pt x="516890" y="88137"/>
                </a:lnTo>
                <a:lnTo>
                  <a:pt x="488442" y="51562"/>
                </a:lnTo>
                <a:lnTo>
                  <a:pt x="435991" y="17399"/>
                </a:lnTo>
                <a:lnTo>
                  <a:pt x="373379" y="2412"/>
                </a:lnTo>
                <a:lnTo>
                  <a:pt x="339725" y="0"/>
                </a:lnTo>
                <a:lnTo>
                  <a:pt x="306831" y="0"/>
                </a:lnTo>
                <a:lnTo>
                  <a:pt x="275463" y="2412"/>
                </a:lnTo>
                <a:lnTo>
                  <a:pt x="247903" y="7365"/>
                </a:lnTo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34383" y="4269690"/>
            <a:ext cx="45677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 =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93681" y="4887544"/>
            <a:ext cx="77328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0680" algn="l"/>
              </a:tabLst>
            </a:pPr>
            <a:r>
              <a:rPr sz="3200" spc="-15" dirty="0">
                <a:latin typeface="Calibri"/>
                <a:cs typeface="Calibri"/>
              </a:rPr>
              <a:t>Circle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largest </a:t>
            </a:r>
            <a:r>
              <a:rPr sz="3200" spc="-20" dirty="0">
                <a:latin typeface="Calibri"/>
                <a:cs typeface="Calibri"/>
              </a:rPr>
              <a:t>groups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possible.</a:t>
            </a:r>
            <a:endParaRPr sz="320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buAutoNum type="arabicPeriod"/>
              <a:tabLst>
                <a:tab pos="412115" algn="l"/>
              </a:tabLst>
            </a:pPr>
            <a:r>
              <a:rPr sz="3200" spc="-20" dirty="0">
                <a:latin typeface="Calibri"/>
                <a:cs typeface="Calibri"/>
              </a:rPr>
              <a:t>Group </a:t>
            </a:r>
            <a:r>
              <a:rPr sz="3200" spc="-10" dirty="0">
                <a:latin typeface="Calibri"/>
                <a:cs typeface="Calibri"/>
              </a:rPr>
              <a:t>dimensions </a:t>
            </a:r>
            <a:r>
              <a:rPr sz="3200" spc="-20" dirty="0">
                <a:latin typeface="Calibri"/>
                <a:cs typeface="Calibri"/>
              </a:rPr>
              <a:t>must </a:t>
            </a:r>
            <a:r>
              <a:rPr sz="3200" spc="-10" dirty="0">
                <a:latin typeface="Calibri"/>
                <a:cs typeface="Calibri"/>
              </a:rPr>
              <a:t>be </a:t>
            </a:r>
            <a:r>
              <a:rPr sz="3200" spc="-5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power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2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buAutoNum type="arabicPeriod"/>
              <a:tabLst>
                <a:tab pos="412115" algn="l"/>
              </a:tabLst>
            </a:pPr>
            <a:r>
              <a:rPr sz="3200" spc="-20" dirty="0">
                <a:latin typeface="Calibri"/>
                <a:cs typeface="Calibri"/>
              </a:rPr>
              <a:t>Remember </a:t>
            </a:r>
            <a:r>
              <a:rPr sz="3200" spc="-10" dirty="0">
                <a:latin typeface="Calibri"/>
                <a:cs typeface="Calibri"/>
              </a:rPr>
              <a:t>what circling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means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19574" y="6428639"/>
            <a:ext cx="2125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1960" y="208611"/>
            <a:ext cx="376634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Specifications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87027" y="859282"/>
            <a:ext cx="8364379" cy="5993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latin typeface="Arial"/>
                <a:cs typeface="Arial"/>
              </a:rPr>
              <a:t>Specification validation </a:t>
            </a:r>
            <a:r>
              <a:rPr sz="2400" b="1" u="heavy" dirty="0">
                <a:latin typeface="Arial"/>
                <a:cs typeface="Arial"/>
              </a:rPr>
              <a:t>procedure /</a:t>
            </a:r>
            <a:r>
              <a:rPr sz="2400" b="1" u="heavy" spc="-75" dirty="0">
                <a:latin typeface="Arial"/>
                <a:cs typeface="Arial"/>
              </a:rPr>
              <a:t> </a:t>
            </a:r>
            <a:r>
              <a:rPr sz="2400" b="1" u="heavy" spc="-5" dirty="0">
                <a:latin typeface="Arial"/>
                <a:cs typeface="Arial"/>
              </a:rPr>
              <a:t>steps</a:t>
            </a:r>
            <a:endParaRPr sz="2400">
              <a:latin typeface="Arial"/>
              <a:cs typeface="Arial"/>
            </a:endParaRPr>
          </a:p>
          <a:p>
            <a:pPr marL="509270" indent="-338455">
              <a:lnSpc>
                <a:spcPts val="2590"/>
              </a:lnSpc>
              <a:buAutoNum type="arabicPeriod"/>
              <a:tabLst>
                <a:tab pos="509905" algn="l"/>
              </a:tabLst>
            </a:pPr>
            <a:r>
              <a:rPr sz="2400" spc="-5" dirty="0">
                <a:latin typeface="Arial"/>
                <a:cs typeface="Arial"/>
              </a:rPr>
              <a:t>Rewrite </a:t>
            </a:r>
            <a:r>
              <a:rPr sz="2400" dirty="0">
                <a:latin typeface="Arial"/>
                <a:cs typeface="Arial"/>
              </a:rPr>
              <a:t>the specifications using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consistent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terminology.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509905" indent="-339090">
              <a:lnSpc>
                <a:spcPts val="2590"/>
              </a:lnSpc>
              <a:buAutoNum type="arabicPeriod" startAt="2"/>
              <a:tabLst>
                <a:tab pos="510540" algn="l"/>
              </a:tabLst>
            </a:pPr>
            <a:r>
              <a:rPr sz="2400" dirty="0">
                <a:latin typeface="Arial"/>
                <a:cs typeface="Arial"/>
              </a:rPr>
              <a:t>Identify the predicates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spc="-10" dirty="0">
                <a:latin typeface="Arial"/>
                <a:cs typeface="Arial"/>
              </a:rPr>
              <a:t>which </a:t>
            </a:r>
            <a:r>
              <a:rPr sz="2400" dirty="0">
                <a:latin typeface="Arial"/>
                <a:cs typeface="Arial"/>
              </a:rPr>
              <a:t>the cases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 based.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spc="0" dirty="0">
                <a:latin typeface="Arial"/>
                <a:cs typeface="Arial"/>
              </a:rPr>
              <a:t>Name </a:t>
            </a:r>
            <a:r>
              <a:rPr sz="2400" dirty="0">
                <a:latin typeface="Arial"/>
                <a:cs typeface="Arial"/>
              </a:rPr>
              <a:t>them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50609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suitable letters, such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A, B,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47980" indent="-335280">
              <a:lnSpc>
                <a:spcPts val="2595"/>
              </a:lnSpc>
              <a:spcBef>
                <a:spcPts val="5"/>
              </a:spcBef>
              <a:buAutoNum type="arabicPeriod" startAt="3"/>
              <a:tabLst>
                <a:tab pos="348615" algn="l"/>
              </a:tabLst>
            </a:pPr>
            <a:r>
              <a:rPr sz="2400" spc="-10" dirty="0">
                <a:latin typeface="Arial"/>
                <a:cs typeface="Arial"/>
              </a:rPr>
              <a:t>Rewrite </a:t>
            </a:r>
            <a:r>
              <a:rPr sz="2400" dirty="0">
                <a:latin typeface="Arial"/>
                <a:cs typeface="Arial"/>
              </a:rPr>
              <a:t>the specification </a:t>
            </a:r>
            <a:r>
              <a:rPr sz="2400" spc="-5" dirty="0">
                <a:latin typeface="Arial"/>
                <a:cs typeface="Arial"/>
              </a:rPr>
              <a:t>in English </a:t>
            </a:r>
            <a:r>
              <a:rPr sz="2400" dirty="0">
                <a:latin typeface="Arial"/>
                <a:cs typeface="Arial"/>
              </a:rPr>
              <a:t>that uses </a:t>
            </a:r>
            <a:r>
              <a:rPr sz="2400" spc="-5" dirty="0">
                <a:latin typeface="Arial"/>
                <a:cs typeface="Arial"/>
              </a:rPr>
              <a:t>only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5"/>
              </a:lnSpc>
            </a:pPr>
            <a:r>
              <a:rPr sz="2400" spc="-5" dirty="0">
                <a:latin typeface="Arial"/>
                <a:cs typeface="Arial"/>
              </a:rPr>
              <a:t>logical connectives</a:t>
            </a:r>
            <a:endParaRPr sz="2400">
              <a:latin typeface="Arial"/>
              <a:cs typeface="Arial"/>
            </a:endParaRPr>
          </a:p>
          <a:p>
            <a:pPr marR="840740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AND, </a:t>
            </a:r>
            <a:r>
              <a:rPr sz="2400" dirty="0">
                <a:latin typeface="Arial"/>
                <a:cs typeface="Arial"/>
              </a:rPr>
              <a:t>OR,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0" dirty="0">
                <a:latin typeface="Arial"/>
                <a:cs typeface="Arial"/>
              </a:rPr>
              <a:t>NOT, </a:t>
            </a:r>
            <a:r>
              <a:rPr sz="2400" spc="-10" dirty="0">
                <a:latin typeface="Arial"/>
                <a:cs typeface="Arial"/>
              </a:rPr>
              <a:t>however </a:t>
            </a:r>
            <a:r>
              <a:rPr sz="2400" dirty="0">
                <a:latin typeface="Arial"/>
                <a:cs typeface="Arial"/>
              </a:rPr>
              <a:t>stilted it may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seem.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47980" indent="-335280">
              <a:lnSpc>
                <a:spcPts val="2595"/>
              </a:lnSpc>
              <a:spcBef>
                <a:spcPts val="5"/>
              </a:spcBef>
              <a:buAutoNum type="arabicPeriod" startAt="4"/>
              <a:tabLst>
                <a:tab pos="348615" algn="l"/>
              </a:tabLst>
            </a:pPr>
            <a:r>
              <a:rPr sz="2400" spc="-5" dirty="0">
                <a:latin typeface="Arial"/>
                <a:cs typeface="Arial"/>
              </a:rPr>
              <a:t>Convert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rewritten </a:t>
            </a:r>
            <a:r>
              <a:rPr sz="2400" dirty="0">
                <a:latin typeface="Arial"/>
                <a:cs typeface="Arial"/>
              </a:rPr>
              <a:t>specifications </a:t>
            </a:r>
            <a:r>
              <a:rPr sz="2400" spc="-5" dirty="0">
                <a:latin typeface="Arial"/>
                <a:cs typeface="Arial"/>
              </a:rPr>
              <a:t>into 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equivalent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5"/>
              </a:lnSpc>
            </a:pPr>
            <a:r>
              <a:rPr sz="2400" dirty="0">
                <a:latin typeface="Arial"/>
                <a:cs typeface="Arial"/>
              </a:rPr>
              <a:t>set of Boolean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expressions.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09270" indent="-338455">
              <a:lnSpc>
                <a:spcPts val="2590"/>
              </a:lnSpc>
              <a:buAutoNum type="arabicPeriod" startAt="5"/>
              <a:tabLst>
                <a:tab pos="509905" algn="l"/>
              </a:tabLst>
            </a:pPr>
            <a:r>
              <a:rPr sz="2400" dirty="0">
                <a:latin typeface="Arial"/>
                <a:cs typeface="Arial"/>
              </a:rPr>
              <a:t>Identify the default action and cases, if any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specified.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330" y="300610"/>
            <a:ext cx="6916314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Specifications</a:t>
            </a:r>
            <a:r>
              <a:rPr spc="-55" dirty="0"/>
              <a:t> </a:t>
            </a:r>
            <a:r>
              <a:rPr spc="-5" dirty="0"/>
              <a:t>Continue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0820" y="6234325"/>
            <a:ext cx="287342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dirty="0">
                <a:latin typeface="Arial"/>
                <a:cs typeface="Arial"/>
              </a:rPr>
              <a:t>lish and </a:t>
            </a:r>
            <a:r>
              <a:rPr sz="2400" spc="-5" dirty="0">
                <a:latin typeface="Arial"/>
                <a:cs typeface="Arial"/>
              </a:rPr>
              <a:t>get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confir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121" y="1435431"/>
            <a:ext cx="8922966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indent="-335915">
              <a:lnSpc>
                <a:spcPts val="2595"/>
              </a:lnSpc>
              <a:spcBef>
                <a:spcPts val="100"/>
              </a:spcBef>
              <a:buAutoNum type="arabicPeriod" startAt="6"/>
              <a:tabLst>
                <a:tab pos="358140" algn="l"/>
              </a:tabLst>
            </a:pPr>
            <a:r>
              <a:rPr sz="2400" dirty="0">
                <a:latin typeface="Arial"/>
                <a:cs typeface="Arial"/>
              </a:rPr>
              <a:t>Enter the Boolean </a:t>
            </a:r>
            <a:r>
              <a:rPr sz="2400" spc="-5" dirty="0">
                <a:latin typeface="Arial"/>
                <a:cs typeface="Arial"/>
              </a:rPr>
              <a:t>expressions </a:t>
            </a:r>
            <a:r>
              <a:rPr sz="2400" dirty="0">
                <a:latin typeface="Arial"/>
                <a:cs typeface="Arial"/>
              </a:rPr>
              <a:t>in a KV chart 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check</a:t>
            </a:r>
            <a:endParaRPr sz="2400">
              <a:latin typeface="Arial"/>
              <a:cs typeface="Arial"/>
            </a:endParaRPr>
          </a:p>
          <a:p>
            <a:pPr marL="21590">
              <a:lnSpc>
                <a:spcPts val="2595"/>
              </a:lnSpc>
            </a:pPr>
            <a:r>
              <a:rPr sz="2400" spc="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consistency.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endParaRPr sz="2400">
              <a:latin typeface="Arial"/>
              <a:cs typeface="Arial"/>
            </a:endParaRPr>
          </a:p>
          <a:p>
            <a:pPr marL="21590" marR="1161415" indent="493395">
              <a:lnSpc>
                <a:spcPts val="2310"/>
              </a:lnSpc>
              <a:spcBef>
                <a:spcPts val="555"/>
              </a:spcBef>
            </a:pPr>
            <a:r>
              <a:rPr sz="2400" dirty="0">
                <a:latin typeface="Arial"/>
                <a:cs typeface="Arial"/>
              </a:rPr>
              <a:t>the specifications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consistent, there </a:t>
            </a:r>
            <a:r>
              <a:rPr sz="2400" spc="-10" dirty="0">
                <a:latin typeface="Arial"/>
                <a:cs typeface="Arial"/>
              </a:rPr>
              <a:t>will </a:t>
            </a:r>
            <a:r>
              <a:rPr sz="2400" spc="-5" dirty="0">
                <a:latin typeface="Arial"/>
                <a:cs typeface="Arial"/>
              </a:rPr>
              <a:t>be no  overlaps, except </a:t>
            </a:r>
            <a:r>
              <a:rPr sz="2400" spc="0" dirty="0">
                <a:latin typeface="Arial"/>
                <a:cs typeface="Arial"/>
              </a:rPr>
              <a:t>for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514984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latin typeface="Arial"/>
                <a:cs typeface="Arial"/>
              </a:rPr>
              <a:t>cases that </a:t>
            </a:r>
            <a:r>
              <a:rPr sz="2400" spc="-5" dirty="0">
                <a:latin typeface="Arial"/>
                <a:cs typeface="Arial"/>
              </a:rPr>
              <a:t>result in </a:t>
            </a:r>
            <a:r>
              <a:rPr sz="2400" dirty="0">
                <a:latin typeface="Arial"/>
                <a:cs typeface="Arial"/>
              </a:rPr>
              <a:t>multiple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actions.</a:t>
            </a:r>
            <a:endParaRPr sz="2400">
              <a:latin typeface="Arial"/>
              <a:cs typeface="Arial"/>
            </a:endParaRPr>
          </a:p>
          <a:p>
            <a:pPr marL="518795" indent="-338455">
              <a:lnSpc>
                <a:spcPct val="100000"/>
              </a:lnSpc>
              <a:buAutoNum type="arabicPeriod" startAt="7"/>
              <a:tabLst>
                <a:tab pos="519430" algn="l"/>
              </a:tabLst>
            </a:pPr>
            <a:r>
              <a:rPr sz="2400" dirty="0">
                <a:latin typeface="Arial"/>
                <a:cs typeface="Arial"/>
              </a:rPr>
              <a:t>Enter the default cases,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check </a:t>
            </a:r>
            <a:r>
              <a:rPr sz="2400" spc="0" dirty="0">
                <a:latin typeface="Arial"/>
                <a:cs typeface="Arial"/>
              </a:rPr>
              <a:t>for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consistency.</a:t>
            </a:r>
            <a:endParaRPr sz="2400">
              <a:latin typeface="Arial"/>
              <a:cs typeface="Arial"/>
            </a:endParaRPr>
          </a:p>
          <a:p>
            <a:pPr marL="518795" indent="-338455">
              <a:lnSpc>
                <a:spcPct val="100000"/>
              </a:lnSpc>
              <a:buAutoNum type="arabicPeriod" startAt="7"/>
              <a:tabLst>
                <a:tab pos="519430" algn="l"/>
              </a:tabLst>
            </a:pPr>
            <a:r>
              <a:rPr sz="2400" dirty="0">
                <a:latin typeface="Arial"/>
                <a:cs typeface="Arial"/>
              </a:rPr>
              <a:t>If all </a:t>
            </a:r>
            <a:r>
              <a:rPr sz="2400" spc="-5" dirty="0">
                <a:latin typeface="Arial"/>
                <a:cs typeface="Arial"/>
              </a:rPr>
              <a:t>boxes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covered, </a:t>
            </a:r>
            <a:r>
              <a:rPr sz="2400" dirty="0">
                <a:latin typeface="Arial"/>
                <a:cs typeface="Arial"/>
              </a:rPr>
              <a:t>the specification 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complete.</a:t>
            </a:r>
            <a:endParaRPr sz="2400">
              <a:latin typeface="Arial"/>
              <a:cs typeface="Arial"/>
            </a:endParaRPr>
          </a:p>
          <a:p>
            <a:pPr marL="518795" indent="-338455">
              <a:lnSpc>
                <a:spcPts val="2595"/>
              </a:lnSpc>
              <a:buAutoNum type="arabicPeriod" startAt="7"/>
              <a:tabLst>
                <a:tab pos="519430" algn="l"/>
              </a:tabLst>
            </a:pPr>
            <a:r>
              <a:rPr sz="2400" dirty="0">
                <a:latin typeface="Arial"/>
                <a:cs typeface="Arial"/>
              </a:rPr>
              <a:t>If the specification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incomplete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inconsistent,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translate</a:t>
            </a:r>
            <a:endParaRPr sz="2400">
              <a:latin typeface="Arial"/>
              <a:cs typeface="Arial"/>
            </a:endParaRPr>
          </a:p>
          <a:p>
            <a:pPr marL="21590">
              <a:lnSpc>
                <a:spcPts val="2595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514984">
              <a:lnSpc>
                <a:spcPts val="2595"/>
              </a:lnSpc>
            </a:pPr>
            <a:r>
              <a:rPr sz="2400" spc="-5" dirty="0">
                <a:latin typeface="Arial"/>
                <a:cs typeface="Arial"/>
              </a:rPr>
              <a:t>corresponding boxes </a:t>
            </a:r>
            <a:r>
              <a:rPr sz="2400" dirty="0">
                <a:latin typeface="Arial"/>
                <a:cs typeface="Arial"/>
              </a:rPr>
              <a:t>of the KV chart </a:t>
            </a:r>
            <a:r>
              <a:rPr sz="2400" spc="-5" dirty="0">
                <a:latin typeface="Arial"/>
                <a:cs typeface="Arial"/>
              </a:rPr>
              <a:t>back into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English</a:t>
            </a:r>
            <a:endParaRPr sz="2400">
              <a:latin typeface="Arial"/>
              <a:cs typeface="Arial"/>
            </a:endParaRPr>
          </a:p>
          <a:p>
            <a:pPr marL="21590">
              <a:lnSpc>
                <a:spcPts val="2595"/>
              </a:lnSpc>
            </a:pP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get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514984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clarification, </a:t>
            </a:r>
            <a:r>
              <a:rPr sz="2400" spc="-5" dirty="0">
                <a:latin typeface="Arial"/>
                <a:cs typeface="Arial"/>
              </a:rPr>
              <a:t>explanation, 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revision.</a:t>
            </a:r>
            <a:endParaRPr sz="2400">
              <a:latin typeface="Arial"/>
              <a:cs typeface="Arial"/>
            </a:endParaRPr>
          </a:p>
          <a:p>
            <a:pPr marL="518795" indent="-506095">
              <a:lnSpc>
                <a:spcPts val="2590"/>
              </a:lnSpc>
              <a:spcBef>
                <a:spcPts val="5"/>
              </a:spcBef>
              <a:buAutoNum type="arabicPeriod" startAt="10"/>
              <a:tabLst>
                <a:tab pos="519430" algn="l"/>
              </a:tabLst>
            </a:pPr>
            <a:r>
              <a:rPr sz="2400" dirty="0">
                <a:latin typeface="Arial"/>
                <a:cs typeface="Arial"/>
              </a:rPr>
              <a:t>If the default cases </a:t>
            </a:r>
            <a:r>
              <a:rPr sz="2400" spc="-10" dirty="0">
                <a:latin typeface="Arial"/>
                <a:cs typeface="Arial"/>
              </a:rPr>
              <a:t>were </a:t>
            </a:r>
            <a:r>
              <a:rPr sz="2400" dirty="0">
                <a:latin typeface="Arial"/>
                <a:cs typeface="Arial"/>
              </a:rPr>
              <a:t>not specified </a:t>
            </a:r>
            <a:r>
              <a:rPr sz="2400" spc="-5" dirty="0">
                <a:latin typeface="Arial"/>
                <a:cs typeface="Arial"/>
              </a:rPr>
              <a:t>explicitly,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translate</a:t>
            </a:r>
            <a:endParaRPr sz="2400">
              <a:latin typeface="Arial"/>
              <a:cs typeface="Arial"/>
            </a:endParaRPr>
          </a:p>
          <a:p>
            <a:pPr marL="21590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the default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cases</a:t>
            </a:r>
            <a:endParaRPr sz="2400">
              <a:latin typeface="Arial"/>
              <a:cs typeface="Arial"/>
            </a:endParaRPr>
          </a:p>
          <a:p>
            <a:pPr marL="600710">
              <a:lnSpc>
                <a:spcPct val="100000"/>
              </a:lnSpc>
              <a:tabLst>
                <a:tab pos="5099685" algn="l"/>
              </a:tabLst>
            </a:pPr>
            <a:r>
              <a:rPr sz="2400" dirty="0">
                <a:latin typeface="Arial"/>
                <a:cs typeface="Arial"/>
              </a:rPr>
              <a:t>back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 Eng	mation.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755" y="112776"/>
            <a:ext cx="7947913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7113" y="691895"/>
            <a:ext cx="2318003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0967" y="242138"/>
            <a:ext cx="7122689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0" marR="5080" indent="-2527300">
              <a:lnSpc>
                <a:spcPct val="100000"/>
              </a:lnSpc>
              <a:spcBef>
                <a:spcPts val="95"/>
              </a:spcBef>
            </a:pPr>
            <a:r>
              <a:rPr sz="3800" spc="-5" dirty="0"/>
              <a:t>Questions from the</a:t>
            </a:r>
            <a:r>
              <a:rPr sz="3800" spc="-80" dirty="0"/>
              <a:t> </a:t>
            </a:r>
            <a:r>
              <a:rPr sz="3800" spc="-15" dirty="0"/>
              <a:t>previous  </a:t>
            </a:r>
            <a:r>
              <a:rPr sz="3800" spc="-5" dirty="0"/>
              <a:t>exams</a:t>
            </a:r>
            <a:endParaRPr sz="3800"/>
          </a:p>
        </p:txBody>
      </p:sp>
      <p:sp>
        <p:nvSpPr>
          <p:cNvPr id="5" name="object 5"/>
          <p:cNvSpPr txBox="1"/>
          <p:nvPr/>
        </p:nvSpPr>
        <p:spPr>
          <a:xfrm>
            <a:off x="1347986" y="1567053"/>
            <a:ext cx="8371946" cy="480323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69900" marR="22860" indent="-457200">
              <a:lnSpc>
                <a:spcPts val="1920"/>
              </a:lnSpc>
              <a:spcBef>
                <a:spcPts val="55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5" dirty="0">
                <a:latin typeface="Arial"/>
                <a:cs typeface="Arial"/>
              </a:rPr>
              <a:t>What </a:t>
            </a:r>
            <a:r>
              <a:rPr sz="2000" spc="-10" dirty="0">
                <a:latin typeface="Arial"/>
                <a:cs typeface="Arial"/>
              </a:rPr>
              <a:t>is decision table? How is it </a:t>
            </a:r>
            <a:r>
              <a:rPr sz="2000" spc="-5" dirty="0">
                <a:latin typeface="Arial"/>
                <a:cs typeface="Arial"/>
              </a:rPr>
              <a:t>useful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testing? Explain it </a:t>
            </a:r>
            <a:r>
              <a:rPr sz="2000" spc="-15" dirty="0">
                <a:latin typeface="Arial"/>
                <a:cs typeface="Arial"/>
              </a:rPr>
              <a:t>with  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example.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ts val="216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spc="-10" dirty="0">
                <a:latin typeface="Arial"/>
                <a:cs typeface="Arial"/>
              </a:rPr>
              <a:t>Are the predicates </a:t>
            </a:r>
            <a:r>
              <a:rPr sz="2000" spc="-5" dirty="0">
                <a:latin typeface="Arial"/>
                <a:cs typeface="Arial"/>
              </a:rPr>
              <a:t>are restricted to </a:t>
            </a:r>
            <a:r>
              <a:rPr sz="2000" spc="-10" dirty="0">
                <a:latin typeface="Arial"/>
                <a:cs typeface="Arial"/>
              </a:rPr>
              <a:t>Binary </a:t>
            </a:r>
            <a:r>
              <a:rPr sz="2000" spc="-5" dirty="0">
                <a:latin typeface="Arial"/>
                <a:cs typeface="Arial"/>
              </a:rPr>
              <a:t>truth </a:t>
            </a:r>
            <a:r>
              <a:rPr sz="2000" spc="-15" dirty="0">
                <a:latin typeface="Arial"/>
                <a:cs typeface="Arial"/>
              </a:rPr>
              <a:t>value </a:t>
            </a:r>
            <a:r>
              <a:rPr sz="2000" spc="-5" dirty="0">
                <a:latin typeface="Arial"/>
                <a:cs typeface="Arial"/>
              </a:rPr>
              <a:t>or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not?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ts val="2160"/>
              </a:lnSpc>
            </a:pPr>
            <a:r>
              <a:rPr sz="2000" spc="-10" dirty="0">
                <a:latin typeface="Arial"/>
                <a:cs typeface="Arial"/>
              </a:rPr>
              <a:t>Explain.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-10" dirty="0">
                <a:latin typeface="Arial"/>
                <a:cs typeface="Arial"/>
              </a:rPr>
              <a:t>Illustrate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applications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Decision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Tables.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 startAt="3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-10" dirty="0">
                <a:latin typeface="Arial"/>
                <a:cs typeface="Arial"/>
              </a:rPr>
              <a:t>Minimize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function using Karnaugh </a:t>
            </a:r>
            <a:r>
              <a:rPr sz="2000" spc="0" dirty="0">
                <a:latin typeface="Arial"/>
                <a:cs typeface="Arial"/>
              </a:rPr>
              <a:t>map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method.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2000" spc="-5" dirty="0">
                <a:latin typeface="Arial"/>
                <a:cs typeface="Arial"/>
              </a:rPr>
              <a:t>5.	F(A,B,C,D) = </a:t>
            </a:r>
            <a:r>
              <a:rPr sz="2000" spc="-5" dirty="0">
                <a:latin typeface="Symbol"/>
                <a:cs typeface="Symbol"/>
              </a:rPr>
              <a:t>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(1,2,3,8,9,10,11,14)+</a:t>
            </a:r>
            <a:r>
              <a:rPr sz="2000" spc="-10" dirty="0">
                <a:latin typeface="Symbol"/>
                <a:cs typeface="Symbol"/>
              </a:rPr>
              <a:t>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(7,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15)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ts val="2160"/>
              </a:lnSpc>
              <a:buAutoNum type="arabicPeriod" startAt="6"/>
              <a:tabLst>
                <a:tab pos="469900" algn="l"/>
                <a:tab pos="470534" algn="l"/>
              </a:tabLst>
            </a:pPr>
            <a:r>
              <a:rPr sz="2000" spc="-5" dirty="0">
                <a:latin typeface="Arial"/>
                <a:cs typeface="Arial"/>
              </a:rPr>
              <a:t>Demonstrate by </a:t>
            </a:r>
            <a:r>
              <a:rPr sz="2000" dirty="0">
                <a:latin typeface="Arial"/>
                <a:cs typeface="Arial"/>
              </a:rPr>
              <a:t>means </a:t>
            </a:r>
            <a:r>
              <a:rPr sz="2000" spc="-5" dirty="0">
                <a:latin typeface="Arial"/>
                <a:cs typeface="Arial"/>
              </a:rPr>
              <a:t>of truth </a:t>
            </a:r>
            <a:r>
              <a:rPr sz="2000" spc="-10" dirty="0">
                <a:latin typeface="Arial"/>
                <a:cs typeface="Arial"/>
              </a:rPr>
              <a:t>tables the validity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following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ts val="2160"/>
              </a:lnSpc>
            </a:pPr>
            <a:r>
              <a:rPr sz="2000" spc="-5" dirty="0">
                <a:latin typeface="Arial"/>
                <a:cs typeface="Arial"/>
              </a:rPr>
              <a:t>theorems of </a:t>
            </a:r>
            <a:r>
              <a:rPr sz="2000" spc="-15" dirty="0">
                <a:latin typeface="Arial"/>
                <a:cs typeface="Arial"/>
              </a:rPr>
              <a:t>Boolean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Algebra:</a:t>
            </a:r>
            <a:endParaRPr sz="2000">
              <a:latin typeface="Arial"/>
              <a:cs typeface="Arial"/>
            </a:endParaRPr>
          </a:p>
          <a:p>
            <a:pPr marL="850900" lvl="1" indent="-381000">
              <a:lnSpc>
                <a:spcPct val="100000"/>
              </a:lnSpc>
              <a:buAutoNum type="arabicPeriod"/>
              <a:tabLst>
                <a:tab pos="850900" algn="l"/>
                <a:tab pos="851535" algn="l"/>
              </a:tabLst>
            </a:pPr>
            <a:r>
              <a:rPr sz="2000" spc="-10" dirty="0">
                <a:latin typeface="Arial"/>
                <a:cs typeface="Arial"/>
              </a:rPr>
              <a:t>Associative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laws</a:t>
            </a:r>
            <a:endParaRPr sz="2000">
              <a:latin typeface="Arial"/>
              <a:cs typeface="Arial"/>
            </a:endParaRPr>
          </a:p>
          <a:p>
            <a:pPr marL="850900" lvl="1" indent="-381000">
              <a:lnSpc>
                <a:spcPct val="100000"/>
              </a:lnSpc>
              <a:buAutoNum type="arabicPeriod"/>
              <a:tabLst>
                <a:tab pos="850900" algn="l"/>
                <a:tab pos="851535" algn="l"/>
              </a:tabLst>
            </a:pPr>
            <a:r>
              <a:rPr sz="2000" spc="-30" dirty="0">
                <a:latin typeface="Arial"/>
                <a:cs typeface="Arial"/>
              </a:rPr>
              <a:t>Demorgan‟s </a:t>
            </a:r>
            <a:r>
              <a:rPr sz="2000" spc="-5" dirty="0">
                <a:latin typeface="Arial"/>
                <a:cs typeface="Arial"/>
              </a:rPr>
              <a:t>theorems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three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variables</a:t>
            </a:r>
            <a:endParaRPr sz="2000">
              <a:latin typeface="Arial"/>
              <a:cs typeface="Arial"/>
            </a:endParaRPr>
          </a:p>
          <a:p>
            <a:pPr marL="850900" lvl="1" indent="-381000">
              <a:lnSpc>
                <a:spcPct val="100000"/>
              </a:lnSpc>
              <a:buAutoNum type="arabicPeriod"/>
              <a:tabLst>
                <a:tab pos="850900" algn="l"/>
                <a:tab pos="851535" algn="l"/>
                <a:tab pos="3756660" algn="l"/>
                <a:tab pos="3957954" algn="l"/>
              </a:tabLst>
            </a:pPr>
            <a:r>
              <a:rPr sz="2000" spc="-10" dirty="0">
                <a:latin typeface="Arial"/>
                <a:cs typeface="Arial"/>
              </a:rPr>
              <a:t>Distributive law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+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over	</a:t>
            </a:r>
            <a:r>
              <a:rPr sz="2000" b="1" spc="-5" dirty="0">
                <a:latin typeface="Symbol"/>
                <a:cs typeface="Symbol"/>
              </a:rPr>
              <a:t>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025" y="180797"/>
            <a:ext cx="815720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u="heavy" spc="0" dirty="0"/>
              <a:t>Path</a:t>
            </a:r>
            <a:r>
              <a:rPr u="heavy" spc="-135" dirty="0"/>
              <a:t> </a:t>
            </a:r>
            <a:r>
              <a:rPr u="heavy" dirty="0"/>
              <a:t>Expression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3250" y="2933700"/>
            <a:ext cx="760730" cy="76200"/>
          </a:xfrm>
          <a:custGeom>
            <a:avLst/>
            <a:gdLst/>
            <a:ahLst/>
            <a:cxnLst/>
            <a:rect l="l" t="t" r="r" b="b"/>
            <a:pathLst>
              <a:path w="760730" h="76200">
                <a:moveTo>
                  <a:pt x="684149" y="0"/>
                </a:moveTo>
                <a:lnTo>
                  <a:pt x="684149" y="76200"/>
                </a:lnTo>
                <a:lnTo>
                  <a:pt x="747649" y="44450"/>
                </a:lnTo>
                <a:lnTo>
                  <a:pt x="696849" y="44450"/>
                </a:lnTo>
                <a:lnTo>
                  <a:pt x="696849" y="31750"/>
                </a:lnTo>
                <a:lnTo>
                  <a:pt x="747649" y="31750"/>
                </a:lnTo>
                <a:lnTo>
                  <a:pt x="684149" y="0"/>
                </a:lnTo>
                <a:close/>
              </a:path>
              <a:path w="760730" h="76200">
                <a:moveTo>
                  <a:pt x="68414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4149" y="44450"/>
                </a:lnTo>
                <a:lnTo>
                  <a:pt x="684149" y="31750"/>
                </a:lnTo>
                <a:close/>
              </a:path>
              <a:path w="760730" h="76200">
                <a:moveTo>
                  <a:pt x="747649" y="31750"/>
                </a:moveTo>
                <a:lnTo>
                  <a:pt x="696849" y="31750"/>
                </a:lnTo>
                <a:lnTo>
                  <a:pt x="696849" y="44450"/>
                </a:lnTo>
                <a:lnTo>
                  <a:pt x="747649" y="44450"/>
                </a:lnTo>
                <a:lnTo>
                  <a:pt x="760349" y="38100"/>
                </a:lnTo>
                <a:lnTo>
                  <a:pt x="74764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600" y="29337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0" y="29337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2400" y="293370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990600" y="0"/>
                </a:moveTo>
                <a:lnTo>
                  <a:pt x="990600" y="76200"/>
                </a:lnTo>
                <a:lnTo>
                  <a:pt x="1054100" y="44450"/>
                </a:lnTo>
                <a:lnTo>
                  <a:pt x="1003300" y="44450"/>
                </a:lnTo>
                <a:lnTo>
                  <a:pt x="1003300" y="31750"/>
                </a:lnTo>
                <a:lnTo>
                  <a:pt x="1054100" y="31750"/>
                </a:lnTo>
                <a:lnTo>
                  <a:pt x="990600" y="0"/>
                </a:lnTo>
                <a:close/>
              </a:path>
              <a:path w="1066800" h="76200">
                <a:moveTo>
                  <a:pt x="990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0600" y="44450"/>
                </a:lnTo>
                <a:lnTo>
                  <a:pt x="990600" y="31750"/>
                </a:lnTo>
                <a:close/>
              </a:path>
              <a:path w="1066800" h="76200">
                <a:moveTo>
                  <a:pt x="10541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54100" y="44450"/>
                </a:lnTo>
                <a:lnTo>
                  <a:pt x="1066800" y="38100"/>
                </a:lnTo>
                <a:lnTo>
                  <a:pt x="1054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9900" y="22860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44450" y="63500"/>
                </a:moveTo>
                <a:lnTo>
                  <a:pt x="31750" y="63500"/>
                </a:lnTo>
                <a:lnTo>
                  <a:pt x="31750" y="685800"/>
                </a:lnTo>
                <a:lnTo>
                  <a:pt x="44450" y="685800"/>
                </a:lnTo>
                <a:lnTo>
                  <a:pt x="44450" y="63500"/>
                </a:lnTo>
                <a:close/>
              </a:path>
              <a:path w="76200" h="685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85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3600" y="22479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144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14400" h="76200">
                <a:moveTo>
                  <a:pt x="9144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5500" y="22860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8000" y="22479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4300" y="22860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9154" y="1831720"/>
            <a:ext cx="1833880" cy="422909"/>
          </a:xfrm>
          <a:custGeom>
            <a:avLst/>
            <a:gdLst/>
            <a:ahLst/>
            <a:cxnLst/>
            <a:rect l="l" t="t" r="r" b="b"/>
            <a:pathLst>
              <a:path w="1833879" h="422910">
                <a:moveTo>
                  <a:pt x="1122607" y="12700"/>
                </a:moveTo>
                <a:lnTo>
                  <a:pt x="932814" y="12700"/>
                </a:lnTo>
                <a:lnTo>
                  <a:pt x="991234" y="13334"/>
                </a:lnTo>
                <a:lnTo>
                  <a:pt x="1049274" y="16763"/>
                </a:lnTo>
                <a:lnTo>
                  <a:pt x="1106932" y="23113"/>
                </a:lnTo>
                <a:lnTo>
                  <a:pt x="1164082" y="32130"/>
                </a:lnTo>
                <a:lnTo>
                  <a:pt x="1220723" y="44195"/>
                </a:lnTo>
                <a:lnTo>
                  <a:pt x="1276604" y="58927"/>
                </a:lnTo>
                <a:lnTo>
                  <a:pt x="1331721" y="76580"/>
                </a:lnTo>
                <a:lnTo>
                  <a:pt x="1385823" y="97027"/>
                </a:lnTo>
                <a:lnTo>
                  <a:pt x="1438909" y="120268"/>
                </a:lnTo>
                <a:lnTo>
                  <a:pt x="1490853" y="146557"/>
                </a:lnTo>
                <a:lnTo>
                  <a:pt x="1541653" y="175513"/>
                </a:lnTo>
                <a:lnTo>
                  <a:pt x="1591056" y="207390"/>
                </a:lnTo>
                <a:lnTo>
                  <a:pt x="1638934" y="242188"/>
                </a:lnTo>
                <a:lnTo>
                  <a:pt x="1685290" y="279907"/>
                </a:lnTo>
                <a:lnTo>
                  <a:pt x="1729994" y="320548"/>
                </a:lnTo>
                <a:lnTo>
                  <a:pt x="1778254" y="369950"/>
                </a:lnTo>
                <a:lnTo>
                  <a:pt x="1823593" y="422528"/>
                </a:lnTo>
                <a:lnTo>
                  <a:pt x="1833371" y="414400"/>
                </a:lnTo>
                <a:lnTo>
                  <a:pt x="1787779" y="361441"/>
                </a:lnTo>
                <a:lnTo>
                  <a:pt x="1738883" y="311403"/>
                </a:lnTo>
                <a:lnTo>
                  <a:pt x="1693798" y="270509"/>
                </a:lnTo>
                <a:lnTo>
                  <a:pt x="1646935" y="232409"/>
                </a:lnTo>
                <a:lnTo>
                  <a:pt x="1598421" y="197103"/>
                </a:lnTo>
                <a:lnTo>
                  <a:pt x="1548510" y="164845"/>
                </a:lnTo>
                <a:lnTo>
                  <a:pt x="1497203" y="135508"/>
                </a:lnTo>
                <a:lnTo>
                  <a:pt x="1444624" y="108965"/>
                </a:lnTo>
                <a:lnTo>
                  <a:pt x="1391031" y="85343"/>
                </a:lnTo>
                <a:lnTo>
                  <a:pt x="1336167" y="64642"/>
                </a:lnTo>
                <a:lnTo>
                  <a:pt x="1280414" y="46862"/>
                </a:lnTo>
                <a:lnTo>
                  <a:pt x="1224025" y="31876"/>
                </a:lnTo>
                <a:lnTo>
                  <a:pt x="1166748" y="19684"/>
                </a:lnTo>
                <a:lnTo>
                  <a:pt x="1122607" y="12700"/>
                </a:lnTo>
                <a:close/>
              </a:path>
              <a:path w="1833879" h="422910">
                <a:moveTo>
                  <a:pt x="27812" y="339851"/>
                </a:moveTo>
                <a:lnTo>
                  <a:pt x="0" y="420369"/>
                </a:lnTo>
                <a:lnTo>
                  <a:pt x="81152" y="394207"/>
                </a:lnTo>
                <a:lnTo>
                  <a:pt x="67817" y="380618"/>
                </a:lnTo>
                <a:lnTo>
                  <a:pt x="49656" y="380618"/>
                </a:lnTo>
                <a:lnTo>
                  <a:pt x="41147" y="371220"/>
                </a:lnTo>
                <a:lnTo>
                  <a:pt x="50314" y="362781"/>
                </a:lnTo>
                <a:lnTo>
                  <a:pt x="27812" y="339851"/>
                </a:lnTo>
                <a:close/>
              </a:path>
              <a:path w="1833879" h="422910">
                <a:moveTo>
                  <a:pt x="50314" y="362781"/>
                </a:moveTo>
                <a:lnTo>
                  <a:pt x="41147" y="371220"/>
                </a:lnTo>
                <a:lnTo>
                  <a:pt x="49656" y="380618"/>
                </a:lnTo>
                <a:lnTo>
                  <a:pt x="59213" y="371850"/>
                </a:lnTo>
                <a:lnTo>
                  <a:pt x="50314" y="362781"/>
                </a:lnTo>
                <a:close/>
              </a:path>
              <a:path w="1833879" h="422910">
                <a:moveTo>
                  <a:pt x="59213" y="371850"/>
                </a:moveTo>
                <a:lnTo>
                  <a:pt x="49656" y="380618"/>
                </a:lnTo>
                <a:lnTo>
                  <a:pt x="67817" y="380618"/>
                </a:lnTo>
                <a:lnTo>
                  <a:pt x="59213" y="371850"/>
                </a:lnTo>
                <a:close/>
              </a:path>
              <a:path w="1833879" h="422910">
                <a:moveTo>
                  <a:pt x="933069" y="0"/>
                </a:moveTo>
                <a:lnTo>
                  <a:pt x="873887" y="2031"/>
                </a:lnTo>
                <a:lnTo>
                  <a:pt x="814832" y="6984"/>
                </a:lnTo>
                <a:lnTo>
                  <a:pt x="755650" y="14731"/>
                </a:lnTo>
                <a:lnTo>
                  <a:pt x="696721" y="25400"/>
                </a:lnTo>
                <a:lnTo>
                  <a:pt x="638047" y="38734"/>
                </a:lnTo>
                <a:lnTo>
                  <a:pt x="579755" y="54990"/>
                </a:lnTo>
                <a:lnTo>
                  <a:pt x="522096" y="74040"/>
                </a:lnTo>
                <a:lnTo>
                  <a:pt x="464946" y="95757"/>
                </a:lnTo>
                <a:lnTo>
                  <a:pt x="408431" y="120268"/>
                </a:lnTo>
                <a:lnTo>
                  <a:pt x="352806" y="147574"/>
                </a:lnTo>
                <a:lnTo>
                  <a:pt x="298069" y="177673"/>
                </a:lnTo>
                <a:lnTo>
                  <a:pt x="244347" y="210565"/>
                </a:lnTo>
                <a:lnTo>
                  <a:pt x="191896" y="246125"/>
                </a:lnTo>
                <a:lnTo>
                  <a:pt x="140715" y="284479"/>
                </a:lnTo>
                <a:lnTo>
                  <a:pt x="90805" y="325500"/>
                </a:lnTo>
                <a:lnTo>
                  <a:pt x="50314" y="362781"/>
                </a:lnTo>
                <a:lnTo>
                  <a:pt x="59213" y="371850"/>
                </a:lnTo>
                <a:lnTo>
                  <a:pt x="98932" y="335406"/>
                </a:lnTo>
                <a:lnTo>
                  <a:pt x="148208" y="294639"/>
                </a:lnTo>
                <a:lnTo>
                  <a:pt x="199136" y="256666"/>
                </a:lnTo>
                <a:lnTo>
                  <a:pt x="251078" y="221361"/>
                </a:lnTo>
                <a:lnTo>
                  <a:pt x="304164" y="188849"/>
                </a:lnTo>
                <a:lnTo>
                  <a:pt x="358267" y="159003"/>
                </a:lnTo>
                <a:lnTo>
                  <a:pt x="413512" y="131952"/>
                </a:lnTo>
                <a:lnTo>
                  <a:pt x="469392" y="107568"/>
                </a:lnTo>
                <a:lnTo>
                  <a:pt x="526033" y="86105"/>
                </a:lnTo>
                <a:lnTo>
                  <a:pt x="583183" y="67182"/>
                </a:lnTo>
                <a:lnTo>
                  <a:pt x="640842" y="51180"/>
                </a:lnTo>
                <a:lnTo>
                  <a:pt x="699007" y="37845"/>
                </a:lnTo>
                <a:lnTo>
                  <a:pt x="757427" y="27431"/>
                </a:lnTo>
                <a:lnTo>
                  <a:pt x="815847" y="19684"/>
                </a:lnTo>
                <a:lnTo>
                  <a:pt x="874394" y="14731"/>
                </a:lnTo>
                <a:lnTo>
                  <a:pt x="932814" y="12700"/>
                </a:lnTo>
                <a:lnTo>
                  <a:pt x="1122607" y="12700"/>
                </a:lnTo>
                <a:lnTo>
                  <a:pt x="1108964" y="10540"/>
                </a:lnTo>
                <a:lnTo>
                  <a:pt x="1050670" y="4190"/>
                </a:lnTo>
                <a:lnTo>
                  <a:pt x="991996" y="634"/>
                </a:lnTo>
                <a:lnTo>
                  <a:pt x="933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11046" y="296031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18029" y="2938094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2533" y="3014294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7314" y="3014294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18029" y="2237689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1279" y="2466594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08175" y="246659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8852" y="789254"/>
            <a:ext cx="2305685" cy="98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42409" y="2466594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j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09009" y="2251913"/>
            <a:ext cx="89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71548" y="4216730"/>
            <a:ext cx="545465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  <a:tab pos="5339080" algn="l"/>
              </a:tabLst>
            </a:pP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{	abcd</a:t>
            </a:r>
            <a:r>
              <a:rPr sz="2400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,</a:t>
            </a:r>
            <a:r>
              <a:rPr sz="2400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ab</a:t>
            </a:r>
            <a:r>
              <a:rPr sz="2400" spc="2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hebcd</a:t>
            </a:r>
            <a:r>
              <a:rPr sz="24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,</a:t>
            </a:r>
            <a:r>
              <a:rPr sz="2400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ab</a:t>
            </a:r>
            <a:r>
              <a:rPr sz="2400" spc="2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spc="-25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ebcd</a:t>
            </a:r>
            <a:r>
              <a:rPr sz="2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,</a:t>
            </a:r>
            <a:r>
              <a:rPr sz="2400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ab</a:t>
            </a:r>
            <a:r>
              <a:rPr sz="2400" spc="2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j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d	}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abcd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+ abfhebcd + abfigebcd +</a:t>
            </a:r>
            <a:r>
              <a:rPr sz="2400" spc="-1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abfijd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8157" y="6307513"/>
            <a:ext cx="17081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10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03400" y="180797"/>
            <a:ext cx="738568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5" dirty="0"/>
              <a:t>Path </a:t>
            </a:r>
            <a:r>
              <a:rPr sz="2400" dirty="0"/>
              <a:t>Products &amp; expressions – </a:t>
            </a:r>
            <a:r>
              <a:rPr u="heavy" spc="0" dirty="0"/>
              <a:t>Path</a:t>
            </a:r>
            <a:r>
              <a:rPr u="heavy" spc="-140" dirty="0"/>
              <a:t> </a:t>
            </a:r>
            <a:r>
              <a:rPr u="heavy" dirty="0"/>
              <a:t>Expression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444" y="1091311"/>
            <a:ext cx="6964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Path </a:t>
            </a:r>
            <a:r>
              <a:rPr sz="2400" dirty="0">
                <a:latin typeface="Arial"/>
                <a:cs typeface="Arial"/>
              </a:rPr>
              <a:t>name </a:t>
            </a:r>
            <a:r>
              <a:rPr sz="2400" spc="0" dirty="0">
                <a:latin typeface="Arial"/>
                <a:cs typeface="Arial"/>
              </a:rPr>
              <a:t>for </a:t>
            </a:r>
            <a:r>
              <a:rPr sz="2400" spc="-1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successive </a:t>
            </a:r>
            <a:r>
              <a:rPr sz="2400" dirty="0">
                <a:latin typeface="Arial"/>
                <a:cs typeface="Arial"/>
              </a:rPr>
              <a:t>path </a:t>
            </a:r>
            <a:r>
              <a:rPr sz="2400" spc="-5" dirty="0">
                <a:latin typeface="Arial"/>
                <a:cs typeface="Arial"/>
              </a:rPr>
              <a:t>segments is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concatenation of their path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products</a:t>
            </a:r>
            <a:r>
              <a:rPr sz="2400" b="1" spc="0" dirty="0">
                <a:solidFill>
                  <a:srgbClr val="857CE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09802" y="2594698"/>
          <a:ext cx="8641715" cy="2110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4685"/>
                <a:gridCol w="2386965"/>
                <a:gridCol w="4330065"/>
              </a:tblGrid>
              <a:tr h="598170">
                <a:tc>
                  <a:txBody>
                    <a:bodyPr/>
                    <a:lstStyle/>
                    <a:p>
                      <a:pPr marL="31750">
                        <a:lnSpc>
                          <a:spcPts val="2205"/>
                        </a:lnSpc>
                      </a:pP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X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000" b="1" spc="-3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8165">
                        <a:lnSpc>
                          <a:spcPts val="2205"/>
                        </a:lnSpc>
                      </a:pP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000" b="1" spc="-6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def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5035">
                        <a:lnSpc>
                          <a:spcPts val="2205"/>
                        </a:lnSpc>
                      </a:pPr>
                      <a:r>
                        <a:rPr sz="2000" b="1" spc="-1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XY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000" b="1" spc="-5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abcdef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a X =</a:t>
                      </a:r>
                      <a:r>
                        <a:rPr sz="2000" b="1" spc="-5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aabc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58165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X a =</a:t>
                      </a:r>
                      <a:r>
                        <a:rPr sz="2000" b="1" spc="-6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abca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503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XaX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abcaabc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232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X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 ab +</a:t>
                      </a:r>
                      <a:r>
                        <a:rPr sz="2000" b="1" spc="-4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cd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58165">
                        <a:lnSpc>
                          <a:spcPts val="232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 ef +</a:t>
                      </a:r>
                      <a:r>
                        <a:rPr sz="2000" b="1" spc="-9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gh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CCFFC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55625">
                        <a:lnSpc>
                          <a:spcPts val="2320"/>
                        </a:lnSpc>
                        <a:spcBef>
                          <a:spcPts val="5"/>
                        </a:spcBef>
                      </a:pPr>
                      <a:r>
                        <a:rPr sz="2000" b="1" spc="-1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XY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= abef + abgh + cdef +</a:t>
                      </a:r>
                      <a:r>
                        <a:rPr sz="2000" b="1" spc="-50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800080"/>
                          </a:solidFill>
                          <a:latin typeface="Arial"/>
                          <a:cs typeface="Arial"/>
                        </a:rPr>
                        <a:t>cdgh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CCFFCC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5966" y="6307513"/>
            <a:ext cx="19558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1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9423" y="0"/>
            <a:ext cx="334060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6688" y="359663"/>
            <a:ext cx="2852927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6032" y="301752"/>
            <a:ext cx="1886712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3296" y="786383"/>
            <a:ext cx="1496568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28217" y="0"/>
            <a:ext cx="81356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0" dirty="0"/>
              <a:t>Path </a:t>
            </a:r>
            <a:r>
              <a:rPr dirty="0"/>
              <a:t>Products </a:t>
            </a:r>
            <a:r>
              <a:rPr spc="0" dirty="0"/>
              <a:t>&amp; </a:t>
            </a:r>
            <a:r>
              <a:rPr dirty="0"/>
              <a:t>expressions </a:t>
            </a:r>
            <a:r>
              <a:rPr spc="0" dirty="0"/>
              <a:t>– </a:t>
            </a:r>
            <a:r>
              <a:rPr b="0" u="heavy" spc="0" dirty="0">
                <a:solidFill>
                  <a:srgbClr val="0000CC"/>
                </a:solidFill>
                <a:latin typeface="Arial"/>
                <a:cs typeface="Arial"/>
              </a:rPr>
              <a:t>Path </a:t>
            </a:r>
            <a:r>
              <a:rPr b="0" u="heavy" dirty="0">
                <a:solidFill>
                  <a:srgbClr val="0000CC"/>
                </a:solidFill>
                <a:latin typeface="Arial"/>
                <a:cs typeface="Arial"/>
              </a:rPr>
              <a:t>Segments</a:t>
            </a:r>
            <a:r>
              <a:rPr b="0" u="heavy" spc="-1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u="heavy" spc="0" dirty="0">
                <a:solidFill>
                  <a:srgbClr val="0000CC"/>
                </a:solidFill>
                <a:latin typeface="Arial"/>
                <a:cs typeface="Arial"/>
              </a:rPr>
              <a:t>&amp;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76090" y="394461"/>
            <a:ext cx="14351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Produc</a:t>
            </a:r>
            <a:r>
              <a:rPr sz="2800" spc="1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8852" y="1091311"/>
            <a:ext cx="1206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7800" algn="l"/>
              </a:tabLst>
            </a:pPr>
            <a:r>
              <a:rPr sz="2400" b="1" u="heavy" spc="-5" dirty="0">
                <a:solidFill>
                  <a:srgbClr val="0000CC"/>
                </a:solidFill>
                <a:latin typeface="Arial"/>
                <a:cs typeface="Arial"/>
              </a:rPr>
              <a:t>Loop</a:t>
            </a:r>
            <a:r>
              <a:rPr sz="2400" b="1" u="heavy" spc="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0594" y="1765173"/>
            <a:ext cx="7061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7" baseline="19097" dirty="0">
                <a:solidFill>
                  <a:srgbClr val="800080"/>
                </a:solidFill>
                <a:latin typeface="Arial"/>
                <a:cs typeface="Arial"/>
              </a:rPr>
              <a:t>1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 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8309" y="1765173"/>
            <a:ext cx="8496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7" baseline="19097" dirty="0">
                <a:solidFill>
                  <a:srgbClr val="800080"/>
                </a:solidFill>
                <a:latin typeface="Arial"/>
                <a:cs typeface="Arial"/>
              </a:rPr>
              <a:t>2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r>
              <a:rPr sz="2000" b="1" spc="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89312" y="1765173"/>
            <a:ext cx="9906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7" baseline="19097" dirty="0">
                <a:solidFill>
                  <a:srgbClr val="800080"/>
                </a:solidFill>
                <a:latin typeface="Arial"/>
                <a:cs typeface="Arial"/>
              </a:rPr>
              <a:t>3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r>
              <a:rPr sz="2000" b="1" spc="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aaa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4863" y="1765173"/>
            <a:ext cx="25660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baseline="19097" dirty="0">
                <a:solidFill>
                  <a:srgbClr val="800080"/>
                </a:solidFill>
                <a:latin typeface="Arial"/>
                <a:cs typeface="Arial"/>
              </a:rPr>
              <a:t>n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 </a:t>
            </a:r>
            <a:r>
              <a:rPr sz="2000" b="1" spc="-15" dirty="0">
                <a:solidFill>
                  <a:srgbClr val="800080"/>
                </a:solidFill>
                <a:latin typeface="Arial"/>
                <a:cs typeface="Arial"/>
              </a:rPr>
              <a:t>aaaaa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…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n</a:t>
            </a:r>
            <a:r>
              <a:rPr sz="2000" b="1" spc="7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times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0594" y="2679954"/>
            <a:ext cx="91566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X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r>
              <a:rPr sz="2000" b="1" spc="-1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abc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47084" y="2679954"/>
            <a:ext cx="10318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X</a:t>
            </a:r>
            <a:r>
              <a:rPr sz="2400" b="1" spc="-15" baseline="19097" dirty="0">
                <a:solidFill>
                  <a:srgbClr val="800080"/>
                </a:solidFill>
                <a:latin typeface="Arial"/>
                <a:cs typeface="Arial"/>
              </a:rPr>
              <a:t>1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r>
              <a:rPr sz="2000" b="1" spc="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abc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6832" y="2679954"/>
            <a:ext cx="24739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X</a:t>
            </a:r>
            <a:r>
              <a:rPr sz="2400" b="1" spc="-15" baseline="19097" dirty="0">
                <a:solidFill>
                  <a:srgbClr val="800080"/>
                </a:solidFill>
                <a:latin typeface="Arial"/>
                <a:cs typeface="Arial"/>
              </a:rPr>
              <a:t>2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 (abc)</a:t>
            </a:r>
            <a:r>
              <a:rPr sz="2400" b="1" spc="-7" baseline="19097" dirty="0">
                <a:solidFill>
                  <a:srgbClr val="800080"/>
                </a:solidFill>
                <a:latin typeface="Arial"/>
                <a:cs typeface="Arial"/>
              </a:rPr>
              <a:t>2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r>
              <a:rPr sz="2000" b="1" spc="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abcabc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8852" y="3896614"/>
            <a:ext cx="2509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78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Identity</a:t>
            </a:r>
            <a:r>
              <a:rPr sz="2400" b="1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element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8030" y="4631563"/>
            <a:ext cx="7086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b="1" spc="-7" baseline="19097" dirty="0">
                <a:solidFill>
                  <a:srgbClr val="800080"/>
                </a:solidFill>
                <a:latin typeface="Arial"/>
                <a:cs typeface="Arial"/>
              </a:rPr>
              <a:t>0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r>
              <a:rPr sz="2000" b="1" spc="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47084" y="4631563"/>
            <a:ext cx="7366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X</a:t>
            </a:r>
            <a:r>
              <a:rPr sz="2400" b="1" spc="-15" baseline="19097" dirty="0">
                <a:solidFill>
                  <a:srgbClr val="800080"/>
                </a:solidFill>
                <a:latin typeface="Arial"/>
                <a:cs typeface="Arial"/>
              </a:rPr>
              <a:t>0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r>
              <a:rPr sz="2000" b="1" spc="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4117" y="4631563"/>
            <a:ext cx="19380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CC0000"/>
                </a:solidFill>
                <a:latin typeface="Arial"/>
                <a:cs typeface="Arial"/>
              </a:rPr>
              <a:t>(path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CC0000"/>
                </a:solidFill>
                <a:latin typeface="Arial"/>
                <a:cs typeface="Arial"/>
              </a:rPr>
              <a:t>length</a:t>
            </a:r>
            <a:r>
              <a:rPr sz="2000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0)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3256</Words>
  <Application>Microsoft Office PowerPoint</Application>
  <PresentationFormat>A4 Paper (210x297 mm)</PresentationFormat>
  <Paragraphs>1268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Path Products &amp; expressions - Purpose</vt:lpstr>
      <vt:lpstr>Path Products &amp; expressions - Purpose</vt:lpstr>
      <vt:lpstr>Path Products &amp; expressions - Motivation</vt:lpstr>
      <vt:lpstr>Path Products &amp; expressions - Definitions</vt:lpstr>
      <vt:lpstr>Path Products &amp; expressions – Path Product</vt:lpstr>
      <vt:lpstr>Path Products &amp; expressions – Path Expression</vt:lpstr>
      <vt:lpstr>Path Products &amp; expressions – Path Expression</vt:lpstr>
      <vt:lpstr>Path Products &amp; expressions – Path Expression</vt:lpstr>
      <vt:lpstr>Path Products &amp; expressions – Path Segments &amp;</vt:lpstr>
      <vt:lpstr>Path Products &amp; expressions – Path Product</vt:lpstr>
      <vt:lpstr>Path Products &amp; expressions – Path Product</vt:lpstr>
      <vt:lpstr>Slide 12</vt:lpstr>
      <vt:lpstr>Path Products &amp; expressions – Path Products</vt:lpstr>
      <vt:lpstr>Path Products &amp; expressions – Path products</vt:lpstr>
      <vt:lpstr>Path Products &amp; expressions – Path products</vt:lpstr>
      <vt:lpstr>Path Products &amp; expressions – Path products</vt:lpstr>
      <vt:lpstr>Path Products &amp; expressions – Reduction Procedure</vt:lpstr>
      <vt:lpstr>Path Products &amp; expressions – Reduction Procedure</vt:lpstr>
      <vt:lpstr>Path Products &amp; expressions – Reduction Procedure</vt:lpstr>
      <vt:lpstr>Path Products &amp; expressions – Reduction Procedure</vt:lpstr>
      <vt:lpstr>Path Products &amp; expressions – Reduction Procedure</vt:lpstr>
      <vt:lpstr>Path Products &amp; expressions – Reduction Procedure</vt:lpstr>
      <vt:lpstr>Path Products &amp; expressions – Reduction Procedure</vt:lpstr>
      <vt:lpstr>Slide 24</vt:lpstr>
      <vt:lpstr>Path Products &amp; expressions – Reduction Procedure</vt:lpstr>
      <vt:lpstr>Slide 26</vt:lpstr>
      <vt:lpstr>Path Products &amp; expressions – Reduction Procedure</vt:lpstr>
      <vt:lpstr>Path Products &amp; expressions – Reduction Procedure</vt:lpstr>
      <vt:lpstr>Path Products &amp; expressions – Reduction Procedure</vt:lpstr>
      <vt:lpstr>Path Products &amp; expressions – Reduction Procedure</vt:lpstr>
      <vt:lpstr>Path Products &amp; expressions – Before going into</vt:lpstr>
      <vt:lpstr>Path Products &amp; expressions – Identities / Rules</vt:lpstr>
      <vt:lpstr>Path Products &amp; expressions – Structured Flow</vt:lpstr>
      <vt:lpstr>Path Products &amp; expressions – Structured Flow</vt:lpstr>
      <vt:lpstr>Path Products &amp; expressions – Structured Flow</vt:lpstr>
      <vt:lpstr>Path Products &amp; expressions – UNstructured Flow</vt:lpstr>
      <vt:lpstr>Questions from the previous year’s exams</vt:lpstr>
      <vt:lpstr>Logic based testing: Overview</vt:lpstr>
      <vt:lpstr>Logic based testing: Overview</vt:lpstr>
      <vt:lpstr>Modeling Logic with  Decision Tables</vt:lpstr>
      <vt:lpstr>Modeling Logic with  Decision Tables</vt:lpstr>
      <vt:lpstr>Modeling Logic with  Decision Tables</vt:lpstr>
      <vt:lpstr>Complete decision table for payroll system example</vt:lpstr>
      <vt:lpstr>Constructing a Decision Table</vt:lpstr>
      <vt:lpstr>Constructing a Decision Table</vt:lpstr>
      <vt:lpstr>Example</vt:lpstr>
      <vt:lpstr>Slide 47</vt:lpstr>
      <vt:lpstr>Boolean Algebra</vt:lpstr>
      <vt:lpstr>Rules of a Boolean Algebra</vt:lpstr>
      <vt:lpstr>Laws of Boolean Algebra</vt:lpstr>
      <vt:lpstr>Exercise</vt:lpstr>
      <vt:lpstr>Boolean Notation</vt:lpstr>
      <vt:lpstr>Notational Short-cuts</vt:lpstr>
      <vt:lpstr>Notational Short-cuts</vt:lpstr>
      <vt:lpstr>Reducing Boolean  Expressions</vt:lpstr>
      <vt:lpstr>Reducing Boolean  Expressions</vt:lpstr>
      <vt:lpstr>Karnaugh maps</vt:lpstr>
      <vt:lpstr>Karnaugh maps</vt:lpstr>
      <vt:lpstr>Karnaugh Maps</vt:lpstr>
      <vt:lpstr>Rules for K-Maps</vt:lpstr>
      <vt:lpstr>Rules for K-Maps</vt:lpstr>
      <vt:lpstr>Karnaugh Maps</vt:lpstr>
      <vt:lpstr>More Karnaugh Map  Examples</vt:lpstr>
      <vt:lpstr>Specifications</vt:lpstr>
      <vt:lpstr>Specifications Continue</vt:lpstr>
      <vt:lpstr>Questions from the previous  exams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unit5</dc:title>
  <dc:creator>U Srinivasulu, Prof. K L Chugh, CSE</dc:creator>
  <cp:lastModifiedBy>DBMS</cp:lastModifiedBy>
  <cp:revision>1</cp:revision>
  <dcterms:created xsi:type="dcterms:W3CDTF">2018-03-20T09:28:30Z</dcterms:created>
  <dcterms:modified xsi:type="dcterms:W3CDTF">2018-03-21T08:33:38Z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2010-12-29T00:00:00Z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2018-03-20T00:00:00Z</vt:filetime>
  </property>
</Properties>
</file>