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3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3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3/21/2018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3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3/21/2018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295400" y="5993258"/>
            <a:ext cx="3276600" cy="792480"/>
          </a:xfrm>
          <a:custGeom>
            <a:avLst/>
            <a:gdLst/>
            <a:ahLst/>
            <a:cxnLst/>
            <a:rect l="l" t="t" r="r" b="b"/>
            <a:pathLst>
              <a:path w="3276600" h="792479">
                <a:moveTo>
                  <a:pt x="0" y="792480"/>
                </a:moveTo>
                <a:lnTo>
                  <a:pt x="3276600" y="792480"/>
                </a:lnTo>
                <a:lnTo>
                  <a:pt x="3276600" y="0"/>
                </a:lnTo>
                <a:lnTo>
                  <a:pt x="0" y="0"/>
                </a:lnTo>
                <a:lnTo>
                  <a:pt x="0" y="79248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572000" y="5993258"/>
            <a:ext cx="2286000" cy="792480"/>
          </a:xfrm>
          <a:custGeom>
            <a:avLst/>
            <a:gdLst/>
            <a:ahLst/>
            <a:cxnLst/>
            <a:rect l="l" t="t" r="r" b="b"/>
            <a:pathLst>
              <a:path w="2286000" h="792479">
                <a:moveTo>
                  <a:pt x="0" y="792480"/>
                </a:moveTo>
                <a:lnTo>
                  <a:pt x="2286000" y="792480"/>
                </a:lnTo>
                <a:lnTo>
                  <a:pt x="2286000" y="0"/>
                </a:lnTo>
                <a:lnTo>
                  <a:pt x="0" y="0"/>
                </a:lnTo>
                <a:lnTo>
                  <a:pt x="0" y="79248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3/21/2018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00961" y="290906"/>
            <a:ext cx="5944234" cy="512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3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0989" y="1045591"/>
            <a:ext cx="8542020" cy="4466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8911" y="483184"/>
            <a:ext cx="318897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10" dirty="0"/>
              <a:t>OVER</a:t>
            </a:r>
            <a:r>
              <a:rPr sz="4400" spc="-70" dirty="0"/>
              <a:t> </a:t>
            </a:r>
            <a:r>
              <a:rPr sz="4400" spc="-5" dirty="0"/>
              <a:t>VIEW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6244" y="1313764"/>
            <a:ext cx="8069580" cy="49060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5080" indent="-344170" algn="just">
              <a:lnSpc>
                <a:spcPct val="100000"/>
              </a:lnSpc>
              <a:spcBef>
                <a:spcPts val="110"/>
              </a:spcBef>
              <a:buChar char="•"/>
              <a:tabLst>
                <a:tab pos="357505" algn="l"/>
              </a:tabLst>
            </a:pPr>
            <a:r>
              <a:rPr sz="4000" spc="0" dirty="0">
                <a:latin typeface="Arial"/>
                <a:cs typeface="Arial"/>
              </a:rPr>
              <a:t>A </a:t>
            </a:r>
            <a:r>
              <a:rPr sz="4000" dirty="0">
                <a:latin typeface="Arial"/>
                <a:cs typeface="Arial"/>
              </a:rPr>
              <a:t>state graph </a:t>
            </a:r>
            <a:r>
              <a:rPr sz="4000" spc="0" dirty="0">
                <a:latin typeface="Arial"/>
                <a:cs typeface="Arial"/>
              </a:rPr>
              <a:t>and </a:t>
            </a:r>
            <a:r>
              <a:rPr sz="4000" spc="-5" dirty="0">
                <a:latin typeface="Arial"/>
                <a:cs typeface="Arial"/>
              </a:rPr>
              <a:t>its </a:t>
            </a:r>
            <a:r>
              <a:rPr sz="4000" dirty="0">
                <a:latin typeface="Arial"/>
                <a:cs typeface="Arial"/>
              </a:rPr>
              <a:t>associated  state table are useful </a:t>
            </a:r>
            <a:r>
              <a:rPr sz="4000" spc="0" dirty="0">
                <a:latin typeface="Arial"/>
                <a:cs typeface="Arial"/>
              </a:rPr>
              <a:t>models </a:t>
            </a:r>
            <a:r>
              <a:rPr sz="4000" dirty="0">
                <a:latin typeface="Arial"/>
                <a:cs typeface="Arial"/>
              </a:rPr>
              <a:t>for  </a:t>
            </a:r>
            <a:r>
              <a:rPr sz="4000" spc="0" dirty="0">
                <a:latin typeface="Arial"/>
                <a:cs typeface="Arial"/>
              </a:rPr>
              <a:t>describing </a:t>
            </a:r>
            <a:r>
              <a:rPr sz="4000" dirty="0">
                <a:latin typeface="Arial"/>
                <a:cs typeface="Arial"/>
              </a:rPr>
              <a:t>software </a:t>
            </a:r>
            <a:r>
              <a:rPr sz="4000" spc="0" dirty="0">
                <a:latin typeface="Arial"/>
                <a:cs typeface="Arial"/>
              </a:rPr>
              <a:t>(program)  </a:t>
            </a:r>
            <a:r>
              <a:rPr sz="4000" dirty="0">
                <a:latin typeface="Arial"/>
                <a:cs typeface="Arial"/>
              </a:rPr>
              <a:t>behavior. </a:t>
            </a:r>
            <a:r>
              <a:rPr sz="4000" spc="0" dirty="0">
                <a:latin typeface="Arial"/>
                <a:cs typeface="Arial"/>
              </a:rPr>
              <a:t>The </a:t>
            </a:r>
            <a:r>
              <a:rPr sz="4000" dirty="0">
                <a:latin typeface="Arial"/>
                <a:cs typeface="Arial"/>
              </a:rPr>
              <a:t>finite state </a:t>
            </a:r>
            <a:r>
              <a:rPr sz="4000" spc="0" dirty="0">
                <a:latin typeface="Arial"/>
                <a:cs typeface="Arial"/>
              </a:rPr>
              <a:t>machine  can </a:t>
            </a:r>
            <a:r>
              <a:rPr sz="4000" dirty="0">
                <a:latin typeface="Arial"/>
                <a:cs typeface="Arial"/>
              </a:rPr>
              <a:t>be </a:t>
            </a:r>
            <a:r>
              <a:rPr sz="4000" spc="0" dirty="0">
                <a:latin typeface="Arial"/>
                <a:cs typeface="Arial"/>
              </a:rPr>
              <a:t>used </a:t>
            </a:r>
            <a:r>
              <a:rPr sz="4000" dirty="0">
                <a:latin typeface="Arial"/>
                <a:cs typeface="Arial"/>
              </a:rPr>
              <a:t>as a functional  (behavioral) testing tool as well as  a tool for designing a testable  program.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5410" y="290906"/>
            <a:ext cx="639572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Uses/Advantages </a:t>
            </a:r>
            <a:r>
              <a:rPr spc="-5" dirty="0"/>
              <a:t>of </a:t>
            </a:r>
            <a:r>
              <a:rPr spc="-10" dirty="0"/>
              <a:t>state</a:t>
            </a:r>
            <a:r>
              <a:rPr spc="75" dirty="0"/>
              <a:t> </a:t>
            </a:r>
            <a:r>
              <a:rPr spc="-10"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55319"/>
            <a:ext cx="8923655" cy="438150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622300" marR="5080" indent="-609600">
              <a:lnSpc>
                <a:spcPct val="80000"/>
              </a:lnSpc>
              <a:spcBef>
                <a:spcPts val="780"/>
              </a:spcBef>
              <a:buChar char="•"/>
              <a:tabLst>
                <a:tab pos="622300" algn="l"/>
                <a:tab pos="622935" algn="l"/>
                <a:tab pos="5011420" algn="l"/>
              </a:tabLst>
            </a:pPr>
            <a:r>
              <a:rPr sz="2800" dirty="0">
                <a:latin typeface="Arial"/>
                <a:cs typeface="Arial"/>
              </a:rPr>
              <a:t>State testing can simplify the design of the program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/  </a:t>
            </a:r>
            <a:r>
              <a:rPr sz="2800" spc="-5" dirty="0">
                <a:latin typeface="Arial"/>
                <a:cs typeface="Arial"/>
              </a:rPr>
              <a:t>system </a:t>
            </a:r>
            <a:r>
              <a:rPr sz="2800" spc="0" dirty="0">
                <a:latin typeface="Arial"/>
                <a:cs typeface="Arial"/>
              </a:rPr>
              <a:t>by </a:t>
            </a:r>
            <a:r>
              <a:rPr sz="2800" dirty="0">
                <a:latin typeface="Arial"/>
                <a:cs typeface="Arial"/>
              </a:rPr>
              <a:t>identifying some </a:t>
            </a:r>
            <a:r>
              <a:rPr sz="2800" spc="-5" dirty="0">
                <a:latin typeface="Arial"/>
                <a:cs typeface="Arial"/>
              </a:rPr>
              <a:t>equivalent </a:t>
            </a:r>
            <a:r>
              <a:rPr sz="2800" dirty="0">
                <a:latin typeface="Arial"/>
                <a:cs typeface="Arial"/>
              </a:rPr>
              <a:t>states </a:t>
            </a:r>
            <a:r>
              <a:rPr sz="2800" spc="0" dirty="0">
                <a:latin typeface="Arial"/>
                <a:cs typeface="Arial"/>
              </a:rPr>
              <a:t>and  </a:t>
            </a:r>
            <a:r>
              <a:rPr sz="2800" dirty="0">
                <a:latin typeface="Arial"/>
                <a:cs typeface="Arial"/>
              </a:rPr>
              <a:t>then merging </a:t>
            </a:r>
            <a:r>
              <a:rPr sz="2800" spc="0" dirty="0">
                <a:latin typeface="Arial"/>
                <a:cs typeface="Arial"/>
              </a:rPr>
              <a:t>these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states.	Also, state testing using  FSM </a:t>
            </a:r>
            <a:r>
              <a:rPr sz="2800" spc="0" dirty="0">
                <a:latin typeface="Arial"/>
                <a:cs typeface="Arial"/>
              </a:rPr>
              <a:t>can </a:t>
            </a:r>
            <a:r>
              <a:rPr sz="2800" dirty="0">
                <a:latin typeface="Arial"/>
                <a:cs typeface="Arial"/>
              </a:rPr>
              <a:t>allow design/test design in </a:t>
            </a:r>
            <a:r>
              <a:rPr sz="2800" spc="0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hierarchical  manner if the state tables are so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designed.</a:t>
            </a:r>
            <a:endParaRPr sz="2800">
              <a:latin typeface="Arial"/>
              <a:cs typeface="Arial"/>
            </a:endParaRPr>
          </a:p>
          <a:p>
            <a:pPr marL="622300" marR="10160" indent="-609600">
              <a:lnSpc>
                <a:spcPct val="80000"/>
              </a:lnSpc>
              <a:spcBef>
                <a:spcPts val="675"/>
              </a:spcBef>
              <a:buChar char="•"/>
              <a:tabLst>
                <a:tab pos="622300" algn="l"/>
                <a:tab pos="622935" algn="l"/>
              </a:tabLst>
            </a:pP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state testing can identify if the </a:t>
            </a:r>
            <a:r>
              <a:rPr sz="2800" spc="-5" dirty="0">
                <a:latin typeface="Arial"/>
                <a:cs typeface="Arial"/>
              </a:rPr>
              <a:t>system </a:t>
            </a:r>
            <a:r>
              <a:rPr sz="2800" dirty="0">
                <a:latin typeface="Arial"/>
                <a:cs typeface="Arial"/>
              </a:rPr>
              <a:t>reaches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  </a:t>
            </a:r>
            <a:r>
              <a:rPr sz="2800" spc="0" dirty="0">
                <a:latin typeface="Arial"/>
                <a:cs typeface="Arial"/>
              </a:rPr>
              <a:t>dead </a:t>
            </a:r>
            <a:r>
              <a:rPr sz="2800" dirty="0">
                <a:latin typeface="Arial"/>
                <a:cs typeface="Arial"/>
              </a:rPr>
              <a:t>state / unreachable states </a:t>
            </a:r>
            <a:r>
              <a:rPr sz="2800" spc="0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allow </a:t>
            </a:r>
            <a:r>
              <a:rPr sz="2800" spc="0" dirty="0">
                <a:latin typeface="Arial"/>
                <a:cs typeface="Arial"/>
              </a:rPr>
              <a:t>one </a:t>
            </a:r>
            <a:r>
              <a:rPr sz="2800" dirty="0">
                <a:latin typeface="Arial"/>
                <a:cs typeface="Arial"/>
              </a:rPr>
              <a:t>to  correct the program specifications and make the  </a:t>
            </a:r>
            <a:r>
              <a:rPr sz="2800" spc="-5" dirty="0">
                <a:latin typeface="Arial"/>
                <a:cs typeface="Arial"/>
              </a:rPr>
              <a:t>system </a:t>
            </a:r>
            <a:r>
              <a:rPr sz="2800" dirty="0">
                <a:latin typeface="Arial"/>
                <a:cs typeface="Arial"/>
              </a:rPr>
              <a:t>complete, robust </a:t>
            </a:r>
            <a:r>
              <a:rPr sz="2800" spc="0" dirty="0">
                <a:latin typeface="Arial"/>
                <a:cs typeface="Arial"/>
              </a:rPr>
              <a:t>and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consistent.</a:t>
            </a:r>
            <a:endParaRPr sz="2800">
              <a:latin typeface="Arial"/>
              <a:cs typeface="Arial"/>
            </a:endParaRPr>
          </a:p>
          <a:p>
            <a:pPr marL="622300" marR="373380" indent="-609600" algn="just">
              <a:lnSpc>
                <a:spcPts val="2690"/>
              </a:lnSpc>
              <a:spcBef>
                <a:spcPts val="645"/>
              </a:spcBef>
              <a:buChar char="•"/>
              <a:tabLst>
                <a:tab pos="622935" algn="l"/>
              </a:tabLst>
            </a:pP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bugs in the functional </a:t>
            </a:r>
            <a:r>
              <a:rPr sz="2800" spc="-5" dirty="0">
                <a:latin typeface="Arial"/>
                <a:cs typeface="Arial"/>
              </a:rPr>
              <a:t>behavior </a:t>
            </a:r>
            <a:r>
              <a:rPr sz="2800" dirty="0">
                <a:latin typeface="Arial"/>
                <a:cs typeface="Arial"/>
              </a:rPr>
              <a:t>can be caught  earlier </a:t>
            </a:r>
            <a:r>
              <a:rPr sz="2800" spc="0" dirty="0">
                <a:latin typeface="Arial"/>
                <a:cs typeface="Arial"/>
              </a:rPr>
              <a:t>and </a:t>
            </a:r>
            <a:r>
              <a:rPr sz="2800" spc="-10" dirty="0">
                <a:latin typeface="Arial"/>
                <a:cs typeface="Arial"/>
              </a:rPr>
              <a:t>will </a:t>
            </a:r>
            <a:r>
              <a:rPr sz="2800" spc="0" dirty="0">
                <a:latin typeface="Arial"/>
                <a:cs typeface="Arial"/>
              </a:rPr>
              <a:t>be less </a:t>
            </a:r>
            <a:r>
              <a:rPr sz="2800" spc="-5" dirty="0">
                <a:latin typeface="Arial"/>
                <a:cs typeface="Arial"/>
              </a:rPr>
              <a:t>expensive </a:t>
            </a:r>
            <a:r>
              <a:rPr sz="2800" dirty="0">
                <a:latin typeface="Arial"/>
                <a:cs typeface="Arial"/>
              </a:rPr>
              <a:t>if state </a:t>
            </a:r>
            <a:r>
              <a:rPr sz="2800" spc="0" dirty="0">
                <a:latin typeface="Arial"/>
                <a:cs typeface="Arial"/>
              </a:rPr>
              <a:t>testing </a:t>
            </a:r>
            <a:r>
              <a:rPr sz="2800" dirty="0">
                <a:latin typeface="Arial"/>
                <a:cs typeface="Arial"/>
              </a:rPr>
              <a:t>is  done earlier than the structural </a:t>
            </a:r>
            <a:r>
              <a:rPr sz="2800" spc="-5" dirty="0">
                <a:latin typeface="Arial"/>
                <a:cs typeface="Arial"/>
              </a:rPr>
              <a:t>(white </a:t>
            </a:r>
            <a:r>
              <a:rPr sz="2800" spc="-10" dirty="0">
                <a:latin typeface="Arial"/>
                <a:cs typeface="Arial"/>
              </a:rPr>
              <a:t>box)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testing.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DisAdvantages </a:t>
            </a:r>
            <a:r>
              <a:rPr spc="-5" dirty="0"/>
              <a:t>of </a:t>
            </a:r>
            <a:r>
              <a:rPr spc="-10" dirty="0"/>
              <a:t>state</a:t>
            </a:r>
            <a:r>
              <a:rPr spc="40" dirty="0"/>
              <a:t> </a:t>
            </a:r>
            <a:r>
              <a:rPr spc="-10"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42575" y="6208753"/>
            <a:ext cx="2394585" cy="398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05"/>
              </a:lnSpc>
            </a:pPr>
            <a:r>
              <a:rPr sz="2800" dirty="0">
                <a:latin typeface="Arial"/>
                <a:cs typeface="Arial"/>
              </a:rPr>
              <a:t>is connected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697814"/>
            <a:ext cx="8961755" cy="62598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1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Temporal </a:t>
            </a:r>
            <a:r>
              <a:rPr sz="2800" spc="-5" dirty="0">
                <a:latin typeface="Arial"/>
                <a:cs typeface="Arial"/>
              </a:rPr>
              <a:t>behavior </a:t>
            </a:r>
            <a:r>
              <a:rPr sz="2800" dirty="0">
                <a:latin typeface="Arial"/>
                <a:cs typeface="Arial"/>
              </a:rPr>
              <a:t>is not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tested.</a:t>
            </a:r>
            <a:endParaRPr sz="2800">
              <a:latin typeface="Arial"/>
              <a:cs typeface="Arial"/>
            </a:endParaRPr>
          </a:p>
          <a:p>
            <a:pPr marL="356870" marR="5080" indent="-344170">
              <a:lnSpc>
                <a:spcPct val="8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  <a:tab pos="7029450" algn="l"/>
                <a:tab pos="8390255" algn="l"/>
              </a:tabLst>
            </a:pPr>
            <a:r>
              <a:rPr sz="2800" dirty="0">
                <a:latin typeface="Arial"/>
                <a:cs typeface="Arial"/>
              </a:rPr>
              <a:t>There could be encoding errors</a:t>
            </a:r>
            <a:r>
              <a:rPr sz="2800" spc="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inputs,	outputs,  </a:t>
            </a:r>
            <a:r>
              <a:rPr sz="2800" spc="0" dirty="0">
                <a:latin typeface="Arial"/>
                <a:cs typeface="Arial"/>
              </a:rPr>
              <a:t>states, input-state </a:t>
            </a:r>
            <a:r>
              <a:rPr sz="2800" dirty="0">
                <a:latin typeface="Arial"/>
                <a:cs typeface="Arial"/>
              </a:rPr>
              <a:t>combinations, identifying </a:t>
            </a:r>
            <a:r>
              <a:rPr sz="2800" spc="0" dirty="0">
                <a:latin typeface="Arial"/>
                <a:cs typeface="Arial"/>
              </a:rPr>
              <a:t>the  </a:t>
            </a:r>
            <a:r>
              <a:rPr sz="2800" dirty="0">
                <a:latin typeface="Arial"/>
                <a:cs typeface="Arial"/>
              </a:rPr>
              <a:t>number of states and merger of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equivalent</a:t>
            </a:r>
            <a:r>
              <a:rPr sz="2800" spc="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states.	All  these errors are not </a:t>
            </a:r>
            <a:r>
              <a:rPr sz="2800" spc="-10" dirty="0">
                <a:latin typeface="Arial"/>
                <a:cs typeface="Arial"/>
              </a:rPr>
              <a:t>always </a:t>
            </a:r>
            <a:r>
              <a:rPr sz="2800" spc="0" dirty="0">
                <a:latin typeface="Arial"/>
                <a:cs typeface="Arial"/>
              </a:rPr>
              <a:t>easy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0" dirty="0">
                <a:latin typeface="Arial"/>
                <a:cs typeface="Arial"/>
              </a:rPr>
              <a:t>detect and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correct.</a:t>
            </a:r>
            <a:endParaRPr sz="2800">
              <a:latin typeface="Arial"/>
              <a:cs typeface="Arial"/>
            </a:endParaRPr>
          </a:p>
          <a:p>
            <a:pPr marL="356870" marR="65405" indent="-344170">
              <a:lnSpc>
                <a:spcPct val="8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  <a:tab pos="2553970" algn="l"/>
                <a:tab pos="5657850" algn="l"/>
              </a:tabLst>
            </a:pPr>
            <a:r>
              <a:rPr sz="2800" dirty="0">
                <a:latin typeface="Arial"/>
                <a:cs typeface="Arial"/>
              </a:rPr>
              <a:t>State transition testing does not guarantee the  complete testing 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 program.	</a:t>
            </a:r>
            <a:r>
              <a:rPr sz="2800" spc="-5" dirty="0">
                <a:latin typeface="Arial"/>
                <a:cs typeface="Arial"/>
              </a:rPr>
              <a:t>How </a:t>
            </a:r>
            <a:r>
              <a:rPr sz="2800" dirty="0">
                <a:latin typeface="Arial"/>
                <a:cs typeface="Arial"/>
              </a:rPr>
              <a:t>much of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testing  </a:t>
            </a:r>
            <a:r>
              <a:rPr sz="2800" spc="-10" dirty="0">
                <a:latin typeface="Arial"/>
                <a:cs typeface="Arial"/>
              </a:rPr>
              <a:t>with </a:t>
            </a:r>
            <a:r>
              <a:rPr sz="2800" spc="0" dirty="0">
                <a:latin typeface="Arial"/>
                <a:cs typeface="Arial"/>
              </a:rPr>
              <a:t>how </a:t>
            </a:r>
            <a:r>
              <a:rPr sz="2800" dirty="0">
                <a:latin typeface="Arial"/>
                <a:cs typeface="Arial"/>
              </a:rPr>
              <a:t>many combinations of input </a:t>
            </a:r>
            <a:r>
              <a:rPr sz="2800" spc="-5" dirty="0">
                <a:latin typeface="Arial"/>
                <a:cs typeface="Arial"/>
              </a:rPr>
              <a:t>symbol  </a:t>
            </a:r>
            <a:r>
              <a:rPr sz="2800" dirty="0">
                <a:latin typeface="Arial"/>
                <a:cs typeface="Arial"/>
              </a:rPr>
              <a:t>sequences constitutes sufficient number of tests is not  clear/known.	It is not practical to test thru 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path  in the state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graph.</a:t>
            </a:r>
            <a:endParaRPr sz="2800">
              <a:latin typeface="Arial"/>
              <a:cs typeface="Arial"/>
            </a:endParaRPr>
          </a:p>
          <a:p>
            <a:pPr marL="356870" marR="322580" indent="-344170" algn="just">
              <a:lnSpc>
                <a:spcPct val="80000"/>
              </a:lnSpc>
              <a:spcBef>
                <a:spcPts val="670"/>
              </a:spcBef>
              <a:buChar char="•"/>
              <a:tabLst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Functional </a:t>
            </a:r>
            <a:r>
              <a:rPr sz="2800" spc="-5" dirty="0">
                <a:latin typeface="Arial"/>
                <a:cs typeface="Arial"/>
              </a:rPr>
              <a:t>behavior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0" dirty="0">
                <a:latin typeface="Arial"/>
                <a:cs typeface="Arial"/>
              </a:rPr>
              <a:t>tested and structural bugs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  not tested for. There could be difficulty if those bugs  are found </a:t>
            </a:r>
            <a:r>
              <a:rPr sz="2800" spc="0" dirty="0">
                <a:latin typeface="Arial"/>
                <a:cs typeface="Arial"/>
              </a:rPr>
              <a:t>and </a:t>
            </a:r>
            <a:r>
              <a:rPr sz="2800" spc="-10" dirty="0">
                <a:latin typeface="Arial"/>
                <a:cs typeface="Arial"/>
              </a:rPr>
              <a:t>mixed </a:t>
            </a:r>
            <a:r>
              <a:rPr sz="2800" spc="0" dirty="0">
                <a:latin typeface="Arial"/>
                <a:cs typeface="Arial"/>
              </a:rPr>
              <a:t>up </a:t>
            </a:r>
            <a:r>
              <a:rPr sz="2800" spc="-5" dirty="0">
                <a:latin typeface="Arial"/>
                <a:cs typeface="Arial"/>
              </a:rPr>
              <a:t>with </a:t>
            </a:r>
            <a:r>
              <a:rPr sz="2800" dirty="0">
                <a:latin typeface="Arial"/>
                <a:cs typeface="Arial"/>
              </a:rPr>
              <a:t>behavioral bugs.</a:t>
            </a:r>
            <a:endParaRPr sz="2800">
              <a:latin typeface="Arial"/>
              <a:cs typeface="Arial"/>
            </a:endParaRPr>
          </a:p>
          <a:p>
            <a:pPr marL="356870" marR="108585" indent="-344170">
              <a:lnSpc>
                <a:spcPct val="80000"/>
              </a:lnSpc>
              <a:spcBef>
                <a:spcPts val="665"/>
              </a:spcBef>
              <a:buChar char="•"/>
              <a:tabLst>
                <a:tab pos="356870" algn="l"/>
                <a:tab pos="357505" algn="l"/>
                <a:tab pos="5755005" algn="l"/>
              </a:tabLst>
            </a:pPr>
            <a:r>
              <a:rPr sz="2800" spc="15" dirty="0">
                <a:latin typeface="Arial"/>
                <a:cs typeface="Arial"/>
              </a:rPr>
              <a:t>We </a:t>
            </a:r>
            <a:r>
              <a:rPr sz="2800" dirty="0">
                <a:latin typeface="Arial"/>
                <a:cs typeface="Arial"/>
              </a:rPr>
              <a:t>assume that the state graph is strongly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connected  that is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every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node	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other </a:t>
            </a:r>
            <a:r>
              <a:rPr sz="2800" spc="0" dirty="0">
                <a:latin typeface="Arial"/>
                <a:cs typeface="Arial"/>
              </a:rPr>
              <a:t>node  </a:t>
            </a:r>
            <a:r>
              <a:rPr sz="2800" dirty="0">
                <a:latin typeface="Arial"/>
                <a:cs typeface="Arial"/>
              </a:rPr>
              <a:t>thru a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path.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DisAdvantages </a:t>
            </a:r>
            <a:r>
              <a:rPr spc="-5" dirty="0"/>
              <a:t>of </a:t>
            </a:r>
            <a:r>
              <a:rPr spc="-10" dirty="0"/>
              <a:t>state</a:t>
            </a:r>
            <a:r>
              <a:rPr spc="40" dirty="0"/>
              <a:t> </a:t>
            </a:r>
            <a:r>
              <a:rPr spc="-10"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42575" y="6208753"/>
            <a:ext cx="2394585" cy="398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05"/>
              </a:lnSpc>
            </a:pPr>
            <a:r>
              <a:rPr sz="2800" dirty="0">
                <a:latin typeface="Arial"/>
                <a:cs typeface="Arial"/>
              </a:rPr>
              <a:t>is connected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697814"/>
            <a:ext cx="8961755" cy="62598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1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Temporal </a:t>
            </a:r>
            <a:r>
              <a:rPr sz="2800" spc="-5" dirty="0">
                <a:latin typeface="Arial"/>
                <a:cs typeface="Arial"/>
              </a:rPr>
              <a:t>behavior </a:t>
            </a:r>
            <a:r>
              <a:rPr sz="2800" dirty="0">
                <a:latin typeface="Arial"/>
                <a:cs typeface="Arial"/>
              </a:rPr>
              <a:t>is not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tested.</a:t>
            </a:r>
            <a:endParaRPr sz="2800">
              <a:latin typeface="Arial"/>
              <a:cs typeface="Arial"/>
            </a:endParaRPr>
          </a:p>
          <a:p>
            <a:pPr marL="356870" marR="5080" indent="-344170">
              <a:lnSpc>
                <a:spcPct val="8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  <a:tab pos="7029450" algn="l"/>
                <a:tab pos="8390255" algn="l"/>
              </a:tabLst>
            </a:pPr>
            <a:r>
              <a:rPr sz="2800" dirty="0">
                <a:latin typeface="Arial"/>
                <a:cs typeface="Arial"/>
              </a:rPr>
              <a:t>There could be encoding errors</a:t>
            </a:r>
            <a:r>
              <a:rPr sz="2800" spc="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inputs,	outputs,  </a:t>
            </a:r>
            <a:r>
              <a:rPr sz="2800" spc="0" dirty="0">
                <a:latin typeface="Arial"/>
                <a:cs typeface="Arial"/>
              </a:rPr>
              <a:t>states, input-state </a:t>
            </a:r>
            <a:r>
              <a:rPr sz="2800" dirty="0">
                <a:latin typeface="Arial"/>
                <a:cs typeface="Arial"/>
              </a:rPr>
              <a:t>combinations, identifying </a:t>
            </a:r>
            <a:r>
              <a:rPr sz="2800" spc="0" dirty="0">
                <a:latin typeface="Arial"/>
                <a:cs typeface="Arial"/>
              </a:rPr>
              <a:t>the  </a:t>
            </a:r>
            <a:r>
              <a:rPr sz="2800" dirty="0">
                <a:latin typeface="Arial"/>
                <a:cs typeface="Arial"/>
              </a:rPr>
              <a:t>number of states and merger of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equivalent</a:t>
            </a:r>
            <a:r>
              <a:rPr sz="2800" spc="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states.	All  these errors are not </a:t>
            </a:r>
            <a:r>
              <a:rPr sz="2800" spc="-10" dirty="0">
                <a:latin typeface="Arial"/>
                <a:cs typeface="Arial"/>
              </a:rPr>
              <a:t>always </a:t>
            </a:r>
            <a:r>
              <a:rPr sz="2800" spc="0" dirty="0">
                <a:latin typeface="Arial"/>
                <a:cs typeface="Arial"/>
              </a:rPr>
              <a:t>easy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0" dirty="0">
                <a:latin typeface="Arial"/>
                <a:cs typeface="Arial"/>
              </a:rPr>
              <a:t>detect and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correct.</a:t>
            </a:r>
            <a:endParaRPr sz="2800">
              <a:latin typeface="Arial"/>
              <a:cs typeface="Arial"/>
            </a:endParaRPr>
          </a:p>
          <a:p>
            <a:pPr marL="356870" marR="65405" indent="-344170">
              <a:lnSpc>
                <a:spcPct val="8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  <a:tab pos="2553970" algn="l"/>
                <a:tab pos="5657850" algn="l"/>
              </a:tabLst>
            </a:pPr>
            <a:r>
              <a:rPr sz="2800" dirty="0">
                <a:latin typeface="Arial"/>
                <a:cs typeface="Arial"/>
              </a:rPr>
              <a:t>State transition testing does not guarantee the  complete testing 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 program.	</a:t>
            </a:r>
            <a:r>
              <a:rPr sz="2800" spc="-5" dirty="0">
                <a:latin typeface="Arial"/>
                <a:cs typeface="Arial"/>
              </a:rPr>
              <a:t>How </a:t>
            </a:r>
            <a:r>
              <a:rPr sz="2800" dirty="0">
                <a:latin typeface="Arial"/>
                <a:cs typeface="Arial"/>
              </a:rPr>
              <a:t>much of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testing  </a:t>
            </a:r>
            <a:r>
              <a:rPr sz="2800" spc="-10" dirty="0">
                <a:latin typeface="Arial"/>
                <a:cs typeface="Arial"/>
              </a:rPr>
              <a:t>with </a:t>
            </a:r>
            <a:r>
              <a:rPr sz="2800" spc="0" dirty="0">
                <a:latin typeface="Arial"/>
                <a:cs typeface="Arial"/>
              </a:rPr>
              <a:t>how </a:t>
            </a:r>
            <a:r>
              <a:rPr sz="2800" dirty="0">
                <a:latin typeface="Arial"/>
                <a:cs typeface="Arial"/>
              </a:rPr>
              <a:t>many combinations of input </a:t>
            </a:r>
            <a:r>
              <a:rPr sz="2800" spc="-5" dirty="0">
                <a:latin typeface="Arial"/>
                <a:cs typeface="Arial"/>
              </a:rPr>
              <a:t>symbol  </a:t>
            </a:r>
            <a:r>
              <a:rPr sz="2800" dirty="0">
                <a:latin typeface="Arial"/>
                <a:cs typeface="Arial"/>
              </a:rPr>
              <a:t>sequences constitutes sufficient number of tests is not  clear/known.	It is not practical to test thru 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path  in the state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graph.</a:t>
            </a:r>
            <a:endParaRPr sz="2800">
              <a:latin typeface="Arial"/>
              <a:cs typeface="Arial"/>
            </a:endParaRPr>
          </a:p>
          <a:p>
            <a:pPr marL="356870" marR="322580" indent="-344170" algn="just">
              <a:lnSpc>
                <a:spcPct val="80000"/>
              </a:lnSpc>
              <a:spcBef>
                <a:spcPts val="670"/>
              </a:spcBef>
              <a:buChar char="•"/>
              <a:tabLst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Functional </a:t>
            </a:r>
            <a:r>
              <a:rPr sz="2800" spc="-5" dirty="0">
                <a:latin typeface="Arial"/>
                <a:cs typeface="Arial"/>
              </a:rPr>
              <a:t>behavior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0" dirty="0">
                <a:latin typeface="Arial"/>
                <a:cs typeface="Arial"/>
              </a:rPr>
              <a:t>tested and structural bugs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  not tested for. There could be difficulty if those bugs  are found </a:t>
            </a:r>
            <a:r>
              <a:rPr sz="2800" spc="0" dirty="0">
                <a:latin typeface="Arial"/>
                <a:cs typeface="Arial"/>
              </a:rPr>
              <a:t>and </a:t>
            </a:r>
            <a:r>
              <a:rPr sz="2800" spc="-10" dirty="0">
                <a:latin typeface="Arial"/>
                <a:cs typeface="Arial"/>
              </a:rPr>
              <a:t>mixed </a:t>
            </a:r>
            <a:r>
              <a:rPr sz="2800" spc="0" dirty="0">
                <a:latin typeface="Arial"/>
                <a:cs typeface="Arial"/>
              </a:rPr>
              <a:t>up </a:t>
            </a:r>
            <a:r>
              <a:rPr sz="2800" spc="-5" dirty="0">
                <a:latin typeface="Arial"/>
                <a:cs typeface="Arial"/>
              </a:rPr>
              <a:t>with </a:t>
            </a:r>
            <a:r>
              <a:rPr sz="2800" dirty="0">
                <a:latin typeface="Arial"/>
                <a:cs typeface="Arial"/>
              </a:rPr>
              <a:t>behavioral bugs.</a:t>
            </a:r>
            <a:endParaRPr sz="2800">
              <a:latin typeface="Arial"/>
              <a:cs typeface="Arial"/>
            </a:endParaRPr>
          </a:p>
          <a:p>
            <a:pPr marL="356870" marR="108585" indent="-344170">
              <a:lnSpc>
                <a:spcPct val="80000"/>
              </a:lnSpc>
              <a:spcBef>
                <a:spcPts val="665"/>
              </a:spcBef>
              <a:buChar char="•"/>
              <a:tabLst>
                <a:tab pos="356870" algn="l"/>
                <a:tab pos="357505" algn="l"/>
                <a:tab pos="5755005" algn="l"/>
              </a:tabLst>
            </a:pPr>
            <a:r>
              <a:rPr sz="2800" spc="15" dirty="0">
                <a:latin typeface="Arial"/>
                <a:cs typeface="Arial"/>
              </a:rPr>
              <a:t>We </a:t>
            </a:r>
            <a:r>
              <a:rPr sz="2800" dirty="0">
                <a:latin typeface="Arial"/>
                <a:cs typeface="Arial"/>
              </a:rPr>
              <a:t>assume that the state graph is strongly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connected  that is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every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node	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other </a:t>
            </a:r>
            <a:r>
              <a:rPr sz="2800" spc="0" dirty="0">
                <a:latin typeface="Arial"/>
                <a:cs typeface="Arial"/>
              </a:rPr>
              <a:t>node  </a:t>
            </a:r>
            <a:r>
              <a:rPr sz="2800" dirty="0">
                <a:latin typeface="Arial"/>
                <a:cs typeface="Arial"/>
              </a:rPr>
              <a:t>thru a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path.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DisAdvantages </a:t>
            </a:r>
            <a:r>
              <a:rPr spc="-5" dirty="0"/>
              <a:t>of </a:t>
            </a:r>
            <a:r>
              <a:rPr spc="-10" dirty="0"/>
              <a:t>state</a:t>
            </a:r>
            <a:r>
              <a:rPr spc="40" dirty="0"/>
              <a:t> </a:t>
            </a:r>
            <a:r>
              <a:rPr spc="-10"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42575" y="6208753"/>
            <a:ext cx="2394585" cy="398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05"/>
              </a:lnSpc>
            </a:pPr>
            <a:r>
              <a:rPr sz="2800" dirty="0">
                <a:latin typeface="Arial"/>
                <a:cs typeface="Arial"/>
              </a:rPr>
              <a:t>is connected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697814"/>
            <a:ext cx="8961755" cy="62598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1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Temporal </a:t>
            </a:r>
            <a:r>
              <a:rPr sz="2800" spc="-5" dirty="0">
                <a:latin typeface="Arial"/>
                <a:cs typeface="Arial"/>
              </a:rPr>
              <a:t>behavior </a:t>
            </a:r>
            <a:r>
              <a:rPr sz="2800" dirty="0">
                <a:latin typeface="Arial"/>
                <a:cs typeface="Arial"/>
              </a:rPr>
              <a:t>is not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tested.</a:t>
            </a:r>
            <a:endParaRPr sz="2800">
              <a:latin typeface="Arial"/>
              <a:cs typeface="Arial"/>
            </a:endParaRPr>
          </a:p>
          <a:p>
            <a:pPr marL="356870" marR="5080" indent="-344170">
              <a:lnSpc>
                <a:spcPct val="8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  <a:tab pos="7029450" algn="l"/>
                <a:tab pos="8390255" algn="l"/>
              </a:tabLst>
            </a:pPr>
            <a:r>
              <a:rPr sz="2800" dirty="0">
                <a:latin typeface="Arial"/>
                <a:cs typeface="Arial"/>
              </a:rPr>
              <a:t>There could be encoding errors</a:t>
            </a:r>
            <a:r>
              <a:rPr sz="2800" spc="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inputs,	outputs,  </a:t>
            </a:r>
            <a:r>
              <a:rPr sz="2800" spc="0" dirty="0">
                <a:latin typeface="Arial"/>
                <a:cs typeface="Arial"/>
              </a:rPr>
              <a:t>states, input-state </a:t>
            </a:r>
            <a:r>
              <a:rPr sz="2800" dirty="0">
                <a:latin typeface="Arial"/>
                <a:cs typeface="Arial"/>
              </a:rPr>
              <a:t>combinations, identifying </a:t>
            </a:r>
            <a:r>
              <a:rPr sz="2800" spc="0" dirty="0">
                <a:latin typeface="Arial"/>
                <a:cs typeface="Arial"/>
              </a:rPr>
              <a:t>the  </a:t>
            </a:r>
            <a:r>
              <a:rPr sz="2800" dirty="0">
                <a:latin typeface="Arial"/>
                <a:cs typeface="Arial"/>
              </a:rPr>
              <a:t>number of states and merger of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equivalent</a:t>
            </a:r>
            <a:r>
              <a:rPr sz="2800" spc="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states.	All  these errors are not </a:t>
            </a:r>
            <a:r>
              <a:rPr sz="2800" spc="-10" dirty="0">
                <a:latin typeface="Arial"/>
                <a:cs typeface="Arial"/>
              </a:rPr>
              <a:t>always </a:t>
            </a:r>
            <a:r>
              <a:rPr sz="2800" spc="0" dirty="0">
                <a:latin typeface="Arial"/>
                <a:cs typeface="Arial"/>
              </a:rPr>
              <a:t>easy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0" dirty="0">
                <a:latin typeface="Arial"/>
                <a:cs typeface="Arial"/>
              </a:rPr>
              <a:t>detect and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correct.</a:t>
            </a:r>
            <a:endParaRPr sz="2800">
              <a:latin typeface="Arial"/>
              <a:cs typeface="Arial"/>
            </a:endParaRPr>
          </a:p>
          <a:p>
            <a:pPr marL="356870" marR="65405" indent="-344170">
              <a:lnSpc>
                <a:spcPct val="8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  <a:tab pos="2553970" algn="l"/>
                <a:tab pos="5657850" algn="l"/>
              </a:tabLst>
            </a:pPr>
            <a:r>
              <a:rPr sz="2800" dirty="0">
                <a:latin typeface="Arial"/>
                <a:cs typeface="Arial"/>
              </a:rPr>
              <a:t>State transition testing does not guarantee the  complete testing 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 program.	</a:t>
            </a:r>
            <a:r>
              <a:rPr sz="2800" spc="-5" dirty="0">
                <a:latin typeface="Arial"/>
                <a:cs typeface="Arial"/>
              </a:rPr>
              <a:t>How </a:t>
            </a:r>
            <a:r>
              <a:rPr sz="2800" dirty="0">
                <a:latin typeface="Arial"/>
                <a:cs typeface="Arial"/>
              </a:rPr>
              <a:t>much of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testing  </a:t>
            </a:r>
            <a:r>
              <a:rPr sz="2800" spc="-10" dirty="0">
                <a:latin typeface="Arial"/>
                <a:cs typeface="Arial"/>
              </a:rPr>
              <a:t>with </a:t>
            </a:r>
            <a:r>
              <a:rPr sz="2800" spc="0" dirty="0">
                <a:latin typeface="Arial"/>
                <a:cs typeface="Arial"/>
              </a:rPr>
              <a:t>how </a:t>
            </a:r>
            <a:r>
              <a:rPr sz="2800" dirty="0">
                <a:latin typeface="Arial"/>
                <a:cs typeface="Arial"/>
              </a:rPr>
              <a:t>many combinations of input </a:t>
            </a:r>
            <a:r>
              <a:rPr sz="2800" spc="-5" dirty="0">
                <a:latin typeface="Arial"/>
                <a:cs typeface="Arial"/>
              </a:rPr>
              <a:t>symbol  </a:t>
            </a:r>
            <a:r>
              <a:rPr sz="2800" dirty="0">
                <a:latin typeface="Arial"/>
                <a:cs typeface="Arial"/>
              </a:rPr>
              <a:t>sequences constitutes sufficient number of tests is not  clear/known.	It is not practical to test thru 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path  in the state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graph.</a:t>
            </a:r>
            <a:endParaRPr sz="2800">
              <a:latin typeface="Arial"/>
              <a:cs typeface="Arial"/>
            </a:endParaRPr>
          </a:p>
          <a:p>
            <a:pPr marL="356870" marR="322580" indent="-344170" algn="just">
              <a:lnSpc>
                <a:spcPct val="80000"/>
              </a:lnSpc>
              <a:spcBef>
                <a:spcPts val="670"/>
              </a:spcBef>
              <a:buChar char="•"/>
              <a:tabLst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Functional </a:t>
            </a:r>
            <a:r>
              <a:rPr sz="2800" spc="-5" dirty="0">
                <a:latin typeface="Arial"/>
                <a:cs typeface="Arial"/>
              </a:rPr>
              <a:t>behavior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0" dirty="0">
                <a:latin typeface="Arial"/>
                <a:cs typeface="Arial"/>
              </a:rPr>
              <a:t>tested and structural bugs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  not tested for. There could be difficulty if those bugs  are found </a:t>
            </a:r>
            <a:r>
              <a:rPr sz="2800" spc="0" dirty="0">
                <a:latin typeface="Arial"/>
                <a:cs typeface="Arial"/>
              </a:rPr>
              <a:t>and </a:t>
            </a:r>
            <a:r>
              <a:rPr sz="2800" spc="-10" dirty="0">
                <a:latin typeface="Arial"/>
                <a:cs typeface="Arial"/>
              </a:rPr>
              <a:t>mixed </a:t>
            </a:r>
            <a:r>
              <a:rPr sz="2800" spc="0" dirty="0">
                <a:latin typeface="Arial"/>
                <a:cs typeface="Arial"/>
              </a:rPr>
              <a:t>up </a:t>
            </a:r>
            <a:r>
              <a:rPr sz="2800" spc="-5" dirty="0">
                <a:latin typeface="Arial"/>
                <a:cs typeface="Arial"/>
              </a:rPr>
              <a:t>with </a:t>
            </a:r>
            <a:r>
              <a:rPr sz="2800" dirty="0">
                <a:latin typeface="Arial"/>
                <a:cs typeface="Arial"/>
              </a:rPr>
              <a:t>behavioral bugs.</a:t>
            </a:r>
            <a:endParaRPr sz="2800">
              <a:latin typeface="Arial"/>
              <a:cs typeface="Arial"/>
            </a:endParaRPr>
          </a:p>
          <a:p>
            <a:pPr marL="356870" marR="108585" indent="-344170">
              <a:lnSpc>
                <a:spcPct val="80000"/>
              </a:lnSpc>
              <a:spcBef>
                <a:spcPts val="665"/>
              </a:spcBef>
              <a:buChar char="•"/>
              <a:tabLst>
                <a:tab pos="356870" algn="l"/>
                <a:tab pos="357505" algn="l"/>
                <a:tab pos="5755005" algn="l"/>
              </a:tabLst>
            </a:pPr>
            <a:r>
              <a:rPr sz="2800" spc="15" dirty="0">
                <a:latin typeface="Arial"/>
                <a:cs typeface="Arial"/>
              </a:rPr>
              <a:t>We </a:t>
            </a:r>
            <a:r>
              <a:rPr sz="2800" dirty="0">
                <a:latin typeface="Arial"/>
                <a:cs typeface="Arial"/>
              </a:rPr>
              <a:t>assume that the state graph is strongly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connected  that is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every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node	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other </a:t>
            </a:r>
            <a:r>
              <a:rPr sz="2800" spc="0" dirty="0">
                <a:latin typeface="Arial"/>
                <a:cs typeface="Arial"/>
              </a:rPr>
              <a:t>node  </a:t>
            </a:r>
            <a:r>
              <a:rPr sz="2800" dirty="0">
                <a:latin typeface="Arial"/>
                <a:cs typeface="Arial"/>
              </a:rPr>
              <a:t>thru a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path.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8398" y="0"/>
            <a:ext cx="7747634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5" dirty="0"/>
              <a:t>Application </a:t>
            </a:r>
            <a:r>
              <a:rPr spc="-5" dirty="0"/>
              <a:t>areas </a:t>
            </a:r>
            <a:r>
              <a:rPr spc="-10" dirty="0"/>
              <a:t>for state testing</a:t>
            </a:r>
            <a:r>
              <a:rPr spc="105" dirty="0"/>
              <a:t> </a:t>
            </a:r>
            <a:r>
              <a:rPr spc="-10" dirty="0"/>
              <a:t>using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571322"/>
            <a:ext cx="8879205" cy="62553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33495">
              <a:lnSpc>
                <a:spcPct val="100000"/>
              </a:lnSpc>
              <a:spcBef>
                <a:spcPts val="95"/>
              </a:spcBef>
            </a:pPr>
            <a:r>
              <a:rPr sz="3200" b="1" spc="-5" dirty="0">
                <a:solidFill>
                  <a:srgbClr val="FF3300"/>
                </a:solidFill>
                <a:latin typeface="Arial"/>
                <a:cs typeface="Arial"/>
              </a:rPr>
              <a:t>FSM</a:t>
            </a:r>
            <a:r>
              <a:rPr sz="3200" b="1" spc="-3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FF3300"/>
                </a:solidFill>
                <a:latin typeface="Arial"/>
                <a:cs typeface="Arial"/>
              </a:rPr>
              <a:t>model</a:t>
            </a:r>
            <a:endParaRPr sz="3200">
              <a:latin typeface="Arial"/>
              <a:cs typeface="Arial"/>
            </a:endParaRPr>
          </a:p>
          <a:p>
            <a:pPr marL="356870" marR="5080" indent="-344805">
              <a:lnSpc>
                <a:spcPct val="80000"/>
              </a:lnSpc>
              <a:spcBef>
                <a:spcPts val="845"/>
              </a:spcBef>
              <a:tabLst>
                <a:tab pos="7221220" algn="l"/>
              </a:tabLst>
            </a:pPr>
            <a:r>
              <a:rPr sz="2800" dirty="0">
                <a:latin typeface="Arial"/>
                <a:cs typeface="Arial"/>
              </a:rPr>
              <a:t>Any program that processes input as a sequence of  </a:t>
            </a:r>
            <a:r>
              <a:rPr sz="2800" spc="-5" dirty="0">
                <a:latin typeface="Arial"/>
                <a:cs typeface="Arial"/>
              </a:rPr>
              <a:t>events/symbols </a:t>
            </a:r>
            <a:r>
              <a:rPr sz="2800" dirty="0">
                <a:latin typeface="Arial"/>
                <a:cs typeface="Arial"/>
              </a:rPr>
              <a:t>and produces output </a:t>
            </a:r>
            <a:r>
              <a:rPr sz="2800" spc="0" dirty="0">
                <a:latin typeface="Arial"/>
                <a:cs typeface="Arial"/>
              </a:rPr>
              <a:t>such as  </a:t>
            </a:r>
            <a:r>
              <a:rPr sz="2800" dirty="0">
                <a:latin typeface="Arial"/>
                <a:cs typeface="Arial"/>
              </a:rPr>
              <a:t>detection of specified input </a:t>
            </a:r>
            <a:r>
              <a:rPr sz="2800" spc="-5" dirty="0">
                <a:latin typeface="Arial"/>
                <a:cs typeface="Arial"/>
              </a:rPr>
              <a:t>symbol </a:t>
            </a:r>
            <a:r>
              <a:rPr sz="2800" dirty="0">
                <a:latin typeface="Arial"/>
                <a:cs typeface="Arial"/>
              </a:rPr>
              <a:t>combinations,  </a:t>
            </a:r>
            <a:r>
              <a:rPr sz="2800" spc="5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equ</a:t>
            </a:r>
            <a:r>
              <a:rPr sz="2800" spc="-10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ntial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f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15" dirty="0">
                <a:latin typeface="Arial"/>
                <a:cs typeface="Arial"/>
              </a:rPr>
              <a:t>m</a:t>
            </a:r>
            <a:r>
              <a:rPr sz="2800" dirty="0">
                <a:latin typeface="Arial"/>
                <a:cs typeface="Arial"/>
              </a:rPr>
              <a:t>at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35" dirty="0">
                <a:latin typeface="Arial"/>
                <a:cs typeface="Arial"/>
              </a:rPr>
              <a:t>v</a:t>
            </a:r>
            <a:r>
              <a:rPr sz="2800" dirty="0">
                <a:latin typeface="Arial"/>
                <a:cs typeface="Arial"/>
              </a:rPr>
              <a:t>erif</a:t>
            </a:r>
            <a:r>
              <a:rPr sz="2800" spc="0" dirty="0">
                <a:latin typeface="Arial"/>
                <a:cs typeface="Arial"/>
              </a:rPr>
              <a:t>i</a:t>
            </a:r>
            <a:r>
              <a:rPr sz="2800" spc="5" dirty="0">
                <a:latin typeface="Arial"/>
                <a:cs typeface="Arial"/>
              </a:rPr>
              <a:t>c</a:t>
            </a:r>
            <a:r>
              <a:rPr sz="2800" dirty="0">
                <a:latin typeface="Arial"/>
                <a:cs typeface="Arial"/>
              </a:rPr>
              <a:t>ation, parsing,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et</a:t>
            </a:r>
            <a:r>
              <a:rPr sz="2800" spc="15" dirty="0">
                <a:latin typeface="Arial"/>
                <a:cs typeface="Arial"/>
              </a:rPr>
              <a:t>c</a:t>
            </a:r>
            <a:r>
              <a:rPr sz="2800" dirty="0">
                <a:latin typeface="Arial"/>
                <a:cs typeface="Arial"/>
              </a:rPr>
              <a:t>.	(</a:t>
            </a:r>
            <a:r>
              <a:rPr sz="2800" spc="5" dirty="0">
                <a:latin typeface="Arial"/>
                <a:cs typeface="Arial"/>
              </a:rPr>
              <a:t>c</a:t>
            </a:r>
            <a:r>
              <a:rPr sz="2800" spc="0" dirty="0">
                <a:latin typeface="Arial"/>
                <a:cs typeface="Arial"/>
              </a:rPr>
              <a:t>o</a:t>
            </a:r>
            <a:r>
              <a:rPr sz="2800" spc="-15" dirty="0">
                <a:latin typeface="Arial"/>
                <a:cs typeface="Arial"/>
              </a:rPr>
              <a:t>m</a:t>
            </a:r>
            <a:r>
              <a:rPr sz="2800" dirty="0">
                <a:latin typeface="Arial"/>
                <a:cs typeface="Arial"/>
              </a:rPr>
              <a:t>pilers  </a:t>
            </a:r>
            <a:r>
              <a:rPr sz="2800" spc="0" dirty="0">
                <a:latin typeface="Arial"/>
                <a:cs typeface="Arial"/>
              </a:rPr>
              <a:t>&amp;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translators).</a:t>
            </a:r>
            <a:endParaRPr sz="2800">
              <a:latin typeface="Arial"/>
              <a:cs typeface="Arial"/>
            </a:endParaRPr>
          </a:p>
          <a:p>
            <a:pPr marL="1613535" marR="1278890" indent="-228600">
              <a:lnSpc>
                <a:spcPts val="2690"/>
              </a:lnSpc>
              <a:spcBef>
                <a:spcPts val="650"/>
              </a:spcBef>
            </a:pPr>
            <a:r>
              <a:rPr sz="2800" spc="10" dirty="0">
                <a:latin typeface="Arial"/>
                <a:cs typeface="Arial"/>
              </a:rPr>
              <a:t>–Communication </a:t>
            </a:r>
            <a:r>
              <a:rPr sz="2800" spc="0" dirty="0">
                <a:latin typeface="Arial"/>
                <a:cs typeface="Arial"/>
              </a:rPr>
              <a:t>Protocols: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processing  </a:t>
            </a:r>
            <a:r>
              <a:rPr sz="2800" dirty="0">
                <a:latin typeface="Arial"/>
                <a:cs typeface="Arial"/>
              </a:rPr>
              <a:t>depends </a:t>
            </a:r>
            <a:r>
              <a:rPr sz="2800" spc="0" dirty="0">
                <a:latin typeface="Arial"/>
                <a:cs typeface="Arial"/>
              </a:rPr>
              <a:t>on current </a:t>
            </a:r>
            <a:r>
              <a:rPr sz="2800" dirty="0">
                <a:latin typeface="Arial"/>
                <a:cs typeface="Arial"/>
              </a:rPr>
              <a:t>state of</a:t>
            </a:r>
            <a:r>
              <a:rPr sz="2800" spc="-1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endParaRPr sz="2800">
              <a:latin typeface="Arial"/>
              <a:cs typeface="Arial"/>
            </a:endParaRPr>
          </a:p>
          <a:p>
            <a:pPr marL="356870" indent="-344170">
              <a:lnSpc>
                <a:spcPts val="3025"/>
              </a:lnSpc>
              <a:spcBef>
                <a:spcPts val="2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protocol stack, OS, </a:t>
            </a:r>
            <a:r>
              <a:rPr sz="2800" spc="-5" dirty="0">
                <a:latin typeface="Arial"/>
                <a:cs typeface="Arial"/>
              </a:rPr>
              <a:t>network environment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the</a:t>
            </a:r>
            <a:endParaRPr sz="2800">
              <a:latin typeface="Arial"/>
              <a:cs typeface="Arial"/>
            </a:endParaRPr>
          </a:p>
          <a:p>
            <a:pPr marL="356870">
              <a:lnSpc>
                <a:spcPts val="3025"/>
              </a:lnSpc>
            </a:pPr>
            <a:r>
              <a:rPr sz="2800" spc="0" dirty="0">
                <a:latin typeface="Arial"/>
                <a:cs typeface="Arial"/>
              </a:rPr>
              <a:t>message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received</a:t>
            </a:r>
            <a:endParaRPr sz="2800">
              <a:latin typeface="Arial"/>
              <a:cs typeface="Arial"/>
            </a:endParaRPr>
          </a:p>
          <a:p>
            <a:pPr marL="1384935">
              <a:lnSpc>
                <a:spcPct val="100000"/>
              </a:lnSpc>
            </a:pPr>
            <a:r>
              <a:rPr sz="2800" spc="15" dirty="0">
                <a:latin typeface="Arial"/>
                <a:cs typeface="Arial"/>
              </a:rPr>
              <a:t>–concurrent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systems,</a:t>
            </a:r>
            <a:endParaRPr sz="2800">
              <a:latin typeface="Arial"/>
              <a:cs typeface="Arial"/>
            </a:endParaRPr>
          </a:p>
          <a:p>
            <a:pPr marL="1384935">
              <a:lnSpc>
                <a:spcPts val="3025"/>
              </a:lnSpc>
            </a:pPr>
            <a:r>
              <a:rPr sz="2800" spc="25" dirty="0">
                <a:latin typeface="Arial"/>
                <a:cs typeface="Arial"/>
              </a:rPr>
              <a:t>–system </a:t>
            </a:r>
            <a:r>
              <a:rPr sz="2800" dirty="0">
                <a:latin typeface="Arial"/>
                <a:cs typeface="Arial"/>
              </a:rPr>
              <a:t>failures </a:t>
            </a:r>
            <a:r>
              <a:rPr sz="2800" spc="0" dirty="0">
                <a:latin typeface="Arial"/>
                <a:cs typeface="Arial"/>
              </a:rPr>
              <a:t>and the</a:t>
            </a:r>
            <a:r>
              <a:rPr sz="2800" spc="-1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corresponding</a:t>
            </a:r>
            <a:endParaRPr sz="2800">
              <a:latin typeface="Arial"/>
              <a:cs typeface="Arial"/>
            </a:endParaRPr>
          </a:p>
          <a:p>
            <a:pPr marL="1613535">
              <a:lnSpc>
                <a:spcPts val="3025"/>
              </a:lnSpc>
            </a:pPr>
            <a:r>
              <a:rPr sz="2800" spc="-5" dirty="0">
                <a:latin typeface="Arial"/>
                <a:cs typeface="Arial"/>
              </a:rPr>
              <a:t>recovery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systems,</a:t>
            </a:r>
            <a:endParaRPr sz="2800">
              <a:latin typeface="Arial"/>
              <a:cs typeface="Arial"/>
            </a:endParaRPr>
          </a:p>
          <a:p>
            <a:pPr marL="1384935">
              <a:lnSpc>
                <a:spcPct val="100000"/>
              </a:lnSpc>
            </a:pPr>
            <a:r>
              <a:rPr sz="2800" spc="15" dirty="0">
                <a:latin typeface="Arial"/>
                <a:cs typeface="Arial"/>
              </a:rPr>
              <a:t>–distributed </a:t>
            </a:r>
            <a:r>
              <a:rPr sz="2800" dirty="0">
                <a:latin typeface="Arial"/>
                <a:cs typeface="Arial"/>
              </a:rPr>
              <a:t>data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bases,</a:t>
            </a:r>
            <a:endParaRPr sz="2800">
              <a:latin typeface="Arial"/>
              <a:cs typeface="Arial"/>
            </a:endParaRPr>
          </a:p>
          <a:p>
            <a:pPr marL="1384935">
              <a:lnSpc>
                <a:spcPts val="3025"/>
              </a:lnSpc>
            </a:pPr>
            <a:r>
              <a:rPr sz="2800" spc="25" dirty="0">
                <a:latin typeface="Arial"/>
                <a:cs typeface="Arial"/>
              </a:rPr>
              <a:t>–device </a:t>
            </a:r>
            <a:r>
              <a:rPr sz="2800" spc="-5" dirty="0">
                <a:latin typeface="Arial"/>
                <a:cs typeface="Arial"/>
              </a:rPr>
              <a:t>drivers </a:t>
            </a:r>
            <a:r>
              <a:rPr sz="2800" spc="0" dirty="0">
                <a:latin typeface="Arial"/>
                <a:cs typeface="Arial"/>
              </a:rPr>
              <a:t>– processing </a:t>
            </a:r>
            <a:r>
              <a:rPr sz="2800" dirty="0">
                <a:latin typeface="Arial"/>
                <a:cs typeface="Arial"/>
              </a:rPr>
              <a:t>depends </a:t>
            </a:r>
            <a:r>
              <a:rPr sz="2800" spc="-5" dirty="0">
                <a:latin typeface="Arial"/>
                <a:cs typeface="Arial"/>
              </a:rPr>
              <a:t>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the</a:t>
            </a:r>
            <a:endParaRPr sz="2800">
              <a:latin typeface="Arial"/>
              <a:cs typeface="Arial"/>
            </a:endParaRPr>
          </a:p>
          <a:p>
            <a:pPr marL="1613535">
              <a:lnSpc>
                <a:spcPts val="3025"/>
              </a:lnSpc>
            </a:pPr>
            <a:r>
              <a:rPr sz="2800" dirty="0">
                <a:latin typeface="Arial"/>
                <a:cs typeface="Arial"/>
              </a:rPr>
              <a:t>state of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51400" y="6419341"/>
            <a:ext cx="1660525" cy="398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sz="2800" dirty="0">
                <a:latin typeface="Arial"/>
                <a:cs typeface="Arial"/>
              </a:rPr>
              <a:t>e </a:t>
            </a:r>
            <a:r>
              <a:rPr sz="2800" spc="-5" dirty="0">
                <a:latin typeface="Arial"/>
                <a:cs typeface="Arial"/>
              </a:rPr>
              <a:t>device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&amp;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8398" y="428066"/>
            <a:ext cx="774827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Application </a:t>
            </a:r>
            <a:r>
              <a:rPr spc="-5" dirty="0"/>
              <a:t>areas </a:t>
            </a:r>
            <a:r>
              <a:rPr spc="-10" dirty="0"/>
              <a:t>for state testing</a:t>
            </a:r>
            <a:r>
              <a:rPr spc="160" dirty="0"/>
              <a:t> </a:t>
            </a:r>
            <a:r>
              <a:rPr spc="-10" dirty="0"/>
              <a:t>using</a:t>
            </a:r>
          </a:p>
          <a:p>
            <a:pPr marL="3213735">
              <a:lnSpc>
                <a:spcPct val="100000"/>
              </a:lnSpc>
            </a:pPr>
            <a:r>
              <a:rPr spc="-5" dirty="0"/>
              <a:t>FSM</a:t>
            </a:r>
            <a:r>
              <a:rPr spc="-30" dirty="0"/>
              <a:t> </a:t>
            </a:r>
            <a:r>
              <a:rPr spc="-10"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734692"/>
            <a:ext cx="8852535" cy="4723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operation requested by the user or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system</a:t>
            </a:r>
            <a:endParaRPr sz="2800">
              <a:latin typeface="Arial"/>
              <a:cs typeface="Arial"/>
            </a:endParaRPr>
          </a:p>
          <a:p>
            <a:pPr marL="1384935">
              <a:lnSpc>
                <a:spcPct val="100000"/>
              </a:lnSpc>
            </a:pPr>
            <a:r>
              <a:rPr sz="2800" spc="15" dirty="0">
                <a:latin typeface="Arial"/>
                <a:cs typeface="Arial"/>
              </a:rPr>
              <a:t>–multi-tasking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systems,</a:t>
            </a:r>
            <a:endParaRPr sz="2800">
              <a:latin typeface="Arial"/>
              <a:cs typeface="Arial"/>
            </a:endParaRPr>
          </a:p>
          <a:p>
            <a:pPr marL="1384935">
              <a:lnSpc>
                <a:spcPct val="100000"/>
              </a:lnSpc>
            </a:pPr>
            <a:r>
              <a:rPr sz="2800" spc="35" dirty="0">
                <a:latin typeface="Arial"/>
                <a:cs typeface="Arial"/>
              </a:rPr>
              <a:t>–human </a:t>
            </a:r>
            <a:r>
              <a:rPr sz="2800" dirty="0">
                <a:latin typeface="Arial"/>
                <a:cs typeface="Arial"/>
              </a:rPr>
              <a:t>computer </a:t>
            </a:r>
            <a:r>
              <a:rPr sz="2800" spc="-5" dirty="0">
                <a:latin typeface="Arial"/>
                <a:cs typeface="Arial"/>
              </a:rPr>
              <a:t>interactive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systems,</a:t>
            </a:r>
            <a:endParaRPr sz="2800">
              <a:latin typeface="Arial"/>
              <a:cs typeface="Arial"/>
            </a:endParaRPr>
          </a:p>
          <a:p>
            <a:pPr marL="1384935">
              <a:lnSpc>
                <a:spcPts val="3025"/>
              </a:lnSpc>
            </a:pPr>
            <a:r>
              <a:rPr sz="2800" spc="25" dirty="0">
                <a:latin typeface="Arial"/>
                <a:cs typeface="Arial"/>
              </a:rPr>
              <a:t>–resource </a:t>
            </a:r>
            <a:r>
              <a:rPr sz="2800" dirty="0">
                <a:latin typeface="Arial"/>
                <a:cs typeface="Arial"/>
              </a:rPr>
              <a:t>management </a:t>
            </a:r>
            <a:r>
              <a:rPr sz="2800" spc="-5" dirty="0">
                <a:latin typeface="Arial"/>
                <a:cs typeface="Arial"/>
              </a:rPr>
              <a:t>systems </a:t>
            </a:r>
            <a:r>
              <a:rPr sz="2800" dirty="0">
                <a:latin typeface="Arial"/>
                <a:cs typeface="Arial"/>
              </a:rPr>
              <a:t>–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processing</a:t>
            </a:r>
            <a:endParaRPr sz="2800">
              <a:latin typeface="Arial"/>
              <a:cs typeface="Arial"/>
            </a:endParaRPr>
          </a:p>
          <a:p>
            <a:pPr marL="1613535">
              <a:lnSpc>
                <a:spcPts val="3025"/>
              </a:lnSpc>
            </a:pPr>
            <a:r>
              <a:rPr sz="2800" dirty="0">
                <a:latin typeface="Arial"/>
                <a:cs typeface="Arial"/>
              </a:rPr>
              <a:t>depends </a:t>
            </a:r>
            <a:r>
              <a:rPr sz="2800" spc="0" dirty="0">
                <a:latin typeface="Arial"/>
                <a:cs typeface="Arial"/>
              </a:rPr>
              <a:t>on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availability</a:t>
            </a:r>
            <a:endParaRPr sz="28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"/>
                <a:cs typeface="Arial"/>
              </a:rPr>
              <a:t>levels </a:t>
            </a:r>
            <a:r>
              <a:rPr sz="2800" dirty="0">
                <a:latin typeface="Arial"/>
                <a:cs typeface="Arial"/>
              </a:rPr>
              <a:t>and </a:t>
            </a:r>
            <a:r>
              <a:rPr sz="2800" spc="0" dirty="0">
                <a:latin typeface="Arial"/>
                <a:cs typeface="Arial"/>
              </a:rPr>
              <a:t>states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resources</a:t>
            </a:r>
            <a:endParaRPr sz="2800">
              <a:latin typeface="Arial"/>
              <a:cs typeface="Arial"/>
            </a:endParaRPr>
          </a:p>
          <a:p>
            <a:pPr marL="1613535" marR="5080" indent="-228600">
              <a:lnSpc>
                <a:spcPts val="2690"/>
              </a:lnSpc>
              <a:spcBef>
                <a:spcPts val="650"/>
              </a:spcBef>
            </a:pPr>
            <a:r>
              <a:rPr sz="2800" spc="25" dirty="0">
                <a:latin typeface="Arial"/>
                <a:cs typeface="Arial"/>
              </a:rPr>
              <a:t>–Processing </a:t>
            </a:r>
            <a:r>
              <a:rPr sz="2800" dirty="0">
                <a:latin typeface="Arial"/>
                <a:cs typeface="Arial"/>
              </a:rPr>
              <a:t>of hierarchical pop-up menus </a:t>
            </a:r>
            <a:r>
              <a:rPr sz="2800" spc="-5" dirty="0">
                <a:latin typeface="Arial"/>
                <a:cs typeface="Arial"/>
              </a:rPr>
              <a:t>on  </a:t>
            </a:r>
            <a:r>
              <a:rPr sz="2800" spc="-10" dirty="0">
                <a:latin typeface="Arial"/>
                <a:cs typeface="Arial"/>
              </a:rPr>
              <a:t>windows </a:t>
            </a:r>
            <a:r>
              <a:rPr sz="2800" spc="0" dirty="0">
                <a:latin typeface="Arial"/>
                <a:cs typeface="Arial"/>
              </a:rPr>
              <a:t>based </a:t>
            </a:r>
            <a:r>
              <a:rPr sz="2800" dirty="0">
                <a:latin typeface="Arial"/>
                <a:cs typeface="Arial"/>
              </a:rPr>
              <a:t>software </a:t>
            </a:r>
            <a:r>
              <a:rPr sz="2800" spc="-5" dirty="0">
                <a:latin typeface="Arial"/>
                <a:cs typeface="Arial"/>
              </a:rPr>
              <a:t>systems </a:t>
            </a:r>
            <a:r>
              <a:rPr sz="2800" spc="0" dirty="0">
                <a:latin typeface="Arial"/>
                <a:cs typeface="Arial"/>
              </a:rPr>
              <a:t>– letting </a:t>
            </a:r>
            <a:r>
              <a:rPr sz="2800" dirty="0">
                <a:latin typeface="Arial"/>
                <a:cs typeface="Arial"/>
              </a:rPr>
              <a:t>the  user </a:t>
            </a:r>
            <a:r>
              <a:rPr sz="2800" spc="-5" dirty="0">
                <a:latin typeface="Arial"/>
                <a:cs typeface="Arial"/>
              </a:rPr>
              <a:t>navigate </a:t>
            </a:r>
            <a:r>
              <a:rPr sz="2800" dirty="0">
                <a:latin typeface="Arial"/>
                <a:cs typeface="Arial"/>
              </a:rPr>
              <a:t>thru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menus</a:t>
            </a:r>
            <a:endParaRPr sz="2800">
              <a:latin typeface="Arial"/>
              <a:cs typeface="Arial"/>
            </a:endParaRPr>
          </a:p>
          <a:p>
            <a:pPr marL="1613535" marR="384810" indent="-228600">
              <a:lnSpc>
                <a:spcPct val="80000"/>
              </a:lnSpc>
              <a:spcBef>
                <a:spcPts val="695"/>
              </a:spcBef>
            </a:pPr>
            <a:r>
              <a:rPr sz="2800" spc="55" dirty="0">
                <a:latin typeface="Arial"/>
                <a:cs typeface="Arial"/>
              </a:rPr>
              <a:t>–the </a:t>
            </a:r>
            <a:r>
              <a:rPr sz="2800" spc="-10" dirty="0">
                <a:latin typeface="Arial"/>
                <a:cs typeface="Arial"/>
              </a:rPr>
              <a:t>web </a:t>
            </a:r>
            <a:r>
              <a:rPr sz="2800" spc="0" dirty="0">
                <a:latin typeface="Arial"/>
                <a:cs typeface="Arial"/>
              </a:rPr>
              <a:t>based </a:t>
            </a:r>
            <a:r>
              <a:rPr sz="2800" dirty="0">
                <a:latin typeface="Arial"/>
                <a:cs typeface="Arial"/>
              </a:rPr>
              <a:t>application software,  embedded </a:t>
            </a:r>
            <a:r>
              <a:rPr sz="2800" spc="-5" dirty="0">
                <a:latin typeface="Arial"/>
                <a:cs typeface="Arial"/>
              </a:rPr>
              <a:t>systems </a:t>
            </a:r>
            <a:r>
              <a:rPr sz="2800" dirty="0">
                <a:latin typeface="Arial"/>
                <a:cs typeface="Arial"/>
              </a:rPr>
              <a:t>and other </a:t>
            </a:r>
            <a:r>
              <a:rPr sz="2800" spc="-5" dirty="0">
                <a:latin typeface="Arial"/>
                <a:cs typeface="Arial"/>
              </a:rPr>
              <a:t>systems </a:t>
            </a:r>
            <a:r>
              <a:rPr sz="2800" dirty="0">
                <a:latin typeface="Arial"/>
                <a:cs typeface="Arial"/>
              </a:rPr>
              <a:t>also  </a:t>
            </a:r>
            <a:r>
              <a:rPr sz="2800" spc="0" dirty="0">
                <a:latin typeface="Arial"/>
                <a:cs typeface="Arial"/>
              </a:rPr>
              <a:t>use </a:t>
            </a:r>
            <a:r>
              <a:rPr sz="2800" dirty="0">
                <a:latin typeface="Arial"/>
                <a:cs typeface="Arial"/>
              </a:rPr>
              <a:t>this model </a:t>
            </a:r>
            <a:r>
              <a:rPr sz="2800" spc="0" dirty="0">
                <a:latin typeface="Arial"/>
                <a:cs typeface="Arial"/>
              </a:rPr>
              <a:t>for </a:t>
            </a:r>
            <a:r>
              <a:rPr sz="2800" dirty="0">
                <a:latin typeface="Arial"/>
                <a:cs typeface="Arial"/>
              </a:rPr>
              <a:t>design </a:t>
            </a:r>
            <a:r>
              <a:rPr sz="2800" spc="0" dirty="0">
                <a:latin typeface="Arial"/>
                <a:cs typeface="Arial"/>
              </a:rPr>
              <a:t>and</a:t>
            </a:r>
            <a:r>
              <a:rPr sz="2800" spc="-120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testing</a:t>
            </a:r>
            <a:r>
              <a:rPr sz="2000" spc="0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3262" y="365582"/>
            <a:ext cx="7636509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Good-state </a:t>
            </a:r>
            <a:r>
              <a:rPr spc="-10" dirty="0"/>
              <a:t>graphs </a:t>
            </a:r>
            <a:r>
              <a:rPr spc="-5" dirty="0"/>
              <a:t>and Bad </a:t>
            </a:r>
            <a:r>
              <a:rPr spc="-10" dirty="0"/>
              <a:t>state</a:t>
            </a:r>
            <a:r>
              <a:rPr spc="60" dirty="0"/>
              <a:t> </a:t>
            </a:r>
            <a:r>
              <a:rPr spc="-10" dirty="0"/>
              <a:t>graph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353388"/>
            <a:ext cx="8757285" cy="4893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783590" indent="-344170">
              <a:lnSpc>
                <a:spcPts val="3025"/>
              </a:lnSpc>
              <a:spcBef>
                <a:spcPts val="110"/>
              </a:spcBef>
              <a:buChar char="•"/>
              <a:tabLst>
                <a:tab pos="783590" algn="l"/>
                <a:tab pos="784225" algn="l"/>
              </a:tabLst>
            </a:pPr>
            <a:r>
              <a:rPr sz="2800" dirty="0">
                <a:latin typeface="Arial"/>
                <a:cs typeface="Arial"/>
              </a:rPr>
              <a:t>The principles of judging </a:t>
            </a:r>
            <a:r>
              <a:rPr sz="2800" spc="-5" dirty="0">
                <a:latin typeface="Arial"/>
                <a:cs typeface="Arial"/>
              </a:rPr>
              <a:t>whether </a:t>
            </a:r>
            <a:r>
              <a:rPr sz="2800" spc="0" dirty="0">
                <a:latin typeface="Arial"/>
                <a:cs typeface="Arial"/>
              </a:rPr>
              <a:t>a state </a:t>
            </a:r>
            <a:r>
              <a:rPr sz="2800" dirty="0">
                <a:latin typeface="Arial"/>
                <a:cs typeface="Arial"/>
              </a:rPr>
              <a:t>graph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endParaRPr sz="2800">
              <a:latin typeface="Arial"/>
              <a:cs typeface="Arial"/>
            </a:endParaRPr>
          </a:p>
          <a:p>
            <a:pPr marL="3357245">
              <a:lnSpc>
                <a:spcPts val="3025"/>
              </a:lnSpc>
            </a:pPr>
            <a:r>
              <a:rPr sz="2800" dirty="0">
                <a:latin typeface="Arial"/>
                <a:cs typeface="Arial"/>
              </a:rPr>
              <a:t>good or bad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are:</a:t>
            </a:r>
            <a:endParaRPr sz="2800">
              <a:latin typeface="Arial"/>
              <a:cs typeface="Arial"/>
            </a:endParaRPr>
          </a:p>
          <a:p>
            <a:pPr marL="356870" marR="379730" indent="-344170">
              <a:lnSpc>
                <a:spcPct val="8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the total number of states is equal to the product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  possibilities of factors that make up the state. (ie.,  number of permutations of all </a:t>
            </a:r>
            <a:r>
              <a:rPr sz="2800" spc="-5" dirty="0">
                <a:latin typeface="Arial"/>
                <a:cs typeface="Arial"/>
              </a:rPr>
              <a:t>values </a:t>
            </a:r>
            <a:r>
              <a:rPr sz="2800" dirty="0">
                <a:latin typeface="Arial"/>
                <a:cs typeface="Arial"/>
              </a:rPr>
              <a:t>of all  attributes/properties of the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system/component)</a:t>
            </a:r>
            <a:endParaRPr sz="2800">
              <a:latin typeface="Arial"/>
              <a:cs typeface="Arial"/>
            </a:endParaRPr>
          </a:p>
          <a:p>
            <a:pPr marL="356870" marR="5080" indent="-344170">
              <a:lnSpc>
                <a:spcPct val="8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For 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state </a:t>
            </a:r>
            <a:r>
              <a:rPr sz="2800" spc="0" dirty="0">
                <a:latin typeface="Arial"/>
                <a:cs typeface="Arial"/>
              </a:rPr>
              <a:t>and 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input there is exactly </a:t>
            </a:r>
            <a:r>
              <a:rPr sz="2800" spc="0" dirty="0">
                <a:latin typeface="Arial"/>
                <a:cs typeface="Arial"/>
              </a:rPr>
              <a:t>one  </a:t>
            </a:r>
            <a:r>
              <a:rPr sz="2800" dirty="0">
                <a:latin typeface="Arial"/>
                <a:cs typeface="Arial"/>
              </a:rPr>
              <a:t>transition specified to exactly one, </a:t>
            </a:r>
            <a:r>
              <a:rPr sz="2800" spc="0" dirty="0">
                <a:latin typeface="Arial"/>
                <a:cs typeface="Arial"/>
              </a:rPr>
              <a:t>possibly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1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same,  state.</a:t>
            </a:r>
            <a:endParaRPr sz="2800">
              <a:latin typeface="Arial"/>
              <a:cs typeface="Arial"/>
            </a:endParaRPr>
          </a:p>
          <a:p>
            <a:pPr marL="356870" marR="61594" indent="-344170">
              <a:lnSpc>
                <a:spcPct val="8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For 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transition there is </a:t>
            </a:r>
            <a:r>
              <a:rPr sz="2800" spc="0" dirty="0">
                <a:latin typeface="Arial"/>
                <a:cs typeface="Arial"/>
              </a:rPr>
              <a:t>one </a:t>
            </a:r>
            <a:r>
              <a:rPr sz="2800" dirty="0">
                <a:latin typeface="Arial"/>
                <a:cs typeface="Arial"/>
              </a:rPr>
              <a:t>output </a:t>
            </a:r>
            <a:r>
              <a:rPr sz="2800" spc="0" dirty="0">
                <a:latin typeface="Arial"/>
                <a:cs typeface="Arial"/>
              </a:rPr>
              <a:t>action  </a:t>
            </a:r>
            <a:r>
              <a:rPr sz="2800" dirty="0">
                <a:latin typeface="Arial"/>
                <a:cs typeface="Arial"/>
              </a:rPr>
              <a:t>specified. That output could be </a:t>
            </a:r>
            <a:r>
              <a:rPr sz="2800" spc="-5" dirty="0">
                <a:latin typeface="Arial"/>
                <a:cs typeface="Arial"/>
              </a:rPr>
              <a:t>trivial </a:t>
            </a:r>
            <a:r>
              <a:rPr sz="2800" dirty="0">
                <a:latin typeface="Arial"/>
                <a:cs typeface="Arial"/>
              </a:rPr>
              <a:t>(epsilon), but at  least </a:t>
            </a:r>
            <a:r>
              <a:rPr sz="2800" spc="0" dirty="0">
                <a:latin typeface="Arial"/>
                <a:cs typeface="Arial"/>
              </a:rPr>
              <a:t>one </a:t>
            </a:r>
            <a:r>
              <a:rPr sz="2800" dirty="0">
                <a:latin typeface="Arial"/>
                <a:cs typeface="Arial"/>
              </a:rPr>
              <a:t>output </a:t>
            </a:r>
            <a:r>
              <a:rPr sz="2800" spc="0" dirty="0">
                <a:latin typeface="Arial"/>
                <a:cs typeface="Arial"/>
              </a:rPr>
              <a:t>does </a:t>
            </a:r>
            <a:r>
              <a:rPr sz="2800" dirty="0">
                <a:latin typeface="Arial"/>
                <a:cs typeface="Arial"/>
              </a:rPr>
              <a:t>some thing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sensible.</a:t>
            </a:r>
            <a:endParaRPr sz="28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"/>
                <a:cs typeface="Arial"/>
              </a:rPr>
              <a:t>For every </a:t>
            </a:r>
            <a:r>
              <a:rPr sz="2800" dirty="0">
                <a:latin typeface="Arial"/>
                <a:cs typeface="Arial"/>
              </a:rPr>
              <a:t>state there is a sequence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dirty="0">
                <a:latin typeface="Arial"/>
                <a:cs typeface="Arial"/>
              </a:rPr>
              <a:t>inputs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6134811"/>
            <a:ext cx="3138805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110"/>
              </a:spcBef>
            </a:pPr>
            <a:r>
              <a:rPr sz="2800" spc="-5" dirty="0">
                <a:latin typeface="Arial"/>
                <a:cs typeface="Arial"/>
              </a:rPr>
              <a:t>drives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system</a:t>
            </a:r>
            <a:endParaRPr sz="28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  <a:tab pos="357505" algn="l"/>
              </a:tabLst>
            </a:pPr>
            <a:r>
              <a:rPr sz="2800" spc="0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good </a:t>
            </a:r>
            <a:r>
              <a:rPr sz="2800" spc="0" dirty="0">
                <a:latin typeface="Arial"/>
                <a:cs typeface="Arial"/>
              </a:rPr>
              <a:t>state</a:t>
            </a:r>
            <a:r>
              <a:rPr sz="2800" spc="-1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gra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44814" y="6181321"/>
            <a:ext cx="2806700" cy="825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5270">
              <a:lnSpc>
                <a:spcPts val="3105"/>
              </a:lnSpc>
            </a:pPr>
            <a:r>
              <a:rPr sz="2800" dirty="0">
                <a:latin typeface="Arial"/>
                <a:cs typeface="Arial"/>
              </a:rPr>
              <a:t>to the starting</a:t>
            </a:r>
            <a:r>
              <a:rPr sz="2800" spc="-114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ph has at least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tw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98028" y="6134811"/>
            <a:ext cx="2598420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3975">
              <a:lnSpc>
                <a:spcPct val="100000"/>
              </a:lnSpc>
              <a:spcBef>
                <a:spcPts val="110"/>
              </a:spcBef>
            </a:pPr>
            <a:r>
              <a:rPr sz="2800" dirty="0">
                <a:latin typeface="Arial"/>
                <a:cs typeface="Arial"/>
              </a:rPr>
              <a:t>ame)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state.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o input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symbols.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3262" y="365582"/>
            <a:ext cx="7636509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Good-state </a:t>
            </a:r>
            <a:r>
              <a:rPr spc="-10" dirty="0"/>
              <a:t>graphs </a:t>
            </a:r>
            <a:r>
              <a:rPr spc="-5" dirty="0"/>
              <a:t>and Bad </a:t>
            </a:r>
            <a:r>
              <a:rPr spc="-10" dirty="0"/>
              <a:t>state</a:t>
            </a:r>
            <a:r>
              <a:rPr spc="60" dirty="0"/>
              <a:t> </a:t>
            </a:r>
            <a:r>
              <a:rPr spc="-10" dirty="0"/>
              <a:t>graph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353388"/>
            <a:ext cx="8957310" cy="224663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356870" marR="644525" indent="-344170">
              <a:lnSpc>
                <a:spcPct val="80000"/>
              </a:lnSpc>
              <a:spcBef>
                <a:spcPts val="78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0" dirty="0">
                <a:latin typeface="Arial"/>
                <a:cs typeface="Arial"/>
              </a:rPr>
              <a:t>A good </a:t>
            </a:r>
            <a:r>
              <a:rPr sz="2800" dirty="0">
                <a:latin typeface="Arial"/>
                <a:cs typeface="Arial"/>
              </a:rPr>
              <a:t>state graph </a:t>
            </a:r>
            <a:r>
              <a:rPr sz="2800" spc="0" dirty="0">
                <a:latin typeface="Arial"/>
                <a:cs typeface="Arial"/>
              </a:rPr>
              <a:t>has </a:t>
            </a:r>
            <a:r>
              <a:rPr sz="2800" spc="-5" dirty="0">
                <a:latin typeface="Arial"/>
                <a:cs typeface="Arial"/>
              </a:rPr>
              <a:t>at </a:t>
            </a:r>
            <a:r>
              <a:rPr sz="2800" dirty="0">
                <a:latin typeface="Arial"/>
                <a:cs typeface="Arial"/>
              </a:rPr>
              <a:t>least </a:t>
            </a:r>
            <a:r>
              <a:rPr sz="2800" spc="-10" dirty="0">
                <a:latin typeface="Arial"/>
                <a:cs typeface="Arial"/>
              </a:rPr>
              <a:t>two </a:t>
            </a:r>
            <a:r>
              <a:rPr sz="2800" dirty="0">
                <a:latin typeface="Arial"/>
                <a:cs typeface="Arial"/>
              </a:rPr>
              <a:t>input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symbols.  </a:t>
            </a:r>
            <a:r>
              <a:rPr sz="2800" spc="5" dirty="0">
                <a:latin typeface="Arial"/>
                <a:cs typeface="Arial"/>
              </a:rPr>
              <a:t>With </a:t>
            </a:r>
            <a:r>
              <a:rPr sz="2800" dirty="0">
                <a:latin typeface="Arial"/>
                <a:cs typeface="Arial"/>
              </a:rPr>
              <a:t>one </a:t>
            </a:r>
            <a:r>
              <a:rPr sz="2800" spc="-10" dirty="0">
                <a:latin typeface="Arial"/>
                <a:cs typeface="Arial"/>
              </a:rPr>
              <a:t>symbol </a:t>
            </a:r>
            <a:r>
              <a:rPr sz="2800" dirty="0">
                <a:latin typeface="Arial"/>
                <a:cs typeface="Arial"/>
              </a:rPr>
              <a:t>only a limited number of useful  graphs are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possible.</a:t>
            </a:r>
            <a:endParaRPr sz="2800">
              <a:latin typeface="Arial"/>
              <a:cs typeface="Arial"/>
            </a:endParaRPr>
          </a:p>
          <a:p>
            <a:pPr marL="356870" marR="5080" indent="-344170" algn="just">
              <a:lnSpc>
                <a:spcPts val="2690"/>
              </a:lnSpc>
              <a:spcBef>
                <a:spcPts val="645"/>
              </a:spcBef>
              <a:buChar char="•"/>
              <a:tabLst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Bad state graphs contain states not reachable. It is</a:t>
            </a:r>
            <a:r>
              <a:rPr sz="2800" spc="-1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  </a:t>
            </a:r>
            <a:r>
              <a:rPr sz="2800" spc="0" dirty="0">
                <a:latin typeface="Arial"/>
                <a:cs typeface="Arial"/>
              </a:rPr>
              <a:t>possible </a:t>
            </a:r>
            <a:r>
              <a:rPr sz="2800" dirty="0">
                <a:latin typeface="Arial"/>
                <a:cs typeface="Arial"/>
              </a:rPr>
              <a:t>to reach 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state </a:t>
            </a:r>
            <a:r>
              <a:rPr sz="2800" spc="0" dirty="0">
                <a:latin typeface="Arial"/>
                <a:cs typeface="Arial"/>
              </a:rPr>
              <a:t>from 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other state.</a:t>
            </a:r>
            <a:r>
              <a:rPr sz="2800" spc="6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  is not possible to reach start state from</a:t>
            </a:r>
            <a:r>
              <a:rPr sz="2800" spc="-1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itself.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363220" marR="243840" indent="-344170">
              <a:lnSpc>
                <a:spcPct val="90000"/>
              </a:lnSpc>
              <a:spcBef>
                <a:spcPts val="445"/>
              </a:spcBef>
              <a:buChar char="•"/>
              <a:tabLst>
                <a:tab pos="363220" algn="l"/>
                <a:tab pos="363855" algn="l"/>
                <a:tab pos="7120255" algn="l"/>
              </a:tabLst>
            </a:pPr>
            <a:r>
              <a:rPr spc="0" dirty="0"/>
              <a:t>A </a:t>
            </a:r>
            <a:r>
              <a:rPr b="1" dirty="0">
                <a:latin typeface="Arial"/>
                <a:cs typeface="Arial"/>
              </a:rPr>
              <a:t>state graph </a:t>
            </a:r>
            <a:r>
              <a:rPr dirty="0"/>
              <a:t>is a graphical representation of the  </a:t>
            </a:r>
            <a:r>
              <a:rPr spc="0" dirty="0"/>
              <a:t>program </a:t>
            </a:r>
            <a:r>
              <a:rPr b="1" spc="0" dirty="0">
                <a:latin typeface="Arial"/>
                <a:cs typeface="Arial"/>
              </a:rPr>
              <a:t>(its FSM) </a:t>
            </a:r>
            <a:r>
              <a:rPr dirty="0"/>
              <a:t>in </a:t>
            </a:r>
            <a:r>
              <a:rPr spc="0" dirty="0"/>
              <a:t>terms </a:t>
            </a:r>
            <a:r>
              <a:rPr spc="-5" dirty="0"/>
              <a:t>of </a:t>
            </a:r>
            <a:r>
              <a:rPr spc="0" dirty="0"/>
              <a:t>states, </a:t>
            </a:r>
            <a:r>
              <a:rPr dirty="0"/>
              <a:t>transitions,  inputs and </a:t>
            </a:r>
            <a:r>
              <a:rPr spc="0" dirty="0"/>
              <a:t>outputs </a:t>
            </a:r>
            <a:r>
              <a:rPr dirty="0"/>
              <a:t>(erroneous</a:t>
            </a:r>
            <a:r>
              <a:rPr spc="5" dirty="0"/>
              <a:t> </a:t>
            </a:r>
            <a:r>
              <a:rPr dirty="0"/>
              <a:t>or</a:t>
            </a:r>
            <a:r>
              <a:rPr spc="10" dirty="0"/>
              <a:t> </a:t>
            </a:r>
            <a:r>
              <a:rPr dirty="0"/>
              <a:t>normal).	It has  </a:t>
            </a:r>
            <a:r>
              <a:rPr spc="0" dirty="0"/>
              <a:t>one start state and </a:t>
            </a:r>
            <a:r>
              <a:rPr dirty="0"/>
              <a:t>usually, </a:t>
            </a:r>
            <a:r>
              <a:rPr spc="0" dirty="0"/>
              <a:t>an</a:t>
            </a:r>
            <a:r>
              <a:rPr spc="-110" dirty="0"/>
              <a:t> </a:t>
            </a:r>
            <a:r>
              <a:rPr dirty="0"/>
              <a:t>end/destination/exit  </a:t>
            </a:r>
            <a:r>
              <a:rPr spc="0" dirty="0"/>
              <a:t>state.</a:t>
            </a:r>
          </a:p>
          <a:p>
            <a:pPr marL="363220" indent="-344170">
              <a:lnSpc>
                <a:spcPts val="3195"/>
              </a:lnSpc>
              <a:spcBef>
                <a:spcPts val="335"/>
              </a:spcBef>
              <a:buChar char="•"/>
              <a:tabLst>
                <a:tab pos="363220" algn="l"/>
                <a:tab pos="363855" algn="l"/>
              </a:tabLst>
            </a:pPr>
            <a:r>
              <a:rPr dirty="0"/>
              <a:t>Note =&gt; In the </a:t>
            </a:r>
            <a:r>
              <a:rPr spc="-5" dirty="0"/>
              <a:t>exam </a:t>
            </a:r>
            <a:r>
              <a:rPr spc="-10" dirty="0"/>
              <a:t>you </a:t>
            </a:r>
            <a:r>
              <a:rPr dirty="0"/>
              <a:t>may draw only 3</a:t>
            </a:r>
            <a:r>
              <a:rPr spc="25" dirty="0"/>
              <a:t> </a:t>
            </a:r>
            <a:r>
              <a:rPr dirty="0"/>
              <a:t>state</a:t>
            </a:r>
          </a:p>
          <a:p>
            <a:pPr marL="363220">
              <a:lnSpc>
                <a:spcPts val="3195"/>
              </a:lnSpc>
            </a:pPr>
            <a:r>
              <a:rPr dirty="0"/>
              <a:t>graph for</a:t>
            </a:r>
            <a:r>
              <a:rPr spc="-25" dirty="0"/>
              <a:t> </a:t>
            </a:r>
            <a:r>
              <a:rPr dirty="0"/>
              <a:t>simplicity.</a:t>
            </a:r>
          </a:p>
          <a:p>
            <a:pPr marL="363220" marR="5080" indent="-344170">
              <a:lnSpc>
                <a:spcPct val="90000"/>
              </a:lnSpc>
              <a:spcBef>
                <a:spcPts val="675"/>
              </a:spcBef>
              <a:buChar char="•"/>
              <a:tabLst>
                <a:tab pos="363220" algn="l"/>
                <a:tab pos="363855" algn="l"/>
              </a:tabLst>
            </a:pPr>
            <a:r>
              <a:rPr dirty="0"/>
              <a:t>State graph in the </a:t>
            </a:r>
            <a:r>
              <a:rPr spc="-5" dirty="0"/>
              <a:t>above example </a:t>
            </a:r>
            <a:r>
              <a:rPr dirty="0"/>
              <a:t>is </a:t>
            </a:r>
            <a:r>
              <a:rPr spc="0" dirty="0"/>
              <a:t>used </a:t>
            </a:r>
            <a:r>
              <a:rPr dirty="0"/>
              <a:t>to model  the </a:t>
            </a:r>
            <a:r>
              <a:rPr spc="-5" dirty="0"/>
              <a:t>behavior </a:t>
            </a:r>
            <a:r>
              <a:rPr dirty="0"/>
              <a:t>of the program that </a:t>
            </a:r>
            <a:r>
              <a:rPr spc="0" dirty="0"/>
              <a:t>recognizes </a:t>
            </a:r>
            <a:r>
              <a:rPr dirty="0"/>
              <a:t>a string  </a:t>
            </a:r>
            <a:r>
              <a:rPr spc="0" dirty="0"/>
              <a:t>occurrence </a:t>
            </a:r>
            <a:r>
              <a:rPr dirty="0"/>
              <a:t>at the input. It </a:t>
            </a:r>
            <a:r>
              <a:rPr spc="0" dirty="0"/>
              <a:t>can be used </a:t>
            </a:r>
            <a:r>
              <a:rPr dirty="0"/>
              <a:t>to </a:t>
            </a:r>
            <a:r>
              <a:rPr spc="0" dirty="0"/>
              <a:t>design,  </a:t>
            </a:r>
            <a:r>
              <a:rPr dirty="0"/>
              <a:t>implement and the testing of the</a:t>
            </a:r>
            <a:r>
              <a:rPr spc="-85" dirty="0"/>
              <a:t> </a:t>
            </a:r>
            <a:r>
              <a:rPr dirty="0"/>
              <a:t>program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99865" y="441705"/>
            <a:ext cx="220599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state</a:t>
            </a:r>
            <a:r>
              <a:rPr spc="-100" dirty="0"/>
              <a:t> </a:t>
            </a:r>
            <a:r>
              <a:rPr spc="-5" dirty="0"/>
              <a:t>graph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7577" y="654176"/>
            <a:ext cx="522795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A Property </a:t>
            </a:r>
            <a:r>
              <a:rPr spc="-5" dirty="0"/>
              <a:t>of a state</a:t>
            </a:r>
            <a:r>
              <a:rPr spc="-30" dirty="0"/>
              <a:t> </a:t>
            </a:r>
            <a:r>
              <a:rPr spc="-10" dirty="0"/>
              <a:t>graph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536572"/>
            <a:ext cx="8621395" cy="361315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356870" marR="36195" indent="-344170">
              <a:lnSpc>
                <a:spcPct val="80000"/>
              </a:lnSpc>
              <a:spcBef>
                <a:spcPts val="78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State graphs are not dependent on </a:t>
            </a:r>
            <a:r>
              <a:rPr sz="2800" spc="-5" dirty="0">
                <a:latin typeface="Arial"/>
                <a:cs typeface="Arial"/>
              </a:rPr>
              <a:t>time </a:t>
            </a:r>
            <a:r>
              <a:rPr sz="2800" dirty="0">
                <a:latin typeface="Arial"/>
                <a:cs typeface="Arial"/>
              </a:rPr>
              <a:t>or temporal  </a:t>
            </a:r>
            <a:r>
              <a:rPr sz="2800" spc="-5" dirty="0">
                <a:latin typeface="Arial"/>
                <a:cs typeface="Arial"/>
              </a:rPr>
              <a:t>behavior </a:t>
            </a:r>
            <a:r>
              <a:rPr sz="2800" dirty="0">
                <a:latin typeface="Arial"/>
                <a:cs typeface="Arial"/>
              </a:rPr>
              <a:t>or the program. (Temporal </a:t>
            </a:r>
            <a:r>
              <a:rPr sz="2800" spc="-5" dirty="0">
                <a:latin typeface="Arial"/>
                <a:cs typeface="Arial"/>
              </a:rPr>
              <a:t>behavior </a:t>
            </a:r>
            <a:r>
              <a:rPr sz="2800" dirty="0">
                <a:latin typeface="Arial"/>
                <a:cs typeface="Arial"/>
              </a:rPr>
              <a:t>is  represented by some </a:t>
            </a:r>
            <a:r>
              <a:rPr sz="2800" spc="-5" dirty="0">
                <a:latin typeface="Arial"/>
                <a:cs typeface="Arial"/>
              </a:rPr>
              <a:t>time </a:t>
            </a:r>
            <a:r>
              <a:rPr sz="2800" dirty="0">
                <a:latin typeface="Arial"/>
                <a:cs typeface="Arial"/>
              </a:rPr>
              <a:t>sequence diagrams etc..)  The </a:t>
            </a:r>
            <a:r>
              <a:rPr sz="2800" spc="-5" dirty="0">
                <a:latin typeface="Arial"/>
                <a:cs typeface="Arial"/>
              </a:rPr>
              <a:t>system </a:t>
            </a:r>
            <a:r>
              <a:rPr sz="2800" dirty="0">
                <a:latin typeface="Arial"/>
                <a:cs typeface="Arial"/>
              </a:rPr>
              <a:t>changes state only </a:t>
            </a:r>
            <a:r>
              <a:rPr sz="2800" spc="-5" dirty="0">
                <a:latin typeface="Arial"/>
                <a:cs typeface="Arial"/>
              </a:rPr>
              <a:t>when </a:t>
            </a:r>
            <a:r>
              <a:rPr sz="2800" spc="0" dirty="0">
                <a:latin typeface="Arial"/>
                <a:cs typeface="Arial"/>
              </a:rPr>
              <a:t>an </a:t>
            </a:r>
            <a:r>
              <a:rPr sz="2800" spc="-5" dirty="0">
                <a:latin typeface="Arial"/>
                <a:cs typeface="Arial"/>
              </a:rPr>
              <a:t>event (with  </a:t>
            </a:r>
            <a:r>
              <a:rPr sz="2800" dirty="0">
                <a:latin typeface="Arial"/>
                <a:cs typeface="Arial"/>
              </a:rPr>
              <a:t>an input sequence occurs or an epsilon </a:t>
            </a:r>
            <a:r>
              <a:rPr sz="2800" spc="-10" dirty="0">
                <a:latin typeface="Arial"/>
                <a:cs typeface="Arial"/>
              </a:rPr>
              <a:t>symbol  </a:t>
            </a:r>
            <a:r>
              <a:rPr sz="2800" dirty="0">
                <a:latin typeface="Arial"/>
                <a:cs typeface="Arial"/>
              </a:rPr>
              <a:t>representing </a:t>
            </a:r>
            <a:r>
              <a:rPr sz="2800" spc="0" dirty="0">
                <a:latin typeface="Arial"/>
                <a:cs typeface="Arial"/>
              </a:rPr>
              <a:t>no </a:t>
            </a:r>
            <a:r>
              <a:rPr sz="2800" spc="-5" dirty="0">
                <a:latin typeface="Arial"/>
                <a:cs typeface="Arial"/>
              </a:rPr>
              <a:t>event </a:t>
            </a:r>
            <a:r>
              <a:rPr sz="2800" dirty="0">
                <a:latin typeface="Arial"/>
                <a:cs typeface="Arial"/>
              </a:rPr>
              <a:t>appears at the input of </a:t>
            </a:r>
            <a:r>
              <a:rPr sz="2800" spc="0" dirty="0">
                <a:latin typeface="Arial"/>
                <a:cs typeface="Arial"/>
              </a:rPr>
              <a:t>a  </a:t>
            </a:r>
            <a:r>
              <a:rPr sz="2800" dirty="0">
                <a:latin typeface="Arial"/>
                <a:cs typeface="Arial"/>
              </a:rPr>
              <a:t>transition).</a:t>
            </a:r>
            <a:endParaRPr sz="2800">
              <a:latin typeface="Arial"/>
              <a:cs typeface="Arial"/>
            </a:endParaRPr>
          </a:p>
          <a:p>
            <a:pPr marL="356870" marR="5080" indent="-344170">
              <a:lnSpc>
                <a:spcPct val="8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0" dirty="0">
                <a:latin typeface="Arial"/>
                <a:cs typeface="Arial"/>
              </a:rPr>
              <a:t>State </a:t>
            </a:r>
            <a:r>
              <a:rPr sz="2800" dirty="0">
                <a:latin typeface="Arial"/>
                <a:cs typeface="Arial"/>
              </a:rPr>
              <a:t>graphs </a:t>
            </a:r>
            <a:r>
              <a:rPr sz="2800" spc="-5" dirty="0">
                <a:latin typeface="Arial"/>
                <a:cs typeface="Arial"/>
              </a:rPr>
              <a:t>(FSM) </a:t>
            </a:r>
            <a:r>
              <a:rPr sz="2800" dirty="0">
                <a:latin typeface="Arial"/>
                <a:cs typeface="Arial"/>
              </a:rPr>
              <a:t>are implemented </a:t>
            </a:r>
            <a:r>
              <a:rPr sz="2800" spc="0" dirty="0">
                <a:latin typeface="Arial"/>
                <a:cs typeface="Arial"/>
              </a:rPr>
              <a:t>as state</a:t>
            </a:r>
            <a:r>
              <a:rPr sz="2800" spc="-114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tables  </a:t>
            </a:r>
            <a:r>
              <a:rPr sz="2800" spc="-5" dirty="0">
                <a:latin typeface="Arial"/>
                <a:cs typeface="Arial"/>
              </a:rPr>
              <a:t>which </a:t>
            </a:r>
            <a:r>
              <a:rPr sz="2800" dirty="0">
                <a:latin typeface="Arial"/>
                <a:cs typeface="Arial"/>
              </a:rPr>
              <a:t>are represented in </a:t>
            </a:r>
            <a:r>
              <a:rPr sz="2800" spc="-5" dirty="0">
                <a:latin typeface="Arial"/>
                <a:cs typeface="Arial"/>
              </a:rPr>
              <a:t>software </a:t>
            </a:r>
            <a:r>
              <a:rPr sz="2800" spc="-10" dirty="0">
                <a:latin typeface="Arial"/>
                <a:cs typeface="Arial"/>
              </a:rPr>
              <a:t>with </a:t>
            </a:r>
            <a:r>
              <a:rPr sz="2800" dirty="0">
                <a:latin typeface="Arial"/>
                <a:cs typeface="Arial"/>
              </a:rPr>
              <a:t>definite data  </a:t>
            </a:r>
            <a:r>
              <a:rPr sz="2800" spc="0" dirty="0">
                <a:latin typeface="Arial"/>
                <a:cs typeface="Arial"/>
              </a:rPr>
              <a:t>structures and associated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operations.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5885" y="547192"/>
            <a:ext cx="23336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State</a:t>
            </a:r>
            <a:r>
              <a:rPr sz="3600" spc="-105" dirty="0"/>
              <a:t> </a:t>
            </a:r>
            <a:r>
              <a:rPr sz="3600" dirty="0"/>
              <a:t>table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64844" y="1324736"/>
            <a:ext cx="7766050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670">
              <a:lnSpc>
                <a:spcPct val="100000"/>
              </a:lnSpc>
              <a:spcBef>
                <a:spcPts val="100"/>
              </a:spcBef>
            </a:pPr>
            <a:r>
              <a:rPr sz="1800" spc="-30" dirty="0">
                <a:latin typeface="Arial"/>
                <a:cs typeface="Arial"/>
              </a:rPr>
              <a:t>Very </a:t>
            </a:r>
            <a:r>
              <a:rPr sz="1800" spc="-5" dirty="0">
                <a:latin typeface="Arial"/>
                <a:cs typeface="Arial"/>
              </a:rPr>
              <a:t>big </a:t>
            </a:r>
            <a:r>
              <a:rPr sz="1800" dirty="0">
                <a:latin typeface="Arial"/>
                <a:cs typeface="Arial"/>
              </a:rPr>
              <a:t>state </a:t>
            </a:r>
            <a:r>
              <a:rPr sz="1800" spc="-5" dirty="0">
                <a:latin typeface="Arial"/>
                <a:cs typeface="Arial"/>
              </a:rPr>
              <a:t>graphs are difficult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follow as the </a:t>
            </a:r>
            <a:r>
              <a:rPr sz="1800" dirty="0">
                <a:latin typeface="Arial"/>
                <a:cs typeface="Arial"/>
              </a:rPr>
              <a:t>diagrams </a:t>
            </a:r>
            <a:r>
              <a:rPr sz="1800" spc="-5" dirty="0">
                <a:latin typeface="Arial"/>
                <a:cs typeface="Arial"/>
              </a:rPr>
              <a:t>get </a:t>
            </a:r>
            <a:r>
              <a:rPr sz="1800" dirty="0">
                <a:latin typeface="Arial"/>
                <a:cs typeface="Arial"/>
              </a:rPr>
              <a:t>complicated  and links get </a:t>
            </a:r>
            <a:r>
              <a:rPr sz="1800" spc="-5" dirty="0">
                <a:latin typeface="Arial"/>
                <a:cs typeface="Arial"/>
              </a:rPr>
              <a:t>entwined. </a:t>
            </a:r>
            <a:r>
              <a:rPr sz="1800" dirty="0">
                <a:latin typeface="Arial"/>
                <a:cs typeface="Arial"/>
              </a:rPr>
              <a:t>It is more </a:t>
            </a:r>
            <a:r>
              <a:rPr sz="1800" spc="-5" dirty="0">
                <a:latin typeface="Arial"/>
                <a:cs typeface="Arial"/>
              </a:rPr>
              <a:t>convenient </a:t>
            </a:r>
            <a:r>
              <a:rPr sz="1800" dirty="0">
                <a:latin typeface="Arial"/>
                <a:cs typeface="Arial"/>
              </a:rPr>
              <a:t>to represent the state graph</a:t>
            </a:r>
            <a:r>
              <a:rPr sz="1800" spc="-3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  </a:t>
            </a:r>
            <a:r>
              <a:rPr sz="1800" spc="-5" dirty="0">
                <a:latin typeface="Arial"/>
                <a:cs typeface="Arial"/>
              </a:rPr>
              <a:t>a table </a:t>
            </a:r>
            <a:r>
              <a:rPr sz="1800" dirty="0">
                <a:latin typeface="Arial"/>
                <a:cs typeface="Arial"/>
              </a:rPr>
              <a:t>called state </a:t>
            </a:r>
            <a:r>
              <a:rPr sz="1800" spc="-5" dirty="0">
                <a:latin typeface="Arial"/>
                <a:cs typeface="Arial"/>
              </a:rPr>
              <a:t>table or </a:t>
            </a:r>
            <a:r>
              <a:rPr sz="1800" dirty="0">
                <a:latin typeface="Arial"/>
                <a:cs typeface="Arial"/>
              </a:rPr>
              <a:t>state transition</a:t>
            </a:r>
            <a:r>
              <a:rPr sz="1800" spc="-2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table.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Each </a:t>
            </a:r>
            <a:r>
              <a:rPr sz="1800" spc="-5" dirty="0">
                <a:latin typeface="Arial"/>
                <a:cs typeface="Arial"/>
              </a:rPr>
              <a:t>row </a:t>
            </a:r>
            <a:r>
              <a:rPr sz="1800" dirty="0">
                <a:latin typeface="Arial"/>
                <a:cs typeface="Arial"/>
              </a:rPr>
              <a:t>represents </a:t>
            </a:r>
            <a:r>
              <a:rPr sz="1800" spc="-5" dirty="0">
                <a:latin typeface="Arial"/>
                <a:cs typeface="Arial"/>
              </a:rPr>
              <a:t>the </a:t>
            </a:r>
            <a:r>
              <a:rPr sz="1800" dirty="0">
                <a:latin typeface="Arial"/>
                <a:cs typeface="Arial"/>
              </a:rPr>
              <a:t>transitions from </a:t>
            </a:r>
            <a:r>
              <a:rPr sz="1800" spc="-5" dirty="0">
                <a:latin typeface="Arial"/>
                <a:cs typeface="Arial"/>
              </a:rPr>
              <a:t>the </a:t>
            </a:r>
            <a:r>
              <a:rPr sz="1800" dirty="0">
                <a:latin typeface="Arial"/>
                <a:cs typeface="Arial"/>
              </a:rPr>
              <a:t>originating state. </a:t>
            </a:r>
            <a:r>
              <a:rPr sz="1800" spc="-5" dirty="0">
                <a:latin typeface="Arial"/>
                <a:cs typeface="Arial"/>
              </a:rPr>
              <a:t>There is one  </a:t>
            </a:r>
            <a:r>
              <a:rPr sz="1800" dirty="0">
                <a:latin typeface="Arial"/>
                <a:cs typeface="Arial"/>
              </a:rPr>
              <a:t>column for each input </a:t>
            </a:r>
            <a:r>
              <a:rPr sz="1800" spc="-5" dirty="0">
                <a:latin typeface="Arial"/>
                <a:cs typeface="Arial"/>
              </a:rPr>
              <a:t>symbol </a:t>
            </a:r>
            <a:r>
              <a:rPr sz="1800" dirty="0">
                <a:latin typeface="Arial"/>
                <a:cs typeface="Arial"/>
              </a:rPr>
              <a:t>(erroneous input or normal input). </a:t>
            </a:r>
            <a:r>
              <a:rPr sz="1800" spc="-10" dirty="0">
                <a:latin typeface="Arial"/>
                <a:cs typeface="Arial"/>
              </a:rPr>
              <a:t>The </a:t>
            </a:r>
            <a:r>
              <a:rPr sz="1800" dirty="0">
                <a:latin typeface="Arial"/>
                <a:cs typeface="Arial"/>
              </a:rPr>
              <a:t>entry in  </a:t>
            </a:r>
            <a:r>
              <a:rPr sz="1800" spc="-5" dirty="0">
                <a:latin typeface="Arial"/>
                <a:cs typeface="Arial"/>
              </a:rPr>
              <a:t>the table </a:t>
            </a:r>
            <a:r>
              <a:rPr sz="1800" dirty="0">
                <a:latin typeface="Arial"/>
                <a:cs typeface="Arial"/>
              </a:rPr>
              <a:t>represents </a:t>
            </a:r>
            <a:r>
              <a:rPr sz="1800" spc="-5" dirty="0">
                <a:latin typeface="Arial"/>
                <a:cs typeface="Arial"/>
              </a:rPr>
              <a:t>the new </a:t>
            </a:r>
            <a:r>
              <a:rPr sz="1800" dirty="0">
                <a:latin typeface="Arial"/>
                <a:cs typeface="Arial"/>
              </a:rPr>
              <a:t>state to </a:t>
            </a:r>
            <a:r>
              <a:rPr sz="1800" spc="-10" dirty="0">
                <a:latin typeface="Arial"/>
                <a:cs typeface="Arial"/>
              </a:rPr>
              <a:t>which </a:t>
            </a:r>
            <a:r>
              <a:rPr sz="1800" spc="-5" dirty="0">
                <a:latin typeface="Arial"/>
                <a:cs typeface="Arial"/>
              </a:rPr>
              <a:t>the system </a:t>
            </a:r>
            <a:r>
              <a:rPr sz="1800" dirty="0">
                <a:latin typeface="Arial"/>
                <a:cs typeface="Arial"/>
              </a:rPr>
              <a:t>transits to </a:t>
            </a:r>
            <a:r>
              <a:rPr sz="1800" spc="-5" dirty="0">
                <a:latin typeface="Arial"/>
                <a:cs typeface="Arial"/>
              </a:rPr>
              <a:t>on this  </a:t>
            </a:r>
            <a:r>
              <a:rPr sz="1800" dirty="0">
                <a:latin typeface="Arial"/>
                <a:cs typeface="Arial"/>
              </a:rPr>
              <a:t>transition and the output it prints on the target printer </a:t>
            </a:r>
            <a:r>
              <a:rPr sz="1800" spc="-5" dirty="0">
                <a:latin typeface="Arial"/>
                <a:cs typeface="Arial"/>
              </a:rPr>
              <a:t>device </a:t>
            </a:r>
            <a:r>
              <a:rPr sz="1800" dirty="0">
                <a:latin typeface="Arial"/>
                <a:cs typeface="Arial"/>
              </a:rPr>
              <a:t>or on the output  side.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654176"/>
            <a:ext cx="8887460" cy="57765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91030">
              <a:lnSpc>
                <a:spcPct val="100000"/>
              </a:lnSpc>
              <a:spcBef>
                <a:spcPts val="90"/>
              </a:spcBef>
            </a:pPr>
            <a:r>
              <a:rPr sz="3200" b="1" spc="-10" dirty="0">
                <a:solidFill>
                  <a:srgbClr val="FF3300"/>
                </a:solidFill>
                <a:latin typeface="Arial"/>
                <a:cs typeface="Arial"/>
              </a:rPr>
              <a:t>A Property </a:t>
            </a:r>
            <a:r>
              <a:rPr sz="3200" b="1" spc="-5" dirty="0">
                <a:solidFill>
                  <a:srgbClr val="FF3300"/>
                </a:solidFill>
                <a:latin typeface="Arial"/>
                <a:cs typeface="Arial"/>
              </a:rPr>
              <a:t>of a state</a:t>
            </a:r>
            <a:r>
              <a:rPr sz="3200" b="1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FF3300"/>
                </a:solidFill>
                <a:latin typeface="Arial"/>
                <a:cs typeface="Arial"/>
              </a:rPr>
              <a:t>graph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Times New Roman"/>
              <a:cs typeface="Times New Roman"/>
            </a:endParaRPr>
          </a:p>
          <a:p>
            <a:pPr marL="356870" marR="5080" indent="-344170">
              <a:lnSpc>
                <a:spcPct val="80000"/>
              </a:lnSpc>
              <a:buChar char="•"/>
              <a:tabLst>
                <a:tab pos="356870" algn="l"/>
                <a:tab pos="357505" algn="l"/>
                <a:tab pos="5132705" algn="l"/>
              </a:tabLst>
            </a:pPr>
            <a:r>
              <a:rPr sz="3200" spc="-5" dirty="0">
                <a:latin typeface="Arial"/>
                <a:cs typeface="Arial"/>
              </a:rPr>
              <a:t>State graphs are not dependent on time or  temporal behavior or the </a:t>
            </a:r>
            <a:r>
              <a:rPr sz="3200" spc="-10" dirty="0">
                <a:latin typeface="Arial"/>
                <a:cs typeface="Arial"/>
              </a:rPr>
              <a:t>program. (Temporal  </a:t>
            </a:r>
            <a:r>
              <a:rPr sz="3200" spc="-5" dirty="0">
                <a:latin typeface="Arial"/>
                <a:cs typeface="Arial"/>
              </a:rPr>
              <a:t>behavior is </a:t>
            </a:r>
            <a:r>
              <a:rPr sz="3200" spc="-10" dirty="0">
                <a:latin typeface="Arial"/>
                <a:cs typeface="Arial"/>
              </a:rPr>
              <a:t>represented </a:t>
            </a:r>
            <a:r>
              <a:rPr sz="3200" spc="-5" dirty="0">
                <a:latin typeface="Arial"/>
                <a:cs typeface="Arial"/>
              </a:rPr>
              <a:t>by </a:t>
            </a:r>
            <a:r>
              <a:rPr sz="3200" spc="-10" dirty="0">
                <a:latin typeface="Arial"/>
                <a:cs typeface="Arial"/>
              </a:rPr>
              <a:t>some </a:t>
            </a:r>
            <a:r>
              <a:rPr sz="3200" spc="-5" dirty="0">
                <a:latin typeface="Arial"/>
                <a:cs typeface="Arial"/>
              </a:rPr>
              <a:t>time  sequence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diagrams</a:t>
            </a:r>
            <a:r>
              <a:rPr sz="3200" spc="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etc..)	</a:t>
            </a:r>
            <a:r>
              <a:rPr sz="3200" spc="-15" dirty="0">
                <a:latin typeface="Arial"/>
                <a:cs typeface="Arial"/>
              </a:rPr>
              <a:t>The </a:t>
            </a:r>
            <a:r>
              <a:rPr sz="3200" spc="-10" dirty="0">
                <a:latin typeface="Arial"/>
                <a:cs typeface="Arial"/>
              </a:rPr>
              <a:t>system </a:t>
            </a:r>
            <a:r>
              <a:rPr sz="3200" spc="-5" dirty="0">
                <a:latin typeface="Arial"/>
                <a:cs typeface="Arial"/>
              </a:rPr>
              <a:t>changes  state only </a:t>
            </a:r>
            <a:r>
              <a:rPr sz="3200" spc="-15" dirty="0">
                <a:latin typeface="Arial"/>
                <a:cs typeface="Arial"/>
              </a:rPr>
              <a:t>when </a:t>
            </a:r>
            <a:r>
              <a:rPr sz="3200" spc="-5" dirty="0">
                <a:latin typeface="Arial"/>
                <a:cs typeface="Arial"/>
              </a:rPr>
              <a:t>an event </a:t>
            </a:r>
            <a:r>
              <a:rPr sz="3200" spc="-15" dirty="0">
                <a:latin typeface="Arial"/>
                <a:cs typeface="Arial"/>
              </a:rPr>
              <a:t>(with </a:t>
            </a:r>
            <a:r>
              <a:rPr sz="3200" spc="-5" dirty="0">
                <a:latin typeface="Arial"/>
                <a:cs typeface="Arial"/>
              </a:rPr>
              <a:t>an input  sequence occurs or an epsilon </a:t>
            </a:r>
            <a:r>
              <a:rPr sz="3200" spc="-10" dirty="0">
                <a:latin typeface="Arial"/>
                <a:cs typeface="Arial"/>
              </a:rPr>
              <a:t>symbol  </a:t>
            </a:r>
            <a:r>
              <a:rPr sz="3200" spc="-5" dirty="0">
                <a:latin typeface="Arial"/>
                <a:cs typeface="Arial"/>
              </a:rPr>
              <a:t>representing no event appears at the input of a  transition).</a:t>
            </a:r>
            <a:endParaRPr sz="3200">
              <a:latin typeface="Arial"/>
              <a:cs typeface="Arial"/>
            </a:endParaRPr>
          </a:p>
          <a:p>
            <a:pPr marL="356870" marR="319405" indent="-344170">
              <a:lnSpc>
                <a:spcPct val="80000"/>
              </a:lnSpc>
              <a:spcBef>
                <a:spcPts val="76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"/>
                <a:cs typeface="Arial"/>
              </a:rPr>
              <a:t>State graphs </a:t>
            </a:r>
            <a:r>
              <a:rPr sz="3200" spc="-10" dirty="0">
                <a:latin typeface="Arial"/>
                <a:cs typeface="Arial"/>
              </a:rPr>
              <a:t>(FSM) are </a:t>
            </a:r>
            <a:r>
              <a:rPr sz="3200" spc="-5" dirty="0">
                <a:latin typeface="Arial"/>
                <a:cs typeface="Arial"/>
              </a:rPr>
              <a:t>implemented as state  tables </a:t>
            </a:r>
            <a:r>
              <a:rPr sz="3200" spc="-10" dirty="0">
                <a:latin typeface="Arial"/>
                <a:cs typeface="Arial"/>
              </a:rPr>
              <a:t>which </a:t>
            </a:r>
            <a:r>
              <a:rPr sz="3200" spc="-5" dirty="0">
                <a:latin typeface="Arial"/>
                <a:cs typeface="Arial"/>
              </a:rPr>
              <a:t>are represented in </a:t>
            </a:r>
            <a:r>
              <a:rPr sz="3200" spc="-10" dirty="0">
                <a:latin typeface="Arial"/>
                <a:cs typeface="Arial"/>
              </a:rPr>
              <a:t>software </a:t>
            </a:r>
            <a:r>
              <a:rPr sz="3200" spc="-15" dirty="0">
                <a:latin typeface="Arial"/>
                <a:cs typeface="Arial"/>
              </a:rPr>
              <a:t>with  </a:t>
            </a:r>
            <a:r>
              <a:rPr sz="3200" spc="-5" dirty="0">
                <a:latin typeface="Arial"/>
                <a:cs typeface="Arial"/>
              </a:rPr>
              <a:t>definite data structures and associated  operations.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654" y="580720"/>
            <a:ext cx="745807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Software </a:t>
            </a:r>
            <a:r>
              <a:rPr spc="-10" dirty="0"/>
              <a:t>implementation </a:t>
            </a:r>
            <a:r>
              <a:rPr spc="-5" dirty="0"/>
              <a:t>of </a:t>
            </a:r>
            <a:r>
              <a:rPr spc="-10" dirty="0"/>
              <a:t>state</a:t>
            </a:r>
            <a:r>
              <a:rPr spc="-30" dirty="0"/>
              <a:t> </a:t>
            </a:r>
            <a:r>
              <a:rPr spc="-10" dirty="0"/>
              <a:t>table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534188"/>
            <a:ext cx="8952230" cy="449516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795"/>
              </a:spcBef>
              <a:buChar char="•"/>
              <a:tabLst>
                <a:tab pos="622300" algn="l"/>
                <a:tab pos="622935" algn="l"/>
              </a:tabLst>
            </a:pPr>
            <a:r>
              <a:rPr sz="2800" dirty="0">
                <a:latin typeface="Arial"/>
                <a:cs typeface="Arial"/>
              </a:rPr>
              <a:t>There are four tables that are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needed.</a:t>
            </a:r>
            <a:endParaRPr sz="2800">
              <a:latin typeface="Arial"/>
              <a:cs typeface="Arial"/>
            </a:endParaRPr>
          </a:p>
          <a:p>
            <a:pPr marL="1003300" lvl="1" indent="-533400">
              <a:lnSpc>
                <a:spcPct val="100000"/>
              </a:lnSpc>
              <a:spcBef>
                <a:spcPts val="590"/>
              </a:spcBef>
              <a:buAutoNum type="arabicPeriod"/>
              <a:tabLst>
                <a:tab pos="1003300" algn="l"/>
                <a:tab pos="1003935" algn="l"/>
              </a:tabLst>
            </a:pPr>
            <a:r>
              <a:rPr sz="2400" dirty="0">
                <a:latin typeface="Arial"/>
                <a:cs typeface="Arial"/>
              </a:rPr>
              <a:t>A table or a </a:t>
            </a:r>
            <a:r>
              <a:rPr sz="2400" spc="-5" dirty="0">
                <a:latin typeface="Arial"/>
                <a:cs typeface="Arial"/>
              </a:rPr>
              <a:t>process </a:t>
            </a:r>
            <a:r>
              <a:rPr sz="2400" dirty="0">
                <a:latin typeface="Arial"/>
                <a:cs typeface="Arial"/>
              </a:rPr>
              <a:t>that encodes the input </a:t>
            </a:r>
            <a:r>
              <a:rPr sz="2400" spc="-5" dirty="0">
                <a:latin typeface="Arial"/>
                <a:cs typeface="Arial"/>
              </a:rPr>
              <a:t>values </a:t>
            </a:r>
            <a:r>
              <a:rPr sz="2400" dirty="0">
                <a:latin typeface="Arial"/>
                <a:cs typeface="Arial"/>
              </a:rPr>
              <a:t>into</a:t>
            </a:r>
            <a:r>
              <a:rPr sz="2400" spc="-2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  <a:p>
            <a:pPr marL="10033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compact </a:t>
            </a:r>
            <a:r>
              <a:rPr sz="2400" spc="-5" dirty="0">
                <a:latin typeface="Arial"/>
                <a:cs typeface="Arial"/>
              </a:rPr>
              <a:t>list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(INPUT_CODE_TABLE)</a:t>
            </a:r>
            <a:endParaRPr sz="2400">
              <a:latin typeface="Arial"/>
              <a:cs typeface="Arial"/>
            </a:endParaRPr>
          </a:p>
          <a:p>
            <a:pPr marL="1003300" lvl="1" indent="-533400">
              <a:lnSpc>
                <a:spcPct val="100000"/>
              </a:lnSpc>
              <a:spcBef>
                <a:spcPts val="580"/>
              </a:spcBef>
              <a:buAutoNum type="arabicPeriod" startAt="2"/>
              <a:tabLst>
                <a:tab pos="1003300" algn="l"/>
                <a:tab pos="1003935" algn="l"/>
              </a:tabLst>
            </a:pPr>
            <a:r>
              <a:rPr sz="2400" dirty="0">
                <a:latin typeface="Arial"/>
                <a:cs typeface="Arial"/>
              </a:rPr>
              <a:t>A table that specifies the </a:t>
            </a:r>
            <a:r>
              <a:rPr sz="2400" spc="-10" dirty="0">
                <a:latin typeface="Arial"/>
                <a:cs typeface="Arial"/>
              </a:rPr>
              <a:t>next </a:t>
            </a:r>
            <a:r>
              <a:rPr sz="2400" dirty="0">
                <a:latin typeface="Arial"/>
                <a:cs typeface="Arial"/>
              </a:rPr>
              <a:t>state </a:t>
            </a:r>
            <a:r>
              <a:rPr sz="2400" spc="0" dirty="0">
                <a:latin typeface="Arial"/>
                <a:cs typeface="Arial"/>
              </a:rPr>
              <a:t>for </a:t>
            </a:r>
            <a:r>
              <a:rPr sz="2400" spc="-10" dirty="0">
                <a:latin typeface="Arial"/>
                <a:cs typeface="Arial"/>
              </a:rPr>
              <a:t>every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combination</a:t>
            </a:r>
            <a:endParaRPr sz="2400">
              <a:latin typeface="Arial"/>
              <a:cs typeface="Arial"/>
            </a:endParaRPr>
          </a:p>
          <a:p>
            <a:pPr marL="10033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of state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input </a:t>
            </a:r>
            <a:r>
              <a:rPr sz="2400" spc="-5" dirty="0">
                <a:latin typeface="Arial"/>
                <a:cs typeface="Arial"/>
              </a:rPr>
              <a:t>code.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(TRANISITION_TABLE)</a:t>
            </a:r>
            <a:endParaRPr sz="2400">
              <a:latin typeface="Arial"/>
              <a:cs typeface="Arial"/>
            </a:endParaRPr>
          </a:p>
          <a:p>
            <a:pPr marL="1003300" marR="5080" lvl="1" indent="-533400">
              <a:lnSpc>
                <a:spcPct val="100000"/>
              </a:lnSpc>
              <a:spcBef>
                <a:spcPts val="575"/>
              </a:spcBef>
              <a:buAutoNum type="arabicPeriod" startAt="3"/>
              <a:tabLst>
                <a:tab pos="1003300" algn="l"/>
                <a:tab pos="1003935" algn="l"/>
              </a:tabLst>
            </a:pPr>
            <a:r>
              <a:rPr sz="2400" dirty="0">
                <a:latin typeface="Arial"/>
                <a:cs typeface="Arial"/>
              </a:rPr>
              <a:t>A table </a:t>
            </a:r>
            <a:r>
              <a:rPr sz="2400" spc="-5" dirty="0">
                <a:latin typeface="Arial"/>
                <a:cs typeface="Arial"/>
              </a:rPr>
              <a:t>or case </a:t>
            </a:r>
            <a:r>
              <a:rPr sz="2400" dirty="0">
                <a:latin typeface="Arial"/>
                <a:cs typeface="Arial"/>
              </a:rPr>
              <a:t>statement that specifies the output </a:t>
            </a:r>
            <a:r>
              <a:rPr sz="2400" spc="-5" dirty="0">
                <a:latin typeface="Arial"/>
                <a:cs typeface="Arial"/>
              </a:rPr>
              <a:t>(or  </a:t>
            </a:r>
            <a:r>
              <a:rPr sz="2400" dirty="0">
                <a:latin typeface="Arial"/>
                <a:cs typeface="Arial"/>
              </a:rPr>
              <a:t>output code) associated </a:t>
            </a:r>
            <a:r>
              <a:rPr sz="2400" spc="-10" dirty="0">
                <a:latin typeface="Arial"/>
                <a:cs typeface="Arial"/>
              </a:rPr>
              <a:t>with every </a:t>
            </a:r>
            <a:r>
              <a:rPr sz="2400" spc="0" dirty="0">
                <a:latin typeface="Arial"/>
                <a:cs typeface="Arial"/>
              </a:rPr>
              <a:t>state-input </a:t>
            </a:r>
            <a:r>
              <a:rPr sz="2400" dirty="0">
                <a:latin typeface="Arial"/>
                <a:cs typeface="Arial"/>
              </a:rPr>
              <a:t>combination  </a:t>
            </a:r>
            <a:r>
              <a:rPr sz="2400" spc="-5" dirty="0">
                <a:latin typeface="Arial"/>
                <a:cs typeface="Arial"/>
              </a:rPr>
              <a:t>(OUTPUT_TABLE)</a:t>
            </a:r>
            <a:endParaRPr sz="2400">
              <a:latin typeface="Arial"/>
              <a:cs typeface="Arial"/>
            </a:endParaRPr>
          </a:p>
          <a:p>
            <a:pPr marL="1003300" marR="121920" lvl="1" indent="-533400">
              <a:lnSpc>
                <a:spcPct val="100000"/>
              </a:lnSpc>
              <a:spcBef>
                <a:spcPts val="575"/>
              </a:spcBef>
              <a:buAutoNum type="arabicPeriod" startAt="3"/>
              <a:tabLst>
                <a:tab pos="1003300" algn="l"/>
                <a:tab pos="1003935" algn="l"/>
              </a:tabLst>
            </a:pPr>
            <a:r>
              <a:rPr sz="2400" dirty="0">
                <a:latin typeface="Arial"/>
                <a:cs typeface="Arial"/>
              </a:rPr>
              <a:t>A table that </a:t>
            </a:r>
            <a:r>
              <a:rPr sz="2400" spc="-5" dirty="0">
                <a:latin typeface="Arial"/>
                <a:cs typeface="Arial"/>
              </a:rPr>
              <a:t>stores </a:t>
            </a:r>
            <a:r>
              <a:rPr sz="2400" dirty="0">
                <a:latin typeface="Arial"/>
                <a:cs typeface="Arial"/>
              </a:rPr>
              <a:t>the present state of each </a:t>
            </a:r>
            <a:r>
              <a:rPr sz="2400" spc="-5" dirty="0">
                <a:latin typeface="Arial"/>
                <a:cs typeface="Arial"/>
              </a:rPr>
              <a:t>device </a:t>
            </a:r>
            <a:r>
              <a:rPr sz="2400" dirty="0">
                <a:latin typeface="Arial"/>
                <a:cs typeface="Arial"/>
              </a:rPr>
              <a:t>or  </a:t>
            </a:r>
            <a:r>
              <a:rPr sz="2400" spc="-5" dirty="0">
                <a:latin typeface="Arial"/>
                <a:cs typeface="Arial"/>
              </a:rPr>
              <a:t>process or </a:t>
            </a:r>
            <a:r>
              <a:rPr sz="2400" dirty="0">
                <a:latin typeface="Arial"/>
                <a:cs typeface="Arial"/>
              </a:rPr>
              <a:t>component </a:t>
            </a:r>
            <a:r>
              <a:rPr sz="2400" spc="-5" dirty="0">
                <a:latin typeface="Arial"/>
                <a:cs typeface="Arial"/>
              </a:rPr>
              <a:t>or system </a:t>
            </a:r>
            <a:r>
              <a:rPr sz="2400" dirty="0">
                <a:latin typeface="Arial"/>
                <a:cs typeface="Arial"/>
              </a:rPr>
              <a:t>that </a:t>
            </a:r>
            <a:r>
              <a:rPr sz="2400" spc="-5" dirty="0">
                <a:latin typeface="Arial"/>
                <a:cs typeface="Arial"/>
              </a:rPr>
              <a:t>uses </a:t>
            </a:r>
            <a:r>
              <a:rPr sz="2400" dirty="0">
                <a:latin typeface="Arial"/>
                <a:cs typeface="Arial"/>
              </a:rPr>
              <a:t>the same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  table.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(DEVICE_TABLE)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654" y="580720"/>
            <a:ext cx="745807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Software </a:t>
            </a:r>
            <a:r>
              <a:rPr spc="-10" dirty="0"/>
              <a:t>implementation </a:t>
            </a:r>
            <a:r>
              <a:rPr spc="-5" dirty="0"/>
              <a:t>of </a:t>
            </a:r>
            <a:r>
              <a:rPr spc="-10" dirty="0"/>
              <a:t>state</a:t>
            </a:r>
            <a:r>
              <a:rPr spc="-30" dirty="0"/>
              <a:t> </a:t>
            </a:r>
            <a:r>
              <a:rPr spc="-10" dirty="0"/>
              <a:t>table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551432"/>
            <a:ext cx="8740775" cy="474599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942340">
              <a:lnSpc>
                <a:spcPct val="100000"/>
              </a:lnSpc>
              <a:spcBef>
                <a:spcPts val="390"/>
              </a:spcBef>
            </a:pPr>
            <a:r>
              <a:rPr sz="2400" b="1" spc="-5" dirty="0">
                <a:latin typeface="Arial"/>
                <a:cs typeface="Arial"/>
              </a:rPr>
              <a:t>The process </a:t>
            </a:r>
            <a:r>
              <a:rPr sz="2400" b="1" dirty="0">
                <a:latin typeface="Arial"/>
                <a:cs typeface="Arial"/>
              </a:rPr>
              <a:t>of </a:t>
            </a:r>
            <a:r>
              <a:rPr sz="2400" b="1" spc="-5" dirty="0">
                <a:latin typeface="Arial"/>
                <a:cs typeface="Arial"/>
              </a:rPr>
              <a:t>usage </a:t>
            </a:r>
            <a:r>
              <a:rPr sz="2400" b="1" dirty="0">
                <a:latin typeface="Arial"/>
                <a:cs typeface="Arial"/>
              </a:rPr>
              <a:t>of state </a:t>
            </a:r>
            <a:r>
              <a:rPr sz="2400" b="1" spc="-5" dirty="0">
                <a:latin typeface="Arial"/>
                <a:cs typeface="Arial"/>
              </a:rPr>
              <a:t>table is as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follows:</a:t>
            </a:r>
            <a:endParaRPr sz="2400">
              <a:latin typeface="Arial"/>
              <a:cs typeface="Arial"/>
            </a:endParaRPr>
          </a:p>
          <a:p>
            <a:pPr marL="622300" marR="1275715" indent="-609600">
              <a:lnSpc>
                <a:spcPts val="2590"/>
              </a:lnSpc>
              <a:spcBef>
                <a:spcPts val="615"/>
              </a:spcBef>
              <a:buAutoNum type="arabicPeriod"/>
              <a:tabLst>
                <a:tab pos="622300" algn="l"/>
                <a:tab pos="622935" algn="l"/>
              </a:tabLst>
            </a:pP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present </a:t>
            </a:r>
            <a:r>
              <a:rPr sz="2400" dirty="0">
                <a:latin typeface="Arial"/>
                <a:cs typeface="Arial"/>
              </a:rPr>
              <a:t>state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fetched </a:t>
            </a:r>
            <a:r>
              <a:rPr sz="2400" spc="0" dirty="0">
                <a:latin typeface="Arial"/>
                <a:cs typeface="Arial"/>
              </a:rPr>
              <a:t>from </a:t>
            </a:r>
            <a:r>
              <a:rPr sz="2400" dirty="0">
                <a:latin typeface="Arial"/>
                <a:cs typeface="Arial"/>
              </a:rPr>
              <a:t>the memory</a:t>
            </a:r>
            <a:r>
              <a:rPr sz="2400" spc="-2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(from  DEVICE_TABLE).</a:t>
            </a:r>
            <a:endParaRPr sz="2400">
              <a:latin typeface="Arial"/>
              <a:cs typeface="Arial"/>
            </a:endParaRPr>
          </a:p>
          <a:p>
            <a:pPr marL="622300" marR="10160" indent="-609600">
              <a:lnSpc>
                <a:spcPts val="2590"/>
              </a:lnSpc>
              <a:spcBef>
                <a:spcPts val="575"/>
              </a:spcBef>
              <a:buAutoNum type="arabicPeriod"/>
              <a:tabLst>
                <a:tab pos="622300" algn="l"/>
                <a:tab pos="622935" algn="l"/>
              </a:tabLst>
            </a:pPr>
            <a:r>
              <a:rPr sz="2400" dirty="0">
                <a:latin typeface="Arial"/>
                <a:cs typeface="Arial"/>
              </a:rPr>
              <a:t>the present input </a:t>
            </a:r>
            <a:r>
              <a:rPr sz="2400" spc="-5" dirty="0">
                <a:latin typeface="Arial"/>
                <a:cs typeface="Arial"/>
              </a:rPr>
              <a:t>value (symbol) </a:t>
            </a:r>
            <a:r>
              <a:rPr sz="2400" dirty="0">
                <a:latin typeface="Arial"/>
                <a:cs typeface="Arial"/>
              </a:rPr>
              <a:t>is fetched from the  </a:t>
            </a:r>
            <a:r>
              <a:rPr sz="2400" spc="-5" dirty="0">
                <a:latin typeface="Arial"/>
                <a:cs typeface="Arial"/>
              </a:rPr>
              <a:t>environment. </a:t>
            </a: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is encoded </a:t>
            </a:r>
            <a:r>
              <a:rPr sz="2400" dirty="0">
                <a:latin typeface="Arial"/>
                <a:cs typeface="Arial"/>
              </a:rPr>
              <a:t>if it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non-numerical </a:t>
            </a:r>
            <a:r>
              <a:rPr sz="2400" spc="-5" dirty="0">
                <a:latin typeface="Arial"/>
                <a:cs typeface="Arial"/>
              </a:rPr>
              <a:t>by </a:t>
            </a:r>
            <a:r>
              <a:rPr sz="2400" dirty="0">
                <a:latin typeface="Arial"/>
                <a:cs typeface="Arial"/>
              </a:rPr>
              <a:t>using </a:t>
            </a:r>
            <a:r>
              <a:rPr sz="2400" spc="-5" dirty="0">
                <a:latin typeface="Arial"/>
                <a:cs typeface="Arial"/>
              </a:rPr>
              <a:t>the  </a:t>
            </a:r>
            <a:r>
              <a:rPr sz="2400" dirty="0">
                <a:latin typeface="Arial"/>
                <a:cs typeface="Arial"/>
              </a:rPr>
              <a:t>INPUT_CODE_TABLE.</a:t>
            </a:r>
            <a:endParaRPr sz="2400">
              <a:latin typeface="Arial"/>
              <a:cs typeface="Arial"/>
            </a:endParaRPr>
          </a:p>
          <a:p>
            <a:pPr marL="622300" marR="374650" indent="-609600">
              <a:lnSpc>
                <a:spcPct val="90100"/>
              </a:lnSpc>
              <a:spcBef>
                <a:spcPts val="530"/>
              </a:spcBef>
              <a:buAutoNum type="arabicPeriod"/>
              <a:tabLst>
                <a:tab pos="622300" algn="l"/>
                <a:tab pos="622935" algn="l"/>
              </a:tabLst>
            </a:pP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present </a:t>
            </a:r>
            <a:r>
              <a:rPr sz="2400" dirty="0">
                <a:latin typeface="Arial"/>
                <a:cs typeface="Arial"/>
              </a:rPr>
              <a:t>state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the input </a:t>
            </a:r>
            <a:r>
              <a:rPr sz="2400" spc="-5" dirty="0">
                <a:latin typeface="Arial"/>
                <a:cs typeface="Arial"/>
              </a:rPr>
              <a:t>code are </a:t>
            </a:r>
            <a:r>
              <a:rPr sz="2400" dirty="0">
                <a:latin typeface="Arial"/>
                <a:cs typeface="Arial"/>
              </a:rPr>
              <a:t>concatenated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  </a:t>
            </a:r>
            <a:r>
              <a:rPr sz="2400" spc="-15" dirty="0">
                <a:latin typeface="Arial"/>
                <a:cs typeface="Arial"/>
              </a:rPr>
              <a:t>give </a:t>
            </a:r>
            <a:r>
              <a:rPr sz="2400" dirty="0">
                <a:latin typeface="Arial"/>
                <a:cs typeface="Arial"/>
              </a:rPr>
              <a:t>a pointer </a:t>
            </a:r>
            <a:r>
              <a:rPr sz="2400" spc="-5" dirty="0">
                <a:latin typeface="Arial"/>
                <a:cs typeface="Arial"/>
              </a:rPr>
              <a:t>(row,column) </a:t>
            </a:r>
            <a:r>
              <a:rPr sz="2400" dirty="0">
                <a:latin typeface="Arial"/>
                <a:cs typeface="Arial"/>
              </a:rPr>
              <a:t>into a cell of the  TRANSITION_TABLE.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ts val="2735"/>
              </a:lnSpc>
              <a:spcBef>
                <a:spcPts val="285"/>
              </a:spcBef>
              <a:buAutoNum type="arabicPeriod"/>
              <a:tabLst>
                <a:tab pos="622300" algn="l"/>
                <a:tab pos="622935" algn="l"/>
              </a:tabLst>
            </a:pPr>
            <a:r>
              <a:rPr sz="2400" dirty="0">
                <a:latin typeface="Arial"/>
                <a:cs typeface="Arial"/>
              </a:rPr>
              <a:t>The OUTPUT_TABLE contains a pointer to the </a:t>
            </a:r>
            <a:r>
              <a:rPr sz="2400" spc="-5" dirty="0">
                <a:latin typeface="Arial"/>
                <a:cs typeface="Arial"/>
              </a:rPr>
              <a:t>routine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2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endParaRPr sz="2400">
              <a:latin typeface="Arial"/>
              <a:cs typeface="Arial"/>
            </a:endParaRPr>
          </a:p>
          <a:p>
            <a:pPr marL="622300">
              <a:lnSpc>
                <a:spcPts val="2735"/>
              </a:lnSpc>
            </a:pPr>
            <a:r>
              <a:rPr sz="2400" spc="-5" dirty="0">
                <a:latin typeface="Arial"/>
                <a:cs typeface="Arial"/>
              </a:rPr>
              <a:t>executed </a:t>
            </a:r>
            <a:r>
              <a:rPr sz="2400" spc="-10" dirty="0">
                <a:latin typeface="Arial"/>
                <a:cs typeface="Arial"/>
              </a:rPr>
              <a:t>when </a:t>
            </a:r>
            <a:r>
              <a:rPr sz="2400" dirty="0">
                <a:latin typeface="Arial"/>
                <a:cs typeface="Arial"/>
              </a:rPr>
              <a:t>that state-input combination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occurs.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ts val="2735"/>
              </a:lnSpc>
              <a:spcBef>
                <a:spcPts val="290"/>
              </a:spcBef>
              <a:buAutoNum type="arabicPeriod" startAt="5"/>
              <a:tabLst>
                <a:tab pos="622300" algn="l"/>
                <a:tab pos="622935" algn="l"/>
              </a:tabLst>
            </a:pPr>
            <a:r>
              <a:rPr sz="2400" dirty="0">
                <a:latin typeface="Arial"/>
                <a:cs typeface="Arial"/>
              </a:rPr>
              <a:t>The same pointer </a:t>
            </a:r>
            <a:r>
              <a:rPr sz="2400" spc="-5" dirty="0">
                <a:latin typeface="Arial"/>
                <a:cs typeface="Arial"/>
              </a:rPr>
              <a:t>value </a:t>
            </a:r>
            <a:r>
              <a:rPr sz="2400" dirty="0">
                <a:latin typeface="Arial"/>
                <a:cs typeface="Arial"/>
              </a:rPr>
              <a:t>is used to </a:t>
            </a:r>
            <a:r>
              <a:rPr sz="2400" spc="0" dirty="0">
                <a:latin typeface="Arial"/>
                <a:cs typeface="Arial"/>
              </a:rPr>
              <a:t>fetch </a:t>
            </a:r>
            <a:r>
              <a:rPr sz="2400" dirty="0">
                <a:latin typeface="Arial"/>
                <a:cs typeface="Arial"/>
              </a:rPr>
              <a:t>the new state</a:t>
            </a:r>
            <a:r>
              <a:rPr sz="2400" spc="-2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value,</a:t>
            </a:r>
            <a:endParaRPr sz="2400">
              <a:latin typeface="Arial"/>
              <a:cs typeface="Arial"/>
            </a:endParaRPr>
          </a:p>
          <a:p>
            <a:pPr marL="622300">
              <a:lnSpc>
                <a:spcPts val="2735"/>
              </a:lnSpc>
            </a:pPr>
            <a:r>
              <a:rPr sz="2400" spc="-10" dirty="0">
                <a:latin typeface="Arial"/>
                <a:cs typeface="Arial"/>
              </a:rPr>
              <a:t>which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then stored </a:t>
            </a:r>
            <a:r>
              <a:rPr sz="2400" spc="-5" dirty="0">
                <a:latin typeface="Arial"/>
                <a:cs typeface="Arial"/>
              </a:rPr>
              <a:t>in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DEVICE_TABLE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4992" y="580720"/>
            <a:ext cx="495490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Principles of </a:t>
            </a:r>
            <a:r>
              <a:rPr spc="-10" dirty="0"/>
              <a:t>state</a:t>
            </a:r>
            <a:r>
              <a:rPr spc="-70" dirty="0"/>
              <a:t> </a:t>
            </a:r>
            <a:r>
              <a:rPr spc="-10"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621916"/>
            <a:ext cx="8832215" cy="4552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391795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latin typeface="Arial"/>
                <a:cs typeface="Arial"/>
              </a:rPr>
              <a:t>As it is not possible to test </a:t>
            </a:r>
            <a:r>
              <a:rPr sz="2800" spc="-5" dirty="0">
                <a:latin typeface="Arial"/>
                <a:cs typeface="Arial"/>
              </a:rPr>
              <a:t>every </a:t>
            </a:r>
            <a:r>
              <a:rPr sz="2800" dirty="0">
                <a:latin typeface="Arial"/>
                <a:cs typeface="Arial"/>
              </a:rPr>
              <a:t>path thru a state  graph, </a:t>
            </a:r>
            <a:r>
              <a:rPr sz="2800" spc="0" dirty="0">
                <a:latin typeface="Arial"/>
                <a:cs typeface="Arial"/>
              </a:rPr>
              <a:t>use </a:t>
            </a:r>
            <a:r>
              <a:rPr sz="2800" dirty="0">
                <a:latin typeface="Arial"/>
                <a:cs typeface="Arial"/>
              </a:rPr>
              <a:t>the notion of </a:t>
            </a:r>
            <a:r>
              <a:rPr sz="2800" spc="-5" dirty="0">
                <a:latin typeface="Arial"/>
                <a:cs typeface="Arial"/>
              </a:rPr>
              <a:t>coverage. </a:t>
            </a:r>
            <a:r>
              <a:rPr sz="2800" spc="15" dirty="0">
                <a:latin typeface="Arial"/>
                <a:cs typeface="Arial"/>
              </a:rPr>
              <a:t>We </a:t>
            </a:r>
            <a:r>
              <a:rPr sz="2800" dirty="0">
                <a:latin typeface="Arial"/>
                <a:cs typeface="Arial"/>
              </a:rPr>
              <a:t>assume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  the graph is strongly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connected.</a:t>
            </a:r>
            <a:endParaRPr sz="2800">
              <a:latin typeface="Arial"/>
              <a:cs typeface="Arial"/>
            </a:endParaRPr>
          </a:p>
          <a:p>
            <a:pPr marL="356870" marR="5080" indent="-344170" algn="just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406400" algn="l"/>
              </a:tabLst>
            </a:pPr>
            <a:r>
              <a:rPr sz="2800" dirty="0">
                <a:latin typeface="Arial"/>
                <a:cs typeface="Arial"/>
              </a:rPr>
              <a:t>It is not useful or practical to plan </a:t>
            </a:r>
            <a:r>
              <a:rPr sz="2800" spc="0" dirty="0">
                <a:latin typeface="Arial"/>
                <a:cs typeface="Arial"/>
              </a:rPr>
              <a:t>an </a:t>
            </a:r>
            <a:r>
              <a:rPr sz="2800" dirty="0">
                <a:latin typeface="Arial"/>
                <a:cs typeface="Arial"/>
              </a:rPr>
              <a:t>entire grand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tour  of the states for </a:t>
            </a:r>
            <a:r>
              <a:rPr sz="2800" spc="0" dirty="0">
                <a:latin typeface="Arial"/>
                <a:cs typeface="Arial"/>
              </a:rPr>
              <a:t>testing </a:t>
            </a:r>
            <a:r>
              <a:rPr sz="2800" dirty="0">
                <a:latin typeface="Arial"/>
                <a:cs typeface="Arial"/>
              </a:rPr>
              <a:t>initially </a:t>
            </a:r>
            <a:r>
              <a:rPr sz="2800" spc="0" dirty="0">
                <a:latin typeface="Arial"/>
                <a:cs typeface="Arial"/>
              </a:rPr>
              <a:t>as </a:t>
            </a:r>
            <a:r>
              <a:rPr sz="2800" dirty="0">
                <a:latin typeface="Arial"/>
                <a:cs typeface="Arial"/>
              </a:rPr>
              <a:t>it </a:t>
            </a:r>
            <a:r>
              <a:rPr sz="2800" spc="0" dirty="0">
                <a:latin typeface="Arial"/>
                <a:cs typeface="Arial"/>
              </a:rPr>
              <a:t>does </a:t>
            </a:r>
            <a:r>
              <a:rPr sz="2800" dirty="0">
                <a:latin typeface="Arial"/>
                <a:cs typeface="Arial"/>
              </a:rPr>
              <a:t>not </a:t>
            </a:r>
            <a:r>
              <a:rPr sz="2800" spc="-10" dirty="0">
                <a:latin typeface="Arial"/>
                <a:cs typeface="Arial"/>
              </a:rPr>
              <a:t>work </a:t>
            </a:r>
            <a:r>
              <a:rPr sz="2800" dirty="0">
                <a:latin typeface="Arial"/>
                <a:cs typeface="Arial"/>
              </a:rPr>
              <a:t>out  due to possibility of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bugs.</a:t>
            </a:r>
            <a:endParaRPr sz="2800">
              <a:latin typeface="Arial"/>
              <a:cs typeface="Arial"/>
            </a:endParaRPr>
          </a:p>
          <a:p>
            <a:pPr marL="356870" marR="431800" indent="-34417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406400" algn="l"/>
              </a:tabLst>
            </a:pPr>
            <a:r>
              <a:rPr sz="2800" dirty="0">
                <a:latin typeface="Arial"/>
                <a:cs typeface="Arial"/>
              </a:rPr>
              <a:t>During </a:t>
            </a:r>
            <a:r>
              <a:rPr sz="2800" spc="0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maintenance </a:t>
            </a:r>
            <a:r>
              <a:rPr sz="2800" spc="0" dirty="0">
                <a:latin typeface="Arial"/>
                <a:cs typeface="Arial"/>
              </a:rPr>
              <a:t>phase </a:t>
            </a:r>
            <a:r>
              <a:rPr sz="2800" dirty="0">
                <a:latin typeface="Arial"/>
                <a:cs typeface="Arial"/>
              </a:rPr>
              <a:t>only </a:t>
            </a:r>
            <a:r>
              <a:rPr sz="2800" spc="0" dirty="0">
                <a:latin typeface="Arial"/>
                <a:cs typeface="Arial"/>
              </a:rPr>
              <a:t>few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transitions  </a:t>
            </a:r>
            <a:r>
              <a:rPr sz="2800" spc="0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states </a:t>
            </a:r>
            <a:r>
              <a:rPr sz="2800" spc="0" dirty="0">
                <a:latin typeface="Arial"/>
                <a:cs typeface="Arial"/>
              </a:rPr>
              <a:t>need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0" dirty="0">
                <a:latin typeface="Arial"/>
                <a:cs typeface="Arial"/>
              </a:rPr>
              <a:t>be tested </a:t>
            </a:r>
            <a:r>
              <a:rPr sz="2800" spc="-5" dirty="0">
                <a:latin typeface="Arial"/>
                <a:cs typeface="Arial"/>
              </a:rPr>
              <a:t>which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15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affected.</a:t>
            </a:r>
            <a:endParaRPr sz="2800">
              <a:latin typeface="Arial"/>
              <a:cs typeface="Arial"/>
            </a:endParaRPr>
          </a:p>
          <a:p>
            <a:pPr marL="356870" marR="5715" indent="-344805" algn="just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Arial"/>
                <a:cs typeface="Arial"/>
              </a:rPr>
              <a:t>3 </a:t>
            </a:r>
            <a:r>
              <a:rPr sz="2800" spc="-5" dirty="0">
                <a:latin typeface="Arial"/>
                <a:cs typeface="Arial"/>
              </a:rPr>
              <a:t>For </a:t>
            </a:r>
            <a:r>
              <a:rPr sz="2800" spc="-10" dirty="0">
                <a:latin typeface="Arial"/>
                <a:cs typeface="Arial"/>
              </a:rPr>
              <a:t>very </a:t>
            </a:r>
            <a:r>
              <a:rPr sz="2800" dirty="0">
                <a:latin typeface="Arial"/>
                <a:cs typeface="Arial"/>
              </a:rPr>
              <a:t>long </a:t>
            </a:r>
            <a:r>
              <a:rPr sz="2800" spc="0" dirty="0">
                <a:latin typeface="Arial"/>
                <a:cs typeface="Arial"/>
              </a:rPr>
              <a:t>test </a:t>
            </a:r>
            <a:r>
              <a:rPr sz="2800" dirty="0">
                <a:latin typeface="Arial"/>
                <a:cs typeface="Arial"/>
              </a:rPr>
              <a:t>input </a:t>
            </a:r>
            <a:r>
              <a:rPr sz="2800" spc="-5" dirty="0">
                <a:latin typeface="Arial"/>
                <a:cs typeface="Arial"/>
              </a:rPr>
              <a:t>symbol </a:t>
            </a:r>
            <a:r>
              <a:rPr sz="2800" dirty="0">
                <a:latin typeface="Arial"/>
                <a:cs typeface="Arial"/>
              </a:rPr>
              <a:t>sequences it is difficult  to test the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system.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5410" y="290906"/>
            <a:ext cx="639572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Uses/Advantages </a:t>
            </a:r>
            <a:r>
              <a:rPr spc="-5" dirty="0"/>
              <a:t>of </a:t>
            </a:r>
            <a:r>
              <a:rPr spc="-10" dirty="0"/>
              <a:t>state</a:t>
            </a:r>
            <a:r>
              <a:rPr spc="75" dirty="0"/>
              <a:t> </a:t>
            </a:r>
            <a:r>
              <a:rPr spc="-10"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55319"/>
            <a:ext cx="8946515" cy="509079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622300" marR="106045" indent="-609600">
              <a:lnSpc>
                <a:spcPct val="80000"/>
              </a:lnSpc>
              <a:spcBef>
                <a:spcPts val="780"/>
              </a:spcBef>
              <a:buChar char="•"/>
              <a:tabLst>
                <a:tab pos="622300" algn="l"/>
                <a:tab pos="622935" algn="l"/>
              </a:tabLst>
            </a:pPr>
            <a:r>
              <a:rPr sz="2800" dirty="0">
                <a:latin typeface="Arial"/>
                <a:cs typeface="Arial"/>
              </a:rPr>
              <a:t>State testing can find bugs </a:t>
            </a:r>
            <a:r>
              <a:rPr sz="2800" spc="-5" dirty="0">
                <a:latin typeface="Arial"/>
                <a:cs typeface="Arial"/>
              </a:rPr>
              <a:t>which </a:t>
            </a:r>
            <a:r>
              <a:rPr sz="2800" dirty="0">
                <a:latin typeface="Arial"/>
                <a:cs typeface="Arial"/>
              </a:rPr>
              <a:t>are not possible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  </a:t>
            </a:r>
            <a:r>
              <a:rPr sz="2800" spc="0" dirty="0">
                <a:latin typeface="Arial"/>
                <a:cs typeface="Arial"/>
              </a:rPr>
              <a:t>be </a:t>
            </a:r>
            <a:r>
              <a:rPr sz="2800" dirty="0">
                <a:latin typeface="Arial"/>
                <a:cs typeface="Arial"/>
              </a:rPr>
              <a:t>found </a:t>
            </a:r>
            <a:r>
              <a:rPr sz="2800" spc="-10" dirty="0">
                <a:latin typeface="Arial"/>
                <a:cs typeface="Arial"/>
              </a:rPr>
              <a:t>with </a:t>
            </a:r>
            <a:r>
              <a:rPr sz="2800" spc="0" dirty="0">
                <a:latin typeface="Arial"/>
                <a:cs typeface="Arial"/>
              </a:rPr>
              <a:t>other </a:t>
            </a:r>
            <a:r>
              <a:rPr sz="2800" spc="-5" dirty="0">
                <a:latin typeface="Arial"/>
                <a:cs typeface="Arial"/>
              </a:rPr>
              <a:t>types of </a:t>
            </a:r>
            <a:r>
              <a:rPr sz="2800" spc="0" dirty="0">
                <a:latin typeface="Arial"/>
                <a:cs typeface="Arial"/>
              </a:rPr>
              <a:t>testing. </a:t>
            </a:r>
            <a:r>
              <a:rPr sz="2800" dirty="0">
                <a:latin typeface="Arial"/>
                <a:cs typeface="Arial"/>
              </a:rPr>
              <a:t>Normally most  of </a:t>
            </a:r>
            <a:r>
              <a:rPr sz="2800" spc="-5" dirty="0">
                <a:latin typeface="Arial"/>
                <a:cs typeface="Arial"/>
              </a:rPr>
              <a:t>systems </a:t>
            </a:r>
            <a:r>
              <a:rPr sz="2800" dirty="0">
                <a:latin typeface="Arial"/>
                <a:cs typeface="Arial"/>
              </a:rPr>
              <a:t>can be modeled as state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graphs.</a:t>
            </a:r>
            <a:endParaRPr sz="2800">
              <a:latin typeface="Arial"/>
              <a:cs typeface="Arial"/>
            </a:endParaRPr>
          </a:p>
          <a:p>
            <a:pPr marL="622300" marR="5080" indent="-609600">
              <a:lnSpc>
                <a:spcPct val="80000"/>
              </a:lnSpc>
              <a:spcBef>
                <a:spcPts val="675"/>
              </a:spcBef>
              <a:buChar char="•"/>
              <a:tabLst>
                <a:tab pos="622300" algn="l"/>
                <a:tab pos="622935" algn="l"/>
                <a:tab pos="2498725" algn="l"/>
                <a:tab pos="2660650" algn="l"/>
              </a:tabLst>
            </a:pPr>
            <a:r>
              <a:rPr sz="2800" dirty="0">
                <a:latin typeface="Arial"/>
                <a:cs typeface="Arial"/>
              </a:rPr>
              <a:t>It </a:t>
            </a:r>
            <a:r>
              <a:rPr sz="2800" spc="0" dirty="0">
                <a:latin typeface="Arial"/>
                <a:cs typeface="Arial"/>
              </a:rPr>
              <a:t>can </a:t>
            </a:r>
            <a:r>
              <a:rPr sz="2800" dirty="0">
                <a:latin typeface="Arial"/>
                <a:cs typeface="Arial"/>
              </a:rPr>
              <a:t>find if the specifications are complete </a:t>
            </a:r>
            <a:r>
              <a:rPr sz="2800" spc="0" dirty="0">
                <a:latin typeface="Arial"/>
                <a:cs typeface="Arial"/>
              </a:rPr>
              <a:t>and  </a:t>
            </a:r>
            <a:r>
              <a:rPr sz="2800" dirty="0">
                <a:latin typeface="Arial"/>
                <a:cs typeface="Arial"/>
              </a:rPr>
              <a:t>ambiguous.		This is </a:t>
            </a:r>
            <a:r>
              <a:rPr sz="2800" spc="0" dirty="0">
                <a:latin typeface="Arial"/>
                <a:cs typeface="Arial"/>
              </a:rPr>
              <a:t>seen </a:t>
            </a:r>
            <a:r>
              <a:rPr sz="2800" dirty="0">
                <a:latin typeface="Arial"/>
                <a:cs typeface="Arial"/>
              </a:rPr>
              <a:t>clearly if the state table is  filled </a:t>
            </a:r>
            <a:r>
              <a:rPr sz="2800" spc="-10" dirty="0">
                <a:latin typeface="Arial"/>
                <a:cs typeface="Arial"/>
              </a:rPr>
              <a:t>with </a:t>
            </a:r>
            <a:r>
              <a:rPr sz="2800" dirty="0">
                <a:latin typeface="Arial"/>
                <a:cs typeface="Arial"/>
              </a:rPr>
              <a:t>multiple entries in some cells or some cells  are</a:t>
            </a:r>
            <a:r>
              <a:rPr sz="2800" spc="-5" dirty="0">
                <a:latin typeface="Arial"/>
                <a:cs typeface="Arial"/>
              </a:rPr>
              <a:t> empty.	</a:t>
            </a:r>
            <a:r>
              <a:rPr sz="2800" spc="0" dirty="0">
                <a:latin typeface="Arial"/>
                <a:cs typeface="Arial"/>
              </a:rPr>
              <a:t>IT can </a:t>
            </a:r>
            <a:r>
              <a:rPr sz="2800" dirty="0">
                <a:latin typeface="Arial"/>
                <a:cs typeface="Arial"/>
              </a:rPr>
              <a:t>also tell if some default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transitions  or transitions on erroneous inputs are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missing.</a:t>
            </a:r>
            <a:endParaRPr sz="2800">
              <a:latin typeface="Arial"/>
              <a:cs typeface="Arial"/>
            </a:endParaRPr>
          </a:p>
          <a:p>
            <a:pPr marL="622300" marR="163195" indent="-609600">
              <a:lnSpc>
                <a:spcPct val="80000"/>
              </a:lnSpc>
              <a:spcBef>
                <a:spcPts val="675"/>
              </a:spcBef>
              <a:buChar char="•"/>
              <a:tabLst>
                <a:tab pos="622300" algn="l"/>
                <a:tab pos="622935" algn="l"/>
                <a:tab pos="4059554" algn="l"/>
              </a:tabLst>
            </a:pPr>
            <a:r>
              <a:rPr sz="2800" spc="0" dirty="0">
                <a:latin typeface="Arial"/>
                <a:cs typeface="Arial"/>
              </a:rPr>
              <a:t>State </a:t>
            </a:r>
            <a:r>
              <a:rPr sz="2800" dirty="0">
                <a:latin typeface="Arial"/>
                <a:cs typeface="Arial"/>
              </a:rPr>
              <a:t>testing can identify the </a:t>
            </a:r>
            <a:r>
              <a:rPr sz="2800" spc="-5" dirty="0">
                <a:latin typeface="Arial"/>
                <a:cs typeface="Arial"/>
              </a:rPr>
              <a:t>system’s seemingly  </a:t>
            </a:r>
            <a:r>
              <a:rPr sz="2800" dirty="0">
                <a:latin typeface="Arial"/>
                <a:cs typeface="Arial"/>
              </a:rPr>
              <a:t>impossible states and checks if there are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transitions  </a:t>
            </a:r>
            <a:r>
              <a:rPr sz="2800" spc="0" dirty="0">
                <a:latin typeface="Arial"/>
                <a:cs typeface="Arial"/>
              </a:rPr>
              <a:t>from </a:t>
            </a:r>
            <a:r>
              <a:rPr sz="2800" dirty="0">
                <a:latin typeface="Arial"/>
                <a:cs typeface="Arial"/>
              </a:rPr>
              <a:t>these states to other states are defined in </a:t>
            </a:r>
            <a:r>
              <a:rPr sz="2800" spc="0" dirty="0">
                <a:latin typeface="Arial"/>
                <a:cs typeface="Arial"/>
              </a:rPr>
              <a:t>the  </a:t>
            </a:r>
            <a:r>
              <a:rPr sz="2800" dirty="0">
                <a:latin typeface="Arial"/>
                <a:cs typeface="Arial"/>
              </a:rPr>
              <a:t>specifications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not.	That is, the error </a:t>
            </a:r>
            <a:r>
              <a:rPr sz="2800" spc="-5" dirty="0">
                <a:latin typeface="Arial"/>
                <a:cs typeface="Arial"/>
              </a:rPr>
              <a:t>recovery  </a:t>
            </a:r>
            <a:r>
              <a:rPr sz="2800" spc="0" dirty="0">
                <a:latin typeface="Arial"/>
                <a:cs typeface="Arial"/>
              </a:rPr>
              <a:t>processes </a:t>
            </a:r>
            <a:r>
              <a:rPr sz="2800" dirty="0">
                <a:latin typeface="Arial"/>
                <a:cs typeface="Arial"/>
              </a:rPr>
              <a:t>are defined for </a:t>
            </a:r>
            <a:r>
              <a:rPr sz="2800" spc="0" dirty="0">
                <a:latin typeface="Arial"/>
                <a:cs typeface="Arial"/>
              </a:rPr>
              <a:t>such </a:t>
            </a:r>
            <a:r>
              <a:rPr sz="2800" dirty="0">
                <a:latin typeface="Arial"/>
                <a:cs typeface="Arial"/>
              </a:rPr>
              <a:t>impossible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states.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1053</Words>
  <Application>Microsoft Office PowerPoint</Application>
  <PresentationFormat>On-screen Show (4:3)</PresentationFormat>
  <Paragraphs>108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OVER VIEW</vt:lpstr>
      <vt:lpstr>state graph</vt:lpstr>
      <vt:lpstr>A Property of a state graph</vt:lpstr>
      <vt:lpstr>State table</vt:lpstr>
      <vt:lpstr>Slide 5</vt:lpstr>
      <vt:lpstr>Software implementation of state table</vt:lpstr>
      <vt:lpstr>Software implementation of state table</vt:lpstr>
      <vt:lpstr>Principles of state testing</vt:lpstr>
      <vt:lpstr>Uses/Advantages of state testing</vt:lpstr>
      <vt:lpstr>Uses/Advantages of state testing</vt:lpstr>
      <vt:lpstr>DisAdvantages of state testing</vt:lpstr>
      <vt:lpstr>DisAdvantages of state testing</vt:lpstr>
      <vt:lpstr>DisAdvantages of state testing</vt:lpstr>
      <vt:lpstr>Application areas for state testing using</vt:lpstr>
      <vt:lpstr>Application areas for state testing using FSM model</vt:lpstr>
      <vt:lpstr>Good-state graphs and Bad state graph</vt:lpstr>
      <vt:lpstr>Good-state graphs and Bad state graph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</dc:title>
  <dc:creator>U Srinivasulu, Prof. K L Chugh, CSE</dc:creator>
  <cp:lastModifiedBy>DBMS</cp:lastModifiedBy>
  <cp:revision>1</cp:revision>
  <dcterms:created xsi:type="dcterms:W3CDTF">2018-03-20T09:29:59Z</dcterms:created>
  <dcterms:modified xsi:type="dcterms:W3CDTF">2018-03-21T08:35:08Z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2010-12-29T00:00:00Z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2018-03-20T00:00:00Z</vt:filetime>
  </property>
</Properties>
</file>