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4341" y="214325"/>
            <a:ext cx="7897317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6689" y="3347669"/>
            <a:ext cx="7691120" cy="2983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5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22.png"/><Relationship Id="rId9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76.png"/><Relationship Id="rId5" Type="http://schemas.openxmlformats.org/officeDocument/2006/relationships/image" Target="../media/image82.png"/><Relationship Id="rId15" Type="http://schemas.openxmlformats.org/officeDocument/2006/relationships/image" Target="../media/image89.png"/><Relationship Id="rId10" Type="http://schemas.openxmlformats.org/officeDocument/2006/relationships/image" Target="../media/image85.png"/><Relationship Id="rId4" Type="http://schemas.openxmlformats.org/officeDocument/2006/relationships/image" Target="../media/image59.png"/><Relationship Id="rId9" Type="http://schemas.openxmlformats.org/officeDocument/2006/relationships/image" Target="../media/image27.png"/><Relationship Id="rId1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59.png"/><Relationship Id="rId21" Type="http://schemas.openxmlformats.org/officeDocument/2006/relationships/image" Target="../media/image107.png"/><Relationship Id="rId7" Type="http://schemas.openxmlformats.org/officeDocument/2006/relationships/image" Target="../media/image94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90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5" Type="http://schemas.openxmlformats.org/officeDocument/2006/relationships/image" Target="../media/image101.png"/><Relationship Id="rId10" Type="http://schemas.openxmlformats.org/officeDocument/2006/relationships/image" Target="../media/image54.png"/><Relationship Id="rId19" Type="http://schemas.openxmlformats.org/officeDocument/2006/relationships/image" Target="../media/image105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21" Type="http://schemas.openxmlformats.org/officeDocument/2006/relationships/image" Target="../media/image5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7.png"/><Relationship Id="rId16" Type="http://schemas.openxmlformats.org/officeDocument/2006/relationships/image" Target="../media/image122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26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92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8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20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8.png"/><Relationship Id="rId10" Type="http://schemas.openxmlformats.org/officeDocument/2006/relationships/image" Target="../media/image134.png"/><Relationship Id="rId4" Type="http://schemas.openxmlformats.org/officeDocument/2006/relationships/image" Target="../media/image21.png"/><Relationship Id="rId9" Type="http://schemas.openxmlformats.org/officeDocument/2006/relationships/image" Target="../media/image133.png"/><Relationship Id="rId1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7.png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12" Type="http://schemas.openxmlformats.org/officeDocument/2006/relationships/image" Target="../media/image1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5.png"/><Relationship Id="rId5" Type="http://schemas.openxmlformats.org/officeDocument/2006/relationships/image" Target="../media/image140.png"/><Relationship Id="rId10" Type="http://schemas.openxmlformats.org/officeDocument/2006/relationships/image" Target="../media/image101.png"/><Relationship Id="rId4" Type="http://schemas.openxmlformats.org/officeDocument/2006/relationships/image" Target="../media/image54.png"/><Relationship Id="rId9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86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0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69.png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486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8258" y="214325"/>
            <a:ext cx="2804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701040"/>
            <a:ext cx="3941064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352171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Domain </a:t>
            </a:r>
            <a:r>
              <a:rPr sz="2600" b="1" spc="-35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r>
              <a:rPr sz="2600" b="1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Model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200" y="2133600"/>
            <a:ext cx="11430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110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INPUT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8400" y="2133600"/>
            <a:ext cx="12954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110"/>
              </a:spcBef>
            </a:pPr>
            <a:r>
              <a:rPr sz="1600" b="1" spc="-10" dirty="0">
                <a:solidFill>
                  <a:srgbClr val="800080"/>
                </a:solidFill>
                <a:latin typeface="Arial"/>
                <a:cs typeface="Arial"/>
              </a:rPr>
              <a:t>CLASSIFY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19600" y="21336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3800" y="23241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0" y="23241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200" y="2324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38800" y="2133600"/>
            <a:ext cx="12192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110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DO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CASE</a:t>
            </a:r>
            <a:r>
              <a:rPr sz="1600" b="1" spc="-4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58000" y="2324100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48600" y="2133600"/>
            <a:ext cx="11430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10"/>
              </a:spcBef>
            </a:pPr>
            <a:r>
              <a:rPr sz="1600" b="1" spc="-5" dirty="0">
                <a:solidFill>
                  <a:srgbClr val="800080"/>
                </a:solidFill>
                <a:latin typeface="Arial"/>
                <a:cs typeface="Arial"/>
              </a:rPr>
              <a:t>OUTPUT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24400" y="26670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1400" y="2362200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24400" y="3086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38800" y="2895600"/>
            <a:ext cx="12192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110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DO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CASE</a:t>
            </a:r>
            <a:r>
              <a:rPr sz="16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58000" y="30861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4400" y="37719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638800" y="3581400"/>
            <a:ext cx="12192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110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DO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CASE</a:t>
            </a:r>
            <a:r>
              <a:rPr sz="16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58000" y="37719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24400" y="4343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1400" y="4343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24400" y="4953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1400" y="4953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24400" y="5257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638800" y="5029200"/>
            <a:ext cx="12192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224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120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DO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CASE</a:t>
            </a:r>
            <a:r>
              <a:rPr sz="16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58000" y="52578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74134" y="1783460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90009" y="2469642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D3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29995" y="2861817"/>
            <a:ext cx="7308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Arial"/>
                <a:cs typeface="Arial"/>
              </a:rPr>
              <a:t>(x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60" dirty="0">
                <a:latin typeface="Arial"/>
                <a:cs typeface="Arial"/>
              </a:rPr>
              <a:t>y</a:t>
            </a:r>
            <a:r>
              <a:rPr sz="1400" b="1" spc="-5" dirty="0">
                <a:latin typeface="Arial"/>
                <a:cs typeface="Arial"/>
              </a:rPr>
              <a:t>,z</a:t>
            </a:r>
            <a:r>
              <a:rPr sz="1400" b="1" spc="-1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…)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66571" y="3308096"/>
            <a:ext cx="12528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(1, 2, 3, 4,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5,…)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47278" y="2861817"/>
            <a:ext cx="1027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{ </a:t>
            </a:r>
            <a:r>
              <a:rPr sz="1400" b="1" spc="-15" dirty="0">
                <a:latin typeface="Arial"/>
                <a:cs typeface="Arial"/>
              </a:rPr>
              <a:t>Outcome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64584" y="2012060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D2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66209" y="2926791"/>
            <a:ext cx="2622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Dn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8852" y="8569"/>
            <a:ext cx="8138795" cy="116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3675">
              <a:lnSpc>
                <a:spcPct val="156400"/>
              </a:lnSpc>
              <a:spcBef>
                <a:spcPts val="95"/>
              </a:spcBef>
              <a:tabLst>
                <a:tab pos="1785620" algn="l"/>
                <a:tab pos="2740025" algn="l"/>
                <a:tab pos="3011170" algn="l"/>
              </a:tabLst>
            </a:pPr>
            <a:r>
              <a:rPr spc="-5" dirty="0"/>
              <a:t>Domain</a:t>
            </a:r>
            <a:r>
              <a:rPr spc="-1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spc="-5" dirty="0">
                <a:solidFill>
                  <a:srgbClr val="0000CC"/>
                </a:solidFill>
              </a:rPr>
              <a:t>Domain </a:t>
            </a:r>
            <a:r>
              <a:rPr dirty="0">
                <a:solidFill>
                  <a:srgbClr val="0000CC"/>
                </a:solidFill>
              </a:rPr>
              <a:t>Closure  </a:t>
            </a:r>
            <a:r>
              <a:rPr spc="-10" dirty="0">
                <a:solidFill>
                  <a:srgbClr val="000000"/>
                </a:solidFill>
              </a:rPr>
              <a:t>Boundary:	</a:t>
            </a:r>
            <a:r>
              <a:rPr dirty="0">
                <a:solidFill>
                  <a:srgbClr val="000000"/>
                </a:solidFill>
              </a:rPr>
              <a:t>Closed /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0" name="object 10"/>
          <p:cNvSpPr/>
          <p:nvPr/>
        </p:nvSpPr>
        <p:spPr>
          <a:xfrm>
            <a:off x="1373250" y="5334000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7766" y="200582"/>
                </a:lnTo>
                <a:lnTo>
                  <a:pt x="29394" y="242419"/>
                </a:lnTo>
                <a:lnTo>
                  <a:pt x="62380" y="275405"/>
                </a:lnTo>
                <a:lnTo>
                  <a:pt x="104217" y="297033"/>
                </a:lnTo>
                <a:lnTo>
                  <a:pt x="152400" y="304800"/>
                </a:lnTo>
                <a:lnTo>
                  <a:pt x="200582" y="297033"/>
                </a:lnTo>
                <a:lnTo>
                  <a:pt x="242419" y="275405"/>
                </a:lnTo>
                <a:lnTo>
                  <a:pt x="275405" y="242419"/>
                </a:lnTo>
                <a:lnTo>
                  <a:pt x="297033" y="200582"/>
                </a:lnTo>
                <a:lnTo>
                  <a:pt x="304800" y="152400"/>
                </a:lnTo>
                <a:lnTo>
                  <a:pt x="297033" y="104217"/>
                </a:lnTo>
                <a:lnTo>
                  <a:pt x="275405" y="62380"/>
                </a:lnTo>
                <a:lnTo>
                  <a:pt x="242419" y="29394"/>
                </a:lnTo>
                <a:lnTo>
                  <a:pt x="200582" y="7766"/>
                </a:lnTo>
                <a:lnTo>
                  <a:pt x="152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0" y="5105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200" y="5181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6251" y="5105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46629" y="5671515"/>
            <a:ext cx="3517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0" dirty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09999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07022" y="5671515"/>
            <a:ext cx="4178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0" dirty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r>
              <a:rPr sz="1400" b="1" spc="-35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9999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9575" y="4985384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4664" y="4702505"/>
            <a:ext cx="3168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40020"/>
                </a:solidFill>
                <a:latin typeface="Arial"/>
                <a:cs typeface="Arial"/>
              </a:rPr>
              <a:t>D2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2553" y="4908880"/>
            <a:ext cx="2520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00CC"/>
                </a:solidFill>
                <a:latin typeface="Arial"/>
                <a:cs typeface="Arial"/>
              </a:rPr>
              <a:t>D3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6917" y="4829632"/>
            <a:ext cx="8382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800080"/>
                </a:solidFill>
                <a:latin typeface="Arial"/>
                <a:cs typeface="Arial"/>
              </a:rPr>
              <a:t>X &lt;</a:t>
            </a:r>
            <a:r>
              <a:rPr sz="1600" b="1" spc="-1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800080"/>
                </a:solidFill>
                <a:latin typeface="Arial"/>
                <a:cs typeface="Arial"/>
              </a:rPr>
              <a:t>MAX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03829" y="4829632"/>
            <a:ext cx="88836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800080"/>
                </a:solidFill>
                <a:latin typeface="Arial"/>
                <a:cs typeface="Arial"/>
              </a:rPr>
              <a:t>X &gt;=</a:t>
            </a:r>
            <a:r>
              <a:rPr sz="1600" b="1" spc="-1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800080"/>
                </a:solidFill>
                <a:latin typeface="Arial"/>
                <a:cs typeface="Arial"/>
              </a:rPr>
              <a:t>MIN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73250" y="2846323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26940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5"/>
                </a:lnTo>
                <a:lnTo>
                  <a:pt x="62380" y="29386"/>
                </a:lnTo>
                <a:lnTo>
                  <a:pt x="29394" y="62352"/>
                </a:lnTo>
                <a:lnTo>
                  <a:pt x="7766" y="104152"/>
                </a:lnTo>
                <a:lnTo>
                  <a:pt x="0" y="152273"/>
                </a:lnTo>
                <a:lnTo>
                  <a:pt x="7766" y="200534"/>
                </a:lnTo>
                <a:lnTo>
                  <a:pt x="29394" y="242364"/>
                </a:lnTo>
                <a:lnTo>
                  <a:pt x="62380" y="275368"/>
                </a:lnTo>
                <a:lnTo>
                  <a:pt x="104217" y="297021"/>
                </a:lnTo>
                <a:lnTo>
                  <a:pt x="152400" y="304800"/>
                </a:lnTo>
                <a:lnTo>
                  <a:pt x="200582" y="297021"/>
                </a:lnTo>
                <a:lnTo>
                  <a:pt x="242419" y="275368"/>
                </a:lnTo>
                <a:lnTo>
                  <a:pt x="275405" y="242364"/>
                </a:lnTo>
                <a:lnTo>
                  <a:pt x="297033" y="200534"/>
                </a:lnTo>
                <a:lnTo>
                  <a:pt x="304800" y="152400"/>
                </a:lnTo>
                <a:lnTo>
                  <a:pt x="297033" y="104152"/>
                </a:lnTo>
                <a:lnTo>
                  <a:pt x="275405" y="62352"/>
                </a:lnTo>
                <a:lnTo>
                  <a:pt x="242419" y="29386"/>
                </a:lnTo>
                <a:lnTo>
                  <a:pt x="200582" y="7765"/>
                </a:lnTo>
                <a:lnTo>
                  <a:pt x="152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26940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273"/>
                </a:moveTo>
                <a:lnTo>
                  <a:pt x="7766" y="104152"/>
                </a:lnTo>
                <a:lnTo>
                  <a:pt x="29394" y="62352"/>
                </a:lnTo>
                <a:lnTo>
                  <a:pt x="62380" y="29386"/>
                </a:lnTo>
                <a:lnTo>
                  <a:pt x="104217" y="7765"/>
                </a:lnTo>
                <a:lnTo>
                  <a:pt x="152400" y="0"/>
                </a:lnTo>
                <a:lnTo>
                  <a:pt x="200582" y="7765"/>
                </a:lnTo>
                <a:lnTo>
                  <a:pt x="242419" y="29386"/>
                </a:lnTo>
                <a:lnTo>
                  <a:pt x="275405" y="62352"/>
                </a:lnTo>
                <a:lnTo>
                  <a:pt x="297033" y="104152"/>
                </a:lnTo>
                <a:lnTo>
                  <a:pt x="304800" y="152273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8000" y="261785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27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2200" y="26940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17" y="7765"/>
                </a:lnTo>
                <a:lnTo>
                  <a:pt x="62380" y="29386"/>
                </a:lnTo>
                <a:lnTo>
                  <a:pt x="29394" y="62352"/>
                </a:lnTo>
                <a:lnTo>
                  <a:pt x="7766" y="104152"/>
                </a:lnTo>
                <a:lnTo>
                  <a:pt x="0" y="152273"/>
                </a:lnTo>
                <a:lnTo>
                  <a:pt x="7766" y="200534"/>
                </a:lnTo>
                <a:lnTo>
                  <a:pt x="29394" y="242364"/>
                </a:lnTo>
                <a:lnTo>
                  <a:pt x="62380" y="275368"/>
                </a:lnTo>
                <a:lnTo>
                  <a:pt x="104217" y="297021"/>
                </a:lnTo>
                <a:lnTo>
                  <a:pt x="152400" y="304800"/>
                </a:lnTo>
                <a:lnTo>
                  <a:pt x="200582" y="297021"/>
                </a:lnTo>
                <a:lnTo>
                  <a:pt x="242419" y="275368"/>
                </a:lnTo>
                <a:lnTo>
                  <a:pt x="275405" y="242364"/>
                </a:lnTo>
                <a:lnTo>
                  <a:pt x="297033" y="200534"/>
                </a:lnTo>
                <a:lnTo>
                  <a:pt x="304800" y="152400"/>
                </a:lnTo>
                <a:lnTo>
                  <a:pt x="297033" y="104152"/>
                </a:lnTo>
                <a:lnTo>
                  <a:pt x="275405" y="62352"/>
                </a:lnTo>
                <a:lnTo>
                  <a:pt x="242419" y="29386"/>
                </a:lnTo>
                <a:lnTo>
                  <a:pt x="200582" y="7765"/>
                </a:lnTo>
                <a:lnTo>
                  <a:pt x="1524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2200" y="26940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273"/>
                </a:moveTo>
                <a:lnTo>
                  <a:pt x="7766" y="104152"/>
                </a:lnTo>
                <a:lnTo>
                  <a:pt x="29394" y="62352"/>
                </a:lnTo>
                <a:lnTo>
                  <a:pt x="62380" y="29386"/>
                </a:lnTo>
                <a:lnTo>
                  <a:pt x="104217" y="7765"/>
                </a:lnTo>
                <a:lnTo>
                  <a:pt x="152400" y="0"/>
                </a:lnTo>
                <a:lnTo>
                  <a:pt x="200582" y="7765"/>
                </a:lnTo>
                <a:lnTo>
                  <a:pt x="242419" y="29386"/>
                </a:lnTo>
                <a:lnTo>
                  <a:pt x="275405" y="62352"/>
                </a:lnTo>
                <a:lnTo>
                  <a:pt x="297033" y="104152"/>
                </a:lnTo>
                <a:lnTo>
                  <a:pt x="304800" y="152273"/>
                </a:lnTo>
                <a:lnTo>
                  <a:pt x="297033" y="200534"/>
                </a:lnTo>
                <a:lnTo>
                  <a:pt x="275405" y="242364"/>
                </a:lnTo>
                <a:lnTo>
                  <a:pt x="242419" y="275368"/>
                </a:lnTo>
                <a:lnTo>
                  <a:pt x="200582" y="297021"/>
                </a:lnTo>
                <a:lnTo>
                  <a:pt x="152400" y="304800"/>
                </a:lnTo>
                <a:lnTo>
                  <a:pt x="104217" y="297021"/>
                </a:lnTo>
                <a:lnTo>
                  <a:pt x="62380" y="275368"/>
                </a:lnTo>
                <a:lnTo>
                  <a:pt x="29394" y="242364"/>
                </a:lnTo>
                <a:lnTo>
                  <a:pt x="7766" y="200534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6251" y="261785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27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32277" y="2278837"/>
            <a:ext cx="35179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000CC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49348" y="2496388"/>
            <a:ext cx="2520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00CC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0864" y="2355342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40020"/>
                </a:solidFill>
                <a:latin typeface="Arial"/>
                <a:cs typeface="Arial"/>
              </a:rPr>
              <a:t>D2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72553" y="2420239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D3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94229" y="1791461"/>
            <a:ext cx="8890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X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&gt;=</a:t>
            </a:r>
            <a:r>
              <a:rPr sz="1600" b="1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MIN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47994" y="1780413"/>
            <a:ext cx="1033144" cy="648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X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&lt;=</a:t>
            </a:r>
            <a:r>
              <a:rPr sz="1600" b="1" spc="-11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MAX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400" b="1" spc="-15" dirty="0">
                <a:solidFill>
                  <a:srgbClr val="0000CC"/>
                </a:solidFill>
                <a:latin typeface="Arial"/>
                <a:cs typeface="Arial"/>
              </a:rPr>
              <a:t>MAX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55134" y="2926791"/>
            <a:ext cx="6127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Cl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se</a:t>
            </a:r>
            <a:r>
              <a:rPr sz="1400" b="1" spc="-5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03829" y="5595010"/>
            <a:ext cx="6127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Cl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se</a:t>
            </a:r>
            <a:r>
              <a:rPr sz="1400" b="1" spc="-5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3117" y="5595010"/>
            <a:ext cx="47498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20" dirty="0">
                <a:latin typeface="Arial"/>
                <a:cs typeface="Arial"/>
              </a:rPr>
              <a:t>p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spc="-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8852" y="8569"/>
            <a:ext cx="8138795" cy="116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3675">
              <a:lnSpc>
                <a:spcPct val="156400"/>
              </a:lnSpc>
              <a:spcBef>
                <a:spcPts val="95"/>
              </a:spcBef>
              <a:tabLst>
                <a:tab pos="1785620" algn="l"/>
                <a:tab pos="2740025" algn="l"/>
                <a:tab pos="3011170" algn="l"/>
              </a:tabLst>
            </a:pPr>
            <a:r>
              <a:rPr spc="-5" dirty="0"/>
              <a:t>Domain</a:t>
            </a:r>
            <a:r>
              <a:rPr spc="-1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spc="-5" dirty="0">
                <a:solidFill>
                  <a:srgbClr val="0000CC"/>
                </a:solidFill>
              </a:rPr>
              <a:t>Domain </a:t>
            </a:r>
            <a:r>
              <a:rPr dirty="0">
                <a:solidFill>
                  <a:srgbClr val="0000CC"/>
                </a:solidFill>
              </a:rPr>
              <a:t>Closure  </a:t>
            </a:r>
            <a:r>
              <a:rPr spc="-10" dirty="0">
                <a:solidFill>
                  <a:srgbClr val="000000"/>
                </a:solidFill>
              </a:rPr>
              <a:t>Boundary:	</a:t>
            </a:r>
            <a:r>
              <a:rPr dirty="0">
                <a:solidFill>
                  <a:srgbClr val="000000"/>
                </a:solidFill>
              </a:rPr>
              <a:t>Closed /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0" name="object 10"/>
          <p:cNvSpPr/>
          <p:nvPr/>
        </p:nvSpPr>
        <p:spPr>
          <a:xfrm>
            <a:off x="1373250" y="3124200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6870" y="2971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20" y="7766"/>
                </a:lnTo>
                <a:lnTo>
                  <a:pt x="242320" y="29394"/>
                </a:lnTo>
                <a:lnTo>
                  <a:pt x="275286" y="62380"/>
                </a:lnTo>
                <a:lnTo>
                  <a:pt x="296907" y="104217"/>
                </a:lnTo>
                <a:lnTo>
                  <a:pt x="304673" y="152400"/>
                </a:lnTo>
                <a:lnTo>
                  <a:pt x="296907" y="200582"/>
                </a:lnTo>
                <a:lnTo>
                  <a:pt x="275286" y="242419"/>
                </a:lnTo>
                <a:lnTo>
                  <a:pt x="242320" y="275405"/>
                </a:lnTo>
                <a:lnTo>
                  <a:pt x="200520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9270" y="28956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72708" y="2971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34" y="7766"/>
                </a:lnTo>
                <a:lnTo>
                  <a:pt x="242364" y="29394"/>
                </a:lnTo>
                <a:lnTo>
                  <a:pt x="275368" y="62380"/>
                </a:lnTo>
                <a:lnTo>
                  <a:pt x="297021" y="104217"/>
                </a:lnTo>
                <a:lnTo>
                  <a:pt x="304800" y="152400"/>
                </a:lnTo>
                <a:lnTo>
                  <a:pt x="297021" y="200582"/>
                </a:lnTo>
                <a:lnTo>
                  <a:pt x="275368" y="242419"/>
                </a:lnTo>
                <a:lnTo>
                  <a:pt x="242364" y="275405"/>
                </a:lnTo>
                <a:lnTo>
                  <a:pt x="200534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5108" y="28956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32023" y="2556713"/>
            <a:ext cx="35179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000CC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8502" y="2469642"/>
            <a:ext cx="4178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0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400" b="1" spc="-3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1098" y="2774442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7577" y="2687192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D2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72553" y="2698242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D3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79623" y="3517849"/>
            <a:ext cx="7702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X &gt;</a:t>
            </a:r>
            <a:r>
              <a:rPr sz="1600" b="1" spc="-1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MIN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08953" y="3506851"/>
            <a:ext cx="8382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X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&lt;</a:t>
            </a:r>
            <a:r>
              <a:rPr sz="1600" b="1" spc="-11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MAX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8423" y="3384296"/>
            <a:ext cx="476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p</a:t>
            </a:r>
            <a:r>
              <a:rPr sz="1400" b="1" spc="-5" dirty="0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5609" y="214325"/>
            <a:ext cx="8728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 Testing </a:t>
            </a:r>
            <a:r>
              <a:rPr dirty="0"/>
              <a:t>- 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spc="-5" dirty="0">
                <a:solidFill>
                  <a:srgbClr val="0000CC"/>
                </a:solidFill>
              </a:rPr>
              <a:t>Domain</a:t>
            </a:r>
            <a:r>
              <a:rPr dirty="0">
                <a:solidFill>
                  <a:srgbClr val="0000CC"/>
                </a:solidFill>
              </a:rPr>
              <a:t> Dimensionality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14017" y="1457020"/>
            <a:ext cx="5454650" cy="398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2400" b="1" dirty="0">
                <a:latin typeface="Arial"/>
                <a:cs typeface="Arial"/>
              </a:rPr>
              <a:t>One dimension per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variable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2400" b="1" spc="-40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least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one</a:t>
            </a:r>
            <a:r>
              <a:rPr sz="2400" b="1" spc="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predicate</a:t>
            </a:r>
            <a:endParaRPr sz="2400">
              <a:latin typeface="Arial"/>
              <a:cs typeface="Arial"/>
            </a:endParaRPr>
          </a:p>
          <a:p>
            <a:pPr marL="759460" lvl="1" indent="-289560">
              <a:lnSpc>
                <a:spcPct val="100000"/>
              </a:lnSpc>
              <a:spcBef>
                <a:spcPts val="5"/>
              </a:spcBef>
              <a:buChar char="•"/>
              <a:tabLst>
                <a:tab pos="759460" algn="l"/>
                <a:tab pos="760095" algn="l"/>
              </a:tabLst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Slices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thru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previously </a:t>
            </a:r>
            <a:r>
              <a:rPr sz="2200" spc="0" dirty="0">
                <a:solidFill>
                  <a:srgbClr val="009999"/>
                </a:solidFill>
                <a:latin typeface="Arial"/>
                <a:cs typeface="Arial"/>
              </a:rPr>
              <a:t>defined</a:t>
            </a:r>
            <a:r>
              <a:rPr sz="2200" spc="-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Domain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9999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9999"/>
              </a:buClr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2400" b="1" spc="-5" dirty="0">
                <a:latin typeface="Arial"/>
                <a:cs typeface="Arial"/>
              </a:rPr>
              <a:t>Slicing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Boundary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N-spaces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are cut by</a:t>
            </a:r>
            <a:r>
              <a:rPr sz="2400" b="1" spc="-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Hyperplanes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8113" y="214325"/>
            <a:ext cx="8274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6350" algn="l"/>
                <a:tab pos="2817495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spc="-5" dirty="0">
                <a:solidFill>
                  <a:srgbClr val="0000CC"/>
                </a:solidFill>
              </a:rPr>
              <a:t>Bug</a:t>
            </a:r>
            <a:r>
              <a:rPr spc="-25" dirty="0">
                <a:solidFill>
                  <a:srgbClr val="0000CC"/>
                </a:solidFill>
              </a:rPr>
              <a:t> </a:t>
            </a:r>
            <a:r>
              <a:rPr spc="-10" dirty="0">
                <a:solidFill>
                  <a:srgbClr val="0000CC"/>
                </a:solidFill>
              </a:rPr>
              <a:t>Assumptions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85468" y="1091311"/>
            <a:ext cx="80759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3265804" algn="l"/>
              </a:tabLst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Processing</a:t>
            </a:r>
            <a:r>
              <a:rPr sz="24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is</a:t>
            </a:r>
            <a:r>
              <a:rPr sz="2400" b="1" spc="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OK.	Domain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definition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may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be</a:t>
            </a:r>
            <a:r>
              <a:rPr sz="24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CC0000"/>
                </a:solidFill>
                <a:latin typeface="Arial"/>
                <a:cs typeface="Arial"/>
              </a:rPr>
              <a:t>wrong.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2400" b="1" spc="-5" dirty="0">
                <a:solidFill>
                  <a:srgbClr val="800080"/>
                </a:solidFill>
                <a:latin typeface="Symbol"/>
                <a:cs typeface="Symbol"/>
              </a:rPr>
              <a:t></a:t>
            </a:r>
            <a:r>
              <a:rPr sz="24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Boundaries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are</a:t>
            </a:r>
            <a:r>
              <a:rPr sz="2400" b="1" spc="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800080"/>
                </a:solidFill>
                <a:latin typeface="Arial"/>
                <a:cs typeface="Arial"/>
              </a:rPr>
              <a:t>wrong.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2400" b="1" spc="-5" dirty="0">
                <a:solidFill>
                  <a:srgbClr val="800080"/>
                </a:solidFill>
                <a:latin typeface="Symbol"/>
                <a:cs typeface="Symbol"/>
              </a:rPr>
              <a:t></a:t>
            </a:r>
            <a:r>
              <a:rPr sz="24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Predicates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are</a:t>
            </a:r>
            <a:r>
              <a:rPr sz="2400" b="1" spc="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0" dirty="0">
                <a:solidFill>
                  <a:srgbClr val="800080"/>
                </a:solidFill>
                <a:latin typeface="Arial"/>
                <a:cs typeface="Arial"/>
              </a:rPr>
              <a:t>wrong.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468" y="4049090"/>
            <a:ext cx="753427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Once input </a:t>
            </a:r>
            <a:r>
              <a:rPr sz="2200" b="1" spc="-5" dirty="0">
                <a:solidFill>
                  <a:srgbClr val="CC0000"/>
                </a:solidFill>
                <a:latin typeface="Arial"/>
                <a:cs typeface="Arial"/>
              </a:rPr>
              <a:t>vector 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is set </a:t>
            </a:r>
            <a:r>
              <a:rPr sz="2200" b="1" spc="0" dirty="0">
                <a:solidFill>
                  <a:srgbClr val="CC0000"/>
                </a:solidFill>
                <a:latin typeface="Arial"/>
                <a:cs typeface="Arial"/>
              </a:rPr>
              <a:t>on the 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right path, </a:t>
            </a:r>
            <a:r>
              <a:rPr sz="2200" b="1" spc="-15" dirty="0">
                <a:solidFill>
                  <a:srgbClr val="CC0000"/>
                </a:solidFill>
                <a:latin typeface="Arial"/>
                <a:cs typeface="Arial"/>
              </a:rPr>
              <a:t>it’s</a:t>
            </a:r>
            <a:r>
              <a:rPr sz="22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correctly</a:t>
            </a:r>
            <a:endParaRPr sz="22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</a:pPr>
            <a:r>
              <a:rPr sz="2200" b="1" dirty="0">
                <a:solidFill>
                  <a:srgbClr val="CC0000"/>
                </a:solidFill>
                <a:latin typeface="Arial"/>
                <a:cs typeface="Arial"/>
              </a:rPr>
              <a:t>processed.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5468" y="5909259"/>
            <a:ext cx="51238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More bugs causing domain errors</a:t>
            </a:r>
            <a:r>
              <a:rPr sz="22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spc="0" dirty="0">
                <a:solidFill>
                  <a:srgbClr val="0000CC"/>
                </a:solidFill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2497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6300" y="214325"/>
            <a:ext cx="5693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Bug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Assumptions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71598" y="1152271"/>
            <a:ext cx="4599940" cy="1610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600" b="1" spc="-5" dirty="0">
                <a:solidFill>
                  <a:srgbClr val="CC0000"/>
                </a:solidFill>
                <a:latin typeface="Arial"/>
                <a:cs typeface="Arial"/>
              </a:rPr>
              <a:t>Double-zero</a:t>
            </a:r>
            <a:r>
              <a:rPr sz="26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CC0000"/>
                </a:solidFill>
                <a:latin typeface="Arial"/>
                <a:cs typeface="Arial"/>
              </a:rPr>
              <a:t>representation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600" b="1" spc="-5" dirty="0">
                <a:solidFill>
                  <a:srgbClr val="A40020"/>
                </a:solidFill>
                <a:latin typeface="Arial"/>
                <a:cs typeface="Arial"/>
              </a:rPr>
              <a:t>Floating point zero</a:t>
            </a:r>
            <a:r>
              <a:rPr sz="2600" b="1" spc="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A40020"/>
                </a:solidFill>
                <a:latin typeface="Arial"/>
                <a:cs typeface="Arial"/>
              </a:rPr>
              <a:t>check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1598" y="3927094"/>
            <a:ext cx="39268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600" b="1" spc="-5" dirty="0">
                <a:solidFill>
                  <a:srgbClr val="006600"/>
                </a:solidFill>
                <a:latin typeface="Arial"/>
                <a:cs typeface="Arial"/>
              </a:rPr>
              <a:t>Contradictory</a:t>
            </a:r>
            <a:r>
              <a:rPr sz="2600" b="1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6600"/>
                </a:solidFill>
                <a:latin typeface="Arial"/>
                <a:cs typeface="Arial"/>
              </a:rPr>
              <a:t>domains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71598" y="5512714"/>
            <a:ext cx="3576954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600" b="1" spc="-15" dirty="0">
                <a:solidFill>
                  <a:srgbClr val="009999"/>
                </a:solidFill>
                <a:latin typeface="Arial"/>
                <a:cs typeface="Arial"/>
              </a:rPr>
              <a:t>Ambiguous</a:t>
            </a:r>
            <a:r>
              <a:rPr sz="2600" b="1" spc="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9999"/>
                </a:solidFill>
                <a:latin typeface="Arial"/>
                <a:cs typeface="Arial"/>
              </a:rPr>
              <a:t>domains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10400" y="3752850"/>
            <a:ext cx="1114425" cy="571500"/>
          </a:xfrm>
          <a:custGeom>
            <a:avLst/>
            <a:gdLst/>
            <a:ahLst/>
            <a:cxnLst/>
            <a:rect l="l" t="t" r="r" b="b"/>
            <a:pathLst>
              <a:path w="1114425" h="571500">
                <a:moveTo>
                  <a:pt x="557276" y="0"/>
                </a:moveTo>
                <a:lnTo>
                  <a:pt x="496541" y="1676"/>
                </a:lnTo>
                <a:lnTo>
                  <a:pt x="437705" y="6588"/>
                </a:lnTo>
                <a:lnTo>
                  <a:pt x="381105" y="14563"/>
                </a:lnTo>
                <a:lnTo>
                  <a:pt x="327082" y="25426"/>
                </a:lnTo>
                <a:lnTo>
                  <a:pt x="275975" y="39003"/>
                </a:lnTo>
                <a:lnTo>
                  <a:pt x="228124" y="55120"/>
                </a:lnTo>
                <a:lnTo>
                  <a:pt x="183868" y="73602"/>
                </a:lnTo>
                <a:lnTo>
                  <a:pt x="143547" y="94277"/>
                </a:lnTo>
                <a:lnTo>
                  <a:pt x="107500" y="116970"/>
                </a:lnTo>
                <a:lnTo>
                  <a:pt x="76068" y="141506"/>
                </a:lnTo>
                <a:lnTo>
                  <a:pt x="28403" y="195413"/>
                </a:lnTo>
                <a:lnTo>
                  <a:pt x="3269" y="254606"/>
                </a:lnTo>
                <a:lnTo>
                  <a:pt x="0" y="285750"/>
                </a:lnTo>
                <a:lnTo>
                  <a:pt x="3269" y="316893"/>
                </a:lnTo>
                <a:lnTo>
                  <a:pt x="28403" y="376086"/>
                </a:lnTo>
                <a:lnTo>
                  <a:pt x="76068" y="429993"/>
                </a:lnTo>
                <a:lnTo>
                  <a:pt x="107500" y="454529"/>
                </a:lnTo>
                <a:lnTo>
                  <a:pt x="143547" y="477222"/>
                </a:lnTo>
                <a:lnTo>
                  <a:pt x="183868" y="497897"/>
                </a:lnTo>
                <a:lnTo>
                  <a:pt x="228124" y="516379"/>
                </a:lnTo>
                <a:lnTo>
                  <a:pt x="275975" y="532496"/>
                </a:lnTo>
                <a:lnTo>
                  <a:pt x="327082" y="546073"/>
                </a:lnTo>
                <a:lnTo>
                  <a:pt x="381105" y="556936"/>
                </a:lnTo>
                <a:lnTo>
                  <a:pt x="437705" y="564911"/>
                </a:lnTo>
                <a:lnTo>
                  <a:pt x="496541" y="569823"/>
                </a:lnTo>
                <a:lnTo>
                  <a:pt x="557276" y="571500"/>
                </a:lnTo>
                <a:lnTo>
                  <a:pt x="617986" y="569823"/>
                </a:lnTo>
                <a:lnTo>
                  <a:pt x="676802" y="564911"/>
                </a:lnTo>
                <a:lnTo>
                  <a:pt x="733384" y="556936"/>
                </a:lnTo>
                <a:lnTo>
                  <a:pt x="787392" y="546073"/>
                </a:lnTo>
                <a:lnTo>
                  <a:pt x="838486" y="532496"/>
                </a:lnTo>
                <a:lnTo>
                  <a:pt x="886327" y="516379"/>
                </a:lnTo>
                <a:lnTo>
                  <a:pt x="930575" y="497897"/>
                </a:lnTo>
                <a:lnTo>
                  <a:pt x="970890" y="477222"/>
                </a:lnTo>
                <a:lnTo>
                  <a:pt x="1006932" y="454529"/>
                </a:lnTo>
                <a:lnTo>
                  <a:pt x="1038361" y="429993"/>
                </a:lnTo>
                <a:lnTo>
                  <a:pt x="1086022" y="376086"/>
                </a:lnTo>
                <a:lnTo>
                  <a:pt x="1111155" y="316893"/>
                </a:lnTo>
                <a:lnTo>
                  <a:pt x="1114425" y="285750"/>
                </a:lnTo>
                <a:lnTo>
                  <a:pt x="1111155" y="254606"/>
                </a:lnTo>
                <a:lnTo>
                  <a:pt x="1086022" y="195413"/>
                </a:lnTo>
                <a:lnTo>
                  <a:pt x="1038361" y="141506"/>
                </a:lnTo>
                <a:lnTo>
                  <a:pt x="1006932" y="116970"/>
                </a:lnTo>
                <a:lnTo>
                  <a:pt x="970890" y="94277"/>
                </a:lnTo>
                <a:lnTo>
                  <a:pt x="930575" y="73602"/>
                </a:lnTo>
                <a:lnTo>
                  <a:pt x="886327" y="55120"/>
                </a:lnTo>
                <a:lnTo>
                  <a:pt x="838486" y="39003"/>
                </a:lnTo>
                <a:lnTo>
                  <a:pt x="787392" y="25426"/>
                </a:lnTo>
                <a:lnTo>
                  <a:pt x="733384" y="14563"/>
                </a:lnTo>
                <a:lnTo>
                  <a:pt x="676802" y="6588"/>
                </a:lnTo>
                <a:lnTo>
                  <a:pt x="617986" y="1676"/>
                </a:lnTo>
                <a:lnTo>
                  <a:pt x="557276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10400" y="3752850"/>
            <a:ext cx="1114425" cy="571500"/>
          </a:xfrm>
          <a:custGeom>
            <a:avLst/>
            <a:gdLst/>
            <a:ahLst/>
            <a:cxnLst/>
            <a:rect l="l" t="t" r="r" b="b"/>
            <a:pathLst>
              <a:path w="1114425" h="571500">
                <a:moveTo>
                  <a:pt x="0" y="285750"/>
                </a:moveTo>
                <a:lnTo>
                  <a:pt x="12850" y="224436"/>
                </a:lnTo>
                <a:lnTo>
                  <a:pt x="49589" y="167712"/>
                </a:lnTo>
                <a:lnTo>
                  <a:pt x="107500" y="116970"/>
                </a:lnTo>
                <a:lnTo>
                  <a:pt x="143547" y="94277"/>
                </a:lnTo>
                <a:lnTo>
                  <a:pt x="183868" y="73602"/>
                </a:lnTo>
                <a:lnTo>
                  <a:pt x="228124" y="55120"/>
                </a:lnTo>
                <a:lnTo>
                  <a:pt x="275975" y="39003"/>
                </a:lnTo>
                <a:lnTo>
                  <a:pt x="327082" y="25426"/>
                </a:lnTo>
                <a:lnTo>
                  <a:pt x="381105" y="14563"/>
                </a:lnTo>
                <a:lnTo>
                  <a:pt x="437705" y="6588"/>
                </a:lnTo>
                <a:lnTo>
                  <a:pt x="496541" y="1676"/>
                </a:lnTo>
                <a:lnTo>
                  <a:pt x="557276" y="0"/>
                </a:lnTo>
                <a:lnTo>
                  <a:pt x="617986" y="1676"/>
                </a:lnTo>
                <a:lnTo>
                  <a:pt x="676802" y="6588"/>
                </a:lnTo>
                <a:lnTo>
                  <a:pt x="733384" y="14563"/>
                </a:lnTo>
                <a:lnTo>
                  <a:pt x="787392" y="25426"/>
                </a:lnTo>
                <a:lnTo>
                  <a:pt x="838486" y="39003"/>
                </a:lnTo>
                <a:lnTo>
                  <a:pt x="886327" y="55120"/>
                </a:lnTo>
                <a:lnTo>
                  <a:pt x="930575" y="73602"/>
                </a:lnTo>
                <a:lnTo>
                  <a:pt x="970890" y="94277"/>
                </a:lnTo>
                <a:lnTo>
                  <a:pt x="1006932" y="116970"/>
                </a:lnTo>
                <a:lnTo>
                  <a:pt x="1038361" y="141506"/>
                </a:lnTo>
                <a:lnTo>
                  <a:pt x="1086022" y="195413"/>
                </a:lnTo>
                <a:lnTo>
                  <a:pt x="1111155" y="254606"/>
                </a:lnTo>
                <a:lnTo>
                  <a:pt x="1114425" y="285750"/>
                </a:lnTo>
                <a:lnTo>
                  <a:pt x="1111155" y="316893"/>
                </a:lnTo>
                <a:lnTo>
                  <a:pt x="1101575" y="347063"/>
                </a:lnTo>
                <a:lnTo>
                  <a:pt x="1064838" y="403787"/>
                </a:lnTo>
                <a:lnTo>
                  <a:pt x="1006932" y="454529"/>
                </a:lnTo>
                <a:lnTo>
                  <a:pt x="970890" y="477222"/>
                </a:lnTo>
                <a:lnTo>
                  <a:pt x="930575" y="497897"/>
                </a:lnTo>
                <a:lnTo>
                  <a:pt x="886327" y="516379"/>
                </a:lnTo>
                <a:lnTo>
                  <a:pt x="838486" y="532496"/>
                </a:lnTo>
                <a:lnTo>
                  <a:pt x="787392" y="546073"/>
                </a:lnTo>
                <a:lnTo>
                  <a:pt x="733384" y="556936"/>
                </a:lnTo>
                <a:lnTo>
                  <a:pt x="676802" y="564911"/>
                </a:lnTo>
                <a:lnTo>
                  <a:pt x="617986" y="569823"/>
                </a:lnTo>
                <a:lnTo>
                  <a:pt x="557276" y="571500"/>
                </a:lnTo>
                <a:lnTo>
                  <a:pt x="496541" y="569823"/>
                </a:lnTo>
                <a:lnTo>
                  <a:pt x="437705" y="564911"/>
                </a:lnTo>
                <a:lnTo>
                  <a:pt x="381105" y="556936"/>
                </a:lnTo>
                <a:lnTo>
                  <a:pt x="327082" y="546073"/>
                </a:lnTo>
                <a:lnTo>
                  <a:pt x="275975" y="532496"/>
                </a:lnTo>
                <a:lnTo>
                  <a:pt x="228124" y="516379"/>
                </a:lnTo>
                <a:lnTo>
                  <a:pt x="183868" y="497897"/>
                </a:lnTo>
                <a:lnTo>
                  <a:pt x="143547" y="477222"/>
                </a:lnTo>
                <a:lnTo>
                  <a:pt x="107500" y="454529"/>
                </a:lnTo>
                <a:lnTo>
                  <a:pt x="76068" y="429993"/>
                </a:lnTo>
                <a:lnTo>
                  <a:pt x="28403" y="376086"/>
                </a:lnTo>
                <a:lnTo>
                  <a:pt x="3269" y="316893"/>
                </a:lnTo>
                <a:lnTo>
                  <a:pt x="0" y="285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1925" y="3657600"/>
            <a:ext cx="1285875" cy="762000"/>
          </a:xfrm>
          <a:custGeom>
            <a:avLst/>
            <a:gdLst/>
            <a:ahLst/>
            <a:cxnLst/>
            <a:rect l="l" t="t" r="r" b="b"/>
            <a:pathLst>
              <a:path w="1285875" h="762000">
                <a:moveTo>
                  <a:pt x="643001" y="0"/>
                </a:moveTo>
                <a:lnTo>
                  <a:pt x="584478" y="1556"/>
                </a:lnTo>
                <a:lnTo>
                  <a:pt x="527428" y="6137"/>
                </a:lnTo>
                <a:lnTo>
                  <a:pt x="472075" y="13608"/>
                </a:lnTo>
                <a:lnTo>
                  <a:pt x="418648" y="23834"/>
                </a:lnTo>
                <a:lnTo>
                  <a:pt x="367373" y="36680"/>
                </a:lnTo>
                <a:lnTo>
                  <a:pt x="318478" y="52013"/>
                </a:lnTo>
                <a:lnTo>
                  <a:pt x="272189" y="69698"/>
                </a:lnTo>
                <a:lnTo>
                  <a:pt x="228735" y="89600"/>
                </a:lnTo>
                <a:lnTo>
                  <a:pt x="188341" y="111585"/>
                </a:lnTo>
                <a:lnTo>
                  <a:pt x="151234" y="135518"/>
                </a:lnTo>
                <a:lnTo>
                  <a:pt x="117643" y="161266"/>
                </a:lnTo>
                <a:lnTo>
                  <a:pt x="87794" y="188693"/>
                </a:lnTo>
                <a:lnTo>
                  <a:pt x="61914" y="217666"/>
                </a:lnTo>
                <a:lnTo>
                  <a:pt x="22970" y="279708"/>
                </a:lnTo>
                <a:lnTo>
                  <a:pt x="2627" y="346318"/>
                </a:lnTo>
                <a:lnTo>
                  <a:pt x="0" y="381000"/>
                </a:lnTo>
                <a:lnTo>
                  <a:pt x="2627" y="415681"/>
                </a:lnTo>
                <a:lnTo>
                  <a:pt x="22970" y="482291"/>
                </a:lnTo>
                <a:lnTo>
                  <a:pt x="61914" y="544333"/>
                </a:lnTo>
                <a:lnTo>
                  <a:pt x="87794" y="573306"/>
                </a:lnTo>
                <a:lnTo>
                  <a:pt x="117643" y="600733"/>
                </a:lnTo>
                <a:lnTo>
                  <a:pt x="151234" y="626481"/>
                </a:lnTo>
                <a:lnTo>
                  <a:pt x="188341" y="650414"/>
                </a:lnTo>
                <a:lnTo>
                  <a:pt x="228735" y="672399"/>
                </a:lnTo>
                <a:lnTo>
                  <a:pt x="272189" y="692301"/>
                </a:lnTo>
                <a:lnTo>
                  <a:pt x="318478" y="709986"/>
                </a:lnTo>
                <a:lnTo>
                  <a:pt x="367373" y="725319"/>
                </a:lnTo>
                <a:lnTo>
                  <a:pt x="418648" y="738165"/>
                </a:lnTo>
                <a:lnTo>
                  <a:pt x="472075" y="748391"/>
                </a:lnTo>
                <a:lnTo>
                  <a:pt x="527428" y="755862"/>
                </a:lnTo>
                <a:lnTo>
                  <a:pt x="584478" y="760443"/>
                </a:lnTo>
                <a:lnTo>
                  <a:pt x="643001" y="762000"/>
                </a:lnTo>
                <a:lnTo>
                  <a:pt x="701503" y="760443"/>
                </a:lnTo>
                <a:lnTo>
                  <a:pt x="758536" y="755862"/>
                </a:lnTo>
                <a:lnTo>
                  <a:pt x="813873" y="748391"/>
                </a:lnTo>
                <a:lnTo>
                  <a:pt x="867286" y="738165"/>
                </a:lnTo>
                <a:lnTo>
                  <a:pt x="918549" y="725319"/>
                </a:lnTo>
                <a:lnTo>
                  <a:pt x="967434" y="709986"/>
                </a:lnTo>
                <a:lnTo>
                  <a:pt x="1013714" y="692301"/>
                </a:lnTo>
                <a:lnTo>
                  <a:pt x="1057161" y="672399"/>
                </a:lnTo>
                <a:lnTo>
                  <a:pt x="1097549" y="650414"/>
                </a:lnTo>
                <a:lnTo>
                  <a:pt x="1134651" y="626481"/>
                </a:lnTo>
                <a:lnTo>
                  <a:pt x="1168238" y="600733"/>
                </a:lnTo>
                <a:lnTo>
                  <a:pt x="1198085" y="573306"/>
                </a:lnTo>
                <a:lnTo>
                  <a:pt x="1223963" y="544333"/>
                </a:lnTo>
                <a:lnTo>
                  <a:pt x="1262905" y="482291"/>
                </a:lnTo>
                <a:lnTo>
                  <a:pt x="1283247" y="415681"/>
                </a:lnTo>
                <a:lnTo>
                  <a:pt x="1285875" y="381000"/>
                </a:lnTo>
                <a:lnTo>
                  <a:pt x="1283247" y="346318"/>
                </a:lnTo>
                <a:lnTo>
                  <a:pt x="1262905" y="279708"/>
                </a:lnTo>
                <a:lnTo>
                  <a:pt x="1223963" y="217666"/>
                </a:lnTo>
                <a:lnTo>
                  <a:pt x="1198085" y="188693"/>
                </a:lnTo>
                <a:lnTo>
                  <a:pt x="1168238" y="161266"/>
                </a:lnTo>
                <a:lnTo>
                  <a:pt x="1134651" y="135518"/>
                </a:lnTo>
                <a:lnTo>
                  <a:pt x="1097549" y="111585"/>
                </a:lnTo>
                <a:lnTo>
                  <a:pt x="1057161" y="89600"/>
                </a:lnTo>
                <a:lnTo>
                  <a:pt x="1013714" y="69698"/>
                </a:lnTo>
                <a:lnTo>
                  <a:pt x="967434" y="52013"/>
                </a:lnTo>
                <a:lnTo>
                  <a:pt x="918549" y="36680"/>
                </a:lnTo>
                <a:lnTo>
                  <a:pt x="867286" y="23834"/>
                </a:lnTo>
                <a:lnTo>
                  <a:pt x="813873" y="13608"/>
                </a:lnTo>
                <a:lnTo>
                  <a:pt x="758536" y="6137"/>
                </a:lnTo>
                <a:lnTo>
                  <a:pt x="701503" y="1556"/>
                </a:lnTo>
                <a:lnTo>
                  <a:pt x="643001" y="0"/>
                </a:lnTo>
                <a:close/>
              </a:path>
            </a:pathLst>
          </a:custGeom>
          <a:solidFill>
            <a:srgbClr val="FFFF99">
              <a:alpha val="321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1925" y="3657600"/>
            <a:ext cx="1285875" cy="762000"/>
          </a:xfrm>
          <a:custGeom>
            <a:avLst/>
            <a:gdLst/>
            <a:ahLst/>
            <a:cxnLst/>
            <a:rect l="l" t="t" r="r" b="b"/>
            <a:pathLst>
              <a:path w="1285875" h="762000">
                <a:moveTo>
                  <a:pt x="0" y="381000"/>
                </a:moveTo>
                <a:lnTo>
                  <a:pt x="10360" y="312509"/>
                </a:lnTo>
                <a:lnTo>
                  <a:pt x="40230" y="248049"/>
                </a:lnTo>
                <a:lnTo>
                  <a:pt x="87794" y="188693"/>
                </a:lnTo>
                <a:lnTo>
                  <a:pt x="117643" y="161266"/>
                </a:lnTo>
                <a:lnTo>
                  <a:pt x="151234" y="135518"/>
                </a:lnTo>
                <a:lnTo>
                  <a:pt x="188341" y="111585"/>
                </a:lnTo>
                <a:lnTo>
                  <a:pt x="228735" y="89600"/>
                </a:lnTo>
                <a:lnTo>
                  <a:pt x="272189" y="69698"/>
                </a:lnTo>
                <a:lnTo>
                  <a:pt x="318478" y="52013"/>
                </a:lnTo>
                <a:lnTo>
                  <a:pt x="367373" y="36680"/>
                </a:lnTo>
                <a:lnTo>
                  <a:pt x="418648" y="23834"/>
                </a:lnTo>
                <a:lnTo>
                  <a:pt x="472075" y="13608"/>
                </a:lnTo>
                <a:lnTo>
                  <a:pt x="527428" y="6137"/>
                </a:lnTo>
                <a:lnTo>
                  <a:pt x="584478" y="1556"/>
                </a:lnTo>
                <a:lnTo>
                  <a:pt x="643001" y="0"/>
                </a:lnTo>
                <a:lnTo>
                  <a:pt x="701503" y="1556"/>
                </a:lnTo>
                <a:lnTo>
                  <a:pt x="758536" y="6137"/>
                </a:lnTo>
                <a:lnTo>
                  <a:pt x="813873" y="13608"/>
                </a:lnTo>
                <a:lnTo>
                  <a:pt x="867286" y="23834"/>
                </a:lnTo>
                <a:lnTo>
                  <a:pt x="918549" y="36680"/>
                </a:lnTo>
                <a:lnTo>
                  <a:pt x="967434" y="52013"/>
                </a:lnTo>
                <a:lnTo>
                  <a:pt x="1013714" y="69698"/>
                </a:lnTo>
                <a:lnTo>
                  <a:pt x="1057161" y="89600"/>
                </a:lnTo>
                <a:lnTo>
                  <a:pt x="1097549" y="111585"/>
                </a:lnTo>
                <a:lnTo>
                  <a:pt x="1134651" y="135518"/>
                </a:lnTo>
                <a:lnTo>
                  <a:pt x="1168238" y="161266"/>
                </a:lnTo>
                <a:lnTo>
                  <a:pt x="1198085" y="188693"/>
                </a:lnTo>
                <a:lnTo>
                  <a:pt x="1223963" y="217666"/>
                </a:lnTo>
                <a:lnTo>
                  <a:pt x="1262905" y="279708"/>
                </a:lnTo>
                <a:lnTo>
                  <a:pt x="1283247" y="346318"/>
                </a:lnTo>
                <a:lnTo>
                  <a:pt x="1285875" y="381000"/>
                </a:lnTo>
                <a:lnTo>
                  <a:pt x="1283247" y="415681"/>
                </a:lnTo>
                <a:lnTo>
                  <a:pt x="1275514" y="449490"/>
                </a:lnTo>
                <a:lnTo>
                  <a:pt x="1245645" y="513950"/>
                </a:lnTo>
                <a:lnTo>
                  <a:pt x="1198085" y="573306"/>
                </a:lnTo>
                <a:lnTo>
                  <a:pt x="1168238" y="600733"/>
                </a:lnTo>
                <a:lnTo>
                  <a:pt x="1134651" y="626481"/>
                </a:lnTo>
                <a:lnTo>
                  <a:pt x="1097549" y="650414"/>
                </a:lnTo>
                <a:lnTo>
                  <a:pt x="1057161" y="672399"/>
                </a:lnTo>
                <a:lnTo>
                  <a:pt x="1013714" y="692301"/>
                </a:lnTo>
                <a:lnTo>
                  <a:pt x="967434" y="709986"/>
                </a:lnTo>
                <a:lnTo>
                  <a:pt x="918549" y="725319"/>
                </a:lnTo>
                <a:lnTo>
                  <a:pt x="867286" y="738165"/>
                </a:lnTo>
                <a:lnTo>
                  <a:pt x="813873" y="748391"/>
                </a:lnTo>
                <a:lnTo>
                  <a:pt x="758536" y="755862"/>
                </a:lnTo>
                <a:lnTo>
                  <a:pt x="701503" y="760443"/>
                </a:lnTo>
                <a:lnTo>
                  <a:pt x="643001" y="762000"/>
                </a:lnTo>
                <a:lnTo>
                  <a:pt x="584478" y="760443"/>
                </a:lnTo>
                <a:lnTo>
                  <a:pt x="527428" y="755862"/>
                </a:lnTo>
                <a:lnTo>
                  <a:pt x="472075" y="748391"/>
                </a:lnTo>
                <a:lnTo>
                  <a:pt x="418648" y="738165"/>
                </a:lnTo>
                <a:lnTo>
                  <a:pt x="367373" y="725319"/>
                </a:lnTo>
                <a:lnTo>
                  <a:pt x="318478" y="709986"/>
                </a:lnTo>
                <a:lnTo>
                  <a:pt x="272189" y="692301"/>
                </a:lnTo>
                <a:lnTo>
                  <a:pt x="228735" y="672399"/>
                </a:lnTo>
                <a:lnTo>
                  <a:pt x="188341" y="650414"/>
                </a:lnTo>
                <a:lnTo>
                  <a:pt x="151234" y="626481"/>
                </a:lnTo>
                <a:lnTo>
                  <a:pt x="117643" y="600733"/>
                </a:lnTo>
                <a:lnTo>
                  <a:pt x="87794" y="573306"/>
                </a:lnTo>
                <a:lnTo>
                  <a:pt x="61914" y="544333"/>
                </a:lnTo>
                <a:lnTo>
                  <a:pt x="22970" y="482291"/>
                </a:lnTo>
                <a:lnTo>
                  <a:pt x="2627" y="415681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24600" y="5334000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723900" y="0"/>
                </a:moveTo>
                <a:lnTo>
                  <a:pt x="658010" y="1246"/>
                </a:lnTo>
                <a:lnTo>
                  <a:pt x="593778" y="4912"/>
                </a:lnTo>
                <a:lnTo>
                  <a:pt x="531459" y="10892"/>
                </a:lnTo>
                <a:lnTo>
                  <a:pt x="471309" y="19076"/>
                </a:lnTo>
                <a:lnTo>
                  <a:pt x="413582" y="29357"/>
                </a:lnTo>
                <a:lnTo>
                  <a:pt x="358535" y="41627"/>
                </a:lnTo>
                <a:lnTo>
                  <a:pt x="306423" y="55779"/>
                </a:lnTo>
                <a:lnTo>
                  <a:pt x="257501" y="71705"/>
                </a:lnTo>
                <a:lnTo>
                  <a:pt x="212026" y="89296"/>
                </a:lnTo>
                <a:lnTo>
                  <a:pt x="170253" y="108446"/>
                </a:lnTo>
                <a:lnTo>
                  <a:pt x="132437" y="129046"/>
                </a:lnTo>
                <a:lnTo>
                  <a:pt x="98834" y="150988"/>
                </a:lnTo>
                <a:lnTo>
                  <a:pt x="45289" y="198470"/>
                </a:lnTo>
                <a:lnTo>
                  <a:pt x="11663" y="250027"/>
                </a:lnTo>
                <a:lnTo>
                  <a:pt x="0" y="304800"/>
                </a:lnTo>
                <a:lnTo>
                  <a:pt x="2958" y="332543"/>
                </a:lnTo>
                <a:lnTo>
                  <a:pt x="25858" y="385828"/>
                </a:lnTo>
                <a:lnTo>
                  <a:pt x="69699" y="435461"/>
                </a:lnTo>
                <a:lnTo>
                  <a:pt x="132437" y="480581"/>
                </a:lnTo>
                <a:lnTo>
                  <a:pt x="170253" y="501179"/>
                </a:lnTo>
                <a:lnTo>
                  <a:pt x="212026" y="520326"/>
                </a:lnTo>
                <a:lnTo>
                  <a:pt x="257501" y="537915"/>
                </a:lnTo>
                <a:lnTo>
                  <a:pt x="306423" y="553837"/>
                </a:lnTo>
                <a:lnTo>
                  <a:pt x="358535" y="567986"/>
                </a:lnTo>
                <a:lnTo>
                  <a:pt x="413582" y="580253"/>
                </a:lnTo>
                <a:lnTo>
                  <a:pt x="471309" y="590531"/>
                </a:lnTo>
                <a:lnTo>
                  <a:pt x="531459" y="598712"/>
                </a:lnTo>
                <a:lnTo>
                  <a:pt x="593778" y="604689"/>
                </a:lnTo>
                <a:lnTo>
                  <a:pt x="658010" y="608354"/>
                </a:lnTo>
                <a:lnTo>
                  <a:pt x="723900" y="609600"/>
                </a:lnTo>
                <a:lnTo>
                  <a:pt x="789789" y="608354"/>
                </a:lnTo>
                <a:lnTo>
                  <a:pt x="854021" y="604689"/>
                </a:lnTo>
                <a:lnTo>
                  <a:pt x="916340" y="598712"/>
                </a:lnTo>
                <a:lnTo>
                  <a:pt x="976490" y="590531"/>
                </a:lnTo>
                <a:lnTo>
                  <a:pt x="1034217" y="580253"/>
                </a:lnTo>
                <a:lnTo>
                  <a:pt x="1089264" y="567986"/>
                </a:lnTo>
                <a:lnTo>
                  <a:pt x="1141376" y="553837"/>
                </a:lnTo>
                <a:lnTo>
                  <a:pt x="1190298" y="537915"/>
                </a:lnTo>
                <a:lnTo>
                  <a:pt x="1235773" y="520326"/>
                </a:lnTo>
                <a:lnTo>
                  <a:pt x="1277546" y="501179"/>
                </a:lnTo>
                <a:lnTo>
                  <a:pt x="1315362" y="480581"/>
                </a:lnTo>
                <a:lnTo>
                  <a:pt x="1348965" y="458639"/>
                </a:lnTo>
                <a:lnTo>
                  <a:pt x="1402510" y="411155"/>
                </a:lnTo>
                <a:lnTo>
                  <a:pt x="1436136" y="359588"/>
                </a:lnTo>
                <a:lnTo>
                  <a:pt x="1447800" y="304800"/>
                </a:lnTo>
                <a:lnTo>
                  <a:pt x="1444841" y="277066"/>
                </a:lnTo>
                <a:lnTo>
                  <a:pt x="1421941" y="223793"/>
                </a:lnTo>
                <a:lnTo>
                  <a:pt x="1378100" y="174166"/>
                </a:lnTo>
                <a:lnTo>
                  <a:pt x="1315362" y="129046"/>
                </a:lnTo>
                <a:lnTo>
                  <a:pt x="1277546" y="108446"/>
                </a:lnTo>
                <a:lnTo>
                  <a:pt x="1235773" y="89296"/>
                </a:lnTo>
                <a:lnTo>
                  <a:pt x="1190298" y="71705"/>
                </a:lnTo>
                <a:lnTo>
                  <a:pt x="1141376" y="55779"/>
                </a:lnTo>
                <a:lnTo>
                  <a:pt x="1089264" y="41627"/>
                </a:lnTo>
                <a:lnTo>
                  <a:pt x="1034217" y="29357"/>
                </a:lnTo>
                <a:lnTo>
                  <a:pt x="976490" y="19076"/>
                </a:lnTo>
                <a:lnTo>
                  <a:pt x="916340" y="10892"/>
                </a:lnTo>
                <a:lnTo>
                  <a:pt x="854021" y="4912"/>
                </a:lnTo>
                <a:lnTo>
                  <a:pt x="789789" y="1246"/>
                </a:lnTo>
                <a:lnTo>
                  <a:pt x="723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4600" y="5334000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0" y="304800"/>
                </a:moveTo>
                <a:lnTo>
                  <a:pt x="11663" y="250027"/>
                </a:lnTo>
                <a:lnTo>
                  <a:pt x="45289" y="198470"/>
                </a:lnTo>
                <a:lnTo>
                  <a:pt x="98834" y="150988"/>
                </a:lnTo>
                <a:lnTo>
                  <a:pt x="132437" y="129046"/>
                </a:lnTo>
                <a:lnTo>
                  <a:pt x="170253" y="108446"/>
                </a:lnTo>
                <a:lnTo>
                  <a:pt x="212026" y="89296"/>
                </a:lnTo>
                <a:lnTo>
                  <a:pt x="257501" y="71705"/>
                </a:lnTo>
                <a:lnTo>
                  <a:pt x="306423" y="55779"/>
                </a:lnTo>
                <a:lnTo>
                  <a:pt x="358535" y="41627"/>
                </a:lnTo>
                <a:lnTo>
                  <a:pt x="413582" y="29357"/>
                </a:lnTo>
                <a:lnTo>
                  <a:pt x="471309" y="19076"/>
                </a:lnTo>
                <a:lnTo>
                  <a:pt x="531459" y="10892"/>
                </a:lnTo>
                <a:lnTo>
                  <a:pt x="593778" y="4912"/>
                </a:lnTo>
                <a:lnTo>
                  <a:pt x="658010" y="1246"/>
                </a:lnTo>
                <a:lnTo>
                  <a:pt x="723900" y="0"/>
                </a:lnTo>
                <a:lnTo>
                  <a:pt x="789789" y="1246"/>
                </a:lnTo>
                <a:lnTo>
                  <a:pt x="854021" y="4912"/>
                </a:lnTo>
                <a:lnTo>
                  <a:pt x="916340" y="10892"/>
                </a:lnTo>
                <a:lnTo>
                  <a:pt x="976490" y="19076"/>
                </a:lnTo>
                <a:lnTo>
                  <a:pt x="1034217" y="29357"/>
                </a:lnTo>
                <a:lnTo>
                  <a:pt x="1089264" y="41627"/>
                </a:lnTo>
                <a:lnTo>
                  <a:pt x="1141376" y="55779"/>
                </a:lnTo>
                <a:lnTo>
                  <a:pt x="1190298" y="71705"/>
                </a:lnTo>
                <a:lnTo>
                  <a:pt x="1235773" y="89296"/>
                </a:lnTo>
                <a:lnTo>
                  <a:pt x="1277546" y="108446"/>
                </a:lnTo>
                <a:lnTo>
                  <a:pt x="1315362" y="129046"/>
                </a:lnTo>
                <a:lnTo>
                  <a:pt x="1348965" y="150988"/>
                </a:lnTo>
                <a:lnTo>
                  <a:pt x="1402510" y="198470"/>
                </a:lnTo>
                <a:lnTo>
                  <a:pt x="1436136" y="250027"/>
                </a:lnTo>
                <a:lnTo>
                  <a:pt x="1447800" y="304800"/>
                </a:lnTo>
                <a:lnTo>
                  <a:pt x="1444841" y="332543"/>
                </a:lnTo>
                <a:lnTo>
                  <a:pt x="1436136" y="359588"/>
                </a:lnTo>
                <a:lnTo>
                  <a:pt x="1402510" y="411155"/>
                </a:lnTo>
                <a:lnTo>
                  <a:pt x="1348965" y="458639"/>
                </a:lnTo>
                <a:lnTo>
                  <a:pt x="1315362" y="480581"/>
                </a:lnTo>
                <a:lnTo>
                  <a:pt x="1277546" y="501179"/>
                </a:lnTo>
                <a:lnTo>
                  <a:pt x="1235773" y="520326"/>
                </a:lnTo>
                <a:lnTo>
                  <a:pt x="1190298" y="537915"/>
                </a:lnTo>
                <a:lnTo>
                  <a:pt x="1141376" y="553837"/>
                </a:lnTo>
                <a:lnTo>
                  <a:pt x="1089264" y="567986"/>
                </a:lnTo>
                <a:lnTo>
                  <a:pt x="1034217" y="580253"/>
                </a:lnTo>
                <a:lnTo>
                  <a:pt x="976490" y="590531"/>
                </a:lnTo>
                <a:lnTo>
                  <a:pt x="916340" y="598712"/>
                </a:lnTo>
                <a:lnTo>
                  <a:pt x="854021" y="604689"/>
                </a:lnTo>
                <a:lnTo>
                  <a:pt x="789789" y="608354"/>
                </a:lnTo>
                <a:lnTo>
                  <a:pt x="723900" y="609600"/>
                </a:lnTo>
                <a:lnTo>
                  <a:pt x="658010" y="608354"/>
                </a:lnTo>
                <a:lnTo>
                  <a:pt x="593778" y="604689"/>
                </a:lnTo>
                <a:lnTo>
                  <a:pt x="531459" y="598712"/>
                </a:lnTo>
                <a:lnTo>
                  <a:pt x="471309" y="590531"/>
                </a:lnTo>
                <a:lnTo>
                  <a:pt x="413582" y="580253"/>
                </a:lnTo>
                <a:lnTo>
                  <a:pt x="358535" y="567986"/>
                </a:lnTo>
                <a:lnTo>
                  <a:pt x="306423" y="553837"/>
                </a:lnTo>
                <a:lnTo>
                  <a:pt x="257501" y="537915"/>
                </a:lnTo>
                <a:lnTo>
                  <a:pt x="212026" y="520326"/>
                </a:lnTo>
                <a:lnTo>
                  <a:pt x="170253" y="501179"/>
                </a:lnTo>
                <a:lnTo>
                  <a:pt x="132437" y="480581"/>
                </a:lnTo>
                <a:lnTo>
                  <a:pt x="98834" y="458639"/>
                </a:lnTo>
                <a:lnTo>
                  <a:pt x="45289" y="411155"/>
                </a:lnTo>
                <a:lnTo>
                  <a:pt x="11663" y="359588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7200" y="5486400"/>
            <a:ext cx="1219200" cy="609600"/>
          </a:xfrm>
          <a:custGeom>
            <a:avLst/>
            <a:gdLst/>
            <a:ahLst/>
            <a:cxnLst/>
            <a:rect l="l" t="t" r="r" b="b"/>
            <a:pathLst>
              <a:path w="1219200" h="609600">
                <a:moveTo>
                  <a:pt x="609600" y="0"/>
                </a:moveTo>
                <a:lnTo>
                  <a:pt x="547271" y="1573"/>
                </a:lnTo>
                <a:lnTo>
                  <a:pt x="486743" y="6192"/>
                </a:lnTo>
                <a:lnTo>
                  <a:pt x="428322" y="13703"/>
                </a:lnTo>
                <a:lnTo>
                  <a:pt x="372314" y="23952"/>
                </a:lnTo>
                <a:lnTo>
                  <a:pt x="319026" y="36787"/>
                </a:lnTo>
                <a:lnTo>
                  <a:pt x="268764" y="52054"/>
                </a:lnTo>
                <a:lnTo>
                  <a:pt x="221836" y="69600"/>
                </a:lnTo>
                <a:lnTo>
                  <a:pt x="178546" y="89273"/>
                </a:lnTo>
                <a:lnTo>
                  <a:pt x="139201" y="110918"/>
                </a:lnTo>
                <a:lnTo>
                  <a:pt x="104108" y="134382"/>
                </a:lnTo>
                <a:lnTo>
                  <a:pt x="73574" y="159513"/>
                </a:lnTo>
                <a:lnTo>
                  <a:pt x="27406" y="214161"/>
                </a:lnTo>
                <a:lnTo>
                  <a:pt x="3147" y="273635"/>
                </a:lnTo>
                <a:lnTo>
                  <a:pt x="0" y="304800"/>
                </a:lnTo>
                <a:lnTo>
                  <a:pt x="3147" y="335964"/>
                </a:lnTo>
                <a:lnTo>
                  <a:pt x="27406" y="395438"/>
                </a:lnTo>
                <a:lnTo>
                  <a:pt x="73574" y="450086"/>
                </a:lnTo>
                <a:lnTo>
                  <a:pt x="104108" y="475217"/>
                </a:lnTo>
                <a:lnTo>
                  <a:pt x="139201" y="498681"/>
                </a:lnTo>
                <a:lnTo>
                  <a:pt x="178546" y="520326"/>
                </a:lnTo>
                <a:lnTo>
                  <a:pt x="221836" y="539999"/>
                </a:lnTo>
                <a:lnTo>
                  <a:pt x="268764" y="557545"/>
                </a:lnTo>
                <a:lnTo>
                  <a:pt x="319026" y="572812"/>
                </a:lnTo>
                <a:lnTo>
                  <a:pt x="372314" y="585647"/>
                </a:lnTo>
                <a:lnTo>
                  <a:pt x="428322" y="595896"/>
                </a:lnTo>
                <a:lnTo>
                  <a:pt x="486743" y="603407"/>
                </a:lnTo>
                <a:lnTo>
                  <a:pt x="547271" y="608026"/>
                </a:lnTo>
                <a:lnTo>
                  <a:pt x="609600" y="609600"/>
                </a:lnTo>
                <a:lnTo>
                  <a:pt x="671928" y="608026"/>
                </a:lnTo>
                <a:lnTo>
                  <a:pt x="732456" y="603407"/>
                </a:lnTo>
                <a:lnTo>
                  <a:pt x="790877" y="595896"/>
                </a:lnTo>
                <a:lnTo>
                  <a:pt x="846885" y="585647"/>
                </a:lnTo>
                <a:lnTo>
                  <a:pt x="900173" y="572812"/>
                </a:lnTo>
                <a:lnTo>
                  <a:pt x="950435" y="557545"/>
                </a:lnTo>
                <a:lnTo>
                  <a:pt x="997363" y="539999"/>
                </a:lnTo>
                <a:lnTo>
                  <a:pt x="1040653" y="520326"/>
                </a:lnTo>
                <a:lnTo>
                  <a:pt x="1079998" y="498681"/>
                </a:lnTo>
                <a:lnTo>
                  <a:pt x="1115091" y="475217"/>
                </a:lnTo>
                <a:lnTo>
                  <a:pt x="1145625" y="450086"/>
                </a:lnTo>
                <a:lnTo>
                  <a:pt x="1191793" y="395438"/>
                </a:lnTo>
                <a:lnTo>
                  <a:pt x="1216052" y="335964"/>
                </a:lnTo>
                <a:lnTo>
                  <a:pt x="1219200" y="304800"/>
                </a:lnTo>
                <a:lnTo>
                  <a:pt x="1216052" y="273635"/>
                </a:lnTo>
                <a:lnTo>
                  <a:pt x="1191793" y="214161"/>
                </a:lnTo>
                <a:lnTo>
                  <a:pt x="1145625" y="159513"/>
                </a:lnTo>
                <a:lnTo>
                  <a:pt x="1115091" y="134382"/>
                </a:lnTo>
                <a:lnTo>
                  <a:pt x="1079998" y="110918"/>
                </a:lnTo>
                <a:lnTo>
                  <a:pt x="1040653" y="89273"/>
                </a:lnTo>
                <a:lnTo>
                  <a:pt x="997363" y="69600"/>
                </a:lnTo>
                <a:lnTo>
                  <a:pt x="950435" y="52054"/>
                </a:lnTo>
                <a:lnTo>
                  <a:pt x="900173" y="36787"/>
                </a:lnTo>
                <a:lnTo>
                  <a:pt x="846885" y="23952"/>
                </a:lnTo>
                <a:lnTo>
                  <a:pt x="790877" y="13703"/>
                </a:lnTo>
                <a:lnTo>
                  <a:pt x="732456" y="6192"/>
                </a:lnTo>
                <a:lnTo>
                  <a:pt x="671928" y="1573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>
              <a:alpha val="321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77200" y="5486400"/>
            <a:ext cx="1219200" cy="609600"/>
          </a:xfrm>
          <a:custGeom>
            <a:avLst/>
            <a:gdLst/>
            <a:ahLst/>
            <a:cxnLst/>
            <a:rect l="l" t="t" r="r" b="b"/>
            <a:pathLst>
              <a:path w="1219200" h="609600">
                <a:moveTo>
                  <a:pt x="0" y="304800"/>
                </a:moveTo>
                <a:lnTo>
                  <a:pt x="12384" y="243371"/>
                </a:lnTo>
                <a:lnTo>
                  <a:pt x="47904" y="186157"/>
                </a:lnTo>
                <a:lnTo>
                  <a:pt x="104108" y="134382"/>
                </a:lnTo>
                <a:lnTo>
                  <a:pt x="139201" y="110918"/>
                </a:lnTo>
                <a:lnTo>
                  <a:pt x="178546" y="89273"/>
                </a:lnTo>
                <a:lnTo>
                  <a:pt x="221836" y="69600"/>
                </a:lnTo>
                <a:lnTo>
                  <a:pt x="268764" y="52054"/>
                </a:lnTo>
                <a:lnTo>
                  <a:pt x="319026" y="36787"/>
                </a:lnTo>
                <a:lnTo>
                  <a:pt x="372314" y="23952"/>
                </a:lnTo>
                <a:lnTo>
                  <a:pt x="428322" y="13703"/>
                </a:lnTo>
                <a:lnTo>
                  <a:pt x="486743" y="6192"/>
                </a:lnTo>
                <a:lnTo>
                  <a:pt x="547271" y="1573"/>
                </a:lnTo>
                <a:lnTo>
                  <a:pt x="609600" y="0"/>
                </a:lnTo>
                <a:lnTo>
                  <a:pt x="671928" y="1573"/>
                </a:lnTo>
                <a:lnTo>
                  <a:pt x="732456" y="6192"/>
                </a:lnTo>
                <a:lnTo>
                  <a:pt x="790877" y="13703"/>
                </a:lnTo>
                <a:lnTo>
                  <a:pt x="846885" y="23952"/>
                </a:lnTo>
                <a:lnTo>
                  <a:pt x="900173" y="36787"/>
                </a:lnTo>
                <a:lnTo>
                  <a:pt x="950435" y="52054"/>
                </a:lnTo>
                <a:lnTo>
                  <a:pt x="997363" y="69600"/>
                </a:lnTo>
                <a:lnTo>
                  <a:pt x="1040653" y="89273"/>
                </a:lnTo>
                <a:lnTo>
                  <a:pt x="1079998" y="110918"/>
                </a:lnTo>
                <a:lnTo>
                  <a:pt x="1115091" y="134382"/>
                </a:lnTo>
                <a:lnTo>
                  <a:pt x="1145625" y="159513"/>
                </a:lnTo>
                <a:lnTo>
                  <a:pt x="1191793" y="214161"/>
                </a:lnTo>
                <a:lnTo>
                  <a:pt x="1216052" y="273635"/>
                </a:lnTo>
                <a:lnTo>
                  <a:pt x="1219200" y="304800"/>
                </a:lnTo>
                <a:lnTo>
                  <a:pt x="1216052" y="335964"/>
                </a:lnTo>
                <a:lnTo>
                  <a:pt x="1206815" y="366228"/>
                </a:lnTo>
                <a:lnTo>
                  <a:pt x="1171295" y="423442"/>
                </a:lnTo>
                <a:lnTo>
                  <a:pt x="1115091" y="475217"/>
                </a:lnTo>
                <a:lnTo>
                  <a:pt x="1079998" y="498681"/>
                </a:lnTo>
                <a:lnTo>
                  <a:pt x="1040653" y="520326"/>
                </a:lnTo>
                <a:lnTo>
                  <a:pt x="997363" y="539999"/>
                </a:lnTo>
                <a:lnTo>
                  <a:pt x="950435" y="557545"/>
                </a:lnTo>
                <a:lnTo>
                  <a:pt x="900173" y="572812"/>
                </a:lnTo>
                <a:lnTo>
                  <a:pt x="846885" y="585647"/>
                </a:lnTo>
                <a:lnTo>
                  <a:pt x="790877" y="595896"/>
                </a:lnTo>
                <a:lnTo>
                  <a:pt x="732456" y="603407"/>
                </a:lnTo>
                <a:lnTo>
                  <a:pt x="671928" y="608026"/>
                </a:lnTo>
                <a:lnTo>
                  <a:pt x="609600" y="609600"/>
                </a:lnTo>
                <a:lnTo>
                  <a:pt x="547271" y="608026"/>
                </a:lnTo>
                <a:lnTo>
                  <a:pt x="486743" y="603407"/>
                </a:lnTo>
                <a:lnTo>
                  <a:pt x="428322" y="595896"/>
                </a:lnTo>
                <a:lnTo>
                  <a:pt x="372314" y="585647"/>
                </a:lnTo>
                <a:lnTo>
                  <a:pt x="319026" y="572812"/>
                </a:lnTo>
                <a:lnTo>
                  <a:pt x="268764" y="557545"/>
                </a:lnTo>
                <a:lnTo>
                  <a:pt x="221836" y="539999"/>
                </a:lnTo>
                <a:lnTo>
                  <a:pt x="178546" y="520326"/>
                </a:lnTo>
                <a:lnTo>
                  <a:pt x="139201" y="498681"/>
                </a:lnTo>
                <a:lnTo>
                  <a:pt x="104108" y="475217"/>
                </a:lnTo>
                <a:lnTo>
                  <a:pt x="73574" y="450086"/>
                </a:lnTo>
                <a:lnTo>
                  <a:pt x="27406" y="395438"/>
                </a:lnTo>
                <a:lnTo>
                  <a:pt x="3147" y="335964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00" y="5029200"/>
            <a:ext cx="1676400" cy="381000"/>
          </a:xfrm>
          <a:custGeom>
            <a:avLst/>
            <a:gdLst/>
            <a:ahLst/>
            <a:cxnLst/>
            <a:rect l="l" t="t" r="r" b="b"/>
            <a:pathLst>
              <a:path w="1676400" h="381000">
                <a:moveTo>
                  <a:pt x="838200" y="0"/>
                </a:moveTo>
                <a:lnTo>
                  <a:pt x="765878" y="699"/>
                </a:lnTo>
                <a:lnTo>
                  <a:pt x="695264" y="2760"/>
                </a:lnTo>
                <a:lnTo>
                  <a:pt x="626610" y="6125"/>
                </a:lnTo>
                <a:lnTo>
                  <a:pt x="560168" y="10736"/>
                </a:lnTo>
                <a:lnTo>
                  <a:pt x="496188" y="16536"/>
                </a:lnTo>
                <a:lnTo>
                  <a:pt x="434923" y="23468"/>
                </a:lnTo>
                <a:lnTo>
                  <a:pt x="376625" y="31475"/>
                </a:lnTo>
                <a:lnTo>
                  <a:pt x="321544" y="40498"/>
                </a:lnTo>
                <a:lnTo>
                  <a:pt x="269932" y="50482"/>
                </a:lnTo>
                <a:lnTo>
                  <a:pt x="222042" y="61368"/>
                </a:lnTo>
                <a:lnTo>
                  <a:pt x="178125" y="73100"/>
                </a:lnTo>
                <a:lnTo>
                  <a:pt x="138432" y="85619"/>
                </a:lnTo>
                <a:lnTo>
                  <a:pt x="72725" y="112792"/>
                </a:lnTo>
                <a:lnTo>
                  <a:pt x="26936" y="142429"/>
                </a:lnTo>
                <a:lnTo>
                  <a:pt x="3076" y="174070"/>
                </a:lnTo>
                <a:lnTo>
                  <a:pt x="0" y="190500"/>
                </a:lnTo>
                <a:lnTo>
                  <a:pt x="3076" y="206929"/>
                </a:lnTo>
                <a:lnTo>
                  <a:pt x="26936" y="238570"/>
                </a:lnTo>
                <a:lnTo>
                  <a:pt x="72725" y="268207"/>
                </a:lnTo>
                <a:lnTo>
                  <a:pt x="138432" y="295380"/>
                </a:lnTo>
                <a:lnTo>
                  <a:pt x="178125" y="307899"/>
                </a:lnTo>
                <a:lnTo>
                  <a:pt x="222042" y="319631"/>
                </a:lnTo>
                <a:lnTo>
                  <a:pt x="269932" y="330517"/>
                </a:lnTo>
                <a:lnTo>
                  <a:pt x="321544" y="340501"/>
                </a:lnTo>
                <a:lnTo>
                  <a:pt x="376625" y="349524"/>
                </a:lnTo>
                <a:lnTo>
                  <a:pt x="434923" y="357531"/>
                </a:lnTo>
                <a:lnTo>
                  <a:pt x="496188" y="364463"/>
                </a:lnTo>
                <a:lnTo>
                  <a:pt x="560168" y="370263"/>
                </a:lnTo>
                <a:lnTo>
                  <a:pt x="626610" y="374874"/>
                </a:lnTo>
                <a:lnTo>
                  <a:pt x="695264" y="378239"/>
                </a:lnTo>
                <a:lnTo>
                  <a:pt x="765878" y="380300"/>
                </a:lnTo>
                <a:lnTo>
                  <a:pt x="838200" y="381000"/>
                </a:lnTo>
                <a:lnTo>
                  <a:pt x="910521" y="380300"/>
                </a:lnTo>
                <a:lnTo>
                  <a:pt x="981135" y="378239"/>
                </a:lnTo>
                <a:lnTo>
                  <a:pt x="1049789" y="374874"/>
                </a:lnTo>
                <a:lnTo>
                  <a:pt x="1116231" y="370263"/>
                </a:lnTo>
                <a:lnTo>
                  <a:pt x="1180211" y="364463"/>
                </a:lnTo>
                <a:lnTo>
                  <a:pt x="1241476" y="357531"/>
                </a:lnTo>
                <a:lnTo>
                  <a:pt x="1299774" y="349524"/>
                </a:lnTo>
                <a:lnTo>
                  <a:pt x="1354855" y="340501"/>
                </a:lnTo>
                <a:lnTo>
                  <a:pt x="1406467" y="330517"/>
                </a:lnTo>
                <a:lnTo>
                  <a:pt x="1454357" y="319631"/>
                </a:lnTo>
                <a:lnTo>
                  <a:pt x="1498274" y="307899"/>
                </a:lnTo>
                <a:lnTo>
                  <a:pt x="1537967" y="295380"/>
                </a:lnTo>
                <a:lnTo>
                  <a:pt x="1603674" y="268207"/>
                </a:lnTo>
                <a:lnTo>
                  <a:pt x="1649463" y="238570"/>
                </a:lnTo>
                <a:lnTo>
                  <a:pt x="1673323" y="206929"/>
                </a:lnTo>
                <a:lnTo>
                  <a:pt x="1676400" y="190500"/>
                </a:lnTo>
                <a:lnTo>
                  <a:pt x="1673323" y="174070"/>
                </a:lnTo>
                <a:lnTo>
                  <a:pt x="1649463" y="142429"/>
                </a:lnTo>
                <a:lnTo>
                  <a:pt x="1603674" y="112792"/>
                </a:lnTo>
                <a:lnTo>
                  <a:pt x="1537967" y="85619"/>
                </a:lnTo>
                <a:lnTo>
                  <a:pt x="1498274" y="73100"/>
                </a:lnTo>
                <a:lnTo>
                  <a:pt x="1454357" y="61368"/>
                </a:lnTo>
                <a:lnTo>
                  <a:pt x="1406467" y="50482"/>
                </a:lnTo>
                <a:lnTo>
                  <a:pt x="1354855" y="40498"/>
                </a:lnTo>
                <a:lnTo>
                  <a:pt x="1299774" y="31475"/>
                </a:lnTo>
                <a:lnTo>
                  <a:pt x="1241476" y="23468"/>
                </a:lnTo>
                <a:lnTo>
                  <a:pt x="1180211" y="16536"/>
                </a:lnTo>
                <a:lnTo>
                  <a:pt x="1116231" y="10736"/>
                </a:lnTo>
                <a:lnTo>
                  <a:pt x="1049789" y="6125"/>
                </a:lnTo>
                <a:lnTo>
                  <a:pt x="981135" y="2760"/>
                </a:lnTo>
                <a:lnTo>
                  <a:pt x="910521" y="699"/>
                </a:lnTo>
                <a:lnTo>
                  <a:pt x="838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00" y="5029200"/>
            <a:ext cx="1676400" cy="381000"/>
          </a:xfrm>
          <a:custGeom>
            <a:avLst/>
            <a:gdLst/>
            <a:ahLst/>
            <a:cxnLst/>
            <a:rect l="l" t="t" r="r" b="b"/>
            <a:pathLst>
              <a:path w="1676400" h="381000">
                <a:moveTo>
                  <a:pt x="0" y="190500"/>
                </a:moveTo>
                <a:lnTo>
                  <a:pt x="26936" y="142429"/>
                </a:lnTo>
                <a:lnTo>
                  <a:pt x="72725" y="112792"/>
                </a:lnTo>
                <a:lnTo>
                  <a:pt x="138432" y="85619"/>
                </a:lnTo>
                <a:lnTo>
                  <a:pt x="178125" y="73100"/>
                </a:lnTo>
                <a:lnTo>
                  <a:pt x="222042" y="61368"/>
                </a:lnTo>
                <a:lnTo>
                  <a:pt x="269932" y="50482"/>
                </a:lnTo>
                <a:lnTo>
                  <a:pt x="321544" y="40498"/>
                </a:lnTo>
                <a:lnTo>
                  <a:pt x="376625" y="31475"/>
                </a:lnTo>
                <a:lnTo>
                  <a:pt x="434923" y="23468"/>
                </a:lnTo>
                <a:lnTo>
                  <a:pt x="496188" y="16536"/>
                </a:lnTo>
                <a:lnTo>
                  <a:pt x="560168" y="10736"/>
                </a:lnTo>
                <a:lnTo>
                  <a:pt x="626610" y="6125"/>
                </a:lnTo>
                <a:lnTo>
                  <a:pt x="695264" y="2760"/>
                </a:lnTo>
                <a:lnTo>
                  <a:pt x="765878" y="699"/>
                </a:lnTo>
                <a:lnTo>
                  <a:pt x="838200" y="0"/>
                </a:lnTo>
                <a:lnTo>
                  <a:pt x="910521" y="699"/>
                </a:lnTo>
                <a:lnTo>
                  <a:pt x="981135" y="2760"/>
                </a:lnTo>
                <a:lnTo>
                  <a:pt x="1049789" y="6125"/>
                </a:lnTo>
                <a:lnTo>
                  <a:pt x="1116231" y="10736"/>
                </a:lnTo>
                <a:lnTo>
                  <a:pt x="1180211" y="16536"/>
                </a:lnTo>
                <a:lnTo>
                  <a:pt x="1241476" y="23468"/>
                </a:lnTo>
                <a:lnTo>
                  <a:pt x="1299774" y="31475"/>
                </a:lnTo>
                <a:lnTo>
                  <a:pt x="1354855" y="40498"/>
                </a:lnTo>
                <a:lnTo>
                  <a:pt x="1406467" y="50482"/>
                </a:lnTo>
                <a:lnTo>
                  <a:pt x="1454357" y="61368"/>
                </a:lnTo>
                <a:lnTo>
                  <a:pt x="1498274" y="73100"/>
                </a:lnTo>
                <a:lnTo>
                  <a:pt x="1537967" y="85619"/>
                </a:lnTo>
                <a:lnTo>
                  <a:pt x="1603674" y="112792"/>
                </a:lnTo>
                <a:lnTo>
                  <a:pt x="1649463" y="142429"/>
                </a:lnTo>
                <a:lnTo>
                  <a:pt x="1673323" y="174070"/>
                </a:lnTo>
                <a:lnTo>
                  <a:pt x="1676400" y="190500"/>
                </a:lnTo>
                <a:lnTo>
                  <a:pt x="1673323" y="206929"/>
                </a:lnTo>
                <a:lnTo>
                  <a:pt x="1664260" y="222972"/>
                </a:lnTo>
                <a:lnTo>
                  <a:pt x="1629184" y="253668"/>
                </a:lnTo>
                <a:lnTo>
                  <a:pt x="1573185" y="282130"/>
                </a:lnTo>
                <a:lnTo>
                  <a:pt x="1498274" y="307899"/>
                </a:lnTo>
                <a:lnTo>
                  <a:pt x="1454357" y="319631"/>
                </a:lnTo>
                <a:lnTo>
                  <a:pt x="1406467" y="330517"/>
                </a:lnTo>
                <a:lnTo>
                  <a:pt x="1354855" y="340501"/>
                </a:lnTo>
                <a:lnTo>
                  <a:pt x="1299774" y="349524"/>
                </a:lnTo>
                <a:lnTo>
                  <a:pt x="1241476" y="357531"/>
                </a:lnTo>
                <a:lnTo>
                  <a:pt x="1180211" y="364463"/>
                </a:lnTo>
                <a:lnTo>
                  <a:pt x="1116231" y="370263"/>
                </a:lnTo>
                <a:lnTo>
                  <a:pt x="1049789" y="374874"/>
                </a:lnTo>
                <a:lnTo>
                  <a:pt x="981135" y="378239"/>
                </a:lnTo>
                <a:lnTo>
                  <a:pt x="910521" y="380300"/>
                </a:lnTo>
                <a:lnTo>
                  <a:pt x="838200" y="381000"/>
                </a:lnTo>
                <a:lnTo>
                  <a:pt x="765878" y="380300"/>
                </a:lnTo>
                <a:lnTo>
                  <a:pt x="695264" y="378239"/>
                </a:lnTo>
                <a:lnTo>
                  <a:pt x="626610" y="374874"/>
                </a:lnTo>
                <a:lnTo>
                  <a:pt x="560168" y="370263"/>
                </a:lnTo>
                <a:lnTo>
                  <a:pt x="496188" y="364463"/>
                </a:lnTo>
                <a:lnTo>
                  <a:pt x="434923" y="357531"/>
                </a:lnTo>
                <a:lnTo>
                  <a:pt x="376625" y="349524"/>
                </a:lnTo>
                <a:lnTo>
                  <a:pt x="321544" y="340501"/>
                </a:lnTo>
                <a:lnTo>
                  <a:pt x="269932" y="330517"/>
                </a:lnTo>
                <a:lnTo>
                  <a:pt x="222042" y="319631"/>
                </a:lnTo>
                <a:lnTo>
                  <a:pt x="178125" y="307899"/>
                </a:lnTo>
                <a:lnTo>
                  <a:pt x="138432" y="295380"/>
                </a:lnTo>
                <a:lnTo>
                  <a:pt x="72725" y="268207"/>
                </a:lnTo>
                <a:lnTo>
                  <a:pt x="26936" y="238570"/>
                </a:lnTo>
                <a:lnTo>
                  <a:pt x="3076" y="206929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48400" y="4953000"/>
            <a:ext cx="31242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R="385445" algn="r">
              <a:lnSpc>
                <a:spcPct val="100000"/>
              </a:lnSpc>
            </a:pP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de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fi</a:t>
            </a:r>
            <a:r>
              <a:rPr sz="1400" spc="-15" dirty="0">
                <a:solidFill>
                  <a:srgbClr val="CC0000"/>
                </a:solidFill>
                <a:latin typeface="Arial"/>
                <a:cs typeface="Arial"/>
              </a:rPr>
              <a:t>ne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79832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undefined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24600" y="50292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228600"/>
                </a:moveTo>
                <a:lnTo>
                  <a:pt x="1143000" y="228600"/>
                </a:lnTo>
                <a:lnTo>
                  <a:pt x="1143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4600" y="50292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228600"/>
                </a:moveTo>
                <a:lnTo>
                  <a:pt x="1143000" y="228600"/>
                </a:lnTo>
                <a:lnTo>
                  <a:pt x="1143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24600" y="601980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304800"/>
                </a:move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4600" y="601980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304800"/>
                </a:move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587" y="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2587" y="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2594" y="619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76346" y="61925"/>
            <a:ext cx="5913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Bug</a:t>
            </a:r>
            <a:r>
              <a:rPr sz="2400" b="1" spc="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Assumptions</a:t>
            </a:r>
            <a:r>
              <a:rPr sz="2400" b="1" spc="-10" dirty="0">
                <a:solidFill>
                  <a:srgbClr val="D50092"/>
                </a:solidFill>
                <a:latin typeface="Arial"/>
                <a:cs typeface="Arial"/>
              </a:rPr>
              <a:t>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30222" y="1487500"/>
            <a:ext cx="405511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b="1" spc="-10" dirty="0">
                <a:solidFill>
                  <a:srgbClr val="006600"/>
                </a:solidFill>
                <a:latin typeface="Arial"/>
                <a:cs typeface="Arial"/>
              </a:rPr>
              <a:t>Over-specified</a:t>
            </a:r>
            <a:r>
              <a:rPr sz="2600" b="1" spc="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6600"/>
                </a:solidFill>
                <a:latin typeface="Arial"/>
                <a:cs typeface="Arial"/>
              </a:rPr>
              <a:t>domains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0222" y="2676855"/>
            <a:ext cx="3299460" cy="1605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b="1" spc="-5" dirty="0">
                <a:solidFill>
                  <a:srgbClr val="A40020"/>
                </a:solidFill>
                <a:latin typeface="Arial"/>
                <a:cs typeface="Arial"/>
              </a:rPr>
              <a:t>Boundary</a:t>
            </a:r>
            <a:r>
              <a:rPr sz="2600" b="1" spc="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A40020"/>
                </a:solidFill>
                <a:latin typeface="Arial"/>
                <a:cs typeface="Arial"/>
              </a:rPr>
              <a:t>errors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95325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Boundary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closure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2975" y="5360314"/>
            <a:ext cx="1059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Shifted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5020" y="2009013"/>
            <a:ext cx="27920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X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&gt; 3 </a:t>
            </a:r>
            <a:r>
              <a:rPr sz="1600" b="1" spc="-20" dirty="0">
                <a:solidFill>
                  <a:srgbClr val="CC0000"/>
                </a:solidFill>
                <a:latin typeface="Arial"/>
                <a:cs typeface="Arial"/>
              </a:rPr>
              <a:t>.AND. 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X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&lt; 2 </a:t>
            </a:r>
            <a:r>
              <a:rPr sz="1600" b="1" spc="-20" dirty="0">
                <a:solidFill>
                  <a:srgbClr val="CC0000"/>
                </a:solidFill>
                <a:latin typeface="Arial"/>
                <a:cs typeface="Arial"/>
              </a:rPr>
              <a:t>.AND. 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Y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&gt;</a:t>
            </a:r>
            <a:r>
              <a:rPr sz="1600" b="1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1369" y="214325"/>
            <a:ext cx="7987030" cy="24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6350" algn="l"/>
                <a:tab pos="2817495" algn="l"/>
              </a:tabLst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	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Bug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Assumptions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828040" indent="-287020">
              <a:lnSpc>
                <a:spcPct val="100000"/>
              </a:lnSpc>
              <a:buFont typeface="Arial"/>
              <a:buChar char="•"/>
              <a:tabLst>
                <a:tab pos="827405" algn="l"/>
                <a:tab pos="828675" algn="l"/>
              </a:tabLst>
            </a:pPr>
            <a:r>
              <a:rPr sz="2600" b="1" spc="-10" dirty="0">
                <a:solidFill>
                  <a:srgbClr val="A40020"/>
                </a:solidFill>
                <a:latin typeface="Arial"/>
                <a:cs typeface="Arial"/>
              </a:rPr>
              <a:t>Boundary</a:t>
            </a:r>
            <a:r>
              <a:rPr sz="2600" b="1" spc="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A40020"/>
                </a:solidFill>
                <a:latin typeface="Arial"/>
                <a:cs typeface="Arial"/>
              </a:rPr>
              <a:t>errors….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12242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T</a:t>
            </a:r>
            <a:r>
              <a:rPr sz="2600" b="1" spc="-5" dirty="0">
                <a:solidFill>
                  <a:srgbClr val="009999"/>
                </a:solidFill>
                <a:latin typeface="Arial"/>
                <a:cs typeface="Arial"/>
              </a:rPr>
              <a:t>ilted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12975" y="3866134"/>
            <a:ext cx="125476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5" dirty="0">
                <a:solidFill>
                  <a:srgbClr val="009999"/>
                </a:solidFill>
                <a:latin typeface="Arial"/>
                <a:cs typeface="Arial"/>
              </a:rPr>
              <a:t>Missing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2975" y="5451754"/>
            <a:ext cx="244538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9999"/>
                </a:solidFill>
                <a:latin typeface="Arial"/>
                <a:cs typeface="Arial"/>
              </a:rPr>
              <a:t>Extra</a:t>
            </a:r>
            <a:r>
              <a:rPr sz="2600" b="1" spc="-5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9999"/>
                </a:solidFill>
                <a:latin typeface="Arial"/>
                <a:cs typeface="Arial"/>
              </a:rPr>
              <a:t>boundary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9163050" cy="5867400"/>
          </a:xfrm>
          <a:custGeom>
            <a:avLst/>
            <a:gdLst/>
            <a:ahLst/>
            <a:cxnLst/>
            <a:rect l="l" t="t" r="r" b="b"/>
            <a:pathLst>
              <a:path w="9163050" h="5867400">
                <a:moveTo>
                  <a:pt x="0" y="5867400"/>
                </a:moveTo>
                <a:lnTo>
                  <a:pt x="9163050" y="5867400"/>
                </a:lnTo>
                <a:lnTo>
                  <a:pt x="91630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62033" y="310070"/>
            <a:ext cx="19431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b="1" spc="-5" dirty="0">
                <a:latin typeface="Arial"/>
                <a:cs typeface="Arial"/>
              </a:rPr>
              <a:t>U3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1598" y="1762125"/>
            <a:ext cx="300291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600" b="1" spc="-5" dirty="0">
                <a:solidFill>
                  <a:srgbClr val="CC0000"/>
                </a:solidFill>
                <a:latin typeface="Arial"/>
                <a:cs typeface="Arial"/>
              </a:rPr>
              <a:t>Closure</a:t>
            </a:r>
            <a:r>
              <a:rPr sz="26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00" b="1" spc="-15" dirty="0">
                <a:solidFill>
                  <a:srgbClr val="CC0000"/>
                </a:solidFill>
                <a:latin typeface="Arial"/>
                <a:cs typeface="Arial"/>
              </a:rPr>
              <a:t>Reversal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1598" y="4415154"/>
            <a:ext cx="7009130" cy="1213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01625" algn="l"/>
                <a:tab pos="302260" algn="l"/>
              </a:tabLst>
            </a:pP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Faulty Logic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902969">
              <a:lnSpc>
                <a:spcPct val="100000"/>
              </a:lnSpc>
            </a:pP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Simplification of </a:t>
            </a:r>
            <a:r>
              <a:rPr sz="2600" b="1" spc="-10" dirty="0">
                <a:solidFill>
                  <a:srgbClr val="800080"/>
                </a:solidFill>
                <a:latin typeface="Arial"/>
                <a:cs typeface="Arial"/>
              </a:rPr>
              <a:t>compound</a:t>
            </a:r>
            <a:r>
              <a:rPr sz="2600" b="1" spc="1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predicates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8333" y="1631060"/>
            <a:ext cx="5448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X </a:t>
            </a: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&gt;=</a:t>
            </a:r>
            <a:r>
              <a:rPr sz="1400" b="1" spc="-1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05700" y="838200"/>
            <a:ext cx="76200" cy="1676400"/>
          </a:xfrm>
          <a:custGeom>
            <a:avLst/>
            <a:gdLst/>
            <a:ahLst/>
            <a:cxnLst/>
            <a:rect l="l" t="t" r="r" b="b"/>
            <a:pathLst>
              <a:path w="76200" h="1676400">
                <a:moveTo>
                  <a:pt x="44450" y="63500"/>
                </a:moveTo>
                <a:lnTo>
                  <a:pt x="31750" y="63500"/>
                </a:lnTo>
                <a:lnTo>
                  <a:pt x="31750" y="1676400"/>
                </a:lnTo>
                <a:lnTo>
                  <a:pt x="44450" y="1676400"/>
                </a:lnTo>
                <a:lnTo>
                  <a:pt x="44450" y="63500"/>
                </a:lnTo>
                <a:close/>
              </a:path>
              <a:path w="76200" h="1676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676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3800" y="2476500"/>
            <a:ext cx="1828800" cy="76200"/>
          </a:xfrm>
          <a:custGeom>
            <a:avLst/>
            <a:gdLst/>
            <a:ahLst/>
            <a:cxnLst/>
            <a:rect l="l" t="t" r="r" b="b"/>
            <a:pathLst>
              <a:path w="1828800" h="76200">
                <a:moveTo>
                  <a:pt x="1752600" y="0"/>
                </a:moveTo>
                <a:lnTo>
                  <a:pt x="1752600" y="76200"/>
                </a:lnTo>
                <a:lnTo>
                  <a:pt x="1816100" y="44450"/>
                </a:lnTo>
                <a:lnTo>
                  <a:pt x="1765300" y="44450"/>
                </a:lnTo>
                <a:lnTo>
                  <a:pt x="1765300" y="31750"/>
                </a:lnTo>
                <a:lnTo>
                  <a:pt x="1816100" y="31750"/>
                </a:lnTo>
                <a:lnTo>
                  <a:pt x="1752600" y="0"/>
                </a:lnTo>
                <a:close/>
              </a:path>
              <a:path w="1828800" h="76200">
                <a:moveTo>
                  <a:pt x="1752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752600" y="44450"/>
                </a:lnTo>
                <a:lnTo>
                  <a:pt x="1752600" y="31750"/>
                </a:lnTo>
                <a:close/>
              </a:path>
              <a:path w="1828800" h="76200">
                <a:moveTo>
                  <a:pt x="1816100" y="31750"/>
                </a:moveTo>
                <a:lnTo>
                  <a:pt x="1765300" y="31750"/>
                </a:lnTo>
                <a:lnTo>
                  <a:pt x="1765300" y="44450"/>
                </a:lnTo>
                <a:lnTo>
                  <a:pt x="1816100" y="44450"/>
                </a:lnTo>
                <a:lnTo>
                  <a:pt x="1828800" y="38100"/>
                </a:lnTo>
                <a:lnTo>
                  <a:pt x="1816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2000" y="1066800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2000" y="152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0" y="1676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0" y="1905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2000" y="21336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2000" y="2286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2000" y="25146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2000" y="27432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2000" y="28956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2000" y="3048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2000" y="3200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2000" y="3429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001369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35171" y="214325"/>
            <a:ext cx="5453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Bug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Assumptions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26642" y="214325"/>
            <a:ext cx="7734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 Testing </a:t>
            </a:r>
            <a:r>
              <a:rPr dirty="0"/>
              <a:t>- 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Bug Assumptions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9900" y="1447800"/>
            <a:ext cx="76200" cy="4648200"/>
          </a:xfrm>
          <a:custGeom>
            <a:avLst/>
            <a:gdLst/>
            <a:ahLst/>
            <a:cxnLst/>
            <a:rect l="l" t="t" r="r" b="b"/>
            <a:pathLst>
              <a:path w="76200" h="4648200">
                <a:moveTo>
                  <a:pt x="44450" y="63500"/>
                </a:moveTo>
                <a:lnTo>
                  <a:pt x="31750" y="63500"/>
                </a:lnTo>
                <a:lnTo>
                  <a:pt x="31750" y="4648200"/>
                </a:lnTo>
                <a:lnTo>
                  <a:pt x="44450" y="4648200"/>
                </a:lnTo>
                <a:lnTo>
                  <a:pt x="44450" y="63500"/>
                </a:lnTo>
                <a:close/>
              </a:path>
              <a:path w="76200" h="4648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648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4152900"/>
            <a:ext cx="8001000" cy="76200"/>
          </a:xfrm>
          <a:custGeom>
            <a:avLst/>
            <a:gdLst/>
            <a:ahLst/>
            <a:cxnLst/>
            <a:rect l="l" t="t" r="r" b="b"/>
            <a:pathLst>
              <a:path w="8001000" h="76200">
                <a:moveTo>
                  <a:pt x="7924800" y="0"/>
                </a:moveTo>
                <a:lnTo>
                  <a:pt x="7924800" y="76200"/>
                </a:lnTo>
                <a:lnTo>
                  <a:pt x="7988300" y="44450"/>
                </a:lnTo>
                <a:lnTo>
                  <a:pt x="7937627" y="44450"/>
                </a:lnTo>
                <a:lnTo>
                  <a:pt x="7937627" y="31750"/>
                </a:lnTo>
                <a:lnTo>
                  <a:pt x="7988300" y="31750"/>
                </a:lnTo>
                <a:lnTo>
                  <a:pt x="7924800" y="0"/>
                </a:lnTo>
                <a:close/>
              </a:path>
              <a:path w="8001000" h="76200">
                <a:moveTo>
                  <a:pt x="792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924800" y="44450"/>
                </a:lnTo>
                <a:lnTo>
                  <a:pt x="7924800" y="31750"/>
                </a:lnTo>
                <a:close/>
              </a:path>
              <a:path w="8001000" h="76200">
                <a:moveTo>
                  <a:pt x="7988300" y="31750"/>
                </a:moveTo>
                <a:lnTo>
                  <a:pt x="7937627" y="31750"/>
                </a:lnTo>
                <a:lnTo>
                  <a:pt x="7937627" y="44450"/>
                </a:lnTo>
                <a:lnTo>
                  <a:pt x="7988300" y="44450"/>
                </a:lnTo>
                <a:lnTo>
                  <a:pt x="8001000" y="38100"/>
                </a:lnTo>
                <a:lnTo>
                  <a:pt x="798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3429000"/>
            <a:ext cx="1752600" cy="228600"/>
          </a:xfrm>
          <a:custGeom>
            <a:avLst/>
            <a:gdLst/>
            <a:ahLst/>
            <a:cxnLst/>
            <a:rect l="l" t="t" r="r" b="b"/>
            <a:pathLst>
              <a:path w="1752600" h="228600">
                <a:moveTo>
                  <a:pt x="0" y="228600"/>
                </a:moveTo>
                <a:lnTo>
                  <a:pt x="1752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2400" y="2438400"/>
            <a:ext cx="838200" cy="1219200"/>
          </a:xfrm>
          <a:custGeom>
            <a:avLst/>
            <a:gdLst/>
            <a:ahLst/>
            <a:cxnLst/>
            <a:rect l="l" t="t" r="r" b="b"/>
            <a:pathLst>
              <a:path w="838200" h="1219200">
                <a:moveTo>
                  <a:pt x="838200" y="1219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200" y="1981200"/>
            <a:ext cx="381000" cy="1447800"/>
          </a:xfrm>
          <a:custGeom>
            <a:avLst/>
            <a:gdLst/>
            <a:ahLst/>
            <a:cxnLst/>
            <a:rect l="l" t="t" r="r" b="b"/>
            <a:pathLst>
              <a:path w="381000" h="1447800">
                <a:moveTo>
                  <a:pt x="381000" y="1447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62400" y="1371600"/>
            <a:ext cx="533400" cy="1066800"/>
          </a:xfrm>
          <a:custGeom>
            <a:avLst/>
            <a:gdLst/>
            <a:ahLst/>
            <a:cxnLst/>
            <a:rect l="l" t="t" r="r" b="b"/>
            <a:pathLst>
              <a:path w="533400" h="1066800">
                <a:moveTo>
                  <a:pt x="0" y="106680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5800" y="1371600"/>
            <a:ext cx="1676400" cy="609600"/>
          </a:xfrm>
          <a:custGeom>
            <a:avLst/>
            <a:gdLst/>
            <a:ahLst/>
            <a:cxnLst/>
            <a:rect l="l" t="t" r="r" b="b"/>
            <a:pathLst>
              <a:path w="1676400" h="609600">
                <a:moveTo>
                  <a:pt x="0" y="0"/>
                </a:moveTo>
                <a:lnTo>
                  <a:pt x="1676400" y="60960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9600" y="14097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9600" y="1371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24400" y="36195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24400" y="3581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6000" y="20193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6000" y="1981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6200" y="24003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6200" y="2362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000" y="33909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7000" y="3352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76200"/>
                </a:lnTo>
                <a:lnTo>
                  <a:pt x="15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2850" y="35750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19901" y="3422650"/>
            <a:ext cx="87249" cy="8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2450" y="3651250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70650" y="31940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65850" y="21272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9800" y="1905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19800" y="1905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1850" y="13652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32250" y="22034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38701" y="1517650"/>
            <a:ext cx="87249" cy="8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56050" y="25082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1850" y="34226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60850" y="3194050"/>
            <a:ext cx="90550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56050" y="1974850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5250" y="1898650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70650" y="2432050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9264" y="5812535"/>
            <a:ext cx="4148328" cy="423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80119" y="5812535"/>
            <a:ext cx="432816" cy="423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65464" y="5812535"/>
            <a:ext cx="798576" cy="42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28361" y="5881217"/>
            <a:ext cx="43637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Strategy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for domain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testing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in</a:t>
            </a:r>
            <a:r>
              <a:rPr sz="2000" b="1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2-dim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484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28364" y="214325"/>
            <a:ext cx="4668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Restrictions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9032" y="1828800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8216" y="1801367"/>
            <a:ext cx="4105655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9032" y="4023359"/>
            <a:ext cx="496824" cy="481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8216" y="3995928"/>
            <a:ext cx="3953255" cy="509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0594" y="786206"/>
            <a:ext cx="41713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In</a:t>
            </a:r>
            <a:r>
              <a:rPr sz="2400" spc="-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General…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1. Coincidental</a:t>
            </a:r>
            <a:r>
              <a:rPr sz="2400" b="1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Correctness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927100" marR="921385">
              <a:lnSpc>
                <a:spcPct val="100000"/>
              </a:lnSpc>
            </a:pPr>
            <a:r>
              <a:rPr sz="2400" spc="-5" dirty="0">
                <a:solidFill>
                  <a:srgbClr val="006600"/>
                </a:solidFill>
                <a:latin typeface="Arial"/>
                <a:cs typeface="Arial"/>
              </a:rPr>
              <a:t>DT cannot</a:t>
            </a:r>
            <a:r>
              <a:rPr sz="2400" spc="-1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detect  </a:t>
            </a:r>
            <a:r>
              <a:rPr sz="2400" spc="-5" dirty="0">
                <a:solidFill>
                  <a:srgbClr val="006600"/>
                </a:solidFill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6799" y="4079570"/>
            <a:ext cx="3902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Representative</a:t>
            </a:r>
            <a:r>
              <a:rPr sz="2400" b="1" spc="-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outcome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5375" y="4811344"/>
            <a:ext cx="2126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Partition</a:t>
            </a:r>
            <a:r>
              <a:rPr sz="2400" spc="-10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5375" y="5482234"/>
            <a:ext cx="2442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Input</a:t>
            </a:r>
            <a:r>
              <a:rPr sz="24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Equivalence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43800" y="41910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3200" y="510540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77000" y="54864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8600" y="46482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8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48600" y="46482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23858" y="4234053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94878" y="3547998"/>
            <a:ext cx="8521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009999"/>
                </a:solidFill>
                <a:latin typeface="Arial"/>
                <a:cs typeface="Arial"/>
              </a:rPr>
              <a:t>F1(x) </a:t>
            </a:r>
            <a:r>
              <a:rPr sz="1400" b="1" spc="-5" dirty="0">
                <a:solidFill>
                  <a:srgbClr val="009999"/>
                </a:solidFill>
                <a:latin typeface="Arial"/>
                <a:cs typeface="Arial"/>
              </a:rPr>
              <a:t>:</a:t>
            </a:r>
            <a:r>
              <a:rPr sz="1400" b="1" spc="3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9999"/>
                </a:solidFill>
                <a:latin typeface="Arial"/>
                <a:cs typeface="Arial"/>
              </a:rPr>
              <a:t>+1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10298" y="5502252"/>
            <a:ext cx="806450" cy="63563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R="89535" algn="ctr">
              <a:lnSpc>
                <a:spcPct val="100000"/>
              </a:lnSpc>
              <a:spcBef>
                <a:spcPts val="825"/>
              </a:spcBef>
            </a:pPr>
            <a:r>
              <a:rPr sz="1400" b="1" spc="-5" dirty="0">
                <a:solidFill>
                  <a:srgbClr val="0000CC"/>
                </a:solidFill>
                <a:latin typeface="Arial"/>
                <a:cs typeface="Arial"/>
              </a:rPr>
              <a:t>D2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400" b="1" spc="-15" dirty="0">
                <a:solidFill>
                  <a:srgbClr val="009999"/>
                </a:solidFill>
                <a:latin typeface="Arial"/>
                <a:cs typeface="Arial"/>
              </a:rPr>
              <a:t>F2(x) </a:t>
            </a:r>
            <a:r>
              <a:rPr sz="1400" b="1" spc="-5" dirty="0">
                <a:solidFill>
                  <a:srgbClr val="009999"/>
                </a:solidFill>
                <a:latin typeface="Arial"/>
                <a:cs typeface="Arial"/>
              </a:rPr>
              <a:t>:</a:t>
            </a:r>
            <a:r>
              <a:rPr sz="1400" b="1" spc="3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9999"/>
                </a:solidFill>
                <a:latin typeface="Arial"/>
                <a:cs typeface="Arial"/>
              </a:rPr>
              <a:t>-1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28050" y="4565650"/>
            <a:ext cx="889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5450" y="5403850"/>
            <a:ext cx="889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9971" y="253949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04087"/>
            <a:ext cx="2676143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786206"/>
            <a:ext cx="2286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Domain</a:t>
            </a:r>
            <a:r>
              <a:rPr sz="2400" b="1" spc="-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C3300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0594" y="2372105"/>
            <a:ext cx="5929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Views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Programs as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input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data</a:t>
            </a:r>
            <a:r>
              <a:rPr sz="2400" b="1" spc="-1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classifiers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0594" y="4018610"/>
            <a:ext cx="5389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800080"/>
                </a:solidFill>
                <a:latin typeface="Arial"/>
                <a:cs typeface="Arial"/>
              </a:rPr>
              <a:t>Verifies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if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classification is</a:t>
            </a:r>
            <a:r>
              <a:rPr sz="2400" b="1" spc="-15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correct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486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8258" y="214325"/>
            <a:ext cx="2804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701040"/>
            <a:ext cx="3941064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352171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Domain </a:t>
            </a:r>
            <a:r>
              <a:rPr sz="2600" b="1" spc="-35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r>
              <a:rPr sz="2600" b="1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Model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200" y="1981200"/>
            <a:ext cx="11430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105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INPUT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8400" y="1981200"/>
            <a:ext cx="12954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105"/>
              </a:spcBef>
            </a:pPr>
            <a:r>
              <a:rPr sz="1600" b="1" spc="-10" dirty="0">
                <a:solidFill>
                  <a:srgbClr val="800080"/>
                </a:solidFill>
                <a:latin typeface="Arial"/>
                <a:cs typeface="Arial"/>
              </a:rPr>
              <a:t>CLASSIFY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19600" y="1981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54225" y="3990"/>
                </a:lnTo>
                <a:lnTo>
                  <a:pt x="401116" y="15544"/>
                </a:lnTo>
                <a:lnTo>
                  <a:pt x="444846" y="34032"/>
                </a:lnTo>
                <a:lnTo>
                  <a:pt x="484784" y="58826"/>
                </a:lnTo>
                <a:lnTo>
                  <a:pt x="520303" y="89296"/>
                </a:lnTo>
                <a:lnTo>
                  <a:pt x="550773" y="124815"/>
                </a:lnTo>
                <a:lnTo>
                  <a:pt x="575567" y="164753"/>
                </a:lnTo>
                <a:lnTo>
                  <a:pt x="594055" y="208483"/>
                </a:lnTo>
                <a:lnTo>
                  <a:pt x="605609" y="255374"/>
                </a:lnTo>
                <a:lnTo>
                  <a:pt x="609600" y="304800"/>
                </a:lnTo>
                <a:lnTo>
                  <a:pt x="605609" y="354225"/>
                </a:lnTo>
                <a:lnTo>
                  <a:pt x="594055" y="401116"/>
                </a:lnTo>
                <a:lnTo>
                  <a:pt x="575567" y="444846"/>
                </a:lnTo>
                <a:lnTo>
                  <a:pt x="550773" y="484784"/>
                </a:lnTo>
                <a:lnTo>
                  <a:pt x="520303" y="520303"/>
                </a:lnTo>
                <a:lnTo>
                  <a:pt x="484784" y="550773"/>
                </a:lnTo>
                <a:lnTo>
                  <a:pt x="444846" y="575567"/>
                </a:lnTo>
                <a:lnTo>
                  <a:pt x="401116" y="594055"/>
                </a:lnTo>
                <a:lnTo>
                  <a:pt x="354225" y="605609"/>
                </a:lnTo>
                <a:lnTo>
                  <a:pt x="304800" y="609600"/>
                </a:lnTo>
                <a:lnTo>
                  <a:pt x="255374" y="605609"/>
                </a:lnTo>
                <a:lnTo>
                  <a:pt x="208483" y="594055"/>
                </a:lnTo>
                <a:lnTo>
                  <a:pt x="164753" y="575567"/>
                </a:lnTo>
                <a:lnTo>
                  <a:pt x="124815" y="550773"/>
                </a:lnTo>
                <a:lnTo>
                  <a:pt x="89296" y="520303"/>
                </a:lnTo>
                <a:lnTo>
                  <a:pt x="58826" y="484784"/>
                </a:lnTo>
                <a:lnTo>
                  <a:pt x="34032" y="444846"/>
                </a:lnTo>
                <a:lnTo>
                  <a:pt x="15544" y="401116"/>
                </a:lnTo>
                <a:lnTo>
                  <a:pt x="3990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3800" y="21717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73100" y="44450"/>
                </a:lnTo>
                <a:lnTo>
                  <a:pt x="622300" y="44450"/>
                </a:lnTo>
                <a:lnTo>
                  <a:pt x="622300" y="31750"/>
                </a:lnTo>
                <a:lnTo>
                  <a:pt x="673100" y="31750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  <a:path w="685800" h="76200">
                <a:moveTo>
                  <a:pt x="673100" y="31750"/>
                </a:moveTo>
                <a:lnTo>
                  <a:pt x="622300" y="31750"/>
                </a:lnTo>
                <a:lnTo>
                  <a:pt x="622300" y="44450"/>
                </a:lnTo>
                <a:lnTo>
                  <a:pt x="673100" y="44450"/>
                </a:lnTo>
                <a:lnTo>
                  <a:pt x="685800" y="38100"/>
                </a:lnTo>
                <a:lnTo>
                  <a:pt x="673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0" y="21717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200" y="21717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38800" y="1981200"/>
            <a:ext cx="12192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105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DO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CASE</a:t>
            </a:r>
            <a:r>
              <a:rPr sz="16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58000" y="2171700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48600" y="1981200"/>
            <a:ext cx="11430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05"/>
              </a:spcBef>
            </a:pPr>
            <a:r>
              <a:rPr sz="1600" b="1" spc="-5" dirty="0">
                <a:solidFill>
                  <a:srgbClr val="800080"/>
                </a:solidFill>
                <a:latin typeface="Arial"/>
                <a:cs typeface="Arial"/>
              </a:rPr>
              <a:t>OUTPUT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24400" y="259080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1400" y="2209800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0"/>
                </a:moveTo>
                <a:lnTo>
                  <a:pt x="0" y="1981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24400" y="3086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38800" y="2895600"/>
            <a:ext cx="12192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110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DO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CASE</a:t>
            </a:r>
            <a:r>
              <a:rPr sz="16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58000" y="30861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4400" y="40767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638800" y="3886200"/>
            <a:ext cx="12192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110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DO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CASE</a:t>
            </a:r>
            <a:r>
              <a:rPr sz="16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58000" y="40767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24400" y="4343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1400" y="4343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24400" y="4953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1400" y="4953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24400" y="5257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638800" y="5029200"/>
            <a:ext cx="1219200" cy="533400"/>
          </a:xfrm>
          <a:prstGeom prst="rect">
            <a:avLst/>
          </a:prstGeom>
          <a:solidFill>
            <a:srgbClr val="CCFFCC">
              <a:alpha val="39999"/>
            </a:srgbClr>
          </a:solidFill>
          <a:ln w="19050">
            <a:solidFill>
              <a:srgbClr val="000000"/>
            </a:solidFill>
          </a:ln>
        </p:spPr>
        <p:txBody>
          <a:bodyPr vert="horz" wrap="square" lIns="0" tIns="14224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120"/>
              </a:spcBef>
            </a:pP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DO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CASE</a:t>
            </a:r>
            <a:r>
              <a:rPr sz="16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0008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58000" y="52578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261864" y="1859660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61864" y="3841750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D3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1044" y="2780080"/>
            <a:ext cx="1252855" cy="6134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b="1" spc="-10" dirty="0">
                <a:solidFill>
                  <a:srgbClr val="009999"/>
                </a:solidFill>
                <a:latin typeface="Arial"/>
                <a:cs typeface="Arial"/>
              </a:rPr>
              <a:t>(x, </a:t>
            </a:r>
            <a:r>
              <a:rPr sz="1400" b="1" spc="-85" dirty="0">
                <a:solidFill>
                  <a:srgbClr val="009999"/>
                </a:solidFill>
                <a:latin typeface="Arial"/>
                <a:cs typeface="Arial"/>
              </a:rPr>
              <a:t>y, </a:t>
            </a:r>
            <a:r>
              <a:rPr sz="1400" b="1" spc="-5" dirty="0">
                <a:solidFill>
                  <a:srgbClr val="009999"/>
                </a:solidFill>
                <a:latin typeface="Arial"/>
                <a:cs typeface="Arial"/>
              </a:rPr>
              <a:t>z,</a:t>
            </a:r>
            <a:r>
              <a:rPr sz="1400" b="1" spc="-20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9999"/>
                </a:solidFill>
                <a:latin typeface="Arial"/>
                <a:cs typeface="Arial"/>
              </a:rPr>
              <a:t>…)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400" b="1" spc="-10" dirty="0">
                <a:solidFill>
                  <a:srgbClr val="009999"/>
                </a:solidFill>
                <a:latin typeface="Arial"/>
                <a:cs typeface="Arial"/>
              </a:rPr>
              <a:t>(1, 2, 3, 4,</a:t>
            </a:r>
            <a:r>
              <a:rPr sz="1400" b="1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9999"/>
                </a:solidFill>
                <a:latin typeface="Arial"/>
                <a:cs typeface="Arial"/>
              </a:rPr>
              <a:t>5,…)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47278" y="2861817"/>
            <a:ext cx="10274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{ </a:t>
            </a:r>
            <a:r>
              <a:rPr sz="1400" b="1" spc="-15" dirty="0">
                <a:latin typeface="Arial"/>
                <a:cs typeface="Arial"/>
              </a:rPr>
              <a:t>Outcome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}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61864" y="2774442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D2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61864" y="4832680"/>
            <a:ext cx="26225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Dn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28917" y="1707260"/>
            <a:ext cx="9740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r>
              <a:rPr sz="14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f1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02322" y="3155695"/>
            <a:ext cx="1809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f2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02322" y="4146626"/>
            <a:ext cx="18097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f3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02322" y="4985384"/>
            <a:ext cx="1809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f4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00352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33876" y="214325"/>
            <a:ext cx="4854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 -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Restrictions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704087"/>
            <a:ext cx="7080504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7028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6129" algn="l"/>
                <a:tab pos="3798570" algn="l"/>
              </a:tabLst>
            </a:pP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3.</a:t>
            </a:r>
            <a:r>
              <a:rPr sz="24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Simple</a:t>
            </a:r>
            <a:r>
              <a:rPr sz="24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boundaries	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&amp;	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Compound</a:t>
            </a:r>
            <a:r>
              <a:rPr sz="2400" b="1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predicates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09800" y="2249551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8175" y="2085289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36850" y="2167001"/>
            <a:ext cx="165100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8050" y="2167001"/>
            <a:ext cx="165100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30754" y="2433066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4664" y="2433066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19400" y="209715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0600" y="209715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46823" y="2099564"/>
            <a:ext cx="179641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X </a:t>
            </a:r>
            <a:r>
              <a:rPr sz="1400" b="1" spc="-5" dirty="0">
                <a:solidFill>
                  <a:srgbClr val="006600"/>
                </a:solidFill>
                <a:latin typeface="Arial"/>
                <a:cs typeface="Arial"/>
              </a:rPr>
              <a:t>&gt;=0 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.AND. X </a:t>
            </a:r>
            <a:r>
              <a:rPr sz="1400" b="1" spc="-5" dirty="0">
                <a:solidFill>
                  <a:srgbClr val="006600"/>
                </a:solidFill>
                <a:latin typeface="Arial"/>
                <a:cs typeface="Arial"/>
              </a:rPr>
              <a:t>&lt;=</a:t>
            </a:r>
            <a:r>
              <a:rPr sz="1400" b="1" spc="-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3734" y="3841750"/>
            <a:ext cx="28930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Y </a:t>
            </a:r>
            <a:r>
              <a:rPr sz="1400" b="1" spc="-5" dirty="0">
                <a:solidFill>
                  <a:srgbClr val="006600"/>
                </a:solidFill>
                <a:latin typeface="Arial"/>
                <a:cs typeface="Arial"/>
              </a:rPr>
              <a:t>= 1 </a:t>
            </a:r>
            <a:r>
              <a:rPr sz="1400" b="1" spc="-15" dirty="0">
                <a:solidFill>
                  <a:srgbClr val="006600"/>
                </a:solidFill>
                <a:latin typeface="Arial"/>
                <a:cs typeface="Arial"/>
              </a:rPr>
              <a:t>.AND. 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X </a:t>
            </a:r>
            <a:r>
              <a:rPr sz="1400" b="1" spc="-5" dirty="0">
                <a:solidFill>
                  <a:srgbClr val="006600"/>
                </a:solidFill>
                <a:latin typeface="Arial"/>
                <a:cs typeface="Arial"/>
              </a:rPr>
              <a:t>&gt;=0 </a:t>
            </a:r>
            <a:r>
              <a:rPr sz="1400" b="1" spc="-15" dirty="0">
                <a:solidFill>
                  <a:srgbClr val="006600"/>
                </a:solidFill>
                <a:latin typeface="Arial"/>
                <a:cs typeface="Arial"/>
              </a:rPr>
              <a:t>.AND. 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X </a:t>
            </a:r>
            <a:r>
              <a:rPr sz="1400" b="1" spc="-5" dirty="0">
                <a:solidFill>
                  <a:srgbClr val="006600"/>
                </a:solidFill>
                <a:latin typeface="Arial"/>
                <a:cs typeface="Arial"/>
              </a:rPr>
              <a:t>&lt;=</a:t>
            </a:r>
            <a:r>
              <a:rPr sz="1400" b="1" spc="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09926" y="3925951"/>
            <a:ext cx="3201035" cy="0"/>
          </a:xfrm>
          <a:custGeom>
            <a:avLst/>
            <a:gdLst/>
            <a:ahLst/>
            <a:cxnLst/>
            <a:rect l="l" t="t" r="r" b="b"/>
            <a:pathLst>
              <a:path w="3201035">
                <a:moveTo>
                  <a:pt x="0" y="0"/>
                </a:moveTo>
                <a:lnTo>
                  <a:pt x="320103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67553" y="429628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37104" y="3843401"/>
            <a:ext cx="165100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8684" y="3843401"/>
            <a:ext cx="165100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30754" y="4110050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05298" y="4110050"/>
            <a:ext cx="22097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19654" y="377355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67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1234" y="377355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67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71826" y="3505200"/>
            <a:ext cx="76200" cy="1905000"/>
          </a:xfrm>
          <a:custGeom>
            <a:avLst/>
            <a:gdLst/>
            <a:ahLst/>
            <a:cxnLst/>
            <a:rect l="l" t="t" r="r" b="b"/>
            <a:pathLst>
              <a:path w="76200" h="1905000">
                <a:moveTo>
                  <a:pt x="44450" y="63500"/>
                </a:moveTo>
                <a:lnTo>
                  <a:pt x="31750" y="63500"/>
                </a:lnTo>
                <a:lnTo>
                  <a:pt x="31750" y="1905000"/>
                </a:lnTo>
                <a:lnTo>
                  <a:pt x="44450" y="1905000"/>
                </a:lnTo>
                <a:lnTo>
                  <a:pt x="44450" y="63500"/>
                </a:lnTo>
                <a:close/>
              </a:path>
              <a:path w="76200" h="1905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905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0" y="4457700"/>
            <a:ext cx="3735070" cy="76200"/>
          </a:xfrm>
          <a:custGeom>
            <a:avLst/>
            <a:gdLst/>
            <a:ahLst/>
            <a:cxnLst/>
            <a:rect l="l" t="t" r="r" b="b"/>
            <a:pathLst>
              <a:path w="3735070" h="76200">
                <a:moveTo>
                  <a:pt x="3658362" y="0"/>
                </a:moveTo>
                <a:lnTo>
                  <a:pt x="3658362" y="76200"/>
                </a:lnTo>
                <a:lnTo>
                  <a:pt x="3721862" y="44450"/>
                </a:lnTo>
                <a:lnTo>
                  <a:pt x="3671062" y="44450"/>
                </a:lnTo>
                <a:lnTo>
                  <a:pt x="3671062" y="31750"/>
                </a:lnTo>
                <a:lnTo>
                  <a:pt x="3721862" y="31750"/>
                </a:lnTo>
                <a:lnTo>
                  <a:pt x="3658362" y="0"/>
                </a:lnTo>
                <a:close/>
              </a:path>
              <a:path w="3735070" h="76200">
                <a:moveTo>
                  <a:pt x="365836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658362" y="44450"/>
                </a:lnTo>
                <a:lnTo>
                  <a:pt x="3658362" y="31750"/>
                </a:lnTo>
                <a:close/>
              </a:path>
              <a:path w="3735070" h="76200">
                <a:moveTo>
                  <a:pt x="3721862" y="31750"/>
                </a:moveTo>
                <a:lnTo>
                  <a:pt x="3671062" y="31750"/>
                </a:lnTo>
                <a:lnTo>
                  <a:pt x="3671062" y="44450"/>
                </a:lnTo>
                <a:lnTo>
                  <a:pt x="3721862" y="44450"/>
                </a:lnTo>
                <a:lnTo>
                  <a:pt x="3734562" y="38100"/>
                </a:lnTo>
                <a:lnTo>
                  <a:pt x="372186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08175" y="3762502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45534" y="1870659"/>
            <a:ext cx="2520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97934" y="3612845"/>
            <a:ext cx="2520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00352" y="214325"/>
            <a:ext cx="7388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-</a:t>
            </a:r>
            <a:r>
              <a:rPr spc="-45" dirty="0"/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Restrictions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04087"/>
            <a:ext cx="4023360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1832" y="1463039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1016" y="1435608"/>
            <a:ext cx="2103120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9607" y="1435608"/>
            <a:ext cx="1042416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9816" y="4361688"/>
            <a:ext cx="2606039" cy="509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8852" y="786206"/>
            <a:ext cx="6545580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Compound</a:t>
            </a:r>
            <a:r>
              <a:rPr sz="2400" b="1" spc="-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predicates….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4365" algn="l"/>
                <a:tab pos="635000" algn="l"/>
                <a:tab pos="2323465" algn="l"/>
              </a:tabLst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Impact</a:t>
            </a:r>
            <a:r>
              <a:rPr sz="2400" b="1" spc="-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of	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.OR.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0008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497330" lvl="1" indent="-289560">
              <a:lnSpc>
                <a:spcPct val="100000"/>
              </a:lnSpc>
              <a:buChar char="•"/>
              <a:tabLst>
                <a:tab pos="1497330" algn="l"/>
                <a:tab pos="1497965" algn="l"/>
              </a:tabLst>
            </a:pPr>
            <a:r>
              <a:rPr sz="2400" spc="-5" dirty="0">
                <a:solidFill>
                  <a:srgbClr val="006600"/>
                </a:solidFill>
                <a:latin typeface="Arial"/>
                <a:cs typeface="Arial"/>
              </a:rPr>
              <a:t>Concave,</a:t>
            </a:r>
            <a:r>
              <a:rPr sz="2400" spc="-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Disconnected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66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497330" lvl="1" indent="-289560">
              <a:lnSpc>
                <a:spcPct val="100000"/>
              </a:lnSpc>
              <a:buChar char="•"/>
              <a:tabLst>
                <a:tab pos="1497330" algn="l"/>
                <a:tab pos="1497965" algn="l"/>
              </a:tabLst>
            </a:pP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Adjacent domains 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same</a:t>
            </a:r>
            <a:r>
              <a:rPr sz="2400" spc="-8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66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497330" lvl="1" indent="-289560">
              <a:lnSpc>
                <a:spcPct val="100000"/>
              </a:lnSpc>
              <a:buChar char="•"/>
              <a:tabLst>
                <a:tab pos="1497330" algn="l"/>
                <a:tab pos="1497965" algn="l"/>
              </a:tabLst>
            </a:pPr>
            <a:r>
              <a:rPr sz="2400" spc="-5" dirty="0">
                <a:solidFill>
                  <a:srgbClr val="006600"/>
                </a:solidFill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66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63800">
              <a:lnSpc>
                <a:spcPct val="100000"/>
              </a:lnSpc>
              <a:spcBef>
                <a:spcPts val="5"/>
              </a:spcBef>
              <a:tabLst>
                <a:tab pos="3532504" algn="l"/>
                <a:tab pos="3876675" algn="l"/>
              </a:tabLst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400" b="1" spc="-1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C	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+	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D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Eliminate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compound</a:t>
            </a:r>
            <a:r>
              <a:rPr sz="2400" b="1" spc="-1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predicates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19808" y="214325"/>
            <a:ext cx="6948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 Testing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</a:t>
            </a:r>
            <a:r>
              <a:rPr sz="2400" b="1" spc="-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Restrictions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852" y="786206"/>
            <a:ext cx="562800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1959" algn="l"/>
              </a:tabLst>
            </a:pPr>
            <a:r>
              <a:rPr sz="2600" spc="-10" dirty="0">
                <a:solidFill>
                  <a:srgbClr val="CC0000"/>
                </a:solidFill>
              </a:rPr>
              <a:t>4.	</a:t>
            </a:r>
            <a:r>
              <a:rPr sz="2600" spc="-5" dirty="0">
                <a:solidFill>
                  <a:srgbClr val="CC0000"/>
                </a:solidFill>
              </a:rPr>
              <a:t>Functional Homogeneity of</a:t>
            </a:r>
            <a:r>
              <a:rPr sz="2600" spc="15" dirty="0">
                <a:solidFill>
                  <a:srgbClr val="CC0000"/>
                </a:solidFill>
              </a:rPr>
              <a:t> </a:t>
            </a:r>
            <a:r>
              <a:rPr sz="2600" spc="-5" dirty="0">
                <a:solidFill>
                  <a:srgbClr val="CC0000"/>
                </a:solidFill>
              </a:rPr>
              <a:t>Bugs</a:t>
            </a:r>
            <a:endParaRPr sz="2600"/>
          </a:p>
        </p:txBody>
      </p:sp>
      <p:sp>
        <p:nvSpPr>
          <p:cNvPr id="11" name="object 11"/>
          <p:cNvSpPr txBox="1"/>
          <p:nvPr/>
        </p:nvSpPr>
        <p:spPr>
          <a:xfrm>
            <a:off x="1566799" y="1975485"/>
            <a:ext cx="5001895" cy="2799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Functional form still</a:t>
            </a:r>
            <a:r>
              <a:rPr sz="2600" b="1" spc="-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Retained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810895">
              <a:lnSpc>
                <a:spcPct val="100000"/>
              </a:lnSpc>
              <a:tabLst>
                <a:tab pos="2874010" algn="l"/>
              </a:tabLst>
            </a:pP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a x + b</a:t>
            </a:r>
            <a:r>
              <a:rPr sz="2600" b="1" spc="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y &gt;=	c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Bugs 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are only in a, b,</a:t>
            </a:r>
            <a:r>
              <a:rPr sz="2600" b="1" spc="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00352" y="214325"/>
            <a:ext cx="7388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-</a:t>
            </a:r>
            <a:r>
              <a:rPr spc="-45" dirty="0"/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Restrictions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8852" y="786206"/>
            <a:ext cx="6290945" cy="3930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354330" algn="l"/>
              </a:tabLst>
            </a:pPr>
            <a:r>
              <a:rPr sz="2600" b="1" spc="-5" dirty="0">
                <a:solidFill>
                  <a:srgbClr val="A40020"/>
                </a:solidFill>
                <a:latin typeface="Arial"/>
                <a:cs typeface="Arial"/>
              </a:rPr>
              <a:t>Linear </a:t>
            </a:r>
            <a:r>
              <a:rPr sz="2600" b="1" spc="-30" dirty="0">
                <a:solidFill>
                  <a:srgbClr val="A40020"/>
                </a:solidFill>
                <a:latin typeface="Arial"/>
                <a:cs typeface="Arial"/>
              </a:rPr>
              <a:t>Vector</a:t>
            </a:r>
            <a:r>
              <a:rPr sz="2600" b="1" spc="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A40020"/>
                </a:solidFill>
                <a:latin typeface="Arial"/>
                <a:cs typeface="Arial"/>
              </a:rPr>
              <a:t>Space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40020"/>
              </a:buClr>
              <a:buFont typeface="Arial"/>
              <a:buAutoNum type="arabicPeriod" startAt="5"/>
            </a:pPr>
            <a:endParaRPr sz="27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Char char="•"/>
              <a:tabLst>
                <a:tab pos="1091565" algn="l"/>
                <a:tab pos="109220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Linear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boundary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predicate,</a:t>
            </a:r>
            <a:r>
              <a:rPr sz="2400" spc="-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Interpreted</a:t>
            </a:r>
            <a:endParaRPr sz="2400">
              <a:latin typeface="Arial"/>
              <a:cs typeface="Arial"/>
            </a:endParaRPr>
          </a:p>
          <a:p>
            <a:pPr marL="1091565" lvl="1" indent="-340995">
              <a:lnSpc>
                <a:spcPct val="100000"/>
              </a:lnSpc>
              <a:buChar char="•"/>
              <a:tabLst>
                <a:tab pos="1091565" algn="l"/>
                <a:tab pos="1092200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Simple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relational</a:t>
            </a:r>
            <a:r>
              <a:rPr sz="2400" spc="-6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operators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800080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spcBef>
                <a:spcPts val="2180"/>
              </a:spcBef>
              <a:buChar char="•"/>
              <a:tabLst>
                <a:tab pos="1091565" algn="l"/>
                <a:tab pos="1092200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Conversion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linear vector</a:t>
            </a:r>
            <a:r>
              <a:rPr sz="2400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800080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spcBef>
                <a:spcPts val="5"/>
              </a:spcBef>
              <a:buChar char="•"/>
              <a:tabLst>
                <a:tab pos="1548765" algn="l"/>
                <a:tab pos="1549400" algn="l"/>
                <a:tab pos="2106930" algn="l"/>
              </a:tabLst>
            </a:pPr>
            <a:r>
              <a:rPr sz="2200" dirty="0">
                <a:solidFill>
                  <a:srgbClr val="CC0000"/>
                </a:solidFill>
                <a:latin typeface="Arial"/>
                <a:cs typeface="Arial"/>
              </a:rPr>
              <a:t>2-d	</a:t>
            </a:r>
            <a:r>
              <a:rPr sz="2200" spc="-5" dirty="0">
                <a:solidFill>
                  <a:srgbClr val="CC0000"/>
                </a:solidFill>
                <a:latin typeface="Arial"/>
                <a:cs typeface="Arial"/>
              </a:rPr>
              <a:t>Polar</a:t>
            </a:r>
            <a:r>
              <a:rPr sz="2200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CC0000"/>
                </a:solidFill>
                <a:latin typeface="Arial"/>
                <a:cs typeface="Arial"/>
              </a:rPr>
              <a:t>co-ordinates</a:t>
            </a:r>
            <a:endParaRPr sz="2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CC0000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200" spc="-5" dirty="0">
                <a:solidFill>
                  <a:srgbClr val="CC0000"/>
                </a:solidFill>
                <a:latin typeface="Arial"/>
                <a:cs typeface="Arial"/>
              </a:rPr>
              <a:t>Polynomials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6799" y="5695899"/>
            <a:ext cx="540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Problems </a:t>
            </a: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Non-linear</a:t>
            </a:r>
            <a:r>
              <a:rPr sz="2400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19808" y="214325"/>
            <a:ext cx="6948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 Testing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</a:t>
            </a:r>
            <a:r>
              <a:rPr sz="2400" b="1" spc="-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Restrictions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852" y="1182750"/>
            <a:ext cx="337502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solidFill>
                  <a:srgbClr val="A40020"/>
                </a:solidFill>
              </a:rPr>
              <a:t>6. </a:t>
            </a:r>
            <a:r>
              <a:rPr sz="2600" spc="-5" dirty="0">
                <a:solidFill>
                  <a:srgbClr val="A40020"/>
                </a:solidFill>
              </a:rPr>
              <a:t>Loop-free</a:t>
            </a:r>
            <a:r>
              <a:rPr sz="2600" spc="-240" dirty="0">
                <a:solidFill>
                  <a:srgbClr val="A40020"/>
                </a:solidFill>
              </a:rPr>
              <a:t> </a:t>
            </a:r>
            <a:r>
              <a:rPr sz="2600" dirty="0">
                <a:solidFill>
                  <a:srgbClr val="A40020"/>
                </a:solidFill>
              </a:rPr>
              <a:t>Software</a:t>
            </a:r>
            <a:endParaRPr sz="2600"/>
          </a:p>
        </p:txBody>
      </p:sp>
      <p:sp>
        <p:nvSpPr>
          <p:cNvPr id="11" name="object 11"/>
          <p:cNvSpPr txBox="1"/>
          <p:nvPr/>
        </p:nvSpPr>
        <p:spPr>
          <a:xfrm>
            <a:off x="1450594" y="2490977"/>
            <a:ext cx="5037455" cy="301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6600"/>
                </a:solidFill>
                <a:latin typeface="Arial"/>
                <a:cs typeface="Arial"/>
              </a:rPr>
              <a:t>Predicate for each</a:t>
            </a:r>
            <a:r>
              <a:rPr sz="2800" spc="-9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600"/>
                </a:solidFill>
                <a:latin typeface="Arial"/>
                <a:cs typeface="Arial"/>
              </a:rPr>
              <a:t>iteration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300100"/>
              </a:lnSpc>
            </a:pPr>
            <a:r>
              <a:rPr sz="2800" dirty="0">
                <a:solidFill>
                  <a:srgbClr val="006600"/>
                </a:solidFill>
                <a:latin typeface="Arial"/>
                <a:cs typeface="Arial"/>
              </a:rPr>
              <a:t>Loop </a:t>
            </a:r>
            <a:r>
              <a:rPr sz="2800" spc="-10" dirty="0">
                <a:solidFill>
                  <a:srgbClr val="006600"/>
                </a:solidFill>
                <a:latin typeface="Arial"/>
                <a:cs typeface="Arial"/>
              </a:rPr>
              <a:t>over </a:t>
            </a:r>
            <a:r>
              <a:rPr sz="2800" dirty="0">
                <a:solidFill>
                  <a:srgbClr val="006600"/>
                </a:solidFill>
                <a:latin typeface="Arial"/>
                <a:cs typeface="Arial"/>
              </a:rPr>
              <a:t>the entire transaction  Definite</a:t>
            </a:r>
            <a:r>
              <a:rPr sz="28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600"/>
                </a:solidFill>
                <a:latin typeface="Arial"/>
                <a:cs typeface="Arial"/>
              </a:rPr>
              <a:t>loop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6673" y="214325"/>
            <a:ext cx="8456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 Testing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Nice 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Ugly</a:t>
            </a:r>
            <a:r>
              <a:rPr sz="2400" b="1" spc="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8744" y="691895"/>
            <a:ext cx="2825496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008" y="1173480"/>
            <a:ext cx="2435352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0639" y="1432560"/>
            <a:ext cx="2639568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0639" y="3627120"/>
            <a:ext cx="2017776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28852" y="783158"/>
            <a:ext cx="23761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u="heavy" dirty="0">
                <a:solidFill>
                  <a:srgbClr val="CC0000"/>
                </a:solidFill>
              </a:rPr>
              <a:t>Nice</a:t>
            </a:r>
            <a:r>
              <a:rPr sz="2800" u="heavy" spc="-110" dirty="0">
                <a:solidFill>
                  <a:srgbClr val="CC0000"/>
                </a:solidFill>
              </a:rPr>
              <a:t> </a:t>
            </a:r>
            <a:r>
              <a:rPr sz="2800" u="heavy" dirty="0">
                <a:solidFill>
                  <a:srgbClr val="CC0000"/>
                </a:solidFill>
              </a:rPr>
              <a:t>Domains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1505838" y="1517980"/>
            <a:ext cx="5269230" cy="1216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006600"/>
                </a:solidFill>
                <a:latin typeface="Arial"/>
                <a:cs typeface="Arial"/>
              </a:rPr>
              <a:t>Requirements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640080" indent="-340995">
              <a:lnSpc>
                <a:spcPct val="100000"/>
              </a:lnSpc>
              <a:buFont typeface="Arial"/>
              <a:buChar char="•"/>
              <a:tabLst>
                <a:tab pos="640080" algn="l"/>
                <a:tab pos="640715" algn="l"/>
                <a:tab pos="1737995" algn="l"/>
                <a:tab pos="2250440" algn="l"/>
              </a:tabLst>
            </a:pPr>
            <a:r>
              <a:rPr sz="2600" b="1" spc="-10" dirty="0">
                <a:solidFill>
                  <a:srgbClr val="0066FF"/>
                </a:solidFill>
                <a:latin typeface="Arial"/>
                <a:cs typeface="Arial"/>
              </a:rPr>
              <a:t>Bugs	</a:t>
            </a:r>
            <a:r>
              <a:rPr sz="2600" b="1" spc="-10" dirty="0">
                <a:solidFill>
                  <a:srgbClr val="0066FF"/>
                </a:solidFill>
                <a:latin typeface="Symbol"/>
                <a:cs typeface="Symbol"/>
              </a:rPr>
              <a:t></a:t>
            </a:r>
            <a:r>
              <a:rPr sz="2600" spc="-10" dirty="0">
                <a:solidFill>
                  <a:srgbClr val="0066FF"/>
                </a:solidFill>
                <a:latin typeface="Times New Roman"/>
                <a:cs typeface="Times New Roman"/>
              </a:rPr>
              <a:t>	</a:t>
            </a:r>
            <a:r>
              <a:rPr sz="2600" b="1" spc="-5" dirty="0">
                <a:solidFill>
                  <a:srgbClr val="0066FF"/>
                </a:solidFill>
                <a:latin typeface="Arial"/>
                <a:cs typeface="Arial"/>
              </a:rPr>
              <a:t>ill-defined</a:t>
            </a:r>
            <a:r>
              <a:rPr sz="2600" b="1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66FF"/>
                </a:solidFill>
                <a:latin typeface="Arial"/>
                <a:cs typeface="Arial"/>
              </a:rPr>
              <a:t>domains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05838" y="3713734"/>
            <a:ext cx="7879080" cy="1915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5" dirty="0">
                <a:solidFill>
                  <a:srgbClr val="006600"/>
                </a:solidFill>
                <a:latin typeface="Arial"/>
                <a:cs typeface="Arial"/>
              </a:rPr>
              <a:t>Before</a:t>
            </a:r>
            <a:r>
              <a:rPr sz="2600" b="1" spc="-10" dirty="0">
                <a:solidFill>
                  <a:srgbClr val="006600"/>
                </a:solidFill>
                <a:latin typeface="Arial"/>
                <a:cs typeface="Arial"/>
              </a:rPr>
              <a:t> DT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640080" indent="-340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sz="2400" b="1" spc="-25" dirty="0">
                <a:solidFill>
                  <a:srgbClr val="0066FF"/>
                </a:solidFill>
                <a:latin typeface="Arial"/>
                <a:cs typeface="Arial"/>
              </a:rPr>
              <a:t>Analyze</a:t>
            </a:r>
            <a:r>
              <a:rPr sz="2400" b="1" spc="10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specs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6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40080" indent="-340995">
              <a:lnSpc>
                <a:spcPct val="100000"/>
              </a:lnSpc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Make the Boundary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Specs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Consistent &amp;</a:t>
            </a:r>
            <a:r>
              <a:rPr sz="24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Complete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26261" y="61925"/>
            <a:ext cx="7273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 Testing </a:t>
            </a:r>
            <a:r>
              <a:rPr dirty="0"/>
              <a:t>- 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39366" y="1182750"/>
            <a:ext cx="7089140" cy="371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C0000"/>
                </a:solidFill>
                <a:latin typeface="Arial"/>
                <a:cs typeface="Arial"/>
              </a:rPr>
              <a:t>Implemented</a:t>
            </a:r>
            <a:r>
              <a:rPr sz="3000" b="1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CC0000"/>
                </a:solidFill>
                <a:latin typeface="Arial"/>
                <a:cs typeface="Arial"/>
              </a:rPr>
              <a:t>Domains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786765" indent="-28956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786765" algn="l"/>
                <a:tab pos="787400" algn="l"/>
                <a:tab pos="2425065" algn="l"/>
                <a:tab pos="44704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Complete,	Consistent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&amp;	Process all</a:t>
            </a: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inputs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CC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solidFill>
                  <a:srgbClr val="CC0000"/>
                </a:solidFill>
                <a:latin typeface="Arial"/>
                <a:cs typeface="Arial"/>
              </a:rPr>
              <a:t>Specified</a:t>
            </a:r>
            <a:r>
              <a:rPr sz="30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CC0000"/>
                </a:solidFill>
                <a:latin typeface="Arial"/>
                <a:cs typeface="Arial"/>
              </a:rPr>
              <a:t>Domains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786765" indent="-2895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86765" algn="l"/>
                <a:tab pos="787400" algn="l"/>
                <a:tab pos="264477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Incomplete,	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Inconsistent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8614" y="5970219"/>
            <a:ext cx="4881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6379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rogr</a:t>
            </a:r>
            <a:r>
              <a:rPr sz="2400" b="1" spc="0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mm</a:t>
            </a:r>
            <a:r>
              <a:rPr sz="2400" b="1" spc="5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2400" b="1" spc="90" dirty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sz="2400" b="1" spc="-95" dirty="0">
                <a:solidFill>
                  <a:srgbClr val="A40020"/>
                </a:solidFill>
                <a:latin typeface="Arial"/>
                <a:cs typeface="Arial"/>
              </a:rPr>
              <a:t>’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24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/</a:t>
            </a:r>
            <a:r>
              <a:rPr sz="2400" b="1" spc="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De</a:t>
            </a:r>
            <a:r>
              <a:rPr sz="2400" b="1" spc="5" dirty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ign</a:t>
            </a:r>
            <a:r>
              <a:rPr sz="2400" b="1" spc="0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2400" b="1" spc="90" dirty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r>
              <a:rPr sz="2400" b="1" spc="-95" dirty="0">
                <a:solidFill>
                  <a:srgbClr val="A40020"/>
                </a:solidFill>
                <a:latin typeface="Arial"/>
                <a:cs typeface="Arial"/>
              </a:rPr>
              <a:t>’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s	</a:t>
            </a:r>
            <a:r>
              <a:rPr sz="2400" b="1" spc="0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A40020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ort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8264" y="214325"/>
            <a:ext cx="7273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 Testing </a:t>
            </a:r>
            <a:r>
              <a:rPr dirty="0"/>
              <a:t>- 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8852" y="786206"/>
            <a:ext cx="8114665" cy="155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CC0000"/>
                </a:solidFill>
                <a:latin typeface="Arial"/>
                <a:cs typeface="Arial"/>
              </a:rPr>
              <a:t>Nice</a:t>
            </a:r>
            <a:r>
              <a:rPr sz="26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CC0000"/>
                </a:solidFill>
                <a:latin typeface="Arial"/>
                <a:cs typeface="Arial"/>
              </a:rPr>
              <a:t>Domains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Linear,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Complete,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Systematic, Orthogonal,</a:t>
            </a:r>
            <a:r>
              <a:rPr sz="2400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Consistently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Closed,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&amp;</a:t>
            </a:r>
            <a:r>
              <a:rPr sz="24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Convex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19780" y="2895600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4289" y="2895600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1323" y="2895600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5000" y="3505200"/>
            <a:ext cx="4421505" cy="0"/>
          </a:xfrm>
          <a:custGeom>
            <a:avLst/>
            <a:gdLst/>
            <a:ahLst/>
            <a:cxnLst/>
            <a:rect l="l" t="t" r="r" b="b"/>
            <a:pathLst>
              <a:path w="4421505">
                <a:moveTo>
                  <a:pt x="0" y="0"/>
                </a:moveTo>
                <a:lnTo>
                  <a:pt x="44212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000" y="4495800"/>
            <a:ext cx="4345305" cy="0"/>
          </a:xfrm>
          <a:custGeom>
            <a:avLst/>
            <a:gdLst/>
            <a:ahLst/>
            <a:cxnLst/>
            <a:rect l="l" t="t" r="r" b="b"/>
            <a:pathLst>
              <a:path w="4345305">
                <a:moveTo>
                  <a:pt x="0" y="0"/>
                </a:moveTo>
                <a:lnTo>
                  <a:pt x="43449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5000" y="5486400"/>
            <a:ext cx="4269105" cy="0"/>
          </a:xfrm>
          <a:custGeom>
            <a:avLst/>
            <a:gdLst/>
            <a:ahLst/>
            <a:cxnLst/>
            <a:rect l="l" t="t" r="r" b="b"/>
            <a:pathLst>
              <a:path w="4269105">
                <a:moveTo>
                  <a:pt x="0" y="0"/>
                </a:moveTo>
                <a:lnTo>
                  <a:pt x="42687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95015" y="2984068"/>
            <a:ext cx="2844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800080"/>
                </a:solidFill>
                <a:latin typeface="Arial"/>
                <a:cs typeface="Arial"/>
              </a:rPr>
              <a:t>U1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72303" y="2968193"/>
            <a:ext cx="2851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800080"/>
                </a:solidFill>
                <a:latin typeface="Arial"/>
                <a:cs typeface="Arial"/>
              </a:rPr>
              <a:t>U2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08175" y="3807078"/>
            <a:ext cx="277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800080"/>
                </a:solidFill>
                <a:latin typeface="Arial"/>
                <a:cs typeface="Arial"/>
              </a:rPr>
              <a:t>V1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8175" y="4721733"/>
            <a:ext cx="277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800080"/>
                </a:solidFill>
                <a:latin typeface="Arial"/>
                <a:cs typeface="Arial"/>
              </a:rPr>
              <a:t>V2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19780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980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4707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0907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7108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4434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8234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0761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9361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5561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91889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4289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0489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6689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9215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1615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54142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06542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59070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5270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7670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40196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16396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92596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68796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91889" y="3352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91889" y="3276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91889" y="3200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91889" y="3124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91889" y="3048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91889" y="2971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68796" y="3352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68796" y="3276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68796" y="3200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68796" y="3124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68796" y="3048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68796" y="2971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68796" y="3886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68796" y="3810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68796" y="3733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68796" y="3657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68796" y="3581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68796" y="3505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68796" y="4343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68796" y="4267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68796" y="4191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68796" y="4114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68796" y="4038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68796" y="3962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68796" y="4953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68796" y="4876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68796" y="4800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68796" y="4724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68796" y="4648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68796" y="4572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68796" y="5410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868796" y="5334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68796" y="5257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68796" y="5181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68796" y="5105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68796" y="5029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91889" y="4876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91889" y="4800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91889" y="4724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91889" y="4648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91889" y="4572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91889" y="4495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91889" y="5334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91889" y="5257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91889" y="5181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91889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91889" y="5029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91889" y="4953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67254" y="4953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67254" y="4876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67254" y="4800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67254" y="4724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67254" y="4648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67254" y="4572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67254" y="5410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7254" y="5334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7254" y="5257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67254" y="5181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67254" y="5105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7254" y="5029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67254" y="3886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67254" y="3810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67254" y="3733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67254" y="3657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67254" y="3581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67254" y="3505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67254" y="4343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667254" y="4267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667254" y="4191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67254" y="4114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67254" y="4038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67254" y="3962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91889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91889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91889" y="3733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91889" y="3657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91889" y="3581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91889" y="3505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91889" y="4343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91889" y="4267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91889" y="4191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91889" y="4114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91889" y="4038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91889" y="3962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92596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63870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87670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40196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16396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68796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344289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96689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649215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25415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73015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20489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819780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72180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95980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77108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53308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429508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505834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63161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886961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39361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15561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268089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05834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886961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810761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963161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039361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191889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19780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72180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24707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277108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53308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29508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344289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96689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420489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35270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487670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16396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82742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7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59070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411470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563870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40196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92596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67254" y="2971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67254" y="3429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67254" y="33528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67254" y="32766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67254" y="32004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67254" y="31242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67254" y="3048000"/>
            <a:ext cx="153035" cy="76200"/>
          </a:xfrm>
          <a:custGeom>
            <a:avLst/>
            <a:gdLst/>
            <a:ahLst/>
            <a:cxnLst/>
            <a:rect l="l" t="t" r="r" b="b"/>
            <a:pathLst>
              <a:path w="153035" h="76200">
                <a:moveTo>
                  <a:pt x="152526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82034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353308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29508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86961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895980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48380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200907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658234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582034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734434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810761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734434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82034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658234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200907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124707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48380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972180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048380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505834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963161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115561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2819780" y="3505200"/>
            <a:ext cx="1524635" cy="9906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87630" algn="ctr">
              <a:lnSpc>
                <a:spcPct val="100000"/>
              </a:lnSpc>
            </a:pPr>
            <a:r>
              <a:rPr sz="1600" b="1" spc="-35" dirty="0">
                <a:solidFill>
                  <a:srgbClr val="800080"/>
                </a:solidFill>
                <a:latin typeface="Arial"/>
                <a:cs typeface="Arial"/>
              </a:rPr>
              <a:t>D11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4344289" y="3505200"/>
            <a:ext cx="1677035" cy="9906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779145">
              <a:lnSpc>
                <a:spcPct val="100000"/>
              </a:lnSpc>
            </a:pPr>
            <a:r>
              <a:rPr sz="1600" b="1" spc="-5" dirty="0">
                <a:solidFill>
                  <a:srgbClr val="800080"/>
                </a:solidFill>
                <a:latin typeface="Arial"/>
                <a:cs typeface="Arial"/>
              </a:rPr>
              <a:t>D12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2819780" y="4495800"/>
            <a:ext cx="1524635" cy="9906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9969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800080"/>
                </a:solidFill>
                <a:latin typeface="Arial"/>
                <a:cs typeface="Arial"/>
              </a:rPr>
              <a:t>D21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4344289" y="4495800"/>
            <a:ext cx="1677035" cy="9906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77914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800080"/>
                </a:solidFill>
                <a:latin typeface="Arial"/>
                <a:cs typeface="Arial"/>
              </a:rPr>
              <a:t>D22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905000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86126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09926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362326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7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438654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591054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057526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81200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133726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14854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905000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86126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209926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362326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7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38654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591054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057526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81200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33726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514854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5000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286126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209926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62326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7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438654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591054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057526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981200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133726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514854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725415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30342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73015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649215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877815" y="53340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801615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954142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06542" y="5334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106542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259070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954142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30342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82742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7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01615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877815" y="43434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335270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411470" y="4343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77815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030342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182742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7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411470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63870" y="3352800"/>
            <a:ext cx="76835" cy="152400"/>
          </a:xfrm>
          <a:custGeom>
            <a:avLst/>
            <a:gdLst/>
            <a:ahLst/>
            <a:cxnLst/>
            <a:rect l="l" t="t" r="r" b="b"/>
            <a:pathLst>
              <a:path w="76835" h="152400">
                <a:moveTo>
                  <a:pt x="76326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73015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725415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8264" y="214325"/>
            <a:ext cx="7273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 Testing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852" y="786206"/>
            <a:ext cx="25380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CC0000"/>
                </a:solidFill>
              </a:rPr>
              <a:t>Nice</a:t>
            </a:r>
            <a:r>
              <a:rPr sz="3000" spc="-120" dirty="0">
                <a:solidFill>
                  <a:srgbClr val="CC0000"/>
                </a:solidFill>
              </a:rPr>
              <a:t> </a:t>
            </a:r>
            <a:r>
              <a:rPr sz="3000" spc="-5" dirty="0">
                <a:solidFill>
                  <a:srgbClr val="CC0000"/>
                </a:solidFill>
              </a:rPr>
              <a:t>Domains</a:t>
            </a:r>
            <a:endParaRPr sz="3000"/>
          </a:p>
        </p:txBody>
      </p:sp>
      <p:sp>
        <p:nvSpPr>
          <p:cNvPr id="11" name="object 11"/>
          <p:cNvSpPr txBox="1"/>
          <p:nvPr/>
        </p:nvSpPr>
        <p:spPr>
          <a:xfrm>
            <a:off x="1450594" y="2063953"/>
            <a:ext cx="4396740" cy="2590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Advantages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00">
              <a:latin typeface="Times New Roman"/>
              <a:cs typeface="Times New Roman"/>
            </a:endParaRPr>
          </a:p>
          <a:p>
            <a:pPr marL="875665" indent="-289560">
              <a:lnSpc>
                <a:spcPct val="100000"/>
              </a:lnSpc>
              <a:buFont typeface="Arial"/>
              <a:buChar char="•"/>
              <a:tabLst>
                <a:tab pos="875030" algn="l"/>
                <a:tab pos="875665" algn="l"/>
              </a:tabLst>
            </a:pPr>
            <a:r>
              <a:rPr sz="2400" b="1" spc="-5" dirty="0">
                <a:solidFill>
                  <a:srgbClr val="006600"/>
                </a:solidFill>
                <a:latin typeface="Arial"/>
                <a:cs typeface="Arial"/>
              </a:rPr>
              <a:t>Ease </a:t>
            </a:r>
            <a:r>
              <a:rPr sz="2400" b="1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sz="2400" b="1" spc="-7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00"/>
                </a:solidFill>
                <a:latin typeface="Arial"/>
                <a:cs typeface="Arial"/>
              </a:rPr>
              <a:t>DT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6600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600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875665" indent="-289560">
              <a:lnSpc>
                <a:spcPct val="100000"/>
              </a:lnSpc>
              <a:buFont typeface="Arial"/>
              <a:buChar char="•"/>
              <a:tabLst>
                <a:tab pos="875030" algn="l"/>
                <a:tab pos="875665" algn="l"/>
              </a:tabLst>
            </a:pPr>
            <a:r>
              <a:rPr sz="2400" b="1" spc="5" dirty="0">
                <a:solidFill>
                  <a:srgbClr val="006600"/>
                </a:solidFill>
                <a:latin typeface="Arial"/>
                <a:cs typeface="Arial"/>
              </a:rPr>
              <a:t>Fewer </a:t>
            </a:r>
            <a:r>
              <a:rPr sz="2400" b="1" spc="-5" dirty="0">
                <a:solidFill>
                  <a:srgbClr val="006600"/>
                </a:solidFill>
                <a:latin typeface="Arial"/>
                <a:cs typeface="Arial"/>
              </a:rPr>
              <a:t>Bug</a:t>
            </a:r>
            <a:r>
              <a:rPr sz="2400" b="1" spc="-16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/>
                <a:cs typeface="Arial"/>
              </a:rPr>
              <a:t>Occurrences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2486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8258" y="214325"/>
            <a:ext cx="2804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701040"/>
            <a:ext cx="3941064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983" y="1493519"/>
            <a:ext cx="2103119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9639" y="2313432"/>
            <a:ext cx="533400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5775" y="2286000"/>
            <a:ext cx="2990088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4272" y="3118104"/>
            <a:ext cx="451103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3455" y="3090672"/>
            <a:ext cx="2843784" cy="46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9639" y="4111752"/>
            <a:ext cx="533400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5775" y="4084320"/>
            <a:ext cx="6364224" cy="542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8852" y="786206"/>
            <a:ext cx="6566534" cy="454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Domain </a:t>
            </a:r>
            <a:r>
              <a:rPr sz="2600" b="1" spc="-35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r>
              <a:rPr sz="2600" b="1" spc="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Model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60" dirty="0">
                <a:solidFill>
                  <a:srgbClr val="A40020"/>
                </a:solidFill>
                <a:latin typeface="Arial"/>
                <a:cs typeface="Arial"/>
              </a:rPr>
              <a:t>Two</a:t>
            </a:r>
            <a:r>
              <a:rPr sz="2600" b="1" spc="-5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A40020"/>
                </a:solidFill>
                <a:latin typeface="Arial"/>
                <a:cs typeface="Arial"/>
              </a:rPr>
              <a:t>Views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600" b="1" spc="-10" dirty="0">
                <a:solidFill>
                  <a:srgbClr val="336600"/>
                </a:solidFill>
                <a:latin typeface="Arial"/>
                <a:cs typeface="Arial"/>
              </a:rPr>
              <a:t>Based </a:t>
            </a:r>
            <a:r>
              <a:rPr sz="2600" b="1" spc="-5" dirty="0">
                <a:solidFill>
                  <a:srgbClr val="336600"/>
                </a:solidFill>
                <a:latin typeface="Arial"/>
                <a:cs typeface="Arial"/>
              </a:rPr>
              <a:t>on</a:t>
            </a:r>
            <a:r>
              <a:rPr sz="2600" b="1" spc="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6600"/>
                </a:solidFill>
                <a:latin typeface="Arial"/>
                <a:cs typeface="Arial"/>
              </a:rPr>
              <a:t>Specs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6600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200" b="1" spc="-5" dirty="0">
                <a:solidFill>
                  <a:srgbClr val="800080"/>
                </a:solidFill>
                <a:latin typeface="Arial"/>
                <a:cs typeface="Arial"/>
              </a:rPr>
              <a:t>Functional</a:t>
            </a:r>
            <a:r>
              <a:rPr sz="2200" b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800080"/>
                </a:solidFill>
                <a:latin typeface="Arial"/>
                <a:cs typeface="Arial"/>
              </a:rPr>
              <a:t>Testing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80008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800080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600" b="1" spc="-10" dirty="0">
                <a:solidFill>
                  <a:srgbClr val="336600"/>
                </a:solidFill>
                <a:latin typeface="Arial"/>
                <a:cs typeface="Arial"/>
              </a:rPr>
              <a:t>Based </a:t>
            </a:r>
            <a:r>
              <a:rPr sz="2600" b="1" spc="-5" dirty="0">
                <a:solidFill>
                  <a:srgbClr val="336600"/>
                </a:solidFill>
                <a:latin typeface="Arial"/>
                <a:cs typeface="Arial"/>
              </a:rPr>
              <a:t>on Implementation</a:t>
            </a:r>
            <a:r>
              <a:rPr sz="2600" b="1" spc="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6600"/>
                </a:solidFill>
                <a:latin typeface="Arial"/>
                <a:cs typeface="Arial"/>
              </a:rPr>
              <a:t>information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6600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200" b="1" dirty="0">
                <a:solidFill>
                  <a:srgbClr val="800080"/>
                </a:solidFill>
                <a:latin typeface="Arial"/>
                <a:cs typeface="Arial"/>
              </a:rPr>
              <a:t>Structural</a:t>
            </a:r>
            <a:r>
              <a:rPr sz="2200" b="1" spc="-6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800080"/>
                </a:solidFill>
                <a:latin typeface="Arial"/>
                <a:cs typeface="Arial"/>
              </a:rPr>
              <a:t>Technique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8264" y="214325"/>
            <a:ext cx="7273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 Testing </a:t>
            </a:r>
            <a:r>
              <a:rPr dirty="0"/>
              <a:t>- 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8852" y="786206"/>
            <a:ext cx="253809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CC0000"/>
                </a:solidFill>
                <a:latin typeface="Arial"/>
                <a:cs typeface="Arial"/>
              </a:rPr>
              <a:t>Nice</a:t>
            </a:r>
            <a:r>
              <a:rPr sz="3000" b="1" spc="-1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CC0000"/>
                </a:solidFill>
                <a:latin typeface="Arial"/>
                <a:cs typeface="Arial"/>
              </a:rPr>
              <a:t>Domains</a:t>
            </a:r>
            <a:endParaRPr sz="30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2880"/>
              </a:spcBef>
            </a:pPr>
            <a:r>
              <a:rPr sz="2400" b="1" spc="-5" dirty="0">
                <a:solidFill>
                  <a:srgbClr val="006600"/>
                </a:solidFill>
                <a:latin typeface="Arial"/>
                <a:cs typeface="Arial"/>
              </a:rPr>
              <a:t>Boundaries</a:t>
            </a:r>
            <a:r>
              <a:rPr sz="2400" b="1" spc="-9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6799" y="2707335"/>
            <a:ext cx="1276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1.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Linear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6799" y="3439109"/>
            <a:ext cx="17487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2.</a:t>
            </a:r>
            <a:r>
              <a:rPr sz="2400" b="1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Complete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6799" y="4171010"/>
            <a:ext cx="1964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3.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Systematic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6799" y="4902784"/>
            <a:ext cx="2002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4.</a:t>
            </a:r>
            <a:r>
              <a:rPr sz="2400" b="1" spc="-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Orthogonal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9317" y="2787523"/>
            <a:ext cx="3354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5. Closure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consistency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9317" y="3885133"/>
            <a:ext cx="1467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6.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Convex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9317" y="4982971"/>
            <a:ext cx="2977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7. </a:t>
            </a:r>
            <a:r>
              <a:rPr sz="2400" b="1" spc="-5" dirty="0">
                <a:latin typeface="Arial"/>
                <a:cs typeface="Arial"/>
              </a:rPr>
              <a:t>Simply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connected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8264" y="214325"/>
            <a:ext cx="7273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 Testing </a:t>
            </a:r>
            <a:r>
              <a:rPr dirty="0"/>
              <a:t>- 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8852" y="786206"/>
            <a:ext cx="4906010" cy="3410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CC0000"/>
                </a:solidFill>
                <a:latin typeface="Arial"/>
                <a:cs typeface="Arial"/>
              </a:rPr>
              <a:t>1. </a:t>
            </a:r>
            <a:r>
              <a:rPr sz="2600" b="1" spc="-5" dirty="0">
                <a:solidFill>
                  <a:srgbClr val="CC0000"/>
                </a:solidFill>
                <a:latin typeface="Arial"/>
                <a:cs typeface="Arial"/>
              </a:rPr>
              <a:t>Linear</a:t>
            </a:r>
            <a:r>
              <a:rPr sz="2600" b="1" spc="-1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CC0000"/>
                </a:solidFill>
                <a:latin typeface="Arial"/>
                <a:cs typeface="Arial"/>
              </a:rPr>
              <a:t>Boundaries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</a:pP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Interpreted linear</a:t>
            </a:r>
            <a:r>
              <a:rPr sz="2600" b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inequalities</a:t>
            </a:r>
            <a:endParaRPr sz="2600">
              <a:latin typeface="Arial"/>
              <a:cs typeface="Arial"/>
            </a:endParaRPr>
          </a:p>
          <a:p>
            <a:pPr marL="640080" marR="1941195" indent="-347980">
              <a:lnSpc>
                <a:spcPct val="200100"/>
              </a:lnSpc>
              <a:spcBef>
                <a:spcPts val="5"/>
              </a:spcBef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n-dim</a:t>
            </a:r>
            <a:r>
              <a:rPr sz="2400" b="1" spc="-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Hyperplane: </a:t>
            </a:r>
            <a:r>
              <a:rPr sz="2400" b="1" spc="-10" dirty="0">
                <a:latin typeface="Arial"/>
                <a:cs typeface="Arial"/>
              </a:rPr>
              <a:t> n+1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Points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4008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n+1 </a:t>
            </a:r>
            <a:r>
              <a:rPr sz="2400" b="1" dirty="0">
                <a:latin typeface="Arial"/>
                <a:cs typeface="Arial"/>
              </a:rPr>
              <a:t>+ </a:t>
            </a:r>
            <a:r>
              <a:rPr sz="2400" b="1" spc="-5" dirty="0">
                <a:latin typeface="Arial"/>
                <a:cs typeface="Arial"/>
              </a:rPr>
              <a:t>1 </a:t>
            </a:r>
            <a:r>
              <a:rPr sz="2400" b="1" spc="-45" dirty="0">
                <a:latin typeface="Arial"/>
                <a:cs typeface="Arial"/>
              </a:rPr>
              <a:t>Test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852" y="5268848"/>
            <a:ext cx="202755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Non-Linear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524510" indent="-231775">
              <a:lnSpc>
                <a:spcPct val="100000"/>
              </a:lnSpc>
              <a:buFont typeface="Arial"/>
              <a:buChar char="•"/>
              <a:tabLst>
                <a:tab pos="525145" algn="l"/>
              </a:tabLst>
            </a:pPr>
            <a:r>
              <a:rPr sz="2400" b="1" spc="-20" dirty="0">
                <a:solidFill>
                  <a:srgbClr val="800080"/>
                </a:solidFill>
                <a:latin typeface="Arial"/>
                <a:cs typeface="Arial"/>
              </a:rPr>
              <a:t>Transform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62800" y="2438400"/>
            <a:ext cx="1905000" cy="762000"/>
          </a:xfrm>
          <a:custGeom>
            <a:avLst/>
            <a:gdLst/>
            <a:ahLst/>
            <a:cxnLst/>
            <a:rect l="l" t="t" r="r" b="b"/>
            <a:pathLst>
              <a:path w="1905000" h="762000">
                <a:moveTo>
                  <a:pt x="0" y="762000"/>
                </a:moveTo>
                <a:lnTo>
                  <a:pt x="1905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6450" y="31178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1450" y="23558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2200" y="36576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2200" y="4953000"/>
            <a:ext cx="1219200" cy="152400"/>
          </a:xfrm>
          <a:custGeom>
            <a:avLst/>
            <a:gdLst/>
            <a:ahLst/>
            <a:cxnLst/>
            <a:rect l="l" t="t" r="r" b="b"/>
            <a:pathLst>
              <a:path w="1219200" h="152400">
                <a:moveTo>
                  <a:pt x="0" y="0"/>
                </a:moveTo>
                <a:lnTo>
                  <a:pt x="121920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6400" y="49530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685800" y="0"/>
                </a:moveTo>
                <a:lnTo>
                  <a:pt x="0" y="609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4695" y="3800728"/>
            <a:ext cx="1438910" cy="1438275"/>
          </a:xfrm>
          <a:custGeom>
            <a:avLst/>
            <a:gdLst/>
            <a:ahLst/>
            <a:cxnLst/>
            <a:rect l="l" t="t" r="r" b="b"/>
            <a:pathLst>
              <a:path w="1438909" h="1438275">
                <a:moveTo>
                  <a:pt x="1438909" y="0"/>
                </a:moveTo>
                <a:lnTo>
                  <a:pt x="385825" y="200660"/>
                </a:lnTo>
                <a:lnTo>
                  <a:pt x="0" y="1437767"/>
                </a:lnTo>
                <a:lnTo>
                  <a:pt x="1053083" y="1237107"/>
                </a:lnTo>
                <a:lnTo>
                  <a:pt x="1438909" y="0"/>
                </a:lnTo>
                <a:close/>
              </a:path>
            </a:pathLst>
          </a:custGeom>
          <a:solidFill>
            <a:srgbClr val="99CC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4695" y="3800728"/>
            <a:ext cx="1438910" cy="1438275"/>
          </a:xfrm>
          <a:custGeom>
            <a:avLst/>
            <a:gdLst/>
            <a:ahLst/>
            <a:cxnLst/>
            <a:rect l="l" t="t" r="r" b="b"/>
            <a:pathLst>
              <a:path w="1438909" h="1438275">
                <a:moveTo>
                  <a:pt x="0" y="1437767"/>
                </a:moveTo>
                <a:lnTo>
                  <a:pt x="385825" y="200660"/>
                </a:lnTo>
                <a:lnTo>
                  <a:pt x="1438909" y="0"/>
                </a:lnTo>
                <a:lnTo>
                  <a:pt x="1053083" y="1237107"/>
                </a:lnTo>
                <a:lnTo>
                  <a:pt x="0" y="14377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65850" y="39560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2650" y="37274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4850" y="51752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1650" y="50228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46850" y="44132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34044" y="3938523"/>
            <a:ext cx="1039494" cy="1064895"/>
          </a:xfrm>
          <a:custGeom>
            <a:avLst/>
            <a:gdLst/>
            <a:ahLst/>
            <a:cxnLst/>
            <a:rect l="l" t="t" r="r" b="b"/>
            <a:pathLst>
              <a:path w="1039495" h="1064895">
                <a:moveTo>
                  <a:pt x="154177" y="0"/>
                </a:moveTo>
                <a:lnTo>
                  <a:pt x="0" y="1064768"/>
                </a:lnTo>
                <a:lnTo>
                  <a:pt x="1039113" y="611886"/>
                </a:lnTo>
                <a:lnTo>
                  <a:pt x="154177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34044" y="3938523"/>
            <a:ext cx="1039494" cy="1064895"/>
          </a:xfrm>
          <a:custGeom>
            <a:avLst/>
            <a:gdLst/>
            <a:ahLst/>
            <a:cxnLst/>
            <a:rect l="l" t="t" r="r" b="b"/>
            <a:pathLst>
              <a:path w="1039495" h="1064895">
                <a:moveTo>
                  <a:pt x="0" y="1064768"/>
                </a:moveTo>
                <a:lnTo>
                  <a:pt x="154177" y="0"/>
                </a:lnTo>
                <a:lnTo>
                  <a:pt x="1039113" y="611886"/>
                </a:lnTo>
                <a:lnTo>
                  <a:pt x="0" y="106476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3400" y="38100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400" y="51054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75650" y="38798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13850" y="44894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23250" y="49466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04250" y="448945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8264" y="214325"/>
            <a:ext cx="7273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 Testing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852" y="786206"/>
            <a:ext cx="377190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CC0000"/>
                </a:solidFill>
              </a:rPr>
              <a:t>2. Complete</a:t>
            </a:r>
            <a:r>
              <a:rPr sz="2600" spc="-220" dirty="0">
                <a:solidFill>
                  <a:srgbClr val="CC0000"/>
                </a:solidFill>
              </a:rPr>
              <a:t> </a:t>
            </a:r>
            <a:r>
              <a:rPr sz="2600" spc="-5" dirty="0">
                <a:solidFill>
                  <a:srgbClr val="CC0000"/>
                </a:solidFill>
              </a:rPr>
              <a:t>Boundaries</a:t>
            </a:r>
            <a:endParaRPr sz="2600"/>
          </a:p>
        </p:txBody>
      </p:sp>
      <p:sp>
        <p:nvSpPr>
          <p:cNvPr id="11" name="object 11"/>
          <p:cNvSpPr txBox="1"/>
          <p:nvPr/>
        </p:nvSpPr>
        <p:spPr>
          <a:xfrm>
            <a:off x="6521322" y="1581988"/>
            <a:ext cx="129413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1045" algn="l"/>
              </a:tabLst>
            </a:pP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(-</a:t>
            </a:r>
            <a:r>
              <a:rPr sz="2600" b="1" spc="5" dirty="0">
                <a:solidFill>
                  <a:srgbClr val="800080"/>
                </a:solidFill>
                <a:latin typeface="Symbol"/>
                <a:cs typeface="Symbol"/>
              </a:rPr>
              <a:t></a:t>
            </a: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,</a:t>
            </a:r>
            <a:r>
              <a:rPr sz="2600" b="1" dirty="0">
                <a:solidFill>
                  <a:srgbClr val="800080"/>
                </a:solidFill>
                <a:latin typeface="Arial"/>
                <a:cs typeface="Arial"/>
              </a:rPr>
              <a:t>	</a:t>
            </a:r>
            <a:r>
              <a:rPr sz="2600" b="1" spc="-10" dirty="0">
                <a:solidFill>
                  <a:srgbClr val="800080"/>
                </a:solidFill>
                <a:latin typeface="Arial"/>
                <a:cs typeface="Arial"/>
              </a:rPr>
              <a:t>+</a:t>
            </a:r>
            <a:r>
              <a:rPr sz="2600" b="1" spc="5" dirty="0">
                <a:solidFill>
                  <a:srgbClr val="800080"/>
                </a:solidFill>
                <a:latin typeface="Symbol"/>
                <a:cs typeface="Symbol"/>
              </a:rPr>
              <a:t></a:t>
            </a: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9268" y="1581988"/>
            <a:ext cx="4874260" cy="115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Span the total </a:t>
            </a: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number</a:t>
            </a:r>
            <a:r>
              <a:rPr sz="26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space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CC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1268730" lvl="1" indent="-341630">
              <a:lnSpc>
                <a:spcPct val="100000"/>
              </a:lnSpc>
              <a:buFont typeface="Arial"/>
              <a:buChar char="•"/>
              <a:tabLst>
                <a:tab pos="1268730" algn="l"/>
                <a:tab pos="1269365" algn="l"/>
              </a:tabLst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One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set of</a:t>
            </a:r>
            <a:r>
              <a:rPr sz="2400" b="1" spc="-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800080"/>
                </a:solidFill>
                <a:latin typeface="Arial"/>
                <a:cs typeface="Arial"/>
              </a:rPr>
              <a:t>Tests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8852" y="3805173"/>
            <a:ext cx="2092325" cy="2006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CC0000"/>
                </a:solidFill>
                <a:latin typeface="Arial"/>
                <a:cs typeface="Arial"/>
              </a:rPr>
              <a:t>Incomplete…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600" b="1" spc="-10" dirty="0">
                <a:solidFill>
                  <a:srgbClr val="800080"/>
                </a:solidFill>
                <a:latin typeface="Arial"/>
                <a:cs typeface="Arial"/>
              </a:rPr>
              <a:t>Reasons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800080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600" b="1" spc="-45" dirty="0">
                <a:solidFill>
                  <a:srgbClr val="800080"/>
                </a:solidFill>
                <a:latin typeface="Arial"/>
                <a:cs typeface="Arial"/>
              </a:rPr>
              <a:t>Tests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27596" y="4347464"/>
            <a:ext cx="0" cy="1791970"/>
          </a:xfrm>
          <a:custGeom>
            <a:avLst/>
            <a:gdLst/>
            <a:ahLst/>
            <a:cxnLst/>
            <a:rect l="l" t="t" r="r" b="b"/>
            <a:pathLst>
              <a:path h="1791970">
                <a:moveTo>
                  <a:pt x="0" y="0"/>
                </a:moveTo>
                <a:lnTo>
                  <a:pt x="0" y="17917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93890" y="4223892"/>
            <a:ext cx="113664" cy="680085"/>
          </a:xfrm>
          <a:custGeom>
            <a:avLst/>
            <a:gdLst/>
            <a:ahLst/>
            <a:cxnLst/>
            <a:rect l="l" t="t" r="r" b="b"/>
            <a:pathLst>
              <a:path w="113665" h="680085">
                <a:moveTo>
                  <a:pt x="0" y="0"/>
                </a:moveTo>
                <a:lnTo>
                  <a:pt x="113283" y="6797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07173" y="4903596"/>
            <a:ext cx="113664" cy="680085"/>
          </a:xfrm>
          <a:custGeom>
            <a:avLst/>
            <a:gdLst/>
            <a:ahLst/>
            <a:cxnLst/>
            <a:rect l="l" t="t" r="r" b="b"/>
            <a:pathLst>
              <a:path w="113665" h="680085">
                <a:moveTo>
                  <a:pt x="0" y="0"/>
                </a:moveTo>
                <a:lnTo>
                  <a:pt x="113283" y="679576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0457" y="5583173"/>
            <a:ext cx="113664" cy="741680"/>
          </a:xfrm>
          <a:custGeom>
            <a:avLst/>
            <a:gdLst/>
            <a:ahLst/>
            <a:cxnLst/>
            <a:rect l="l" t="t" r="r" b="b"/>
            <a:pathLst>
              <a:path w="113665" h="741679">
                <a:moveTo>
                  <a:pt x="0" y="0"/>
                </a:moveTo>
                <a:lnTo>
                  <a:pt x="113284" y="7414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27596" y="4718177"/>
            <a:ext cx="1529080" cy="370840"/>
          </a:xfrm>
          <a:custGeom>
            <a:avLst/>
            <a:gdLst/>
            <a:ahLst/>
            <a:cxnLst/>
            <a:rect l="l" t="t" r="r" b="b"/>
            <a:pathLst>
              <a:path w="1529079" h="370839">
                <a:moveTo>
                  <a:pt x="0" y="370713"/>
                </a:moveTo>
                <a:lnTo>
                  <a:pt x="152907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60309" y="4038600"/>
            <a:ext cx="1019810" cy="1730375"/>
          </a:xfrm>
          <a:custGeom>
            <a:avLst/>
            <a:gdLst/>
            <a:ahLst/>
            <a:cxnLst/>
            <a:rect l="l" t="t" r="r" b="b"/>
            <a:pathLst>
              <a:path w="1019809" h="1730375">
                <a:moveTo>
                  <a:pt x="0" y="0"/>
                </a:moveTo>
                <a:lnTo>
                  <a:pt x="1019429" y="17299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1600" y="5088890"/>
            <a:ext cx="1246505" cy="309245"/>
          </a:xfrm>
          <a:custGeom>
            <a:avLst/>
            <a:gdLst/>
            <a:ahLst/>
            <a:cxnLst/>
            <a:rect l="l" t="t" r="r" b="b"/>
            <a:pathLst>
              <a:path w="1246504" h="309245">
                <a:moveTo>
                  <a:pt x="1245997" y="0"/>
                </a:moveTo>
                <a:lnTo>
                  <a:pt x="0" y="308991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56677" y="4409313"/>
            <a:ext cx="1246505" cy="309245"/>
          </a:xfrm>
          <a:custGeom>
            <a:avLst/>
            <a:gdLst/>
            <a:ahLst/>
            <a:cxnLst/>
            <a:rect l="l" t="t" r="r" b="b"/>
            <a:pathLst>
              <a:path w="1246504" h="309245">
                <a:moveTo>
                  <a:pt x="1245997" y="0"/>
                </a:moveTo>
                <a:lnTo>
                  <a:pt x="0" y="308863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1526" y="5212460"/>
            <a:ext cx="4021454" cy="741680"/>
          </a:xfrm>
          <a:custGeom>
            <a:avLst/>
            <a:gdLst/>
            <a:ahLst/>
            <a:cxnLst/>
            <a:rect l="l" t="t" r="r" b="b"/>
            <a:pathLst>
              <a:path w="4021454" h="741679">
                <a:moveTo>
                  <a:pt x="0" y="741438"/>
                </a:moveTo>
                <a:lnTo>
                  <a:pt x="40210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3777" y="214325"/>
            <a:ext cx="7459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28472"/>
            <a:ext cx="69494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5360" y="701040"/>
            <a:ext cx="4090416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1832" y="5638800"/>
            <a:ext cx="496824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1016" y="5611367"/>
            <a:ext cx="819911" cy="509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6206"/>
            <a:ext cx="8516620" cy="1765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354330" algn="l"/>
              </a:tabLst>
            </a:pP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Systematic</a:t>
            </a:r>
            <a:r>
              <a:rPr sz="2600" b="1" spc="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Boundaries</a:t>
            </a:r>
            <a:endParaRPr sz="2600">
              <a:latin typeface="Arial"/>
              <a:cs typeface="Arial"/>
            </a:endParaRPr>
          </a:p>
          <a:p>
            <a:pPr marL="634365" lvl="1" indent="-341630">
              <a:lnSpc>
                <a:spcPct val="100000"/>
              </a:lnSpc>
              <a:spcBef>
                <a:spcPts val="2410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Linear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Inequalities differing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by a</a:t>
            </a:r>
            <a:r>
              <a:rPr sz="2400" spc="-1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118870">
              <a:lnSpc>
                <a:spcPct val="100000"/>
              </a:lnSpc>
              <a:tabLst>
                <a:tab pos="1783714" algn="l"/>
                <a:tab pos="2061210" algn="l"/>
                <a:tab pos="3103880" algn="l"/>
                <a:tab pos="4082415" algn="l"/>
                <a:tab pos="4747260" algn="l"/>
                <a:tab pos="5024755" algn="l"/>
                <a:tab pos="6677659" algn="l"/>
              </a:tabLst>
            </a:pPr>
            <a:r>
              <a:rPr sz="2000" spc="0" dirty="0">
                <a:solidFill>
                  <a:srgbClr val="009999"/>
                </a:solidFill>
                <a:latin typeface="Arial"/>
                <a:cs typeface="Arial"/>
              </a:rPr>
              <a:t>f</a:t>
            </a:r>
            <a:r>
              <a:rPr sz="2400" b="1" spc="0" baseline="-6944" dirty="0">
                <a:solidFill>
                  <a:srgbClr val="009999"/>
                </a:solidFill>
                <a:latin typeface="Arial"/>
                <a:cs typeface="Arial"/>
              </a:rPr>
              <a:t>j</a:t>
            </a:r>
            <a:r>
              <a:rPr sz="2400" b="1" baseline="-6944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9999"/>
                </a:solidFill>
                <a:latin typeface="Arial"/>
                <a:cs typeface="Arial"/>
              </a:rPr>
              <a:t>(X)	≥	</a:t>
            </a:r>
            <a:r>
              <a:rPr sz="2000" spc="5" dirty="0">
                <a:solidFill>
                  <a:srgbClr val="009999"/>
                </a:solidFill>
                <a:latin typeface="Arial"/>
                <a:cs typeface="Arial"/>
              </a:rPr>
              <a:t>k</a:t>
            </a:r>
            <a:r>
              <a:rPr sz="2400" b="1" spc="7" baseline="-13888" dirty="0">
                <a:solidFill>
                  <a:srgbClr val="009999"/>
                </a:solidFill>
                <a:latin typeface="Arial"/>
                <a:cs typeface="Arial"/>
              </a:rPr>
              <a:t>j	</a:t>
            </a:r>
            <a:r>
              <a:rPr sz="2000" spc="-45" dirty="0">
                <a:solidFill>
                  <a:srgbClr val="857CE9"/>
                </a:solidFill>
                <a:latin typeface="Arial"/>
                <a:cs typeface="Arial"/>
              </a:rPr>
              <a:t>or,	</a:t>
            </a:r>
            <a:r>
              <a:rPr sz="2000" spc="0" dirty="0">
                <a:solidFill>
                  <a:srgbClr val="009999"/>
                </a:solidFill>
                <a:latin typeface="Arial"/>
                <a:cs typeface="Arial"/>
              </a:rPr>
              <a:t>f</a:t>
            </a:r>
            <a:r>
              <a:rPr sz="2400" b="1" spc="0" baseline="-10416" dirty="0">
                <a:solidFill>
                  <a:srgbClr val="009999"/>
                </a:solidFill>
                <a:latin typeface="Arial"/>
                <a:cs typeface="Arial"/>
              </a:rPr>
              <a:t>j</a:t>
            </a:r>
            <a:r>
              <a:rPr sz="2400" b="1" baseline="-10416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9999"/>
                </a:solidFill>
                <a:latin typeface="Arial"/>
                <a:cs typeface="Arial"/>
              </a:rPr>
              <a:t>(X)	≥	g</a:t>
            </a:r>
            <a:r>
              <a:rPr sz="2000" spc="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(j,</a:t>
            </a:r>
            <a:r>
              <a:rPr sz="2000" spc="-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9999"/>
                </a:solidFill>
                <a:latin typeface="Arial"/>
                <a:cs typeface="Arial"/>
              </a:rPr>
              <a:t>c)	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g </a:t>
            </a:r>
            <a:r>
              <a:rPr sz="2000" dirty="0">
                <a:solidFill>
                  <a:srgbClr val="A40020"/>
                </a:solidFill>
                <a:latin typeface="Arial"/>
                <a:cs typeface="Arial"/>
              </a:rPr>
              <a:t>(j,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c) = j + k *</a:t>
            </a:r>
            <a:r>
              <a:rPr sz="2000" spc="-1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9268" y="3500069"/>
            <a:ext cx="40513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Parallel</a:t>
            </a:r>
            <a:r>
              <a:rPr sz="2400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lines</a:t>
            </a:r>
            <a:endParaRPr sz="24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Identical Sectors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in a</a:t>
            </a:r>
            <a:r>
              <a:rPr sz="2400" spc="-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Circle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9268" y="5695899"/>
            <a:ext cx="2720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DT</a:t>
            </a:r>
            <a:endParaRPr sz="2400">
              <a:latin typeface="Arial"/>
              <a:cs typeface="Arial"/>
            </a:endParaRPr>
          </a:p>
          <a:p>
            <a:pPr marL="811530" lvl="1" indent="-341630">
              <a:lnSpc>
                <a:spcPct val="100000"/>
              </a:lnSpc>
              <a:buChar char="•"/>
              <a:tabLst>
                <a:tab pos="811530" algn="l"/>
                <a:tab pos="812165" algn="l"/>
              </a:tabLst>
            </a:pPr>
            <a:r>
              <a:rPr sz="2400" spc="-65" dirty="0">
                <a:solidFill>
                  <a:srgbClr val="800080"/>
                </a:solidFill>
                <a:latin typeface="Arial"/>
                <a:cs typeface="Arial"/>
              </a:rPr>
              <a:t>Test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400" spc="-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domain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77105" y="6061659"/>
            <a:ext cx="38722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255" algn="l"/>
              </a:tabLst>
            </a:pPr>
            <a:r>
              <a:rPr sz="2400" dirty="0">
                <a:solidFill>
                  <a:srgbClr val="800080"/>
                </a:solidFill>
                <a:latin typeface="Symbol"/>
                <a:cs typeface="Symbol"/>
              </a:rPr>
              <a:t></a:t>
            </a:r>
            <a:r>
              <a:rPr sz="2400" dirty="0">
                <a:solidFill>
                  <a:srgbClr val="800080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800080"/>
                </a:solidFill>
                <a:latin typeface="Arial"/>
                <a:cs typeface="Arial"/>
              </a:rPr>
              <a:t>Tests </a:t>
            </a:r>
            <a:r>
              <a:rPr sz="2400" spc="0" dirty="0">
                <a:solidFill>
                  <a:srgbClr val="800080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other</a:t>
            </a:r>
            <a:r>
              <a:rPr sz="2400" spc="-15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96200" y="4724400"/>
            <a:ext cx="1371600" cy="1066800"/>
          </a:xfrm>
          <a:custGeom>
            <a:avLst/>
            <a:gdLst/>
            <a:ahLst/>
            <a:cxnLst/>
            <a:rect l="l" t="t" r="r" b="b"/>
            <a:pathLst>
              <a:path w="1371600" h="1066800">
                <a:moveTo>
                  <a:pt x="0" y="533400"/>
                </a:moveTo>
                <a:lnTo>
                  <a:pt x="2063" y="491708"/>
                </a:lnTo>
                <a:lnTo>
                  <a:pt x="8152" y="450895"/>
                </a:lnTo>
                <a:lnTo>
                  <a:pt x="18114" y="411080"/>
                </a:lnTo>
                <a:lnTo>
                  <a:pt x="31797" y="372380"/>
                </a:lnTo>
                <a:lnTo>
                  <a:pt x="49047" y="334914"/>
                </a:lnTo>
                <a:lnTo>
                  <a:pt x="69713" y="298801"/>
                </a:lnTo>
                <a:lnTo>
                  <a:pt x="93641" y="264160"/>
                </a:lnTo>
                <a:lnTo>
                  <a:pt x="120679" y="231107"/>
                </a:lnTo>
                <a:lnTo>
                  <a:pt x="150676" y="199763"/>
                </a:lnTo>
                <a:lnTo>
                  <a:pt x="183477" y="170246"/>
                </a:lnTo>
                <a:lnTo>
                  <a:pt x="218931" y="142674"/>
                </a:lnTo>
                <a:lnTo>
                  <a:pt x="256885" y="117165"/>
                </a:lnTo>
                <a:lnTo>
                  <a:pt x="297186" y="93839"/>
                </a:lnTo>
                <a:lnTo>
                  <a:pt x="339682" y="72813"/>
                </a:lnTo>
                <a:lnTo>
                  <a:pt x="384221" y="54206"/>
                </a:lnTo>
                <a:lnTo>
                  <a:pt x="430649" y="38137"/>
                </a:lnTo>
                <a:lnTo>
                  <a:pt x="478815" y="24723"/>
                </a:lnTo>
                <a:lnTo>
                  <a:pt x="528565" y="14084"/>
                </a:lnTo>
                <a:lnTo>
                  <a:pt x="579748" y="6338"/>
                </a:lnTo>
                <a:lnTo>
                  <a:pt x="632210" y="1604"/>
                </a:lnTo>
                <a:lnTo>
                  <a:pt x="685800" y="0"/>
                </a:lnTo>
                <a:lnTo>
                  <a:pt x="739389" y="1604"/>
                </a:lnTo>
                <a:lnTo>
                  <a:pt x="791851" y="6338"/>
                </a:lnTo>
                <a:lnTo>
                  <a:pt x="843034" y="14084"/>
                </a:lnTo>
                <a:lnTo>
                  <a:pt x="892784" y="24723"/>
                </a:lnTo>
                <a:lnTo>
                  <a:pt x="940950" y="38137"/>
                </a:lnTo>
                <a:lnTo>
                  <a:pt x="987378" y="54206"/>
                </a:lnTo>
                <a:lnTo>
                  <a:pt x="1031917" y="72813"/>
                </a:lnTo>
                <a:lnTo>
                  <a:pt x="1074413" y="93839"/>
                </a:lnTo>
                <a:lnTo>
                  <a:pt x="1114714" y="117165"/>
                </a:lnTo>
                <a:lnTo>
                  <a:pt x="1152668" y="142674"/>
                </a:lnTo>
                <a:lnTo>
                  <a:pt x="1188122" y="170246"/>
                </a:lnTo>
                <a:lnTo>
                  <a:pt x="1220923" y="199763"/>
                </a:lnTo>
                <a:lnTo>
                  <a:pt x="1250920" y="231107"/>
                </a:lnTo>
                <a:lnTo>
                  <a:pt x="1277958" y="264160"/>
                </a:lnTo>
                <a:lnTo>
                  <a:pt x="1301886" y="298801"/>
                </a:lnTo>
                <a:lnTo>
                  <a:pt x="1322552" y="334914"/>
                </a:lnTo>
                <a:lnTo>
                  <a:pt x="1339802" y="372380"/>
                </a:lnTo>
                <a:lnTo>
                  <a:pt x="1353485" y="411080"/>
                </a:lnTo>
                <a:lnTo>
                  <a:pt x="1363447" y="450895"/>
                </a:lnTo>
                <a:lnTo>
                  <a:pt x="1369536" y="491708"/>
                </a:lnTo>
                <a:lnTo>
                  <a:pt x="1371600" y="533400"/>
                </a:lnTo>
                <a:lnTo>
                  <a:pt x="1369536" y="575091"/>
                </a:lnTo>
                <a:lnTo>
                  <a:pt x="1363447" y="615904"/>
                </a:lnTo>
                <a:lnTo>
                  <a:pt x="1353485" y="655719"/>
                </a:lnTo>
                <a:lnTo>
                  <a:pt x="1339802" y="694419"/>
                </a:lnTo>
                <a:lnTo>
                  <a:pt x="1322552" y="731885"/>
                </a:lnTo>
                <a:lnTo>
                  <a:pt x="1301886" y="767998"/>
                </a:lnTo>
                <a:lnTo>
                  <a:pt x="1277958" y="802640"/>
                </a:lnTo>
                <a:lnTo>
                  <a:pt x="1250920" y="835692"/>
                </a:lnTo>
                <a:lnTo>
                  <a:pt x="1220923" y="867036"/>
                </a:lnTo>
                <a:lnTo>
                  <a:pt x="1188122" y="896553"/>
                </a:lnTo>
                <a:lnTo>
                  <a:pt x="1152668" y="924125"/>
                </a:lnTo>
                <a:lnTo>
                  <a:pt x="1114714" y="949634"/>
                </a:lnTo>
                <a:lnTo>
                  <a:pt x="1074413" y="972960"/>
                </a:lnTo>
                <a:lnTo>
                  <a:pt x="1031917" y="993986"/>
                </a:lnTo>
                <a:lnTo>
                  <a:pt x="987378" y="1012593"/>
                </a:lnTo>
                <a:lnTo>
                  <a:pt x="940950" y="1028662"/>
                </a:lnTo>
                <a:lnTo>
                  <a:pt x="892784" y="1042076"/>
                </a:lnTo>
                <a:lnTo>
                  <a:pt x="843034" y="1052715"/>
                </a:lnTo>
                <a:lnTo>
                  <a:pt x="791851" y="1060461"/>
                </a:lnTo>
                <a:lnTo>
                  <a:pt x="739389" y="1065195"/>
                </a:lnTo>
                <a:lnTo>
                  <a:pt x="685800" y="1066800"/>
                </a:lnTo>
                <a:lnTo>
                  <a:pt x="632210" y="1065195"/>
                </a:lnTo>
                <a:lnTo>
                  <a:pt x="579748" y="1060461"/>
                </a:lnTo>
                <a:lnTo>
                  <a:pt x="528565" y="1052715"/>
                </a:lnTo>
                <a:lnTo>
                  <a:pt x="478815" y="1042076"/>
                </a:lnTo>
                <a:lnTo>
                  <a:pt x="430649" y="1028662"/>
                </a:lnTo>
                <a:lnTo>
                  <a:pt x="384221" y="1012593"/>
                </a:lnTo>
                <a:lnTo>
                  <a:pt x="339682" y="993986"/>
                </a:lnTo>
                <a:lnTo>
                  <a:pt x="297186" y="972960"/>
                </a:lnTo>
                <a:lnTo>
                  <a:pt x="256885" y="949634"/>
                </a:lnTo>
                <a:lnTo>
                  <a:pt x="218931" y="924125"/>
                </a:lnTo>
                <a:lnTo>
                  <a:pt x="183477" y="896553"/>
                </a:lnTo>
                <a:lnTo>
                  <a:pt x="150676" y="867036"/>
                </a:lnTo>
                <a:lnTo>
                  <a:pt x="120679" y="835692"/>
                </a:lnTo>
                <a:lnTo>
                  <a:pt x="93641" y="802640"/>
                </a:lnTo>
                <a:lnTo>
                  <a:pt x="69713" y="767998"/>
                </a:lnTo>
                <a:lnTo>
                  <a:pt x="49047" y="731885"/>
                </a:lnTo>
                <a:lnTo>
                  <a:pt x="31797" y="694419"/>
                </a:lnTo>
                <a:lnTo>
                  <a:pt x="18114" y="655719"/>
                </a:lnTo>
                <a:lnTo>
                  <a:pt x="8152" y="615904"/>
                </a:lnTo>
                <a:lnTo>
                  <a:pt x="2063" y="575091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1000" y="4495800"/>
            <a:ext cx="762000" cy="1371600"/>
          </a:xfrm>
          <a:custGeom>
            <a:avLst/>
            <a:gdLst/>
            <a:ahLst/>
            <a:cxnLst/>
            <a:rect l="l" t="t" r="r" b="b"/>
            <a:pathLst>
              <a:path w="762000" h="1371600">
                <a:moveTo>
                  <a:pt x="762000" y="0"/>
                </a:moveTo>
                <a:lnTo>
                  <a:pt x="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0000" y="4724400"/>
            <a:ext cx="1524000" cy="990600"/>
          </a:xfrm>
          <a:custGeom>
            <a:avLst/>
            <a:gdLst/>
            <a:ahLst/>
            <a:cxnLst/>
            <a:rect l="l" t="t" r="r" b="b"/>
            <a:pathLst>
              <a:path w="1524000" h="990600">
                <a:moveTo>
                  <a:pt x="0" y="0"/>
                </a:moveTo>
                <a:lnTo>
                  <a:pt x="1524000" y="990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67600" y="5029200"/>
            <a:ext cx="1830705" cy="381000"/>
          </a:xfrm>
          <a:custGeom>
            <a:avLst/>
            <a:gdLst/>
            <a:ahLst/>
            <a:cxnLst/>
            <a:rect l="l" t="t" r="r" b="b"/>
            <a:pathLst>
              <a:path w="1830704" h="381000">
                <a:moveTo>
                  <a:pt x="0" y="381000"/>
                </a:moveTo>
                <a:lnTo>
                  <a:pt x="18304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91400" y="34290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1400" y="3810000"/>
            <a:ext cx="1906905" cy="0"/>
          </a:xfrm>
          <a:custGeom>
            <a:avLst/>
            <a:gdLst/>
            <a:ahLst/>
            <a:cxnLst/>
            <a:rect l="l" t="t" r="r" b="b"/>
            <a:pathLst>
              <a:path w="1906904">
                <a:moveTo>
                  <a:pt x="0" y="0"/>
                </a:moveTo>
                <a:lnTo>
                  <a:pt x="1906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91400" y="419100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3777" y="214325"/>
            <a:ext cx="7459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28472"/>
            <a:ext cx="69494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5360" y="701040"/>
            <a:ext cx="4123944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7824" y="3931920"/>
            <a:ext cx="496824" cy="481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0055" y="3904488"/>
            <a:ext cx="819912" cy="509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6206"/>
            <a:ext cx="404622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4. </a:t>
            </a: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Orthogonal</a:t>
            </a:r>
            <a:r>
              <a:rPr sz="2600" b="1" spc="-2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Boundaries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5260" y="1792604"/>
            <a:ext cx="252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5" dirty="0">
                <a:solidFill>
                  <a:srgbClr val="009999"/>
                </a:solidFill>
                <a:latin typeface="Arial"/>
                <a:cs typeface="Arial"/>
              </a:rPr>
              <a:t>Two</a:t>
            </a:r>
            <a:r>
              <a:rPr sz="2400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6802" y="1792604"/>
            <a:ext cx="253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0710" algn="l"/>
              </a:tabLst>
            </a:pPr>
            <a:r>
              <a:rPr sz="2400" spc="-50" dirty="0">
                <a:solidFill>
                  <a:srgbClr val="009999"/>
                </a:solidFill>
                <a:latin typeface="Arial"/>
                <a:cs typeface="Arial"/>
              </a:rPr>
              <a:t>or,	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boundary</a:t>
            </a:r>
            <a:r>
              <a:rPr sz="2400" spc="-5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sets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5260" y="2524505"/>
            <a:ext cx="2449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Parallel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99"/>
                </a:solidFill>
                <a:latin typeface="Arial"/>
                <a:cs typeface="Arial"/>
              </a:rPr>
              <a:t>axes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5260" y="3988130"/>
            <a:ext cx="4017645" cy="178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DT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765810" lvl="1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765810" algn="l"/>
                <a:tab pos="766445" algn="l"/>
              </a:tabLst>
            </a:pP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Each Set</a:t>
            </a:r>
            <a:r>
              <a:rPr sz="2400" spc="-1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Independently</a:t>
            </a:r>
            <a:endParaRPr sz="2400">
              <a:latin typeface="Arial"/>
              <a:cs typeface="Arial"/>
            </a:endParaRPr>
          </a:p>
          <a:p>
            <a:pPr marL="765810" lvl="1" indent="-342265">
              <a:lnSpc>
                <a:spcPct val="100000"/>
              </a:lnSpc>
              <a:spcBef>
                <a:spcPts val="2355"/>
              </a:spcBef>
              <a:buChar char="•"/>
              <a:tabLst>
                <a:tab pos="765810" algn="l"/>
                <a:tab pos="766445" algn="l"/>
                <a:tab pos="2134235" algn="l"/>
                <a:tab pos="2653030" algn="l"/>
              </a:tabLst>
            </a:pP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#</a:t>
            </a:r>
            <a:r>
              <a:rPr sz="2400" spc="-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9999"/>
                </a:solidFill>
                <a:latin typeface="Arial"/>
                <a:cs typeface="Arial"/>
              </a:rPr>
              <a:t>Tests	</a:t>
            </a:r>
            <a:r>
              <a:rPr sz="2400" dirty="0">
                <a:solidFill>
                  <a:srgbClr val="009999"/>
                </a:solidFill>
                <a:latin typeface="Symbol"/>
                <a:cs typeface="Symbol"/>
              </a:rPr>
              <a:t></a:t>
            </a:r>
            <a:r>
              <a:rPr sz="2400" dirty="0">
                <a:solidFill>
                  <a:srgbClr val="00999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(n)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53400" y="2680970"/>
            <a:ext cx="0" cy="1421130"/>
          </a:xfrm>
          <a:custGeom>
            <a:avLst/>
            <a:gdLst/>
            <a:ahLst/>
            <a:cxnLst/>
            <a:rect l="l" t="t" r="r" b="b"/>
            <a:pathLst>
              <a:path h="1421129">
                <a:moveTo>
                  <a:pt x="0" y="0"/>
                </a:moveTo>
                <a:lnTo>
                  <a:pt x="0" y="1421129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0701" y="3547490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8099" y="0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0701" y="3013075"/>
            <a:ext cx="1651000" cy="0"/>
          </a:xfrm>
          <a:custGeom>
            <a:avLst/>
            <a:gdLst/>
            <a:ahLst/>
            <a:cxnLst/>
            <a:rect l="l" t="t" r="r" b="b"/>
            <a:pathLst>
              <a:path w="1651000">
                <a:moveTo>
                  <a:pt x="0" y="0"/>
                </a:moveTo>
                <a:lnTo>
                  <a:pt x="1650873" y="0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65971" y="2613532"/>
            <a:ext cx="0" cy="1401445"/>
          </a:xfrm>
          <a:custGeom>
            <a:avLst/>
            <a:gdLst/>
            <a:ahLst/>
            <a:cxnLst/>
            <a:rect l="l" t="t" r="r" b="b"/>
            <a:pathLst>
              <a:path h="1401445">
                <a:moveTo>
                  <a:pt x="0" y="0"/>
                </a:moveTo>
                <a:lnTo>
                  <a:pt x="0" y="1401064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77121" y="2438400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700"/>
                </a:lnTo>
              </a:path>
            </a:pathLst>
          </a:custGeom>
          <a:ln w="1270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38440" y="2525902"/>
            <a:ext cx="76200" cy="1489075"/>
          </a:xfrm>
          <a:custGeom>
            <a:avLst/>
            <a:gdLst/>
            <a:ahLst/>
            <a:cxnLst/>
            <a:rect l="l" t="t" r="r" b="b"/>
            <a:pathLst>
              <a:path w="76200" h="1489075">
                <a:moveTo>
                  <a:pt x="44450" y="63500"/>
                </a:moveTo>
                <a:lnTo>
                  <a:pt x="31750" y="63500"/>
                </a:lnTo>
                <a:lnTo>
                  <a:pt x="31750" y="1488694"/>
                </a:lnTo>
                <a:lnTo>
                  <a:pt x="44450" y="1488694"/>
                </a:lnTo>
                <a:lnTo>
                  <a:pt x="44450" y="63500"/>
                </a:lnTo>
                <a:close/>
              </a:path>
              <a:path w="76200" h="148907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8907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6248" y="3188335"/>
            <a:ext cx="2122805" cy="76200"/>
          </a:xfrm>
          <a:custGeom>
            <a:avLst/>
            <a:gdLst/>
            <a:ahLst/>
            <a:cxnLst/>
            <a:rect l="l" t="t" r="r" b="b"/>
            <a:pathLst>
              <a:path w="2122804" h="76200">
                <a:moveTo>
                  <a:pt x="2046351" y="0"/>
                </a:moveTo>
                <a:lnTo>
                  <a:pt x="2046351" y="76200"/>
                </a:lnTo>
                <a:lnTo>
                  <a:pt x="2109851" y="44450"/>
                </a:lnTo>
                <a:lnTo>
                  <a:pt x="2059051" y="44450"/>
                </a:lnTo>
                <a:lnTo>
                  <a:pt x="2059051" y="31750"/>
                </a:lnTo>
                <a:lnTo>
                  <a:pt x="2109851" y="31750"/>
                </a:lnTo>
                <a:lnTo>
                  <a:pt x="2046351" y="0"/>
                </a:lnTo>
                <a:close/>
              </a:path>
              <a:path w="2122804" h="76200">
                <a:moveTo>
                  <a:pt x="204635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46351" y="44450"/>
                </a:lnTo>
                <a:lnTo>
                  <a:pt x="2046351" y="31750"/>
                </a:lnTo>
                <a:close/>
              </a:path>
              <a:path w="2122804" h="76200">
                <a:moveTo>
                  <a:pt x="2109851" y="31750"/>
                </a:moveTo>
                <a:lnTo>
                  <a:pt x="2059051" y="31750"/>
                </a:lnTo>
                <a:lnTo>
                  <a:pt x="2059051" y="44450"/>
                </a:lnTo>
                <a:lnTo>
                  <a:pt x="2109851" y="44450"/>
                </a:lnTo>
                <a:lnTo>
                  <a:pt x="2122551" y="38100"/>
                </a:lnTo>
                <a:lnTo>
                  <a:pt x="210985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83475" y="3839464"/>
            <a:ext cx="1808480" cy="0"/>
          </a:xfrm>
          <a:custGeom>
            <a:avLst/>
            <a:gdLst/>
            <a:ahLst/>
            <a:cxnLst/>
            <a:rect l="l" t="t" r="r" b="b"/>
            <a:pathLst>
              <a:path w="1808479">
                <a:moveTo>
                  <a:pt x="0" y="0"/>
                </a:moveTo>
                <a:lnTo>
                  <a:pt x="1808099" y="0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447278" y="2099564"/>
            <a:ext cx="1936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Uj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62698" y="3155695"/>
            <a:ext cx="1847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Vj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3777" y="214325"/>
            <a:ext cx="7459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983" y="701040"/>
            <a:ext cx="4123944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786206"/>
            <a:ext cx="3705225" cy="1824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Orthogonal</a:t>
            </a:r>
            <a:r>
              <a:rPr sz="2600" b="1" spc="-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Boundaries</a:t>
            </a:r>
            <a:endParaRPr sz="2600">
              <a:latin typeface="Arial"/>
              <a:cs typeface="Arial"/>
            </a:endParaRPr>
          </a:p>
          <a:p>
            <a:pPr marL="573405" indent="-344805">
              <a:lnSpc>
                <a:spcPct val="100000"/>
              </a:lnSpc>
              <a:spcBef>
                <a:spcPts val="2410"/>
              </a:spcBef>
              <a:buChar char="•"/>
              <a:tabLst>
                <a:tab pos="573405" algn="l"/>
                <a:tab pos="574040" algn="l"/>
              </a:tabLst>
            </a:pPr>
            <a:r>
              <a:rPr sz="2400" spc="-15" dirty="0">
                <a:solidFill>
                  <a:srgbClr val="800080"/>
                </a:solidFill>
                <a:latin typeface="Arial"/>
                <a:cs typeface="Arial"/>
              </a:rPr>
              <a:t>Tilted</a:t>
            </a:r>
            <a:r>
              <a:rPr sz="2400" spc="-4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sets</a:t>
            </a:r>
            <a:endParaRPr sz="2400">
              <a:latin typeface="Arial"/>
              <a:cs typeface="Arial"/>
            </a:endParaRPr>
          </a:p>
          <a:p>
            <a:pPr marL="981710" lvl="1" indent="-341630">
              <a:lnSpc>
                <a:spcPct val="100000"/>
              </a:lnSpc>
              <a:buChar char="•"/>
              <a:tabLst>
                <a:tab pos="981710" algn="l"/>
                <a:tab pos="982344" algn="l"/>
              </a:tabLst>
            </a:pPr>
            <a:r>
              <a:rPr sz="2400" dirty="0">
                <a:latin typeface="Arial"/>
                <a:cs typeface="Arial"/>
              </a:rPr>
              <a:t>transformation</a:t>
            </a:r>
            <a:endParaRPr sz="2400">
              <a:latin typeface="Arial"/>
              <a:cs typeface="Arial"/>
            </a:endParaRPr>
          </a:p>
          <a:p>
            <a:pPr marL="981710" lvl="1" indent="-341630">
              <a:lnSpc>
                <a:spcPct val="100000"/>
              </a:lnSpc>
              <a:buChar char="•"/>
              <a:tabLst>
                <a:tab pos="981710" algn="l"/>
                <a:tab pos="982344" algn="l"/>
              </a:tabLst>
            </a:pPr>
            <a:r>
              <a:rPr sz="2400" spc="-65" dirty="0">
                <a:solidFill>
                  <a:srgbClr val="800080"/>
                </a:solidFill>
                <a:latin typeface="Arial"/>
                <a:cs typeface="Arial"/>
              </a:rPr>
              <a:t>Test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cases:</a:t>
            </a:r>
            <a:r>
              <a:rPr sz="2400" spc="-5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O(n)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5260" y="4049090"/>
            <a:ext cx="49422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Concentric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circles </a:t>
            </a: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with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radial lines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80008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765810" lvl="1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765810" algn="l"/>
                <a:tab pos="766445" algn="l"/>
              </a:tabLst>
            </a:pPr>
            <a:r>
              <a:rPr sz="2400" spc="-5" dirty="0">
                <a:solidFill>
                  <a:srgbClr val="0066FF"/>
                </a:solidFill>
                <a:latin typeface="Arial"/>
                <a:cs typeface="Arial"/>
              </a:rPr>
              <a:t>Rectangular</a:t>
            </a:r>
            <a:r>
              <a:rPr sz="2400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6FF"/>
                </a:solidFill>
                <a:latin typeface="Arial"/>
                <a:cs typeface="Arial"/>
              </a:rPr>
              <a:t>coordinates</a:t>
            </a:r>
            <a:endParaRPr sz="2400">
              <a:latin typeface="Arial"/>
              <a:cs typeface="Arial"/>
            </a:endParaRPr>
          </a:p>
          <a:p>
            <a:pPr marL="765810" lvl="1" indent="-342265">
              <a:lnSpc>
                <a:spcPct val="100000"/>
              </a:lnSpc>
              <a:buChar char="•"/>
              <a:tabLst>
                <a:tab pos="765810" algn="l"/>
                <a:tab pos="766445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Polar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3998" y="5512714"/>
            <a:ext cx="84581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670" algn="l"/>
                <a:tab pos="615950" algn="l"/>
              </a:tabLst>
            </a:pPr>
            <a:r>
              <a:rPr sz="2400" dirty="0">
                <a:latin typeface="Arial"/>
                <a:cs typeface="Arial"/>
              </a:rPr>
              <a:t>r	≥	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baseline="-13888" dirty="0">
                <a:latin typeface="Arial"/>
                <a:cs typeface="Arial"/>
              </a:rPr>
              <a:t>j</a:t>
            </a:r>
            <a:endParaRPr sz="2400" baseline="-13888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3695" algn="l"/>
              </a:tabLst>
            </a:pPr>
            <a:r>
              <a:rPr sz="2400" dirty="0">
                <a:latin typeface="Symbol"/>
                <a:cs typeface="Symbol"/>
              </a:rPr>
              <a:t>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≥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Symbol"/>
                <a:cs typeface="Symbol"/>
              </a:rPr>
              <a:t></a:t>
            </a:r>
            <a:r>
              <a:rPr sz="2400" spc="-7" baseline="-13888" dirty="0">
                <a:latin typeface="Arial"/>
                <a:cs typeface="Arial"/>
              </a:rPr>
              <a:t>j</a:t>
            </a:r>
            <a:endParaRPr sz="2400" baseline="-13888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08757" y="5512714"/>
            <a:ext cx="28575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3140" algn="l"/>
                <a:tab pos="2030730" algn="l"/>
              </a:tabLst>
            </a:pPr>
            <a:r>
              <a:rPr sz="2400" dirty="0">
                <a:latin typeface="Arial"/>
                <a:cs typeface="Arial"/>
              </a:rPr>
              <a:t>.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	r &lt;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baseline="-13888" dirty="0">
                <a:latin typeface="Arial"/>
                <a:cs typeface="Arial"/>
              </a:rPr>
              <a:t>j+1	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.AND. </a:t>
            </a:r>
            <a:r>
              <a:rPr sz="2400" dirty="0">
                <a:latin typeface="Symbol"/>
                <a:cs typeface="Symbol"/>
              </a:rPr>
              <a:t>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</a:t>
            </a:r>
            <a:r>
              <a:rPr sz="2400" baseline="-13888" dirty="0">
                <a:latin typeface="Arial"/>
                <a:cs typeface="Arial"/>
              </a:rPr>
              <a:t>j+1</a:t>
            </a:r>
            <a:endParaRPr sz="2400" baseline="-1388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9397" y="1691639"/>
            <a:ext cx="76200" cy="1280160"/>
          </a:xfrm>
          <a:custGeom>
            <a:avLst/>
            <a:gdLst/>
            <a:ahLst/>
            <a:cxnLst/>
            <a:rect l="l" t="t" r="r" b="b"/>
            <a:pathLst>
              <a:path w="76200" h="1280160">
                <a:moveTo>
                  <a:pt x="50800" y="63500"/>
                </a:moveTo>
                <a:lnTo>
                  <a:pt x="25400" y="63500"/>
                </a:lnTo>
                <a:lnTo>
                  <a:pt x="25400" y="1280160"/>
                </a:lnTo>
                <a:lnTo>
                  <a:pt x="50800" y="1280160"/>
                </a:lnTo>
                <a:lnTo>
                  <a:pt x="50800" y="63500"/>
                </a:lnTo>
                <a:close/>
              </a:path>
              <a:path w="76200" h="1280160">
                <a:moveTo>
                  <a:pt x="38100" y="0"/>
                </a:move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280160">
                <a:moveTo>
                  <a:pt x="69850" y="63500"/>
                </a:move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600" y="2750820"/>
            <a:ext cx="2145030" cy="76200"/>
          </a:xfrm>
          <a:custGeom>
            <a:avLst/>
            <a:gdLst/>
            <a:ahLst/>
            <a:cxnLst/>
            <a:rect l="l" t="t" r="r" b="b"/>
            <a:pathLst>
              <a:path w="2145029" h="76200">
                <a:moveTo>
                  <a:pt x="2068449" y="0"/>
                </a:moveTo>
                <a:lnTo>
                  <a:pt x="2068449" y="76200"/>
                </a:lnTo>
                <a:lnTo>
                  <a:pt x="2119249" y="50800"/>
                </a:lnTo>
                <a:lnTo>
                  <a:pt x="2081149" y="50800"/>
                </a:lnTo>
                <a:lnTo>
                  <a:pt x="2081149" y="25400"/>
                </a:lnTo>
                <a:lnTo>
                  <a:pt x="2119249" y="25400"/>
                </a:lnTo>
                <a:lnTo>
                  <a:pt x="2068449" y="0"/>
                </a:lnTo>
                <a:close/>
              </a:path>
              <a:path w="2145029" h="76200">
                <a:moveTo>
                  <a:pt x="2068449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068449" y="50800"/>
                </a:lnTo>
                <a:lnTo>
                  <a:pt x="2068449" y="25400"/>
                </a:lnTo>
                <a:close/>
              </a:path>
              <a:path w="2145029" h="76200">
                <a:moveTo>
                  <a:pt x="2119249" y="25400"/>
                </a:moveTo>
                <a:lnTo>
                  <a:pt x="2081149" y="25400"/>
                </a:lnTo>
                <a:lnTo>
                  <a:pt x="2081149" y="50800"/>
                </a:lnTo>
                <a:lnTo>
                  <a:pt x="2119249" y="50800"/>
                </a:lnTo>
                <a:lnTo>
                  <a:pt x="2144649" y="38100"/>
                </a:lnTo>
                <a:lnTo>
                  <a:pt x="2119249" y="254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4696" y="1645920"/>
            <a:ext cx="1162050" cy="1188720"/>
          </a:xfrm>
          <a:custGeom>
            <a:avLst/>
            <a:gdLst/>
            <a:ahLst/>
            <a:cxnLst/>
            <a:rect l="l" t="t" r="r" b="b"/>
            <a:pathLst>
              <a:path w="1162050" h="1188720">
                <a:moveTo>
                  <a:pt x="0" y="1188719"/>
                </a:moveTo>
                <a:lnTo>
                  <a:pt x="116166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2202" y="1920239"/>
            <a:ext cx="1072515" cy="1097280"/>
          </a:xfrm>
          <a:custGeom>
            <a:avLst/>
            <a:gdLst/>
            <a:ahLst/>
            <a:cxnLst/>
            <a:rect l="l" t="t" r="r" b="b"/>
            <a:pathLst>
              <a:path w="1072515" h="1097280">
                <a:moveTo>
                  <a:pt x="0" y="1097280"/>
                </a:moveTo>
                <a:lnTo>
                  <a:pt x="107226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0171" y="2011679"/>
            <a:ext cx="1117600" cy="1143000"/>
          </a:xfrm>
          <a:custGeom>
            <a:avLst/>
            <a:gdLst/>
            <a:ahLst/>
            <a:cxnLst/>
            <a:rect l="l" t="t" r="r" b="b"/>
            <a:pathLst>
              <a:path w="1117600" h="1143000">
                <a:moveTo>
                  <a:pt x="0" y="1143000"/>
                </a:moveTo>
                <a:lnTo>
                  <a:pt x="111709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76007" y="2148839"/>
            <a:ext cx="930275" cy="1051560"/>
          </a:xfrm>
          <a:custGeom>
            <a:avLst/>
            <a:gdLst/>
            <a:ahLst/>
            <a:cxnLst/>
            <a:rect l="l" t="t" r="r" b="b"/>
            <a:pathLst>
              <a:path w="930275" h="1051560">
                <a:moveTo>
                  <a:pt x="0" y="0"/>
                </a:moveTo>
                <a:lnTo>
                  <a:pt x="929894" y="10515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88681" y="2011679"/>
            <a:ext cx="930275" cy="1051560"/>
          </a:xfrm>
          <a:custGeom>
            <a:avLst/>
            <a:gdLst/>
            <a:ahLst/>
            <a:cxnLst/>
            <a:rect l="l" t="t" r="r" b="b"/>
            <a:pathLst>
              <a:path w="930275" h="1051560">
                <a:moveTo>
                  <a:pt x="0" y="0"/>
                </a:moveTo>
                <a:lnTo>
                  <a:pt x="930021" y="10515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01482" y="1783079"/>
            <a:ext cx="970280" cy="1097280"/>
          </a:xfrm>
          <a:custGeom>
            <a:avLst/>
            <a:gdLst/>
            <a:ahLst/>
            <a:cxnLst/>
            <a:rect l="l" t="t" r="r" b="b"/>
            <a:pathLst>
              <a:path w="970279" h="1097280">
                <a:moveTo>
                  <a:pt x="0" y="0"/>
                </a:moveTo>
                <a:lnTo>
                  <a:pt x="970026" y="1097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4283" y="1600200"/>
            <a:ext cx="970280" cy="1097280"/>
          </a:xfrm>
          <a:custGeom>
            <a:avLst/>
            <a:gdLst/>
            <a:ahLst/>
            <a:cxnLst/>
            <a:rect l="l" t="t" r="r" b="b"/>
            <a:pathLst>
              <a:path w="970279" h="1097280">
                <a:moveTo>
                  <a:pt x="0" y="0"/>
                </a:moveTo>
                <a:lnTo>
                  <a:pt x="969899" y="109727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63891" y="5017642"/>
            <a:ext cx="415290" cy="404495"/>
          </a:xfrm>
          <a:custGeom>
            <a:avLst/>
            <a:gdLst/>
            <a:ahLst/>
            <a:cxnLst/>
            <a:rect l="l" t="t" r="r" b="b"/>
            <a:pathLst>
              <a:path w="415290" h="404495">
                <a:moveTo>
                  <a:pt x="0" y="202056"/>
                </a:moveTo>
                <a:lnTo>
                  <a:pt x="5483" y="155714"/>
                </a:lnTo>
                <a:lnTo>
                  <a:pt x="21101" y="113179"/>
                </a:lnTo>
                <a:lnTo>
                  <a:pt x="45606" y="75663"/>
                </a:lnTo>
                <a:lnTo>
                  <a:pt x="77749" y="44377"/>
                </a:lnTo>
                <a:lnTo>
                  <a:pt x="116280" y="20530"/>
                </a:lnTo>
                <a:lnTo>
                  <a:pt x="159953" y="5334"/>
                </a:lnTo>
                <a:lnTo>
                  <a:pt x="207517" y="0"/>
                </a:lnTo>
                <a:lnTo>
                  <a:pt x="255075" y="5334"/>
                </a:lnTo>
                <a:lnTo>
                  <a:pt x="298729" y="20530"/>
                </a:lnTo>
                <a:lnTo>
                  <a:pt x="337236" y="44377"/>
                </a:lnTo>
                <a:lnTo>
                  <a:pt x="369352" y="75663"/>
                </a:lnTo>
                <a:lnTo>
                  <a:pt x="393832" y="113179"/>
                </a:lnTo>
                <a:lnTo>
                  <a:pt x="409432" y="155714"/>
                </a:lnTo>
                <a:lnTo>
                  <a:pt x="414908" y="202056"/>
                </a:lnTo>
                <a:lnTo>
                  <a:pt x="409432" y="248399"/>
                </a:lnTo>
                <a:lnTo>
                  <a:pt x="393832" y="290934"/>
                </a:lnTo>
                <a:lnTo>
                  <a:pt x="369352" y="328450"/>
                </a:lnTo>
                <a:lnTo>
                  <a:pt x="337236" y="359736"/>
                </a:lnTo>
                <a:lnTo>
                  <a:pt x="298729" y="383583"/>
                </a:lnTo>
                <a:lnTo>
                  <a:pt x="255075" y="398779"/>
                </a:lnTo>
                <a:lnTo>
                  <a:pt x="207517" y="404113"/>
                </a:lnTo>
                <a:lnTo>
                  <a:pt x="159953" y="398779"/>
                </a:lnTo>
                <a:lnTo>
                  <a:pt x="116280" y="383583"/>
                </a:lnTo>
                <a:lnTo>
                  <a:pt x="77749" y="359736"/>
                </a:lnTo>
                <a:lnTo>
                  <a:pt x="45606" y="328450"/>
                </a:lnTo>
                <a:lnTo>
                  <a:pt x="21101" y="290934"/>
                </a:lnTo>
                <a:lnTo>
                  <a:pt x="5483" y="248399"/>
                </a:lnTo>
                <a:lnTo>
                  <a:pt x="0" y="202056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67600" y="4728971"/>
            <a:ext cx="1007744" cy="981710"/>
          </a:xfrm>
          <a:custGeom>
            <a:avLst/>
            <a:gdLst/>
            <a:ahLst/>
            <a:cxnLst/>
            <a:rect l="l" t="t" r="r" b="b"/>
            <a:pathLst>
              <a:path w="1007745" h="981710">
                <a:moveTo>
                  <a:pt x="0" y="490727"/>
                </a:moveTo>
                <a:lnTo>
                  <a:pt x="2306" y="443468"/>
                </a:lnTo>
                <a:lnTo>
                  <a:pt x="9084" y="397479"/>
                </a:lnTo>
                <a:lnTo>
                  <a:pt x="20122" y="352966"/>
                </a:lnTo>
                <a:lnTo>
                  <a:pt x="35210" y="310136"/>
                </a:lnTo>
                <a:lnTo>
                  <a:pt x="54136" y="269194"/>
                </a:lnTo>
                <a:lnTo>
                  <a:pt x="76690" y="230345"/>
                </a:lnTo>
                <a:lnTo>
                  <a:pt x="102659" y="193795"/>
                </a:lnTo>
                <a:lnTo>
                  <a:pt x="131834" y="159751"/>
                </a:lnTo>
                <a:lnTo>
                  <a:pt x="164003" y="128416"/>
                </a:lnTo>
                <a:lnTo>
                  <a:pt x="198955" y="99998"/>
                </a:lnTo>
                <a:lnTo>
                  <a:pt x="236479" y="74702"/>
                </a:lnTo>
                <a:lnTo>
                  <a:pt x="276363" y="52733"/>
                </a:lnTo>
                <a:lnTo>
                  <a:pt x="318397" y="34297"/>
                </a:lnTo>
                <a:lnTo>
                  <a:pt x="362370" y="19601"/>
                </a:lnTo>
                <a:lnTo>
                  <a:pt x="408070" y="8848"/>
                </a:lnTo>
                <a:lnTo>
                  <a:pt x="455287" y="2246"/>
                </a:lnTo>
                <a:lnTo>
                  <a:pt x="503808" y="0"/>
                </a:lnTo>
                <a:lnTo>
                  <a:pt x="552309" y="2246"/>
                </a:lnTo>
                <a:lnTo>
                  <a:pt x="599507" y="8848"/>
                </a:lnTo>
                <a:lnTo>
                  <a:pt x="645191" y="19601"/>
                </a:lnTo>
                <a:lnTo>
                  <a:pt x="689150" y="34297"/>
                </a:lnTo>
                <a:lnTo>
                  <a:pt x="731172" y="52733"/>
                </a:lnTo>
                <a:lnTo>
                  <a:pt x="771046" y="74702"/>
                </a:lnTo>
                <a:lnTo>
                  <a:pt x="808561" y="99998"/>
                </a:lnTo>
                <a:lnTo>
                  <a:pt x="843506" y="128416"/>
                </a:lnTo>
                <a:lnTo>
                  <a:pt x="875669" y="159751"/>
                </a:lnTo>
                <a:lnTo>
                  <a:pt x="904839" y="193795"/>
                </a:lnTo>
                <a:lnTo>
                  <a:pt x="930806" y="230345"/>
                </a:lnTo>
                <a:lnTo>
                  <a:pt x="953357" y="269194"/>
                </a:lnTo>
                <a:lnTo>
                  <a:pt x="972282" y="310136"/>
                </a:lnTo>
                <a:lnTo>
                  <a:pt x="987369" y="352966"/>
                </a:lnTo>
                <a:lnTo>
                  <a:pt x="998407" y="397479"/>
                </a:lnTo>
                <a:lnTo>
                  <a:pt x="1005184" y="443468"/>
                </a:lnTo>
                <a:lnTo>
                  <a:pt x="1007491" y="490727"/>
                </a:lnTo>
                <a:lnTo>
                  <a:pt x="1005184" y="537987"/>
                </a:lnTo>
                <a:lnTo>
                  <a:pt x="998407" y="583974"/>
                </a:lnTo>
                <a:lnTo>
                  <a:pt x="987369" y="628484"/>
                </a:lnTo>
                <a:lnTo>
                  <a:pt x="972282" y="671312"/>
                </a:lnTo>
                <a:lnTo>
                  <a:pt x="953357" y="712251"/>
                </a:lnTo>
                <a:lnTo>
                  <a:pt x="930806" y="751096"/>
                </a:lnTo>
                <a:lnTo>
                  <a:pt x="904839" y="787641"/>
                </a:lnTo>
                <a:lnTo>
                  <a:pt x="875669" y="821681"/>
                </a:lnTo>
                <a:lnTo>
                  <a:pt x="843506" y="853011"/>
                </a:lnTo>
                <a:lnTo>
                  <a:pt x="808561" y="881425"/>
                </a:lnTo>
                <a:lnTo>
                  <a:pt x="771046" y="906717"/>
                </a:lnTo>
                <a:lnTo>
                  <a:pt x="731172" y="928682"/>
                </a:lnTo>
                <a:lnTo>
                  <a:pt x="689150" y="947114"/>
                </a:lnTo>
                <a:lnTo>
                  <a:pt x="645191" y="961808"/>
                </a:lnTo>
                <a:lnTo>
                  <a:pt x="599507" y="972558"/>
                </a:lnTo>
                <a:lnTo>
                  <a:pt x="552309" y="979159"/>
                </a:lnTo>
                <a:lnTo>
                  <a:pt x="503808" y="981405"/>
                </a:lnTo>
                <a:lnTo>
                  <a:pt x="455287" y="979159"/>
                </a:lnTo>
                <a:lnTo>
                  <a:pt x="408070" y="972558"/>
                </a:lnTo>
                <a:lnTo>
                  <a:pt x="362370" y="961808"/>
                </a:lnTo>
                <a:lnTo>
                  <a:pt x="318397" y="947114"/>
                </a:lnTo>
                <a:lnTo>
                  <a:pt x="276363" y="928682"/>
                </a:lnTo>
                <a:lnTo>
                  <a:pt x="236479" y="906717"/>
                </a:lnTo>
                <a:lnTo>
                  <a:pt x="198955" y="881425"/>
                </a:lnTo>
                <a:lnTo>
                  <a:pt x="164003" y="853011"/>
                </a:lnTo>
                <a:lnTo>
                  <a:pt x="131834" y="821681"/>
                </a:lnTo>
                <a:lnTo>
                  <a:pt x="102659" y="787641"/>
                </a:lnTo>
                <a:lnTo>
                  <a:pt x="76690" y="751096"/>
                </a:lnTo>
                <a:lnTo>
                  <a:pt x="54136" y="712251"/>
                </a:lnTo>
                <a:lnTo>
                  <a:pt x="35210" y="671312"/>
                </a:lnTo>
                <a:lnTo>
                  <a:pt x="20122" y="628484"/>
                </a:lnTo>
                <a:lnTo>
                  <a:pt x="9084" y="583974"/>
                </a:lnTo>
                <a:lnTo>
                  <a:pt x="2306" y="537987"/>
                </a:lnTo>
                <a:lnTo>
                  <a:pt x="0" y="490727"/>
                </a:lnTo>
                <a:close/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0491" y="4498085"/>
            <a:ext cx="1482090" cy="1443355"/>
          </a:xfrm>
          <a:custGeom>
            <a:avLst/>
            <a:gdLst/>
            <a:ahLst/>
            <a:cxnLst/>
            <a:rect l="l" t="t" r="r" b="b"/>
            <a:pathLst>
              <a:path w="1482090" h="1443354">
                <a:moveTo>
                  <a:pt x="0" y="721613"/>
                </a:moveTo>
                <a:lnTo>
                  <a:pt x="1576" y="674168"/>
                </a:lnTo>
                <a:lnTo>
                  <a:pt x="6238" y="627542"/>
                </a:lnTo>
                <a:lnTo>
                  <a:pt x="13891" y="581831"/>
                </a:lnTo>
                <a:lnTo>
                  <a:pt x="24434" y="537129"/>
                </a:lnTo>
                <a:lnTo>
                  <a:pt x="37772" y="493532"/>
                </a:lnTo>
                <a:lnTo>
                  <a:pt x="53807" y="451134"/>
                </a:lnTo>
                <a:lnTo>
                  <a:pt x="72440" y="410031"/>
                </a:lnTo>
                <a:lnTo>
                  <a:pt x="93574" y="370318"/>
                </a:lnTo>
                <a:lnTo>
                  <a:pt x="117111" y="332090"/>
                </a:lnTo>
                <a:lnTo>
                  <a:pt x="142955" y="295442"/>
                </a:lnTo>
                <a:lnTo>
                  <a:pt x="171006" y="260469"/>
                </a:lnTo>
                <a:lnTo>
                  <a:pt x="201169" y="227267"/>
                </a:lnTo>
                <a:lnTo>
                  <a:pt x="233344" y="195930"/>
                </a:lnTo>
                <a:lnTo>
                  <a:pt x="267434" y="166553"/>
                </a:lnTo>
                <a:lnTo>
                  <a:pt x="303343" y="139232"/>
                </a:lnTo>
                <a:lnTo>
                  <a:pt x="340971" y="114062"/>
                </a:lnTo>
                <a:lnTo>
                  <a:pt x="380221" y="91137"/>
                </a:lnTo>
                <a:lnTo>
                  <a:pt x="420997" y="70553"/>
                </a:lnTo>
                <a:lnTo>
                  <a:pt x="463199" y="52406"/>
                </a:lnTo>
                <a:lnTo>
                  <a:pt x="506732" y="36789"/>
                </a:lnTo>
                <a:lnTo>
                  <a:pt x="551496" y="23798"/>
                </a:lnTo>
                <a:lnTo>
                  <a:pt x="597394" y="13529"/>
                </a:lnTo>
                <a:lnTo>
                  <a:pt x="644329" y="6076"/>
                </a:lnTo>
                <a:lnTo>
                  <a:pt x="692202" y="1534"/>
                </a:lnTo>
                <a:lnTo>
                  <a:pt x="740917" y="0"/>
                </a:lnTo>
                <a:lnTo>
                  <a:pt x="789618" y="1534"/>
                </a:lnTo>
                <a:lnTo>
                  <a:pt x="837478" y="6076"/>
                </a:lnTo>
                <a:lnTo>
                  <a:pt x="884401" y="13529"/>
                </a:lnTo>
                <a:lnTo>
                  <a:pt x="930288" y="23798"/>
                </a:lnTo>
                <a:lnTo>
                  <a:pt x="975041" y="36789"/>
                </a:lnTo>
                <a:lnTo>
                  <a:pt x="1018564" y="52406"/>
                </a:lnTo>
                <a:lnTo>
                  <a:pt x="1060759" y="70553"/>
                </a:lnTo>
                <a:lnTo>
                  <a:pt x="1101526" y="91137"/>
                </a:lnTo>
                <a:lnTo>
                  <a:pt x="1140771" y="114062"/>
                </a:lnTo>
                <a:lnTo>
                  <a:pt x="1178393" y="139232"/>
                </a:lnTo>
                <a:lnTo>
                  <a:pt x="1214296" y="166553"/>
                </a:lnTo>
                <a:lnTo>
                  <a:pt x="1248382" y="195930"/>
                </a:lnTo>
                <a:lnTo>
                  <a:pt x="1280553" y="227267"/>
                </a:lnTo>
                <a:lnTo>
                  <a:pt x="1310712" y="260469"/>
                </a:lnTo>
                <a:lnTo>
                  <a:pt x="1338761" y="295442"/>
                </a:lnTo>
                <a:lnTo>
                  <a:pt x="1364603" y="332090"/>
                </a:lnTo>
                <a:lnTo>
                  <a:pt x="1388138" y="370318"/>
                </a:lnTo>
                <a:lnTo>
                  <a:pt x="1409271" y="410031"/>
                </a:lnTo>
                <a:lnTo>
                  <a:pt x="1427903" y="451134"/>
                </a:lnTo>
                <a:lnTo>
                  <a:pt x="1443937" y="493532"/>
                </a:lnTo>
                <a:lnTo>
                  <a:pt x="1457274" y="537129"/>
                </a:lnTo>
                <a:lnTo>
                  <a:pt x="1467818" y="581831"/>
                </a:lnTo>
                <a:lnTo>
                  <a:pt x="1475470" y="627542"/>
                </a:lnTo>
                <a:lnTo>
                  <a:pt x="1480133" y="674168"/>
                </a:lnTo>
                <a:lnTo>
                  <a:pt x="1481708" y="721613"/>
                </a:lnTo>
                <a:lnTo>
                  <a:pt x="1480133" y="769059"/>
                </a:lnTo>
                <a:lnTo>
                  <a:pt x="1475470" y="815684"/>
                </a:lnTo>
                <a:lnTo>
                  <a:pt x="1467818" y="861395"/>
                </a:lnTo>
                <a:lnTo>
                  <a:pt x="1457274" y="906096"/>
                </a:lnTo>
                <a:lnTo>
                  <a:pt x="1443937" y="949693"/>
                </a:lnTo>
                <a:lnTo>
                  <a:pt x="1427903" y="992089"/>
                </a:lnTo>
                <a:lnTo>
                  <a:pt x="1409271" y="1033191"/>
                </a:lnTo>
                <a:lnTo>
                  <a:pt x="1388138" y="1072903"/>
                </a:lnTo>
                <a:lnTo>
                  <a:pt x="1364603" y="1111129"/>
                </a:lnTo>
                <a:lnTo>
                  <a:pt x="1338761" y="1147776"/>
                </a:lnTo>
                <a:lnTo>
                  <a:pt x="1310712" y="1182747"/>
                </a:lnTo>
                <a:lnTo>
                  <a:pt x="1280553" y="1215948"/>
                </a:lnTo>
                <a:lnTo>
                  <a:pt x="1248382" y="1247284"/>
                </a:lnTo>
                <a:lnTo>
                  <a:pt x="1214296" y="1276659"/>
                </a:lnTo>
                <a:lnTo>
                  <a:pt x="1178393" y="1303978"/>
                </a:lnTo>
                <a:lnTo>
                  <a:pt x="1140771" y="1329147"/>
                </a:lnTo>
                <a:lnTo>
                  <a:pt x="1101526" y="1352071"/>
                </a:lnTo>
                <a:lnTo>
                  <a:pt x="1060759" y="1372653"/>
                </a:lnTo>
                <a:lnTo>
                  <a:pt x="1018564" y="1390800"/>
                </a:lnTo>
                <a:lnTo>
                  <a:pt x="975041" y="1406415"/>
                </a:lnTo>
                <a:lnTo>
                  <a:pt x="930288" y="1419405"/>
                </a:lnTo>
                <a:lnTo>
                  <a:pt x="884401" y="1429674"/>
                </a:lnTo>
                <a:lnTo>
                  <a:pt x="837478" y="1437126"/>
                </a:lnTo>
                <a:lnTo>
                  <a:pt x="789618" y="1441667"/>
                </a:lnTo>
                <a:lnTo>
                  <a:pt x="740917" y="1443202"/>
                </a:lnTo>
                <a:lnTo>
                  <a:pt x="692202" y="1441667"/>
                </a:lnTo>
                <a:lnTo>
                  <a:pt x="644329" y="1437126"/>
                </a:lnTo>
                <a:lnTo>
                  <a:pt x="597394" y="1429674"/>
                </a:lnTo>
                <a:lnTo>
                  <a:pt x="551496" y="1419405"/>
                </a:lnTo>
                <a:lnTo>
                  <a:pt x="506732" y="1406415"/>
                </a:lnTo>
                <a:lnTo>
                  <a:pt x="463199" y="1390800"/>
                </a:lnTo>
                <a:lnTo>
                  <a:pt x="420997" y="1372653"/>
                </a:lnTo>
                <a:lnTo>
                  <a:pt x="380221" y="1352071"/>
                </a:lnTo>
                <a:lnTo>
                  <a:pt x="340971" y="1329147"/>
                </a:lnTo>
                <a:lnTo>
                  <a:pt x="303343" y="1303978"/>
                </a:lnTo>
                <a:lnTo>
                  <a:pt x="267434" y="1276659"/>
                </a:lnTo>
                <a:lnTo>
                  <a:pt x="233344" y="1247284"/>
                </a:lnTo>
                <a:lnTo>
                  <a:pt x="201169" y="1215948"/>
                </a:lnTo>
                <a:lnTo>
                  <a:pt x="171006" y="1182747"/>
                </a:lnTo>
                <a:lnTo>
                  <a:pt x="142955" y="1147776"/>
                </a:lnTo>
                <a:lnTo>
                  <a:pt x="117111" y="1111129"/>
                </a:lnTo>
                <a:lnTo>
                  <a:pt x="93574" y="1072903"/>
                </a:lnTo>
                <a:lnTo>
                  <a:pt x="72440" y="1033191"/>
                </a:lnTo>
                <a:lnTo>
                  <a:pt x="53807" y="992089"/>
                </a:lnTo>
                <a:lnTo>
                  <a:pt x="37772" y="949693"/>
                </a:lnTo>
                <a:lnTo>
                  <a:pt x="24434" y="906096"/>
                </a:lnTo>
                <a:lnTo>
                  <a:pt x="13891" y="861395"/>
                </a:lnTo>
                <a:lnTo>
                  <a:pt x="6238" y="815684"/>
                </a:lnTo>
                <a:lnTo>
                  <a:pt x="1576" y="769059"/>
                </a:lnTo>
                <a:lnTo>
                  <a:pt x="0" y="721613"/>
                </a:lnTo>
                <a:close/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71308" y="4440428"/>
            <a:ext cx="1778000" cy="1501140"/>
          </a:xfrm>
          <a:custGeom>
            <a:avLst/>
            <a:gdLst/>
            <a:ahLst/>
            <a:cxnLst/>
            <a:rect l="l" t="t" r="r" b="b"/>
            <a:pathLst>
              <a:path w="1778000" h="1501139">
                <a:moveTo>
                  <a:pt x="0" y="1500860"/>
                </a:moveTo>
                <a:lnTo>
                  <a:pt x="1778000" y="0"/>
                </a:lnTo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71308" y="4440428"/>
            <a:ext cx="1482090" cy="1501140"/>
          </a:xfrm>
          <a:custGeom>
            <a:avLst/>
            <a:gdLst/>
            <a:ahLst/>
            <a:cxnLst/>
            <a:rect l="l" t="t" r="r" b="b"/>
            <a:pathLst>
              <a:path w="1482090" h="1501139">
                <a:moveTo>
                  <a:pt x="0" y="0"/>
                </a:moveTo>
                <a:lnTo>
                  <a:pt x="1481582" y="1500860"/>
                </a:lnTo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82508" y="4267200"/>
            <a:ext cx="177800" cy="1905000"/>
          </a:xfrm>
          <a:custGeom>
            <a:avLst/>
            <a:gdLst/>
            <a:ahLst/>
            <a:cxnLst/>
            <a:rect l="l" t="t" r="r" b="b"/>
            <a:pathLst>
              <a:path w="177800" h="1905000">
                <a:moveTo>
                  <a:pt x="177800" y="0"/>
                </a:moveTo>
                <a:lnTo>
                  <a:pt x="0" y="1905000"/>
                </a:lnTo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34200" y="5248528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3777" y="214325"/>
            <a:ext cx="7459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983" y="701040"/>
            <a:ext cx="1085088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4063" y="701040"/>
            <a:ext cx="554736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3791" y="701040"/>
            <a:ext cx="4123944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445516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Non-Orthogonal</a:t>
            </a:r>
            <a:r>
              <a:rPr sz="2600" b="1" spc="-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Boundaries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9268" y="1792604"/>
            <a:ext cx="2740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spc="-65" dirty="0">
                <a:solidFill>
                  <a:srgbClr val="800080"/>
                </a:solidFill>
                <a:latin typeface="Arial"/>
                <a:cs typeface="Arial"/>
              </a:rPr>
              <a:t>Test</a:t>
            </a:r>
            <a:r>
              <a:rPr sz="2400" spc="-1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Intersections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0217" y="1844420"/>
            <a:ext cx="23679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12775" algn="l"/>
                <a:tab pos="1560830" algn="l"/>
              </a:tabLst>
            </a:pPr>
            <a:r>
              <a:rPr sz="2000" b="1" spc="-10" dirty="0">
                <a:solidFill>
                  <a:srgbClr val="800080"/>
                </a:solidFill>
                <a:latin typeface="Symbol"/>
                <a:cs typeface="Symbol"/>
              </a:rPr>
              <a:t></a:t>
            </a:r>
            <a:r>
              <a:rPr sz="2000" spc="-10" dirty="0">
                <a:solidFill>
                  <a:srgbClr val="80008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( 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n</a:t>
            </a:r>
            <a:r>
              <a:rPr sz="2025" b="1" spc="-15" baseline="14403" dirty="0">
                <a:solidFill>
                  <a:srgbClr val="800080"/>
                </a:solidFill>
                <a:latin typeface="Arial"/>
                <a:cs typeface="Arial"/>
              </a:rPr>
              <a:t>2</a:t>
            </a:r>
            <a:r>
              <a:rPr sz="2025" b="1" spc="247" baseline="14403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)	+ 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O</a:t>
            </a:r>
            <a:r>
              <a:rPr sz="2000" spc="-1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(n)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26402" y="2922777"/>
            <a:ext cx="417195" cy="1761489"/>
          </a:xfrm>
          <a:custGeom>
            <a:avLst/>
            <a:gdLst/>
            <a:ahLst/>
            <a:cxnLst/>
            <a:rect l="l" t="t" r="r" b="b"/>
            <a:pathLst>
              <a:path w="417195" h="1761489">
                <a:moveTo>
                  <a:pt x="0" y="0"/>
                </a:moveTo>
                <a:lnTo>
                  <a:pt x="416687" y="1761490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27723" y="3870197"/>
            <a:ext cx="2233930" cy="55880"/>
          </a:xfrm>
          <a:custGeom>
            <a:avLst/>
            <a:gdLst/>
            <a:ahLst/>
            <a:cxnLst/>
            <a:rect l="l" t="t" r="r" b="b"/>
            <a:pathLst>
              <a:path w="2233929" h="55879">
                <a:moveTo>
                  <a:pt x="0" y="0"/>
                </a:moveTo>
                <a:lnTo>
                  <a:pt x="2233803" y="55752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27723" y="3254755"/>
            <a:ext cx="1929130" cy="34290"/>
          </a:xfrm>
          <a:custGeom>
            <a:avLst/>
            <a:gdLst/>
            <a:ahLst/>
            <a:cxnLst/>
            <a:rect l="l" t="t" r="r" b="b"/>
            <a:pathLst>
              <a:path w="1929129" h="34289">
                <a:moveTo>
                  <a:pt x="0" y="0"/>
                </a:moveTo>
                <a:lnTo>
                  <a:pt x="1929129" y="33909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49234" y="2707132"/>
            <a:ext cx="508000" cy="2093595"/>
          </a:xfrm>
          <a:custGeom>
            <a:avLst/>
            <a:gdLst/>
            <a:ahLst/>
            <a:cxnLst/>
            <a:rect l="l" t="t" r="r" b="b"/>
            <a:pathLst>
              <a:path w="508000" h="2093595">
                <a:moveTo>
                  <a:pt x="0" y="0"/>
                </a:moveTo>
                <a:lnTo>
                  <a:pt x="507619" y="2093467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26251" y="4451730"/>
            <a:ext cx="2437130" cy="0"/>
          </a:xfrm>
          <a:custGeom>
            <a:avLst/>
            <a:gdLst/>
            <a:ahLst/>
            <a:cxnLst/>
            <a:rect l="l" t="t" r="r" b="b"/>
            <a:pathLst>
              <a:path w="2437129">
                <a:moveTo>
                  <a:pt x="0" y="0"/>
                </a:moveTo>
                <a:lnTo>
                  <a:pt x="2436749" y="0"/>
                </a:lnTo>
              </a:path>
            </a:pathLst>
          </a:custGeom>
          <a:ln w="1270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2420" y="2922777"/>
            <a:ext cx="417195" cy="1761489"/>
          </a:xfrm>
          <a:custGeom>
            <a:avLst/>
            <a:gdLst/>
            <a:ahLst/>
            <a:cxnLst/>
            <a:rect l="l" t="t" r="r" b="b"/>
            <a:pathLst>
              <a:path w="417195" h="1761489">
                <a:moveTo>
                  <a:pt x="0" y="0"/>
                </a:moveTo>
                <a:lnTo>
                  <a:pt x="416813" y="1761490"/>
                </a:lnTo>
              </a:path>
            </a:pathLst>
          </a:custGeom>
          <a:ln w="19050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8115" y="2590800"/>
            <a:ext cx="427355" cy="2093595"/>
          </a:xfrm>
          <a:custGeom>
            <a:avLst/>
            <a:gdLst/>
            <a:ahLst/>
            <a:cxnLst/>
            <a:rect l="l" t="t" r="r" b="b"/>
            <a:pathLst>
              <a:path w="427354" h="2093595">
                <a:moveTo>
                  <a:pt x="0" y="0"/>
                </a:moveTo>
                <a:lnTo>
                  <a:pt x="427227" y="2093468"/>
                </a:lnTo>
              </a:path>
            </a:pathLst>
          </a:custGeom>
          <a:ln w="19049">
            <a:solidFill>
              <a:srgbClr val="99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23050" y="3194050"/>
            <a:ext cx="88900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2650" y="3803650"/>
            <a:ext cx="9055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13650" y="3803650"/>
            <a:ext cx="88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61250" y="3194050"/>
            <a:ext cx="88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18450" y="3194050"/>
            <a:ext cx="88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70850" y="3803650"/>
            <a:ext cx="88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99250" y="3803650"/>
            <a:ext cx="88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51650" y="4337050"/>
            <a:ext cx="88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85050" y="4337050"/>
            <a:ext cx="88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66050" y="4337050"/>
            <a:ext cx="88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23250" y="4337050"/>
            <a:ext cx="9055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80250" y="3194050"/>
            <a:ext cx="88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3777" y="214325"/>
            <a:ext cx="7459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28472"/>
            <a:ext cx="69494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5360" y="701040"/>
            <a:ext cx="3718560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8455660" cy="2861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354330" algn="l"/>
              </a:tabLst>
            </a:pP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Closure</a:t>
            </a:r>
            <a:r>
              <a:rPr sz="26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Consistency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3300"/>
              </a:buClr>
              <a:buFont typeface="Arial"/>
              <a:buAutoNum type="arabicPeriod" startAt="5"/>
            </a:pPr>
            <a:endParaRPr sz="4150">
              <a:latin typeface="Times New Roman"/>
              <a:cs typeface="Times New Roman"/>
            </a:endParaRPr>
          </a:p>
          <a:p>
            <a:pPr marL="981710" lvl="1" indent="-341630">
              <a:lnSpc>
                <a:spcPct val="100000"/>
              </a:lnSpc>
              <a:buChar char="•"/>
              <a:tabLst>
                <a:tab pos="981710" algn="l"/>
                <a:tab pos="982344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Simple pattern in all boundary</a:t>
            </a:r>
            <a:r>
              <a:rPr sz="2400" spc="-2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closures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981710" lvl="1" indent="-341630">
              <a:lnSpc>
                <a:spcPct val="100000"/>
              </a:lnSpc>
              <a:spcBef>
                <a:spcPts val="5"/>
              </a:spcBef>
              <a:buChar char="•"/>
              <a:tabLst>
                <a:tab pos="981710" algn="l"/>
                <a:tab pos="982344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Example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Same relational operator </a:t>
            </a:r>
            <a:r>
              <a:rPr sz="2400" spc="0" dirty="0">
                <a:solidFill>
                  <a:srgbClr val="0000CC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systematic</a:t>
            </a:r>
            <a:r>
              <a:rPr sz="2400" spc="-1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4572000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609600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0" y="4953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000" y="4876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0" y="4800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0" y="4724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6000" y="4648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0" y="4572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6000" y="5410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6000" y="5334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0" y="5257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000" y="5181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6000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6000" y="5029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6000" y="5715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96000" y="5638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000" y="5562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6000" y="5486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6000" y="5410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6000" y="5334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6000" y="6172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6000" y="6096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6000" y="6019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6000" y="5943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000" y="5867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6000" y="5791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29400" y="4572000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29400" y="4953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29400" y="4876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29400" y="4800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9400" y="4724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9400" y="4648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29400" y="4572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29400" y="5410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29400" y="5334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29400" y="5257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29400" y="5181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29400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29400" y="5029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29400" y="5715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29400" y="5638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29400" y="5562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9400" y="5486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29400" y="5410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29400" y="5334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29400" y="6172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29400" y="6096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29400" y="6019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29400" y="5943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29400" y="5867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29400" y="5791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86600" y="4648200"/>
            <a:ext cx="0" cy="1752600"/>
          </a:xfrm>
          <a:custGeom>
            <a:avLst/>
            <a:gdLst/>
            <a:ahLst/>
            <a:cxnLst/>
            <a:rect l="l" t="t" r="r" b="b"/>
            <a:pathLst>
              <a:path h="1752600">
                <a:moveTo>
                  <a:pt x="0" y="0"/>
                </a:moveTo>
                <a:lnTo>
                  <a:pt x="0" y="1752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86600" y="5029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86600" y="4953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86600" y="4876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6600" y="4800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86600" y="4724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86600" y="4648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86600" y="5486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86600" y="5410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86600" y="5334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86600" y="5257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86600" y="5181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86600" y="5105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86600" y="5791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86600" y="5715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86600" y="5638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86600" y="5562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86600" y="5486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86600" y="5410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86600" y="6248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86600" y="6172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86600" y="6096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86600" y="6019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86600" y="5943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86600" y="5867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6313170" y="4234053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643117" y="4222826"/>
            <a:ext cx="2520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D3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908672" y="4222826"/>
            <a:ext cx="7099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D2	D4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3777" y="214325"/>
            <a:ext cx="7459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28472"/>
            <a:ext cx="69494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5360" y="701040"/>
            <a:ext cx="2935224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9223" y="4331208"/>
            <a:ext cx="1682495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7654290" cy="109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 startAt="6"/>
              <a:tabLst>
                <a:tab pos="354330" algn="l"/>
              </a:tabLst>
            </a:pPr>
            <a:r>
              <a:rPr sz="2600" b="1" spc="-15" dirty="0">
                <a:solidFill>
                  <a:srgbClr val="CC3300"/>
                </a:solidFill>
                <a:latin typeface="Arial"/>
                <a:cs typeface="Arial"/>
              </a:rPr>
              <a:t>Convex</a:t>
            </a:r>
            <a:r>
              <a:rPr sz="2600" b="1" spc="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Domain</a:t>
            </a:r>
            <a:endParaRPr sz="2600">
              <a:latin typeface="Arial"/>
              <a:cs typeface="Arial"/>
            </a:endParaRPr>
          </a:p>
          <a:p>
            <a:pPr marL="981710" lvl="1" indent="-341630">
              <a:lnSpc>
                <a:spcPct val="100000"/>
              </a:lnSpc>
              <a:spcBef>
                <a:spcPts val="2410"/>
              </a:spcBef>
              <a:buChar char="•"/>
              <a:tabLst>
                <a:tab pos="981710" algn="l"/>
                <a:tab pos="982344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Line joining any </a:t>
            </a:r>
            <a:r>
              <a:rPr sz="2400" spc="-15" dirty="0">
                <a:solidFill>
                  <a:srgbClr val="800080"/>
                </a:solidFill>
                <a:latin typeface="Arial"/>
                <a:cs typeface="Arial"/>
              </a:rPr>
              <a:t>two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points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lies </a:t>
            </a: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in the</a:t>
            </a:r>
            <a:r>
              <a:rPr sz="2400" spc="-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domain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6689" y="2219401"/>
            <a:ext cx="26130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Char char="•"/>
              <a:tabLst>
                <a:tab pos="354330" algn="l"/>
                <a:tab pos="354965" algn="l"/>
              </a:tabLst>
            </a:pPr>
            <a:r>
              <a:rPr sz="2400" spc="-10" dirty="0">
                <a:latin typeface="Arial"/>
                <a:cs typeface="Arial"/>
              </a:rPr>
              <a:t>DT</a:t>
            </a:r>
            <a:endParaRPr sz="2400">
              <a:latin typeface="Arial"/>
              <a:cs typeface="Arial"/>
            </a:endParaRPr>
          </a:p>
          <a:p>
            <a:pPr marL="921385" lvl="1" indent="-341630">
              <a:lnSpc>
                <a:spcPct val="100000"/>
              </a:lnSpc>
              <a:buChar char="•"/>
              <a:tabLst>
                <a:tab pos="920750" algn="l"/>
                <a:tab pos="921385" algn="l"/>
                <a:tab pos="1341120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n	on-points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1050" y="2585466"/>
            <a:ext cx="143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863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&amp;	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r>
              <a:rPr sz="2400" spc="-6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off-pt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8852" y="4415154"/>
            <a:ext cx="659320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Concave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981710" indent="-341630">
              <a:lnSpc>
                <a:spcPct val="100000"/>
              </a:lnSpc>
              <a:buChar char="•"/>
              <a:tabLst>
                <a:tab pos="981710" algn="l"/>
                <a:tab pos="982344" algn="l"/>
                <a:tab pos="5139055" algn="l"/>
                <a:tab pos="540766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“ But, </a:t>
            </a:r>
            <a:r>
              <a:rPr sz="2400" spc="-30" dirty="0">
                <a:solidFill>
                  <a:srgbClr val="800080"/>
                </a:solidFill>
                <a:latin typeface="Arial"/>
                <a:cs typeface="Arial"/>
              </a:rPr>
              <a:t>However,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Except,</a:t>
            </a:r>
            <a:r>
              <a:rPr sz="2400" spc="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Or</a:t>
            </a:r>
            <a:r>
              <a:rPr sz="2400" spc="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…	“	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in</a:t>
            </a:r>
            <a:r>
              <a:rPr sz="2400" spc="-7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Specs</a:t>
            </a:r>
            <a:endParaRPr sz="2400">
              <a:latin typeface="Arial"/>
              <a:cs typeface="Arial"/>
            </a:endParaRPr>
          </a:p>
          <a:p>
            <a:pPr marL="981710" indent="-341630">
              <a:lnSpc>
                <a:spcPct val="100000"/>
              </a:lnSpc>
              <a:buChar char="•"/>
              <a:tabLst>
                <a:tab pos="981710" algn="l"/>
                <a:tab pos="982344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Handle </a:t>
            </a: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special</a:t>
            </a: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67600" y="2514600"/>
            <a:ext cx="1057275" cy="914400"/>
          </a:xfrm>
          <a:custGeom>
            <a:avLst/>
            <a:gdLst/>
            <a:ahLst/>
            <a:cxnLst/>
            <a:rect l="l" t="t" r="r" b="b"/>
            <a:pathLst>
              <a:path w="1057275" h="914400">
                <a:moveTo>
                  <a:pt x="0" y="457200"/>
                </a:moveTo>
                <a:lnTo>
                  <a:pt x="264286" y="0"/>
                </a:lnTo>
                <a:lnTo>
                  <a:pt x="792988" y="0"/>
                </a:lnTo>
                <a:lnTo>
                  <a:pt x="1057275" y="457200"/>
                </a:lnTo>
                <a:lnTo>
                  <a:pt x="792988" y="914400"/>
                </a:lnTo>
                <a:lnTo>
                  <a:pt x="264286" y="91440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4650" y="3041650"/>
            <a:ext cx="88900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63777" y="214325"/>
            <a:ext cx="7459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- 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Nice</a:t>
            </a:r>
            <a:r>
              <a:rPr b="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28472"/>
            <a:ext cx="694944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5360" y="701040"/>
            <a:ext cx="4623816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454533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7. </a:t>
            </a:r>
            <a:r>
              <a:rPr sz="2600" b="1" spc="-5" dirty="0">
                <a:solidFill>
                  <a:srgbClr val="CC3300"/>
                </a:solidFill>
                <a:latin typeface="Arial"/>
                <a:cs typeface="Arial"/>
              </a:rPr>
              <a:t>Simply 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Connected</a:t>
            </a:r>
            <a:r>
              <a:rPr sz="2600" b="1" spc="-1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CC3300"/>
                </a:solidFill>
                <a:latin typeface="Arial"/>
                <a:cs typeface="Arial"/>
              </a:rPr>
              <a:t>Domain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6689" y="1487500"/>
            <a:ext cx="2568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Char char="•"/>
              <a:tabLst>
                <a:tab pos="354330" algn="l"/>
                <a:tab pos="35496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In a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single</a:t>
            </a:r>
            <a:r>
              <a:rPr sz="2400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piece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Char char="•"/>
              <a:tabLst>
                <a:tab pos="354330" algn="l"/>
                <a:tab pos="354965" algn="l"/>
              </a:tabLst>
            </a:pPr>
            <a:r>
              <a:rPr dirty="0"/>
              <a:t>2 complementary</a:t>
            </a:r>
            <a:r>
              <a:rPr spc="-114" dirty="0"/>
              <a:t> </a:t>
            </a:r>
            <a:r>
              <a:rPr dirty="0"/>
              <a:t>domains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CC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921385" lvl="1" indent="-341630">
              <a:lnSpc>
                <a:spcPct val="100000"/>
              </a:lnSpc>
              <a:buChar char="•"/>
              <a:tabLst>
                <a:tab pos="920750" algn="l"/>
                <a:tab pos="921385" algn="l"/>
                <a:tab pos="1560195" algn="l"/>
                <a:tab pos="3018790" algn="l"/>
                <a:tab pos="3738245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D1:	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Convex	</a:t>
            </a:r>
            <a:r>
              <a:rPr sz="2400" dirty="0">
                <a:solidFill>
                  <a:srgbClr val="800080"/>
                </a:solidFill>
                <a:latin typeface="Symbol"/>
                <a:cs typeface="Symbol"/>
              </a:rPr>
              <a:t></a:t>
            </a:r>
            <a:r>
              <a:rPr sz="2400" dirty="0">
                <a:solidFill>
                  <a:srgbClr val="80008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D2: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Concave,</a:t>
            </a:r>
            <a:r>
              <a:rPr sz="2400" spc="-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not-Connected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800080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800080"/>
              </a:buClr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Char char="•"/>
              <a:tabLst>
                <a:tab pos="354330" algn="l"/>
                <a:tab pos="354965" algn="l"/>
              </a:tabLst>
            </a:pPr>
            <a:r>
              <a:rPr dirty="0"/>
              <a:t>Programmer /</a:t>
            </a:r>
            <a:r>
              <a:rPr spc="-75" dirty="0"/>
              <a:t> </a:t>
            </a:r>
            <a:r>
              <a:rPr spc="-5" dirty="0"/>
              <a:t>Designer</a:t>
            </a:r>
          </a:p>
          <a:p>
            <a:pPr marL="921385" lvl="1" indent="-341630">
              <a:lnSpc>
                <a:spcPct val="100000"/>
              </a:lnSpc>
              <a:spcBef>
                <a:spcPts val="1914"/>
              </a:spcBef>
              <a:buChar char="•"/>
              <a:tabLst>
                <a:tab pos="920750" algn="l"/>
                <a:tab pos="921385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Convex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part</a:t>
            </a:r>
            <a:r>
              <a:rPr sz="2400" spc="-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First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86600" y="190500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04201" y="1741551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70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16975" y="1676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3650" y="1822450"/>
            <a:ext cx="165100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56650" y="1822450"/>
            <a:ext cx="165100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66278" y="1642110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43698" y="1631060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D2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01000" y="2601976"/>
            <a:ext cx="609600" cy="479425"/>
          </a:xfrm>
          <a:custGeom>
            <a:avLst/>
            <a:gdLst/>
            <a:ahLst/>
            <a:cxnLst/>
            <a:rect l="l" t="t" r="r" b="b"/>
            <a:pathLst>
              <a:path w="609600" h="479425">
                <a:moveTo>
                  <a:pt x="304800" y="0"/>
                </a:moveTo>
                <a:lnTo>
                  <a:pt x="250027" y="3861"/>
                </a:lnTo>
                <a:lnTo>
                  <a:pt x="198470" y="14995"/>
                </a:lnTo>
                <a:lnTo>
                  <a:pt x="150988" y="32723"/>
                </a:lnTo>
                <a:lnTo>
                  <a:pt x="108446" y="56369"/>
                </a:lnTo>
                <a:lnTo>
                  <a:pt x="71705" y="85254"/>
                </a:lnTo>
                <a:lnTo>
                  <a:pt x="41627" y="118702"/>
                </a:lnTo>
                <a:lnTo>
                  <a:pt x="19076" y="156035"/>
                </a:lnTo>
                <a:lnTo>
                  <a:pt x="4912" y="196577"/>
                </a:lnTo>
                <a:lnTo>
                  <a:pt x="0" y="239649"/>
                </a:lnTo>
                <a:lnTo>
                  <a:pt x="4912" y="282725"/>
                </a:lnTo>
                <a:lnTo>
                  <a:pt x="19076" y="323278"/>
                </a:lnTo>
                <a:lnTo>
                  <a:pt x="41627" y="360628"/>
                </a:lnTo>
                <a:lnTo>
                  <a:pt x="71705" y="394096"/>
                </a:lnTo>
                <a:lnTo>
                  <a:pt x="108446" y="423002"/>
                </a:lnTo>
                <a:lnTo>
                  <a:pt x="150988" y="446668"/>
                </a:lnTo>
                <a:lnTo>
                  <a:pt x="198470" y="464413"/>
                </a:lnTo>
                <a:lnTo>
                  <a:pt x="250027" y="475558"/>
                </a:lnTo>
                <a:lnTo>
                  <a:pt x="304800" y="479425"/>
                </a:lnTo>
                <a:lnTo>
                  <a:pt x="359572" y="475558"/>
                </a:lnTo>
                <a:lnTo>
                  <a:pt x="411129" y="464413"/>
                </a:lnTo>
                <a:lnTo>
                  <a:pt x="458611" y="446668"/>
                </a:lnTo>
                <a:lnTo>
                  <a:pt x="501153" y="423002"/>
                </a:lnTo>
                <a:lnTo>
                  <a:pt x="537894" y="394096"/>
                </a:lnTo>
                <a:lnTo>
                  <a:pt x="567972" y="360628"/>
                </a:lnTo>
                <a:lnTo>
                  <a:pt x="590523" y="323278"/>
                </a:lnTo>
                <a:lnTo>
                  <a:pt x="604687" y="282725"/>
                </a:lnTo>
                <a:lnTo>
                  <a:pt x="609600" y="239649"/>
                </a:lnTo>
                <a:lnTo>
                  <a:pt x="604687" y="196577"/>
                </a:lnTo>
                <a:lnTo>
                  <a:pt x="590523" y="156035"/>
                </a:lnTo>
                <a:lnTo>
                  <a:pt x="567972" y="118702"/>
                </a:lnTo>
                <a:lnTo>
                  <a:pt x="537894" y="85254"/>
                </a:lnTo>
                <a:lnTo>
                  <a:pt x="501153" y="56369"/>
                </a:lnTo>
                <a:lnTo>
                  <a:pt x="458611" y="32723"/>
                </a:lnTo>
                <a:lnTo>
                  <a:pt x="411129" y="14995"/>
                </a:lnTo>
                <a:lnTo>
                  <a:pt x="359572" y="3861"/>
                </a:lnTo>
                <a:lnTo>
                  <a:pt x="30480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1000" y="2601976"/>
            <a:ext cx="609600" cy="479425"/>
          </a:xfrm>
          <a:custGeom>
            <a:avLst/>
            <a:gdLst/>
            <a:ahLst/>
            <a:cxnLst/>
            <a:rect l="l" t="t" r="r" b="b"/>
            <a:pathLst>
              <a:path w="609600" h="479425">
                <a:moveTo>
                  <a:pt x="0" y="239649"/>
                </a:moveTo>
                <a:lnTo>
                  <a:pt x="4912" y="196577"/>
                </a:lnTo>
                <a:lnTo>
                  <a:pt x="19076" y="156035"/>
                </a:lnTo>
                <a:lnTo>
                  <a:pt x="41627" y="118702"/>
                </a:lnTo>
                <a:lnTo>
                  <a:pt x="71705" y="85254"/>
                </a:lnTo>
                <a:lnTo>
                  <a:pt x="108446" y="56369"/>
                </a:lnTo>
                <a:lnTo>
                  <a:pt x="150988" y="32723"/>
                </a:lnTo>
                <a:lnTo>
                  <a:pt x="198470" y="14995"/>
                </a:lnTo>
                <a:lnTo>
                  <a:pt x="250027" y="3861"/>
                </a:lnTo>
                <a:lnTo>
                  <a:pt x="304800" y="0"/>
                </a:lnTo>
                <a:lnTo>
                  <a:pt x="359572" y="3861"/>
                </a:lnTo>
                <a:lnTo>
                  <a:pt x="411129" y="14995"/>
                </a:lnTo>
                <a:lnTo>
                  <a:pt x="458611" y="32723"/>
                </a:lnTo>
                <a:lnTo>
                  <a:pt x="501153" y="56369"/>
                </a:lnTo>
                <a:lnTo>
                  <a:pt x="537894" y="85254"/>
                </a:lnTo>
                <a:lnTo>
                  <a:pt x="567972" y="118702"/>
                </a:lnTo>
                <a:lnTo>
                  <a:pt x="590523" y="156035"/>
                </a:lnTo>
                <a:lnTo>
                  <a:pt x="604687" y="196577"/>
                </a:lnTo>
                <a:lnTo>
                  <a:pt x="609600" y="239649"/>
                </a:lnTo>
                <a:lnTo>
                  <a:pt x="604687" y="282725"/>
                </a:lnTo>
                <a:lnTo>
                  <a:pt x="590523" y="323278"/>
                </a:lnTo>
                <a:lnTo>
                  <a:pt x="567972" y="360628"/>
                </a:lnTo>
                <a:lnTo>
                  <a:pt x="537894" y="394096"/>
                </a:lnTo>
                <a:lnTo>
                  <a:pt x="501153" y="423002"/>
                </a:lnTo>
                <a:lnTo>
                  <a:pt x="458611" y="446668"/>
                </a:lnTo>
                <a:lnTo>
                  <a:pt x="411129" y="464413"/>
                </a:lnTo>
                <a:lnTo>
                  <a:pt x="359572" y="475558"/>
                </a:lnTo>
                <a:lnTo>
                  <a:pt x="304800" y="479425"/>
                </a:lnTo>
                <a:lnTo>
                  <a:pt x="250027" y="475558"/>
                </a:lnTo>
                <a:lnTo>
                  <a:pt x="198470" y="464413"/>
                </a:lnTo>
                <a:lnTo>
                  <a:pt x="150988" y="446668"/>
                </a:lnTo>
                <a:lnTo>
                  <a:pt x="108446" y="423002"/>
                </a:lnTo>
                <a:lnTo>
                  <a:pt x="71705" y="394096"/>
                </a:lnTo>
                <a:lnTo>
                  <a:pt x="41627" y="360628"/>
                </a:lnTo>
                <a:lnTo>
                  <a:pt x="19076" y="323278"/>
                </a:lnTo>
                <a:lnTo>
                  <a:pt x="4912" y="282725"/>
                </a:lnTo>
                <a:lnTo>
                  <a:pt x="0" y="23964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65718" y="2702179"/>
            <a:ext cx="2844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D1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58100" y="23622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44450" y="63500"/>
                </a:moveTo>
                <a:lnTo>
                  <a:pt x="31750" y="63500"/>
                </a:lnTo>
                <a:lnTo>
                  <a:pt x="31750" y="838200"/>
                </a:lnTo>
                <a:lnTo>
                  <a:pt x="44450" y="838200"/>
                </a:lnTo>
                <a:lnTo>
                  <a:pt x="44450" y="63500"/>
                </a:lnTo>
                <a:close/>
              </a:path>
              <a:path w="76200" h="838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38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96200" y="3162300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1447800" y="0"/>
                </a:moveTo>
                <a:lnTo>
                  <a:pt x="1447800" y="76200"/>
                </a:lnTo>
                <a:lnTo>
                  <a:pt x="1511300" y="44450"/>
                </a:lnTo>
                <a:lnTo>
                  <a:pt x="1460500" y="44450"/>
                </a:lnTo>
                <a:lnTo>
                  <a:pt x="1460500" y="31750"/>
                </a:lnTo>
                <a:lnTo>
                  <a:pt x="1511300" y="31750"/>
                </a:lnTo>
                <a:lnTo>
                  <a:pt x="1447800" y="0"/>
                </a:lnTo>
                <a:close/>
              </a:path>
              <a:path w="1524000" h="76200">
                <a:moveTo>
                  <a:pt x="1447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</a:path>
              <a:path w="1524000" h="76200">
                <a:moveTo>
                  <a:pt x="15113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511300" y="44450"/>
                </a:lnTo>
                <a:lnTo>
                  <a:pt x="1524000" y="38100"/>
                </a:lnTo>
                <a:lnTo>
                  <a:pt x="1511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850883" y="2572588"/>
            <a:ext cx="2520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D2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42907" y="1631060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D3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2486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8258" y="214325"/>
            <a:ext cx="2804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701040"/>
            <a:ext cx="3941064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7004050" cy="438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Domain </a:t>
            </a:r>
            <a:r>
              <a:rPr sz="2600" b="1" spc="-35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r>
              <a:rPr sz="2600" b="1" spc="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Model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600" b="1" spc="-25" dirty="0">
                <a:solidFill>
                  <a:srgbClr val="A40020"/>
                </a:solidFill>
                <a:latin typeface="Arial"/>
                <a:cs typeface="Arial"/>
              </a:rPr>
              <a:t>Variables</a:t>
            </a:r>
            <a:endParaRPr sz="2600">
              <a:latin typeface="Arial"/>
              <a:cs typeface="Arial"/>
            </a:endParaRPr>
          </a:p>
          <a:p>
            <a:pPr marL="1091565" lvl="1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600" b="1" spc="-5" dirty="0">
                <a:solidFill>
                  <a:srgbClr val="336600"/>
                </a:solidFill>
                <a:latin typeface="Arial"/>
                <a:cs typeface="Arial"/>
              </a:rPr>
              <a:t>Simple combinations of </a:t>
            </a:r>
            <a:r>
              <a:rPr sz="2600" b="1" spc="0" dirty="0">
                <a:solidFill>
                  <a:srgbClr val="336600"/>
                </a:solidFill>
                <a:latin typeface="Arial"/>
                <a:cs typeface="Arial"/>
              </a:rPr>
              <a:t>two</a:t>
            </a:r>
            <a:r>
              <a:rPr sz="2600" b="1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336600"/>
                </a:solidFill>
                <a:latin typeface="Arial"/>
                <a:cs typeface="Arial"/>
              </a:rPr>
              <a:t>variables</a:t>
            </a:r>
            <a:endParaRPr sz="2600">
              <a:latin typeface="Arial"/>
              <a:cs typeface="Arial"/>
            </a:endParaRPr>
          </a:p>
          <a:p>
            <a:pPr marL="1091565" lvl="1" indent="-34099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091565" algn="l"/>
                <a:tab pos="1092200" algn="l"/>
                <a:tab pos="3530600" algn="l"/>
                <a:tab pos="4058285" algn="l"/>
              </a:tabLst>
            </a:pPr>
            <a:r>
              <a:rPr sz="2600" b="1" spc="-10" dirty="0">
                <a:solidFill>
                  <a:srgbClr val="336600"/>
                </a:solidFill>
                <a:latin typeface="Arial"/>
                <a:cs typeface="Arial"/>
              </a:rPr>
              <a:t>Numbers</a:t>
            </a:r>
            <a:r>
              <a:rPr sz="2600" b="1" spc="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6600"/>
                </a:solidFill>
                <a:latin typeface="Arial"/>
                <a:cs typeface="Arial"/>
              </a:rPr>
              <a:t>from	-</a:t>
            </a:r>
            <a:r>
              <a:rPr sz="2600" b="1" spc="-5" dirty="0">
                <a:solidFill>
                  <a:srgbClr val="336600"/>
                </a:solidFill>
                <a:latin typeface="Symbol"/>
                <a:cs typeface="Symbol"/>
              </a:rPr>
              <a:t></a:t>
            </a:r>
            <a:r>
              <a:rPr sz="2600" spc="-5" dirty="0">
                <a:solidFill>
                  <a:srgbClr val="336600"/>
                </a:solidFill>
                <a:latin typeface="Times New Roman"/>
                <a:cs typeface="Times New Roman"/>
              </a:rPr>
              <a:t>	</a:t>
            </a:r>
            <a:r>
              <a:rPr sz="2600" b="1" spc="-5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600" b="1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6600"/>
                </a:solidFill>
                <a:latin typeface="Arial"/>
                <a:cs typeface="Arial"/>
              </a:rPr>
              <a:t>+</a:t>
            </a:r>
            <a:r>
              <a:rPr sz="2600" b="1" spc="-5" dirty="0">
                <a:solidFill>
                  <a:srgbClr val="336600"/>
                </a:solidFill>
                <a:latin typeface="Symbol"/>
                <a:cs typeface="Symbol"/>
              </a:rPr>
              <a:t></a:t>
            </a:r>
            <a:endParaRPr sz="2600">
              <a:latin typeface="Symbol"/>
              <a:cs typeface="Symbo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336600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Input </a:t>
            </a:r>
            <a:r>
              <a:rPr sz="2600" b="1" spc="-10" dirty="0">
                <a:solidFill>
                  <a:srgbClr val="800080"/>
                </a:solidFill>
                <a:latin typeface="Arial"/>
                <a:cs typeface="Arial"/>
              </a:rPr>
              <a:t>variables </a:t>
            </a: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as</a:t>
            </a:r>
            <a:r>
              <a:rPr sz="2600" b="1" spc="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800080"/>
                </a:solidFill>
                <a:latin typeface="Arial"/>
                <a:cs typeface="Arial"/>
              </a:rPr>
              <a:t>numbers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600" b="1" spc="-5" dirty="0">
                <a:solidFill>
                  <a:srgbClr val="800080"/>
                </a:solidFill>
                <a:latin typeface="Arial"/>
                <a:cs typeface="Arial"/>
              </a:rPr>
              <a:t>Loop-free</a:t>
            </a:r>
            <a:r>
              <a:rPr sz="2600" b="1" spc="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800080"/>
                </a:solidFill>
                <a:latin typeface="Arial"/>
                <a:cs typeface="Arial"/>
              </a:rPr>
              <a:t>Programs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5890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9388" y="214325"/>
            <a:ext cx="5042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spc="-10" dirty="0">
                <a:solidFill>
                  <a:srgbClr val="0000CC"/>
                </a:solidFill>
                <a:latin typeface="Arial"/>
                <a:cs typeface="Arial"/>
              </a:rPr>
              <a:t>Ugly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16" y="704087"/>
            <a:ext cx="186537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3444" y="786206"/>
            <a:ext cx="8099425" cy="3502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CC0000"/>
                </a:solidFill>
                <a:latin typeface="Arial"/>
                <a:cs typeface="Arial"/>
              </a:rPr>
              <a:t>Generally,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From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Bad</a:t>
            </a:r>
            <a:r>
              <a:rPr sz="2400" spc="-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Specs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384300" marR="5080" indent="-915035">
              <a:lnSpc>
                <a:spcPct val="200100"/>
              </a:lnSpc>
              <a:tabLst>
                <a:tab pos="5443220" algn="l"/>
                <a:tab pos="6305550" algn="l"/>
                <a:tab pos="6831965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Programmer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/</a:t>
            </a:r>
            <a:r>
              <a:rPr sz="2400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Designer</a:t>
            </a:r>
            <a:r>
              <a:rPr sz="2400" spc="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Simplifies	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=&gt;	</a:t>
            </a: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Ugly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to</a:t>
            </a:r>
            <a:r>
              <a:rPr sz="2400" spc="-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Good 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possibility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of Introduction of</a:t>
            </a:r>
            <a:r>
              <a:rPr sz="24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more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bugs	?!?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890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39388" y="214325"/>
            <a:ext cx="5042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Ugly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1502664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008" y="1121663"/>
            <a:ext cx="1173480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9032" y="1828800"/>
            <a:ext cx="643128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8216" y="1801367"/>
            <a:ext cx="1005840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19527" y="1801367"/>
            <a:ext cx="515112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0111" y="1801367"/>
            <a:ext cx="2990088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99032" y="2926079"/>
            <a:ext cx="643128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8216" y="2898648"/>
            <a:ext cx="4693920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9032" y="4023359"/>
            <a:ext cx="643128" cy="481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8216" y="3995928"/>
            <a:ext cx="3953255" cy="509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9032" y="5120640"/>
            <a:ext cx="643128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8216" y="5093208"/>
            <a:ext cx="4700015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28852" y="786206"/>
            <a:ext cx="1112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solidFill>
                  <a:srgbClr val="0066FF"/>
                </a:solidFill>
                <a:latin typeface="Arial"/>
                <a:cs typeface="Arial"/>
              </a:rPr>
              <a:t>Caus</a:t>
            </a:r>
            <a:r>
              <a:rPr sz="2400" b="1" u="heavy" spc="5" dirty="0">
                <a:solidFill>
                  <a:srgbClr val="0066FF"/>
                </a:solidFill>
                <a:latin typeface="Arial"/>
                <a:cs typeface="Arial"/>
              </a:rPr>
              <a:t>e</a:t>
            </a:r>
            <a:r>
              <a:rPr sz="2400" b="1" u="heavy" dirty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6799" y="1884045"/>
            <a:ext cx="464883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1. Non-linear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1. 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Ambiguities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&amp;</a:t>
            </a:r>
            <a:r>
              <a:rPr sz="2400" b="1" spc="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Contradictions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1. </a:t>
            </a:r>
            <a:r>
              <a:rPr sz="2400" b="1" spc="-10" dirty="0">
                <a:solidFill>
                  <a:srgbClr val="A40020"/>
                </a:solidFill>
                <a:latin typeface="Arial"/>
                <a:cs typeface="Arial"/>
              </a:rPr>
              <a:t>Simplifying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the topology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1. 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Rectifying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boundary</a:t>
            </a:r>
            <a:r>
              <a:rPr sz="2400" b="1" spc="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closures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704087"/>
            <a:ext cx="1005839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1911" y="704087"/>
            <a:ext cx="51511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2495" y="704087"/>
            <a:ext cx="2990087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8569"/>
            <a:ext cx="7952740" cy="220599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720"/>
              </a:spcBef>
              <a:tabLst>
                <a:tab pos="2922905" algn="l"/>
                <a:tab pos="3194050" algn="l"/>
              </a:tabLst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	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Ugly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620"/>
              </a:spcBef>
              <a:buAutoNum type="arabicPeriod"/>
              <a:tabLst>
                <a:tab pos="35433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Non-linear</a:t>
            </a:r>
            <a:r>
              <a:rPr sz="24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Arial"/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spcBef>
                <a:spcPts val="2175"/>
              </a:spcBef>
              <a:buChar char="•"/>
              <a:tabLst>
                <a:tab pos="1091565" algn="l"/>
                <a:tab pos="1092200" algn="l"/>
              </a:tabLst>
            </a:pP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Transform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5890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9388" y="214325"/>
            <a:ext cx="5042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spc="-10" dirty="0">
                <a:solidFill>
                  <a:srgbClr val="0000CC"/>
                </a:solidFill>
                <a:latin typeface="Arial"/>
                <a:cs typeface="Arial"/>
              </a:rPr>
              <a:t>Ugly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704087"/>
            <a:ext cx="2151888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6677025" cy="252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54330" algn="l"/>
              </a:tabLst>
            </a:pP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Ambiguities</a:t>
            </a:r>
            <a:endParaRPr sz="2400">
              <a:latin typeface="Arial"/>
              <a:cs typeface="Arial"/>
            </a:endParaRPr>
          </a:p>
          <a:p>
            <a:pPr marL="634365" lvl="1" indent="-341630">
              <a:lnSpc>
                <a:spcPct val="100000"/>
              </a:lnSpc>
              <a:spcBef>
                <a:spcPts val="2400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Holes in input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vector</a:t>
            </a:r>
            <a:r>
              <a:rPr sz="2400" spc="-8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space.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Missing</a:t>
            </a:r>
            <a:r>
              <a:rPr sz="2400" spc="-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boundary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Detected by Specification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languages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&amp;</a:t>
            </a:r>
            <a:r>
              <a:rPr sz="2400" spc="-1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tools.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72200" y="4800600"/>
            <a:ext cx="2895600" cy="1371600"/>
          </a:xfrm>
          <a:custGeom>
            <a:avLst/>
            <a:gdLst/>
            <a:ahLst/>
            <a:cxnLst/>
            <a:rect l="l" t="t" r="r" b="b"/>
            <a:pathLst>
              <a:path w="2895600" h="1371600">
                <a:moveTo>
                  <a:pt x="0" y="1371600"/>
                </a:moveTo>
                <a:lnTo>
                  <a:pt x="2895600" y="1371600"/>
                </a:lnTo>
                <a:lnTo>
                  <a:pt x="28956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BADFE2">
              <a:alpha val="258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2200" y="4800600"/>
            <a:ext cx="2895600" cy="1371600"/>
          </a:xfrm>
          <a:custGeom>
            <a:avLst/>
            <a:gdLst/>
            <a:ahLst/>
            <a:cxnLst/>
            <a:rect l="l" t="t" r="r" b="b"/>
            <a:pathLst>
              <a:path w="2895600" h="1371600">
                <a:moveTo>
                  <a:pt x="0" y="1371600"/>
                </a:moveTo>
                <a:lnTo>
                  <a:pt x="2895600" y="1371600"/>
                </a:lnTo>
                <a:lnTo>
                  <a:pt x="28956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158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2200" y="4794250"/>
            <a:ext cx="2895600" cy="12700"/>
          </a:xfrm>
          <a:custGeom>
            <a:avLst/>
            <a:gdLst/>
            <a:ahLst/>
            <a:cxnLst/>
            <a:rect l="l" t="t" r="r" b="b"/>
            <a:pathLst>
              <a:path w="2895600" h="12700">
                <a:moveTo>
                  <a:pt x="0" y="12700"/>
                </a:moveTo>
                <a:lnTo>
                  <a:pt x="2895600" y="12700"/>
                </a:lnTo>
                <a:lnTo>
                  <a:pt x="28956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>
              <a:alpha val="258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2200" y="6165850"/>
            <a:ext cx="2895600" cy="12700"/>
          </a:xfrm>
          <a:custGeom>
            <a:avLst/>
            <a:gdLst/>
            <a:ahLst/>
            <a:cxnLst/>
            <a:rect l="l" t="t" r="r" b="b"/>
            <a:pathLst>
              <a:path w="2895600" h="12700">
                <a:moveTo>
                  <a:pt x="0" y="12700"/>
                </a:moveTo>
                <a:lnTo>
                  <a:pt x="2895600" y="12700"/>
                </a:lnTo>
                <a:lnTo>
                  <a:pt x="28956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>
              <a:alpha val="258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72200" y="48006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2200" y="53340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0"/>
                </a:moveTo>
                <a:lnTo>
                  <a:pt x="838200" y="838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2200" y="5715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2200" y="4876800"/>
            <a:ext cx="1219200" cy="1295400"/>
          </a:xfrm>
          <a:custGeom>
            <a:avLst/>
            <a:gdLst/>
            <a:ahLst/>
            <a:cxnLst/>
            <a:rect l="l" t="t" r="r" b="b"/>
            <a:pathLst>
              <a:path w="1219200" h="1295400">
                <a:moveTo>
                  <a:pt x="0" y="0"/>
                </a:moveTo>
                <a:lnTo>
                  <a:pt x="1219200" y="129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05600" y="4800600"/>
            <a:ext cx="1143000" cy="1371600"/>
          </a:xfrm>
          <a:custGeom>
            <a:avLst/>
            <a:gdLst/>
            <a:ahLst/>
            <a:cxnLst/>
            <a:rect l="l" t="t" r="r" b="b"/>
            <a:pathLst>
              <a:path w="1143000" h="1371600">
                <a:moveTo>
                  <a:pt x="0" y="0"/>
                </a:moveTo>
                <a:lnTo>
                  <a:pt x="114300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9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9000" y="525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200" y="4800600"/>
            <a:ext cx="1066800" cy="1371600"/>
          </a:xfrm>
          <a:custGeom>
            <a:avLst/>
            <a:gdLst/>
            <a:ahLst/>
            <a:cxnLst/>
            <a:rect l="l" t="t" r="r" b="b"/>
            <a:pathLst>
              <a:path w="1066800" h="1371600">
                <a:moveTo>
                  <a:pt x="0" y="0"/>
                </a:moveTo>
                <a:lnTo>
                  <a:pt x="106680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01000" y="563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0" y="563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1000" y="4800600"/>
            <a:ext cx="990600" cy="1371600"/>
          </a:xfrm>
          <a:custGeom>
            <a:avLst/>
            <a:gdLst/>
            <a:ahLst/>
            <a:cxnLst/>
            <a:rect l="l" t="t" r="r" b="b"/>
            <a:pathLst>
              <a:path w="990600" h="1371600">
                <a:moveTo>
                  <a:pt x="0" y="0"/>
                </a:moveTo>
                <a:lnTo>
                  <a:pt x="99060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10600" y="48006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0"/>
                </a:moveTo>
                <a:lnTo>
                  <a:pt x="457200" y="609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07451" y="4800600"/>
            <a:ext cx="760730" cy="990600"/>
          </a:xfrm>
          <a:custGeom>
            <a:avLst/>
            <a:gdLst/>
            <a:ahLst/>
            <a:cxnLst/>
            <a:rect l="l" t="t" r="r" b="b"/>
            <a:pathLst>
              <a:path w="760729" h="990600">
                <a:moveTo>
                  <a:pt x="0" y="0"/>
                </a:moveTo>
                <a:lnTo>
                  <a:pt x="760349" y="990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96200" y="4800600"/>
            <a:ext cx="611505" cy="838200"/>
          </a:xfrm>
          <a:custGeom>
            <a:avLst/>
            <a:gdLst/>
            <a:ahLst/>
            <a:cxnLst/>
            <a:rect l="l" t="t" r="r" b="b"/>
            <a:pathLst>
              <a:path w="611504" h="838200">
                <a:moveTo>
                  <a:pt x="0" y="0"/>
                </a:moveTo>
                <a:lnTo>
                  <a:pt x="611251" y="83820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58200" y="57912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0"/>
                </a:moveTo>
                <a:lnTo>
                  <a:pt x="22860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0400" y="48006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0"/>
                </a:moveTo>
                <a:lnTo>
                  <a:pt x="38100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96200" y="5638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7200" y="6096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26251" y="4800600"/>
            <a:ext cx="1294130" cy="1371600"/>
          </a:xfrm>
          <a:custGeom>
            <a:avLst/>
            <a:gdLst/>
            <a:ahLst/>
            <a:cxnLst/>
            <a:rect l="l" t="t" r="r" b="b"/>
            <a:pathLst>
              <a:path w="1294129" h="1371600">
                <a:moveTo>
                  <a:pt x="0" y="0"/>
                </a:moveTo>
                <a:lnTo>
                  <a:pt x="1293749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890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39388" y="214325"/>
            <a:ext cx="5042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Ugly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704087"/>
            <a:ext cx="2737104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3088005" cy="252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5433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Contradictions..</a:t>
            </a:r>
            <a:endParaRPr sz="2400">
              <a:latin typeface="Arial"/>
              <a:cs typeface="Arial"/>
            </a:endParaRPr>
          </a:p>
          <a:p>
            <a:pPr marL="634365" lvl="1" indent="-341630">
              <a:lnSpc>
                <a:spcPct val="100000"/>
              </a:lnSpc>
              <a:spcBef>
                <a:spcPts val="2400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Overlapping</a:t>
            </a:r>
            <a:r>
              <a:rPr sz="2400" spc="-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2" indent="-340995">
              <a:lnSpc>
                <a:spcPct val="100000"/>
              </a:lnSpc>
              <a:buChar char="•"/>
              <a:tabLst>
                <a:tab pos="1091565" algn="l"/>
                <a:tab pos="1092200" algn="l"/>
              </a:tabLst>
            </a:pP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Domain</a:t>
            </a:r>
            <a:r>
              <a:rPr sz="2400" spc="-1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Specs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Clr>
                <a:srgbClr val="A4002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2" indent="-340995">
              <a:lnSpc>
                <a:spcPct val="100000"/>
              </a:lnSpc>
              <a:buChar char="•"/>
              <a:tabLst>
                <a:tab pos="1091565" algn="l"/>
                <a:tab pos="1092200" algn="l"/>
              </a:tabLst>
            </a:pPr>
            <a:r>
              <a:rPr sz="2400" spc="-5" dirty="0">
                <a:solidFill>
                  <a:srgbClr val="A40020"/>
                </a:solidFill>
                <a:latin typeface="Arial"/>
                <a:cs typeface="Arial"/>
              </a:rPr>
              <a:t>Closure</a:t>
            </a:r>
            <a:r>
              <a:rPr sz="2400" spc="-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Specs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0717" y="5224983"/>
            <a:ext cx="2520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2454" y="5213984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D2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2200" y="4191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914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2200" y="4648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0"/>
                </a:moveTo>
                <a:lnTo>
                  <a:pt x="45720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8400" y="3733800"/>
            <a:ext cx="1295400" cy="1371600"/>
          </a:xfrm>
          <a:custGeom>
            <a:avLst/>
            <a:gdLst/>
            <a:ahLst/>
            <a:cxnLst/>
            <a:rect l="l" t="t" r="r" b="b"/>
            <a:pathLst>
              <a:path w="1295400" h="1371600">
                <a:moveTo>
                  <a:pt x="0" y="0"/>
                </a:moveTo>
                <a:lnTo>
                  <a:pt x="129540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600" y="3733800"/>
            <a:ext cx="1295400" cy="1371600"/>
          </a:xfrm>
          <a:custGeom>
            <a:avLst/>
            <a:gdLst/>
            <a:ahLst/>
            <a:cxnLst/>
            <a:rect l="l" t="t" r="r" b="b"/>
            <a:pathLst>
              <a:path w="1295400" h="1371600">
                <a:moveTo>
                  <a:pt x="0" y="0"/>
                </a:moveTo>
                <a:lnTo>
                  <a:pt x="129540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5200" y="3733800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762000" h="838200">
                <a:moveTo>
                  <a:pt x="0" y="0"/>
                </a:moveTo>
                <a:lnTo>
                  <a:pt x="762000" y="838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72400" y="3733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00" y="3200400"/>
            <a:ext cx="1524000" cy="990600"/>
          </a:xfrm>
          <a:custGeom>
            <a:avLst/>
            <a:gdLst/>
            <a:ahLst/>
            <a:cxnLst/>
            <a:rect l="l" t="t" r="r" b="b"/>
            <a:pathLst>
              <a:path w="1524000" h="990600">
                <a:moveTo>
                  <a:pt x="0" y="990600"/>
                </a:moveTo>
                <a:lnTo>
                  <a:pt x="1524000" y="990600"/>
                </a:lnTo>
                <a:lnTo>
                  <a:pt x="152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CCFFCC">
              <a:alpha val="3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00" y="3200400"/>
            <a:ext cx="1524000" cy="990600"/>
          </a:xfrm>
          <a:custGeom>
            <a:avLst/>
            <a:gdLst/>
            <a:ahLst/>
            <a:cxnLst/>
            <a:rect l="l" t="t" r="r" b="b"/>
            <a:pathLst>
              <a:path w="1524000" h="990600">
                <a:moveTo>
                  <a:pt x="0" y="990600"/>
                </a:moveTo>
                <a:lnTo>
                  <a:pt x="1524000" y="990600"/>
                </a:lnTo>
                <a:lnTo>
                  <a:pt x="152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00" y="32004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00" y="3200400"/>
            <a:ext cx="838200" cy="914400"/>
          </a:xfrm>
          <a:custGeom>
            <a:avLst/>
            <a:gdLst/>
            <a:ahLst/>
            <a:cxnLst/>
            <a:rect l="l" t="t" r="r" b="b"/>
            <a:pathLst>
              <a:path w="838200" h="914400">
                <a:moveTo>
                  <a:pt x="838200" y="0"/>
                </a:moveTo>
                <a:lnTo>
                  <a:pt x="0" y="914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01000" y="3200400"/>
            <a:ext cx="914400" cy="990600"/>
          </a:xfrm>
          <a:custGeom>
            <a:avLst/>
            <a:gdLst/>
            <a:ahLst/>
            <a:cxnLst/>
            <a:rect l="l" t="t" r="r" b="b"/>
            <a:pathLst>
              <a:path w="914400" h="990600">
                <a:moveTo>
                  <a:pt x="91440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58200" y="3429000"/>
            <a:ext cx="685800" cy="762000"/>
          </a:xfrm>
          <a:custGeom>
            <a:avLst/>
            <a:gdLst/>
            <a:ahLst/>
            <a:cxnLst/>
            <a:rect l="l" t="t" r="r" b="b"/>
            <a:pathLst>
              <a:path w="685800" h="762000">
                <a:moveTo>
                  <a:pt x="685800" y="0"/>
                </a:moveTo>
                <a:lnTo>
                  <a:pt x="0" y="762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15400" y="38862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3800" y="3733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0"/>
                </a:moveTo>
                <a:lnTo>
                  <a:pt x="533400" y="609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3950" y="3733800"/>
            <a:ext cx="1873250" cy="1371600"/>
          </a:xfrm>
          <a:custGeom>
            <a:avLst/>
            <a:gdLst/>
            <a:ahLst/>
            <a:cxnLst/>
            <a:rect l="l" t="t" r="r" b="b"/>
            <a:pathLst>
              <a:path w="1873250" h="1371600">
                <a:moveTo>
                  <a:pt x="0" y="1371600"/>
                </a:moveTo>
                <a:lnTo>
                  <a:pt x="1873250" y="1371600"/>
                </a:lnTo>
                <a:lnTo>
                  <a:pt x="187325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BADFE2">
              <a:alpha val="258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2200" y="3733800"/>
            <a:ext cx="1905000" cy="1371600"/>
          </a:xfrm>
          <a:custGeom>
            <a:avLst/>
            <a:gdLst/>
            <a:ahLst/>
            <a:cxnLst/>
            <a:rect l="l" t="t" r="r" b="b"/>
            <a:pathLst>
              <a:path w="1905000" h="1371600">
                <a:moveTo>
                  <a:pt x="0" y="1371600"/>
                </a:moveTo>
                <a:lnTo>
                  <a:pt x="1905000" y="1371600"/>
                </a:lnTo>
                <a:lnTo>
                  <a:pt x="1905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10200" y="3733800"/>
            <a:ext cx="730250" cy="1371600"/>
          </a:xfrm>
          <a:custGeom>
            <a:avLst/>
            <a:gdLst/>
            <a:ahLst/>
            <a:cxnLst/>
            <a:rect l="l" t="t" r="r" b="b"/>
            <a:pathLst>
              <a:path w="730250" h="1371600">
                <a:moveTo>
                  <a:pt x="0" y="1371600"/>
                </a:moveTo>
                <a:lnTo>
                  <a:pt x="730250" y="1371600"/>
                </a:lnTo>
                <a:lnTo>
                  <a:pt x="73025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10200" y="3733800"/>
            <a:ext cx="762000" cy="1371600"/>
          </a:xfrm>
          <a:custGeom>
            <a:avLst/>
            <a:gdLst/>
            <a:ahLst/>
            <a:cxnLst/>
            <a:rect l="l" t="t" r="r" b="b"/>
            <a:pathLst>
              <a:path w="762000" h="1371600">
                <a:moveTo>
                  <a:pt x="0" y="1371600"/>
                </a:moveTo>
                <a:lnTo>
                  <a:pt x="762000" y="1371600"/>
                </a:lnTo>
                <a:lnTo>
                  <a:pt x="762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72200" y="37338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635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10200" y="3733800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0" y="76200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10200" y="3962400"/>
            <a:ext cx="762000" cy="914400"/>
          </a:xfrm>
          <a:custGeom>
            <a:avLst/>
            <a:gdLst/>
            <a:ahLst/>
            <a:cxnLst/>
            <a:rect l="l" t="t" r="r" b="b"/>
            <a:pathLst>
              <a:path w="762000" h="914400">
                <a:moveTo>
                  <a:pt x="0" y="914400"/>
                </a:moveTo>
                <a:lnTo>
                  <a:pt x="762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2600" y="4267200"/>
            <a:ext cx="609600" cy="838200"/>
          </a:xfrm>
          <a:custGeom>
            <a:avLst/>
            <a:gdLst/>
            <a:ahLst/>
            <a:cxnLst/>
            <a:rect l="l" t="t" r="r" b="b"/>
            <a:pathLst>
              <a:path w="609600" h="838200">
                <a:moveTo>
                  <a:pt x="0" y="838200"/>
                </a:moveTo>
                <a:lnTo>
                  <a:pt x="609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67400" y="464820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457200"/>
                </a:moveTo>
                <a:lnTo>
                  <a:pt x="30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10200" y="3733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3962400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0" y="0"/>
                </a:moveTo>
                <a:lnTo>
                  <a:pt x="1143000" y="1143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86600" y="3733800"/>
            <a:ext cx="990600" cy="1066800"/>
          </a:xfrm>
          <a:custGeom>
            <a:avLst/>
            <a:gdLst/>
            <a:ahLst/>
            <a:cxnLst/>
            <a:rect l="l" t="t" r="r" b="b"/>
            <a:pathLst>
              <a:path w="990600" h="1066800">
                <a:moveTo>
                  <a:pt x="0" y="0"/>
                </a:moveTo>
                <a:lnTo>
                  <a:pt x="990600" y="1066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3200" y="3733800"/>
            <a:ext cx="1295400" cy="1371600"/>
          </a:xfrm>
          <a:custGeom>
            <a:avLst/>
            <a:gdLst/>
            <a:ahLst/>
            <a:cxnLst/>
            <a:rect l="l" t="t" r="r" b="b"/>
            <a:pathLst>
              <a:path w="1295400" h="1371600">
                <a:moveTo>
                  <a:pt x="0" y="0"/>
                </a:moveTo>
                <a:lnTo>
                  <a:pt x="129540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6000" y="4953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72200" y="4419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685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890507" y="4299330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D3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13148" y="3118104"/>
            <a:ext cx="1983105" cy="556895"/>
          </a:xfrm>
          <a:custGeom>
            <a:avLst/>
            <a:gdLst/>
            <a:ahLst/>
            <a:cxnLst/>
            <a:rect l="l" t="t" r="r" b="b"/>
            <a:pathLst>
              <a:path w="1983104" h="556895">
                <a:moveTo>
                  <a:pt x="1907672" y="525801"/>
                </a:moveTo>
                <a:lnTo>
                  <a:pt x="1899412" y="556514"/>
                </a:lnTo>
                <a:lnTo>
                  <a:pt x="1982851" y="539496"/>
                </a:lnTo>
                <a:lnTo>
                  <a:pt x="1971152" y="529082"/>
                </a:lnTo>
                <a:lnTo>
                  <a:pt x="1919859" y="529082"/>
                </a:lnTo>
                <a:lnTo>
                  <a:pt x="1907672" y="525801"/>
                </a:lnTo>
                <a:close/>
              </a:path>
              <a:path w="1983104" h="556895">
                <a:moveTo>
                  <a:pt x="1910953" y="513603"/>
                </a:moveTo>
                <a:lnTo>
                  <a:pt x="1907672" y="525801"/>
                </a:lnTo>
                <a:lnTo>
                  <a:pt x="1919859" y="529082"/>
                </a:lnTo>
                <a:lnTo>
                  <a:pt x="1923161" y="516890"/>
                </a:lnTo>
                <a:lnTo>
                  <a:pt x="1910953" y="513603"/>
                </a:lnTo>
                <a:close/>
              </a:path>
              <a:path w="1983104" h="556895">
                <a:moveTo>
                  <a:pt x="1919224" y="482854"/>
                </a:moveTo>
                <a:lnTo>
                  <a:pt x="1910953" y="513603"/>
                </a:lnTo>
                <a:lnTo>
                  <a:pt x="1923161" y="516890"/>
                </a:lnTo>
                <a:lnTo>
                  <a:pt x="1919859" y="529082"/>
                </a:lnTo>
                <a:lnTo>
                  <a:pt x="1971152" y="529082"/>
                </a:lnTo>
                <a:lnTo>
                  <a:pt x="1919224" y="482854"/>
                </a:lnTo>
                <a:close/>
              </a:path>
              <a:path w="1983104" h="556895">
                <a:moveTo>
                  <a:pt x="3301" y="0"/>
                </a:moveTo>
                <a:lnTo>
                  <a:pt x="0" y="12192"/>
                </a:lnTo>
                <a:lnTo>
                  <a:pt x="1907672" y="525801"/>
                </a:lnTo>
                <a:lnTo>
                  <a:pt x="1910953" y="513603"/>
                </a:lnTo>
                <a:lnTo>
                  <a:pt x="3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12640" y="2432430"/>
            <a:ext cx="3431540" cy="1235710"/>
          </a:xfrm>
          <a:custGeom>
            <a:avLst/>
            <a:gdLst/>
            <a:ahLst/>
            <a:cxnLst/>
            <a:rect l="l" t="t" r="r" b="b"/>
            <a:pathLst>
              <a:path w="3431540" h="1235710">
                <a:moveTo>
                  <a:pt x="3357200" y="1205668"/>
                </a:moveTo>
                <a:lnTo>
                  <a:pt x="3346577" y="1235583"/>
                </a:lnTo>
                <a:lnTo>
                  <a:pt x="3431159" y="1225169"/>
                </a:lnTo>
                <a:lnTo>
                  <a:pt x="3416517" y="1209929"/>
                </a:lnTo>
                <a:lnTo>
                  <a:pt x="3369183" y="1209929"/>
                </a:lnTo>
                <a:lnTo>
                  <a:pt x="3357200" y="1205668"/>
                </a:lnTo>
                <a:close/>
              </a:path>
              <a:path w="3431540" h="1235710">
                <a:moveTo>
                  <a:pt x="3361488" y="1193593"/>
                </a:moveTo>
                <a:lnTo>
                  <a:pt x="3357200" y="1205668"/>
                </a:lnTo>
                <a:lnTo>
                  <a:pt x="3369183" y="1209929"/>
                </a:lnTo>
                <a:lnTo>
                  <a:pt x="3373501" y="1197864"/>
                </a:lnTo>
                <a:lnTo>
                  <a:pt x="3361488" y="1193593"/>
                </a:lnTo>
                <a:close/>
              </a:path>
              <a:path w="3431540" h="1235710">
                <a:moveTo>
                  <a:pt x="3372104" y="1163701"/>
                </a:moveTo>
                <a:lnTo>
                  <a:pt x="3361488" y="1193593"/>
                </a:lnTo>
                <a:lnTo>
                  <a:pt x="3373501" y="1197864"/>
                </a:lnTo>
                <a:lnTo>
                  <a:pt x="3369183" y="1209929"/>
                </a:lnTo>
                <a:lnTo>
                  <a:pt x="3416517" y="1209929"/>
                </a:lnTo>
                <a:lnTo>
                  <a:pt x="3372104" y="1163701"/>
                </a:lnTo>
                <a:close/>
              </a:path>
              <a:path w="3431540" h="1235710">
                <a:moveTo>
                  <a:pt x="4318" y="0"/>
                </a:moveTo>
                <a:lnTo>
                  <a:pt x="0" y="11938"/>
                </a:lnTo>
                <a:lnTo>
                  <a:pt x="3357200" y="1205668"/>
                </a:lnTo>
                <a:lnTo>
                  <a:pt x="3361488" y="1193593"/>
                </a:lnTo>
                <a:lnTo>
                  <a:pt x="43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890" y="214325"/>
            <a:ext cx="75761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spc="-10" dirty="0">
                <a:solidFill>
                  <a:srgbClr val="0000CC"/>
                </a:solidFill>
                <a:latin typeface="Arial"/>
                <a:cs typeface="Arial"/>
              </a:rPr>
              <a:t>Ugly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704087"/>
            <a:ext cx="4407408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603313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54330" algn="l"/>
              </a:tabLst>
            </a:pP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Simplifying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Topology….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Arial"/>
              <a:buAutoNum type="arabicPeriod" startAt="3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C0000"/>
              </a:buClr>
              <a:buFont typeface="Arial"/>
              <a:buAutoNum type="arabicPeriod" startAt="3"/>
            </a:pPr>
            <a:endParaRPr sz="225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800" spc="-5" dirty="0">
                <a:solidFill>
                  <a:srgbClr val="0000CC"/>
                </a:solidFill>
                <a:latin typeface="Arial"/>
                <a:cs typeface="Arial"/>
              </a:rPr>
              <a:t>Complexity</a:t>
            </a:r>
            <a:r>
              <a:rPr sz="28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00CC"/>
              </a:buClr>
              <a:buFont typeface="Arial"/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1091565" lvl="2" indent="-340995">
              <a:lnSpc>
                <a:spcPct val="100000"/>
              </a:lnSpc>
              <a:buChar char="•"/>
              <a:tabLst>
                <a:tab pos="1091565" algn="l"/>
                <a:tab pos="1092200" algn="l"/>
              </a:tabLst>
            </a:pPr>
            <a:r>
              <a:rPr sz="2400" spc="-25" dirty="0">
                <a:solidFill>
                  <a:srgbClr val="800080"/>
                </a:solidFill>
                <a:latin typeface="Arial"/>
                <a:cs typeface="Arial"/>
              </a:rPr>
              <a:t>Concavity,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Holes,</a:t>
            </a:r>
            <a:r>
              <a:rPr sz="2400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Disconnectedness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10600" y="15240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32850" y="1670050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61450" y="1670050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91600" y="1752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77934" y="1988425"/>
            <a:ext cx="193579" cy="128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890" y="214325"/>
            <a:ext cx="75761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spc="-10" dirty="0">
                <a:solidFill>
                  <a:srgbClr val="0000CC"/>
                </a:solidFill>
                <a:latin typeface="Arial"/>
                <a:cs typeface="Arial"/>
              </a:rPr>
              <a:t>Ugly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704087"/>
            <a:ext cx="4407408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43592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54330" algn="l"/>
              </a:tabLst>
            </a:pP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Simplifying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r>
              <a:rPr sz="24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Topology….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Arial"/>
              <a:buAutoNum type="arabicPeriod" startAt="3"/>
            </a:pPr>
            <a:endParaRPr sz="270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spcBef>
                <a:spcPts val="1935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Smoothing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out</a:t>
            </a:r>
            <a:r>
              <a:rPr sz="2400" spc="-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concavity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9268" y="5085969"/>
            <a:ext cx="2347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Filling in</a:t>
            </a:r>
            <a:r>
              <a:rPr sz="2400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Holes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43600" y="1066800"/>
            <a:ext cx="558800" cy="457200"/>
          </a:xfrm>
          <a:custGeom>
            <a:avLst/>
            <a:gdLst/>
            <a:ahLst/>
            <a:cxnLst/>
            <a:rect l="l" t="t" r="r" b="b"/>
            <a:pathLst>
              <a:path w="558800" h="457200">
                <a:moveTo>
                  <a:pt x="0" y="228600"/>
                </a:moveTo>
                <a:lnTo>
                  <a:pt x="4501" y="187512"/>
                </a:lnTo>
                <a:lnTo>
                  <a:pt x="17480" y="148839"/>
                </a:lnTo>
                <a:lnTo>
                  <a:pt x="38147" y="113227"/>
                </a:lnTo>
                <a:lnTo>
                  <a:pt x="65712" y="81321"/>
                </a:lnTo>
                <a:lnTo>
                  <a:pt x="99387" y="53768"/>
                </a:lnTo>
                <a:lnTo>
                  <a:pt x="138382" y="31213"/>
                </a:lnTo>
                <a:lnTo>
                  <a:pt x="181909" y="14303"/>
                </a:lnTo>
                <a:lnTo>
                  <a:pt x="229178" y="3683"/>
                </a:lnTo>
                <a:lnTo>
                  <a:pt x="279400" y="0"/>
                </a:lnTo>
                <a:lnTo>
                  <a:pt x="329621" y="3683"/>
                </a:lnTo>
                <a:lnTo>
                  <a:pt x="376890" y="14303"/>
                </a:lnTo>
                <a:lnTo>
                  <a:pt x="420417" y="31213"/>
                </a:lnTo>
                <a:lnTo>
                  <a:pt x="459412" y="53768"/>
                </a:lnTo>
                <a:lnTo>
                  <a:pt x="493087" y="81321"/>
                </a:lnTo>
                <a:lnTo>
                  <a:pt x="520652" y="113227"/>
                </a:lnTo>
                <a:lnTo>
                  <a:pt x="541319" y="148839"/>
                </a:lnTo>
                <a:lnTo>
                  <a:pt x="554298" y="187512"/>
                </a:lnTo>
                <a:lnTo>
                  <a:pt x="558800" y="228600"/>
                </a:lnTo>
                <a:lnTo>
                  <a:pt x="554298" y="269687"/>
                </a:lnTo>
                <a:lnTo>
                  <a:pt x="541319" y="308360"/>
                </a:lnTo>
                <a:lnTo>
                  <a:pt x="520652" y="343972"/>
                </a:lnTo>
                <a:lnTo>
                  <a:pt x="493087" y="375878"/>
                </a:lnTo>
                <a:lnTo>
                  <a:pt x="459412" y="403431"/>
                </a:lnTo>
                <a:lnTo>
                  <a:pt x="420417" y="425986"/>
                </a:lnTo>
                <a:lnTo>
                  <a:pt x="376890" y="442896"/>
                </a:lnTo>
                <a:lnTo>
                  <a:pt x="329621" y="453516"/>
                </a:lnTo>
                <a:lnTo>
                  <a:pt x="279400" y="457200"/>
                </a:lnTo>
                <a:lnTo>
                  <a:pt x="229178" y="453516"/>
                </a:lnTo>
                <a:lnTo>
                  <a:pt x="181909" y="442896"/>
                </a:lnTo>
                <a:lnTo>
                  <a:pt x="138382" y="425986"/>
                </a:lnTo>
                <a:lnTo>
                  <a:pt x="99387" y="403431"/>
                </a:lnTo>
                <a:lnTo>
                  <a:pt x="65712" y="375878"/>
                </a:lnTo>
                <a:lnTo>
                  <a:pt x="38147" y="343972"/>
                </a:lnTo>
                <a:lnTo>
                  <a:pt x="17480" y="308360"/>
                </a:lnTo>
                <a:lnTo>
                  <a:pt x="4501" y="269687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4890" y="1174750"/>
            <a:ext cx="68580" cy="6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2529" y="1174750"/>
            <a:ext cx="68580" cy="69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23000" y="123825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1270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1240" y="140970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1270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6629" y="1180560"/>
            <a:ext cx="92964" cy="197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25919" y="11811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7809" y="1403350"/>
            <a:ext cx="68580" cy="69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19569" y="1460500"/>
            <a:ext cx="68579" cy="69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5400" y="2743200"/>
            <a:ext cx="947419" cy="400050"/>
          </a:xfrm>
          <a:custGeom>
            <a:avLst/>
            <a:gdLst/>
            <a:ahLst/>
            <a:cxnLst/>
            <a:rect l="l" t="t" r="r" b="b"/>
            <a:pathLst>
              <a:path w="947419" h="400050">
                <a:moveTo>
                  <a:pt x="0" y="400050"/>
                </a:moveTo>
                <a:lnTo>
                  <a:pt x="947356" y="400050"/>
                </a:lnTo>
                <a:lnTo>
                  <a:pt x="947356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8594" y="2921000"/>
            <a:ext cx="1089660" cy="355600"/>
          </a:xfrm>
          <a:custGeom>
            <a:avLst/>
            <a:gdLst/>
            <a:ahLst/>
            <a:cxnLst/>
            <a:rect l="l" t="t" r="r" b="b"/>
            <a:pathLst>
              <a:path w="1089660" h="355600">
                <a:moveTo>
                  <a:pt x="0" y="355600"/>
                </a:moveTo>
                <a:lnTo>
                  <a:pt x="1089456" y="355600"/>
                </a:lnTo>
                <a:lnTo>
                  <a:pt x="1089456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8600" y="2743200"/>
            <a:ext cx="824230" cy="400050"/>
          </a:xfrm>
          <a:custGeom>
            <a:avLst/>
            <a:gdLst/>
            <a:ahLst/>
            <a:cxnLst/>
            <a:rect l="l" t="t" r="r" b="b"/>
            <a:pathLst>
              <a:path w="824229" h="400050">
                <a:moveTo>
                  <a:pt x="0" y="400050"/>
                </a:moveTo>
                <a:lnTo>
                  <a:pt x="823785" y="400050"/>
                </a:lnTo>
                <a:lnTo>
                  <a:pt x="82378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15307" y="2921000"/>
            <a:ext cx="947419" cy="355600"/>
          </a:xfrm>
          <a:custGeom>
            <a:avLst/>
            <a:gdLst/>
            <a:ahLst/>
            <a:cxnLst/>
            <a:rect l="l" t="t" r="r" b="b"/>
            <a:pathLst>
              <a:path w="947420" h="355600">
                <a:moveTo>
                  <a:pt x="0" y="355600"/>
                </a:moveTo>
                <a:lnTo>
                  <a:pt x="947356" y="355600"/>
                </a:lnTo>
                <a:lnTo>
                  <a:pt x="947356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8600" y="3124200"/>
            <a:ext cx="596900" cy="152400"/>
          </a:xfrm>
          <a:custGeom>
            <a:avLst/>
            <a:gdLst/>
            <a:ahLst/>
            <a:cxnLst/>
            <a:rect l="l" t="t" r="r" b="b"/>
            <a:pathLst>
              <a:path w="596900" h="152400">
                <a:moveTo>
                  <a:pt x="0" y="152400"/>
                </a:moveTo>
                <a:lnTo>
                  <a:pt x="596353" y="152400"/>
                </a:lnTo>
                <a:lnTo>
                  <a:pt x="59635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3366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33746" y="2743200"/>
            <a:ext cx="728980" cy="228600"/>
          </a:xfrm>
          <a:custGeom>
            <a:avLst/>
            <a:gdLst/>
            <a:ahLst/>
            <a:cxnLst/>
            <a:rect l="l" t="t" r="r" b="b"/>
            <a:pathLst>
              <a:path w="728979" h="228600">
                <a:moveTo>
                  <a:pt x="0" y="228600"/>
                </a:moveTo>
                <a:lnTo>
                  <a:pt x="728865" y="228600"/>
                </a:lnTo>
                <a:lnTo>
                  <a:pt x="72886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3366FF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04894" y="312420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166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7354" y="312420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294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69942" y="312420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167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2403" y="312420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294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00040" y="274320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167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32502" y="274320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294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5090" y="274320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167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97551" y="274320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294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30139" y="2743200"/>
            <a:ext cx="66675" cy="152400"/>
          </a:xfrm>
          <a:custGeom>
            <a:avLst/>
            <a:gdLst/>
            <a:ahLst/>
            <a:cxnLst/>
            <a:rect l="l" t="t" r="r" b="b"/>
            <a:pathLst>
              <a:path w="66675" h="152400">
                <a:moveTo>
                  <a:pt x="0" y="0"/>
                </a:moveTo>
                <a:lnTo>
                  <a:pt x="66166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76600" y="2933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55331" y="2762211"/>
            <a:ext cx="669925" cy="350520"/>
          </a:xfrm>
          <a:custGeom>
            <a:avLst/>
            <a:gdLst/>
            <a:ahLst/>
            <a:cxnLst/>
            <a:rect l="l" t="t" r="r" b="b"/>
            <a:pathLst>
              <a:path w="669925" h="350519">
                <a:moveTo>
                  <a:pt x="0" y="350050"/>
                </a:moveTo>
                <a:lnTo>
                  <a:pt x="669594" y="350050"/>
                </a:lnTo>
                <a:lnTo>
                  <a:pt x="669594" y="0"/>
                </a:lnTo>
                <a:lnTo>
                  <a:pt x="0" y="0"/>
                </a:lnTo>
                <a:lnTo>
                  <a:pt x="0" y="35005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24088" y="2917825"/>
            <a:ext cx="770255" cy="311150"/>
          </a:xfrm>
          <a:custGeom>
            <a:avLst/>
            <a:gdLst/>
            <a:ahLst/>
            <a:cxnLst/>
            <a:rect l="l" t="t" r="r" b="b"/>
            <a:pathLst>
              <a:path w="770254" h="311150">
                <a:moveTo>
                  <a:pt x="0" y="311150"/>
                </a:moveTo>
                <a:lnTo>
                  <a:pt x="770039" y="311150"/>
                </a:lnTo>
                <a:lnTo>
                  <a:pt x="770039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01633" y="2724150"/>
            <a:ext cx="1023619" cy="76200"/>
          </a:xfrm>
          <a:custGeom>
            <a:avLst/>
            <a:gdLst/>
            <a:ahLst/>
            <a:cxnLst/>
            <a:rect l="l" t="t" r="r" b="b"/>
            <a:pathLst>
              <a:path w="1023620" h="76200">
                <a:moveTo>
                  <a:pt x="947166" y="0"/>
                </a:moveTo>
                <a:lnTo>
                  <a:pt x="947166" y="76200"/>
                </a:lnTo>
                <a:lnTo>
                  <a:pt x="1010666" y="44450"/>
                </a:lnTo>
                <a:lnTo>
                  <a:pt x="959866" y="44450"/>
                </a:lnTo>
                <a:lnTo>
                  <a:pt x="959866" y="31750"/>
                </a:lnTo>
                <a:lnTo>
                  <a:pt x="1010666" y="31750"/>
                </a:lnTo>
                <a:lnTo>
                  <a:pt x="947166" y="0"/>
                </a:lnTo>
                <a:close/>
              </a:path>
              <a:path w="1023620" h="76200">
                <a:moveTo>
                  <a:pt x="94716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47166" y="44450"/>
                </a:lnTo>
                <a:lnTo>
                  <a:pt x="947166" y="31750"/>
                </a:lnTo>
                <a:close/>
              </a:path>
              <a:path w="1023620" h="76200">
                <a:moveTo>
                  <a:pt x="1010666" y="31750"/>
                </a:moveTo>
                <a:lnTo>
                  <a:pt x="959866" y="31750"/>
                </a:lnTo>
                <a:lnTo>
                  <a:pt x="959866" y="44450"/>
                </a:lnTo>
                <a:lnTo>
                  <a:pt x="1010666" y="44450"/>
                </a:lnTo>
                <a:lnTo>
                  <a:pt x="1023366" y="38100"/>
                </a:lnTo>
                <a:lnTo>
                  <a:pt x="101066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6723" y="3190875"/>
            <a:ext cx="1023619" cy="76200"/>
          </a:xfrm>
          <a:custGeom>
            <a:avLst/>
            <a:gdLst/>
            <a:ahLst/>
            <a:cxnLst/>
            <a:rect l="l" t="t" r="r" b="b"/>
            <a:pathLst>
              <a:path w="102362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02362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023620" h="76200">
                <a:moveTo>
                  <a:pt x="102336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023366" y="44450"/>
                </a:lnTo>
                <a:lnTo>
                  <a:pt x="102336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17231" y="3095625"/>
            <a:ext cx="76200" cy="333375"/>
          </a:xfrm>
          <a:custGeom>
            <a:avLst/>
            <a:gdLst/>
            <a:ahLst/>
            <a:cxnLst/>
            <a:rect l="l" t="t" r="r" b="b"/>
            <a:pathLst>
              <a:path w="76200" h="333375">
                <a:moveTo>
                  <a:pt x="31750" y="257175"/>
                </a:moveTo>
                <a:lnTo>
                  <a:pt x="0" y="257175"/>
                </a:lnTo>
                <a:lnTo>
                  <a:pt x="38100" y="333375"/>
                </a:lnTo>
                <a:lnTo>
                  <a:pt x="69850" y="269875"/>
                </a:lnTo>
                <a:lnTo>
                  <a:pt x="31750" y="269875"/>
                </a:lnTo>
                <a:lnTo>
                  <a:pt x="31750" y="257175"/>
                </a:lnTo>
                <a:close/>
              </a:path>
              <a:path w="76200" h="333375">
                <a:moveTo>
                  <a:pt x="44450" y="0"/>
                </a:moveTo>
                <a:lnTo>
                  <a:pt x="31750" y="0"/>
                </a:lnTo>
                <a:lnTo>
                  <a:pt x="31750" y="269875"/>
                </a:lnTo>
                <a:lnTo>
                  <a:pt x="44450" y="269875"/>
                </a:lnTo>
                <a:lnTo>
                  <a:pt x="44450" y="0"/>
                </a:lnTo>
                <a:close/>
              </a:path>
              <a:path w="76200" h="333375">
                <a:moveTo>
                  <a:pt x="76200" y="257175"/>
                </a:moveTo>
                <a:lnTo>
                  <a:pt x="44450" y="257175"/>
                </a:lnTo>
                <a:lnTo>
                  <a:pt x="44450" y="269875"/>
                </a:lnTo>
                <a:lnTo>
                  <a:pt x="69850" y="269875"/>
                </a:lnTo>
                <a:lnTo>
                  <a:pt x="76200" y="257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55989" y="236220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44450" y="63500"/>
                </a:moveTo>
                <a:lnTo>
                  <a:pt x="31750" y="635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63500"/>
                </a:lnTo>
                <a:close/>
              </a:path>
              <a:path w="76200" h="533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33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76400" y="57150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6400" y="5715000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200"/>
                </a:moveTo>
                <a:lnTo>
                  <a:pt x="1447800" y="457200"/>
                </a:lnTo>
                <a:lnTo>
                  <a:pt x="1447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02257" y="5829300"/>
            <a:ext cx="440690" cy="285750"/>
          </a:xfrm>
          <a:custGeom>
            <a:avLst/>
            <a:gdLst/>
            <a:ahLst/>
            <a:cxnLst/>
            <a:rect l="l" t="t" r="r" b="b"/>
            <a:pathLst>
              <a:path w="440689" h="285750">
                <a:moveTo>
                  <a:pt x="220344" y="0"/>
                </a:moveTo>
                <a:lnTo>
                  <a:pt x="161778" y="5103"/>
                </a:lnTo>
                <a:lnTo>
                  <a:pt x="109144" y="19507"/>
                </a:lnTo>
                <a:lnTo>
                  <a:pt x="64547" y="41848"/>
                </a:lnTo>
                <a:lnTo>
                  <a:pt x="30089" y="70764"/>
                </a:lnTo>
                <a:lnTo>
                  <a:pt x="7872" y="104894"/>
                </a:lnTo>
                <a:lnTo>
                  <a:pt x="0" y="142875"/>
                </a:lnTo>
                <a:lnTo>
                  <a:pt x="7872" y="180855"/>
                </a:lnTo>
                <a:lnTo>
                  <a:pt x="30089" y="214985"/>
                </a:lnTo>
                <a:lnTo>
                  <a:pt x="64547" y="243901"/>
                </a:lnTo>
                <a:lnTo>
                  <a:pt x="109144" y="266242"/>
                </a:lnTo>
                <a:lnTo>
                  <a:pt x="161778" y="280646"/>
                </a:lnTo>
                <a:lnTo>
                  <a:pt x="220344" y="285750"/>
                </a:lnTo>
                <a:lnTo>
                  <a:pt x="278911" y="280646"/>
                </a:lnTo>
                <a:lnTo>
                  <a:pt x="331545" y="266242"/>
                </a:lnTo>
                <a:lnTo>
                  <a:pt x="376142" y="243901"/>
                </a:lnTo>
                <a:lnTo>
                  <a:pt x="410600" y="214985"/>
                </a:lnTo>
                <a:lnTo>
                  <a:pt x="432817" y="180855"/>
                </a:lnTo>
                <a:lnTo>
                  <a:pt x="440690" y="142875"/>
                </a:lnTo>
                <a:lnTo>
                  <a:pt x="432817" y="104894"/>
                </a:lnTo>
                <a:lnTo>
                  <a:pt x="410600" y="70764"/>
                </a:lnTo>
                <a:lnTo>
                  <a:pt x="376142" y="41848"/>
                </a:lnTo>
                <a:lnTo>
                  <a:pt x="331545" y="19507"/>
                </a:lnTo>
                <a:lnTo>
                  <a:pt x="278911" y="5103"/>
                </a:lnTo>
                <a:lnTo>
                  <a:pt x="220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02257" y="5829300"/>
            <a:ext cx="440690" cy="285750"/>
          </a:xfrm>
          <a:custGeom>
            <a:avLst/>
            <a:gdLst/>
            <a:ahLst/>
            <a:cxnLst/>
            <a:rect l="l" t="t" r="r" b="b"/>
            <a:pathLst>
              <a:path w="440689" h="285750">
                <a:moveTo>
                  <a:pt x="0" y="142875"/>
                </a:moveTo>
                <a:lnTo>
                  <a:pt x="7872" y="104894"/>
                </a:lnTo>
                <a:lnTo>
                  <a:pt x="30089" y="70764"/>
                </a:lnTo>
                <a:lnTo>
                  <a:pt x="64547" y="41848"/>
                </a:lnTo>
                <a:lnTo>
                  <a:pt x="109144" y="19507"/>
                </a:lnTo>
                <a:lnTo>
                  <a:pt x="161778" y="5103"/>
                </a:lnTo>
                <a:lnTo>
                  <a:pt x="220344" y="0"/>
                </a:lnTo>
                <a:lnTo>
                  <a:pt x="278911" y="5103"/>
                </a:lnTo>
                <a:lnTo>
                  <a:pt x="331545" y="19507"/>
                </a:lnTo>
                <a:lnTo>
                  <a:pt x="376142" y="41848"/>
                </a:lnTo>
                <a:lnTo>
                  <a:pt x="410600" y="70764"/>
                </a:lnTo>
                <a:lnTo>
                  <a:pt x="432817" y="104894"/>
                </a:lnTo>
                <a:lnTo>
                  <a:pt x="440690" y="142875"/>
                </a:lnTo>
                <a:lnTo>
                  <a:pt x="432817" y="180855"/>
                </a:lnTo>
                <a:lnTo>
                  <a:pt x="410600" y="214985"/>
                </a:lnTo>
                <a:lnTo>
                  <a:pt x="376142" y="243901"/>
                </a:lnTo>
                <a:lnTo>
                  <a:pt x="331545" y="266242"/>
                </a:lnTo>
                <a:lnTo>
                  <a:pt x="278911" y="280646"/>
                </a:lnTo>
                <a:lnTo>
                  <a:pt x="220344" y="285750"/>
                </a:lnTo>
                <a:lnTo>
                  <a:pt x="161778" y="280646"/>
                </a:lnTo>
                <a:lnTo>
                  <a:pt x="109144" y="266242"/>
                </a:lnTo>
                <a:lnTo>
                  <a:pt x="64547" y="243901"/>
                </a:lnTo>
                <a:lnTo>
                  <a:pt x="30089" y="214985"/>
                </a:lnTo>
                <a:lnTo>
                  <a:pt x="7872" y="180855"/>
                </a:lnTo>
                <a:lnTo>
                  <a:pt x="0" y="142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57652" y="5772150"/>
            <a:ext cx="440690" cy="285750"/>
          </a:xfrm>
          <a:custGeom>
            <a:avLst/>
            <a:gdLst/>
            <a:ahLst/>
            <a:cxnLst/>
            <a:rect l="l" t="t" r="r" b="b"/>
            <a:pathLst>
              <a:path w="440689" h="285750">
                <a:moveTo>
                  <a:pt x="220345" y="0"/>
                </a:moveTo>
                <a:lnTo>
                  <a:pt x="161778" y="5103"/>
                </a:lnTo>
                <a:lnTo>
                  <a:pt x="109144" y="19507"/>
                </a:lnTo>
                <a:lnTo>
                  <a:pt x="64547" y="41848"/>
                </a:lnTo>
                <a:lnTo>
                  <a:pt x="30089" y="70764"/>
                </a:lnTo>
                <a:lnTo>
                  <a:pt x="7872" y="104894"/>
                </a:lnTo>
                <a:lnTo>
                  <a:pt x="0" y="142875"/>
                </a:lnTo>
                <a:lnTo>
                  <a:pt x="7872" y="180855"/>
                </a:lnTo>
                <a:lnTo>
                  <a:pt x="30089" y="214985"/>
                </a:lnTo>
                <a:lnTo>
                  <a:pt x="64547" y="243901"/>
                </a:lnTo>
                <a:lnTo>
                  <a:pt x="109144" y="266242"/>
                </a:lnTo>
                <a:lnTo>
                  <a:pt x="161778" y="280646"/>
                </a:lnTo>
                <a:lnTo>
                  <a:pt x="220345" y="285750"/>
                </a:lnTo>
                <a:lnTo>
                  <a:pt x="278911" y="280646"/>
                </a:lnTo>
                <a:lnTo>
                  <a:pt x="331545" y="266242"/>
                </a:lnTo>
                <a:lnTo>
                  <a:pt x="376142" y="243901"/>
                </a:lnTo>
                <a:lnTo>
                  <a:pt x="410600" y="214985"/>
                </a:lnTo>
                <a:lnTo>
                  <a:pt x="432817" y="180855"/>
                </a:lnTo>
                <a:lnTo>
                  <a:pt x="440690" y="142875"/>
                </a:lnTo>
                <a:lnTo>
                  <a:pt x="432817" y="104894"/>
                </a:lnTo>
                <a:lnTo>
                  <a:pt x="410600" y="70764"/>
                </a:lnTo>
                <a:lnTo>
                  <a:pt x="376142" y="41848"/>
                </a:lnTo>
                <a:lnTo>
                  <a:pt x="331545" y="19507"/>
                </a:lnTo>
                <a:lnTo>
                  <a:pt x="278911" y="5103"/>
                </a:lnTo>
                <a:lnTo>
                  <a:pt x="2203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57652" y="5772150"/>
            <a:ext cx="440690" cy="285750"/>
          </a:xfrm>
          <a:custGeom>
            <a:avLst/>
            <a:gdLst/>
            <a:ahLst/>
            <a:cxnLst/>
            <a:rect l="l" t="t" r="r" b="b"/>
            <a:pathLst>
              <a:path w="440689" h="285750">
                <a:moveTo>
                  <a:pt x="0" y="142875"/>
                </a:moveTo>
                <a:lnTo>
                  <a:pt x="7872" y="104894"/>
                </a:lnTo>
                <a:lnTo>
                  <a:pt x="30089" y="70764"/>
                </a:lnTo>
                <a:lnTo>
                  <a:pt x="64547" y="41848"/>
                </a:lnTo>
                <a:lnTo>
                  <a:pt x="109144" y="19507"/>
                </a:lnTo>
                <a:lnTo>
                  <a:pt x="161778" y="5103"/>
                </a:lnTo>
                <a:lnTo>
                  <a:pt x="220345" y="0"/>
                </a:lnTo>
                <a:lnTo>
                  <a:pt x="278911" y="5103"/>
                </a:lnTo>
                <a:lnTo>
                  <a:pt x="331545" y="19507"/>
                </a:lnTo>
                <a:lnTo>
                  <a:pt x="376142" y="41848"/>
                </a:lnTo>
                <a:lnTo>
                  <a:pt x="410600" y="70764"/>
                </a:lnTo>
                <a:lnTo>
                  <a:pt x="432817" y="104894"/>
                </a:lnTo>
                <a:lnTo>
                  <a:pt x="440690" y="142875"/>
                </a:lnTo>
                <a:lnTo>
                  <a:pt x="432817" y="180855"/>
                </a:lnTo>
                <a:lnTo>
                  <a:pt x="410600" y="214985"/>
                </a:lnTo>
                <a:lnTo>
                  <a:pt x="376142" y="243901"/>
                </a:lnTo>
                <a:lnTo>
                  <a:pt x="331545" y="266242"/>
                </a:lnTo>
                <a:lnTo>
                  <a:pt x="278911" y="280646"/>
                </a:lnTo>
                <a:lnTo>
                  <a:pt x="220345" y="285750"/>
                </a:lnTo>
                <a:lnTo>
                  <a:pt x="161778" y="280646"/>
                </a:lnTo>
                <a:lnTo>
                  <a:pt x="109144" y="266242"/>
                </a:lnTo>
                <a:lnTo>
                  <a:pt x="64547" y="243901"/>
                </a:lnTo>
                <a:lnTo>
                  <a:pt x="30089" y="214985"/>
                </a:lnTo>
                <a:lnTo>
                  <a:pt x="7872" y="180855"/>
                </a:lnTo>
                <a:lnTo>
                  <a:pt x="0" y="142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45051" y="5715000"/>
            <a:ext cx="1446530" cy="457200"/>
          </a:xfrm>
          <a:custGeom>
            <a:avLst/>
            <a:gdLst/>
            <a:ahLst/>
            <a:cxnLst/>
            <a:rect l="l" t="t" r="r" b="b"/>
            <a:pathLst>
              <a:path w="1446529" h="457200">
                <a:moveTo>
                  <a:pt x="0" y="457200"/>
                </a:moveTo>
                <a:lnTo>
                  <a:pt x="1446149" y="457200"/>
                </a:lnTo>
                <a:lnTo>
                  <a:pt x="144614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45051" y="5715000"/>
            <a:ext cx="1446530" cy="457200"/>
          </a:xfrm>
          <a:custGeom>
            <a:avLst/>
            <a:gdLst/>
            <a:ahLst/>
            <a:cxnLst/>
            <a:rect l="l" t="t" r="r" b="b"/>
            <a:pathLst>
              <a:path w="1446529" h="457200">
                <a:moveTo>
                  <a:pt x="0" y="457200"/>
                </a:moveTo>
                <a:lnTo>
                  <a:pt x="1446149" y="457200"/>
                </a:lnTo>
                <a:lnTo>
                  <a:pt x="144614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0780" y="5829300"/>
            <a:ext cx="440055" cy="285750"/>
          </a:xfrm>
          <a:custGeom>
            <a:avLst/>
            <a:gdLst/>
            <a:ahLst/>
            <a:cxnLst/>
            <a:rect l="l" t="t" r="r" b="b"/>
            <a:pathLst>
              <a:path w="440054" h="285750">
                <a:moveTo>
                  <a:pt x="220091" y="0"/>
                </a:moveTo>
                <a:lnTo>
                  <a:pt x="161586" y="5103"/>
                </a:lnTo>
                <a:lnTo>
                  <a:pt x="109013" y="19507"/>
                </a:lnTo>
                <a:lnTo>
                  <a:pt x="64468" y="41848"/>
                </a:lnTo>
                <a:lnTo>
                  <a:pt x="30051" y="70764"/>
                </a:lnTo>
                <a:lnTo>
                  <a:pt x="7862" y="104894"/>
                </a:lnTo>
                <a:lnTo>
                  <a:pt x="0" y="142875"/>
                </a:lnTo>
                <a:lnTo>
                  <a:pt x="7862" y="180855"/>
                </a:lnTo>
                <a:lnTo>
                  <a:pt x="30051" y="214985"/>
                </a:lnTo>
                <a:lnTo>
                  <a:pt x="64468" y="243901"/>
                </a:lnTo>
                <a:lnTo>
                  <a:pt x="109013" y="266242"/>
                </a:lnTo>
                <a:lnTo>
                  <a:pt x="161586" y="280646"/>
                </a:lnTo>
                <a:lnTo>
                  <a:pt x="220091" y="285750"/>
                </a:lnTo>
                <a:lnTo>
                  <a:pt x="278585" y="280646"/>
                </a:lnTo>
                <a:lnTo>
                  <a:pt x="331136" y="266242"/>
                </a:lnTo>
                <a:lnTo>
                  <a:pt x="375650" y="243901"/>
                </a:lnTo>
                <a:lnTo>
                  <a:pt x="410035" y="214985"/>
                </a:lnTo>
                <a:lnTo>
                  <a:pt x="432201" y="180855"/>
                </a:lnTo>
                <a:lnTo>
                  <a:pt x="440055" y="142875"/>
                </a:lnTo>
                <a:lnTo>
                  <a:pt x="432201" y="104894"/>
                </a:lnTo>
                <a:lnTo>
                  <a:pt x="410035" y="70764"/>
                </a:lnTo>
                <a:lnTo>
                  <a:pt x="375650" y="41848"/>
                </a:lnTo>
                <a:lnTo>
                  <a:pt x="331136" y="19507"/>
                </a:lnTo>
                <a:lnTo>
                  <a:pt x="278585" y="5103"/>
                </a:lnTo>
                <a:lnTo>
                  <a:pt x="220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70780" y="5829300"/>
            <a:ext cx="440055" cy="285750"/>
          </a:xfrm>
          <a:custGeom>
            <a:avLst/>
            <a:gdLst/>
            <a:ahLst/>
            <a:cxnLst/>
            <a:rect l="l" t="t" r="r" b="b"/>
            <a:pathLst>
              <a:path w="440054" h="285750">
                <a:moveTo>
                  <a:pt x="0" y="142875"/>
                </a:moveTo>
                <a:lnTo>
                  <a:pt x="7862" y="104894"/>
                </a:lnTo>
                <a:lnTo>
                  <a:pt x="30051" y="70764"/>
                </a:lnTo>
                <a:lnTo>
                  <a:pt x="64468" y="41848"/>
                </a:lnTo>
                <a:lnTo>
                  <a:pt x="109013" y="19507"/>
                </a:lnTo>
                <a:lnTo>
                  <a:pt x="161586" y="5103"/>
                </a:lnTo>
                <a:lnTo>
                  <a:pt x="220091" y="0"/>
                </a:lnTo>
                <a:lnTo>
                  <a:pt x="278585" y="5103"/>
                </a:lnTo>
                <a:lnTo>
                  <a:pt x="331136" y="19507"/>
                </a:lnTo>
                <a:lnTo>
                  <a:pt x="375650" y="41848"/>
                </a:lnTo>
                <a:lnTo>
                  <a:pt x="410035" y="70764"/>
                </a:lnTo>
                <a:lnTo>
                  <a:pt x="432201" y="104894"/>
                </a:lnTo>
                <a:lnTo>
                  <a:pt x="440055" y="142875"/>
                </a:lnTo>
                <a:lnTo>
                  <a:pt x="432201" y="180855"/>
                </a:lnTo>
                <a:lnTo>
                  <a:pt x="410035" y="214985"/>
                </a:lnTo>
                <a:lnTo>
                  <a:pt x="375650" y="243901"/>
                </a:lnTo>
                <a:lnTo>
                  <a:pt x="331136" y="266242"/>
                </a:lnTo>
                <a:lnTo>
                  <a:pt x="278585" y="280646"/>
                </a:lnTo>
                <a:lnTo>
                  <a:pt x="220091" y="285750"/>
                </a:lnTo>
                <a:lnTo>
                  <a:pt x="161586" y="280646"/>
                </a:lnTo>
                <a:lnTo>
                  <a:pt x="109013" y="266242"/>
                </a:lnTo>
                <a:lnTo>
                  <a:pt x="64468" y="243901"/>
                </a:lnTo>
                <a:lnTo>
                  <a:pt x="30051" y="214985"/>
                </a:lnTo>
                <a:lnTo>
                  <a:pt x="7862" y="180855"/>
                </a:lnTo>
                <a:lnTo>
                  <a:pt x="0" y="142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25288" y="5772150"/>
            <a:ext cx="440690" cy="285750"/>
          </a:xfrm>
          <a:custGeom>
            <a:avLst/>
            <a:gdLst/>
            <a:ahLst/>
            <a:cxnLst/>
            <a:rect l="l" t="t" r="r" b="b"/>
            <a:pathLst>
              <a:path w="440689" h="285750">
                <a:moveTo>
                  <a:pt x="220090" y="0"/>
                </a:moveTo>
                <a:lnTo>
                  <a:pt x="161586" y="5103"/>
                </a:lnTo>
                <a:lnTo>
                  <a:pt x="109013" y="19507"/>
                </a:lnTo>
                <a:lnTo>
                  <a:pt x="64468" y="41848"/>
                </a:lnTo>
                <a:lnTo>
                  <a:pt x="30051" y="70764"/>
                </a:lnTo>
                <a:lnTo>
                  <a:pt x="7862" y="104894"/>
                </a:lnTo>
                <a:lnTo>
                  <a:pt x="0" y="142875"/>
                </a:lnTo>
                <a:lnTo>
                  <a:pt x="7862" y="180855"/>
                </a:lnTo>
                <a:lnTo>
                  <a:pt x="30051" y="214985"/>
                </a:lnTo>
                <a:lnTo>
                  <a:pt x="64468" y="243901"/>
                </a:lnTo>
                <a:lnTo>
                  <a:pt x="109013" y="266242"/>
                </a:lnTo>
                <a:lnTo>
                  <a:pt x="161586" y="280646"/>
                </a:lnTo>
                <a:lnTo>
                  <a:pt x="220090" y="285750"/>
                </a:lnTo>
                <a:lnTo>
                  <a:pt x="278595" y="280646"/>
                </a:lnTo>
                <a:lnTo>
                  <a:pt x="331168" y="266242"/>
                </a:lnTo>
                <a:lnTo>
                  <a:pt x="375713" y="243901"/>
                </a:lnTo>
                <a:lnTo>
                  <a:pt x="410130" y="214985"/>
                </a:lnTo>
                <a:lnTo>
                  <a:pt x="432319" y="180855"/>
                </a:lnTo>
                <a:lnTo>
                  <a:pt x="440182" y="142875"/>
                </a:lnTo>
                <a:lnTo>
                  <a:pt x="432319" y="104894"/>
                </a:lnTo>
                <a:lnTo>
                  <a:pt x="410130" y="70764"/>
                </a:lnTo>
                <a:lnTo>
                  <a:pt x="375713" y="41848"/>
                </a:lnTo>
                <a:lnTo>
                  <a:pt x="331168" y="19507"/>
                </a:lnTo>
                <a:lnTo>
                  <a:pt x="278595" y="5103"/>
                </a:lnTo>
                <a:lnTo>
                  <a:pt x="220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25288" y="5772150"/>
            <a:ext cx="440690" cy="285750"/>
          </a:xfrm>
          <a:custGeom>
            <a:avLst/>
            <a:gdLst/>
            <a:ahLst/>
            <a:cxnLst/>
            <a:rect l="l" t="t" r="r" b="b"/>
            <a:pathLst>
              <a:path w="440689" h="285750">
                <a:moveTo>
                  <a:pt x="0" y="142875"/>
                </a:moveTo>
                <a:lnTo>
                  <a:pt x="7862" y="104894"/>
                </a:lnTo>
                <a:lnTo>
                  <a:pt x="30051" y="70764"/>
                </a:lnTo>
                <a:lnTo>
                  <a:pt x="64468" y="41848"/>
                </a:lnTo>
                <a:lnTo>
                  <a:pt x="109013" y="19507"/>
                </a:lnTo>
                <a:lnTo>
                  <a:pt x="161586" y="5103"/>
                </a:lnTo>
                <a:lnTo>
                  <a:pt x="220090" y="0"/>
                </a:lnTo>
                <a:lnTo>
                  <a:pt x="278595" y="5103"/>
                </a:lnTo>
                <a:lnTo>
                  <a:pt x="331168" y="19507"/>
                </a:lnTo>
                <a:lnTo>
                  <a:pt x="375713" y="41848"/>
                </a:lnTo>
                <a:lnTo>
                  <a:pt x="410130" y="70764"/>
                </a:lnTo>
                <a:lnTo>
                  <a:pt x="432319" y="104894"/>
                </a:lnTo>
                <a:lnTo>
                  <a:pt x="440182" y="142875"/>
                </a:lnTo>
                <a:lnTo>
                  <a:pt x="432319" y="180855"/>
                </a:lnTo>
                <a:lnTo>
                  <a:pt x="410130" y="214985"/>
                </a:lnTo>
                <a:lnTo>
                  <a:pt x="375713" y="243901"/>
                </a:lnTo>
                <a:lnTo>
                  <a:pt x="331168" y="266242"/>
                </a:lnTo>
                <a:lnTo>
                  <a:pt x="278595" y="280646"/>
                </a:lnTo>
                <a:lnTo>
                  <a:pt x="220090" y="285750"/>
                </a:lnTo>
                <a:lnTo>
                  <a:pt x="161586" y="280646"/>
                </a:lnTo>
                <a:lnTo>
                  <a:pt x="109013" y="266242"/>
                </a:lnTo>
                <a:lnTo>
                  <a:pt x="64468" y="243901"/>
                </a:lnTo>
                <a:lnTo>
                  <a:pt x="30051" y="214985"/>
                </a:lnTo>
                <a:lnTo>
                  <a:pt x="7862" y="180855"/>
                </a:lnTo>
                <a:lnTo>
                  <a:pt x="0" y="142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70780" y="5943600"/>
            <a:ext cx="188595" cy="171450"/>
          </a:xfrm>
          <a:custGeom>
            <a:avLst/>
            <a:gdLst/>
            <a:ahLst/>
            <a:cxnLst/>
            <a:rect l="l" t="t" r="r" b="b"/>
            <a:pathLst>
              <a:path w="188595" h="171450">
                <a:moveTo>
                  <a:pt x="0" y="0"/>
                </a:moveTo>
                <a:lnTo>
                  <a:pt x="188595" y="171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33646" y="5886450"/>
            <a:ext cx="251460" cy="228600"/>
          </a:xfrm>
          <a:custGeom>
            <a:avLst/>
            <a:gdLst/>
            <a:ahLst/>
            <a:cxnLst/>
            <a:rect l="l" t="t" r="r" b="b"/>
            <a:pathLst>
              <a:path w="251460" h="228600">
                <a:moveTo>
                  <a:pt x="0" y="0"/>
                </a:moveTo>
                <a:lnTo>
                  <a:pt x="251459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96510" y="5829300"/>
            <a:ext cx="251460" cy="228600"/>
          </a:xfrm>
          <a:custGeom>
            <a:avLst/>
            <a:gdLst/>
            <a:ahLst/>
            <a:cxnLst/>
            <a:rect l="l" t="t" r="r" b="b"/>
            <a:pathLst>
              <a:path w="251460" h="228600">
                <a:moveTo>
                  <a:pt x="0" y="0"/>
                </a:moveTo>
                <a:lnTo>
                  <a:pt x="25146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22240" y="5829300"/>
            <a:ext cx="188595" cy="171450"/>
          </a:xfrm>
          <a:custGeom>
            <a:avLst/>
            <a:gdLst/>
            <a:ahLst/>
            <a:cxnLst/>
            <a:rect l="l" t="t" r="r" b="b"/>
            <a:pathLst>
              <a:path w="188595" h="171450">
                <a:moveTo>
                  <a:pt x="0" y="0"/>
                </a:moveTo>
                <a:lnTo>
                  <a:pt x="188595" y="171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88153" y="5829300"/>
            <a:ext cx="188595" cy="171450"/>
          </a:xfrm>
          <a:custGeom>
            <a:avLst/>
            <a:gdLst/>
            <a:ahLst/>
            <a:cxnLst/>
            <a:rect l="l" t="t" r="r" b="b"/>
            <a:pathLst>
              <a:path w="188595" h="171450">
                <a:moveTo>
                  <a:pt x="0" y="0"/>
                </a:moveTo>
                <a:lnTo>
                  <a:pt x="188595" y="171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76747" y="5772150"/>
            <a:ext cx="189230" cy="171450"/>
          </a:xfrm>
          <a:custGeom>
            <a:avLst/>
            <a:gdLst/>
            <a:ahLst/>
            <a:cxnLst/>
            <a:rect l="l" t="t" r="r" b="b"/>
            <a:pathLst>
              <a:path w="189229" h="171450">
                <a:moveTo>
                  <a:pt x="0" y="0"/>
                </a:moveTo>
                <a:lnTo>
                  <a:pt x="188722" y="171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25288" y="5886450"/>
            <a:ext cx="188595" cy="171450"/>
          </a:xfrm>
          <a:custGeom>
            <a:avLst/>
            <a:gdLst/>
            <a:ahLst/>
            <a:cxnLst/>
            <a:rect l="l" t="t" r="r" b="b"/>
            <a:pathLst>
              <a:path w="188595" h="171450">
                <a:moveTo>
                  <a:pt x="0" y="0"/>
                </a:moveTo>
                <a:lnTo>
                  <a:pt x="188595" y="171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51017" y="5772150"/>
            <a:ext cx="252095" cy="228600"/>
          </a:xfrm>
          <a:custGeom>
            <a:avLst/>
            <a:gdLst/>
            <a:ahLst/>
            <a:cxnLst/>
            <a:rect l="l" t="t" r="r" b="b"/>
            <a:pathLst>
              <a:path w="252095" h="228600">
                <a:moveTo>
                  <a:pt x="0" y="0"/>
                </a:moveTo>
                <a:lnTo>
                  <a:pt x="251587" y="22860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57600" y="5906770"/>
            <a:ext cx="377825" cy="76200"/>
          </a:xfrm>
          <a:custGeom>
            <a:avLst/>
            <a:gdLst/>
            <a:ahLst/>
            <a:cxnLst/>
            <a:rect l="l" t="t" r="r" b="b"/>
            <a:pathLst>
              <a:path w="377825" h="76200">
                <a:moveTo>
                  <a:pt x="301603" y="44447"/>
                </a:moveTo>
                <a:lnTo>
                  <a:pt x="301498" y="76199"/>
                </a:lnTo>
                <a:lnTo>
                  <a:pt x="365535" y="44500"/>
                </a:lnTo>
                <a:lnTo>
                  <a:pt x="314325" y="44500"/>
                </a:lnTo>
                <a:lnTo>
                  <a:pt x="301603" y="44447"/>
                </a:lnTo>
                <a:close/>
              </a:path>
              <a:path w="377825" h="76200">
                <a:moveTo>
                  <a:pt x="301646" y="31747"/>
                </a:moveTo>
                <a:lnTo>
                  <a:pt x="301603" y="44447"/>
                </a:lnTo>
                <a:lnTo>
                  <a:pt x="314325" y="44500"/>
                </a:lnTo>
                <a:lnTo>
                  <a:pt x="314325" y="31800"/>
                </a:lnTo>
                <a:lnTo>
                  <a:pt x="301646" y="31747"/>
                </a:lnTo>
                <a:close/>
              </a:path>
              <a:path w="377825" h="76200">
                <a:moveTo>
                  <a:pt x="301751" y="0"/>
                </a:moveTo>
                <a:lnTo>
                  <a:pt x="301646" y="31747"/>
                </a:lnTo>
                <a:lnTo>
                  <a:pt x="314325" y="31800"/>
                </a:lnTo>
                <a:lnTo>
                  <a:pt x="314325" y="44500"/>
                </a:lnTo>
                <a:lnTo>
                  <a:pt x="365535" y="44500"/>
                </a:lnTo>
                <a:lnTo>
                  <a:pt x="377825" y="38417"/>
                </a:lnTo>
                <a:lnTo>
                  <a:pt x="301751" y="0"/>
                </a:lnTo>
                <a:close/>
              </a:path>
              <a:path w="377825" h="76200">
                <a:moveTo>
                  <a:pt x="0" y="30479"/>
                </a:moveTo>
                <a:lnTo>
                  <a:pt x="0" y="43179"/>
                </a:lnTo>
                <a:lnTo>
                  <a:pt x="301603" y="44447"/>
                </a:lnTo>
                <a:lnTo>
                  <a:pt x="301646" y="31747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704087"/>
            <a:ext cx="4407408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8569"/>
            <a:ext cx="7952740" cy="2082164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720"/>
              </a:spcBef>
              <a:tabLst>
                <a:tab pos="2922905" algn="l"/>
                <a:tab pos="3194050" algn="l"/>
              </a:tabLst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	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Ugly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620"/>
              </a:spcBef>
              <a:buAutoNum type="arabicPeriod" startAt="3"/>
              <a:tabLst>
                <a:tab pos="354330" algn="l"/>
              </a:tabLst>
            </a:pP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Simplifying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Topology….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0000"/>
              </a:buClr>
              <a:buFont typeface="Arial"/>
              <a:buAutoNum type="arabicPeriod" startAt="3"/>
            </a:pPr>
            <a:endParaRPr sz="330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Joining the</a:t>
            </a:r>
            <a:r>
              <a:rPr sz="2800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pieces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6799" y="4167962"/>
            <a:ext cx="6145530" cy="1919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CC"/>
                </a:solidFill>
                <a:latin typeface="Arial"/>
                <a:cs typeface="Arial"/>
              </a:rPr>
              <a:t>Correct: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Connect disconnected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boundary</a:t>
            </a:r>
            <a:r>
              <a:rPr sz="2400" spc="-7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segments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0008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Extend boundaries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to</a:t>
            </a:r>
            <a:r>
              <a:rPr sz="2400" spc="-8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infinity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34200" y="91440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4912" y="187512"/>
                </a:lnTo>
                <a:lnTo>
                  <a:pt x="19076" y="148839"/>
                </a:lnTo>
                <a:lnTo>
                  <a:pt x="41627" y="113227"/>
                </a:lnTo>
                <a:lnTo>
                  <a:pt x="71705" y="81321"/>
                </a:lnTo>
                <a:lnTo>
                  <a:pt x="108446" y="53768"/>
                </a:lnTo>
                <a:lnTo>
                  <a:pt x="150988" y="31213"/>
                </a:lnTo>
                <a:lnTo>
                  <a:pt x="198470" y="14303"/>
                </a:lnTo>
                <a:lnTo>
                  <a:pt x="250027" y="3683"/>
                </a:lnTo>
                <a:lnTo>
                  <a:pt x="304800" y="0"/>
                </a:lnTo>
                <a:lnTo>
                  <a:pt x="359572" y="3683"/>
                </a:lnTo>
                <a:lnTo>
                  <a:pt x="411129" y="14303"/>
                </a:lnTo>
                <a:lnTo>
                  <a:pt x="458611" y="31213"/>
                </a:lnTo>
                <a:lnTo>
                  <a:pt x="501153" y="53768"/>
                </a:lnTo>
                <a:lnTo>
                  <a:pt x="537894" y="81321"/>
                </a:lnTo>
                <a:lnTo>
                  <a:pt x="567972" y="113227"/>
                </a:lnTo>
                <a:lnTo>
                  <a:pt x="590523" y="148839"/>
                </a:lnTo>
                <a:lnTo>
                  <a:pt x="604687" y="187512"/>
                </a:lnTo>
                <a:lnTo>
                  <a:pt x="609600" y="228600"/>
                </a:lnTo>
                <a:lnTo>
                  <a:pt x="604687" y="269687"/>
                </a:lnTo>
                <a:lnTo>
                  <a:pt x="590523" y="308360"/>
                </a:lnTo>
                <a:lnTo>
                  <a:pt x="567972" y="343972"/>
                </a:lnTo>
                <a:lnTo>
                  <a:pt x="537894" y="375878"/>
                </a:lnTo>
                <a:lnTo>
                  <a:pt x="501153" y="403431"/>
                </a:lnTo>
                <a:lnTo>
                  <a:pt x="458611" y="425986"/>
                </a:lnTo>
                <a:lnTo>
                  <a:pt x="411129" y="442896"/>
                </a:lnTo>
                <a:lnTo>
                  <a:pt x="359572" y="453516"/>
                </a:lnTo>
                <a:lnTo>
                  <a:pt x="304800" y="457200"/>
                </a:lnTo>
                <a:lnTo>
                  <a:pt x="250027" y="453516"/>
                </a:lnTo>
                <a:lnTo>
                  <a:pt x="198470" y="442896"/>
                </a:lnTo>
                <a:lnTo>
                  <a:pt x="150988" y="425986"/>
                </a:lnTo>
                <a:lnTo>
                  <a:pt x="108446" y="403431"/>
                </a:lnTo>
                <a:lnTo>
                  <a:pt x="71705" y="375878"/>
                </a:lnTo>
                <a:lnTo>
                  <a:pt x="41627" y="343972"/>
                </a:lnTo>
                <a:lnTo>
                  <a:pt x="19076" y="308360"/>
                </a:lnTo>
                <a:lnTo>
                  <a:pt x="4912" y="269687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0730" y="1022350"/>
            <a:ext cx="73660" cy="6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93609" y="1022350"/>
            <a:ext cx="73660" cy="6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32955" y="1085850"/>
            <a:ext cx="171450" cy="226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3250" y="2819400"/>
            <a:ext cx="740410" cy="190500"/>
          </a:xfrm>
          <a:custGeom>
            <a:avLst/>
            <a:gdLst/>
            <a:ahLst/>
            <a:cxnLst/>
            <a:rect l="l" t="t" r="r" b="b"/>
            <a:pathLst>
              <a:path w="740410" h="190500">
                <a:moveTo>
                  <a:pt x="0" y="190500"/>
                </a:moveTo>
                <a:lnTo>
                  <a:pt x="740029" y="190500"/>
                </a:lnTo>
                <a:lnTo>
                  <a:pt x="74002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3250" y="2819400"/>
            <a:ext cx="740410" cy="190500"/>
          </a:xfrm>
          <a:custGeom>
            <a:avLst/>
            <a:gdLst/>
            <a:ahLst/>
            <a:cxnLst/>
            <a:rect l="l" t="t" r="r" b="b"/>
            <a:pathLst>
              <a:path w="740410" h="190500">
                <a:moveTo>
                  <a:pt x="0" y="190500"/>
                </a:moveTo>
                <a:lnTo>
                  <a:pt x="740029" y="190500"/>
                </a:lnTo>
                <a:lnTo>
                  <a:pt x="74002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7397" y="3009900"/>
            <a:ext cx="740410" cy="190500"/>
          </a:xfrm>
          <a:custGeom>
            <a:avLst/>
            <a:gdLst/>
            <a:ahLst/>
            <a:cxnLst/>
            <a:rect l="l" t="t" r="r" b="b"/>
            <a:pathLst>
              <a:path w="740410" h="190500">
                <a:moveTo>
                  <a:pt x="0" y="190500"/>
                </a:moveTo>
                <a:lnTo>
                  <a:pt x="740029" y="190500"/>
                </a:lnTo>
                <a:lnTo>
                  <a:pt x="74002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7397" y="3009900"/>
            <a:ext cx="740410" cy="190500"/>
          </a:xfrm>
          <a:custGeom>
            <a:avLst/>
            <a:gdLst/>
            <a:ahLst/>
            <a:cxnLst/>
            <a:rect l="l" t="t" r="r" b="b"/>
            <a:pathLst>
              <a:path w="740410" h="190500">
                <a:moveTo>
                  <a:pt x="0" y="190500"/>
                </a:moveTo>
                <a:lnTo>
                  <a:pt x="740029" y="190500"/>
                </a:lnTo>
                <a:lnTo>
                  <a:pt x="74002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2400" y="2819400"/>
            <a:ext cx="681990" cy="190500"/>
          </a:xfrm>
          <a:custGeom>
            <a:avLst/>
            <a:gdLst/>
            <a:ahLst/>
            <a:cxnLst/>
            <a:rect l="l" t="t" r="r" b="b"/>
            <a:pathLst>
              <a:path w="681989" h="190500">
                <a:moveTo>
                  <a:pt x="0" y="190500"/>
                </a:moveTo>
                <a:lnTo>
                  <a:pt x="681786" y="190500"/>
                </a:lnTo>
                <a:lnTo>
                  <a:pt x="681786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2400" y="2819400"/>
            <a:ext cx="681990" cy="190500"/>
          </a:xfrm>
          <a:custGeom>
            <a:avLst/>
            <a:gdLst/>
            <a:ahLst/>
            <a:cxnLst/>
            <a:rect l="l" t="t" r="r" b="b"/>
            <a:pathLst>
              <a:path w="681989" h="190500">
                <a:moveTo>
                  <a:pt x="0" y="190500"/>
                </a:moveTo>
                <a:lnTo>
                  <a:pt x="681786" y="190500"/>
                </a:lnTo>
                <a:lnTo>
                  <a:pt x="681786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4664" y="3009900"/>
            <a:ext cx="681990" cy="190500"/>
          </a:xfrm>
          <a:custGeom>
            <a:avLst/>
            <a:gdLst/>
            <a:ahLst/>
            <a:cxnLst/>
            <a:rect l="l" t="t" r="r" b="b"/>
            <a:pathLst>
              <a:path w="681989" h="190500">
                <a:moveTo>
                  <a:pt x="0" y="190500"/>
                </a:moveTo>
                <a:lnTo>
                  <a:pt x="681786" y="190500"/>
                </a:lnTo>
                <a:lnTo>
                  <a:pt x="681786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4664" y="3009900"/>
            <a:ext cx="681990" cy="190500"/>
          </a:xfrm>
          <a:custGeom>
            <a:avLst/>
            <a:gdLst/>
            <a:ahLst/>
            <a:cxnLst/>
            <a:rect l="l" t="t" r="r" b="b"/>
            <a:pathLst>
              <a:path w="681989" h="190500">
                <a:moveTo>
                  <a:pt x="0" y="190500"/>
                </a:moveTo>
                <a:lnTo>
                  <a:pt x="681786" y="190500"/>
                </a:lnTo>
                <a:lnTo>
                  <a:pt x="681786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24959" y="2819400"/>
            <a:ext cx="861694" cy="163830"/>
          </a:xfrm>
          <a:custGeom>
            <a:avLst/>
            <a:gdLst/>
            <a:ahLst/>
            <a:cxnLst/>
            <a:rect l="l" t="t" r="r" b="b"/>
            <a:pathLst>
              <a:path w="861695" h="163830">
                <a:moveTo>
                  <a:pt x="0" y="0"/>
                </a:moveTo>
                <a:lnTo>
                  <a:pt x="861440" y="16332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4959" y="2982722"/>
            <a:ext cx="199390" cy="217804"/>
          </a:xfrm>
          <a:custGeom>
            <a:avLst/>
            <a:gdLst/>
            <a:ahLst/>
            <a:cxnLst/>
            <a:rect l="l" t="t" r="r" b="b"/>
            <a:pathLst>
              <a:path w="199389" h="217805">
                <a:moveTo>
                  <a:pt x="198881" y="21767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24959" y="2873882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13258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24959" y="2928239"/>
            <a:ext cx="464184" cy="0"/>
          </a:xfrm>
          <a:custGeom>
            <a:avLst/>
            <a:gdLst/>
            <a:ahLst/>
            <a:cxnLst/>
            <a:rect l="l" t="t" r="r" b="b"/>
            <a:pathLst>
              <a:path w="464185">
                <a:moveTo>
                  <a:pt x="0" y="0"/>
                </a:moveTo>
                <a:lnTo>
                  <a:pt x="46393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1253" y="2982722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39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91253" y="3037077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7546" y="309156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2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19975" y="2825750"/>
            <a:ext cx="676275" cy="161925"/>
          </a:xfrm>
          <a:custGeom>
            <a:avLst/>
            <a:gdLst/>
            <a:ahLst/>
            <a:cxnLst/>
            <a:rect l="l" t="t" r="r" b="b"/>
            <a:pathLst>
              <a:path w="676275" h="161925">
                <a:moveTo>
                  <a:pt x="0" y="161925"/>
                </a:moveTo>
                <a:lnTo>
                  <a:pt x="676275" y="161925"/>
                </a:lnTo>
                <a:lnTo>
                  <a:pt x="676275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19975" y="2825750"/>
            <a:ext cx="676275" cy="161925"/>
          </a:xfrm>
          <a:custGeom>
            <a:avLst/>
            <a:gdLst/>
            <a:ahLst/>
            <a:cxnLst/>
            <a:rect l="l" t="t" r="r" b="b"/>
            <a:pathLst>
              <a:path w="676275" h="161925">
                <a:moveTo>
                  <a:pt x="0" y="161925"/>
                </a:moveTo>
                <a:lnTo>
                  <a:pt x="676275" y="161925"/>
                </a:lnTo>
                <a:lnTo>
                  <a:pt x="676275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5000" y="2987675"/>
            <a:ext cx="678180" cy="161925"/>
          </a:xfrm>
          <a:custGeom>
            <a:avLst/>
            <a:gdLst/>
            <a:ahLst/>
            <a:cxnLst/>
            <a:rect l="l" t="t" r="r" b="b"/>
            <a:pathLst>
              <a:path w="678179" h="161925">
                <a:moveTo>
                  <a:pt x="0" y="161925"/>
                </a:moveTo>
                <a:lnTo>
                  <a:pt x="677862" y="161925"/>
                </a:lnTo>
                <a:lnTo>
                  <a:pt x="677862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55000" y="2987675"/>
            <a:ext cx="678180" cy="161925"/>
          </a:xfrm>
          <a:custGeom>
            <a:avLst/>
            <a:gdLst/>
            <a:ahLst/>
            <a:cxnLst/>
            <a:rect l="l" t="t" r="r" b="b"/>
            <a:pathLst>
              <a:path w="678179" h="161925">
                <a:moveTo>
                  <a:pt x="0" y="161925"/>
                </a:moveTo>
                <a:lnTo>
                  <a:pt x="677862" y="161925"/>
                </a:lnTo>
                <a:lnTo>
                  <a:pt x="677862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85073" y="2787650"/>
            <a:ext cx="1212850" cy="76200"/>
          </a:xfrm>
          <a:custGeom>
            <a:avLst/>
            <a:gdLst/>
            <a:ahLst/>
            <a:cxnLst/>
            <a:rect l="l" t="t" r="r" b="b"/>
            <a:pathLst>
              <a:path w="1212850" h="76200">
                <a:moveTo>
                  <a:pt x="1136650" y="0"/>
                </a:moveTo>
                <a:lnTo>
                  <a:pt x="1136650" y="76200"/>
                </a:lnTo>
                <a:lnTo>
                  <a:pt x="1200150" y="44450"/>
                </a:lnTo>
                <a:lnTo>
                  <a:pt x="1149350" y="44450"/>
                </a:lnTo>
                <a:lnTo>
                  <a:pt x="1149350" y="31750"/>
                </a:lnTo>
                <a:lnTo>
                  <a:pt x="1200150" y="31750"/>
                </a:lnTo>
                <a:lnTo>
                  <a:pt x="1136650" y="0"/>
                </a:lnTo>
                <a:close/>
              </a:path>
              <a:path w="1212850" h="76200">
                <a:moveTo>
                  <a:pt x="113665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36650" y="44450"/>
                </a:lnTo>
                <a:lnTo>
                  <a:pt x="1136650" y="31750"/>
                </a:lnTo>
                <a:close/>
              </a:path>
              <a:path w="1212850" h="76200">
                <a:moveTo>
                  <a:pt x="1200150" y="31750"/>
                </a:moveTo>
                <a:lnTo>
                  <a:pt x="1149350" y="31750"/>
                </a:lnTo>
                <a:lnTo>
                  <a:pt x="1149350" y="44450"/>
                </a:lnTo>
                <a:lnTo>
                  <a:pt x="1200150" y="44450"/>
                </a:lnTo>
                <a:lnTo>
                  <a:pt x="1212850" y="38100"/>
                </a:lnTo>
                <a:lnTo>
                  <a:pt x="12001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81875" y="1981200"/>
            <a:ext cx="76200" cy="1676400"/>
          </a:xfrm>
          <a:custGeom>
            <a:avLst/>
            <a:gdLst/>
            <a:ahLst/>
            <a:cxnLst/>
            <a:rect l="l" t="t" r="r" b="b"/>
            <a:pathLst>
              <a:path w="76200" h="1676400">
                <a:moveTo>
                  <a:pt x="31750" y="1600200"/>
                </a:moveTo>
                <a:lnTo>
                  <a:pt x="0" y="1600200"/>
                </a:lnTo>
                <a:lnTo>
                  <a:pt x="38100" y="1676400"/>
                </a:lnTo>
                <a:lnTo>
                  <a:pt x="69850" y="1612900"/>
                </a:lnTo>
                <a:lnTo>
                  <a:pt x="31750" y="1612900"/>
                </a:lnTo>
                <a:lnTo>
                  <a:pt x="31750" y="1600200"/>
                </a:lnTo>
                <a:close/>
              </a:path>
              <a:path w="76200" h="1676400">
                <a:moveTo>
                  <a:pt x="44450" y="63500"/>
                </a:moveTo>
                <a:lnTo>
                  <a:pt x="31750" y="63500"/>
                </a:lnTo>
                <a:lnTo>
                  <a:pt x="31750" y="1612900"/>
                </a:lnTo>
                <a:lnTo>
                  <a:pt x="44450" y="1612900"/>
                </a:lnTo>
                <a:lnTo>
                  <a:pt x="44450" y="63500"/>
                </a:lnTo>
                <a:close/>
              </a:path>
              <a:path w="76200" h="1676400">
                <a:moveTo>
                  <a:pt x="76200" y="1600200"/>
                </a:moveTo>
                <a:lnTo>
                  <a:pt x="44450" y="1600200"/>
                </a:lnTo>
                <a:lnTo>
                  <a:pt x="44450" y="1612900"/>
                </a:lnTo>
                <a:lnTo>
                  <a:pt x="69850" y="1612900"/>
                </a:lnTo>
                <a:lnTo>
                  <a:pt x="76200" y="1600200"/>
                </a:lnTo>
                <a:close/>
              </a:path>
              <a:path w="76200" h="1676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676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34200" y="3111500"/>
            <a:ext cx="2667000" cy="76200"/>
          </a:xfrm>
          <a:custGeom>
            <a:avLst/>
            <a:gdLst/>
            <a:ahLst/>
            <a:cxnLst/>
            <a:rect l="l" t="t" r="r" b="b"/>
            <a:pathLst>
              <a:path w="2667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667000" h="76200">
                <a:moveTo>
                  <a:pt x="2590800" y="0"/>
                </a:moveTo>
                <a:lnTo>
                  <a:pt x="2590800" y="76200"/>
                </a:lnTo>
                <a:lnTo>
                  <a:pt x="2654300" y="44450"/>
                </a:lnTo>
                <a:lnTo>
                  <a:pt x="2603500" y="44450"/>
                </a:lnTo>
                <a:lnTo>
                  <a:pt x="2603500" y="31750"/>
                </a:lnTo>
                <a:lnTo>
                  <a:pt x="2654300" y="31750"/>
                </a:lnTo>
                <a:lnTo>
                  <a:pt x="2590800" y="0"/>
                </a:lnTo>
                <a:close/>
              </a:path>
              <a:path w="26670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667000" h="76200">
                <a:moveTo>
                  <a:pt x="25908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590800" y="44450"/>
                </a:lnTo>
                <a:lnTo>
                  <a:pt x="2590800" y="31750"/>
                </a:lnTo>
                <a:close/>
              </a:path>
              <a:path w="2667000" h="76200">
                <a:moveTo>
                  <a:pt x="2654300" y="31750"/>
                </a:moveTo>
                <a:lnTo>
                  <a:pt x="2603500" y="31750"/>
                </a:lnTo>
                <a:lnTo>
                  <a:pt x="2603500" y="44450"/>
                </a:lnTo>
                <a:lnTo>
                  <a:pt x="2654300" y="44450"/>
                </a:lnTo>
                <a:lnTo>
                  <a:pt x="2667000" y="38100"/>
                </a:lnTo>
                <a:lnTo>
                  <a:pt x="2654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94698" y="2133600"/>
            <a:ext cx="76200" cy="2971800"/>
          </a:xfrm>
          <a:custGeom>
            <a:avLst/>
            <a:gdLst/>
            <a:ahLst/>
            <a:cxnLst/>
            <a:rect l="l" t="t" r="r" b="b"/>
            <a:pathLst>
              <a:path w="76200" h="2971800">
                <a:moveTo>
                  <a:pt x="31750" y="2895600"/>
                </a:moveTo>
                <a:lnTo>
                  <a:pt x="0" y="2895600"/>
                </a:lnTo>
                <a:lnTo>
                  <a:pt x="38100" y="2971800"/>
                </a:lnTo>
                <a:lnTo>
                  <a:pt x="69850" y="2908300"/>
                </a:lnTo>
                <a:lnTo>
                  <a:pt x="31750" y="2908300"/>
                </a:lnTo>
                <a:lnTo>
                  <a:pt x="31750" y="2895600"/>
                </a:lnTo>
                <a:close/>
              </a:path>
              <a:path w="76200" h="2971800">
                <a:moveTo>
                  <a:pt x="44450" y="63500"/>
                </a:moveTo>
                <a:lnTo>
                  <a:pt x="31750" y="63500"/>
                </a:lnTo>
                <a:lnTo>
                  <a:pt x="31750" y="2908300"/>
                </a:lnTo>
                <a:lnTo>
                  <a:pt x="44450" y="2908300"/>
                </a:lnTo>
                <a:lnTo>
                  <a:pt x="44450" y="63500"/>
                </a:lnTo>
                <a:close/>
              </a:path>
              <a:path w="76200" h="2971800">
                <a:moveTo>
                  <a:pt x="76200" y="2895600"/>
                </a:moveTo>
                <a:lnTo>
                  <a:pt x="44450" y="2895600"/>
                </a:lnTo>
                <a:lnTo>
                  <a:pt x="44450" y="2908300"/>
                </a:lnTo>
                <a:lnTo>
                  <a:pt x="69850" y="2908300"/>
                </a:lnTo>
                <a:lnTo>
                  <a:pt x="76200" y="2895600"/>
                </a:lnTo>
                <a:close/>
              </a:path>
              <a:path w="76200" h="2971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971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54323" y="2933700"/>
            <a:ext cx="227075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890" y="214325"/>
            <a:ext cx="75761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5715" algn="l"/>
                <a:tab pos="2816860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spc="-10" dirty="0">
                <a:solidFill>
                  <a:srgbClr val="0000CC"/>
                </a:solidFill>
                <a:latin typeface="Arial"/>
                <a:cs typeface="Arial"/>
              </a:rPr>
              <a:t>Ugly</a:t>
            </a:r>
            <a:r>
              <a:rPr b="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704087"/>
            <a:ext cx="4867656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848360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54330" algn="l"/>
              </a:tabLst>
            </a:pP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Rectifying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Boundary</a:t>
            </a:r>
            <a:r>
              <a:rPr sz="2400" b="1" spc="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Closures.</a:t>
            </a:r>
            <a:endParaRPr sz="2400">
              <a:latin typeface="Arial"/>
              <a:cs typeface="Arial"/>
            </a:endParaRPr>
          </a:p>
          <a:p>
            <a:pPr marL="634365" lvl="1" indent="-341630">
              <a:lnSpc>
                <a:spcPct val="100000"/>
              </a:lnSpc>
              <a:spcBef>
                <a:spcPts val="2400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make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closures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in one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direction </a:t>
            </a:r>
            <a:r>
              <a:rPr sz="2400" spc="0" dirty="0">
                <a:solidFill>
                  <a:srgbClr val="80008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parallel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boundaries</a:t>
            </a:r>
            <a:r>
              <a:rPr sz="2400" spc="-1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closures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in both</a:t>
            </a:r>
            <a:r>
              <a:rPr sz="2400" spc="-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directions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Force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 Bounding Hyperplane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to belong to the</a:t>
            </a:r>
            <a:r>
              <a:rPr sz="2400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35786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69" h="1219200">
                <a:moveTo>
                  <a:pt x="255142" y="0"/>
                </a:moveTo>
                <a:lnTo>
                  <a:pt x="0" y="1219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4682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69" h="1219200">
                <a:moveTo>
                  <a:pt x="255016" y="0"/>
                </a:moveTo>
                <a:lnTo>
                  <a:pt x="0" y="1219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4714" y="5031485"/>
            <a:ext cx="446405" cy="76200"/>
          </a:xfrm>
          <a:custGeom>
            <a:avLst/>
            <a:gdLst/>
            <a:ahLst/>
            <a:cxnLst/>
            <a:rect l="l" t="t" r="r" b="b"/>
            <a:pathLst>
              <a:path w="446405" h="76200">
                <a:moveTo>
                  <a:pt x="370078" y="0"/>
                </a:moveTo>
                <a:lnTo>
                  <a:pt x="370078" y="76200"/>
                </a:lnTo>
                <a:lnTo>
                  <a:pt x="433578" y="44450"/>
                </a:lnTo>
                <a:lnTo>
                  <a:pt x="382778" y="44450"/>
                </a:lnTo>
                <a:lnTo>
                  <a:pt x="382778" y="31750"/>
                </a:lnTo>
                <a:lnTo>
                  <a:pt x="433578" y="31750"/>
                </a:lnTo>
                <a:lnTo>
                  <a:pt x="370078" y="0"/>
                </a:lnTo>
                <a:close/>
              </a:path>
              <a:path w="446405" h="76200">
                <a:moveTo>
                  <a:pt x="37007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70078" y="44450"/>
                </a:lnTo>
                <a:lnTo>
                  <a:pt x="370078" y="31750"/>
                </a:lnTo>
                <a:close/>
              </a:path>
              <a:path w="446405" h="76200">
                <a:moveTo>
                  <a:pt x="433578" y="31750"/>
                </a:moveTo>
                <a:lnTo>
                  <a:pt x="382778" y="31750"/>
                </a:lnTo>
                <a:lnTo>
                  <a:pt x="382778" y="44450"/>
                </a:lnTo>
                <a:lnTo>
                  <a:pt x="433578" y="44450"/>
                </a:lnTo>
                <a:lnTo>
                  <a:pt x="446278" y="38100"/>
                </a:lnTo>
                <a:lnTo>
                  <a:pt x="433578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5786" y="471093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5786" y="485444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2032" y="499783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2032" y="514121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316" y="528472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8316" y="549986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4549" y="564328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3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9539" y="456755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3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4682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69" h="1219200">
                <a:moveTo>
                  <a:pt x="255016" y="0"/>
                </a:moveTo>
                <a:lnTo>
                  <a:pt x="0" y="1219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5945" y="471093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45945" y="485444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82191" y="499783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2191" y="514121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8436" y="528472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8436" y="549986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4682" y="564328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09698" y="456755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000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69" h="1219200">
                <a:moveTo>
                  <a:pt x="255041" y="0"/>
                </a:moveTo>
                <a:lnTo>
                  <a:pt x="0" y="1219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2000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69" h="1219200">
                <a:moveTo>
                  <a:pt x="255041" y="0"/>
                </a:moveTo>
                <a:lnTo>
                  <a:pt x="0" y="1219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3274" y="471093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3274" y="485444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9520" y="499783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9520" y="514121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753" y="528472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5753" y="549986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2000" y="564328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7041" y="456755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93517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69" h="1219200">
                <a:moveTo>
                  <a:pt x="255143" y="0"/>
                </a:moveTo>
                <a:lnTo>
                  <a:pt x="0" y="1219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39921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70" h="1219200">
                <a:moveTo>
                  <a:pt x="255015" y="0"/>
                </a:moveTo>
                <a:lnTo>
                  <a:pt x="0" y="1219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84905" y="471093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84905" y="485444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1151" y="499783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21151" y="514121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57270" y="528472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3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57270" y="549986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38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93517" y="564328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3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8660" y="456755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39921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70" h="1219200">
                <a:moveTo>
                  <a:pt x="255015" y="0"/>
                </a:moveTo>
                <a:lnTo>
                  <a:pt x="0" y="1219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31184" y="471093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31184" y="485444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67429" y="499783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67429" y="514121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3676" y="528472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3676" y="549986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39921" y="564328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94938" y="456755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10992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69" h="1219200">
                <a:moveTo>
                  <a:pt x="255015" y="0"/>
                </a:moveTo>
                <a:lnTo>
                  <a:pt x="0" y="1219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10992" y="4495800"/>
            <a:ext cx="255270" cy="1219200"/>
          </a:xfrm>
          <a:custGeom>
            <a:avLst/>
            <a:gdLst/>
            <a:ahLst/>
            <a:cxnLst/>
            <a:rect l="l" t="t" r="r" b="b"/>
            <a:pathLst>
              <a:path w="255269" h="1219200">
                <a:moveTo>
                  <a:pt x="255015" y="0"/>
                </a:moveTo>
                <a:lnTo>
                  <a:pt x="0" y="1219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02254" y="471093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02254" y="4854447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38501" y="499783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38501" y="514121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74747" y="528472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74747" y="549986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0992" y="564328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66008" y="456755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>
                <a:moveTo>
                  <a:pt x="0" y="0"/>
                </a:moveTo>
                <a:lnTo>
                  <a:pt x="191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129995" y="5987592"/>
            <a:ext cx="2258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Consistent</a:t>
            </a:r>
            <a:r>
              <a:rPr sz="1800" b="1" spc="-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Direction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105400" y="4662423"/>
            <a:ext cx="0" cy="1067435"/>
          </a:xfrm>
          <a:custGeom>
            <a:avLst/>
            <a:gdLst/>
            <a:ahLst/>
            <a:cxnLst/>
            <a:rect l="l" t="t" r="r" b="b"/>
            <a:pathLst>
              <a:path h="1067435">
                <a:moveTo>
                  <a:pt x="0" y="0"/>
                </a:moveTo>
                <a:lnTo>
                  <a:pt x="0" y="106686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4600" y="4662423"/>
            <a:ext cx="0" cy="1067435"/>
          </a:xfrm>
          <a:custGeom>
            <a:avLst/>
            <a:gdLst/>
            <a:ahLst/>
            <a:cxnLst/>
            <a:rect l="l" t="t" r="r" b="b"/>
            <a:pathLst>
              <a:path h="1067435">
                <a:moveTo>
                  <a:pt x="0" y="0"/>
                </a:moveTo>
                <a:lnTo>
                  <a:pt x="0" y="106686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53000" y="4967223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53000" y="5576951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054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05400" y="51196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05400" y="52721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05400" y="54245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054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578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102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626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150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674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198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722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816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340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864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388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912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436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960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484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4600" y="496722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24600" y="5119623"/>
            <a:ext cx="152400" cy="153035"/>
          </a:xfrm>
          <a:custGeom>
            <a:avLst/>
            <a:gdLst/>
            <a:ahLst/>
            <a:cxnLst/>
            <a:rect l="l" t="t" r="r" b="b"/>
            <a:pathLst>
              <a:path w="152400" h="153035">
                <a:moveTo>
                  <a:pt x="0" y="0"/>
                </a:moveTo>
                <a:lnTo>
                  <a:pt x="152400" y="15252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24600" y="527215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24600" y="542455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934200" y="5233923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772400" y="4662423"/>
            <a:ext cx="0" cy="1067435"/>
          </a:xfrm>
          <a:custGeom>
            <a:avLst/>
            <a:gdLst/>
            <a:ahLst/>
            <a:cxnLst/>
            <a:rect l="l" t="t" r="r" b="b"/>
            <a:pathLst>
              <a:path h="1067435">
                <a:moveTo>
                  <a:pt x="0" y="0"/>
                </a:moveTo>
                <a:lnTo>
                  <a:pt x="0" y="106686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91600" y="4662423"/>
            <a:ext cx="0" cy="1067435"/>
          </a:xfrm>
          <a:custGeom>
            <a:avLst/>
            <a:gdLst/>
            <a:ahLst/>
            <a:cxnLst/>
            <a:rect l="l" t="t" r="r" b="b"/>
            <a:pathLst>
              <a:path h="1067435">
                <a:moveTo>
                  <a:pt x="0" y="0"/>
                </a:moveTo>
                <a:lnTo>
                  <a:pt x="0" y="106686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20000" y="4967223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20000" y="5576951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724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72400" y="51196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72400" y="52721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72400" y="54245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724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9248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0772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2296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820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344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868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39200" y="55007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8486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0010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1534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058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582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6106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7630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15400" y="4967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839200" y="496722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39200" y="5119623"/>
            <a:ext cx="152400" cy="153035"/>
          </a:xfrm>
          <a:custGeom>
            <a:avLst/>
            <a:gdLst/>
            <a:ahLst/>
            <a:cxnLst/>
            <a:rect l="l" t="t" r="r" b="b"/>
            <a:pathLst>
              <a:path w="152400" h="153035">
                <a:moveTo>
                  <a:pt x="0" y="0"/>
                </a:moveTo>
                <a:lnTo>
                  <a:pt x="152400" y="15252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39200" y="527215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39200" y="542455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5268214" y="5965342"/>
            <a:ext cx="3721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Inclusion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/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Exclusion</a:t>
            </a:r>
            <a:r>
              <a:rPr sz="1800" b="1" spc="-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Consistency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120650" cy="5867400"/>
          </a:xfrm>
          <a:custGeom>
            <a:avLst/>
            <a:gdLst/>
            <a:ahLst/>
            <a:cxnLst/>
            <a:rect l="l" t="t" r="r" b="b"/>
            <a:pathLst>
              <a:path w="120650" h="5867400">
                <a:moveTo>
                  <a:pt x="0" y="5867400"/>
                </a:moveTo>
                <a:lnTo>
                  <a:pt x="120650" y="5867400"/>
                </a:lnTo>
                <a:lnTo>
                  <a:pt x="1206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6713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20515" y="214325"/>
            <a:ext cx="5281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9" name="object 9"/>
          <p:cNvSpPr/>
          <p:nvPr/>
        </p:nvSpPr>
        <p:spPr>
          <a:xfrm>
            <a:off x="5334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823" y="704087"/>
            <a:ext cx="3334512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6452" y="786206"/>
            <a:ext cx="8634095" cy="502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General DT</a:t>
            </a:r>
            <a:r>
              <a:rPr sz="24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Strategy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1695"/>
              </a:spcBef>
              <a:buAutoNum type="arabicPeriod"/>
              <a:tabLst>
                <a:tab pos="635000" algn="l"/>
              </a:tabLst>
            </a:pP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Select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test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points near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boundaries.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/>
              <a:tabLst>
                <a:tab pos="63500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Define test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strategy </a:t>
            </a:r>
            <a:r>
              <a:rPr sz="2400" spc="0" dirty="0">
                <a:solidFill>
                  <a:srgbClr val="800080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each possible bug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related</a:t>
            </a:r>
            <a:r>
              <a:rPr sz="2400" spc="-1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boundary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 startAt="3"/>
              <a:tabLst>
                <a:tab pos="635000" algn="l"/>
              </a:tabLst>
            </a:pPr>
            <a:r>
              <a:rPr sz="2400" spc="-60" dirty="0">
                <a:solidFill>
                  <a:srgbClr val="CC3300"/>
                </a:solidFill>
                <a:latin typeface="Arial"/>
                <a:cs typeface="Arial"/>
              </a:rPr>
              <a:t>Test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points </a:t>
            </a:r>
            <a:r>
              <a:rPr sz="2400" spc="0" dirty="0">
                <a:solidFill>
                  <a:srgbClr val="CC3300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a domain </a:t>
            </a:r>
            <a:r>
              <a:rPr sz="2400" spc="0" dirty="0">
                <a:solidFill>
                  <a:srgbClr val="CC3300"/>
                </a:solidFill>
                <a:latin typeface="Arial"/>
                <a:cs typeface="Arial"/>
              </a:rPr>
              <a:t>useful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to test its adjacent</a:t>
            </a:r>
            <a:r>
              <a:rPr sz="2400" spc="-19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domain.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 startAt="3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635000" algn="l"/>
                <a:tab pos="2679065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Run</a:t>
            </a:r>
            <a:r>
              <a:rPr sz="2400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the tests.	By post test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analysis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determine if</a:t>
            </a:r>
            <a:r>
              <a:rPr sz="2400" spc="-1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boundaries are </a:t>
            </a:r>
            <a:r>
              <a:rPr sz="2400" spc="0" dirty="0">
                <a:solidFill>
                  <a:srgbClr val="800080"/>
                </a:solidFill>
                <a:latin typeface="Arial"/>
                <a:cs typeface="Arial"/>
              </a:rPr>
              <a:t>faulty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&amp; if so</a:t>
            </a:r>
            <a:r>
              <a:rPr sz="2400" spc="-1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how?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 startAt="5"/>
              <a:tabLst>
                <a:tab pos="635000" algn="l"/>
              </a:tabLst>
            </a:pP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Run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enough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tests to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verify </a:t>
            </a:r>
            <a:r>
              <a:rPr sz="2400" spc="-10" dirty="0">
                <a:solidFill>
                  <a:srgbClr val="CC3300"/>
                </a:solidFill>
                <a:latin typeface="Arial"/>
                <a:cs typeface="Arial"/>
              </a:rPr>
              <a:t>every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boundary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CC3300"/>
                </a:solidFill>
                <a:latin typeface="Arial"/>
                <a:cs typeface="Arial"/>
              </a:rPr>
              <a:t>every</a:t>
            </a:r>
            <a:r>
              <a:rPr sz="2400" spc="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domain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486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8258" y="214325"/>
            <a:ext cx="2804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701040"/>
            <a:ext cx="3941064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7832725" cy="402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0000CC"/>
                </a:solidFill>
                <a:latin typeface="Arial"/>
                <a:cs typeface="Arial"/>
              </a:rPr>
              <a:t>Domain </a:t>
            </a:r>
            <a:r>
              <a:rPr sz="2600" b="1" spc="-35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r>
              <a:rPr sz="2600" b="1" spc="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Model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1955"/>
              </a:spcBef>
              <a:buFont typeface="Arial"/>
              <a:buChar char="•"/>
              <a:tabLst>
                <a:tab pos="634365" algn="l"/>
                <a:tab pos="635000" algn="l"/>
                <a:tab pos="6074410" algn="l"/>
              </a:tabLst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Structural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Knowledge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is</a:t>
            </a:r>
            <a:r>
              <a:rPr sz="2400" b="1" spc="-4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not</a:t>
            </a:r>
            <a:r>
              <a:rPr sz="2400" b="1" spc="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needed.	Only</a:t>
            </a:r>
            <a:r>
              <a:rPr sz="2400" b="1" spc="-9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Specs.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800080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00080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each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Input</a:t>
            </a:r>
            <a:r>
              <a:rPr sz="2400" b="1" spc="-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Case,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0008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A </a:t>
            </a:r>
            <a:r>
              <a:rPr sz="2400" b="1" spc="-10" dirty="0">
                <a:solidFill>
                  <a:srgbClr val="009999"/>
                </a:solidFill>
                <a:latin typeface="Arial"/>
                <a:cs typeface="Arial"/>
              </a:rPr>
              <a:t>Hypothetical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path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Functional</a:t>
            </a:r>
            <a:r>
              <a:rPr sz="2400" b="1" spc="-9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400" b="1" spc="-45" dirty="0">
                <a:solidFill>
                  <a:srgbClr val="009999"/>
                </a:solidFill>
                <a:latin typeface="Arial"/>
                <a:cs typeface="Arial"/>
              </a:rPr>
              <a:t>An </a:t>
            </a:r>
            <a:r>
              <a:rPr sz="2400" b="1" spc="-20" dirty="0">
                <a:solidFill>
                  <a:srgbClr val="009999"/>
                </a:solidFill>
                <a:latin typeface="Arial"/>
                <a:cs typeface="Arial"/>
              </a:rPr>
              <a:t>Actual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path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for Structural</a:t>
            </a:r>
            <a:r>
              <a:rPr sz="2400" b="1" spc="7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2628900" algn="l"/>
                <a:tab pos="2900045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04087"/>
            <a:ext cx="460857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786206"/>
            <a:ext cx="4511040" cy="472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DT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Specific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</a:t>
            </a:r>
            <a:r>
              <a:rPr sz="2400" b="1" spc="-9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Bugs</a:t>
            </a:r>
            <a:endParaRPr sz="24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2400"/>
              </a:spcBef>
            </a:pPr>
            <a:r>
              <a:rPr sz="2400" spc="-25" dirty="0">
                <a:solidFill>
                  <a:srgbClr val="009999"/>
                </a:solidFill>
                <a:latin typeface="Arial"/>
                <a:cs typeface="Arial"/>
              </a:rPr>
              <a:t>Generally,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548765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Interior</a:t>
            </a:r>
            <a:r>
              <a:rPr sz="2400" spc="-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548765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Exterior</a:t>
            </a:r>
            <a:r>
              <a:rPr sz="2400" spc="-1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548765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Epsilon</a:t>
            </a:r>
            <a:r>
              <a:rPr sz="24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neighborhood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548765" indent="-340995">
              <a:lnSpc>
                <a:spcPct val="100000"/>
              </a:lnSpc>
              <a:spcBef>
                <a:spcPts val="5"/>
              </a:spcBef>
              <a:buChar char="•"/>
              <a:tabLst>
                <a:tab pos="1548765" algn="l"/>
                <a:tab pos="1549400" algn="l"/>
              </a:tabLst>
            </a:pP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Extreme</a:t>
            </a:r>
            <a:r>
              <a:rPr sz="2400" spc="-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548765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4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2628900" algn="l"/>
                <a:tab pos="2900045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04087"/>
            <a:ext cx="460857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786206"/>
            <a:ext cx="4218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DT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Specific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</a:t>
            </a:r>
            <a:r>
              <a:rPr sz="2400" b="1" spc="-1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Bugs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4400" y="2057400"/>
            <a:ext cx="2133600" cy="2438400"/>
          </a:xfrm>
          <a:custGeom>
            <a:avLst/>
            <a:gdLst/>
            <a:ahLst/>
            <a:cxnLst/>
            <a:rect l="l" t="t" r="r" b="b"/>
            <a:pathLst>
              <a:path w="2133600" h="2438400">
                <a:moveTo>
                  <a:pt x="0" y="2438400"/>
                </a:moveTo>
                <a:lnTo>
                  <a:pt x="2133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7800" y="2209800"/>
            <a:ext cx="2209800" cy="2209800"/>
          </a:xfrm>
          <a:custGeom>
            <a:avLst/>
            <a:gdLst/>
            <a:ahLst/>
            <a:cxnLst/>
            <a:rect l="l" t="t" r="r" b="b"/>
            <a:pathLst>
              <a:path w="2209800" h="2209800">
                <a:moveTo>
                  <a:pt x="0" y="0"/>
                </a:moveTo>
                <a:lnTo>
                  <a:pt x="2209800" y="2209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00" y="4343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000" y="4267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000" y="4191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9200" y="411480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4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5400" y="4038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3250" y="396240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7800" y="3886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4000" y="3810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00200" y="3733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6400" y="3657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6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28800" y="3505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5000" y="3352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12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57400" y="3200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33600" y="3124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86000" y="2895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3851" y="281940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09800" y="304800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4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000" y="2971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90800" y="2590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4000" y="2286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6400" y="2438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8800" y="2590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1200" y="2743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33600" y="2895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86000" y="3048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38400" y="3200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90800" y="3352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43200" y="3505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95600" y="3657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48000" y="3810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00400" y="3962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54451" y="4114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57600" y="4419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67000" y="2514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956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71800" y="2209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17650" y="4032250"/>
            <a:ext cx="88900" cy="8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908175" y="6049467"/>
            <a:ext cx="10833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CC3300"/>
                </a:solidFill>
                <a:latin typeface="Arial"/>
                <a:cs typeface="Arial"/>
              </a:rPr>
              <a:t>Domain</a:t>
            </a:r>
            <a:r>
              <a:rPr sz="1600" b="1" spc="-1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3300"/>
                </a:solidFill>
                <a:latin typeface="Arial"/>
                <a:cs typeface="Arial"/>
              </a:rPr>
              <a:t>D1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33600" y="2895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5994" y="105840"/>
                </a:lnTo>
                <a:lnTo>
                  <a:pt x="22336" y="130063"/>
                </a:lnTo>
                <a:lnTo>
                  <a:pt x="46559" y="146405"/>
                </a:lnTo>
                <a:lnTo>
                  <a:pt x="76200" y="152400"/>
                </a:lnTo>
                <a:lnTo>
                  <a:pt x="105840" y="146405"/>
                </a:lnTo>
                <a:lnTo>
                  <a:pt x="130063" y="130063"/>
                </a:lnTo>
                <a:lnTo>
                  <a:pt x="146405" y="105840"/>
                </a:lnTo>
                <a:lnTo>
                  <a:pt x="152400" y="76200"/>
                </a:lnTo>
                <a:lnTo>
                  <a:pt x="146405" y="46559"/>
                </a:lnTo>
                <a:lnTo>
                  <a:pt x="130063" y="22336"/>
                </a:lnTo>
                <a:lnTo>
                  <a:pt x="105840" y="5994"/>
                </a:lnTo>
                <a:lnTo>
                  <a:pt x="76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33600" y="2895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05840" y="5994"/>
                </a:lnTo>
                <a:lnTo>
                  <a:pt x="130063" y="22336"/>
                </a:lnTo>
                <a:lnTo>
                  <a:pt x="146405" y="46559"/>
                </a:lnTo>
                <a:lnTo>
                  <a:pt x="152400" y="76200"/>
                </a:lnTo>
                <a:lnTo>
                  <a:pt x="146405" y="105840"/>
                </a:lnTo>
                <a:lnTo>
                  <a:pt x="130063" y="130063"/>
                </a:lnTo>
                <a:lnTo>
                  <a:pt x="105840" y="146405"/>
                </a:lnTo>
                <a:lnTo>
                  <a:pt x="76200" y="152400"/>
                </a:lnTo>
                <a:lnTo>
                  <a:pt x="46559" y="146405"/>
                </a:lnTo>
                <a:lnTo>
                  <a:pt x="22336" y="130063"/>
                </a:lnTo>
                <a:lnTo>
                  <a:pt x="5994" y="10584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71800" y="3733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71800" y="3733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217472" y="4829632"/>
            <a:ext cx="21856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Epsilon</a:t>
            </a:r>
            <a:r>
              <a:rPr sz="16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neighborhood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00200" y="4267200"/>
            <a:ext cx="537845" cy="537845"/>
          </a:xfrm>
          <a:custGeom>
            <a:avLst/>
            <a:gdLst/>
            <a:ahLst/>
            <a:cxnLst/>
            <a:rect l="l" t="t" r="r" b="b"/>
            <a:pathLst>
              <a:path w="537844" h="537845">
                <a:moveTo>
                  <a:pt x="58355" y="49340"/>
                </a:moveTo>
                <a:lnTo>
                  <a:pt x="49340" y="58355"/>
                </a:lnTo>
                <a:lnTo>
                  <a:pt x="528955" y="537844"/>
                </a:lnTo>
                <a:lnTo>
                  <a:pt x="537844" y="528955"/>
                </a:lnTo>
                <a:lnTo>
                  <a:pt x="58355" y="49340"/>
                </a:lnTo>
                <a:close/>
              </a:path>
              <a:path w="537844" h="537845">
                <a:moveTo>
                  <a:pt x="0" y="0"/>
                </a:moveTo>
                <a:lnTo>
                  <a:pt x="26924" y="80772"/>
                </a:lnTo>
                <a:lnTo>
                  <a:pt x="49340" y="58355"/>
                </a:lnTo>
                <a:lnTo>
                  <a:pt x="40386" y="49402"/>
                </a:lnTo>
                <a:lnTo>
                  <a:pt x="49402" y="40386"/>
                </a:lnTo>
                <a:lnTo>
                  <a:pt x="67310" y="40386"/>
                </a:lnTo>
                <a:lnTo>
                  <a:pt x="80772" y="26924"/>
                </a:lnTo>
                <a:lnTo>
                  <a:pt x="0" y="0"/>
                </a:lnTo>
                <a:close/>
              </a:path>
              <a:path w="537844" h="537845">
                <a:moveTo>
                  <a:pt x="49402" y="40386"/>
                </a:moveTo>
                <a:lnTo>
                  <a:pt x="40386" y="49402"/>
                </a:lnTo>
                <a:lnTo>
                  <a:pt x="49340" y="58355"/>
                </a:lnTo>
                <a:lnTo>
                  <a:pt x="58355" y="49340"/>
                </a:lnTo>
                <a:lnTo>
                  <a:pt x="49402" y="40386"/>
                </a:lnTo>
                <a:close/>
              </a:path>
              <a:path w="537844" h="537845">
                <a:moveTo>
                  <a:pt x="67310" y="40386"/>
                </a:moveTo>
                <a:lnTo>
                  <a:pt x="49402" y="40386"/>
                </a:lnTo>
                <a:lnTo>
                  <a:pt x="58355" y="49340"/>
                </a:lnTo>
                <a:lnTo>
                  <a:pt x="67310" y="40386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27250" y="3200400"/>
            <a:ext cx="117475" cy="1600835"/>
          </a:xfrm>
          <a:custGeom>
            <a:avLst/>
            <a:gdLst/>
            <a:ahLst/>
            <a:cxnLst/>
            <a:rect l="l" t="t" r="r" b="b"/>
            <a:pathLst>
              <a:path w="117475" h="1600835">
                <a:moveTo>
                  <a:pt x="72547" y="75827"/>
                </a:moveTo>
                <a:lnTo>
                  <a:pt x="0" y="1599945"/>
                </a:lnTo>
                <a:lnTo>
                  <a:pt x="12700" y="1600454"/>
                </a:lnTo>
                <a:lnTo>
                  <a:pt x="85247" y="76442"/>
                </a:lnTo>
                <a:lnTo>
                  <a:pt x="72547" y="75827"/>
                </a:lnTo>
                <a:close/>
              </a:path>
              <a:path w="117475" h="1600835">
                <a:moveTo>
                  <a:pt x="110408" y="63119"/>
                </a:moveTo>
                <a:lnTo>
                  <a:pt x="73151" y="63119"/>
                </a:lnTo>
                <a:lnTo>
                  <a:pt x="85851" y="63753"/>
                </a:lnTo>
                <a:lnTo>
                  <a:pt x="85247" y="76442"/>
                </a:lnTo>
                <a:lnTo>
                  <a:pt x="116967" y="77977"/>
                </a:lnTo>
                <a:lnTo>
                  <a:pt x="110408" y="63119"/>
                </a:lnTo>
                <a:close/>
              </a:path>
              <a:path w="117475" h="1600835">
                <a:moveTo>
                  <a:pt x="73151" y="63119"/>
                </a:moveTo>
                <a:lnTo>
                  <a:pt x="72547" y="75827"/>
                </a:lnTo>
                <a:lnTo>
                  <a:pt x="85247" y="76442"/>
                </a:lnTo>
                <a:lnTo>
                  <a:pt x="85851" y="63753"/>
                </a:lnTo>
                <a:lnTo>
                  <a:pt x="73151" y="63119"/>
                </a:lnTo>
                <a:close/>
              </a:path>
              <a:path w="117475" h="1600835">
                <a:moveTo>
                  <a:pt x="82550" y="0"/>
                </a:moveTo>
                <a:lnTo>
                  <a:pt x="40893" y="74295"/>
                </a:lnTo>
                <a:lnTo>
                  <a:pt x="72547" y="75827"/>
                </a:lnTo>
                <a:lnTo>
                  <a:pt x="73151" y="63119"/>
                </a:lnTo>
                <a:lnTo>
                  <a:pt x="110408" y="63119"/>
                </a:lnTo>
                <a:lnTo>
                  <a:pt x="8255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28520" y="3810000"/>
            <a:ext cx="767080" cy="994410"/>
          </a:xfrm>
          <a:custGeom>
            <a:avLst/>
            <a:gdLst/>
            <a:ahLst/>
            <a:cxnLst/>
            <a:rect l="l" t="t" r="r" b="b"/>
            <a:pathLst>
              <a:path w="767080" h="994410">
                <a:moveTo>
                  <a:pt x="715625" y="56575"/>
                </a:moveTo>
                <a:lnTo>
                  <a:pt x="0" y="986663"/>
                </a:lnTo>
                <a:lnTo>
                  <a:pt x="10160" y="994410"/>
                </a:lnTo>
                <a:lnTo>
                  <a:pt x="725685" y="64289"/>
                </a:lnTo>
                <a:lnTo>
                  <a:pt x="715625" y="56575"/>
                </a:lnTo>
                <a:close/>
              </a:path>
              <a:path w="767080" h="994410">
                <a:moveTo>
                  <a:pt x="758037" y="46481"/>
                </a:moveTo>
                <a:lnTo>
                  <a:pt x="723392" y="46481"/>
                </a:lnTo>
                <a:lnTo>
                  <a:pt x="733425" y="54229"/>
                </a:lnTo>
                <a:lnTo>
                  <a:pt x="725685" y="64289"/>
                </a:lnTo>
                <a:lnTo>
                  <a:pt x="750824" y="83566"/>
                </a:lnTo>
                <a:lnTo>
                  <a:pt x="758037" y="46481"/>
                </a:lnTo>
                <a:close/>
              </a:path>
              <a:path w="767080" h="994410">
                <a:moveTo>
                  <a:pt x="723392" y="46481"/>
                </a:moveTo>
                <a:lnTo>
                  <a:pt x="715625" y="56575"/>
                </a:lnTo>
                <a:lnTo>
                  <a:pt x="725685" y="64289"/>
                </a:lnTo>
                <a:lnTo>
                  <a:pt x="733425" y="54229"/>
                </a:lnTo>
                <a:lnTo>
                  <a:pt x="723392" y="46481"/>
                </a:lnTo>
                <a:close/>
              </a:path>
              <a:path w="767080" h="994410">
                <a:moveTo>
                  <a:pt x="767080" y="0"/>
                </a:moveTo>
                <a:lnTo>
                  <a:pt x="690372" y="37211"/>
                </a:lnTo>
                <a:lnTo>
                  <a:pt x="715625" y="56575"/>
                </a:lnTo>
                <a:lnTo>
                  <a:pt x="723392" y="46481"/>
                </a:lnTo>
                <a:lnTo>
                  <a:pt x="758037" y="46481"/>
                </a:lnTo>
                <a:lnTo>
                  <a:pt x="76708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187954" y="3517849"/>
            <a:ext cx="15259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CC3300"/>
                </a:solidFill>
                <a:latin typeface="Arial"/>
                <a:cs typeface="Arial"/>
              </a:rPr>
              <a:t>Boundary</a:t>
            </a:r>
            <a:r>
              <a:rPr sz="1600" b="1" spc="-1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CC3300"/>
                </a:solidFill>
                <a:latin typeface="Arial"/>
                <a:cs typeface="Arial"/>
              </a:rPr>
              <a:t>point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867400" y="2057400"/>
            <a:ext cx="2133600" cy="2438400"/>
          </a:xfrm>
          <a:custGeom>
            <a:avLst/>
            <a:gdLst/>
            <a:ahLst/>
            <a:cxnLst/>
            <a:rect l="l" t="t" r="r" b="b"/>
            <a:pathLst>
              <a:path w="2133600" h="2438400">
                <a:moveTo>
                  <a:pt x="0" y="2438400"/>
                </a:moveTo>
                <a:lnTo>
                  <a:pt x="2133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913001" y="2161489"/>
            <a:ext cx="112522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11885" algn="l"/>
              </a:tabLst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Extreme </a:t>
            </a:r>
            <a:r>
              <a:rPr sz="1600" b="1" spc="-1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u="dbl" dirty="0">
                <a:solidFill>
                  <a:srgbClr val="0000CC"/>
                </a:solidFill>
                <a:latin typeface="Arial"/>
                <a:cs typeface="Arial"/>
              </a:rPr>
              <a:t> 	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07085" algn="l"/>
              </a:tabLst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point </a:t>
            </a:r>
            <a:r>
              <a:rPr sz="1600" b="1" spc="-1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0000CC"/>
                </a:solidFill>
                <a:latin typeface="Arial"/>
                <a:cs typeface="Arial"/>
              </a:rPr>
              <a:t> 	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400800" y="2209800"/>
            <a:ext cx="2209800" cy="2209800"/>
          </a:xfrm>
          <a:custGeom>
            <a:avLst/>
            <a:gdLst/>
            <a:ahLst/>
            <a:cxnLst/>
            <a:rect l="l" t="t" r="r" b="b"/>
            <a:pathLst>
              <a:path w="2209800" h="2209800">
                <a:moveTo>
                  <a:pt x="0" y="0"/>
                </a:moveTo>
                <a:lnTo>
                  <a:pt x="2209800" y="2209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19800" y="4343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96000" y="4267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96000" y="4191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72200" y="411480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4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400" y="4038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26251" y="396240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00800" y="3886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77000" y="3810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53200" y="3733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29400" y="3657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05600" y="3581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81800" y="3505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58000" y="3352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934200" y="3276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10400" y="3200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86600" y="3124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39000" y="2895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16851" y="281940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62800" y="304800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4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39000" y="2971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67600" y="2667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43800" y="2590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77000" y="2286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29400" y="2438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81800" y="2590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34200" y="2743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86600" y="2895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39000" y="3048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91400" y="3200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43800" y="3352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696200" y="3505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48600" y="3657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01000" y="3810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53400" y="3962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307451" y="4114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458200" y="4267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10600" y="4419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20000" y="2514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96200" y="2438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72400" y="2362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848600" y="2286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24800" y="2209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29400" y="3505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29400" y="3505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86600" y="2895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5994" y="105840"/>
                </a:lnTo>
                <a:lnTo>
                  <a:pt x="22336" y="130063"/>
                </a:lnTo>
                <a:lnTo>
                  <a:pt x="46559" y="146405"/>
                </a:lnTo>
                <a:lnTo>
                  <a:pt x="76200" y="152400"/>
                </a:lnTo>
                <a:lnTo>
                  <a:pt x="105840" y="146405"/>
                </a:lnTo>
                <a:lnTo>
                  <a:pt x="130063" y="130063"/>
                </a:lnTo>
                <a:lnTo>
                  <a:pt x="146405" y="105840"/>
                </a:lnTo>
                <a:lnTo>
                  <a:pt x="152400" y="76200"/>
                </a:lnTo>
                <a:lnTo>
                  <a:pt x="146405" y="46559"/>
                </a:lnTo>
                <a:lnTo>
                  <a:pt x="130063" y="22336"/>
                </a:lnTo>
                <a:lnTo>
                  <a:pt x="105840" y="5994"/>
                </a:lnTo>
                <a:lnTo>
                  <a:pt x="76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86600" y="2895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05840" y="5994"/>
                </a:lnTo>
                <a:lnTo>
                  <a:pt x="130063" y="22336"/>
                </a:lnTo>
                <a:lnTo>
                  <a:pt x="146405" y="46559"/>
                </a:lnTo>
                <a:lnTo>
                  <a:pt x="152400" y="76200"/>
                </a:lnTo>
                <a:lnTo>
                  <a:pt x="146405" y="105840"/>
                </a:lnTo>
                <a:lnTo>
                  <a:pt x="130063" y="130063"/>
                </a:lnTo>
                <a:lnTo>
                  <a:pt x="105840" y="146405"/>
                </a:lnTo>
                <a:lnTo>
                  <a:pt x="76200" y="152400"/>
                </a:lnTo>
                <a:lnTo>
                  <a:pt x="46559" y="146405"/>
                </a:lnTo>
                <a:lnTo>
                  <a:pt x="22336" y="130063"/>
                </a:lnTo>
                <a:lnTo>
                  <a:pt x="5994" y="10584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924800" y="3733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24800" y="3733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6634098" y="5058536"/>
            <a:ext cx="10439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1600" b="1" spc="3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Points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693789" y="3819525"/>
            <a:ext cx="398780" cy="1136015"/>
          </a:xfrm>
          <a:custGeom>
            <a:avLst/>
            <a:gdLst/>
            <a:ahLst/>
            <a:cxnLst/>
            <a:rect l="l" t="t" r="r" b="b"/>
            <a:pathLst>
              <a:path w="398779" h="1136014">
                <a:moveTo>
                  <a:pt x="42138" y="70183"/>
                </a:moveTo>
                <a:lnTo>
                  <a:pt x="30070" y="74234"/>
                </a:lnTo>
                <a:lnTo>
                  <a:pt x="386841" y="1135507"/>
                </a:lnTo>
                <a:lnTo>
                  <a:pt x="398779" y="1131443"/>
                </a:lnTo>
                <a:lnTo>
                  <a:pt x="42138" y="70183"/>
                </a:lnTo>
                <a:close/>
              </a:path>
              <a:path w="398779" h="1136014">
                <a:moveTo>
                  <a:pt x="11810" y="0"/>
                </a:moveTo>
                <a:lnTo>
                  <a:pt x="0" y="84327"/>
                </a:lnTo>
                <a:lnTo>
                  <a:pt x="30070" y="74234"/>
                </a:lnTo>
                <a:lnTo>
                  <a:pt x="26034" y="62230"/>
                </a:lnTo>
                <a:lnTo>
                  <a:pt x="38100" y="58166"/>
                </a:lnTo>
                <a:lnTo>
                  <a:pt x="70345" y="58166"/>
                </a:lnTo>
                <a:lnTo>
                  <a:pt x="11810" y="0"/>
                </a:lnTo>
                <a:close/>
              </a:path>
              <a:path w="398779" h="1136014">
                <a:moveTo>
                  <a:pt x="38100" y="58166"/>
                </a:moveTo>
                <a:lnTo>
                  <a:pt x="26034" y="62230"/>
                </a:lnTo>
                <a:lnTo>
                  <a:pt x="30070" y="74234"/>
                </a:lnTo>
                <a:lnTo>
                  <a:pt x="42138" y="70183"/>
                </a:lnTo>
                <a:lnTo>
                  <a:pt x="38100" y="58166"/>
                </a:lnTo>
                <a:close/>
              </a:path>
              <a:path w="398779" h="1136014">
                <a:moveTo>
                  <a:pt x="70345" y="58166"/>
                </a:moveTo>
                <a:lnTo>
                  <a:pt x="38100" y="58166"/>
                </a:lnTo>
                <a:lnTo>
                  <a:pt x="42138" y="70183"/>
                </a:lnTo>
                <a:lnTo>
                  <a:pt x="72262" y="60070"/>
                </a:lnTo>
                <a:lnTo>
                  <a:pt x="70345" y="5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80250" y="3352800"/>
            <a:ext cx="117475" cy="1600835"/>
          </a:xfrm>
          <a:custGeom>
            <a:avLst/>
            <a:gdLst/>
            <a:ahLst/>
            <a:cxnLst/>
            <a:rect l="l" t="t" r="r" b="b"/>
            <a:pathLst>
              <a:path w="117475" h="1600835">
                <a:moveTo>
                  <a:pt x="72547" y="75827"/>
                </a:moveTo>
                <a:lnTo>
                  <a:pt x="0" y="1599945"/>
                </a:lnTo>
                <a:lnTo>
                  <a:pt x="12700" y="1600454"/>
                </a:lnTo>
                <a:lnTo>
                  <a:pt x="85247" y="76442"/>
                </a:lnTo>
                <a:lnTo>
                  <a:pt x="72547" y="75827"/>
                </a:lnTo>
                <a:close/>
              </a:path>
              <a:path w="117475" h="1600835">
                <a:moveTo>
                  <a:pt x="110408" y="63119"/>
                </a:moveTo>
                <a:lnTo>
                  <a:pt x="73151" y="63119"/>
                </a:lnTo>
                <a:lnTo>
                  <a:pt x="85851" y="63753"/>
                </a:lnTo>
                <a:lnTo>
                  <a:pt x="85247" y="76442"/>
                </a:lnTo>
                <a:lnTo>
                  <a:pt x="116967" y="77977"/>
                </a:lnTo>
                <a:lnTo>
                  <a:pt x="110408" y="63119"/>
                </a:lnTo>
                <a:close/>
              </a:path>
              <a:path w="117475" h="1600835">
                <a:moveTo>
                  <a:pt x="73151" y="63119"/>
                </a:moveTo>
                <a:lnTo>
                  <a:pt x="72547" y="75827"/>
                </a:lnTo>
                <a:lnTo>
                  <a:pt x="85247" y="76442"/>
                </a:lnTo>
                <a:lnTo>
                  <a:pt x="85851" y="63753"/>
                </a:lnTo>
                <a:lnTo>
                  <a:pt x="73151" y="63119"/>
                </a:lnTo>
                <a:close/>
              </a:path>
              <a:path w="117475" h="1600835">
                <a:moveTo>
                  <a:pt x="82550" y="0"/>
                </a:moveTo>
                <a:lnTo>
                  <a:pt x="40894" y="74295"/>
                </a:lnTo>
                <a:lnTo>
                  <a:pt x="72547" y="75827"/>
                </a:lnTo>
                <a:lnTo>
                  <a:pt x="73151" y="63119"/>
                </a:lnTo>
                <a:lnTo>
                  <a:pt x="110408" y="63119"/>
                </a:lnTo>
                <a:lnTo>
                  <a:pt x="82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81393" y="3886200"/>
            <a:ext cx="767715" cy="1070610"/>
          </a:xfrm>
          <a:custGeom>
            <a:avLst/>
            <a:gdLst/>
            <a:ahLst/>
            <a:cxnLst/>
            <a:rect l="l" t="t" r="r" b="b"/>
            <a:pathLst>
              <a:path w="767715" h="1070610">
                <a:moveTo>
                  <a:pt x="717761" y="58376"/>
                </a:moveTo>
                <a:lnTo>
                  <a:pt x="0" y="1063117"/>
                </a:lnTo>
                <a:lnTo>
                  <a:pt x="10413" y="1070483"/>
                </a:lnTo>
                <a:lnTo>
                  <a:pt x="728053" y="65736"/>
                </a:lnTo>
                <a:lnTo>
                  <a:pt x="717761" y="58376"/>
                </a:lnTo>
                <a:close/>
              </a:path>
              <a:path w="767715" h="1070610">
                <a:moveTo>
                  <a:pt x="759604" y="48006"/>
                </a:moveTo>
                <a:lnTo>
                  <a:pt x="725170" y="48006"/>
                </a:lnTo>
                <a:lnTo>
                  <a:pt x="735456" y="55372"/>
                </a:lnTo>
                <a:lnTo>
                  <a:pt x="728053" y="65736"/>
                </a:lnTo>
                <a:lnTo>
                  <a:pt x="753872" y="84200"/>
                </a:lnTo>
                <a:lnTo>
                  <a:pt x="759604" y="48006"/>
                </a:lnTo>
                <a:close/>
              </a:path>
              <a:path w="767715" h="1070610">
                <a:moveTo>
                  <a:pt x="725170" y="48006"/>
                </a:moveTo>
                <a:lnTo>
                  <a:pt x="717761" y="58376"/>
                </a:lnTo>
                <a:lnTo>
                  <a:pt x="728053" y="65736"/>
                </a:lnTo>
                <a:lnTo>
                  <a:pt x="735456" y="55372"/>
                </a:lnTo>
                <a:lnTo>
                  <a:pt x="725170" y="48006"/>
                </a:lnTo>
                <a:close/>
              </a:path>
              <a:path w="767715" h="1070610">
                <a:moveTo>
                  <a:pt x="767206" y="0"/>
                </a:moveTo>
                <a:lnTo>
                  <a:pt x="691896" y="39877"/>
                </a:lnTo>
                <a:lnTo>
                  <a:pt x="717761" y="58376"/>
                </a:lnTo>
                <a:lnTo>
                  <a:pt x="725170" y="48006"/>
                </a:lnTo>
                <a:lnTo>
                  <a:pt x="759604" y="48006"/>
                </a:lnTo>
                <a:lnTo>
                  <a:pt x="767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89650" y="3498850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66050" y="3117850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37450" y="2127250"/>
            <a:ext cx="88900" cy="8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6557898" y="1399158"/>
            <a:ext cx="10560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00CC"/>
                </a:solidFill>
                <a:latin typeface="Arial"/>
                <a:cs typeface="Arial"/>
              </a:rPr>
              <a:t>Off</a:t>
            </a:r>
            <a:r>
              <a:rPr sz="1600" b="1" spc="3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Points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233539" y="1673098"/>
            <a:ext cx="234315" cy="384810"/>
          </a:xfrm>
          <a:custGeom>
            <a:avLst/>
            <a:gdLst/>
            <a:ahLst/>
            <a:cxnLst/>
            <a:rect l="l" t="t" r="r" b="b"/>
            <a:pathLst>
              <a:path w="234315" h="384810">
                <a:moveTo>
                  <a:pt x="189426" y="322233"/>
                </a:moveTo>
                <a:lnTo>
                  <a:pt x="162178" y="338581"/>
                </a:lnTo>
                <a:lnTo>
                  <a:pt x="234060" y="384301"/>
                </a:lnTo>
                <a:lnTo>
                  <a:pt x="230159" y="333121"/>
                </a:lnTo>
                <a:lnTo>
                  <a:pt x="195960" y="333121"/>
                </a:lnTo>
                <a:lnTo>
                  <a:pt x="189426" y="322233"/>
                </a:lnTo>
                <a:close/>
              </a:path>
              <a:path w="234315" h="384810">
                <a:moveTo>
                  <a:pt x="200316" y="315699"/>
                </a:moveTo>
                <a:lnTo>
                  <a:pt x="189426" y="322233"/>
                </a:lnTo>
                <a:lnTo>
                  <a:pt x="195960" y="333121"/>
                </a:lnTo>
                <a:lnTo>
                  <a:pt x="206882" y="326643"/>
                </a:lnTo>
                <a:lnTo>
                  <a:pt x="200316" y="315699"/>
                </a:lnTo>
                <a:close/>
              </a:path>
              <a:path w="234315" h="384810">
                <a:moveTo>
                  <a:pt x="227583" y="299338"/>
                </a:moveTo>
                <a:lnTo>
                  <a:pt x="200316" y="315699"/>
                </a:lnTo>
                <a:lnTo>
                  <a:pt x="206882" y="326643"/>
                </a:lnTo>
                <a:lnTo>
                  <a:pt x="195960" y="333121"/>
                </a:lnTo>
                <a:lnTo>
                  <a:pt x="230159" y="333121"/>
                </a:lnTo>
                <a:lnTo>
                  <a:pt x="227583" y="299338"/>
                </a:lnTo>
                <a:close/>
              </a:path>
              <a:path w="234315" h="384810">
                <a:moveTo>
                  <a:pt x="10921" y="0"/>
                </a:moveTo>
                <a:lnTo>
                  <a:pt x="0" y="6603"/>
                </a:lnTo>
                <a:lnTo>
                  <a:pt x="189426" y="322233"/>
                </a:lnTo>
                <a:lnTo>
                  <a:pt x="200316" y="315699"/>
                </a:lnTo>
                <a:lnTo>
                  <a:pt x="10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233031" y="1674241"/>
            <a:ext cx="473709" cy="1297940"/>
          </a:xfrm>
          <a:custGeom>
            <a:avLst/>
            <a:gdLst/>
            <a:ahLst/>
            <a:cxnLst/>
            <a:rect l="l" t="t" r="r" b="b"/>
            <a:pathLst>
              <a:path w="473709" h="1297939">
                <a:moveTo>
                  <a:pt x="431764" y="1227798"/>
                </a:moveTo>
                <a:lnTo>
                  <a:pt x="401827" y="1238377"/>
                </a:lnTo>
                <a:lnTo>
                  <a:pt x="463169" y="1297559"/>
                </a:lnTo>
                <a:lnTo>
                  <a:pt x="470370" y="1239774"/>
                </a:lnTo>
                <a:lnTo>
                  <a:pt x="435991" y="1239774"/>
                </a:lnTo>
                <a:lnTo>
                  <a:pt x="431764" y="1227798"/>
                </a:lnTo>
                <a:close/>
              </a:path>
              <a:path w="473709" h="1297939">
                <a:moveTo>
                  <a:pt x="443806" y="1223543"/>
                </a:moveTo>
                <a:lnTo>
                  <a:pt x="431764" y="1227798"/>
                </a:lnTo>
                <a:lnTo>
                  <a:pt x="435991" y="1239774"/>
                </a:lnTo>
                <a:lnTo>
                  <a:pt x="448055" y="1235583"/>
                </a:lnTo>
                <a:lnTo>
                  <a:pt x="443806" y="1223543"/>
                </a:lnTo>
                <a:close/>
              </a:path>
              <a:path w="473709" h="1297939">
                <a:moveTo>
                  <a:pt x="473710" y="1212977"/>
                </a:moveTo>
                <a:lnTo>
                  <a:pt x="443806" y="1223543"/>
                </a:lnTo>
                <a:lnTo>
                  <a:pt x="448055" y="1235583"/>
                </a:lnTo>
                <a:lnTo>
                  <a:pt x="435991" y="1239774"/>
                </a:lnTo>
                <a:lnTo>
                  <a:pt x="470370" y="1239774"/>
                </a:lnTo>
                <a:lnTo>
                  <a:pt x="473710" y="1212977"/>
                </a:lnTo>
                <a:close/>
              </a:path>
              <a:path w="473709" h="1297939">
                <a:moveTo>
                  <a:pt x="11938" y="0"/>
                </a:moveTo>
                <a:lnTo>
                  <a:pt x="0" y="4318"/>
                </a:lnTo>
                <a:lnTo>
                  <a:pt x="431764" y="1227798"/>
                </a:lnTo>
                <a:lnTo>
                  <a:pt x="443806" y="1223543"/>
                </a:lnTo>
                <a:lnTo>
                  <a:pt x="11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48400" y="1673225"/>
            <a:ext cx="996315" cy="1755775"/>
          </a:xfrm>
          <a:custGeom>
            <a:avLst/>
            <a:gdLst/>
            <a:ahLst/>
            <a:cxnLst/>
            <a:rect l="l" t="t" r="r" b="b"/>
            <a:pathLst>
              <a:path w="996315" h="1755775">
                <a:moveTo>
                  <a:pt x="4317" y="1670685"/>
                </a:moveTo>
                <a:lnTo>
                  <a:pt x="0" y="1755775"/>
                </a:lnTo>
                <a:lnTo>
                  <a:pt x="70612" y="1708150"/>
                </a:lnTo>
                <a:lnTo>
                  <a:pt x="62521" y="1703577"/>
                </a:lnTo>
                <a:lnTo>
                  <a:pt x="36829" y="1703577"/>
                </a:lnTo>
                <a:lnTo>
                  <a:pt x="25653" y="1697354"/>
                </a:lnTo>
                <a:lnTo>
                  <a:pt x="31913" y="1686280"/>
                </a:lnTo>
                <a:lnTo>
                  <a:pt x="4317" y="1670685"/>
                </a:lnTo>
                <a:close/>
              </a:path>
              <a:path w="996315" h="1755775">
                <a:moveTo>
                  <a:pt x="31913" y="1686280"/>
                </a:moveTo>
                <a:lnTo>
                  <a:pt x="25653" y="1697354"/>
                </a:lnTo>
                <a:lnTo>
                  <a:pt x="36829" y="1703577"/>
                </a:lnTo>
                <a:lnTo>
                  <a:pt x="43050" y="1692573"/>
                </a:lnTo>
                <a:lnTo>
                  <a:pt x="31913" y="1686280"/>
                </a:lnTo>
                <a:close/>
              </a:path>
              <a:path w="996315" h="1755775">
                <a:moveTo>
                  <a:pt x="43050" y="1692573"/>
                </a:moveTo>
                <a:lnTo>
                  <a:pt x="36829" y="1703577"/>
                </a:lnTo>
                <a:lnTo>
                  <a:pt x="62521" y="1703577"/>
                </a:lnTo>
                <a:lnTo>
                  <a:pt x="43050" y="1692573"/>
                </a:lnTo>
                <a:close/>
              </a:path>
              <a:path w="996315" h="1755775">
                <a:moveTo>
                  <a:pt x="985011" y="0"/>
                </a:moveTo>
                <a:lnTo>
                  <a:pt x="31913" y="1686280"/>
                </a:lnTo>
                <a:lnTo>
                  <a:pt x="43050" y="1692573"/>
                </a:lnTo>
                <a:lnTo>
                  <a:pt x="996188" y="6350"/>
                </a:lnTo>
                <a:lnTo>
                  <a:pt x="985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2628900" algn="l"/>
                <a:tab pos="2900045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2767" y="9601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3600" y="932688"/>
            <a:ext cx="585215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04288" y="932688"/>
            <a:ext cx="51511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4872" y="932688"/>
            <a:ext cx="1972055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2767" y="2057400"/>
            <a:ext cx="643128" cy="481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3600" y="2029967"/>
            <a:ext cx="585215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4288" y="2029967"/>
            <a:ext cx="51511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4872" y="2029967"/>
            <a:ext cx="2054352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2767" y="3154679"/>
            <a:ext cx="643128" cy="481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3600" y="3127248"/>
            <a:ext cx="5038344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2767" y="4251959"/>
            <a:ext cx="643128" cy="481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3600" y="4224528"/>
            <a:ext cx="2779776" cy="5090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2767" y="5349240"/>
            <a:ext cx="643128" cy="481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3600" y="5321808"/>
            <a:ext cx="1740407" cy="5090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9479" y="5321808"/>
            <a:ext cx="515112" cy="509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60064" y="5321808"/>
            <a:ext cx="3566160" cy="5090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40535" y="1015111"/>
            <a:ext cx="5217795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5470" indent="-5727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85470" algn="l"/>
                <a:tab pos="586105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1-d</a:t>
            </a:r>
            <a:r>
              <a:rPr sz="2400" b="1" spc="-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585470" indent="-572770">
              <a:lnSpc>
                <a:spcPct val="100000"/>
              </a:lnSpc>
              <a:buAutoNum type="arabicPeriod"/>
              <a:tabLst>
                <a:tab pos="585470" algn="l"/>
                <a:tab pos="586105" algn="l"/>
              </a:tabLst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2-d</a:t>
            </a:r>
            <a:r>
              <a:rPr sz="2400" b="1" spc="-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585470" indent="-572770">
              <a:lnSpc>
                <a:spcPct val="100000"/>
              </a:lnSpc>
              <a:buAutoNum type="arabicPeriod"/>
              <a:tabLst>
                <a:tab pos="585470" algn="l"/>
                <a:tab pos="586105" algn="l"/>
              </a:tabLst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Equality &amp; inequality</a:t>
            </a:r>
            <a:r>
              <a:rPr sz="2400" b="1" spc="-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Predicates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585470" indent="-572770">
              <a:lnSpc>
                <a:spcPct val="100000"/>
              </a:lnSpc>
              <a:buAutoNum type="arabicPeriod"/>
              <a:tabLst>
                <a:tab pos="585470" algn="l"/>
                <a:tab pos="586105" algn="l"/>
              </a:tabLst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Random</a:t>
            </a:r>
            <a:r>
              <a:rPr sz="2400" b="1" spc="-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9999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585470" indent="-572770">
              <a:lnSpc>
                <a:spcPct val="100000"/>
              </a:lnSpc>
              <a:buAutoNum type="arabicPeriod"/>
              <a:tabLst>
                <a:tab pos="585470" algn="l"/>
                <a:tab pos="586105" algn="l"/>
              </a:tabLst>
            </a:pPr>
            <a:r>
              <a:rPr sz="2400" b="1" spc="-30" dirty="0">
                <a:solidFill>
                  <a:srgbClr val="336600"/>
                </a:solidFill>
                <a:latin typeface="Arial"/>
                <a:cs typeface="Arial"/>
              </a:rPr>
              <a:t>Testing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n-dimensional</a:t>
            </a:r>
            <a:r>
              <a:rPr sz="2400" b="1" spc="-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2628900" algn="l"/>
                <a:tab pos="2900045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223" y="704087"/>
            <a:ext cx="172516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9864" y="704087"/>
            <a:ext cx="515112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0448" y="704087"/>
            <a:ext cx="266395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9871" y="704087"/>
            <a:ext cx="4410456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6206"/>
            <a:ext cx="76809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4110" algn="l"/>
              </a:tabLst>
            </a:pP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Testing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1-d</a:t>
            </a:r>
            <a:r>
              <a:rPr sz="24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Domains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 :	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Bugs </a:t>
            </a:r>
            <a:r>
              <a:rPr sz="2400" b="1" spc="5" dirty="0">
                <a:solidFill>
                  <a:srgbClr val="800080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open</a:t>
            </a:r>
            <a:r>
              <a:rPr sz="2400" b="1" spc="-114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6800" y="21336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1050" y="2051050"/>
            <a:ext cx="1651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9735" y="1712976"/>
            <a:ext cx="417575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78354" y="1764538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1224" y="1731264"/>
            <a:ext cx="426719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27175" y="1780413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17192" y="2154935"/>
            <a:ext cx="393192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35301" y="220598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34200" y="21336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18450" y="2051050"/>
            <a:ext cx="165100" cy="165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21623" y="1731264"/>
            <a:ext cx="417575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539733" y="1780413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02423" y="1731264"/>
            <a:ext cx="426720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19898" y="1780413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818119" y="2188464"/>
            <a:ext cx="393192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937754" y="2237689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86600" y="3702050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26462" y="3617912"/>
            <a:ext cx="168275" cy="1682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75192" y="3297935"/>
            <a:ext cx="417575" cy="341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895333" y="3349497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54823" y="3297935"/>
            <a:ext cx="426720" cy="341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472553" y="3349497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421623" y="3755135"/>
            <a:ext cx="393192" cy="341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539733" y="3807078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13650" y="3651250"/>
            <a:ext cx="1651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07223" y="3755135"/>
            <a:ext cx="505968" cy="3413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624953" y="3807078"/>
            <a:ext cx="251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00CC"/>
                </a:solidFill>
                <a:latin typeface="Arial"/>
                <a:cs typeface="Arial"/>
              </a:rPr>
              <a:t>x1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24800" y="343535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810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6600" y="528955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8262" y="5205412"/>
            <a:ext cx="168275" cy="1682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46592" y="4885944"/>
            <a:ext cx="417575" cy="3413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666480" y="4937886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973823" y="4885944"/>
            <a:ext cx="426720" cy="341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091298" y="4937886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583423" y="5343144"/>
            <a:ext cx="393192" cy="3413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01153" y="5395061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347075" y="5238750"/>
            <a:ext cx="165100" cy="165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38743" y="5343144"/>
            <a:ext cx="505968" cy="3413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58631" y="5395061"/>
            <a:ext cx="25146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0000CC"/>
                </a:solidFill>
                <a:latin typeface="Arial"/>
                <a:cs typeface="Arial"/>
              </a:rPr>
              <a:t>x1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924800" y="4991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804664" y="1953514"/>
            <a:ext cx="1380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Closure</a:t>
            </a:r>
            <a:r>
              <a:rPr sz="1800" b="1" spc="-9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9999"/>
                </a:solidFill>
                <a:latin typeface="Arial"/>
                <a:cs typeface="Arial"/>
              </a:rPr>
              <a:t>Bug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04664" y="3533597"/>
            <a:ext cx="1445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9999"/>
                </a:solidFill>
                <a:latin typeface="Arial"/>
                <a:cs typeface="Arial"/>
              </a:rPr>
              <a:t>Shift left</a:t>
            </a:r>
            <a:r>
              <a:rPr sz="1800" b="1" spc="-1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9999"/>
                </a:solidFill>
                <a:latin typeface="Arial"/>
                <a:cs typeface="Arial"/>
              </a:rPr>
              <a:t>Bug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04664" y="5058536"/>
            <a:ext cx="16852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9999"/>
                </a:solidFill>
                <a:latin typeface="Arial"/>
                <a:cs typeface="Arial"/>
              </a:rPr>
              <a:t>Shift Right</a:t>
            </a:r>
            <a:r>
              <a:rPr sz="1800" b="1" spc="-1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9999"/>
                </a:solidFill>
                <a:latin typeface="Arial"/>
                <a:cs typeface="Arial"/>
              </a:rPr>
              <a:t>Bug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2628900" algn="l"/>
                <a:tab pos="2900045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2301875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7250" y="2219325"/>
            <a:ext cx="165100" cy="16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5935" y="1883664"/>
            <a:ext cx="417575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54554" y="1932813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87424" y="1898904"/>
            <a:ext cx="426719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03375" y="1948688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93392" y="2322576"/>
            <a:ext cx="393192" cy="3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11501" y="237451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8464" y="2112391"/>
            <a:ext cx="22186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Arial"/>
                <a:cs typeface="Arial"/>
              </a:rPr>
              <a:t>Missing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Boundary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91400" y="2346325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04276" y="2263775"/>
            <a:ext cx="155575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69095" y="1941576"/>
            <a:ext cx="417575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87459" y="1993138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35240" y="1941576"/>
            <a:ext cx="426720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755128" y="1993138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11311" y="2398776"/>
            <a:ext cx="393192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29930" y="245071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27719" y="2127504"/>
            <a:ext cx="393192" cy="341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47607" y="2177237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89175" y="3478148"/>
            <a:ext cx="19081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Arial"/>
                <a:cs typeface="Arial"/>
              </a:rPr>
              <a:t>Extra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Boundary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35651" y="3810000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16900" y="3727450"/>
            <a:ext cx="165100" cy="165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1023" y="3407664"/>
            <a:ext cx="417575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550277" y="3457397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77840" y="3407664"/>
            <a:ext cx="426720" cy="341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695569" y="3457397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16823" y="3864864"/>
            <a:ext cx="505968" cy="341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236457" y="3914902"/>
            <a:ext cx="2514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00CC"/>
                </a:solidFill>
                <a:latin typeface="Arial"/>
                <a:cs typeface="Arial"/>
              </a:rPr>
              <a:t>x1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67501" y="3683000"/>
            <a:ext cx="165100" cy="241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3301" y="3683000"/>
            <a:ext cx="165100" cy="241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68567" y="3895344"/>
            <a:ext cx="393191" cy="3413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186296" y="3946652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574023" y="3407664"/>
            <a:ext cx="426720" cy="3413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693657" y="3457397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220967" y="3590544"/>
            <a:ext cx="393191" cy="3413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338696" y="3641852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888223" y="3590544"/>
            <a:ext cx="393192" cy="3413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007477" y="3641852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49223" y="856488"/>
            <a:ext cx="1725168" cy="5090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59864" y="856488"/>
            <a:ext cx="515112" cy="5090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60448" y="856488"/>
            <a:ext cx="2663952" cy="5090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09871" y="856488"/>
            <a:ext cx="4410456" cy="5090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28852" y="938606"/>
            <a:ext cx="76809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4110" algn="l"/>
              </a:tabLst>
            </a:pP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Testing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1-d</a:t>
            </a:r>
            <a:r>
              <a:rPr sz="24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Domains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 :	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Bugs </a:t>
            </a:r>
            <a:r>
              <a:rPr sz="2400" b="1" spc="5" dirty="0">
                <a:solidFill>
                  <a:srgbClr val="800080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open</a:t>
            </a:r>
            <a:r>
              <a:rPr sz="2400" b="1" spc="-114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9223" y="5276088"/>
            <a:ext cx="8138159" cy="5090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28852" y="5360314"/>
            <a:ext cx="4605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90720" algn="l"/>
              </a:tabLst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gs</a:t>
            </a:r>
            <a:r>
              <a:rPr sz="24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CC000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ith</a:t>
            </a:r>
            <a:r>
              <a:rPr sz="2400" b="1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Clos</a:t>
            </a:r>
            <a:r>
              <a:rPr sz="2400" b="1" spc="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dar</a:t>
            </a:r>
            <a:r>
              <a:rPr sz="2400" b="1" spc="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es	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60853" y="5360314"/>
            <a:ext cx="29127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Similar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to the</a:t>
            </a:r>
            <a:r>
              <a:rPr sz="2400" b="1" spc="-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above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2628900" algn="l"/>
                <a:tab pos="2900045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3960" y="704087"/>
            <a:ext cx="1725167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704087"/>
            <a:ext cx="51511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5183" y="704087"/>
            <a:ext cx="1975104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6206"/>
            <a:ext cx="355155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7055" algn="l"/>
              </a:tabLst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2.	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Testing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2-d</a:t>
            </a:r>
            <a:r>
              <a:rPr sz="24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3039" y="1762125"/>
            <a:ext cx="1949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100"/>
              </a:spcBef>
              <a:buChar char="•"/>
              <a:tabLst>
                <a:tab pos="292735" algn="l"/>
                <a:tab pos="29337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Closure</a:t>
            </a:r>
            <a:r>
              <a:rPr sz="2400" spc="-6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bug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63039" y="2494026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100"/>
              </a:spcBef>
              <a:buChar char="•"/>
              <a:tabLst>
                <a:tab pos="292735" algn="l"/>
                <a:tab pos="293370" algn="l"/>
                <a:tab pos="2456815" algn="l"/>
              </a:tabLst>
            </a:pP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Boundary</a:t>
            </a:r>
            <a:r>
              <a:rPr sz="2400" spc="-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hi</a:t>
            </a:r>
            <a:r>
              <a:rPr sz="2400" spc="1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	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2815" y="2494026"/>
            <a:ext cx="1343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up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/</a:t>
            </a:r>
            <a:r>
              <a:rPr sz="2400" spc="-9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down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63039" y="3225800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100"/>
              </a:spcBef>
              <a:buChar char="•"/>
              <a:tabLst>
                <a:tab pos="292735" algn="l"/>
                <a:tab pos="293370" algn="l"/>
              </a:tabLst>
            </a:pP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Tilted</a:t>
            </a:r>
            <a:r>
              <a:rPr sz="2400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Boundary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63039" y="3957573"/>
            <a:ext cx="2407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100"/>
              </a:spcBef>
              <a:buChar char="•"/>
              <a:tabLst>
                <a:tab pos="292735" algn="l"/>
                <a:tab pos="293370" algn="l"/>
              </a:tabLst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Extra</a:t>
            </a:r>
            <a:r>
              <a:rPr sz="2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Boundary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63039" y="4689424"/>
            <a:ext cx="2730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100"/>
              </a:spcBef>
              <a:buChar char="•"/>
              <a:tabLst>
                <a:tab pos="292735" algn="l"/>
                <a:tab pos="29337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Missing</a:t>
            </a:r>
            <a:r>
              <a:rPr sz="24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Boundary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59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5034" y="214325"/>
            <a:ext cx="7561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 Testing </a:t>
            </a:r>
            <a:r>
              <a:rPr dirty="0"/>
              <a:t>- 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7864" y="5964935"/>
            <a:ext cx="4148328" cy="423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08719" y="5964935"/>
            <a:ext cx="432816" cy="423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94064" y="5964935"/>
            <a:ext cx="798576" cy="423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92247" y="1447800"/>
            <a:ext cx="114300" cy="3200400"/>
          </a:xfrm>
          <a:custGeom>
            <a:avLst/>
            <a:gdLst/>
            <a:ahLst/>
            <a:cxnLst/>
            <a:rect l="l" t="t" r="r" b="b"/>
            <a:pathLst>
              <a:path w="114300" h="3200400">
                <a:moveTo>
                  <a:pt x="76200" y="95250"/>
                </a:moveTo>
                <a:lnTo>
                  <a:pt x="38100" y="95250"/>
                </a:lnTo>
                <a:lnTo>
                  <a:pt x="38100" y="3200400"/>
                </a:lnTo>
                <a:lnTo>
                  <a:pt x="76200" y="3200400"/>
                </a:lnTo>
                <a:lnTo>
                  <a:pt x="76200" y="95250"/>
                </a:lnTo>
                <a:close/>
              </a:path>
              <a:path w="114300" h="32004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2004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6123" y="4133850"/>
            <a:ext cx="6704330" cy="114300"/>
          </a:xfrm>
          <a:custGeom>
            <a:avLst/>
            <a:gdLst/>
            <a:ahLst/>
            <a:cxnLst/>
            <a:rect l="l" t="t" r="r" b="b"/>
            <a:pathLst>
              <a:path w="6704330" h="114300">
                <a:moveTo>
                  <a:pt x="6589776" y="0"/>
                </a:moveTo>
                <a:lnTo>
                  <a:pt x="6589776" y="114300"/>
                </a:lnTo>
                <a:lnTo>
                  <a:pt x="6665976" y="76200"/>
                </a:lnTo>
                <a:lnTo>
                  <a:pt x="6608826" y="76200"/>
                </a:lnTo>
                <a:lnTo>
                  <a:pt x="6608826" y="38100"/>
                </a:lnTo>
                <a:lnTo>
                  <a:pt x="6665976" y="38100"/>
                </a:lnTo>
                <a:lnTo>
                  <a:pt x="6589776" y="0"/>
                </a:lnTo>
                <a:close/>
              </a:path>
              <a:path w="6704330" h="114300">
                <a:moveTo>
                  <a:pt x="658977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6589776" y="76200"/>
                </a:lnTo>
                <a:lnTo>
                  <a:pt x="6589776" y="38100"/>
                </a:lnTo>
                <a:close/>
              </a:path>
              <a:path w="6704330" h="114300">
                <a:moveTo>
                  <a:pt x="6665976" y="38100"/>
                </a:moveTo>
                <a:lnTo>
                  <a:pt x="6608826" y="38100"/>
                </a:lnTo>
                <a:lnTo>
                  <a:pt x="6608826" y="76200"/>
                </a:lnTo>
                <a:lnTo>
                  <a:pt x="6665976" y="76200"/>
                </a:lnTo>
                <a:lnTo>
                  <a:pt x="6704076" y="57150"/>
                </a:lnTo>
                <a:lnTo>
                  <a:pt x="6665976" y="3810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63851" y="3219450"/>
            <a:ext cx="5789930" cy="757555"/>
          </a:xfrm>
          <a:custGeom>
            <a:avLst/>
            <a:gdLst/>
            <a:ahLst/>
            <a:cxnLst/>
            <a:rect l="l" t="t" r="r" b="b"/>
            <a:pathLst>
              <a:path w="5789930" h="757554">
                <a:moveTo>
                  <a:pt x="0" y="757174"/>
                </a:moveTo>
                <a:lnTo>
                  <a:pt x="578980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73273" y="1143000"/>
            <a:ext cx="2490470" cy="3657600"/>
          </a:xfrm>
          <a:custGeom>
            <a:avLst/>
            <a:gdLst/>
            <a:ahLst/>
            <a:cxnLst/>
            <a:rect l="l" t="t" r="r" b="b"/>
            <a:pathLst>
              <a:path w="2490470" h="3657600">
                <a:moveTo>
                  <a:pt x="2490216" y="3657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2038" y="914400"/>
            <a:ext cx="982344" cy="3733800"/>
          </a:xfrm>
          <a:custGeom>
            <a:avLst/>
            <a:gdLst/>
            <a:ahLst/>
            <a:cxnLst/>
            <a:rect l="l" t="t" r="r" b="b"/>
            <a:pathLst>
              <a:path w="982345" h="3733800">
                <a:moveTo>
                  <a:pt x="982344" y="3733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2296" y="838200"/>
            <a:ext cx="1371600" cy="2743200"/>
          </a:xfrm>
          <a:custGeom>
            <a:avLst/>
            <a:gdLst/>
            <a:ahLst/>
            <a:cxnLst/>
            <a:rect l="l" t="t" r="r" b="b"/>
            <a:pathLst>
              <a:path w="1371600" h="2743200">
                <a:moveTo>
                  <a:pt x="0" y="2743200"/>
                </a:moveTo>
                <a:lnTo>
                  <a:pt x="137121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5597" y="873125"/>
            <a:ext cx="5713730" cy="2078355"/>
          </a:xfrm>
          <a:custGeom>
            <a:avLst/>
            <a:gdLst/>
            <a:ahLst/>
            <a:cxnLst/>
            <a:rect l="l" t="t" r="r" b="b"/>
            <a:pathLst>
              <a:path w="5713730" h="2078355">
                <a:moveTo>
                  <a:pt x="0" y="0"/>
                </a:moveTo>
                <a:lnTo>
                  <a:pt x="5713730" y="20779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0742" y="14097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61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0742" y="13716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361" y="76200"/>
                </a:lnTo>
                <a:lnTo>
                  <a:pt x="15236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25415" y="36195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61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25415" y="3581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361" y="76200"/>
                </a:lnTo>
                <a:lnTo>
                  <a:pt x="15236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6761" y="20193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61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6761" y="1981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361" y="76200"/>
                </a:lnTo>
                <a:lnTo>
                  <a:pt x="15236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7470" y="24003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61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7470" y="2362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361" y="76200"/>
                </a:lnTo>
                <a:lnTo>
                  <a:pt x="15236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7634" y="33909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61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77634" y="3352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361" y="76200"/>
                </a:lnTo>
                <a:lnTo>
                  <a:pt x="15236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3865" y="3575050"/>
            <a:ext cx="88773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18884" y="3422650"/>
            <a:ext cx="88900" cy="88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33339" y="3651250"/>
            <a:ext cx="88773" cy="88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77634" y="32004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099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099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199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09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77634" y="32004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099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199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099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66611" y="2127250"/>
            <a:ext cx="88773" cy="88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20561" y="1905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893" y="73211"/>
                </a:lnTo>
                <a:lnTo>
                  <a:pt x="65008" y="65055"/>
                </a:lnTo>
                <a:lnTo>
                  <a:pt x="73193" y="52947"/>
                </a:lnTo>
                <a:lnTo>
                  <a:pt x="76200" y="38100"/>
                </a:lnTo>
                <a:lnTo>
                  <a:pt x="73193" y="23252"/>
                </a:lnTo>
                <a:lnTo>
                  <a:pt x="65008" y="11144"/>
                </a:lnTo>
                <a:lnTo>
                  <a:pt x="52893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20561" y="1905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893" y="2988"/>
                </a:lnTo>
                <a:lnTo>
                  <a:pt x="65008" y="11144"/>
                </a:lnTo>
                <a:lnTo>
                  <a:pt x="73193" y="23252"/>
                </a:lnTo>
                <a:lnTo>
                  <a:pt x="76200" y="38100"/>
                </a:lnTo>
                <a:lnTo>
                  <a:pt x="73193" y="52947"/>
                </a:lnTo>
                <a:lnTo>
                  <a:pt x="65008" y="65055"/>
                </a:lnTo>
                <a:lnTo>
                  <a:pt x="52893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2865" y="1365250"/>
            <a:ext cx="88900" cy="88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33392" y="2203450"/>
            <a:ext cx="88900" cy="88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38192" y="1517650"/>
            <a:ext cx="889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57320" y="2508250"/>
            <a:ext cx="88772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9215" y="3429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306" y="2988"/>
                </a:lnTo>
                <a:lnTo>
                  <a:pt x="11191" y="11144"/>
                </a:lnTo>
                <a:lnTo>
                  <a:pt x="3006" y="23252"/>
                </a:lnTo>
                <a:lnTo>
                  <a:pt x="0" y="38100"/>
                </a:lnTo>
                <a:lnTo>
                  <a:pt x="3006" y="52947"/>
                </a:lnTo>
                <a:lnTo>
                  <a:pt x="11191" y="65055"/>
                </a:lnTo>
                <a:lnTo>
                  <a:pt x="23306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49215" y="3429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38100"/>
                </a:moveTo>
                <a:lnTo>
                  <a:pt x="3006" y="23252"/>
                </a:lnTo>
                <a:lnTo>
                  <a:pt x="11191" y="11144"/>
                </a:lnTo>
                <a:lnTo>
                  <a:pt x="23306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306" y="73211"/>
                </a:lnTo>
                <a:lnTo>
                  <a:pt x="11191" y="65055"/>
                </a:lnTo>
                <a:lnTo>
                  <a:pt x="3006" y="52947"/>
                </a:lnTo>
                <a:lnTo>
                  <a:pt x="0" y="38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61992" y="3194050"/>
            <a:ext cx="88900" cy="88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57320" y="1974850"/>
            <a:ext cx="88772" cy="88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76139" y="1898650"/>
            <a:ext cx="88900" cy="88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71284" y="2432050"/>
            <a:ext cx="88899" cy="88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57139" y="1593850"/>
            <a:ext cx="88900" cy="88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15942" y="2438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92142" y="2590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68342" y="2743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44542" y="2819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20742" y="2895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96942" y="3048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73015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49215" y="3276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96761" y="2286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273" y="0"/>
                </a:move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72961" y="2438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273" y="0"/>
                </a:move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72961" y="2590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273" y="0"/>
                </a:move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72961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273" y="0"/>
                </a:move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49034" y="28194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0"/>
                </a:move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25234" y="2895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25234" y="3048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25234" y="3124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0"/>
                </a:move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82489" y="3505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34889" y="3429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63489" y="3429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2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68161" y="33528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96761" y="3276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91961" y="3352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9034" y="33528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63489" y="34290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15942" y="2133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92142" y="2057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68342" y="1905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44542" y="1676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68342" y="1752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92142" y="1981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68342" y="1828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50519" y="5063185"/>
            <a:ext cx="8770620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00"/>
              </a:spcBef>
              <a:buAutoNum type="arabicPlain" startAt="2"/>
              <a:tabLst>
                <a:tab pos="201930" algn="l"/>
              </a:tabLst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n : Domains share</a:t>
            </a:r>
            <a:r>
              <a:rPr sz="18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tests</a:t>
            </a:r>
            <a:endParaRPr sz="1800">
              <a:latin typeface="Arial"/>
              <a:cs typeface="Arial"/>
            </a:endParaRPr>
          </a:p>
          <a:p>
            <a:pPr marL="201295" indent="-188595">
              <a:lnSpc>
                <a:spcPct val="100000"/>
              </a:lnSpc>
              <a:buAutoNum type="arabicPlain" startAt="2"/>
              <a:tabLst>
                <a:tab pos="201930" algn="l"/>
              </a:tabLst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n : no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sharing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tests by</a:t>
            </a:r>
            <a:r>
              <a:rPr sz="18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Times New Roman"/>
              <a:cs typeface="Times New Roman"/>
            </a:endParaRPr>
          </a:p>
          <a:p>
            <a:pPr marL="4418965">
              <a:lnSpc>
                <a:spcPct val="100000"/>
              </a:lnSpc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Strategy for domain testing in</a:t>
            </a:r>
            <a:r>
              <a:rPr sz="2000" b="1" spc="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2-dim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2628900" algn="l"/>
                <a:tab pos="2900045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4503" y="704087"/>
            <a:ext cx="5038344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542861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47980" algn="l"/>
              </a:tabLst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Equality &amp;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Inequality</a:t>
            </a:r>
            <a:r>
              <a:rPr sz="2400" b="1" spc="-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Predicates</a:t>
            </a:r>
            <a:endParaRPr sz="2400">
              <a:latin typeface="Arial"/>
              <a:cs typeface="Arial"/>
            </a:endParaRPr>
          </a:p>
          <a:p>
            <a:pPr marL="744220" lvl="1" indent="-280670">
              <a:lnSpc>
                <a:spcPct val="100000"/>
              </a:lnSpc>
              <a:spcBef>
                <a:spcPts val="2415"/>
              </a:spcBef>
              <a:buChar char="•"/>
              <a:tabLst>
                <a:tab pos="744220" algn="l"/>
                <a:tab pos="744855" algn="l"/>
              </a:tabLst>
            </a:pP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An Equality predicate defines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line in</a:t>
            </a:r>
            <a:r>
              <a:rPr sz="2000" spc="2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2-d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0200" y="3657600"/>
            <a:ext cx="5716905" cy="0"/>
          </a:xfrm>
          <a:custGeom>
            <a:avLst/>
            <a:gdLst/>
            <a:ahLst/>
            <a:cxnLst/>
            <a:rect l="l" t="t" r="r" b="b"/>
            <a:pathLst>
              <a:path w="5716905">
                <a:moveTo>
                  <a:pt x="0" y="0"/>
                </a:moveTo>
                <a:lnTo>
                  <a:pt x="5716651" y="0"/>
                </a:lnTo>
              </a:path>
            </a:pathLst>
          </a:custGeom>
          <a:ln w="508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5800" y="2438400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3250" y="3575050"/>
            <a:ext cx="165100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13250" y="2660650"/>
            <a:ext cx="165100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3250" y="4489450"/>
            <a:ext cx="165100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5051" y="4495800"/>
            <a:ext cx="303530" cy="152400"/>
          </a:xfrm>
          <a:custGeom>
            <a:avLst/>
            <a:gdLst/>
            <a:ahLst/>
            <a:cxnLst/>
            <a:rect l="l" t="t" r="r" b="b"/>
            <a:pathLst>
              <a:path w="303529" h="152400">
                <a:moveTo>
                  <a:pt x="0" y="152400"/>
                </a:moveTo>
                <a:lnTo>
                  <a:pt x="303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5051" y="441960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29" h="304800">
                <a:moveTo>
                  <a:pt x="0" y="0"/>
                </a:moveTo>
                <a:lnTo>
                  <a:pt x="303149" y="30480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5051" y="2667000"/>
            <a:ext cx="303530" cy="152400"/>
          </a:xfrm>
          <a:custGeom>
            <a:avLst/>
            <a:gdLst/>
            <a:ahLst/>
            <a:cxnLst/>
            <a:rect l="l" t="t" r="r" b="b"/>
            <a:pathLst>
              <a:path w="303529" h="152400">
                <a:moveTo>
                  <a:pt x="0" y="152400"/>
                </a:moveTo>
                <a:lnTo>
                  <a:pt x="3031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5051" y="259080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29" h="304800">
                <a:moveTo>
                  <a:pt x="0" y="0"/>
                </a:moveTo>
                <a:lnTo>
                  <a:pt x="303149" y="30480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57501" y="3575050"/>
            <a:ext cx="163449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19901" y="3575050"/>
            <a:ext cx="163449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3535" y="3236976"/>
            <a:ext cx="451104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13170" y="3289172"/>
            <a:ext cx="1943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00CC"/>
                </a:solidFill>
                <a:latin typeface="Arial"/>
                <a:cs typeface="Arial"/>
              </a:rPr>
              <a:t>c’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78623" y="3450335"/>
            <a:ext cx="393192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397877" y="3501897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20823" y="3331464"/>
            <a:ext cx="393192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36775" y="3381247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55520" y="2950464"/>
            <a:ext cx="417575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373248" y="3000248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49423" y="3907535"/>
            <a:ext cx="426719" cy="341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65375" y="3959478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36591" y="2569464"/>
            <a:ext cx="393191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855590" y="2618994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11623" y="3636264"/>
            <a:ext cx="405384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728464" y="3686302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87823" y="4364735"/>
            <a:ext cx="405384" cy="341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04664" y="4416933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38754" y="3810000"/>
            <a:ext cx="1606550" cy="1604645"/>
          </a:xfrm>
          <a:custGeom>
            <a:avLst/>
            <a:gdLst/>
            <a:ahLst/>
            <a:cxnLst/>
            <a:rect l="l" t="t" r="r" b="b"/>
            <a:pathLst>
              <a:path w="1606550" h="1604645">
                <a:moveTo>
                  <a:pt x="1547808" y="49335"/>
                </a:moveTo>
                <a:lnTo>
                  <a:pt x="0" y="1595755"/>
                </a:lnTo>
                <a:lnTo>
                  <a:pt x="8889" y="1604645"/>
                </a:lnTo>
                <a:lnTo>
                  <a:pt x="1556824" y="58351"/>
                </a:lnTo>
                <a:lnTo>
                  <a:pt x="1547808" y="49335"/>
                </a:lnTo>
                <a:close/>
              </a:path>
              <a:path w="1606550" h="1604645">
                <a:moveTo>
                  <a:pt x="1592707" y="40386"/>
                </a:moveTo>
                <a:lnTo>
                  <a:pt x="1556766" y="40386"/>
                </a:lnTo>
                <a:lnTo>
                  <a:pt x="1565783" y="49402"/>
                </a:lnTo>
                <a:lnTo>
                  <a:pt x="1556824" y="58351"/>
                </a:lnTo>
                <a:lnTo>
                  <a:pt x="1579245" y="80772"/>
                </a:lnTo>
                <a:lnTo>
                  <a:pt x="1592707" y="40386"/>
                </a:lnTo>
                <a:close/>
              </a:path>
              <a:path w="1606550" h="1604645">
                <a:moveTo>
                  <a:pt x="1556766" y="40386"/>
                </a:moveTo>
                <a:lnTo>
                  <a:pt x="1547808" y="49335"/>
                </a:lnTo>
                <a:lnTo>
                  <a:pt x="1556824" y="58351"/>
                </a:lnTo>
                <a:lnTo>
                  <a:pt x="1565783" y="49402"/>
                </a:lnTo>
                <a:lnTo>
                  <a:pt x="1556766" y="40386"/>
                </a:lnTo>
                <a:close/>
              </a:path>
              <a:path w="1606550" h="1604645">
                <a:moveTo>
                  <a:pt x="1606169" y="0"/>
                </a:moveTo>
                <a:lnTo>
                  <a:pt x="1525396" y="26924"/>
                </a:lnTo>
                <a:lnTo>
                  <a:pt x="1547808" y="49335"/>
                </a:lnTo>
                <a:lnTo>
                  <a:pt x="1556766" y="40386"/>
                </a:lnTo>
                <a:lnTo>
                  <a:pt x="1592707" y="40386"/>
                </a:lnTo>
                <a:lnTo>
                  <a:pt x="1606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136775" y="5439562"/>
            <a:ext cx="1557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0000CC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avoid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bugs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704087"/>
            <a:ext cx="2779776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8852" y="8569"/>
            <a:ext cx="8072755" cy="1901189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720"/>
              </a:spcBef>
              <a:tabLst>
                <a:tab pos="2804160" algn="l"/>
                <a:tab pos="3075305" algn="l"/>
              </a:tabLst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	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sz="24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spcBef>
                <a:spcPts val="1620"/>
              </a:spcBef>
              <a:buAutoNum type="arabicPeriod" startAt="4"/>
              <a:tabLst>
                <a:tab pos="35433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Random</a:t>
            </a:r>
            <a:r>
              <a:rPr sz="2400" b="1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Font typeface="Arial"/>
              <a:buAutoNum type="arabicPeriod" startAt="4"/>
            </a:pPr>
            <a:endParaRPr sz="250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A Point in the center :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verifies</a:t>
            </a:r>
            <a:r>
              <a:rPr sz="2400" spc="-2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computation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08400" y="5294248"/>
            <a:ext cx="5589905" cy="114300"/>
          </a:xfrm>
          <a:custGeom>
            <a:avLst/>
            <a:gdLst/>
            <a:ahLst/>
            <a:cxnLst/>
            <a:rect l="l" t="t" r="r" b="b"/>
            <a:pathLst>
              <a:path w="5589905" h="114300">
                <a:moveTo>
                  <a:pt x="5475224" y="0"/>
                </a:moveTo>
                <a:lnTo>
                  <a:pt x="5475224" y="114300"/>
                </a:lnTo>
                <a:lnTo>
                  <a:pt x="5551424" y="76200"/>
                </a:lnTo>
                <a:lnTo>
                  <a:pt x="5494401" y="76200"/>
                </a:lnTo>
                <a:lnTo>
                  <a:pt x="5494401" y="38100"/>
                </a:lnTo>
                <a:lnTo>
                  <a:pt x="5551424" y="38100"/>
                </a:lnTo>
                <a:lnTo>
                  <a:pt x="5475224" y="0"/>
                </a:lnTo>
                <a:close/>
              </a:path>
              <a:path w="5589905" h="114300">
                <a:moveTo>
                  <a:pt x="5475224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5475224" y="76200"/>
                </a:lnTo>
                <a:lnTo>
                  <a:pt x="5475224" y="38100"/>
                </a:lnTo>
                <a:close/>
              </a:path>
              <a:path w="5589905" h="114300">
                <a:moveTo>
                  <a:pt x="5551424" y="38100"/>
                </a:moveTo>
                <a:lnTo>
                  <a:pt x="5494401" y="38100"/>
                </a:lnTo>
                <a:lnTo>
                  <a:pt x="5494401" y="76200"/>
                </a:lnTo>
                <a:lnTo>
                  <a:pt x="5551424" y="76200"/>
                </a:lnTo>
                <a:lnTo>
                  <a:pt x="5589524" y="57150"/>
                </a:lnTo>
                <a:lnTo>
                  <a:pt x="5551424" y="3810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1400" y="4529073"/>
            <a:ext cx="4826000" cy="641350"/>
          </a:xfrm>
          <a:custGeom>
            <a:avLst/>
            <a:gdLst/>
            <a:ahLst/>
            <a:cxnLst/>
            <a:rect l="l" t="t" r="r" b="b"/>
            <a:pathLst>
              <a:path w="4826000" h="641350">
                <a:moveTo>
                  <a:pt x="0" y="641350"/>
                </a:moveTo>
                <a:lnTo>
                  <a:pt x="4826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5750" y="3030473"/>
            <a:ext cx="114300" cy="2708910"/>
          </a:xfrm>
          <a:custGeom>
            <a:avLst/>
            <a:gdLst/>
            <a:ahLst/>
            <a:cxnLst/>
            <a:rect l="l" t="t" r="r" b="b"/>
            <a:pathLst>
              <a:path w="114300" h="2708910">
                <a:moveTo>
                  <a:pt x="76200" y="95250"/>
                </a:moveTo>
                <a:lnTo>
                  <a:pt x="38100" y="95250"/>
                </a:lnTo>
                <a:lnTo>
                  <a:pt x="38100" y="2708338"/>
                </a:lnTo>
                <a:lnTo>
                  <a:pt x="76200" y="2708338"/>
                </a:lnTo>
                <a:lnTo>
                  <a:pt x="76200" y="95250"/>
                </a:lnTo>
                <a:close/>
              </a:path>
              <a:path w="114300" h="270891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70891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73601" y="2771775"/>
            <a:ext cx="2075180" cy="3095625"/>
          </a:xfrm>
          <a:custGeom>
            <a:avLst/>
            <a:gdLst/>
            <a:ahLst/>
            <a:cxnLst/>
            <a:rect l="l" t="t" r="r" b="b"/>
            <a:pathLst>
              <a:path w="2075179" h="3095625">
                <a:moveTo>
                  <a:pt x="2074799" y="3095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3101" y="2579751"/>
            <a:ext cx="817880" cy="3159125"/>
          </a:xfrm>
          <a:custGeom>
            <a:avLst/>
            <a:gdLst/>
            <a:ahLst/>
            <a:cxnLst/>
            <a:rect l="l" t="t" r="r" b="b"/>
            <a:pathLst>
              <a:path w="817879" h="3159125">
                <a:moveTo>
                  <a:pt x="817499" y="3159061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38650" y="2514600"/>
            <a:ext cx="1143000" cy="2320925"/>
          </a:xfrm>
          <a:custGeom>
            <a:avLst/>
            <a:gdLst/>
            <a:ahLst/>
            <a:cxnLst/>
            <a:rect l="l" t="t" r="r" b="b"/>
            <a:pathLst>
              <a:path w="1143000" h="2320925">
                <a:moveTo>
                  <a:pt x="0" y="2320925"/>
                </a:moveTo>
                <a:lnTo>
                  <a:pt x="1143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16400" y="2544826"/>
            <a:ext cx="4762500" cy="1757680"/>
          </a:xfrm>
          <a:custGeom>
            <a:avLst/>
            <a:gdLst/>
            <a:ahLst/>
            <a:cxnLst/>
            <a:rect l="l" t="t" r="r" b="b"/>
            <a:pathLst>
              <a:path w="4762500" h="1757679">
                <a:moveTo>
                  <a:pt x="0" y="0"/>
                </a:moveTo>
                <a:lnTo>
                  <a:pt x="4762500" y="17572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5900" y="2998057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65087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95900" y="2965513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5">
                <a:moveTo>
                  <a:pt x="0" y="65087"/>
                </a:moveTo>
                <a:lnTo>
                  <a:pt x="127000" y="65087"/>
                </a:lnTo>
                <a:lnTo>
                  <a:pt x="127000" y="0"/>
                </a:lnTo>
                <a:lnTo>
                  <a:pt x="0" y="0"/>
                </a:lnTo>
                <a:lnTo>
                  <a:pt x="0" y="65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49900" y="486800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65087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9900" y="4835461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4">
                <a:moveTo>
                  <a:pt x="0" y="65087"/>
                </a:moveTo>
                <a:lnTo>
                  <a:pt x="127000" y="65087"/>
                </a:lnTo>
                <a:lnTo>
                  <a:pt x="127000" y="0"/>
                </a:lnTo>
                <a:lnTo>
                  <a:pt x="0" y="0"/>
                </a:lnTo>
                <a:lnTo>
                  <a:pt x="0" y="65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2900" y="3513931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65087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2900" y="3481387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4">
                <a:moveTo>
                  <a:pt x="0" y="65087"/>
                </a:moveTo>
                <a:lnTo>
                  <a:pt x="127000" y="65087"/>
                </a:lnTo>
                <a:lnTo>
                  <a:pt x="127000" y="0"/>
                </a:lnTo>
                <a:lnTo>
                  <a:pt x="0" y="0"/>
                </a:lnTo>
                <a:lnTo>
                  <a:pt x="0" y="65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51400" y="3836256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65088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1400" y="3803712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4">
                <a:moveTo>
                  <a:pt x="0" y="65088"/>
                </a:moveTo>
                <a:lnTo>
                  <a:pt x="127000" y="65088"/>
                </a:lnTo>
                <a:lnTo>
                  <a:pt x="127000" y="0"/>
                </a:lnTo>
                <a:lnTo>
                  <a:pt x="0" y="0"/>
                </a:lnTo>
                <a:lnTo>
                  <a:pt x="0" y="6508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0400" y="467433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65087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10400" y="4641786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4">
                <a:moveTo>
                  <a:pt x="0" y="65087"/>
                </a:moveTo>
                <a:lnTo>
                  <a:pt x="127000" y="65087"/>
                </a:lnTo>
                <a:lnTo>
                  <a:pt x="127000" y="0"/>
                </a:lnTo>
                <a:lnTo>
                  <a:pt x="0" y="0"/>
                </a:lnTo>
                <a:lnTo>
                  <a:pt x="0" y="65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7550" y="4829175"/>
            <a:ext cx="76200" cy="7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77050" y="4700523"/>
            <a:ext cx="76200" cy="7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05550" y="4894198"/>
            <a:ext cx="76200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0400" y="4513198"/>
            <a:ext cx="63500" cy="65405"/>
          </a:xfrm>
          <a:custGeom>
            <a:avLst/>
            <a:gdLst/>
            <a:ahLst/>
            <a:cxnLst/>
            <a:rect l="l" t="t" r="r" b="b"/>
            <a:pathLst>
              <a:path w="63500" h="65404">
                <a:moveTo>
                  <a:pt x="31750" y="0"/>
                </a:moveTo>
                <a:lnTo>
                  <a:pt x="19395" y="2563"/>
                </a:lnTo>
                <a:lnTo>
                  <a:pt x="9302" y="9556"/>
                </a:lnTo>
                <a:lnTo>
                  <a:pt x="2496" y="19931"/>
                </a:lnTo>
                <a:lnTo>
                  <a:pt x="0" y="32638"/>
                </a:lnTo>
                <a:lnTo>
                  <a:pt x="2496" y="45273"/>
                </a:lnTo>
                <a:lnTo>
                  <a:pt x="9302" y="55610"/>
                </a:lnTo>
                <a:lnTo>
                  <a:pt x="19395" y="62589"/>
                </a:lnTo>
                <a:lnTo>
                  <a:pt x="31750" y="65150"/>
                </a:lnTo>
                <a:lnTo>
                  <a:pt x="44104" y="62589"/>
                </a:lnTo>
                <a:lnTo>
                  <a:pt x="54197" y="55610"/>
                </a:lnTo>
                <a:lnTo>
                  <a:pt x="61003" y="45273"/>
                </a:lnTo>
                <a:lnTo>
                  <a:pt x="63500" y="32638"/>
                </a:lnTo>
                <a:lnTo>
                  <a:pt x="61003" y="19931"/>
                </a:lnTo>
                <a:lnTo>
                  <a:pt x="54197" y="9556"/>
                </a:lnTo>
                <a:lnTo>
                  <a:pt x="44104" y="2563"/>
                </a:lnTo>
                <a:lnTo>
                  <a:pt x="31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0400" y="4513198"/>
            <a:ext cx="63500" cy="65405"/>
          </a:xfrm>
          <a:custGeom>
            <a:avLst/>
            <a:gdLst/>
            <a:ahLst/>
            <a:cxnLst/>
            <a:rect l="l" t="t" r="r" b="b"/>
            <a:pathLst>
              <a:path w="63500" h="65404">
                <a:moveTo>
                  <a:pt x="0" y="32638"/>
                </a:moveTo>
                <a:lnTo>
                  <a:pt x="2496" y="19931"/>
                </a:lnTo>
                <a:lnTo>
                  <a:pt x="9302" y="9556"/>
                </a:lnTo>
                <a:lnTo>
                  <a:pt x="19395" y="2563"/>
                </a:lnTo>
                <a:lnTo>
                  <a:pt x="31750" y="0"/>
                </a:lnTo>
                <a:lnTo>
                  <a:pt x="44104" y="2563"/>
                </a:lnTo>
                <a:lnTo>
                  <a:pt x="54197" y="9556"/>
                </a:lnTo>
                <a:lnTo>
                  <a:pt x="61003" y="19931"/>
                </a:lnTo>
                <a:lnTo>
                  <a:pt x="63500" y="32638"/>
                </a:lnTo>
                <a:lnTo>
                  <a:pt x="61003" y="45273"/>
                </a:lnTo>
                <a:lnTo>
                  <a:pt x="54197" y="55610"/>
                </a:lnTo>
                <a:lnTo>
                  <a:pt x="44104" y="62589"/>
                </a:lnTo>
                <a:lnTo>
                  <a:pt x="31750" y="65150"/>
                </a:lnTo>
                <a:lnTo>
                  <a:pt x="19395" y="62589"/>
                </a:lnTo>
                <a:lnTo>
                  <a:pt x="9302" y="55610"/>
                </a:lnTo>
                <a:lnTo>
                  <a:pt x="2496" y="45273"/>
                </a:lnTo>
                <a:lnTo>
                  <a:pt x="0" y="326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50050" y="3603625"/>
            <a:ext cx="76200" cy="77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29400" y="3417951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31750" y="0"/>
                </a:moveTo>
                <a:lnTo>
                  <a:pt x="19395" y="2478"/>
                </a:lnTo>
                <a:lnTo>
                  <a:pt x="9302" y="9255"/>
                </a:lnTo>
                <a:lnTo>
                  <a:pt x="2496" y="19341"/>
                </a:lnTo>
                <a:lnTo>
                  <a:pt x="0" y="31750"/>
                </a:lnTo>
                <a:lnTo>
                  <a:pt x="2496" y="44104"/>
                </a:lnTo>
                <a:lnTo>
                  <a:pt x="9302" y="54197"/>
                </a:lnTo>
                <a:lnTo>
                  <a:pt x="19395" y="61003"/>
                </a:lnTo>
                <a:lnTo>
                  <a:pt x="31750" y="63500"/>
                </a:lnTo>
                <a:lnTo>
                  <a:pt x="44104" y="61003"/>
                </a:lnTo>
                <a:lnTo>
                  <a:pt x="54197" y="54197"/>
                </a:lnTo>
                <a:lnTo>
                  <a:pt x="61003" y="44104"/>
                </a:lnTo>
                <a:lnTo>
                  <a:pt x="63500" y="31750"/>
                </a:lnTo>
                <a:lnTo>
                  <a:pt x="61003" y="19341"/>
                </a:lnTo>
                <a:lnTo>
                  <a:pt x="54197" y="9255"/>
                </a:lnTo>
                <a:lnTo>
                  <a:pt x="44104" y="2478"/>
                </a:lnTo>
                <a:lnTo>
                  <a:pt x="31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29400" y="3417951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31750"/>
                </a:moveTo>
                <a:lnTo>
                  <a:pt x="2496" y="19341"/>
                </a:lnTo>
                <a:lnTo>
                  <a:pt x="9302" y="9255"/>
                </a:lnTo>
                <a:lnTo>
                  <a:pt x="19395" y="2478"/>
                </a:lnTo>
                <a:lnTo>
                  <a:pt x="31750" y="0"/>
                </a:lnTo>
                <a:lnTo>
                  <a:pt x="44104" y="2478"/>
                </a:lnTo>
                <a:lnTo>
                  <a:pt x="54197" y="9255"/>
                </a:lnTo>
                <a:lnTo>
                  <a:pt x="61003" y="19341"/>
                </a:lnTo>
                <a:lnTo>
                  <a:pt x="63500" y="31750"/>
                </a:lnTo>
                <a:lnTo>
                  <a:pt x="61003" y="44104"/>
                </a:lnTo>
                <a:lnTo>
                  <a:pt x="54197" y="54197"/>
                </a:lnTo>
                <a:lnTo>
                  <a:pt x="44104" y="61003"/>
                </a:lnTo>
                <a:lnTo>
                  <a:pt x="31750" y="63500"/>
                </a:lnTo>
                <a:lnTo>
                  <a:pt x="19395" y="61003"/>
                </a:lnTo>
                <a:lnTo>
                  <a:pt x="9302" y="54197"/>
                </a:lnTo>
                <a:lnTo>
                  <a:pt x="2496" y="44104"/>
                </a:lnTo>
                <a:lnTo>
                  <a:pt x="0" y="31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80050" y="2959100"/>
            <a:ext cx="76200" cy="777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72050" y="3668776"/>
            <a:ext cx="76200" cy="777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6050" y="3089275"/>
            <a:ext cx="76200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08550" y="3927475"/>
            <a:ext cx="76200" cy="76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6400" y="4706873"/>
            <a:ext cx="63500" cy="65405"/>
          </a:xfrm>
          <a:custGeom>
            <a:avLst/>
            <a:gdLst/>
            <a:ahLst/>
            <a:cxnLst/>
            <a:rect l="l" t="t" r="r" b="b"/>
            <a:pathLst>
              <a:path w="63500" h="65404">
                <a:moveTo>
                  <a:pt x="31750" y="0"/>
                </a:moveTo>
                <a:lnTo>
                  <a:pt x="19395" y="2563"/>
                </a:lnTo>
                <a:lnTo>
                  <a:pt x="9302" y="9556"/>
                </a:lnTo>
                <a:lnTo>
                  <a:pt x="2496" y="19931"/>
                </a:lnTo>
                <a:lnTo>
                  <a:pt x="0" y="32638"/>
                </a:lnTo>
                <a:lnTo>
                  <a:pt x="2496" y="45273"/>
                </a:lnTo>
                <a:lnTo>
                  <a:pt x="9302" y="55610"/>
                </a:lnTo>
                <a:lnTo>
                  <a:pt x="19395" y="62589"/>
                </a:lnTo>
                <a:lnTo>
                  <a:pt x="31750" y="65150"/>
                </a:lnTo>
                <a:lnTo>
                  <a:pt x="44104" y="62589"/>
                </a:lnTo>
                <a:lnTo>
                  <a:pt x="54197" y="55610"/>
                </a:lnTo>
                <a:lnTo>
                  <a:pt x="61003" y="45273"/>
                </a:lnTo>
                <a:lnTo>
                  <a:pt x="63500" y="32638"/>
                </a:lnTo>
                <a:lnTo>
                  <a:pt x="61003" y="19931"/>
                </a:lnTo>
                <a:lnTo>
                  <a:pt x="54197" y="9556"/>
                </a:lnTo>
                <a:lnTo>
                  <a:pt x="44104" y="2563"/>
                </a:lnTo>
                <a:lnTo>
                  <a:pt x="317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86400" y="4706873"/>
            <a:ext cx="63500" cy="65405"/>
          </a:xfrm>
          <a:custGeom>
            <a:avLst/>
            <a:gdLst/>
            <a:ahLst/>
            <a:cxnLst/>
            <a:rect l="l" t="t" r="r" b="b"/>
            <a:pathLst>
              <a:path w="63500" h="65404">
                <a:moveTo>
                  <a:pt x="0" y="32638"/>
                </a:moveTo>
                <a:lnTo>
                  <a:pt x="2496" y="19931"/>
                </a:lnTo>
                <a:lnTo>
                  <a:pt x="9302" y="9556"/>
                </a:lnTo>
                <a:lnTo>
                  <a:pt x="19395" y="2563"/>
                </a:lnTo>
                <a:lnTo>
                  <a:pt x="31750" y="0"/>
                </a:lnTo>
                <a:lnTo>
                  <a:pt x="44104" y="2563"/>
                </a:lnTo>
                <a:lnTo>
                  <a:pt x="54197" y="9556"/>
                </a:lnTo>
                <a:lnTo>
                  <a:pt x="61003" y="19931"/>
                </a:lnTo>
                <a:lnTo>
                  <a:pt x="63500" y="32638"/>
                </a:lnTo>
                <a:lnTo>
                  <a:pt x="61003" y="45273"/>
                </a:lnTo>
                <a:lnTo>
                  <a:pt x="54197" y="55610"/>
                </a:lnTo>
                <a:lnTo>
                  <a:pt x="44104" y="62589"/>
                </a:lnTo>
                <a:lnTo>
                  <a:pt x="31750" y="65150"/>
                </a:lnTo>
                <a:lnTo>
                  <a:pt x="19395" y="62589"/>
                </a:lnTo>
                <a:lnTo>
                  <a:pt x="9302" y="55610"/>
                </a:lnTo>
                <a:lnTo>
                  <a:pt x="2496" y="45273"/>
                </a:lnTo>
                <a:lnTo>
                  <a:pt x="0" y="326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62550" y="4506848"/>
            <a:ext cx="76200" cy="77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08550" y="3475101"/>
            <a:ext cx="76200" cy="777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24550" y="3270250"/>
            <a:ext cx="76200" cy="76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04050" y="3862451"/>
            <a:ext cx="76200" cy="777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42050" y="3152775"/>
            <a:ext cx="76200" cy="777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41900" y="3868801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5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05400" y="399732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5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68900" y="4125848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301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2400" y="4191000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5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95900" y="4256023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6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59400" y="43846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5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22900" y="4448175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301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86400" y="4578350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5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92900" y="3740150"/>
            <a:ext cx="127000" cy="63500"/>
          </a:xfrm>
          <a:custGeom>
            <a:avLst/>
            <a:gdLst/>
            <a:ahLst/>
            <a:cxnLst/>
            <a:rect l="l" t="t" r="r" b="b"/>
            <a:pathLst>
              <a:path w="127000" h="63500">
                <a:moveTo>
                  <a:pt x="12700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56400" y="3868801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4">
                <a:moveTo>
                  <a:pt x="127000" y="0"/>
                </a:moveTo>
                <a:lnTo>
                  <a:pt x="0" y="650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56400" y="3997325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4">
                <a:moveTo>
                  <a:pt x="127000" y="0"/>
                </a:moveTo>
                <a:lnTo>
                  <a:pt x="0" y="650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56400" y="4125848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4">
                <a:moveTo>
                  <a:pt x="127000" y="0"/>
                </a:moveTo>
                <a:lnTo>
                  <a:pt x="0" y="651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19900" y="4191000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4">
                <a:moveTo>
                  <a:pt x="127000" y="0"/>
                </a:moveTo>
                <a:lnTo>
                  <a:pt x="0" y="650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83400" y="4256023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50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83400" y="438467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50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83400" y="4448175"/>
            <a:ext cx="127000" cy="65405"/>
          </a:xfrm>
          <a:custGeom>
            <a:avLst/>
            <a:gdLst/>
            <a:ahLst/>
            <a:cxnLst/>
            <a:rect l="l" t="t" r="r" b="b"/>
            <a:pathLst>
              <a:path w="127000" h="65404">
                <a:moveTo>
                  <a:pt x="127000" y="0"/>
                </a:moveTo>
                <a:lnTo>
                  <a:pt x="0" y="650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30900" y="4772025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500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57900" y="4706873"/>
            <a:ext cx="127000" cy="128905"/>
          </a:xfrm>
          <a:custGeom>
            <a:avLst/>
            <a:gdLst/>
            <a:ahLst/>
            <a:cxnLst/>
            <a:rect l="l" t="t" r="r" b="b"/>
            <a:pathLst>
              <a:path w="127000" h="128904">
                <a:moveTo>
                  <a:pt x="0" y="128650"/>
                </a:moveTo>
                <a:lnTo>
                  <a:pt x="127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48400" y="4706873"/>
            <a:ext cx="127000" cy="128905"/>
          </a:xfrm>
          <a:custGeom>
            <a:avLst/>
            <a:gdLst/>
            <a:ahLst/>
            <a:cxnLst/>
            <a:rect l="l" t="t" r="r" b="b"/>
            <a:pathLst>
              <a:path w="127000" h="128904">
                <a:moveTo>
                  <a:pt x="0" y="128650"/>
                </a:moveTo>
                <a:lnTo>
                  <a:pt x="127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02400" y="4641850"/>
            <a:ext cx="63500" cy="130175"/>
          </a:xfrm>
          <a:custGeom>
            <a:avLst/>
            <a:gdLst/>
            <a:ahLst/>
            <a:cxnLst/>
            <a:rect l="l" t="t" r="r" b="b"/>
            <a:pathLst>
              <a:path w="63500" h="130175">
                <a:moveTo>
                  <a:pt x="0" y="130175"/>
                </a:moveTo>
                <a:lnTo>
                  <a:pt x="63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92900" y="4578350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12852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38900" y="4641850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3017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19900" y="4641850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2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48400" y="4706873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41900" y="360997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05400" y="354647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68900" y="3417951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32400" y="3224148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68900" y="3287776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05400" y="3481451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68900" y="335280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84850" y="3803650"/>
            <a:ext cx="241300" cy="165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0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704087"/>
            <a:ext cx="1740408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4079" y="704087"/>
            <a:ext cx="51511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664" y="704087"/>
            <a:ext cx="5065776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6452" y="8569"/>
            <a:ext cx="8615045" cy="623125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720"/>
              </a:spcBef>
              <a:tabLst>
                <a:tab pos="2956560" algn="l"/>
                <a:tab pos="3227705" algn="l"/>
              </a:tabLst>
            </a:pP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</a:t>
            </a:r>
            <a:r>
              <a:rPr sz="2400" b="1" spc="-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Testing	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sz="24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5. 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Testing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n-Dimensional Domains</a:t>
            </a:r>
            <a:r>
              <a:rPr sz="2400" b="1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(strategy)</a:t>
            </a:r>
            <a:endParaRPr sz="2400">
              <a:latin typeface="Arial"/>
              <a:cs typeface="Arial"/>
            </a:endParaRPr>
          </a:p>
          <a:p>
            <a:pPr marL="734695" lvl="1" indent="-441959">
              <a:lnSpc>
                <a:spcPct val="100000"/>
              </a:lnSpc>
              <a:spcBef>
                <a:spcPts val="2400"/>
              </a:spcBef>
              <a:buSzPct val="95833"/>
              <a:buAutoNum type="alphaLcPeriod" startAt="4"/>
              <a:tabLst>
                <a:tab pos="735330" algn="l"/>
              </a:tabLst>
            </a:pP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imensions, p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boundary</a:t>
            </a:r>
            <a:r>
              <a:rPr sz="2400" spc="-10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segments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Font typeface="Arial"/>
              <a:buAutoNum type="alphaLcPeriod" startAt="4"/>
            </a:pPr>
            <a:endParaRPr sz="2500">
              <a:latin typeface="Times New Roman"/>
              <a:cs typeface="Times New Roman"/>
            </a:endParaRPr>
          </a:p>
          <a:p>
            <a:pPr marL="1091565" lvl="2" indent="-341630">
              <a:lnSpc>
                <a:spcPct val="100000"/>
              </a:lnSpc>
              <a:buChar char="•"/>
              <a:tabLst>
                <a:tab pos="1091565" algn="l"/>
                <a:tab pos="1092200" algn="l"/>
                <a:tab pos="3808095" algn="l"/>
                <a:tab pos="4060825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(n+1)*p</a:t>
            </a:r>
            <a:r>
              <a:rPr sz="2400" spc="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cases	:	n on points &amp; 1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off</a:t>
            </a:r>
            <a:r>
              <a:rPr sz="2400" spc="-1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2" indent="-341630">
              <a:lnSpc>
                <a:spcPct val="100000"/>
              </a:lnSpc>
              <a:buChar char="•"/>
              <a:tabLst>
                <a:tab pos="1091565" algn="l"/>
                <a:tab pos="1092200" algn="l"/>
                <a:tab pos="3749675" algn="l"/>
                <a:tab pos="4001770" algn="l"/>
                <a:tab pos="4879340" algn="l"/>
              </a:tabLst>
            </a:pP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Extreme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pt</a:t>
            </a:r>
            <a:r>
              <a:rPr sz="2400" spc="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shared	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:	2</a:t>
            </a:r>
            <a:r>
              <a:rPr sz="2400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*</a:t>
            </a:r>
            <a:r>
              <a:rPr sz="2400" spc="-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p	points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2" indent="-341630">
              <a:lnSpc>
                <a:spcPct val="100000"/>
              </a:lnSpc>
              <a:buChar char="•"/>
              <a:tabLst>
                <a:tab pos="1091565" algn="l"/>
                <a:tab pos="109220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Equalities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over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m-dimensions create a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subspace of</a:t>
            </a:r>
            <a:r>
              <a:rPr sz="2400" spc="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n-m</a:t>
            </a:r>
            <a:endParaRPr sz="24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dimensions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091565" lvl="2" indent="-341630">
              <a:lnSpc>
                <a:spcPct val="100000"/>
              </a:lnSpc>
              <a:buChar char="•"/>
              <a:tabLst>
                <a:tab pos="1091565" algn="l"/>
                <a:tab pos="1092200" algn="l"/>
              </a:tabLst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Orthogonal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domains 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consistent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boundary</a:t>
            </a:r>
            <a:r>
              <a:rPr sz="24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closures,</a:t>
            </a:r>
            <a:endParaRPr sz="24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orthogonal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to the 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axes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&amp; complete</a:t>
            </a:r>
            <a:r>
              <a:rPr sz="24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286635" lvl="3" indent="-396240">
              <a:lnSpc>
                <a:spcPct val="100000"/>
              </a:lnSpc>
              <a:buChar char="•"/>
              <a:tabLst>
                <a:tab pos="2286635" algn="l"/>
                <a:tab pos="2287270" algn="l"/>
              </a:tabLst>
            </a:pP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Independent</a:t>
            </a:r>
            <a:r>
              <a:rPr sz="2400" spc="-114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80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486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8258" y="214325"/>
            <a:ext cx="2804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701040"/>
            <a:ext cx="1652015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8855" y="762000"/>
            <a:ext cx="1734312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123253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Doma</a:t>
            </a:r>
            <a:r>
              <a:rPr sz="2600" b="1" spc="-1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3829" y="834974"/>
            <a:ext cx="138049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solidFill>
                  <a:srgbClr val="0000CC"/>
                </a:solidFill>
                <a:latin typeface="Arial"/>
                <a:cs typeface="Arial"/>
              </a:rPr>
              <a:t>(simplified)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9268" y="1853564"/>
            <a:ext cx="552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Single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Connected Set of</a:t>
            </a:r>
            <a:r>
              <a:rPr sz="2400" b="1" spc="-1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numbers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9268" y="2585466"/>
            <a:ext cx="4189095" cy="374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No arbitrary discrete</a:t>
            </a:r>
            <a:r>
              <a:rPr sz="24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sets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Defined by the</a:t>
            </a:r>
            <a:r>
              <a:rPr sz="2400" b="1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boundaries</a:t>
            </a:r>
            <a:endParaRPr sz="2400">
              <a:latin typeface="Arial"/>
              <a:cs typeface="Arial"/>
            </a:endParaRPr>
          </a:p>
          <a:p>
            <a:pPr marL="811530" lvl="1" indent="-341630">
              <a:lnSpc>
                <a:spcPct val="100000"/>
              </a:lnSpc>
              <a:spcBef>
                <a:spcPts val="2415"/>
              </a:spcBef>
              <a:buChar char="•"/>
              <a:tabLst>
                <a:tab pos="811530" algn="l"/>
                <a:tab pos="81216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One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or </a:t>
            </a:r>
            <a:r>
              <a:rPr sz="2000" spc="0" dirty="0">
                <a:solidFill>
                  <a:srgbClr val="006600"/>
                </a:solidFill>
                <a:latin typeface="Arial"/>
                <a:cs typeface="Arial"/>
              </a:rPr>
              <a:t>more</a:t>
            </a:r>
            <a:r>
              <a:rPr sz="2000" spc="-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boundaries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811530" lvl="1" indent="-341630">
              <a:lnSpc>
                <a:spcPct val="100000"/>
              </a:lnSpc>
              <a:spcBef>
                <a:spcPts val="5"/>
              </a:spcBef>
              <a:buChar char="•"/>
              <a:tabLst>
                <a:tab pos="811530" algn="l"/>
                <a:tab pos="81216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Specified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by</a:t>
            </a:r>
            <a:r>
              <a:rPr sz="2000" spc="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predicates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811530" lvl="1" indent="-341630">
              <a:lnSpc>
                <a:spcPct val="100000"/>
              </a:lnSpc>
              <a:buChar char="•"/>
              <a:tabLst>
                <a:tab pos="811530" algn="l"/>
                <a:tab pos="812165" algn="l"/>
              </a:tabLst>
            </a:pP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Bugs likely </a:t>
            </a:r>
            <a:r>
              <a:rPr sz="2000" spc="-5" dirty="0">
                <a:solidFill>
                  <a:srgbClr val="336600"/>
                </a:solidFill>
                <a:latin typeface="Arial"/>
                <a:cs typeface="Arial"/>
              </a:rPr>
              <a:t>at the</a:t>
            </a:r>
            <a:r>
              <a:rPr sz="2000" spc="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boundaries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One </a:t>
            </a:r>
            <a:r>
              <a:rPr sz="2400" spc="-5" dirty="0">
                <a:solidFill>
                  <a:srgbClr val="A40020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A40020"/>
                </a:solidFill>
                <a:latin typeface="Arial"/>
                <a:cs typeface="Arial"/>
              </a:rPr>
              <a:t>more</a:t>
            </a:r>
            <a:r>
              <a:rPr sz="2400" spc="-9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A40020"/>
                </a:solidFill>
                <a:latin typeface="Arial"/>
                <a:cs typeface="Arial"/>
              </a:rPr>
              <a:t>variables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00" y="1905000"/>
            <a:ext cx="1752600" cy="1219200"/>
          </a:xfrm>
          <a:custGeom>
            <a:avLst/>
            <a:gdLst/>
            <a:ahLst/>
            <a:cxnLst/>
            <a:rect l="l" t="t" r="r" b="b"/>
            <a:pathLst>
              <a:path w="1752600" h="1219200">
                <a:moveTo>
                  <a:pt x="0" y="1219200"/>
                </a:moveTo>
                <a:lnTo>
                  <a:pt x="1752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0" y="1447800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1905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3800" y="1752600"/>
            <a:ext cx="1828800" cy="457200"/>
          </a:xfrm>
          <a:custGeom>
            <a:avLst/>
            <a:gdLst/>
            <a:ahLst/>
            <a:cxnLst/>
            <a:rect l="l" t="t" r="r" b="b"/>
            <a:pathLst>
              <a:path w="1828800" h="457200">
                <a:moveTo>
                  <a:pt x="0" y="0"/>
                </a:moveTo>
                <a:lnTo>
                  <a:pt x="182880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66278" y="2099564"/>
            <a:ext cx="252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D1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53300" y="914400"/>
            <a:ext cx="76200" cy="2971800"/>
          </a:xfrm>
          <a:custGeom>
            <a:avLst/>
            <a:gdLst/>
            <a:ahLst/>
            <a:cxnLst/>
            <a:rect l="l" t="t" r="r" b="b"/>
            <a:pathLst>
              <a:path w="76200" h="2971800">
                <a:moveTo>
                  <a:pt x="44450" y="63500"/>
                </a:moveTo>
                <a:lnTo>
                  <a:pt x="31750" y="63500"/>
                </a:lnTo>
                <a:lnTo>
                  <a:pt x="31750" y="2971800"/>
                </a:lnTo>
                <a:lnTo>
                  <a:pt x="44450" y="2971800"/>
                </a:lnTo>
                <a:lnTo>
                  <a:pt x="44450" y="63500"/>
                </a:lnTo>
                <a:close/>
              </a:path>
              <a:path w="76200" h="2971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971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91400" y="384810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1981200" h="76200">
                <a:moveTo>
                  <a:pt x="1905000" y="0"/>
                </a:moveTo>
                <a:lnTo>
                  <a:pt x="1905000" y="76200"/>
                </a:lnTo>
                <a:lnTo>
                  <a:pt x="1968500" y="44450"/>
                </a:lnTo>
                <a:lnTo>
                  <a:pt x="1917700" y="44450"/>
                </a:lnTo>
                <a:lnTo>
                  <a:pt x="1917700" y="31750"/>
                </a:lnTo>
                <a:lnTo>
                  <a:pt x="1968500" y="31750"/>
                </a:lnTo>
                <a:lnTo>
                  <a:pt x="1905000" y="0"/>
                </a:lnTo>
                <a:close/>
              </a:path>
              <a:path w="1981200" h="76200">
                <a:moveTo>
                  <a:pt x="1905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905000" y="44450"/>
                </a:lnTo>
                <a:lnTo>
                  <a:pt x="1905000" y="31750"/>
                </a:lnTo>
                <a:close/>
              </a:path>
              <a:path w="1981200" h="76200">
                <a:moveTo>
                  <a:pt x="1968500" y="31750"/>
                </a:moveTo>
                <a:lnTo>
                  <a:pt x="1917700" y="31750"/>
                </a:lnTo>
                <a:lnTo>
                  <a:pt x="1917700" y="44450"/>
                </a:lnTo>
                <a:lnTo>
                  <a:pt x="1968500" y="44450"/>
                </a:lnTo>
                <a:lnTo>
                  <a:pt x="1981200" y="38100"/>
                </a:lnTo>
                <a:lnTo>
                  <a:pt x="1968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  <a:tabLst>
                <a:tab pos="2628900" algn="l"/>
                <a:tab pos="2900045" algn="l"/>
              </a:tabLst>
            </a:pPr>
            <a:r>
              <a:rPr spc="-5" dirty="0"/>
              <a:t>Domain</a:t>
            </a:r>
            <a:r>
              <a:rPr spc="-25" dirty="0"/>
              <a:t> </a:t>
            </a:r>
            <a:r>
              <a:rPr spc="-5" dirty="0"/>
              <a:t>Testing	</a:t>
            </a:r>
            <a:r>
              <a:rPr dirty="0"/>
              <a:t>-	</a:t>
            </a:r>
            <a:r>
              <a:rPr spc="-5" dirty="0"/>
              <a:t>Domains </a:t>
            </a:r>
            <a:r>
              <a:rPr dirty="0"/>
              <a:t>&amp; </a:t>
            </a:r>
            <a:r>
              <a:rPr spc="-5" dirty="0"/>
              <a:t>Paths </a:t>
            </a:r>
            <a:r>
              <a:rPr dirty="0"/>
              <a:t>–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b="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160781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0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508101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7421880" cy="283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Procedure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for solving for</a:t>
            </a:r>
            <a:r>
              <a:rPr sz="24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values</a:t>
            </a:r>
            <a:endParaRPr sz="24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  <a:spcBef>
                <a:spcPts val="2415"/>
              </a:spcBef>
              <a:tabLst>
                <a:tab pos="2550795" algn="l"/>
              </a:tabLst>
            </a:pP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Simple procedure.	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Need</a:t>
            </a: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tools.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3500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Identify input</a:t>
            </a:r>
            <a:r>
              <a:rPr sz="2400" spc="-1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variables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/>
              <a:tabLst>
                <a:tab pos="635000" algn="l"/>
              </a:tabLst>
            </a:pP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Identify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variables 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which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appear in</a:t>
            </a:r>
            <a:r>
              <a:rPr sz="24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CC0000"/>
                </a:solidFill>
                <a:latin typeface="Arial"/>
                <a:cs typeface="Arial"/>
              </a:rPr>
              <a:t>domain-defining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predicates, such as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control-flow</a:t>
            </a:r>
            <a:r>
              <a:rPr sz="2400" spc="-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predicates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6713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20515" y="214325"/>
            <a:ext cx="5281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r>
              <a:rPr sz="24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05035" y="160781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0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9223" y="704087"/>
            <a:ext cx="192633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8381365" cy="502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1695"/>
              </a:spcBef>
              <a:buAutoNum type="arabicPeriod" startAt="3"/>
              <a:tabLst>
                <a:tab pos="63500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Interpret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all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predicates in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terms of input</a:t>
            </a:r>
            <a:r>
              <a:rPr sz="2400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variables:</a:t>
            </a:r>
            <a:endParaRPr sz="2400">
              <a:latin typeface="Arial"/>
              <a:cs typeface="Arial"/>
            </a:endParaRPr>
          </a:p>
          <a:p>
            <a:pPr marL="1091565" lvl="1" indent="-340995">
              <a:lnSpc>
                <a:spcPct val="100000"/>
              </a:lnSpc>
              <a:buChar char="•"/>
              <a:tabLst>
                <a:tab pos="1091565" algn="l"/>
                <a:tab pos="1092200" algn="l"/>
              </a:tabLst>
            </a:pP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Transform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non-linear to</a:t>
            </a:r>
            <a:r>
              <a:rPr sz="2400" spc="-1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linear</a:t>
            </a:r>
            <a:endParaRPr sz="2400">
              <a:latin typeface="Arial"/>
              <a:cs typeface="Arial"/>
            </a:endParaRPr>
          </a:p>
          <a:p>
            <a:pPr marL="1091565" lvl="1" indent="-340995">
              <a:lnSpc>
                <a:spcPct val="100000"/>
              </a:lnSpc>
              <a:buChar char="•"/>
              <a:tabLst>
                <a:tab pos="1091565" algn="l"/>
                <a:tab pos="109220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Find data </a:t>
            </a:r>
            <a:r>
              <a:rPr sz="2400" spc="0" dirty="0">
                <a:solidFill>
                  <a:srgbClr val="0000CC"/>
                </a:solidFill>
                <a:latin typeface="Arial"/>
                <a:cs typeface="Arial"/>
              </a:rPr>
              <a:t>flow</a:t>
            </a:r>
            <a:r>
              <a:rPr sz="2400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path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00CC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 startAt="3"/>
              <a:tabLst>
                <a:tab pos="63500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Predicate expression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with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 #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predicates.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  <a:tabLst>
                <a:tab pos="2882900" algn="l"/>
                <a:tab pos="313563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Find</a:t>
            </a:r>
            <a:r>
              <a:rPr sz="24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#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domains	:	&lt; 2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0" baseline="2430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endParaRPr sz="2400" baseline="2430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 startAt="3"/>
              <a:tabLst>
                <a:tab pos="635000" algn="l"/>
              </a:tabLst>
            </a:pP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Solve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inequalities </a:t>
            </a:r>
            <a:r>
              <a:rPr sz="2400" spc="0" dirty="0">
                <a:solidFill>
                  <a:srgbClr val="0000CC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extreme</a:t>
            </a:r>
            <a:r>
              <a:rPr sz="24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points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Font typeface="Arial"/>
              <a:buAutoNum type="arabicPeriod" startAt="3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 startAt="3"/>
              <a:tabLst>
                <a:tab pos="63500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Use extreme points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solve </a:t>
            </a:r>
            <a:r>
              <a:rPr sz="2400" spc="0" dirty="0">
                <a:solidFill>
                  <a:srgbClr val="0000CC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nearby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points</a:t>
            </a:r>
            <a:r>
              <a:rPr sz="2400" spc="-1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50996" y="180797"/>
            <a:ext cx="26917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Domain</a:t>
            </a:r>
            <a:r>
              <a:rPr sz="2800" spc="-11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160781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0" dirty="0">
                <a:latin typeface="Arial"/>
                <a:cs typeface="Arial"/>
              </a:rPr>
              <a:t>L5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238048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5782310" cy="252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Effectiveness</a:t>
            </a:r>
            <a:endParaRPr sz="2400">
              <a:latin typeface="Arial"/>
              <a:cs typeface="Arial"/>
            </a:endParaRPr>
          </a:p>
          <a:p>
            <a:pPr marL="634365" indent="-341630">
              <a:lnSpc>
                <a:spcPct val="100000"/>
              </a:lnSpc>
              <a:spcBef>
                <a:spcPts val="2400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Cost</a:t>
            </a:r>
            <a:r>
              <a:rPr sz="2400" spc="-4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effective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Bugs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on boundaries,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extreme</a:t>
            </a:r>
            <a:r>
              <a:rPr sz="2400" spc="-114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points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9999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Hardware logic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testing – tool</a:t>
            </a:r>
            <a:r>
              <a:rPr sz="2400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intensive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997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160781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0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4507992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411734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Interface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 Testing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2175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Domain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Range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6800" y="4114800"/>
            <a:ext cx="1219200" cy="762000"/>
          </a:xfrm>
          <a:prstGeom prst="rect">
            <a:avLst/>
          </a:prstGeom>
          <a:solidFill>
            <a:srgbClr val="BADFE2"/>
          </a:solidFill>
          <a:ln w="12700">
            <a:solidFill>
              <a:srgbClr val="000000"/>
            </a:solidFill>
          </a:ln>
        </p:spPr>
        <p:txBody>
          <a:bodyPr vert="horz" wrap="square" lIns="0" tIns="165735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305"/>
              </a:spcBef>
            </a:pPr>
            <a:r>
              <a:rPr sz="1400" spc="-10" dirty="0">
                <a:latin typeface="Arial"/>
                <a:cs typeface="Arial"/>
              </a:rPr>
              <a:t>Function </a:t>
            </a:r>
            <a:r>
              <a:rPr sz="1400" spc="-5" dirty="0">
                <a:latin typeface="Arial"/>
                <a:cs typeface="Arial"/>
              </a:rPr>
              <a:t>/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Routine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05200" y="44577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14600" y="4114800"/>
            <a:ext cx="990600" cy="762000"/>
          </a:xfrm>
          <a:prstGeom prst="rect">
            <a:avLst/>
          </a:prstGeom>
          <a:solidFill>
            <a:srgbClr val="BADFE2"/>
          </a:solidFill>
          <a:ln w="127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Classify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1200" y="44577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56735" y="4081653"/>
            <a:ext cx="6356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Domain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7500" y="4081653"/>
            <a:ext cx="6604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0" dirty="0">
                <a:latin typeface="Arial"/>
                <a:cs typeface="Arial"/>
              </a:rPr>
              <a:t>V</a:t>
            </a:r>
            <a:r>
              <a:rPr sz="1400" spc="-15" dirty="0">
                <a:latin typeface="Arial"/>
                <a:cs typeface="Arial"/>
              </a:rPr>
              <a:t>ar</a:t>
            </a:r>
            <a:r>
              <a:rPr sz="1400" spc="-5" dirty="0">
                <a:latin typeface="Arial"/>
                <a:cs typeface="Arial"/>
              </a:rPr>
              <a:t>ia</a:t>
            </a:r>
            <a:r>
              <a:rPr sz="1400" spc="-15" dirty="0">
                <a:latin typeface="Arial"/>
                <a:cs typeface="Arial"/>
              </a:rPr>
              <a:t>b</a:t>
            </a:r>
            <a:r>
              <a:rPr sz="1400" spc="-5" dirty="0"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96000" y="4457700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89370" y="4005453"/>
            <a:ext cx="5448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Ra</a:t>
            </a:r>
            <a:r>
              <a:rPr sz="1400" spc="-15" dirty="0">
                <a:latin typeface="Arial"/>
                <a:cs typeface="Arial"/>
              </a:rPr>
              <a:t>ng</a:t>
            </a:r>
            <a:r>
              <a:rPr sz="1400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50996" y="180797"/>
            <a:ext cx="26917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Domain</a:t>
            </a:r>
            <a:r>
              <a:rPr sz="2800" spc="-11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160781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0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4507992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4117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&amp;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Interface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 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9268" y="3347669"/>
            <a:ext cx="2839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Span</a:t>
            </a:r>
            <a:r>
              <a:rPr sz="2400" spc="-1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compatibility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0800" y="1817751"/>
            <a:ext cx="1066800" cy="762000"/>
          </a:xfrm>
          <a:prstGeom prst="rect">
            <a:avLst/>
          </a:prstGeom>
          <a:solidFill>
            <a:srgbClr val="BADFE2"/>
          </a:solidFill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02870">
              <a:lnSpc>
                <a:spcPct val="100000"/>
              </a:lnSpc>
            </a:pP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Routine</a:t>
            </a:r>
            <a:r>
              <a:rPr sz="1600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05200" y="2160523"/>
            <a:ext cx="2895600" cy="76200"/>
          </a:xfrm>
          <a:custGeom>
            <a:avLst/>
            <a:gdLst/>
            <a:ahLst/>
            <a:cxnLst/>
            <a:rect l="l" t="t" r="r" b="b"/>
            <a:pathLst>
              <a:path w="2895600" h="76200">
                <a:moveTo>
                  <a:pt x="2819400" y="0"/>
                </a:moveTo>
                <a:lnTo>
                  <a:pt x="2819400" y="76200"/>
                </a:lnTo>
                <a:lnTo>
                  <a:pt x="2882900" y="44450"/>
                </a:lnTo>
                <a:lnTo>
                  <a:pt x="2832100" y="44450"/>
                </a:lnTo>
                <a:lnTo>
                  <a:pt x="2832100" y="31750"/>
                </a:lnTo>
                <a:lnTo>
                  <a:pt x="2882900" y="31750"/>
                </a:lnTo>
                <a:lnTo>
                  <a:pt x="2819400" y="0"/>
                </a:lnTo>
                <a:close/>
              </a:path>
              <a:path w="2895600" h="76200">
                <a:moveTo>
                  <a:pt x="2819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819400" y="44450"/>
                </a:lnTo>
                <a:lnTo>
                  <a:pt x="2819400" y="31750"/>
                </a:lnTo>
                <a:close/>
              </a:path>
              <a:path w="2895600" h="76200">
                <a:moveTo>
                  <a:pt x="2882900" y="31750"/>
                </a:moveTo>
                <a:lnTo>
                  <a:pt x="2832100" y="31750"/>
                </a:lnTo>
                <a:lnTo>
                  <a:pt x="2832100" y="44450"/>
                </a:lnTo>
                <a:lnTo>
                  <a:pt x="2882900" y="44450"/>
                </a:lnTo>
                <a:lnTo>
                  <a:pt x="2895600" y="38100"/>
                </a:lnTo>
                <a:lnTo>
                  <a:pt x="2882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14600" y="1817751"/>
            <a:ext cx="990600" cy="762000"/>
          </a:xfrm>
          <a:prstGeom prst="rect">
            <a:avLst/>
          </a:prstGeom>
          <a:solidFill>
            <a:srgbClr val="BADFE2"/>
          </a:solidFill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65405">
              <a:lnSpc>
                <a:spcPct val="100000"/>
              </a:lnSpc>
            </a:pP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Routine</a:t>
            </a:r>
            <a:r>
              <a:rPr sz="1600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0200" y="2160523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27175" y="2317242"/>
            <a:ext cx="6356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Domain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7500" y="1783460"/>
            <a:ext cx="6604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0" dirty="0">
                <a:solidFill>
                  <a:srgbClr val="A40020"/>
                </a:solidFill>
                <a:latin typeface="Arial"/>
                <a:cs typeface="Arial"/>
              </a:rPr>
              <a:t>V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ar</a:t>
            </a: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ia</a:t>
            </a:r>
            <a:r>
              <a:rPr sz="1400" spc="-15" dirty="0">
                <a:solidFill>
                  <a:srgbClr val="A40020"/>
                </a:solidFill>
                <a:latin typeface="Arial"/>
                <a:cs typeface="Arial"/>
              </a:rPr>
              <a:t>b</a:t>
            </a: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67600" y="2160523"/>
            <a:ext cx="990600" cy="76200"/>
          </a:xfrm>
          <a:custGeom>
            <a:avLst/>
            <a:gdLst/>
            <a:ahLst/>
            <a:cxnLst/>
            <a:rect l="l" t="t" r="r" b="b"/>
            <a:pathLst>
              <a:path w="990600" h="76200">
                <a:moveTo>
                  <a:pt x="914400" y="0"/>
                </a:moveTo>
                <a:lnTo>
                  <a:pt x="914400" y="76200"/>
                </a:lnTo>
                <a:lnTo>
                  <a:pt x="977900" y="44450"/>
                </a:lnTo>
                <a:lnTo>
                  <a:pt x="927100" y="44450"/>
                </a:lnTo>
                <a:lnTo>
                  <a:pt x="927100" y="31750"/>
                </a:lnTo>
                <a:lnTo>
                  <a:pt x="977900" y="31750"/>
                </a:lnTo>
                <a:lnTo>
                  <a:pt x="914400" y="0"/>
                </a:lnTo>
                <a:close/>
              </a:path>
              <a:path w="990600" h="76200">
                <a:moveTo>
                  <a:pt x="914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14400" y="44450"/>
                </a:lnTo>
                <a:lnTo>
                  <a:pt x="914400" y="31750"/>
                </a:lnTo>
                <a:close/>
              </a:path>
              <a:path w="990600" h="76200">
                <a:moveTo>
                  <a:pt x="977900" y="31750"/>
                </a:moveTo>
                <a:lnTo>
                  <a:pt x="927100" y="31750"/>
                </a:lnTo>
                <a:lnTo>
                  <a:pt x="927100" y="44450"/>
                </a:lnTo>
                <a:lnTo>
                  <a:pt x="977900" y="44450"/>
                </a:lnTo>
                <a:lnTo>
                  <a:pt x="990600" y="38100"/>
                </a:lnTo>
                <a:lnTo>
                  <a:pt x="977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01153" y="1782885"/>
            <a:ext cx="800735" cy="6965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Range</a:t>
            </a:r>
            <a:r>
              <a:rPr sz="1400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Routine2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61864" y="1812857"/>
            <a:ext cx="889000" cy="6965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Domain</a:t>
            </a:r>
            <a:r>
              <a:rPr sz="1400" spc="-5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Routine2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2332" y="1782885"/>
            <a:ext cx="800735" cy="6965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Range</a:t>
            </a:r>
            <a:r>
              <a:rPr sz="1400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spc="-10" dirty="0">
                <a:solidFill>
                  <a:srgbClr val="A40020"/>
                </a:solidFill>
                <a:latin typeface="Arial"/>
                <a:cs typeface="Arial"/>
              </a:rPr>
              <a:t>Routine1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8000" y="4114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8000" y="41148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8000" y="49530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0000" y="5257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91000" y="41148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1143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10000" y="4114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4000" y="4114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4000" y="41148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4000" y="5257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33600" y="5257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4600" y="41148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1143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33600" y="4114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0" y="42672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2000" y="426720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000" y="5257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5651" y="525780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0" y="0"/>
                </a:moveTo>
                <a:lnTo>
                  <a:pt x="3793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41148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1143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5651" y="411480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3793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01000" y="4114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01000" y="41148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01000" y="54864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63000" y="5257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44000" y="41148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1143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63000" y="4114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50996" y="180797"/>
            <a:ext cx="26917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Domain</a:t>
            </a:r>
            <a:r>
              <a:rPr sz="2800" spc="-110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160781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0" dirty="0">
                <a:latin typeface="Arial"/>
                <a:cs typeface="Arial"/>
              </a:rPr>
              <a:t>L6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706221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667067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Interface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Range/Domain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Compatibility</a:t>
            </a:r>
            <a:r>
              <a:rPr sz="24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C0000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2175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spc="-65" dirty="0">
                <a:solidFill>
                  <a:srgbClr val="0000CC"/>
                </a:solidFill>
                <a:latin typeface="Arial"/>
                <a:cs typeface="Arial"/>
              </a:rPr>
              <a:t>Test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each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var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 independently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9268" y="3286759"/>
            <a:ext cx="36061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Find an inverse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CC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Build a super</a:t>
            </a:r>
            <a:r>
              <a:rPr sz="2400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domain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69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62020" y="153365"/>
            <a:ext cx="30657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Domain</a:t>
            </a:r>
            <a:r>
              <a:rPr sz="3200" spc="-40" dirty="0"/>
              <a:t> </a:t>
            </a:r>
            <a:r>
              <a:rPr sz="3200" spc="-10" dirty="0"/>
              <a:t>Testing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160781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0" dirty="0">
                <a:latin typeface="Arial"/>
                <a:cs typeface="Arial"/>
              </a:rPr>
              <a:t>L7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388924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6" y="1463039"/>
            <a:ext cx="496823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1435608"/>
            <a:ext cx="4425696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6206"/>
            <a:ext cx="5314315" cy="252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sz="2400" b="1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CC0000"/>
                </a:solidFill>
                <a:latin typeface="Arial"/>
                <a:cs typeface="Arial"/>
              </a:rPr>
              <a:t>Testability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Linearizing</a:t>
            </a:r>
            <a:r>
              <a:rPr sz="2400" b="1" spc="-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transformations</a:t>
            </a:r>
            <a:endParaRPr sz="2400">
              <a:latin typeface="Arial"/>
              <a:cs typeface="Arial"/>
            </a:endParaRPr>
          </a:p>
          <a:p>
            <a:pPr marL="634365" lvl="1" indent="-341630">
              <a:lnSpc>
                <a:spcPct val="100000"/>
              </a:lnSpc>
              <a:spcBef>
                <a:spcPts val="2400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Polynomial</a:t>
            </a:r>
            <a:endParaRPr sz="2400">
              <a:latin typeface="Arial"/>
              <a:cs typeface="Arial"/>
            </a:endParaRPr>
          </a:p>
          <a:p>
            <a:pPr marL="634365" lvl="1" indent="-341630">
              <a:lnSpc>
                <a:spcPct val="100000"/>
              </a:lnSpc>
              <a:buChar char="•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Rectangular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polar</a:t>
            </a:r>
            <a:endParaRPr sz="2400">
              <a:latin typeface="Arial"/>
              <a:cs typeface="Arial"/>
            </a:endParaRPr>
          </a:p>
          <a:p>
            <a:pPr marL="634365" lvl="1" indent="-341630">
              <a:lnSpc>
                <a:spcPct val="100000"/>
              </a:lnSpc>
              <a:spcBef>
                <a:spcPts val="5"/>
              </a:spcBef>
              <a:buChar char="•"/>
              <a:tabLst>
                <a:tab pos="634365" algn="l"/>
                <a:tab pos="635000" algn="l"/>
              </a:tabLst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Generic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&amp; rational </a:t>
            </a:r>
            <a:r>
              <a:rPr sz="2400" spc="-10" dirty="0">
                <a:solidFill>
                  <a:srgbClr val="009999"/>
                </a:solidFill>
                <a:latin typeface="Arial"/>
                <a:cs typeface="Arial"/>
              </a:rPr>
              <a:t>=&gt; </a:t>
            </a:r>
            <a:r>
              <a:rPr sz="2400" spc="-45" dirty="0">
                <a:solidFill>
                  <a:srgbClr val="009999"/>
                </a:solidFill>
                <a:latin typeface="Arial"/>
                <a:cs typeface="Arial"/>
              </a:rPr>
              <a:t>Taylor</a:t>
            </a:r>
            <a:r>
              <a:rPr sz="2400" spc="-14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series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997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160781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0" dirty="0">
                <a:latin typeface="Arial"/>
                <a:cs typeface="Arial"/>
              </a:rPr>
              <a:t>L7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388924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9223" y="1435608"/>
            <a:ext cx="6577583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416" y="2194560"/>
            <a:ext cx="496823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0600" y="2167127"/>
            <a:ext cx="819912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5983" y="2167127"/>
            <a:ext cx="515112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6567" y="2167127"/>
            <a:ext cx="4023359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8852" y="786206"/>
            <a:ext cx="618744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sz="2400" b="1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CC0000"/>
                </a:solidFill>
                <a:latin typeface="Arial"/>
                <a:cs typeface="Arial"/>
              </a:rPr>
              <a:t>Testability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Perform </a:t>
            </a:r>
            <a:r>
              <a:rPr sz="2400" b="1" spc="-5" dirty="0">
                <a:latin typeface="Arial"/>
                <a:cs typeface="Arial"/>
              </a:rPr>
              <a:t>transformations for better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testing.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Co-ordinate</a:t>
            </a:r>
            <a:r>
              <a:rPr sz="24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transformations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71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44450" cy="5867400"/>
          </a:xfrm>
          <a:custGeom>
            <a:avLst/>
            <a:gdLst/>
            <a:ahLst/>
            <a:cxnLst/>
            <a:rect l="l" t="t" r="r" b="b"/>
            <a:pathLst>
              <a:path w="44450" h="5867400">
                <a:moveTo>
                  <a:pt x="0" y="5867400"/>
                </a:moveTo>
                <a:lnTo>
                  <a:pt x="44450" y="5867400"/>
                </a:lnTo>
                <a:lnTo>
                  <a:pt x="444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997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160781"/>
            <a:ext cx="20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0" dirty="0">
                <a:latin typeface="Arial"/>
                <a:cs typeface="Arial"/>
              </a:rPr>
              <a:t>L7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388924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6" y="1463039"/>
            <a:ext cx="496823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1435608"/>
            <a:ext cx="4050791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6206"/>
            <a:ext cx="40017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and</a:t>
            </a:r>
            <a:r>
              <a:rPr sz="2400" b="1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CC0000"/>
                </a:solidFill>
                <a:latin typeface="Arial"/>
                <a:cs typeface="Arial"/>
              </a:rPr>
              <a:t>Testability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Canonical Program</a:t>
            </a:r>
            <a:r>
              <a:rPr sz="2400" b="1" spc="-1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Form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72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5985" y="214325"/>
            <a:ext cx="8794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 Testing </a:t>
            </a:r>
            <a:r>
              <a:rPr dirty="0"/>
              <a:t>– Questions </a:t>
            </a:r>
            <a:r>
              <a:rPr spc="-5" dirty="0"/>
              <a:t>from the previous </a:t>
            </a:r>
            <a:r>
              <a:rPr spc="-15" dirty="0"/>
              <a:t>year’s</a:t>
            </a:r>
            <a:r>
              <a:rPr spc="25" dirty="0"/>
              <a:t> </a:t>
            </a:r>
            <a:r>
              <a:rPr spc="-5" dirty="0"/>
              <a:t>exams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1733" y="160781"/>
            <a:ext cx="219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U4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268" y="1094358"/>
            <a:ext cx="7609840" cy="5208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Explain Nice &amp; Ugly</a:t>
            </a:r>
            <a:r>
              <a:rPr sz="2000" spc="10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Domains.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  <a:tab pos="3195320" algn="l"/>
              </a:tabLst>
            </a:pPr>
            <a:r>
              <a:rPr sz="2000" spc="5" dirty="0">
                <a:solidFill>
                  <a:srgbClr val="A40020"/>
                </a:solidFill>
                <a:latin typeface="Arial"/>
                <a:cs typeface="Arial"/>
              </a:rPr>
              <a:t>What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is</a:t>
            </a:r>
            <a:r>
              <a:rPr sz="2000" spc="-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domain</a:t>
            </a:r>
            <a:r>
              <a:rPr sz="2000" spc="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testing?	Discuss applications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of domain</a:t>
            </a:r>
            <a:r>
              <a:rPr sz="2000" spc="1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Explain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the domain </a:t>
            </a: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boundary bugs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0066FF"/>
                </a:solidFill>
                <a:latin typeface="Arial"/>
                <a:cs typeface="Arial"/>
              </a:rPr>
              <a:t>two </a:t>
            </a: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dimensional</a:t>
            </a:r>
            <a:r>
              <a:rPr sz="2000" spc="1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domains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2000" spc="5" dirty="0">
                <a:solidFill>
                  <a:srgbClr val="A40020"/>
                </a:solidFill>
                <a:latin typeface="Arial"/>
                <a:cs typeface="Arial"/>
              </a:rPr>
              <a:t>What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is the purpose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of Domain </a:t>
            </a:r>
            <a:r>
              <a:rPr sz="2000" spc="-30" dirty="0">
                <a:solidFill>
                  <a:srgbClr val="A40020"/>
                </a:solidFill>
                <a:latin typeface="Arial"/>
                <a:cs typeface="Arial"/>
              </a:rPr>
              <a:t>Testing?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Give its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schematic</a:t>
            </a:r>
            <a:endParaRPr sz="20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</a:pP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representation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 startAt="5"/>
              <a:tabLst>
                <a:tab pos="353695" algn="l"/>
                <a:tab pos="354330" algn="l"/>
              </a:tabLst>
            </a:pP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Define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the following</a:t>
            </a:r>
            <a:r>
              <a:rPr sz="2000" spc="8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concepts.</a:t>
            </a:r>
            <a:endParaRPr sz="2000">
              <a:latin typeface="Arial"/>
              <a:cs typeface="Arial"/>
            </a:endParaRPr>
          </a:p>
          <a:p>
            <a:pPr marL="811530" marR="630555" lvl="1" indent="-341630">
              <a:lnSpc>
                <a:spcPct val="100000"/>
              </a:lnSpc>
              <a:buAutoNum type="arabicPeriod"/>
              <a:tabLst>
                <a:tab pos="340995" algn="l"/>
                <a:tab pos="812165" algn="l"/>
                <a:tab pos="1712595" algn="l"/>
                <a:tab pos="2131060" algn="l"/>
                <a:tab pos="4804410" algn="l"/>
                <a:tab pos="5155565" algn="l"/>
              </a:tabLst>
            </a:pP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Domains	2.	Domain</a:t>
            </a:r>
            <a:r>
              <a:rPr sz="2000" spc="-7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closure	3.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	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Domain</a:t>
            </a:r>
            <a:endParaRPr sz="2000">
              <a:latin typeface="Arial"/>
              <a:cs typeface="Arial"/>
            </a:endParaRPr>
          </a:p>
          <a:p>
            <a:pPr marL="811530">
              <a:lnSpc>
                <a:spcPct val="100000"/>
              </a:lnSpc>
              <a:tabLst>
                <a:tab pos="3047365" algn="l"/>
                <a:tab pos="3467735" algn="l"/>
              </a:tabLst>
            </a:pP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dimensionality	4.	Bug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assumptions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for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Domain</a:t>
            </a:r>
            <a:r>
              <a:rPr sz="2000" spc="-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66FF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 startAt="6"/>
              <a:tabLst>
                <a:tab pos="353695" algn="l"/>
                <a:tab pos="354330" algn="l"/>
              </a:tabLst>
            </a:pP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Explain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simple domain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boundaries &amp;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compound</a:t>
            </a:r>
            <a:r>
              <a:rPr sz="2000" spc="13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predicates.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6"/>
            </a:pPr>
            <a:endParaRPr sz="2050">
              <a:latin typeface="Times New Roman"/>
              <a:cs typeface="Times New Roman"/>
            </a:endParaRPr>
          </a:p>
          <a:p>
            <a:pPr marL="353695" marR="229870" indent="-340995">
              <a:lnSpc>
                <a:spcPct val="100000"/>
              </a:lnSpc>
              <a:buAutoNum type="arabicPeriod" startAt="6"/>
              <a:tabLst>
                <a:tab pos="353695" algn="l"/>
                <a:tab pos="354330" algn="l"/>
              </a:tabLst>
            </a:pP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Classify </a:t>
            </a:r>
            <a:r>
              <a:rPr sz="2000" spc="-15" dirty="0">
                <a:solidFill>
                  <a:srgbClr val="0066FF"/>
                </a:solidFill>
                <a:latin typeface="Arial"/>
                <a:cs typeface="Arial"/>
              </a:rPr>
              <a:t>what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can go </a:t>
            </a:r>
            <a:r>
              <a:rPr sz="2000" spc="-15" dirty="0">
                <a:solidFill>
                  <a:srgbClr val="0066FF"/>
                </a:solidFill>
                <a:latin typeface="Arial"/>
                <a:cs typeface="Arial"/>
              </a:rPr>
              <a:t>wrong with </a:t>
            </a: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boundaries, then define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test 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strategy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for </a:t>
            </a: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each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case </a:t>
            </a:r>
            <a:r>
              <a:rPr sz="2000" spc="-15" dirty="0">
                <a:solidFill>
                  <a:srgbClr val="0066F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0066FF"/>
                </a:solidFill>
                <a:latin typeface="Arial"/>
                <a:cs typeface="Arial"/>
              </a:rPr>
              <a:t>domain</a:t>
            </a: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 testing.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486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8258" y="214325"/>
            <a:ext cx="2804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701040"/>
            <a:ext cx="2109216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3871" y="4693920"/>
            <a:ext cx="627888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5231765" cy="3654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Predicates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195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Interpretation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  <a:tab pos="3841750" algn="l"/>
                <a:tab pos="4112895" algn="l"/>
              </a:tabLst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Structural</a:t>
            </a:r>
            <a:r>
              <a:rPr sz="2400" b="1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336600"/>
                </a:solidFill>
                <a:latin typeface="Arial"/>
                <a:cs typeface="Arial"/>
              </a:rPr>
              <a:t>Testing	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CFG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3366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91565" algn="l"/>
                <a:tab pos="1092200" algn="l"/>
                <a:tab pos="3942715" algn="l"/>
              </a:tabLst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Functional</a:t>
            </a:r>
            <a:r>
              <a:rPr sz="2400" b="1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336600"/>
                </a:solidFill>
                <a:latin typeface="Arial"/>
                <a:cs typeface="Arial"/>
              </a:rPr>
              <a:t>Testing	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sz="2400" b="1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DFG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3366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Specifies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the Domain</a:t>
            </a:r>
            <a:r>
              <a:rPr sz="2400" b="1" spc="-8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Boundary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0214" y="4695520"/>
            <a:ext cx="34290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00" b="1" spc="-15" baseline="-13888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700" b="1" spc="1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33515" y="4780864"/>
            <a:ext cx="137985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doma</a:t>
            </a:r>
            <a:r>
              <a:rPr sz="2600" b="1" spc="-1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9268" y="4805248"/>
            <a:ext cx="4693285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6245" indent="-423545">
              <a:lnSpc>
                <a:spcPct val="100000"/>
              </a:lnSpc>
              <a:spcBef>
                <a:spcPts val="100"/>
              </a:spcBef>
              <a:buClr>
                <a:srgbClr val="A40020"/>
              </a:buClr>
              <a:buFont typeface="Arial"/>
              <a:buChar char="•"/>
              <a:tabLst>
                <a:tab pos="436245" algn="l"/>
                <a:tab pos="436880" algn="l"/>
                <a:tab pos="437832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Pr</a:t>
            </a:r>
            <a:r>
              <a:rPr sz="2400" b="1" spc="5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di</a:t>
            </a:r>
            <a:r>
              <a:rPr sz="2400" b="1" spc="0" dirty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A4002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es</a:t>
            </a:r>
            <a:r>
              <a:rPr sz="2400" b="1" spc="-4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in</a:t>
            </a:r>
            <a:r>
              <a:rPr sz="2400" b="1" spc="-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q</a:t>
            </a:r>
            <a:r>
              <a:rPr sz="2400" b="1" spc="-10" dirty="0">
                <a:solidFill>
                  <a:srgbClr val="A4002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ence	</a:t>
            </a:r>
            <a:r>
              <a:rPr sz="2400" b="1" dirty="0">
                <a:solidFill>
                  <a:srgbClr val="A40020"/>
                </a:solidFill>
                <a:latin typeface="Symbol"/>
                <a:cs typeface="Symbol"/>
              </a:rPr>
              <a:t></a:t>
            </a:r>
            <a:endParaRPr sz="24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40020"/>
              </a:buClr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811530" lvl="1" indent="-341630">
              <a:lnSpc>
                <a:spcPct val="100000"/>
              </a:lnSpc>
              <a:buFont typeface="Arial"/>
              <a:buChar char="•"/>
              <a:tabLst>
                <a:tab pos="811530" algn="l"/>
                <a:tab pos="812165" algn="l"/>
              </a:tabLst>
            </a:pPr>
            <a:r>
              <a:rPr sz="2200" b="1" spc="-35" dirty="0">
                <a:solidFill>
                  <a:srgbClr val="0000CC"/>
                </a:solidFill>
                <a:latin typeface="Arial"/>
                <a:cs typeface="Arial"/>
              </a:rPr>
              <a:t>Or, </a:t>
            </a:r>
            <a:r>
              <a:rPr sz="2200" b="1" spc="-5" dirty="0">
                <a:solidFill>
                  <a:srgbClr val="0000CC"/>
                </a:solidFill>
                <a:latin typeface="Arial"/>
                <a:cs typeface="Arial"/>
              </a:rPr>
              <a:t>just </a:t>
            </a:r>
            <a:r>
              <a:rPr sz="2200" b="1" spc="15" dirty="0">
                <a:solidFill>
                  <a:srgbClr val="0000CC"/>
                </a:solidFill>
                <a:latin typeface="Arial"/>
                <a:cs typeface="Arial"/>
              </a:rPr>
              <a:t>two</a:t>
            </a:r>
            <a:r>
              <a:rPr sz="2200" b="1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domains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69226" y="5712663"/>
            <a:ext cx="20148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800080"/>
                </a:solidFill>
                <a:latin typeface="Arial"/>
                <a:cs typeface="Arial"/>
              </a:rPr>
              <a:t>A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.AND. </a:t>
            </a:r>
            <a:r>
              <a:rPr sz="1600" b="1" spc="0" dirty="0">
                <a:solidFill>
                  <a:srgbClr val="800080"/>
                </a:solidFill>
                <a:latin typeface="Arial"/>
                <a:cs typeface="Arial"/>
              </a:rPr>
              <a:t>B </a:t>
            </a:r>
            <a:r>
              <a:rPr sz="1600" b="1" spc="-20" dirty="0">
                <a:solidFill>
                  <a:srgbClr val="800080"/>
                </a:solidFill>
                <a:latin typeface="Arial"/>
                <a:cs typeface="Arial"/>
              </a:rPr>
              <a:t>.AND.</a:t>
            </a:r>
            <a:r>
              <a:rPr sz="1600" b="1" spc="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800080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352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6377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10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486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8258" y="214325"/>
            <a:ext cx="2804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701040"/>
            <a:ext cx="1341119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6145530" cy="219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0000CC"/>
                </a:solidFill>
                <a:latin typeface="Arial"/>
                <a:cs typeface="Arial"/>
              </a:rPr>
              <a:t>Paths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195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45" dirty="0">
                <a:solidFill>
                  <a:srgbClr val="A40020"/>
                </a:solidFill>
                <a:latin typeface="Arial"/>
                <a:cs typeface="Arial"/>
              </a:rPr>
              <a:t>At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least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One </a:t>
            </a:r>
            <a:r>
              <a:rPr sz="2400" b="1" spc="-105" dirty="0">
                <a:solidFill>
                  <a:srgbClr val="A40020"/>
                </a:solidFill>
                <a:latin typeface="Arial"/>
                <a:cs typeface="Arial"/>
              </a:rPr>
              <a:t>PATH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thru the</a:t>
            </a:r>
            <a:r>
              <a:rPr sz="2400" b="1" spc="2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More paths for disconnected domains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685800"/>
            <a:ext cx="38100" cy="5867400"/>
          </a:xfrm>
          <a:custGeom>
            <a:avLst/>
            <a:gdLst/>
            <a:ahLst/>
            <a:cxnLst/>
            <a:rect l="l" t="t" r="r" b="b"/>
            <a:pathLst>
              <a:path w="38100" h="5867400">
                <a:moveTo>
                  <a:pt x="0" y="5867400"/>
                </a:moveTo>
                <a:lnTo>
                  <a:pt x="38100" y="5867400"/>
                </a:lnTo>
                <a:lnTo>
                  <a:pt x="381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533400"/>
                </a:moveTo>
                <a:lnTo>
                  <a:pt x="9163050" y="533400"/>
                </a:lnTo>
                <a:lnTo>
                  <a:pt x="91630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4861" y="214325"/>
            <a:ext cx="2308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Domain</a:t>
            </a:r>
            <a:r>
              <a:rPr spc="-70" dirty="0"/>
              <a:t> </a:t>
            </a:r>
            <a:r>
              <a:rPr spc="-5"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8258" y="214325"/>
            <a:ext cx="2804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Domains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&amp;</a:t>
            </a:r>
            <a:r>
              <a:rPr sz="2400" b="1" spc="-4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Paths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701040"/>
            <a:ext cx="2048255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8501380" cy="475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-15" dirty="0">
                <a:solidFill>
                  <a:srgbClr val="0000CC"/>
                </a:solidFill>
                <a:latin typeface="Arial"/>
                <a:cs typeface="Arial"/>
              </a:rPr>
              <a:t>Summary:</a:t>
            </a:r>
            <a:endParaRPr sz="26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410"/>
              </a:spcBef>
              <a:buFont typeface="Arial"/>
              <a:buChar char="•"/>
              <a:tabLst>
                <a:tab pos="469900" algn="l"/>
              </a:tabLst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Domain for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loop-free program corresponds to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a set</a:t>
            </a:r>
            <a:r>
              <a:rPr sz="24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numbers defined </a:t>
            </a:r>
            <a:r>
              <a:rPr sz="2400" b="1" spc="-15" dirty="0">
                <a:solidFill>
                  <a:srgbClr val="800080"/>
                </a:solidFill>
                <a:latin typeface="Arial"/>
                <a:cs typeface="Arial"/>
              </a:rPr>
              <a:t>over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input</a:t>
            </a:r>
            <a:r>
              <a:rPr sz="2400" b="1" spc="-3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800080"/>
                </a:solidFill>
                <a:latin typeface="Arial"/>
                <a:cs typeface="Arial"/>
              </a:rPr>
              <a:t>vector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469265" marR="160020" indent="-227965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latin typeface="Arial"/>
                <a:cs typeface="Arial"/>
              </a:rPr>
              <a:t>For </a:t>
            </a:r>
            <a:r>
              <a:rPr sz="2400" b="1" spc="-10" dirty="0">
                <a:latin typeface="Arial"/>
                <a:cs typeface="Arial"/>
              </a:rPr>
              <a:t>every </a:t>
            </a:r>
            <a:r>
              <a:rPr sz="2400" b="1" spc="-5" dirty="0">
                <a:latin typeface="Arial"/>
                <a:cs typeface="Arial"/>
              </a:rPr>
              <a:t>domain, there is at least one path thru the  routine, </a:t>
            </a:r>
            <a:r>
              <a:rPr sz="2400" b="1" dirty="0">
                <a:latin typeface="Arial"/>
                <a:cs typeface="Arial"/>
              </a:rPr>
              <a:t>along </a:t>
            </a:r>
            <a:r>
              <a:rPr sz="2400" b="1" spc="5" dirty="0">
                <a:latin typeface="Arial"/>
                <a:cs typeface="Arial"/>
              </a:rPr>
              <a:t>which </a:t>
            </a:r>
            <a:r>
              <a:rPr sz="2400" b="1" spc="-5" dirty="0">
                <a:latin typeface="Arial"/>
                <a:cs typeface="Arial"/>
              </a:rPr>
              <a:t>that </a:t>
            </a:r>
            <a:r>
              <a:rPr sz="2400" b="1" spc="-15" dirty="0">
                <a:latin typeface="Arial"/>
                <a:cs typeface="Arial"/>
              </a:rPr>
              <a:t>domain’s </a:t>
            </a:r>
            <a:r>
              <a:rPr sz="2400" b="1" dirty="0">
                <a:latin typeface="Arial"/>
                <a:cs typeface="Arial"/>
              </a:rPr>
              <a:t>processing is</a:t>
            </a:r>
            <a:r>
              <a:rPr sz="2400" b="1" spc="-2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set of interpreted predicates traversed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on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that</a:t>
            </a:r>
            <a:r>
              <a:rPr sz="2400" b="1" spc="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path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(ie., the 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path’s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predicate expression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) defines</a:t>
            </a:r>
            <a:r>
              <a:rPr sz="2400" b="1" spc="-13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400" b="1" spc="-15" dirty="0">
                <a:solidFill>
                  <a:srgbClr val="A40020"/>
                </a:solidFill>
                <a:latin typeface="Arial"/>
                <a:cs typeface="Arial"/>
              </a:rPr>
              <a:t>domain’s</a:t>
            </a:r>
            <a:r>
              <a:rPr sz="24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boundaries.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1701</Words>
  <Application>Microsoft Office PowerPoint</Application>
  <PresentationFormat>A4 Paper (210x297 mm)</PresentationFormat>
  <Paragraphs>828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Domain Testing</vt:lpstr>
      <vt:lpstr>Domain Testing</vt:lpstr>
      <vt:lpstr>Slide 3</vt:lpstr>
      <vt:lpstr>Slide 4</vt:lpstr>
      <vt:lpstr>Domain Testing</vt:lpstr>
      <vt:lpstr>Domain Testing</vt:lpstr>
      <vt:lpstr>Domain Testing</vt:lpstr>
      <vt:lpstr>Domain Testing</vt:lpstr>
      <vt:lpstr>Domain Testing</vt:lpstr>
      <vt:lpstr>Domain Testing - Domains &amp; Paths - Domain Closure  Boundary: Closed / Open</vt:lpstr>
      <vt:lpstr>Domain Testing - Domains &amp; Paths - Domain Closure  Boundary: Closed / Open</vt:lpstr>
      <vt:lpstr>Domain Testing - Domains &amp; Paths - Domain Dimensionality</vt:lpstr>
      <vt:lpstr>Domain Testing - Domains &amp; Paths – Bug Assumptions</vt:lpstr>
      <vt:lpstr>Slide 14</vt:lpstr>
      <vt:lpstr>Domain Testing</vt:lpstr>
      <vt:lpstr>Slide 16</vt:lpstr>
      <vt:lpstr>Domain Testing</vt:lpstr>
      <vt:lpstr>Domain Testing - Domains &amp; Paths - Bug Assumptions</vt:lpstr>
      <vt:lpstr>Domain Testing</vt:lpstr>
      <vt:lpstr>Domain Testing</vt:lpstr>
      <vt:lpstr>Domain Testing</vt:lpstr>
      <vt:lpstr>Domain Testing - Domains &amp; Paths - - Restrictions</vt:lpstr>
      <vt:lpstr>4. Functional Homogeneity of Bugs</vt:lpstr>
      <vt:lpstr>Domain Testing - Domains &amp; Paths - - Restrictions</vt:lpstr>
      <vt:lpstr>6. Loop-free Software</vt:lpstr>
      <vt:lpstr>Nice Domains</vt:lpstr>
      <vt:lpstr>Domain Testing - Domains &amp; Paths – Nice domains</vt:lpstr>
      <vt:lpstr>Domain Testing - Domains &amp; Paths – Nice domains</vt:lpstr>
      <vt:lpstr>Nice Domains</vt:lpstr>
      <vt:lpstr>Domain Testing - Domains &amp; Paths – Nice domains</vt:lpstr>
      <vt:lpstr>Domain Testing - Domains &amp; Paths – Nice domains</vt:lpstr>
      <vt:lpstr>2. Complete Boundaries</vt:lpstr>
      <vt:lpstr>Domain Testing - Domains &amp; Paths - Nice domains</vt:lpstr>
      <vt:lpstr>Domain Testing - Domains &amp; Paths - Nice domains</vt:lpstr>
      <vt:lpstr>Domain Testing - Domains &amp; Paths - Nice domains</vt:lpstr>
      <vt:lpstr>Domain Testing - Domains &amp; Paths - Nice domains</vt:lpstr>
      <vt:lpstr>Domain Testing - Domains &amp; Paths - Nice domains</vt:lpstr>
      <vt:lpstr>Domain Testing - Domains &amp; Paths - Nice domains</vt:lpstr>
      <vt:lpstr>Domain Testing - Domains &amp; Paths - Nice domains</vt:lpstr>
      <vt:lpstr>- Domains &amp; Paths – Ugly Domains</vt:lpstr>
      <vt:lpstr>Domain Testing</vt:lpstr>
      <vt:lpstr>Slide 42</vt:lpstr>
      <vt:lpstr>- Domains &amp; Paths – Ugly Domains</vt:lpstr>
      <vt:lpstr>Domain Testing</vt:lpstr>
      <vt:lpstr>Domain Testing - Domains &amp; Paths – Ugly Domains</vt:lpstr>
      <vt:lpstr>Domain Testing - Domains &amp; Paths – Ugly Domains</vt:lpstr>
      <vt:lpstr>Slide 47</vt:lpstr>
      <vt:lpstr>Domain Testing - Domains &amp; Paths – Ugly Domains</vt:lpstr>
      <vt:lpstr>- Domains &amp; Paths – Domain Testing</vt:lpstr>
      <vt:lpstr>Domain Testing - Domains &amp; Paths – Domain Testing</vt:lpstr>
      <vt:lpstr>Domain Testing - Domains &amp; Paths – Domain Testing</vt:lpstr>
      <vt:lpstr>Domain Testing - Domains &amp; Paths – Domain Testing</vt:lpstr>
      <vt:lpstr>Domain Testing - Domains &amp; Paths – Domain Testing</vt:lpstr>
      <vt:lpstr>Domain Testing - Domains &amp; Paths – Domain Testing</vt:lpstr>
      <vt:lpstr>Domain Testing - Domains &amp; Paths – Domain Testing</vt:lpstr>
      <vt:lpstr>Domain Testing - Domains &amp; Paths – Domain Testing</vt:lpstr>
      <vt:lpstr>Domain Testing - Domains &amp; Paths – Domain Testing</vt:lpstr>
      <vt:lpstr>Slide 58</vt:lpstr>
      <vt:lpstr>Slide 59</vt:lpstr>
      <vt:lpstr>Domain Testing - Domains &amp; Paths – Domain Testing</vt:lpstr>
      <vt:lpstr>Domain Testing</vt:lpstr>
      <vt:lpstr>Domain Testing</vt:lpstr>
      <vt:lpstr>Domain Testing</vt:lpstr>
      <vt:lpstr>Domain Testing</vt:lpstr>
      <vt:lpstr>Domain Testing</vt:lpstr>
      <vt:lpstr>Domain Testing</vt:lpstr>
      <vt:lpstr>Domain Testing</vt:lpstr>
      <vt:lpstr>Domain Testing</vt:lpstr>
      <vt:lpstr>Domain Testing – Questions from the previous year’s exams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unit4</dc:title>
  <dc:creator>U Srinivasulu, Prof. K L Chugh, CSE</dc:creator>
  <cp:lastModifiedBy>DBMS</cp:lastModifiedBy>
  <cp:revision>1</cp:revision>
  <dcterms:created xsi:type="dcterms:W3CDTF">2018-03-20T09:27:27Z</dcterms:created>
  <dcterms:modified xsi:type="dcterms:W3CDTF">2018-03-21T08:29:26Z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2010-12-29T00:00:00Z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2018-03-20T00:00:00Z</vt:filetime>
  </property>
</Properties>
</file>