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257" r:id="rId3"/>
    <p:sldId id="470" r:id="rId4"/>
    <p:sldId id="258" r:id="rId5"/>
    <p:sldId id="259" r:id="rId6"/>
    <p:sldId id="267" r:id="rId7"/>
    <p:sldId id="471" r:id="rId8"/>
    <p:sldId id="472" r:id="rId9"/>
    <p:sldId id="473" r:id="rId10"/>
    <p:sldId id="474" r:id="rId11"/>
    <p:sldId id="268" r:id="rId12"/>
    <p:sldId id="452" r:id="rId13"/>
    <p:sldId id="453" r:id="rId14"/>
    <p:sldId id="454" r:id="rId15"/>
    <p:sldId id="455" r:id="rId16"/>
    <p:sldId id="456" r:id="rId17"/>
    <p:sldId id="457" r:id="rId18"/>
    <p:sldId id="458" r:id="rId19"/>
    <p:sldId id="459" r:id="rId20"/>
    <p:sldId id="480" r:id="rId21"/>
    <p:sldId id="460" r:id="rId22"/>
    <p:sldId id="461" r:id="rId23"/>
    <p:sldId id="481" r:id="rId24"/>
    <p:sldId id="462" r:id="rId25"/>
    <p:sldId id="463" r:id="rId26"/>
    <p:sldId id="464" r:id="rId27"/>
    <p:sldId id="465" r:id="rId28"/>
    <p:sldId id="483" r:id="rId29"/>
    <p:sldId id="466" r:id="rId30"/>
    <p:sldId id="467" r:id="rId31"/>
    <p:sldId id="468" r:id="rId32"/>
    <p:sldId id="469" r:id="rId33"/>
    <p:sldId id="475" r:id="rId34"/>
    <p:sldId id="476" r:id="rId35"/>
    <p:sldId id="477" r:id="rId36"/>
    <p:sldId id="478" r:id="rId37"/>
    <p:sldId id="479" r:id="rId38"/>
    <p:sldId id="484" r:id="rId39"/>
    <p:sldId id="485" r:id="rId40"/>
    <p:sldId id="486" r:id="rId41"/>
    <p:sldId id="487" r:id="rId42"/>
    <p:sldId id="488" r:id="rId43"/>
    <p:sldId id="515" r:id="rId44"/>
    <p:sldId id="489" r:id="rId45"/>
    <p:sldId id="490" r:id="rId46"/>
    <p:sldId id="491" r:id="rId47"/>
    <p:sldId id="494" r:id="rId48"/>
    <p:sldId id="492" r:id="rId49"/>
    <p:sldId id="493" r:id="rId50"/>
    <p:sldId id="495" r:id="rId51"/>
    <p:sldId id="496" r:id="rId52"/>
    <p:sldId id="497" r:id="rId53"/>
    <p:sldId id="498" r:id="rId54"/>
    <p:sldId id="499" r:id="rId55"/>
    <p:sldId id="500" r:id="rId56"/>
    <p:sldId id="501" r:id="rId57"/>
    <p:sldId id="502" r:id="rId58"/>
    <p:sldId id="503" r:id="rId59"/>
    <p:sldId id="504" r:id="rId60"/>
    <p:sldId id="505" r:id="rId61"/>
    <p:sldId id="506" r:id="rId62"/>
    <p:sldId id="507" r:id="rId63"/>
    <p:sldId id="508" r:id="rId64"/>
    <p:sldId id="509" r:id="rId65"/>
    <p:sldId id="510" r:id="rId66"/>
    <p:sldId id="511" r:id="rId67"/>
    <p:sldId id="512" r:id="rId68"/>
    <p:sldId id="513" r:id="rId69"/>
    <p:sldId id="51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1" autoAdjust="0"/>
    <p:restoredTop sz="94444" autoAdjust="0"/>
  </p:normalViewPr>
  <p:slideViewPr>
    <p:cSldViewPr snapToGrid="0">
      <p:cViewPr varScale="1">
        <p:scale>
          <a:sx n="39" d="100"/>
          <a:sy n="39" d="100"/>
        </p:scale>
        <p:origin x="-138" y="-7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D86DD-04D4-4BDD-A9EE-8E216DFCFC79}" type="datetimeFigureOut">
              <a:rPr lang="en-US" smtClean="0"/>
              <a:pPr/>
              <a:t>5/9/2022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99CFA-56FF-46ED-A63F-8F16E774D85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F99CFA-56FF-46ED-A63F-8F16E774D85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5/9/2022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4945"/>
            <a:ext cx="9144000" cy="2826328"/>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UNIT - V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solidFill>
                  <a:srgbClr val="00B050"/>
                </a:solidFill>
                <a:latin typeface="Times New Roman" pitchFamily="18" charset="0"/>
                <a:cs typeface="Times New Roman" pitchFamily="18" charset="0"/>
              </a:rPr>
              <a:t>File System Interface and Operations </a:t>
            </a:r>
            <a:endParaRPr lang="en-US" b="1" dirty="0">
              <a:ln w="6600">
                <a:solidFill>
                  <a:schemeClr val="accent2"/>
                </a:solidFill>
                <a:prstDash val="solid"/>
              </a:ln>
              <a:solidFill>
                <a:srgbClr val="00B050"/>
              </a:solidFill>
              <a:effectLst>
                <a:outerShdw dist="38100" dir="2700000" algn="tl" rotWithShape="0">
                  <a:schemeClr val="accent2"/>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File Structure</a:t>
            </a:r>
            <a:endParaRPr lang="en-US" dirty="0"/>
          </a:p>
        </p:txBody>
      </p:sp>
      <p:sp>
        <p:nvSpPr>
          <p:cNvPr id="3" name="Content Placeholder 2"/>
          <p:cNvSpPr>
            <a:spLocks noGrp="1"/>
          </p:cNvSpPr>
          <p:nvPr>
            <p:ph idx="1"/>
          </p:nvPr>
        </p:nvSpPr>
        <p:spPr/>
        <p:txBody>
          <a:bodyPr/>
          <a:lstStyle/>
          <a:p>
            <a:pPr algn="just">
              <a:buFont typeface="Wingdings" pitchFamily="2" charset="2"/>
              <a:buChar char="v"/>
            </a:pPr>
            <a:r>
              <a:rPr lang="en-US" dirty="0" smtClean="0"/>
              <a:t>A File Structure should be according to a required format that the operating system can understand.</a:t>
            </a:r>
          </a:p>
          <a:p>
            <a:pPr algn="just">
              <a:buFont typeface="Wingdings" pitchFamily="2" charset="2"/>
              <a:buChar char="v"/>
            </a:pPr>
            <a:r>
              <a:rPr lang="en-US" dirty="0" smtClean="0"/>
              <a:t>A file has a certain </a:t>
            </a:r>
            <a:r>
              <a:rPr lang="en-US" dirty="0" smtClean="0">
                <a:solidFill>
                  <a:srgbClr val="C00000"/>
                </a:solidFill>
              </a:rPr>
              <a:t>defined structure </a:t>
            </a:r>
            <a:r>
              <a:rPr lang="en-US" dirty="0" smtClean="0"/>
              <a:t>according to its type.</a:t>
            </a:r>
          </a:p>
          <a:p>
            <a:pPr algn="just">
              <a:buFont typeface="Wingdings" pitchFamily="2" charset="2"/>
              <a:buChar char="v"/>
            </a:pPr>
            <a:r>
              <a:rPr lang="en-US" dirty="0" smtClean="0"/>
              <a:t>A text file is a sequence of characters organized </a:t>
            </a:r>
            <a:r>
              <a:rPr lang="en-US" dirty="0" smtClean="0">
                <a:solidFill>
                  <a:srgbClr val="7030A0"/>
                </a:solidFill>
              </a:rPr>
              <a:t>into lines.</a:t>
            </a:r>
          </a:p>
          <a:p>
            <a:pPr algn="just">
              <a:buFont typeface="Wingdings" pitchFamily="2" charset="2"/>
              <a:buChar char="v"/>
            </a:pPr>
            <a:r>
              <a:rPr lang="en-US" dirty="0" smtClean="0"/>
              <a:t>A source file is a sequence of </a:t>
            </a:r>
            <a:r>
              <a:rPr lang="en-US" dirty="0" smtClean="0">
                <a:solidFill>
                  <a:srgbClr val="7030A0"/>
                </a:solidFill>
              </a:rPr>
              <a:t>procedures and functions</a:t>
            </a:r>
            <a:r>
              <a:rPr lang="en-US" dirty="0" smtClean="0"/>
              <a:t>.</a:t>
            </a:r>
          </a:p>
          <a:p>
            <a:pPr algn="just">
              <a:buFont typeface="Wingdings" pitchFamily="2" charset="2"/>
              <a:buChar char="v"/>
            </a:pPr>
            <a:r>
              <a:rPr lang="en-US" dirty="0" smtClean="0"/>
              <a:t>An object file is a sequence of bytes </a:t>
            </a:r>
            <a:r>
              <a:rPr lang="en-US" dirty="0" smtClean="0">
                <a:solidFill>
                  <a:srgbClr val="0070C0"/>
                </a:solidFill>
              </a:rPr>
              <a:t>organized into blocks </a:t>
            </a:r>
            <a:r>
              <a:rPr lang="en-US" dirty="0" smtClean="0"/>
              <a:t>that are understandable by the machine.</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File Structure</a:t>
            </a:r>
            <a:endParaRPr lang="en-US" b="1" dirty="0">
              <a:ln w="22225">
                <a:solidFill>
                  <a:schemeClr val="accent2"/>
                </a:solidFill>
                <a:prstDash val="solid"/>
              </a:ln>
              <a:solidFill>
                <a:srgbClr val="FF0000"/>
              </a:solidFill>
              <a:effectLst/>
              <a:sym typeface="+mn-ea"/>
            </a:endParaRPr>
          </a:p>
        </p:txBody>
      </p:sp>
      <p:sp>
        <p:nvSpPr>
          <p:cNvPr id="3" name="Content Placeholder 2"/>
          <p:cNvSpPr>
            <a:spLocks noGrp="1"/>
          </p:cNvSpPr>
          <p:nvPr>
            <p:ph idx="1"/>
          </p:nvPr>
        </p:nvSpPr>
        <p:spPr/>
        <p:txBody>
          <a:bodyPr/>
          <a:lstStyle/>
          <a:p>
            <a:pPr algn="just">
              <a:buFont typeface="Wingdings" panose="05000000000000000000" charset="0"/>
              <a:buChar char="v"/>
            </a:pPr>
            <a:r>
              <a:rPr lang="en-US" dirty="0" smtClean="0">
                <a:solidFill>
                  <a:srgbClr val="00B050"/>
                </a:solidFill>
              </a:rPr>
              <a:t>Internal File Structure</a:t>
            </a:r>
          </a:p>
          <a:p>
            <a:pPr algn="just">
              <a:buFont typeface="Wingdings" panose="05000000000000000000" charset="0"/>
              <a:buChar char="v"/>
            </a:pPr>
            <a:r>
              <a:rPr lang="en-US" dirty="0" smtClean="0"/>
              <a:t> </a:t>
            </a:r>
            <a:r>
              <a:rPr lang="en-US" dirty="0" smtClean="0">
                <a:solidFill>
                  <a:srgbClr val="00B0F0"/>
                </a:solidFill>
              </a:rPr>
              <a:t>Block Structure : </a:t>
            </a:r>
            <a:r>
              <a:rPr lang="en-US" dirty="0" smtClean="0"/>
              <a:t>Disk systems typically have a well-defined block size determined by the </a:t>
            </a:r>
            <a:r>
              <a:rPr lang="en-US" dirty="0" smtClean="0">
                <a:solidFill>
                  <a:srgbClr val="7030A0"/>
                </a:solidFill>
              </a:rPr>
              <a:t>size of a sector</a:t>
            </a:r>
            <a:r>
              <a:rPr lang="en-US" dirty="0" smtClean="0"/>
              <a:t>. All disk I/O is performed in units of one block (physical record), and all blocks are the </a:t>
            </a:r>
            <a:r>
              <a:rPr lang="en-US" dirty="0" smtClean="0">
                <a:solidFill>
                  <a:srgbClr val="7030A0"/>
                </a:solidFill>
              </a:rPr>
              <a:t>same size. </a:t>
            </a:r>
          </a:p>
          <a:p>
            <a:pPr algn="just">
              <a:buFont typeface="Wingdings" panose="05000000000000000000" charset="0"/>
              <a:buChar char="v"/>
            </a:pPr>
            <a:r>
              <a:rPr lang="en-US" dirty="0" smtClean="0">
                <a:solidFill>
                  <a:srgbClr val="00B0F0"/>
                </a:solidFill>
              </a:rPr>
              <a:t>Record Structure: </a:t>
            </a:r>
            <a:r>
              <a:rPr lang="en-US" dirty="0" smtClean="0"/>
              <a:t>Files contain a sequence of fixed length records. Physical records </a:t>
            </a:r>
            <a:r>
              <a:rPr lang="en-US" dirty="0" smtClean="0">
                <a:solidFill>
                  <a:srgbClr val="C00000"/>
                </a:solidFill>
              </a:rPr>
              <a:t>may or may not get exact match </a:t>
            </a:r>
            <a:r>
              <a:rPr lang="en-US" dirty="0" smtClean="0"/>
              <a:t>with the logical record. Logical records even vary in length.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7930"/>
          </a:xfrm>
        </p:spPr>
        <p:txBody>
          <a:bodyPr>
            <a:normAutofit/>
          </a:bodyPr>
          <a:lstStyle/>
          <a:p>
            <a:pPr algn="ctr"/>
            <a:r>
              <a:rPr lang="en-US" sz="3200" b="1" dirty="0" smtClean="0">
                <a:solidFill>
                  <a:srgbClr val="FF0000"/>
                </a:solidFill>
              </a:rPr>
              <a:t>Access Methods</a:t>
            </a:r>
            <a:endParaRPr lang="en-US" b="1" dirty="0">
              <a:solidFill>
                <a:srgbClr val="FF0000"/>
              </a:solidFill>
            </a:endParaRPr>
          </a:p>
        </p:txBody>
      </p:sp>
      <p:sp>
        <p:nvSpPr>
          <p:cNvPr id="3" name="Content Placeholder 2"/>
          <p:cNvSpPr>
            <a:spLocks noGrp="1"/>
          </p:cNvSpPr>
          <p:nvPr>
            <p:ph idx="1"/>
          </p:nvPr>
        </p:nvSpPr>
        <p:spPr>
          <a:xfrm>
            <a:off x="838200" y="942109"/>
            <a:ext cx="10515600" cy="5234854"/>
          </a:xfrm>
        </p:spPr>
        <p:txBody>
          <a:bodyPr/>
          <a:lstStyle/>
          <a:p>
            <a:pPr algn="just">
              <a:buFont typeface="Wingdings" pitchFamily="2" charset="2"/>
              <a:buChar char="Ø"/>
            </a:pPr>
            <a:r>
              <a:rPr lang="en-US" dirty="0" smtClean="0"/>
              <a:t>Files store information. When it is used, this information must be accessed and read into computer memory. </a:t>
            </a:r>
          </a:p>
          <a:p>
            <a:pPr algn="just">
              <a:buFont typeface="Wingdings" pitchFamily="2" charset="2"/>
              <a:buChar char="Ø"/>
            </a:pPr>
            <a:r>
              <a:rPr lang="en-US" dirty="0" smtClean="0"/>
              <a:t>The information in the file can be accessed in the following ways</a:t>
            </a:r>
          </a:p>
          <a:p>
            <a:pPr marL="514350" indent="-514350" algn="just">
              <a:buAutoNum type="arabicPeriod"/>
            </a:pPr>
            <a:r>
              <a:rPr lang="en-US" dirty="0" smtClean="0"/>
              <a:t>Sequential Access</a:t>
            </a:r>
          </a:p>
          <a:p>
            <a:pPr marL="514350" indent="-514350" algn="just">
              <a:buAutoNum type="arabicPeriod"/>
            </a:pPr>
            <a:r>
              <a:rPr lang="en-US" dirty="0" smtClean="0"/>
              <a:t>Direct Access (or Relative Access) </a:t>
            </a:r>
          </a:p>
          <a:p>
            <a:pPr marL="514350" indent="-514350" algn="just">
              <a:buAutoNum type="arabicPeriod"/>
            </a:pPr>
            <a:r>
              <a:rPr lang="en-US" dirty="0" smtClean="0"/>
              <a:t>Indexed Access</a:t>
            </a:r>
          </a:p>
          <a:p>
            <a:pPr marL="514350" indent="-514350" algn="just">
              <a:buNone/>
            </a:pPr>
            <a:r>
              <a:rPr lang="en-US" dirty="0" smtClean="0">
                <a:solidFill>
                  <a:srgbClr val="00B050"/>
                </a:solidFill>
              </a:rPr>
              <a:t>1.Sequential Access :</a:t>
            </a:r>
            <a:r>
              <a:rPr lang="en-US" dirty="0" smtClean="0"/>
              <a:t>The simplest access method is sequential access. Information in the </a:t>
            </a:r>
            <a:r>
              <a:rPr lang="en-US" dirty="0" smtClean="0">
                <a:solidFill>
                  <a:srgbClr val="0070C0"/>
                </a:solidFill>
              </a:rPr>
              <a:t>file is processed in order</a:t>
            </a:r>
            <a:r>
              <a:rPr lang="en-US" dirty="0" smtClean="0"/>
              <a:t>, one record after the other. It is based on a tape model of a file and works as well on sequential-access devices.</a:t>
            </a:r>
          </a:p>
          <a:p>
            <a:pPr marL="514350" indent="-514350" algn="just">
              <a:buNone/>
            </a:pPr>
            <a:r>
              <a:rPr lang="en-US" dirty="0" smtClean="0">
                <a:solidFill>
                  <a:srgbClr val="7030A0"/>
                </a:solidFill>
              </a:rPr>
              <a:t>Example: </a:t>
            </a:r>
            <a:r>
              <a:rPr lang="en-US" dirty="0" smtClean="0"/>
              <a:t>Editors and Compilers usually access files in this fashion.</a:t>
            </a:r>
            <a:endParaRPr lang="en-US" dirty="0" smtClean="0">
              <a:solidFill>
                <a:srgbClr val="00B050"/>
              </a:solidFill>
            </a:endParaRPr>
          </a:p>
          <a:p>
            <a:pPr marL="514350" indent="-51435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Operations</a:t>
            </a:r>
            <a:endParaRPr lang="en-US" sz="3600" b="1" dirty="0">
              <a:solidFill>
                <a:srgbClr val="FF0000"/>
              </a:solidFill>
            </a:endParaRPr>
          </a:p>
        </p:txBody>
      </p:sp>
      <p:sp>
        <p:nvSpPr>
          <p:cNvPr id="3" name="Content Placeholder 2"/>
          <p:cNvSpPr>
            <a:spLocks noGrp="1"/>
          </p:cNvSpPr>
          <p:nvPr>
            <p:ph idx="1"/>
          </p:nvPr>
        </p:nvSpPr>
        <p:spPr>
          <a:xfrm>
            <a:off x="838200" y="1177636"/>
            <a:ext cx="10515600" cy="4999327"/>
          </a:xfrm>
        </p:spPr>
        <p:txBody>
          <a:bodyPr/>
          <a:lstStyle/>
          <a:p>
            <a:pPr algn="just">
              <a:buFont typeface="Wingdings" pitchFamily="2" charset="2"/>
              <a:buChar char="v"/>
            </a:pPr>
            <a:r>
              <a:rPr lang="en-US" dirty="0" smtClean="0"/>
              <a:t>A read operation—read next ()—reads the next portion of the file and automatically advances a file pointer, which tracks the I/O location. </a:t>
            </a:r>
          </a:p>
          <a:p>
            <a:pPr algn="just">
              <a:buFont typeface="Wingdings" pitchFamily="2" charset="2"/>
              <a:buChar char="v"/>
            </a:pPr>
            <a:r>
              <a:rPr lang="en-US" dirty="0" smtClean="0"/>
              <a:t>Similarly, the write operation—write next ()—appends to the end of the file and advances to the end of the newly written material (the new end of file). On some systems, a program may be able to skip forward or backward n records for some integer n— perhaps only for n = 1.</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rPr>
              <a:t>2. Direct Access (or Relative Access)</a:t>
            </a:r>
            <a:endParaRPr lang="en-US" sz="4000" b="1" dirty="0">
              <a:solidFill>
                <a:srgbClr val="FF0000"/>
              </a:solidFill>
            </a:endParaRPr>
          </a:p>
        </p:txBody>
      </p:sp>
      <p:sp>
        <p:nvSpPr>
          <p:cNvPr id="3" name="Content Placeholder 2"/>
          <p:cNvSpPr>
            <a:spLocks noGrp="1"/>
          </p:cNvSpPr>
          <p:nvPr>
            <p:ph idx="1"/>
          </p:nvPr>
        </p:nvSpPr>
        <p:spPr>
          <a:xfrm>
            <a:off x="838200" y="1385454"/>
            <a:ext cx="10515600" cy="5264727"/>
          </a:xfrm>
        </p:spPr>
        <p:txBody>
          <a:bodyPr>
            <a:normAutofit/>
          </a:bodyPr>
          <a:lstStyle/>
          <a:p>
            <a:pPr algn="just"/>
            <a:r>
              <a:rPr lang="en-US" dirty="0" smtClean="0"/>
              <a:t>Another method is direct access (or relative access). Here, a file is made up of fixed length logical records that allow programs to </a:t>
            </a:r>
            <a:r>
              <a:rPr lang="en-US" dirty="0" smtClean="0">
                <a:solidFill>
                  <a:srgbClr val="0070C0"/>
                </a:solidFill>
              </a:rPr>
              <a:t>read and write records rapidly in no particular order.</a:t>
            </a:r>
            <a:r>
              <a:rPr lang="en-US" dirty="0" smtClean="0"/>
              <a:t> The direct-access method is based on a disk model of a file, since disks allow random access to any file block.</a:t>
            </a:r>
          </a:p>
          <a:p>
            <a:pPr algn="just"/>
            <a:r>
              <a:rPr lang="en-US" dirty="0" smtClean="0">
                <a:solidFill>
                  <a:srgbClr val="FF0000"/>
                </a:solidFill>
              </a:rPr>
              <a:t>Examples: </a:t>
            </a:r>
            <a:r>
              <a:rPr lang="en-US" dirty="0" smtClean="0"/>
              <a:t>On an </a:t>
            </a:r>
            <a:r>
              <a:rPr lang="en-US" dirty="0" smtClean="0">
                <a:solidFill>
                  <a:srgbClr val="7030A0"/>
                </a:solidFill>
              </a:rPr>
              <a:t>airline-reservation system</a:t>
            </a:r>
            <a:r>
              <a:rPr lang="en-US" dirty="0" smtClean="0"/>
              <a:t>, we might store all the information about a particular flight (for example, flight 713) in the block identified by the flight number. Thus, the number of available seats for flight 713 is stored in block 713 of the reservation file. To store information about a larger set, such as people, we might compute a hash function on the people’s names or search a small in memory index to determine a block to read and search.</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3. Indexed Access</a:t>
            </a:r>
            <a:endParaRPr lang="en-US" b="1" dirty="0">
              <a:solidFill>
                <a:srgbClr val="FF0000"/>
              </a:solidFill>
            </a:endParaRPr>
          </a:p>
        </p:txBody>
      </p:sp>
      <p:sp>
        <p:nvSpPr>
          <p:cNvPr id="3" name="Content Placeholder 2"/>
          <p:cNvSpPr>
            <a:spLocks noGrp="1"/>
          </p:cNvSpPr>
          <p:nvPr>
            <p:ph idx="1"/>
          </p:nvPr>
        </p:nvSpPr>
        <p:spPr>
          <a:xfrm>
            <a:off x="838200" y="1149926"/>
            <a:ext cx="10515600" cy="5514109"/>
          </a:xfrm>
        </p:spPr>
        <p:txBody>
          <a:bodyPr>
            <a:normAutofit/>
          </a:bodyPr>
          <a:lstStyle/>
          <a:p>
            <a:pPr algn="just">
              <a:buNone/>
            </a:pPr>
            <a:r>
              <a:rPr lang="en-US" dirty="0" smtClean="0"/>
              <a:t>It involves the construction of an index for the file. The index, like an index in the </a:t>
            </a:r>
            <a:r>
              <a:rPr lang="en-US" dirty="0" smtClean="0">
                <a:solidFill>
                  <a:srgbClr val="7030A0"/>
                </a:solidFill>
              </a:rPr>
              <a:t>back of a book</a:t>
            </a:r>
            <a:r>
              <a:rPr lang="en-US" dirty="0" smtClean="0"/>
              <a:t>, contains pointers to the various blocks. To find a record in the file, we </a:t>
            </a:r>
            <a:r>
              <a:rPr lang="en-US" dirty="0" smtClean="0">
                <a:solidFill>
                  <a:srgbClr val="00B050"/>
                </a:solidFill>
              </a:rPr>
              <a:t>first search the index </a:t>
            </a:r>
            <a:r>
              <a:rPr lang="en-US" dirty="0" smtClean="0"/>
              <a:t>and then use the pointer to access the file directly and to find the desired record.</a:t>
            </a:r>
          </a:p>
          <a:p>
            <a:pPr algn="just">
              <a:buNone/>
            </a:pPr>
            <a:r>
              <a:rPr lang="en-US" dirty="0" smtClean="0">
                <a:solidFill>
                  <a:srgbClr val="FF0000"/>
                </a:solidFill>
              </a:rPr>
              <a:t>Example: </a:t>
            </a:r>
            <a:r>
              <a:rPr lang="en-US" dirty="0" smtClean="0"/>
              <a:t>A retail-price file might list the universal product codes (UPCs) for items, with the associated prices. Each record consists of a </a:t>
            </a:r>
            <a:r>
              <a:rPr lang="en-US" dirty="0" smtClean="0">
                <a:solidFill>
                  <a:srgbClr val="00B050"/>
                </a:solidFill>
              </a:rPr>
              <a:t>10-digit UPC </a:t>
            </a:r>
            <a:r>
              <a:rPr lang="en-US" dirty="0" smtClean="0"/>
              <a:t>and a </a:t>
            </a:r>
            <a:r>
              <a:rPr lang="en-US" dirty="0" smtClean="0">
                <a:solidFill>
                  <a:srgbClr val="7030A0"/>
                </a:solidFill>
              </a:rPr>
              <a:t>6-digit price</a:t>
            </a:r>
            <a:r>
              <a:rPr lang="en-US" dirty="0" smtClean="0"/>
              <a:t>, for a 16- byte record. If our disk has 1,024 bytes per block, we can store 64 records per block. A file of 120,000 records would occupy about 2,000 blocks (2 million bytes). By keeping the file sorted by UPC, we can define an index consisting of the first UPC in each block. This index would have 2,000 entries of 10 digits each, or 20,000 bytes, and thus could be kept in memory. To find the price of a particular item, we can make a binary search of the index</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rPr>
              <a:t>Directory Overview</a:t>
            </a:r>
            <a:endParaRPr lang="en-US" sz="4000" b="1" dirty="0">
              <a:solidFill>
                <a:srgbClr val="FF0000"/>
              </a:solidFill>
            </a:endParaRPr>
          </a:p>
        </p:txBody>
      </p:sp>
      <p:sp>
        <p:nvSpPr>
          <p:cNvPr id="3" name="Content Placeholder 2"/>
          <p:cNvSpPr>
            <a:spLocks noGrp="1"/>
          </p:cNvSpPr>
          <p:nvPr>
            <p:ph idx="1"/>
          </p:nvPr>
        </p:nvSpPr>
        <p:spPr>
          <a:xfrm>
            <a:off x="838200" y="1399309"/>
            <a:ext cx="10515600" cy="5140036"/>
          </a:xfrm>
        </p:spPr>
        <p:txBody>
          <a:bodyPr>
            <a:normAutofit/>
          </a:bodyPr>
          <a:lstStyle/>
          <a:p>
            <a:pPr algn="just">
              <a:buFont typeface="Wingdings" pitchFamily="2" charset="2"/>
              <a:buChar char="Ø"/>
            </a:pPr>
            <a:r>
              <a:rPr lang="en-US" dirty="0" smtClean="0"/>
              <a:t>A file system can be created on each of these parts of the disk. Any entity containing a file system is generally known as a volume.</a:t>
            </a:r>
          </a:p>
          <a:p>
            <a:pPr algn="just">
              <a:buFont typeface="Wingdings" pitchFamily="2" charset="2"/>
              <a:buChar char="Ø"/>
            </a:pPr>
            <a:r>
              <a:rPr lang="en-US" dirty="0" smtClean="0"/>
              <a:t> Each volume that contains a file system must also contain </a:t>
            </a:r>
            <a:r>
              <a:rPr lang="en-US" dirty="0" smtClean="0">
                <a:solidFill>
                  <a:srgbClr val="7030A0"/>
                </a:solidFill>
              </a:rPr>
              <a:t>information about the files in the system</a:t>
            </a:r>
            <a:r>
              <a:rPr lang="en-US" dirty="0" smtClean="0"/>
              <a:t>. </a:t>
            </a:r>
          </a:p>
          <a:p>
            <a:pPr algn="just">
              <a:buFont typeface="Wingdings" pitchFamily="2" charset="2"/>
              <a:buChar char="Ø"/>
            </a:pPr>
            <a:r>
              <a:rPr lang="en-US" dirty="0" smtClean="0"/>
              <a:t>This information is kept in entries in a </a:t>
            </a:r>
            <a:r>
              <a:rPr lang="en-US" dirty="0" smtClean="0">
                <a:solidFill>
                  <a:srgbClr val="00B050"/>
                </a:solidFill>
              </a:rPr>
              <a:t>device directory </a:t>
            </a:r>
            <a:r>
              <a:rPr lang="en-US" dirty="0" smtClean="0"/>
              <a:t>or volume table of contents. </a:t>
            </a:r>
          </a:p>
          <a:p>
            <a:pPr algn="just">
              <a:buFont typeface="Wingdings" pitchFamily="2" charset="2"/>
              <a:buChar char="Ø"/>
            </a:pPr>
            <a:r>
              <a:rPr lang="en-US" dirty="0" smtClean="0"/>
              <a:t>The device directory (or directory) records information—such as </a:t>
            </a:r>
            <a:r>
              <a:rPr lang="en-US" dirty="0" smtClean="0">
                <a:solidFill>
                  <a:srgbClr val="0070C0"/>
                </a:solidFill>
              </a:rPr>
              <a:t>name, location, size, and type</a:t>
            </a:r>
            <a:r>
              <a:rPr lang="en-US" dirty="0" smtClean="0"/>
              <a:t>—for all files on that volume.</a:t>
            </a:r>
          </a:p>
          <a:p>
            <a:pPr algn="just">
              <a:buFont typeface="Wingdings" pitchFamily="2" charset="2"/>
              <a:buChar char="Ø"/>
            </a:pPr>
            <a:r>
              <a:rPr lang="en-US" dirty="0" smtClean="0"/>
              <a:t>The directory can be viewed as a symbol table that translates file names into their directory entries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1273"/>
            <a:ext cx="10515600" cy="5345690"/>
          </a:xfrm>
        </p:spPr>
        <p:txBody>
          <a:bodyPr/>
          <a:lstStyle/>
          <a:p>
            <a:pPr>
              <a:buNone/>
            </a:pPr>
            <a:r>
              <a:rPr lang="en-US" dirty="0" smtClean="0"/>
              <a:t>The following are the operations that are to be performed on a directory</a:t>
            </a:r>
          </a:p>
          <a:p>
            <a:pPr marL="514350" indent="-514350">
              <a:buFont typeface="+mj-lt"/>
              <a:buAutoNum type="arabicPeriod"/>
            </a:pPr>
            <a:r>
              <a:rPr lang="en-US" dirty="0" smtClean="0"/>
              <a:t> Search for a file</a:t>
            </a:r>
          </a:p>
          <a:p>
            <a:pPr marL="514350" indent="-514350">
              <a:buFont typeface="+mj-lt"/>
              <a:buAutoNum type="arabicPeriod"/>
            </a:pPr>
            <a:r>
              <a:rPr lang="en-US" dirty="0" smtClean="0"/>
              <a:t>Create a file </a:t>
            </a:r>
          </a:p>
          <a:p>
            <a:pPr marL="514350" indent="-514350">
              <a:buFont typeface="+mj-lt"/>
              <a:buAutoNum type="arabicPeriod"/>
            </a:pPr>
            <a:r>
              <a:rPr lang="en-US" dirty="0" smtClean="0"/>
              <a:t>Delete a file</a:t>
            </a:r>
          </a:p>
          <a:p>
            <a:pPr marL="514350" indent="-514350">
              <a:buFont typeface="+mj-lt"/>
              <a:buAutoNum type="arabicPeriod"/>
            </a:pPr>
            <a:r>
              <a:rPr lang="en-US" dirty="0" smtClean="0"/>
              <a:t> List a directory</a:t>
            </a:r>
          </a:p>
          <a:p>
            <a:pPr marL="514350" indent="-514350">
              <a:buFont typeface="+mj-lt"/>
              <a:buAutoNum type="arabicPeriod"/>
            </a:pPr>
            <a:r>
              <a:rPr lang="en-US" dirty="0" smtClean="0"/>
              <a:t> Rename a file </a:t>
            </a:r>
          </a:p>
          <a:p>
            <a:pPr marL="514350" indent="-514350">
              <a:buFont typeface="+mj-lt"/>
              <a:buAutoNum type="arabicPeriod"/>
            </a:pPr>
            <a:r>
              <a:rPr lang="en-US" dirty="0" smtClean="0"/>
              <a:t>Traverse the file system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Directory Structure</a:t>
            </a:r>
            <a:endParaRPr lang="en-US" sz="3600" b="1" dirty="0">
              <a:solidFill>
                <a:srgbClr val="FF0000"/>
              </a:solidFill>
            </a:endParaRPr>
          </a:p>
        </p:txBody>
      </p:sp>
      <p:sp>
        <p:nvSpPr>
          <p:cNvPr id="3" name="Content Placeholder 2"/>
          <p:cNvSpPr>
            <a:spLocks noGrp="1"/>
          </p:cNvSpPr>
          <p:nvPr>
            <p:ph idx="1"/>
          </p:nvPr>
        </p:nvSpPr>
        <p:spPr>
          <a:xfrm>
            <a:off x="734291" y="1825625"/>
            <a:ext cx="10903527" cy="4351338"/>
          </a:xfrm>
        </p:spPr>
        <p:txBody>
          <a:bodyPr/>
          <a:lstStyle/>
          <a:p>
            <a:pPr marL="514350" indent="-514350">
              <a:buAutoNum type="arabicPeriod"/>
            </a:pPr>
            <a:r>
              <a:rPr lang="en-US" dirty="0" smtClean="0"/>
              <a:t>Single-Level Directory</a:t>
            </a:r>
          </a:p>
          <a:p>
            <a:pPr marL="514350" indent="-514350">
              <a:buAutoNum type="arabicPeriod"/>
            </a:pPr>
            <a:r>
              <a:rPr lang="en-US" dirty="0" smtClean="0"/>
              <a:t>Two-Level Directory</a:t>
            </a:r>
          </a:p>
          <a:p>
            <a:pPr marL="514350" indent="-514350">
              <a:buAutoNum type="arabicPeriod"/>
            </a:pPr>
            <a:r>
              <a:rPr lang="en-US" dirty="0" smtClean="0"/>
              <a:t>Tree-Structured Directories </a:t>
            </a:r>
          </a:p>
          <a:p>
            <a:pPr marL="514350" indent="-514350">
              <a:buAutoNum type="arabicPeriod"/>
            </a:pPr>
            <a:r>
              <a:rPr lang="en-US" dirty="0" smtClean="0"/>
              <a:t>Acyclic-Graph Directories</a:t>
            </a:r>
          </a:p>
          <a:p>
            <a:pPr marL="514350" indent="-514350">
              <a:buNone/>
            </a:pPr>
            <a:r>
              <a:rPr lang="en-US" dirty="0" smtClean="0">
                <a:solidFill>
                  <a:srgbClr val="0070C0"/>
                </a:solidFill>
              </a:rPr>
              <a:t>1.Single-Level Directory : </a:t>
            </a:r>
            <a:r>
              <a:rPr lang="en-US" dirty="0" smtClean="0"/>
              <a:t>The simplest directory structure is the single level directory. </a:t>
            </a:r>
          </a:p>
          <a:p>
            <a:pPr marL="514350" indent="-514350">
              <a:buFont typeface="Wingdings" pitchFamily="2" charset="2"/>
              <a:buChar char="Ø"/>
            </a:pPr>
            <a:r>
              <a:rPr lang="en-US" dirty="0" smtClean="0"/>
              <a:t>All files are contained in the </a:t>
            </a:r>
            <a:r>
              <a:rPr lang="en-US" dirty="0" smtClean="0">
                <a:solidFill>
                  <a:srgbClr val="00B050"/>
                </a:solidFill>
              </a:rPr>
              <a:t>same directory</a:t>
            </a:r>
            <a:r>
              <a:rPr lang="en-US" dirty="0" smtClean="0"/>
              <a:t>, which is </a:t>
            </a:r>
            <a:r>
              <a:rPr lang="en-US" dirty="0" smtClean="0">
                <a:solidFill>
                  <a:srgbClr val="7030A0"/>
                </a:solidFill>
              </a:rPr>
              <a:t>easy to support and understand.</a:t>
            </a:r>
          </a:p>
          <a:p>
            <a:pPr marL="514350" indent="-51435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Limitations</a:t>
            </a:r>
            <a:endParaRPr lang="en-US" sz="3600" b="1" dirty="0">
              <a:solidFill>
                <a:srgbClr val="FF0000"/>
              </a:solidFill>
            </a:endParaRPr>
          </a:p>
        </p:txBody>
      </p:sp>
      <p:sp>
        <p:nvSpPr>
          <p:cNvPr id="3" name="Content Placeholder 2"/>
          <p:cNvSpPr>
            <a:spLocks noGrp="1"/>
          </p:cNvSpPr>
          <p:nvPr>
            <p:ph idx="1"/>
          </p:nvPr>
        </p:nvSpPr>
        <p:spPr>
          <a:xfrm>
            <a:off x="838200" y="1274618"/>
            <a:ext cx="10515600" cy="4902345"/>
          </a:xfrm>
        </p:spPr>
        <p:txBody>
          <a:bodyPr/>
          <a:lstStyle/>
          <a:p>
            <a:pPr algn="just">
              <a:buFont typeface="Wingdings" pitchFamily="2" charset="2"/>
              <a:buChar char="Ø"/>
            </a:pPr>
            <a:r>
              <a:rPr lang="en-US" dirty="0" smtClean="0"/>
              <a:t>All files are in the same directory, they must have unique names. If two users call their data file </a:t>
            </a:r>
            <a:r>
              <a:rPr lang="en-US" dirty="0" smtClean="0">
                <a:solidFill>
                  <a:srgbClr val="7030A0"/>
                </a:solidFill>
              </a:rPr>
              <a:t>test.txt</a:t>
            </a:r>
            <a:r>
              <a:rPr lang="en-US" dirty="0" smtClean="0"/>
              <a:t>, then the unique-name rule is violated. </a:t>
            </a:r>
          </a:p>
          <a:p>
            <a:pPr algn="just">
              <a:buFont typeface="Wingdings" pitchFamily="2" charset="2"/>
              <a:buChar char="Ø"/>
            </a:pPr>
            <a:r>
              <a:rPr lang="en-US" dirty="0" smtClean="0"/>
              <a:t>Even a single user on a single-level directory may find it difficult to remember the names of all the files as the number of files increases. Keeping track of so many files is a problem.</a:t>
            </a:r>
            <a:endParaRPr lang="en-US" dirty="0"/>
          </a:p>
        </p:txBody>
      </p:sp>
      <p:pic>
        <p:nvPicPr>
          <p:cNvPr id="2050" name="Picture 2" descr="C:\Users\Student\Desktop\11_09_SingleLevel.jpg"/>
          <p:cNvPicPr>
            <a:picLocks noChangeAspect="1" noChangeArrowheads="1"/>
          </p:cNvPicPr>
          <p:nvPr/>
        </p:nvPicPr>
        <p:blipFill>
          <a:blip r:embed="rId2" cstate="print"/>
          <a:srcRect/>
          <a:stretch>
            <a:fillRect/>
          </a:stretch>
        </p:blipFill>
        <p:spPr bwMode="auto">
          <a:xfrm>
            <a:off x="1551709" y="4017817"/>
            <a:ext cx="9227127" cy="2396837"/>
          </a:xfrm>
          <a:prstGeom prst="rect">
            <a:avLst/>
          </a:prstGeom>
          <a:noFill/>
        </p:spPr>
      </p:pic>
      <p:sp>
        <p:nvSpPr>
          <p:cNvPr id="5" name="TextBox 4"/>
          <p:cNvSpPr txBox="1"/>
          <p:nvPr/>
        </p:nvSpPr>
        <p:spPr>
          <a:xfrm>
            <a:off x="3463636" y="6488668"/>
            <a:ext cx="6040582" cy="369332"/>
          </a:xfrm>
          <a:prstGeom prst="rect">
            <a:avLst/>
          </a:prstGeom>
          <a:noFill/>
        </p:spPr>
        <p:txBody>
          <a:bodyPr wrap="square" rtlCol="0">
            <a:spAutoFit/>
          </a:bodyPr>
          <a:lstStyle/>
          <a:p>
            <a:pPr algn="ctr"/>
            <a:r>
              <a:rPr lang="en-US" b="1" dirty="0" smtClean="0">
                <a:solidFill>
                  <a:srgbClr val="FF0000"/>
                </a:solidFill>
              </a:rPr>
              <a:t>Single level directory</a:t>
            </a:r>
            <a:endParaRPr lang="en-US"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n w="22225">
                  <a:solidFill>
                    <a:schemeClr val="accent2"/>
                  </a:solidFill>
                  <a:prstDash val="solid"/>
                </a:ln>
                <a:solidFill>
                  <a:schemeClr val="accent2">
                    <a:lumMod val="40000"/>
                    <a:lumOff val="60000"/>
                  </a:schemeClr>
                </a:solidFill>
              </a:rPr>
              <a:t>FILE</a:t>
            </a:r>
            <a:endParaRPr lang="en-US" sz="4000" dirty="0">
              <a:ln w="22225">
                <a:solidFill>
                  <a:schemeClr val="accent2"/>
                </a:solidFill>
                <a:prstDash val="solid"/>
              </a:ln>
              <a:solidFill>
                <a:schemeClr val="accent2">
                  <a:lumMod val="40000"/>
                  <a:lumOff val="60000"/>
                </a:schemeClr>
              </a:solidFill>
              <a:effectLst/>
            </a:endParaRPr>
          </a:p>
        </p:txBody>
      </p:sp>
      <p:sp>
        <p:nvSpPr>
          <p:cNvPr id="3" name="Content Placeholder 2"/>
          <p:cNvSpPr>
            <a:spLocks noGrp="1"/>
          </p:cNvSpPr>
          <p:nvPr>
            <p:ph idx="1"/>
          </p:nvPr>
        </p:nvSpPr>
        <p:spPr/>
        <p:txBody>
          <a:bodyPr/>
          <a:lstStyle/>
          <a:p>
            <a:pPr algn="just">
              <a:buNone/>
            </a:pPr>
            <a:r>
              <a:rPr lang="en-US" dirty="0" smtClean="0">
                <a:solidFill>
                  <a:srgbClr val="7030A0"/>
                </a:solidFill>
              </a:rPr>
              <a:t>Definition of a File:</a:t>
            </a:r>
          </a:p>
          <a:p>
            <a:pPr algn="just">
              <a:buFont typeface="Wingdings" pitchFamily="2" charset="2"/>
              <a:buChar char="Ø"/>
            </a:pPr>
            <a:r>
              <a:rPr lang="en-US" dirty="0" smtClean="0"/>
              <a:t>A file is a named collection of </a:t>
            </a:r>
            <a:r>
              <a:rPr lang="en-US" dirty="0" smtClean="0">
                <a:solidFill>
                  <a:srgbClr val="00B050"/>
                </a:solidFill>
              </a:rPr>
              <a:t>related information </a:t>
            </a:r>
            <a:r>
              <a:rPr lang="en-US" dirty="0" smtClean="0"/>
              <a:t>that is recorded on </a:t>
            </a:r>
            <a:r>
              <a:rPr lang="en-US" dirty="0" smtClean="0">
                <a:solidFill>
                  <a:srgbClr val="7030A0"/>
                </a:solidFill>
              </a:rPr>
              <a:t>secondary storage</a:t>
            </a:r>
            <a:r>
              <a:rPr lang="en-US" dirty="0" smtClean="0"/>
              <a:t>. </a:t>
            </a:r>
          </a:p>
          <a:p>
            <a:pPr algn="just">
              <a:buNone/>
            </a:pPr>
            <a:r>
              <a:rPr lang="en-US" dirty="0" smtClean="0"/>
              <a:t>							(or)</a:t>
            </a:r>
          </a:p>
          <a:p>
            <a:pPr algn="just">
              <a:buFont typeface="Wingdings" pitchFamily="2" charset="2"/>
              <a:buChar char="Ø"/>
            </a:pPr>
            <a:r>
              <a:rPr lang="en-US" dirty="0" smtClean="0"/>
              <a:t>A file is the smallest </a:t>
            </a:r>
            <a:r>
              <a:rPr lang="en-US" dirty="0" smtClean="0">
                <a:solidFill>
                  <a:srgbClr val="0070C0"/>
                </a:solidFill>
              </a:rPr>
              <a:t>allotment </a:t>
            </a:r>
            <a:r>
              <a:rPr lang="en-US" dirty="0" smtClean="0"/>
              <a:t>of logical secondary storage.</a:t>
            </a:r>
          </a:p>
          <a:p>
            <a:pPr algn="just">
              <a:buNone/>
            </a:pPr>
            <a:r>
              <a:rPr lang="en-US" dirty="0" smtClean="0"/>
              <a:t>							(or)</a:t>
            </a:r>
          </a:p>
          <a:p>
            <a:pPr algn="just">
              <a:buFont typeface="Wingdings" pitchFamily="2" charset="2"/>
              <a:buChar char="Ø"/>
            </a:pPr>
            <a:r>
              <a:rPr lang="en-US" dirty="0" smtClean="0"/>
              <a:t>A file is a sequence of bits, bytes, lines, or records, the meaning of which is defined by the file’s creator and user. Many different </a:t>
            </a:r>
            <a:r>
              <a:rPr lang="en-US" dirty="0" smtClean="0">
                <a:solidFill>
                  <a:srgbClr val="0070C0"/>
                </a:solidFill>
              </a:rPr>
              <a:t>types of information </a:t>
            </a:r>
            <a:r>
              <a:rPr lang="en-US" dirty="0" smtClean="0"/>
              <a:t>may be stored in a file.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0070C0"/>
                </a:solidFill>
              </a:rPr>
              <a:t>Advantages : </a:t>
            </a:r>
          </a:p>
          <a:p>
            <a:pPr>
              <a:buFont typeface="Wingdings" pitchFamily="2" charset="2"/>
              <a:buChar char="Ø"/>
            </a:pPr>
            <a:r>
              <a:rPr lang="en-US" dirty="0" smtClean="0"/>
              <a:t>All files It is very simple to Implement</a:t>
            </a:r>
            <a:endParaRPr lang="en-US" dirty="0" smtClean="0">
              <a:solidFill>
                <a:srgbClr val="0070C0"/>
              </a:solidFill>
            </a:endParaRPr>
          </a:p>
          <a:p>
            <a:pPr>
              <a:buNone/>
            </a:pPr>
            <a:endParaRPr lang="en-US" dirty="0" smtClean="0">
              <a:solidFill>
                <a:srgbClr val="0070C0"/>
              </a:solidFill>
            </a:endParaRPr>
          </a:p>
          <a:p>
            <a:pPr>
              <a:buNone/>
            </a:pPr>
            <a:r>
              <a:rPr lang="en-US" dirty="0" smtClean="0">
                <a:solidFill>
                  <a:srgbClr val="0070C0"/>
                </a:solidFill>
              </a:rPr>
              <a:t>Disadvantages : </a:t>
            </a:r>
          </a:p>
          <a:p>
            <a:pPr>
              <a:buNone/>
            </a:pPr>
            <a:r>
              <a:rPr lang="en-US" dirty="0" smtClean="0"/>
              <a:t>1.Naming Protection</a:t>
            </a:r>
          </a:p>
          <a:p>
            <a:pPr>
              <a:buNone/>
            </a:pPr>
            <a:r>
              <a:rPr lang="en-US" dirty="0" smtClean="0"/>
              <a:t> 2. Grouping problem</a:t>
            </a:r>
            <a:r>
              <a:rPr lang="en-US" dirty="0" smtClean="0">
                <a:solidFill>
                  <a:srgbClr val="0070C0"/>
                </a:solidFill>
              </a:rPr>
              <a:t> </a:t>
            </a:r>
            <a:endParaRPr lang="en-US"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2.Two-Level Directory </a:t>
            </a:r>
            <a:endParaRPr lang="en-US" sz="3600" b="1" dirty="0">
              <a:solidFill>
                <a:srgbClr val="FF0000"/>
              </a:solidFill>
            </a:endParaRPr>
          </a:p>
        </p:txBody>
      </p:sp>
      <p:sp>
        <p:nvSpPr>
          <p:cNvPr id="3" name="Content Placeholder 2"/>
          <p:cNvSpPr>
            <a:spLocks noGrp="1"/>
          </p:cNvSpPr>
          <p:nvPr>
            <p:ph idx="1"/>
          </p:nvPr>
        </p:nvSpPr>
        <p:spPr>
          <a:xfrm>
            <a:off x="838200" y="1454728"/>
            <a:ext cx="10515600" cy="5403272"/>
          </a:xfrm>
        </p:spPr>
        <p:txBody>
          <a:bodyPr>
            <a:normAutofit/>
          </a:bodyPr>
          <a:lstStyle/>
          <a:p>
            <a:pPr algn="just">
              <a:buNone/>
            </a:pPr>
            <a:r>
              <a:rPr lang="en-US" dirty="0" smtClean="0"/>
              <a:t>The standard solution </a:t>
            </a:r>
            <a:r>
              <a:rPr lang="en-US" dirty="0" smtClean="0">
                <a:solidFill>
                  <a:srgbClr val="7030A0"/>
                </a:solidFill>
              </a:rPr>
              <a:t>to eliminate confusion of file names </a:t>
            </a:r>
            <a:r>
              <a:rPr lang="en-US" dirty="0" smtClean="0"/>
              <a:t>among different users is to create a separate directory for each user. </a:t>
            </a:r>
          </a:p>
          <a:p>
            <a:pPr algn="just">
              <a:buFont typeface="Wingdings" pitchFamily="2" charset="2"/>
              <a:buChar char="Ø"/>
            </a:pPr>
            <a:r>
              <a:rPr lang="en-US" dirty="0" smtClean="0"/>
              <a:t>So the two level directory structure contains 2 directories </a:t>
            </a:r>
          </a:p>
          <a:p>
            <a:pPr algn="just">
              <a:buFont typeface="Wingdings" pitchFamily="2" charset="2"/>
              <a:buChar char="Ø"/>
            </a:pPr>
            <a:r>
              <a:rPr lang="en-US" dirty="0" smtClean="0"/>
              <a:t> Master File Directory (MFD) at the top level. </a:t>
            </a:r>
          </a:p>
          <a:p>
            <a:pPr algn="just">
              <a:buFont typeface="Wingdings" pitchFamily="2" charset="2"/>
              <a:buChar char="Ø"/>
            </a:pPr>
            <a:r>
              <a:rPr lang="en-US" dirty="0" smtClean="0"/>
              <a:t>User File Directory (UFD) at the second level </a:t>
            </a:r>
          </a:p>
          <a:p>
            <a:pPr algn="just">
              <a:buFont typeface="Wingdings" pitchFamily="2" charset="2"/>
              <a:buChar char="Ø"/>
            </a:pPr>
            <a:r>
              <a:rPr lang="en-US" dirty="0" smtClean="0"/>
              <a:t>Actual files are at the third level. </a:t>
            </a:r>
          </a:p>
          <a:p>
            <a:pPr algn="just">
              <a:buFont typeface="Wingdings" pitchFamily="2" charset="2"/>
              <a:buChar char="Ø"/>
            </a:pPr>
            <a:r>
              <a:rPr lang="en-US" dirty="0" smtClean="0"/>
              <a:t> Each user has his own user file directory (</a:t>
            </a:r>
            <a:r>
              <a:rPr lang="en-US" dirty="0" smtClean="0">
                <a:solidFill>
                  <a:srgbClr val="00B050"/>
                </a:solidFill>
              </a:rPr>
              <a:t>UFD</a:t>
            </a:r>
            <a:r>
              <a:rPr lang="en-US" dirty="0" smtClean="0"/>
              <a:t>). When a user job starts or a user logs in, the system’s master file directory (</a:t>
            </a:r>
            <a:r>
              <a:rPr lang="en-US" dirty="0" smtClean="0">
                <a:solidFill>
                  <a:srgbClr val="00B0F0"/>
                </a:solidFill>
              </a:rPr>
              <a:t>MFD</a:t>
            </a:r>
            <a:r>
              <a:rPr lang="en-US" dirty="0" smtClean="0"/>
              <a:t>) is searched. The MFD is indexed by user name or account number, and each entry points to the UFD for that user.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3673"/>
            <a:ext cx="10515600" cy="5193290"/>
          </a:xfrm>
        </p:spPr>
        <p:txBody>
          <a:bodyPr/>
          <a:lstStyle/>
          <a:p>
            <a:pPr algn="just">
              <a:buFont typeface="Wingdings" pitchFamily="2" charset="2"/>
              <a:buChar char="Ø"/>
            </a:pPr>
            <a:r>
              <a:rPr lang="en-US" dirty="0" smtClean="0"/>
              <a:t>To create a file for a user, the operating system searches only that </a:t>
            </a:r>
            <a:r>
              <a:rPr lang="en-US" dirty="0" smtClean="0">
                <a:solidFill>
                  <a:srgbClr val="00B0F0"/>
                </a:solidFill>
              </a:rPr>
              <a:t>user’s UFD </a:t>
            </a:r>
            <a:r>
              <a:rPr lang="en-US" dirty="0" smtClean="0"/>
              <a:t>to ascertain whether another file of that name exists. </a:t>
            </a:r>
          </a:p>
          <a:p>
            <a:pPr algn="just">
              <a:buFont typeface="Wingdings" pitchFamily="2" charset="2"/>
              <a:buChar char="Ø"/>
            </a:pPr>
            <a:r>
              <a:rPr lang="en-US" dirty="0" smtClean="0"/>
              <a:t> To delete a file, the operating system confines its search to the local UFD; thus, it cannot accidentally delete another user’s file that has the same name.</a:t>
            </a:r>
            <a:endParaRPr lang="en-US" dirty="0"/>
          </a:p>
        </p:txBody>
      </p:sp>
      <p:pic>
        <p:nvPicPr>
          <p:cNvPr id="3074" name="Picture 2" descr="C:\Users\Student\Desktop\download.png"/>
          <p:cNvPicPr>
            <a:picLocks noChangeAspect="1" noChangeArrowheads="1"/>
          </p:cNvPicPr>
          <p:nvPr/>
        </p:nvPicPr>
        <p:blipFill>
          <a:blip r:embed="rId2" cstate="print"/>
          <a:srcRect/>
          <a:stretch>
            <a:fillRect/>
          </a:stretch>
        </p:blipFill>
        <p:spPr bwMode="auto">
          <a:xfrm>
            <a:off x="1233055" y="3408217"/>
            <a:ext cx="9753600" cy="2452255"/>
          </a:xfrm>
          <a:prstGeom prst="rect">
            <a:avLst/>
          </a:prstGeom>
          <a:noFill/>
        </p:spPr>
      </p:pic>
      <p:sp>
        <p:nvSpPr>
          <p:cNvPr id="4" name="TextBox 3"/>
          <p:cNvSpPr txBox="1"/>
          <p:nvPr/>
        </p:nvSpPr>
        <p:spPr>
          <a:xfrm>
            <a:off x="3879273" y="6109855"/>
            <a:ext cx="6123709" cy="461665"/>
          </a:xfrm>
          <a:prstGeom prst="rect">
            <a:avLst/>
          </a:prstGeom>
          <a:noFill/>
        </p:spPr>
        <p:txBody>
          <a:bodyPr wrap="square" rtlCol="0">
            <a:spAutoFit/>
          </a:bodyPr>
          <a:lstStyle/>
          <a:p>
            <a:pPr algn="ctr"/>
            <a:r>
              <a:rPr lang="en-US" sz="2400" b="1" dirty="0" smtClean="0">
                <a:solidFill>
                  <a:srgbClr val="FF0000"/>
                </a:solidFill>
              </a:rPr>
              <a:t>Two level directory</a:t>
            </a:r>
            <a:endParaRPr 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0070C0"/>
                </a:solidFill>
              </a:rPr>
              <a:t>Advantages : </a:t>
            </a:r>
          </a:p>
          <a:p>
            <a:pPr>
              <a:buFont typeface="Wingdings" pitchFamily="2" charset="2"/>
              <a:buChar char="Ø"/>
            </a:pPr>
            <a:r>
              <a:rPr lang="en-US" dirty="0" smtClean="0"/>
              <a:t>It can have same file name for different users.</a:t>
            </a:r>
            <a:endParaRPr lang="en-US" dirty="0" smtClean="0">
              <a:solidFill>
                <a:srgbClr val="0070C0"/>
              </a:solidFill>
            </a:endParaRPr>
          </a:p>
          <a:p>
            <a:pPr>
              <a:buNone/>
            </a:pPr>
            <a:endParaRPr lang="en-US" dirty="0" smtClean="0">
              <a:solidFill>
                <a:srgbClr val="0070C0"/>
              </a:solidFill>
            </a:endParaRPr>
          </a:p>
          <a:p>
            <a:pPr>
              <a:buNone/>
            </a:pPr>
            <a:r>
              <a:rPr lang="en-US" dirty="0" smtClean="0">
                <a:solidFill>
                  <a:srgbClr val="0070C0"/>
                </a:solidFill>
              </a:rPr>
              <a:t>Disadvantages : </a:t>
            </a:r>
            <a:endParaRPr lang="en-US" dirty="0" smtClean="0"/>
          </a:p>
          <a:p>
            <a:pPr>
              <a:buNone/>
            </a:pPr>
            <a:r>
              <a:rPr lang="en-US" dirty="0" smtClean="0"/>
              <a:t> 2. Grouping problem</a:t>
            </a:r>
            <a:r>
              <a:rPr lang="en-US" dirty="0" smtClean="0">
                <a:solidFill>
                  <a:srgbClr val="0070C0"/>
                </a:solidFill>
              </a:rPr>
              <a:t> .</a:t>
            </a:r>
            <a:endParaRPr lang="en-US"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3. Tree-Structured Directories </a:t>
            </a:r>
            <a:endParaRPr lang="en-US" sz="3600" b="1" dirty="0">
              <a:solidFill>
                <a:srgbClr val="FF0000"/>
              </a:solidFill>
            </a:endParaRPr>
          </a:p>
        </p:txBody>
      </p:sp>
      <p:sp>
        <p:nvSpPr>
          <p:cNvPr id="3" name="Content Placeholder 2"/>
          <p:cNvSpPr>
            <a:spLocks noGrp="1"/>
          </p:cNvSpPr>
          <p:nvPr>
            <p:ph idx="1"/>
          </p:nvPr>
        </p:nvSpPr>
        <p:spPr>
          <a:xfrm>
            <a:off x="838200" y="1496290"/>
            <a:ext cx="10515600" cy="4959927"/>
          </a:xfrm>
        </p:spPr>
        <p:txBody>
          <a:bodyPr>
            <a:normAutofit/>
          </a:bodyPr>
          <a:lstStyle/>
          <a:p>
            <a:pPr algn="just">
              <a:buFont typeface="Wingdings" pitchFamily="2" charset="2"/>
              <a:buChar char="v"/>
            </a:pPr>
            <a:r>
              <a:rPr lang="en-US" dirty="0" smtClean="0"/>
              <a:t>A tree is the most common directory structure. The tree has a </a:t>
            </a:r>
            <a:r>
              <a:rPr lang="en-US" dirty="0" smtClean="0">
                <a:solidFill>
                  <a:srgbClr val="00B0F0"/>
                </a:solidFill>
              </a:rPr>
              <a:t>root directory</a:t>
            </a:r>
            <a:r>
              <a:rPr lang="en-US" dirty="0" smtClean="0"/>
              <a:t>, and every file in the system has a </a:t>
            </a:r>
            <a:r>
              <a:rPr lang="en-US" dirty="0" smtClean="0">
                <a:solidFill>
                  <a:srgbClr val="7030A0"/>
                </a:solidFill>
              </a:rPr>
              <a:t>unique path name</a:t>
            </a:r>
            <a:r>
              <a:rPr lang="en-US" dirty="0" smtClean="0"/>
              <a:t>. </a:t>
            </a:r>
          </a:p>
          <a:p>
            <a:pPr algn="just">
              <a:buFont typeface="Wingdings" pitchFamily="2" charset="2"/>
              <a:buChar char="v"/>
            </a:pPr>
            <a:r>
              <a:rPr lang="en-US" dirty="0" smtClean="0"/>
              <a:t> A directory (or subdirectory) contains a set of files or subdirectories. A directory is simply another file, but it is treated in a special way. All directories have the same internal format. </a:t>
            </a:r>
          </a:p>
          <a:p>
            <a:pPr algn="just">
              <a:buFont typeface="Wingdings" pitchFamily="2" charset="2"/>
              <a:buChar char="v"/>
            </a:pPr>
            <a:r>
              <a:rPr lang="en-US" dirty="0" smtClean="0"/>
              <a:t>One bit in each directory entry defines the entry as a </a:t>
            </a:r>
            <a:r>
              <a:rPr lang="en-US" dirty="0" smtClean="0">
                <a:solidFill>
                  <a:srgbClr val="7030A0"/>
                </a:solidFill>
              </a:rPr>
              <a:t>file (0)</a:t>
            </a:r>
            <a:r>
              <a:rPr lang="en-US" dirty="0" smtClean="0"/>
              <a:t> or as a </a:t>
            </a:r>
            <a:r>
              <a:rPr lang="en-US" dirty="0" smtClean="0">
                <a:solidFill>
                  <a:srgbClr val="C00000"/>
                </a:solidFill>
              </a:rPr>
              <a:t>subdirectory (1). </a:t>
            </a:r>
            <a:r>
              <a:rPr lang="en-US" dirty="0" smtClean="0"/>
              <a:t>Special system calls are used to create and delete directories.</a:t>
            </a:r>
          </a:p>
          <a:p>
            <a:pPr algn="just">
              <a:buFont typeface="Wingdings" pitchFamily="2" charset="2"/>
              <a:buChar char="v"/>
            </a:pPr>
            <a:r>
              <a:rPr lang="en-US" dirty="0" smtClean="0">
                <a:solidFill>
                  <a:srgbClr val="00B050"/>
                </a:solidFill>
              </a:rPr>
              <a:t>Current Directory:</a:t>
            </a:r>
          </a:p>
          <a:p>
            <a:pPr algn="just">
              <a:buFont typeface="Wingdings" pitchFamily="2" charset="2"/>
              <a:buChar char="v"/>
            </a:pPr>
            <a:r>
              <a:rPr lang="en-US" dirty="0" smtClean="0"/>
              <a:t>Each process has a current directory. The current directory should contain most of the files that are of current interest to the process.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3455"/>
            <a:ext cx="10515600" cy="5553508"/>
          </a:xfrm>
        </p:spPr>
        <p:txBody>
          <a:bodyPr>
            <a:normAutofit fontScale="92500"/>
          </a:bodyPr>
          <a:lstStyle/>
          <a:p>
            <a:pPr algn="just">
              <a:buFont typeface="Wingdings" pitchFamily="2" charset="2"/>
              <a:buChar char="v"/>
            </a:pPr>
            <a:r>
              <a:rPr lang="en-US" dirty="0" smtClean="0"/>
              <a:t>When reference is made to a file, the current directory is searched. If a file is needed that is not in the current directory, then the user usually must either specify a path name or change the current directory (using change directory () system call) to be the directory holding that file. </a:t>
            </a:r>
          </a:p>
          <a:p>
            <a:pPr algn="just">
              <a:buFont typeface="Wingdings" pitchFamily="2" charset="2"/>
              <a:buChar char="v"/>
            </a:pPr>
            <a:r>
              <a:rPr lang="en-US" dirty="0" smtClean="0">
                <a:solidFill>
                  <a:srgbClr val="00B050"/>
                </a:solidFill>
              </a:rPr>
              <a:t>Path Names :</a:t>
            </a:r>
          </a:p>
          <a:p>
            <a:pPr algn="just">
              <a:buFont typeface="Wingdings" pitchFamily="2" charset="2"/>
              <a:buChar char="v"/>
            </a:pPr>
            <a:r>
              <a:rPr lang="en-US" dirty="0" smtClean="0"/>
              <a:t> It describes the path the OS must take to get to some point. </a:t>
            </a:r>
          </a:p>
          <a:p>
            <a:pPr algn="just">
              <a:buFont typeface="Wingdings" pitchFamily="2" charset="2"/>
              <a:buChar char="v"/>
            </a:pPr>
            <a:r>
              <a:rPr lang="en-US" dirty="0" smtClean="0"/>
              <a:t>Path names can be of two types: </a:t>
            </a:r>
            <a:r>
              <a:rPr lang="en-US" dirty="0" smtClean="0">
                <a:solidFill>
                  <a:srgbClr val="C00000"/>
                </a:solidFill>
              </a:rPr>
              <a:t>absolute and relative</a:t>
            </a:r>
            <a:r>
              <a:rPr lang="en-US" dirty="0" smtClean="0"/>
              <a:t>.  </a:t>
            </a:r>
          </a:p>
          <a:p>
            <a:pPr algn="just">
              <a:buFont typeface="Wingdings" pitchFamily="2" charset="2"/>
              <a:buChar char="v"/>
            </a:pPr>
            <a:r>
              <a:rPr lang="en-US" dirty="0" smtClean="0"/>
              <a:t>An absolute path name </a:t>
            </a:r>
            <a:r>
              <a:rPr lang="en-US" dirty="0" smtClean="0">
                <a:solidFill>
                  <a:srgbClr val="00B0F0"/>
                </a:solidFill>
              </a:rPr>
              <a:t>begins at the root </a:t>
            </a:r>
            <a:r>
              <a:rPr lang="en-US" dirty="0" smtClean="0"/>
              <a:t>and follows a path down to the specified file, giving the directory names on the path. </a:t>
            </a:r>
          </a:p>
          <a:p>
            <a:pPr algn="just">
              <a:buFont typeface="Wingdings" pitchFamily="2" charset="2"/>
              <a:buChar char="v"/>
            </a:pPr>
            <a:r>
              <a:rPr lang="en-US" dirty="0" smtClean="0"/>
              <a:t>A relative path name defines a </a:t>
            </a:r>
            <a:r>
              <a:rPr lang="en-US" dirty="0" smtClean="0">
                <a:solidFill>
                  <a:srgbClr val="00B0F0"/>
                </a:solidFill>
              </a:rPr>
              <a:t>path from the current directory</a:t>
            </a:r>
            <a:r>
              <a:rPr lang="en-US" dirty="0" smtClean="0"/>
              <a:t>. </a:t>
            </a:r>
          </a:p>
          <a:p>
            <a:pPr algn="just">
              <a:buFont typeface="Wingdings" pitchFamily="2" charset="2"/>
              <a:buChar char="v"/>
            </a:pPr>
            <a:r>
              <a:rPr lang="en-US" dirty="0" smtClean="0"/>
              <a:t>If the current directory is root/spell/mail, then the relative path name prt/first refers to the same file as does the absolute path name root/spell/mail/prt/first.</a:t>
            </a:r>
          </a:p>
          <a:p>
            <a:pPr algn="just">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Tree-Structured Directories</a:t>
            </a:r>
            <a:endParaRPr lang="en-US" sz="3600" b="1" dirty="0">
              <a:solidFill>
                <a:srgbClr val="FF0000"/>
              </a:solidFill>
            </a:endParaRPr>
          </a:p>
        </p:txBody>
      </p:sp>
      <p:pic>
        <p:nvPicPr>
          <p:cNvPr id="4098" name="Picture 2" descr="C:\Users\Student\Desktop\11_11_TreeStructure.jpg"/>
          <p:cNvPicPr>
            <a:picLocks noChangeAspect="1" noChangeArrowheads="1"/>
          </p:cNvPicPr>
          <p:nvPr/>
        </p:nvPicPr>
        <p:blipFill>
          <a:blip r:embed="rId2" cstate="print"/>
          <a:srcRect/>
          <a:stretch>
            <a:fillRect/>
          </a:stretch>
        </p:blipFill>
        <p:spPr bwMode="auto">
          <a:xfrm>
            <a:off x="872836" y="1316183"/>
            <a:ext cx="10640291" cy="519545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0436"/>
            <a:ext cx="10515600" cy="5456527"/>
          </a:xfrm>
        </p:spPr>
        <p:txBody>
          <a:bodyPr>
            <a:normAutofit lnSpcReduction="10000"/>
          </a:bodyPr>
          <a:lstStyle/>
          <a:p>
            <a:pPr>
              <a:buFont typeface="Wingdings" pitchFamily="2" charset="2"/>
              <a:buChar char="v"/>
            </a:pPr>
            <a:r>
              <a:rPr lang="en-US" dirty="0" smtClean="0">
                <a:solidFill>
                  <a:srgbClr val="00B050"/>
                </a:solidFill>
              </a:rPr>
              <a:t>Deletion of a directory:</a:t>
            </a:r>
          </a:p>
          <a:p>
            <a:pPr algn="just">
              <a:buFont typeface="Wingdings" pitchFamily="2" charset="2"/>
              <a:buChar char="v"/>
            </a:pPr>
            <a:r>
              <a:rPr lang="en-US" dirty="0" smtClean="0"/>
              <a:t>If a directory is empty, its entry in the directory that contains it can </a:t>
            </a:r>
            <a:r>
              <a:rPr lang="en-US" dirty="0" smtClean="0">
                <a:solidFill>
                  <a:srgbClr val="FF0000"/>
                </a:solidFill>
              </a:rPr>
              <a:t>simply be deleted</a:t>
            </a:r>
            <a:r>
              <a:rPr lang="en-US" dirty="0" smtClean="0"/>
              <a:t>. </a:t>
            </a:r>
          </a:p>
          <a:p>
            <a:pPr algn="just">
              <a:buFont typeface="Wingdings" pitchFamily="2" charset="2"/>
              <a:buChar char="v"/>
            </a:pPr>
            <a:r>
              <a:rPr lang="en-US" dirty="0" smtClean="0"/>
              <a:t>However, suppose the directory to be deleted is not empty but contains several files or </a:t>
            </a:r>
            <a:r>
              <a:rPr lang="en-US" dirty="0" smtClean="0">
                <a:solidFill>
                  <a:srgbClr val="7030A0"/>
                </a:solidFill>
              </a:rPr>
              <a:t>subdirectories.</a:t>
            </a:r>
          </a:p>
          <a:p>
            <a:pPr algn="just">
              <a:buFont typeface="Wingdings" pitchFamily="2" charset="2"/>
              <a:buChar char="v"/>
            </a:pPr>
            <a:r>
              <a:rPr lang="en-US" dirty="0" smtClean="0"/>
              <a:t>One of two approaches can be taken. Some systems will not delete a directory unless it is empty. </a:t>
            </a:r>
          </a:p>
          <a:p>
            <a:pPr algn="just">
              <a:buFont typeface="Wingdings" pitchFamily="2" charset="2"/>
              <a:buChar char="v"/>
            </a:pPr>
            <a:r>
              <a:rPr lang="en-US" dirty="0" smtClean="0"/>
              <a:t>Thus, to delete a directory, the user must first delete all the files in that directory. </a:t>
            </a:r>
          </a:p>
          <a:p>
            <a:pPr algn="just">
              <a:buFont typeface="Wingdings" pitchFamily="2" charset="2"/>
              <a:buChar char="v"/>
            </a:pPr>
            <a:r>
              <a:rPr lang="en-US" dirty="0" smtClean="0"/>
              <a:t>An alternative approach, such as that taken by the UNIX </a:t>
            </a:r>
            <a:r>
              <a:rPr lang="en-US" dirty="0" smtClean="0">
                <a:solidFill>
                  <a:srgbClr val="00B0F0"/>
                </a:solidFill>
              </a:rPr>
              <a:t>rm command</a:t>
            </a:r>
            <a:r>
              <a:rPr lang="en-US" dirty="0" smtClean="0"/>
              <a:t>, is to provide an option: when a request is made to delete a directory, all that directory’s files and subdirectories are also to be deleted.</a:t>
            </a:r>
            <a:endParaRPr lang="en-US" dirty="0">
              <a:solidFill>
                <a:srgbClr val="00B05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0070C0"/>
                </a:solidFill>
              </a:rPr>
              <a:t>Advantages : </a:t>
            </a:r>
          </a:p>
          <a:p>
            <a:pPr>
              <a:buFont typeface="Wingdings" pitchFamily="2" charset="2"/>
              <a:buChar char="Ø"/>
            </a:pPr>
            <a:r>
              <a:rPr lang="en-US" dirty="0" smtClean="0"/>
              <a:t>Efficient searching </a:t>
            </a:r>
          </a:p>
          <a:p>
            <a:pPr>
              <a:buFont typeface="Wingdings" pitchFamily="2" charset="2"/>
              <a:buChar char="Ø"/>
            </a:pPr>
            <a:r>
              <a:rPr lang="en-US" dirty="0" smtClean="0"/>
              <a:t>Grouping capability</a:t>
            </a:r>
            <a:endParaRPr lang="en-US" dirty="0" smtClean="0">
              <a:solidFill>
                <a:srgbClr val="0070C0"/>
              </a:solidFill>
            </a:endParaRPr>
          </a:p>
          <a:p>
            <a:pPr>
              <a:buNone/>
            </a:pPr>
            <a:endParaRPr lang="en-US" dirty="0" smtClean="0">
              <a:solidFill>
                <a:srgbClr val="0070C0"/>
              </a:solidFill>
            </a:endParaRPr>
          </a:p>
          <a:p>
            <a:pPr>
              <a:buNone/>
            </a:pPr>
            <a:r>
              <a:rPr lang="en-US" dirty="0" smtClean="0">
                <a:solidFill>
                  <a:srgbClr val="0070C0"/>
                </a:solidFill>
              </a:rPr>
              <a:t>Disadvantages : </a:t>
            </a:r>
          </a:p>
          <a:p>
            <a:pPr>
              <a:buFont typeface="Wingdings" pitchFamily="2" charset="2"/>
              <a:buChar char="Ø"/>
            </a:pPr>
            <a:r>
              <a:rPr lang="en-US" dirty="0" smtClean="0"/>
              <a:t>It cant share the subdirectories and files </a:t>
            </a:r>
          </a:p>
          <a:p>
            <a:pPr>
              <a:buNone/>
            </a:pPr>
            <a:r>
              <a:rPr lang="en-US" dirty="0" smtClean="0"/>
              <a:t> </a:t>
            </a:r>
            <a:endParaRPr lang="en-US" dirty="0">
              <a:solidFill>
                <a:srgbClr val="0070C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4. Acyclic-Graph Directories</a:t>
            </a:r>
            <a:endParaRPr lang="en-US" sz="3600" b="1" dirty="0">
              <a:solidFill>
                <a:srgbClr val="FF0000"/>
              </a:solidFill>
            </a:endParaRPr>
          </a:p>
        </p:txBody>
      </p:sp>
      <p:sp>
        <p:nvSpPr>
          <p:cNvPr id="3" name="Content Placeholder 2"/>
          <p:cNvSpPr>
            <a:spLocks noGrp="1"/>
          </p:cNvSpPr>
          <p:nvPr>
            <p:ph idx="1"/>
          </p:nvPr>
        </p:nvSpPr>
        <p:spPr/>
        <p:txBody>
          <a:bodyPr/>
          <a:lstStyle/>
          <a:p>
            <a:pPr algn="just">
              <a:buFont typeface="Wingdings" pitchFamily="2" charset="2"/>
              <a:buChar char="v"/>
            </a:pPr>
            <a:r>
              <a:rPr lang="en-US" dirty="0" smtClean="0"/>
              <a:t>A tree structure prohibits the sharing of files or directories. An acyclic graph i.e., a </a:t>
            </a:r>
            <a:r>
              <a:rPr lang="en-US" dirty="0" smtClean="0">
                <a:solidFill>
                  <a:srgbClr val="00B0F0"/>
                </a:solidFill>
              </a:rPr>
              <a:t>graph with no cycles </a:t>
            </a:r>
            <a:r>
              <a:rPr lang="en-US" dirty="0" smtClean="0"/>
              <a:t>which allows directories to share subdirectories and files. </a:t>
            </a:r>
          </a:p>
          <a:p>
            <a:pPr algn="just">
              <a:buFont typeface="Wingdings" pitchFamily="2" charset="2"/>
              <a:buChar char="v"/>
            </a:pPr>
            <a:r>
              <a:rPr lang="en-US" dirty="0" smtClean="0"/>
              <a:t>The same file or subdirectory may be in two different directories. An acyclic-graph directory structure is more flexible than a simple tree structure, but it is also more complex.</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File System</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lgn="just">
              <a:buNone/>
            </a:pPr>
            <a:r>
              <a:rPr lang="en-US" dirty="0" smtClean="0">
                <a:solidFill>
                  <a:srgbClr val="FF0000"/>
                </a:solidFill>
              </a:rPr>
              <a:t>File system : </a:t>
            </a:r>
            <a:r>
              <a:rPr lang="en-US" dirty="0" smtClean="0"/>
              <a:t>A file is a collection of </a:t>
            </a:r>
            <a:r>
              <a:rPr lang="en-US" dirty="0" smtClean="0">
                <a:solidFill>
                  <a:srgbClr val="0070C0"/>
                </a:solidFill>
              </a:rPr>
              <a:t>correlated information </a:t>
            </a:r>
            <a:r>
              <a:rPr lang="en-US" dirty="0" smtClean="0"/>
              <a:t>which is recorded on secondary or non-volatile storage like magnetic disks, optical disks, and tapes. </a:t>
            </a:r>
          </a:p>
          <a:p>
            <a:pPr algn="just">
              <a:buFont typeface="Wingdings" pitchFamily="2" charset="2"/>
              <a:buChar char="v"/>
            </a:pPr>
            <a:r>
              <a:rPr lang="en-US" dirty="0" smtClean="0"/>
              <a:t>It is a method of data collection that is used as a medium for giving input and receiving output from that program.</a:t>
            </a:r>
          </a:p>
          <a:p>
            <a:pPr algn="just">
              <a:buFont typeface="Wingdings" pitchFamily="2" charset="2"/>
              <a:buChar char="v"/>
            </a:pPr>
            <a:r>
              <a:rPr lang="en-US" dirty="0" smtClean="0"/>
              <a:t>In general, a file is a </a:t>
            </a:r>
            <a:r>
              <a:rPr lang="en-US" dirty="0" smtClean="0">
                <a:solidFill>
                  <a:srgbClr val="00B0F0"/>
                </a:solidFill>
              </a:rPr>
              <a:t>sequence of bits</a:t>
            </a:r>
            <a:r>
              <a:rPr lang="en-US" dirty="0" smtClean="0"/>
              <a:t>, bytes, or records whose meaning is defined by the file creator and user. </a:t>
            </a:r>
          </a:p>
          <a:p>
            <a:pPr algn="just">
              <a:buFont typeface="Wingdings" pitchFamily="2" charset="2"/>
              <a:buChar char="v"/>
            </a:pPr>
            <a:r>
              <a:rPr lang="en-US" dirty="0" smtClean="0"/>
              <a:t>Every File has a logical location where they are located for </a:t>
            </a:r>
            <a:r>
              <a:rPr lang="en-US" dirty="0" smtClean="0">
                <a:solidFill>
                  <a:srgbClr val="00B050"/>
                </a:solidFill>
              </a:rPr>
              <a:t>storage and retrieval.</a:t>
            </a:r>
            <a:endParaRPr lang="en-US" dirty="0">
              <a:solidFill>
                <a:srgbClr val="00B05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rPr>
              <a:t>Acyclic-Graph Directories</a:t>
            </a:r>
            <a:endParaRPr lang="en-US" sz="4000" b="1" dirty="0">
              <a:solidFill>
                <a:srgbClr val="FF0000"/>
              </a:solidFill>
            </a:endParaRPr>
          </a:p>
        </p:txBody>
      </p:sp>
      <p:pic>
        <p:nvPicPr>
          <p:cNvPr id="5122" name="Picture 2" descr="C:\Users\Student\Desktop\11_12_AcyclicGraph.jpg"/>
          <p:cNvPicPr>
            <a:picLocks noGrp="1" noChangeAspect="1" noChangeArrowheads="1"/>
          </p:cNvPicPr>
          <p:nvPr>
            <p:ph idx="1"/>
          </p:nvPr>
        </p:nvPicPr>
        <p:blipFill>
          <a:blip r:embed="rId2" cstate="print"/>
          <a:srcRect/>
          <a:stretch>
            <a:fillRect/>
          </a:stretch>
        </p:blipFill>
        <p:spPr bwMode="auto">
          <a:xfrm>
            <a:off x="1690255" y="1842655"/>
            <a:ext cx="9476509" cy="430876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rPr>
              <a:t>Implementation</a:t>
            </a:r>
            <a:endParaRPr lang="en-US" sz="4000" b="1" dirty="0">
              <a:solidFill>
                <a:srgbClr val="FF0000"/>
              </a:solidFill>
            </a:endParaRPr>
          </a:p>
        </p:txBody>
      </p:sp>
      <p:sp>
        <p:nvSpPr>
          <p:cNvPr id="3" name="Content Placeholder 2"/>
          <p:cNvSpPr>
            <a:spLocks noGrp="1"/>
          </p:cNvSpPr>
          <p:nvPr>
            <p:ph idx="1"/>
          </p:nvPr>
        </p:nvSpPr>
        <p:spPr>
          <a:xfrm>
            <a:off x="838200" y="1316182"/>
            <a:ext cx="10515600" cy="4860781"/>
          </a:xfrm>
        </p:spPr>
        <p:txBody>
          <a:bodyPr>
            <a:normAutofit lnSpcReduction="10000"/>
          </a:bodyPr>
          <a:lstStyle/>
          <a:p>
            <a:pPr marL="514350" indent="-514350" algn="just">
              <a:buAutoNum type="alphaLcParenR"/>
            </a:pPr>
            <a:r>
              <a:rPr lang="en-US" b="1" dirty="0" smtClean="0">
                <a:solidFill>
                  <a:srgbClr val="00B0F0"/>
                </a:solidFill>
              </a:rPr>
              <a:t>Link: </a:t>
            </a:r>
            <a:r>
              <a:rPr lang="en-US" dirty="0" smtClean="0"/>
              <a:t>A common way is to </a:t>
            </a:r>
            <a:r>
              <a:rPr lang="en-US" dirty="0" smtClean="0">
                <a:solidFill>
                  <a:srgbClr val="7030A0"/>
                </a:solidFill>
              </a:rPr>
              <a:t>create a new directory entry </a:t>
            </a:r>
            <a:r>
              <a:rPr lang="en-US" dirty="0" smtClean="0"/>
              <a:t>called a link. </a:t>
            </a:r>
          </a:p>
          <a:p>
            <a:pPr marL="514350" indent="-514350" algn="just">
              <a:buFont typeface="Wingdings" pitchFamily="2" charset="2"/>
              <a:buChar char="v"/>
            </a:pPr>
            <a:r>
              <a:rPr lang="en-US" dirty="0" smtClean="0"/>
              <a:t>A link is effectively a pointer to another file or subdirectory. </a:t>
            </a:r>
          </a:p>
          <a:p>
            <a:pPr marL="514350" indent="-514350" algn="just">
              <a:buFont typeface="Wingdings" pitchFamily="2" charset="2"/>
              <a:buChar char="v"/>
            </a:pPr>
            <a:r>
              <a:rPr lang="en-US" dirty="0" smtClean="0"/>
              <a:t>A link may be implemented as an absolute or a </a:t>
            </a:r>
            <a:r>
              <a:rPr lang="en-US" dirty="0" smtClean="0">
                <a:solidFill>
                  <a:srgbClr val="00B050"/>
                </a:solidFill>
              </a:rPr>
              <a:t>relative path name</a:t>
            </a:r>
            <a:r>
              <a:rPr lang="en-US" dirty="0" smtClean="0"/>
              <a:t>. When a reference to a file is made, we search the directory. </a:t>
            </a:r>
          </a:p>
          <a:p>
            <a:pPr marL="514350" indent="-514350" algn="just">
              <a:buFont typeface="Wingdings" pitchFamily="2" charset="2"/>
              <a:buChar char="v"/>
            </a:pPr>
            <a:r>
              <a:rPr lang="en-US" dirty="0" smtClean="0"/>
              <a:t>If the directory entry is marked as a link, then the name of the real file is included in the link information. </a:t>
            </a:r>
          </a:p>
          <a:p>
            <a:pPr marL="514350" indent="-514350" algn="just">
              <a:buFont typeface="Wingdings" pitchFamily="2" charset="2"/>
              <a:buChar char="v"/>
            </a:pPr>
            <a:r>
              <a:rPr lang="en-US" dirty="0" smtClean="0"/>
              <a:t>We resolve the link by using that </a:t>
            </a:r>
            <a:r>
              <a:rPr lang="en-US" dirty="0" smtClean="0">
                <a:solidFill>
                  <a:srgbClr val="00B050"/>
                </a:solidFill>
              </a:rPr>
              <a:t>8 path name </a:t>
            </a:r>
            <a:r>
              <a:rPr lang="en-US" dirty="0" smtClean="0"/>
              <a:t>to locate the real file.</a:t>
            </a:r>
          </a:p>
          <a:p>
            <a:pPr marL="514350" indent="-514350" algn="just">
              <a:buNone/>
            </a:pPr>
            <a:r>
              <a:rPr lang="en-US" b="1" dirty="0" smtClean="0">
                <a:solidFill>
                  <a:srgbClr val="00B0F0"/>
                </a:solidFill>
              </a:rPr>
              <a:t>b) Duplication: </a:t>
            </a:r>
            <a:r>
              <a:rPr lang="en-US" dirty="0" smtClean="0"/>
              <a:t>Shared files duplicate all information about them in both sharing directories. Thus, both entries are identical and equal.</a:t>
            </a:r>
          </a:p>
          <a:p>
            <a:pPr marL="514350" indent="-514350" algn="just">
              <a:buFont typeface="Wingdings" pitchFamily="2" charset="2"/>
              <a:buChar char="v"/>
            </a:pPr>
            <a:r>
              <a:rPr lang="en-US" dirty="0" smtClean="0"/>
              <a:t>A major problem with duplicate directory entries is </a:t>
            </a:r>
            <a:r>
              <a:rPr lang="en-US" dirty="0" smtClean="0">
                <a:solidFill>
                  <a:srgbClr val="00B050"/>
                </a:solidFill>
              </a:rPr>
              <a:t>maintaining consistency</a:t>
            </a:r>
            <a:r>
              <a:rPr lang="en-US" dirty="0" smtClean="0"/>
              <a:t> when a file is modified.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Protection</a:t>
            </a:r>
            <a:endParaRPr lang="en-US" sz="3600" b="1" dirty="0">
              <a:solidFill>
                <a:srgbClr val="FF0000"/>
              </a:solidFill>
            </a:endParaRPr>
          </a:p>
        </p:txBody>
      </p:sp>
      <p:sp>
        <p:nvSpPr>
          <p:cNvPr id="3" name="Content Placeholder 2"/>
          <p:cNvSpPr>
            <a:spLocks noGrp="1"/>
          </p:cNvSpPr>
          <p:nvPr>
            <p:ph idx="1"/>
          </p:nvPr>
        </p:nvSpPr>
        <p:spPr>
          <a:xfrm>
            <a:off x="838200" y="1260764"/>
            <a:ext cx="10515600" cy="5126181"/>
          </a:xfrm>
        </p:spPr>
        <p:txBody>
          <a:bodyPr/>
          <a:lstStyle/>
          <a:p>
            <a:pPr algn="just">
              <a:buFont typeface="Wingdings" pitchFamily="2" charset="2"/>
              <a:buChar char="v"/>
            </a:pPr>
            <a:r>
              <a:rPr lang="en-US" dirty="0" smtClean="0"/>
              <a:t>When information is stored in a computer system, we want to keep it safe from </a:t>
            </a:r>
            <a:r>
              <a:rPr lang="en-US" dirty="0" smtClean="0">
                <a:solidFill>
                  <a:srgbClr val="7030A0"/>
                </a:solidFill>
              </a:rPr>
              <a:t>physical damage </a:t>
            </a:r>
            <a:r>
              <a:rPr lang="en-US" dirty="0" smtClean="0"/>
              <a:t>(the issue of reliability) and improper access (the issue of protection).</a:t>
            </a:r>
          </a:p>
          <a:p>
            <a:pPr algn="just">
              <a:buFont typeface="Wingdings" pitchFamily="2" charset="2"/>
              <a:buChar char="v"/>
            </a:pPr>
            <a:r>
              <a:rPr lang="en-US" dirty="0" smtClean="0"/>
              <a:t>Reliability is generally provided by </a:t>
            </a:r>
            <a:r>
              <a:rPr lang="en-US" dirty="0" smtClean="0">
                <a:solidFill>
                  <a:srgbClr val="7030A0"/>
                </a:solidFill>
              </a:rPr>
              <a:t>duplicate copies of files.</a:t>
            </a:r>
          </a:p>
          <a:p>
            <a:pPr algn="just">
              <a:buFont typeface="Wingdings" pitchFamily="2" charset="2"/>
              <a:buChar char="v"/>
            </a:pPr>
            <a:r>
              <a:rPr lang="en-US" dirty="0" smtClean="0"/>
              <a:t>File systems can be damaged by hardware problems (such as errors in reading or writing), </a:t>
            </a:r>
            <a:r>
              <a:rPr lang="en-US" dirty="0" smtClean="0">
                <a:solidFill>
                  <a:srgbClr val="00B050"/>
                </a:solidFill>
              </a:rPr>
              <a:t>power surges or failures</a:t>
            </a:r>
            <a:r>
              <a:rPr lang="en-US" dirty="0" smtClean="0"/>
              <a:t>, head crashes, dirt, temperature extremes, and vandalism, accidental deletion , Bugs in the file-system software etc.</a:t>
            </a:r>
          </a:p>
          <a:p>
            <a:pPr algn="just">
              <a:buFont typeface="Wingdings" pitchFamily="2" charset="2"/>
              <a:buChar char="v"/>
            </a:pPr>
            <a:r>
              <a:rPr lang="en-US" dirty="0" smtClean="0"/>
              <a:t>Protection can be provided in many ways. For a single-user laptop system, we might provide protection by </a:t>
            </a:r>
            <a:r>
              <a:rPr lang="en-US" dirty="0" smtClean="0">
                <a:solidFill>
                  <a:srgbClr val="00B050"/>
                </a:solidFill>
              </a:rPr>
              <a:t>locking the computer</a:t>
            </a:r>
            <a:r>
              <a:rPr lang="en-US" dirty="0" smtClean="0"/>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1. Types of Access</a:t>
            </a:r>
            <a:endParaRPr lang="en-US" sz="3600" b="1" dirty="0">
              <a:solidFill>
                <a:srgbClr val="FF0000"/>
              </a:solidFill>
            </a:endParaRPr>
          </a:p>
        </p:txBody>
      </p:sp>
      <p:sp>
        <p:nvSpPr>
          <p:cNvPr id="3" name="Content Placeholder 2"/>
          <p:cNvSpPr>
            <a:spLocks noGrp="1"/>
          </p:cNvSpPr>
          <p:nvPr>
            <p:ph idx="1"/>
          </p:nvPr>
        </p:nvSpPr>
        <p:spPr/>
        <p:txBody>
          <a:bodyPr/>
          <a:lstStyle/>
          <a:p>
            <a:pPr marL="514350" indent="-514350">
              <a:buFont typeface="Wingdings" pitchFamily="2" charset="2"/>
              <a:buChar char="v"/>
            </a:pPr>
            <a:r>
              <a:rPr lang="en-US" dirty="0" smtClean="0"/>
              <a:t>Several different types of operations may be controlled:</a:t>
            </a:r>
          </a:p>
          <a:p>
            <a:pPr marL="514350" indent="-514350">
              <a:buFont typeface="Wingdings" pitchFamily="2" charset="2"/>
              <a:buChar char="v"/>
            </a:pPr>
            <a:r>
              <a:rPr lang="en-US" dirty="0" smtClean="0">
                <a:solidFill>
                  <a:srgbClr val="FF0000"/>
                </a:solidFill>
              </a:rPr>
              <a:t>Read : </a:t>
            </a:r>
            <a:r>
              <a:rPr lang="en-US" dirty="0" smtClean="0"/>
              <a:t>Read from the file. </a:t>
            </a:r>
          </a:p>
          <a:p>
            <a:pPr marL="514350" indent="-514350">
              <a:buFont typeface="Wingdings" pitchFamily="2" charset="2"/>
              <a:buChar char="v"/>
            </a:pPr>
            <a:r>
              <a:rPr lang="en-US" dirty="0" smtClean="0">
                <a:solidFill>
                  <a:srgbClr val="7030A0"/>
                </a:solidFill>
              </a:rPr>
              <a:t>Write : </a:t>
            </a:r>
            <a:r>
              <a:rPr lang="en-US" dirty="0" smtClean="0"/>
              <a:t>Write or rewrite the file. </a:t>
            </a:r>
          </a:p>
          <a:p>
            <a:pPr marL="514350" indent="-514350">
              <a:buFont typeface="Wingdings" pitchFamily="2" charset="2"/>
              <a:buChar char="v"/>
            </a:pPr>
            <a:r>
              <a:rPr lang="en-US" dirty="0" smtClean="0"/>
              <a:t> </a:t>
            </a:r>
            <a:r>
              <a:rPr lang="en-US" dirty="0" smtClean="0">
                <a:solidFill>
                  <a:srgbClr val="00B050"/>
                </a:solidFill>
              </a:rPr>
              <a:t>Execute : </a:t>
            </a:r>
            <a:r>
              <a:rPr lang="en-US" dirty="0" smtClean="0"/>
              <a:t>Load the file into memory and execute it. </a:t>
            </a:r>
          </a:p>
          <a:p>
            <a:pPr marL="514350" indent="-514350">
              <a:buFont typeface="Wingdings" pitchFamily="2" charset="2"/>
              <a:buChar char="v"/>
            </a:pPr>
            <a:r>
              <a:rPr lang="en-US" dirty="0" smtClean="0">
                <a:solidFill>
                  <a:srgbClr val="0070C0"/>
                </a:solidFill>
              </a:rPr>
              <a:t> Append : </a:t>
            </a:r>
            <a:r>
              <a:rPr lang="en-US" dirty="0" smtClean="0"/>
              <a:t>Write new information at the end of the file. </a:t>
            </a:r>
          </a:p>
          <a:p>
            <a:pPr marL="514350" indent="-514350">
              <a:buFont typeface="Wingdings" pitchFamily="2" charset="2"/>
              <a:buChar char="v"/>
            </a:pPr>
            <a:r>
              <a:rPr lang="en-US" dirty="0" smtClean="0">
                <a:solidFill>
                  <a:srgbClr val="C00000"/>
                </a:solidFill>
              </a:rPr>
              <a:t> Delete : </a:t>
            </a:r>
            <a:r>
              <a:rPr lang="en-US" dirty="0" smtClean="0"/>
              <a:t>Delete the file and free its space for possible reuse. </a:t>
            </a:r>
          </a:p>
          <a:p>
            <a:pPr marL="514350" indent="-514350">
              <a:buFont typeface="Wingdings" pitchFamily="2" charset="2"/>
              <a:buChar char="v"/>
            </a:pPr>
            <a:r>
              <a:rPr lang="en-US" dirty="0" smtClean="0">
                <a:solidFill>
                  <a:srgbClr val="00B0F0"/>
                </a:solidFill>
              </a:rPr>
              <a:t>List : </a:t>
            </a:r>
            <a:r>
              <a:rPr lang="en-US" dirty="0" smtClean="0"/>
              <a:t>List the name and attributes of the file. Other operations, such as renaming, copying, and editing the file, may also be controlled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2. Access Control</a:t>
            </a:r>
            <a:endParaRPr lang="en-US" sz="3600" b="1" dirty="0">
              <a:solidFill>
                <a:srgbClr val="FF0000"/>
              </a:solidFill>
            </a:endParaRPr>
          </a:p>
        </p:txBody>
      </p:sp>
      <p:sp>
        <p:nvSpPr>
          <p:cNvPr id="3" name="Content Placeholder 2"/>
          <p:cNvSpPr>
            <a:spLocks noGrp="1"/>
          </p:cNvSpPr>
          <p:nvPr>
            <p:ph idx="1"/>
          </p:nvPr>
        </p:nvSpPr>
        <p:spPr/>
        <p:txBody>
          <a:bodyPr/>
          <a:lstStyle/>
          <a:p>
            <a:pPr algn="just">
              <a:buFont typeface="Wingdings" pitchFamily="2" charset="2"/>
              <a:buChar char="v"/>
            </a:pPr>
            <a:r>
              <a:rPr lang="en-US" dirty="0" smtClean="0"/>
              <a:t>Different users may need different types of </a:t>
            </a:r>
            <a:r>
              <a:rPr lang="en-US" dirty="0" smtClean="0">
                <a:solidFill>
                  <a:srgbClr val="7030A0"/>
                </a:solidFill>
              </a:rPr>
              <a:t>access to a file </a:t>
            </a:r>
            <a:r>
              <a:rPr lang="en-US" dirty="0" smtClean="0"/>
              <a:t>or directory. </a:t>
            </a:r>
          </a:p>
          <a:p>
            <a:pPr algn="just">
              <a:buFont typeface="Wingdings" pitchFamily="2" charset="2"/>
              <a:buChar char="v"/>
            </a:pPr>
            <a:r>
              <a:rPr lang="en-US" dirty="0" smtClean="0"/>
              <a:t>The most general scheme to implement identity dependent access is to associate with each file and directory an access-control list (</a:t>
            </a:r>
            <a:r>
              <a:rPr lang="en-US" dirty="0" smtClean="0">
                <a:solidFill>
                  <a:srgbClr val="00B050"/>
                </a:solidFill>
              </a:rPr>
              <a:t>ACL</a:t>
            </a:r>
            <a:r>
              <a:rPr lang="en-US" dirty="0" smtClean="0"/>
              <a:t>) specifying user names and the types of access allowed for each user.</a:t>
            </a:r>
          </a:p>
          <a:p>
            <a:pPr algn="just">
              <a:buFont typeface="Wingdings" pitchFamily="2" charset="2"/>
              <a:buChar char="v"/>
            </a:pPr>
            <a:r>
              <a:rPr lang="en-US" dirty="0" smtClean="0"/>
              <a:t>When a user requests access to a particular file, the operating system checks the </a:t>
            </a:r>
            <a:r>
              <a:rPr lang="en-US" dirty="0" smtClean="0">
                <a:solidFill>
                  <a:srgbClr val="7030A0"/>
                </a:solidFill>
              </a:rPr>
              <a:t>access list</a:t>
            </a:r>
            <a:r>
              <a:rPr lang="en-US" dirty="0" smtClean="0"/>
              <a:t> associated with that file.</a:t>
            </a:r>
          </a:p>
          <a:p>
            <a:pPr algn="just">
              <a:buFont typeface="Wingdings" pitchFamily="2" charset="2"/>
              <a:buChar char="v"/>
            </a:pPr>
            <a:r>
              <a:rPr lang="en-US" dirty="0" smtClean="0"/>
              <a:t> If that user is listed for the requested access, the access is allowed. Otherwise, a protection violation occurs, and the user job is denied access to the file.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3564"/>
            <a:ext cx="10515600" cy="5373399"/>
          </a:xfrm>
        </p:spPr>
        <p:txBody>
          <a:bodyPr/>
          <a:lstStyle/>
          <a:p>
            <a:pPr algn="just">
              <a:buNone/>
            </a:pPr>
            <a:r>
              <a:rPr lang="en-US" dirty="0" smtClean="0"/>
              <a:t>To condense the length of the access-control list, many systems recognize </a:t>
            </a:r>
            <a:r>
              <a:rPr lang="en-US" dirty="0" smtClean="0">
                <a:solidFill>
                  <a:srgbClr val="7030A0"/>
                </a:solidFill>
              </a:rPr>
              <a:t>three classifications </a:t>
            </a:r>
            <a:r>
              <a:rPr lang="en-US" dirty="0" smtClean="0"/>
              <a:t>of users in connection with each file:</a:t>
            </a:r>
          </a:p>
          <a:p>
            <a:pPr algn="just">
              <a:buFont typeface="Wingdings" pitchFamily="2" charset="2"/>
              <a:buChar char="v"/>
            </a:pPr>
            <a:r>
              <a:rPr lang="en-US" dirty="0" smtClean="0">
                <a:solidFill>
                  <a:srgbClr val="0070C0"/>
                </a:solidFill>
              </a:rPr>
              <a:t>Owner : </a:t>
            </a:r>
            <a:r>
              <a:rPr lang="en-US" dirty="0" smtClean="0"/>
              <a:t>The user who </a:t>
            </a:r>
            <a:r>
              <a:rPr lang="en-US" dirty="0" smtClean="0">
                <a:solidFill>
                  <a:srgbClr val="00B050"/>
                </a:solidFill>
              </a:rPr>
              <a:t>created the file </a:t>
            </a:r>
            <a:r>
              <a:rPr lang="en-US" dirty="0" smtClean="0"/>
              <a:t>is the owner. </a:t>
            </a:r>
          </a:p>
          <a:p>
            <a:pPr algn="just">
              <a:buFont typeface="Wingdings" pitchFamily="2" charset="2"/>
              <a:buChar char="v"/>
            </a:pPr>
            <a:r>
              <a:rPr lang="en-US" dirty="0" smtClean="0"/>
              <a:t> </a:t>
            </a:r>
            <a:r>
              <a:rPr lang="en-US" dirty="0" smtClean="0">
                <a:solidFill>
                  <a:srgbClr val="0070C0"/>
                </a:solidFill>
              </a:rPr>
              <a:t>Group : </a:t>
            </a:r>
            <a:r>
              <a:rPr lang="en-US" dirty="0" smtClean="0"/>
              <a:t>A set of users who are </a:t>
            </a:r>
            <a:r>
              <a:rPr lang="en-US" dirty="0" smtClean="0">
                <a:solidFill>
                  <a:srgbClr val="00B050"/>
                </a:solidFill>
              </a:rPr>
              <a:t>sharing the file </a:t>
            </a:r>
            <a:r>
              <a:rPr lang="en-US" dirty="0" smtClean="0"/>
              <a:t>and need similar access is a group, or work group. </a:t>
            </a:r>
          </a:p>
          <a:p>
            <a:pPr algn="just">
              <a:buFont typeface="Wingdings" pitchFamily="2" charset="2"/>
              <a:buChar char="v"/>
            </a:pPr>
            <a:r>
              <a:rPr lang="en-US" dirty="0" smtClean="0">
                <a:solidFill>
                  <a:srgbClr val="0070C0"/>
                </a:solidFill>
              </a:rPr>
              <a:t>Universe :  </a:t>
            </a:r>
            <a:r>
              <a:rPr lang="en-US" dirty="0" smtClean="0"/>
              <a:t>All other users in the system </a:t>
            </a:r>
            <a:r>
              <a:rPr lang="en-US" dirty="0" smtClean="0">
                <a:solidFill>
                  <a:srgbClr val="00B050"/>
                </a:solidFill>
              </a:rPr>
              <a:t>constitute</a:t>
            </a:r>
            <a:r>
              <a:rPr lang="en-US" dirty="0" smtClean="0"/>
              <a:t> the universe.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3. Other Protection Approaches </a:t>
            </a:r>
            <a:endParaRPr lang="en-US" sz="3600" b="1" dirty="0">
              <a:solidFill>
                <a:srgbClr val="FF0000"/>
              </a:solidFill>
            </a:endParaRPr>
          </a:p>
        </p:txBody>
      </p:sp>
      <p:sp>
        <p:nvSpPr>
          <p:cNvPr id="3" name="Content Placeholder 2"/>
          <p:cNvSpPr>
            <a:spLocks noGrp="1"/>
          </p:cNvSpPr>
          <p:nvPr>
            <p:ph idx="1"/>
          </p:nvPr>
        </p:nvSpPr>
        <p:spPr>
          <a:xfrm>
            <a:off x="838200" y="1343891"/>
            <a:ext cx="10515600" cy="5347854"/>
          </a:xfrm>
        </p:spPr>
        <p:txBody>
          <a:bodyPr>
            <a:normAutofit fontScale="92500"/>
          </a:bodyPr>
          <a:lstStyle/>
          <a:p>
            <a:pPr algn="just">
              <a:buFont typeface="Wingdings" pitchFamily="2" charset="2"/>
              <a:buChar char="v"/>
            </a:pPr>
            <a:r>
              <a:rPr lang="en-US" dirty="0" smtClean="0"/>
              <a:t>Another approach to the protection problem is to </a:t>
            </a:r>
            <a:r>
              <a:rPr lang="en-US" dirty="0" smtClean="0">
                <a:solidFill>
                  <a:srgbClr val="00B050"/>
                </a:solidFill>
              </a:rPr>
              <a:t>associate a password </a:t>
            </a:r>
            <a:r>
              <a:rPr lang="en-US" dirty="0" smtClean="0"/>
              <a:t>with each file. Just as access to the computer system is often controlled by a password, access to each file can be controlled in the same way.</a:t>
            </a:r>
          </a:p>
          <a:p>
            <a:pPr algn="just">
              <a:buFont typeface="Wingdings" pitchFamily="2" charset="2"/>
              <a:buChar char="v"/>
            </a:pPr>
            <a:r>
              <a:rPr lang="en-US" dirty="0" smtClean="0"/>
              <a:t> If the passwords are chosen randomly and changed often, this scheme may be effective in limiting access to a file. The use of passwords has a few disadvantages, however…</a:t>
            </a:r>
          </a:p>
          <a:p>
            <a:pPr algn="just">
              <a:buFont typeface="Wingdings" pitchFamily="2" charset="2"/>
              <a:buChar char="v"/>
            </a:pPr>
            <a:r>
              <a:rPr lang="en-US" dirty="0" smtClean="0"/>
              <a:t>First, the number of passwords that a user needs to remember may become large, making the scheme impractical. </a:t>
            </a:r>
          </a:p>
          <a:p>
            <a:pPr algn="just">
              <a:buFont typeface="Wingdings" pitchFamily="2" charset="2"/>
              <a:buChar char="v"/>
            </a:pPr>
            <a:r>
              <a:rPr lang="en-US" dirty="0" smtClean="0"/>
              <a:t>Second, if only one password is used for all the files, then once it is discovered, all files are accessible; protection is on an all-or-none basis. </a:t>
            </a:r>
          </a:p>
          <a:p>
            <a:pPr algn="just">
              <a:buFont typeface="Wingdings" pitchFamily="2" charset="2"/>
              <a:buChar char="v"/>
            </a:pPr>
            <a:r>
              <a:rPr lang="en-US" dirty="0" smtClean="0"/>
              <a:t>Some systems allow a user to associate a password with a </a:t>
            </a:r>
            <a:r>
              <a:rPr lang="en-US" dirty="0" smtClean="0">
                <a:solidFill>
                  <a:srgbClr val="00B050"/>
                </a:solidFill>
              </a:rPr>
              <a:t>subdirectory, </a:t>
            </a:r>
            <a:r>
              <a:rPr lang="en-US" dirty="0" smtClean="0"/>
              <a:t>rather than with an individual file, to address this problem.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File System Structure </a:t>
            </a:r>
            <a:endParaRPr lang="en-US" sz="3600" b="1" dirty="0">
              <a:solidFill>
                <a:srgbClr val="FF0000"/>
              </a:solidFill>
            </a:endParaRPr>
          </a:p>
        </p:txBody>
      </p:sp>
      <p:sp>
        <p:nvSpPr>
          <p:cNvPr id="3" name="Content Placeholder 2"/>
          <p:cNvSpPr>
            <a:spLocks noGrp="1"/>
          </p:cNvSpPr>
          <p:nvPr>
            <p:ph idx="1"/>
          </p:nvPr>
        </p:nvSpPr>
        <p:spPr>
          <a:xfrm>
            <a:off x="838200" y="1288473"/>
            <a:ext cx="10515600" cy="5098472"/>
          </a:xfrm>
        </p:spPr>
        <p:txBody>
          <a:bodyPr>
            <a:normAutofit lnSpcReduction="10000"/>
          </a:bodyPr>
          <a:lstStyle/>
          <a:p>
            <a:pPr algn="just">
              <a:buFont typeface="Wingdings" pitchFamily="2" charset="2"/>
              <a:buChar char="v"/>
            </a:pPr>
            <a:r>
              <a:rPr lang="en-US" dirty="0" smtClean="0"/>
              <a:t>Disks provide most of the secondary storage on which file systems are maintained. </a:t>
            </a:r>
          </a:p>
          <a:p>
            <a:pPr algn="just">
              <a:buFont typeface="Wingdings" pitchFamily="2" charset="2"/>
              <a:buChar char="v"/>
            </a:pPr>
            <a:r>
              <a:rPr lang="en-US" dirty="0" smtClean="0"/>
              <a:t>Two characteristics make them convenient for this purpose are</a:t>
            </a:r>
          </a:p>
          <a:p>
            <a:pPr algn="just">
              <a:buNone/>
            </a:pPr>
            <a:r>
              <a:rPr lang="en-US" dirty="0" smtClean="0"/>
              <a:t> 1. A disk can be rewritten. </a:t>
            </a:r>
          </a:p>
          <a:p>
            <a:pPr algn="just">
              <a:buNone/>
            </a:pPr>
            <a:r>
              <a:rPr lang="en-US" dirty="0" smtClean="0"/>
              <a:t>2. A disk can access directly any block of information it contains. File systems provide </a:t>
            </a:r>
            <a:r>
              <a:rPr lang="en-US" dirty="0" smtClean="0">
                <a:solidFill>
                  <a:srgbClr val="00B0F0"/>
                </a:solidFill>
              </a:rPr>
              <a:t>efficient and convenient access to the disk </a:t>
            </a:r>
            <a:r>
              <a:rPr lang="en-US" dirty="0" smtClean="0"/>
              <a:t>by allowing data to be stored, located, and retrieved easily.</a:t>
            </a:r>
          </a:p>
          <a:p>
            <a:pPr algn="just">
              <a:buNone/>
            </a:pPr>
            <a:r>
              <a:rPr lang="en-US" dirty="0" smtClean="0">
                <a:solidFill>
                  <a:srgbClr val="00B050"/>
                </a:solidFill>
              </a:rPr>
              <a:t>Design Problems in a File System :</a:t>
            </a:r>
          </a:p>
          <a:p>
            <a:pPr marL="514350" indent="-514350" algn="just">
              <a:buAutoNum type="arabicPeriod"/>
            </a:pPr>
            <a:r>
              <a:rPr lang="en-US" dirty="0" smtClean="0"/>
              <a:t>How the file system should look to the user i.e. file, and the directory structure for organizing files. </a:t>
            </a:r>
          </a:p>
          <a:p>
            <a:pPr marL="514350" indent="-514350" algn="just">
              <a:buAutoNum type="arabicPeriod"/>
            </a:pPr>
            <a:r>
              <a:rPr lang="en-US" dirty="0" smtClean="0"/>
              <a:t>Creating algorithms and data structures to map the logical file system onto the physical secondary-storage devices.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a:bodyPr>
          <a:lstStyle/>
          <a:p>
            <a:pPr algn="ctr"/>
            <a:r>
              <a:rPr lang="en-US" sz="3200" b="1" dirty="0" smtClean="0">
                <a:solidFill>
                  <a:srgbClr val="FF0000"/>
                </a:solidFill>
              </a:rPr>
              <a:t>File System Structure </a:t>
            </a:r>
            <a:endParaRPr lang="en-US" sz="3200" b="1" dirty="0">
              <a:solidFill>
                <a:srgbClr val="FF0000"/>
              </a:solidFill>
            </a:endParaRPr>
          </a:p>
        </p:txBody>
      </p:sp>
      <p:pic>
        <p:nvPicPr>
          <p:cNvPr id="1027" name="Picture 3" descr="C:\Users\Student\Desktop\download.png"/>
          <p:cNvPicPr>
            <a:picLocks noChangeAspect="1" noChangeArrowheads="1"/>
          </p:cNvPicPr>
          <p:nvPr/>
        </p:nvPicPr>
        <p:blipFill>
          <a:blip r:embed="rId2" cstate="print"/>
          <a:srcRect/>
          <a:stretch>
            <a:fillRect/>
          </a:stretch>
        </p:blipFill>
        <p:spPr bwMode="auto">
          <a:xfrm>
            <a:off x="3546764" y="1011382"/>
            <a:ext cx="4641272" cy="568036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9709"/>
            <a:ext cx="10515600" cy="5902036"/>
          </a:xfrm>
        </p:spPr>
        <p:txBody>
          <a:bodyPr>
            <a:normAutofit/>
          </a:bodyPr>
          <a:lstStyle/>
          <a:p>
            <a:pPr algn="just">
              <a:buNone/>
            </a:pPr>
            <a:r>
              <a:rPr lang="en-US" dirty="0" smtClean="0">
                <a:solidFill>
                  <a:srgbClr val="00B0F0"/>
                </a:solidFill>
              </a:rPr>
              <a:t>File system organized in many layers :</a:t>
            </a:r>
          </a:p>
          <a:p>
            <a:pPr>
              <a:buNone/>
            </a:pPr>
            <a:r>
              <a:rPr lang="en-US" b="1" dirty="0" smtClean="0">
                <a:solidFill>
                  <a:srgbClr val="00B050"/>
                </a:solidFill>
              </a:rPr>
              <a:t>1.Application Programs  :</a:t>
            </a:r>
            <a:r>
              <a:rPr lang="en-US" dirty="0" smtClean="0"/>
              <a:t>It contains </a:t>
            </a:r>
            <a:r>
              <a:rPr lang="en-US" dirty="0" smtClean="0">
                <a:solidFill>
                  <a:srgbClr val="7030A0"/>
                </a:solidFill>
              </a:rPr>
              <a:t>user code</a:t>
            </a:r>
            <a:r>
              <a:rPr lang="en-US" dirty="0" smtClean="0"/>
              <a:t> that is making a request.</a:t>
            </a:r>
          </a:p>
          <a:p>
            <a:pPr>
              <a:buNone/>
            </a:pPr>
            <a:r>
              <a:rPr lang="en-US" dirty="0" smtClean="0"/>
              <a:t> </a:t>
            </a:r>
            <a:endParaRPr lang="en-US" dirty="0" smtClean="0">
              <a:solidFill>
                <a:srgbClr val="00B0F0"/>
              </a:solidFill>
            </a:endParaRPr>
          </a:p>
          <a:p>
            <a:pPr marL="514350" indent="-514350" algn="just">
              <a:buNone/>
            </a:pPr>
            <a:r>
              <a:rPr lang="en-US" b="1" dirty="0" smtClean="0">
                <a:solidFill>
                  <a:srgbClr val="00B050"/>
                </a:solidFill>
              </a:rPr>
              <a:t>2.Logical file system : </a:t>
            </a:r>
            <a:r>
              <a:rPr lang="en-US" dirty="0" smtClean="0"/>
              <a:t>It manages </a:t>
            </a:r>
            <a:r>
              <a:rPr lang="en-US" dirty="0" smtClean="0">
                <a:solidFill>
                  <a:srgbClr val="7030A0"/>
                </a:solidFill>
              </a:rPr>
              <a:t>metadata</a:t>
            </a:r>
            <a:r>
              <a:rPr lang="en-US" dirty="0" smtClean="0"/>
              <a:t> information about a file . It includes all details about a file except the actual contents of file. It also maintains via file control blocks. </a:t>
            </a:r>
            <a:r>
              <a:rPr lang="en-US" dirty="0" smtClean="0">
                <a:solidFill>
                  <a:srgbClr val="0070C0"/>
                </a:solidFill>
              </a:rPr>
              <a:t>File control block (FCB) </a:t>
            </a:r>
            <a:r>
              <a:rPr lang="en-US" dirty="0" smtClean="0"/>
              <a:t>has information about a file – owner, size, permissions, location of file contents.</a:t>
            </a:r>
          </a:p>
          <a:p>
            <a:pPr marL="514350" indent="-514350" algn="just">
              <a:buNone/>
            </a:pPr>
            <a:r>
              <a:rPr lang="en-US" b="1" dirty="0" smtClean="0">
                <a:solidFill>
                  <a:srgbClr val="00B050"/>
                </a:solidFill>
              </a:rPr>
              <a:t>3.File organization Module :</a:t>
            </a:r>
            <a:r>
              <a:rPr lang="en-US" dirty="0" smtClean="0">
                <a:solidFill>
                  <a:srgbClr val="00B050"/>
                </a:solidFill>
              </a:rPr>
              <a:t> </a:t>
            </a:r>
            <a:r>
              <a:rPr lang="en-US" dirty="0" smtClean="0"/>
              <a:t>It has </a:t>
            </a:r>
            <a:r>
              <a:rPr lang="en-US" dirty="0" smtClean="0">
                <a:solidFill>
                  <a:srgbClr val="7030A0"/>
                </a:solidFill>
              </a:rPr>
              <a:t>information about files</a:t>
            </a:r>
            <a:r>
              <a:rPr lang="en-US" dirty="0" smtClean="0"/>
              <a:t>, location of files and their logical and physical blocks. Physical blocks do not match with logical numbers of logical block numbered from 0 to N. It also has a free space which tracks unallocated blocks.</a:t>
            </a:r>
          </a:p>
          <a:p>
            <a:pPr marL="514350" indent="-514350">
              <a:buFont typeface="Arial" panose="020B0604020202020204" pitchFamily="34" charset="0"/>
              <a:buAutoNum type="arabicPeriod"/>
            </a:pPr>
            <a:endParaRPr lang="en-US" dirty="0" smtClean="0"/>
          </a:p>
          <a:p>
            <a:pPr marL="514350" indent="-514350">
              <a:buAutoNum type="arabicPeriod"/>
            </a:pPr>
            <a:endParaRPr lang="en-US" dirty="0" smtClean="0"/>
          </a:p>
          <a:p>
            <a:pPr>
              <a:buNone/>
            </a:pPr>
            <a:endParaRPr lang="en-US" dirty="0">
              <a:solidFill>
                <a:srgbClr val="00B0F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pPr algn="ctr"/>
            <a:r>
              <a:rPr lang="en-US" sz="4000" b="1" dirty="0" smtClean="0">
                <a:solidFill>
                  <a:srgbClr val="FF0000"/>
                </a:solidFill>
              </a:rPr>
              <a:t>File Attributes</a:t>
            </a:r>
            <a:endParaRPr lang="en-US" sz="4000" b="1" dirty="0">
              <a:ln w="22225">
                <a:solidFill>
                  <a:schemeClr val="accent2"/>
                </a:solidFill>
                <a:prstDash val="solid"/>
              </a:ln>
              <a:solidFill>
                <a:srgbClr val="FF0000"/>
              </a:solidFill>
              <a:effectLst/>
            </a:endParaRPr>
          </a:p>
        </p:txBody>
      </p:sp>
      <p:sp>
        <p:nvSpPr>
          <p:cNvPr id="3" name="Content Placeholder 2"/>
          <p:cNvSpPr>
            <a:spLocks noGrp="1"/>
          </p:cNvSpPr>
          <p:nvPr>
            <p:ph idx="1"/>
          </p:nvPr>
        </p:nvSpPr>
        <p:spPr>
          <a:xfrm>
            <a:off x="838200" y="1496291"/>
            <a:ext cx="10515600" cy="4680672"/>
          </a:xfrm>
        </p:spPr>
        <p:txBody>
          <a:bodyPr>
            <a:normAutofit fontScale="92500" lnSpcReduction="10000"/>
          </a:bodyPr>
          <a:lstStyle/>
          <a:p>
            <a:pPr algn="just">
              <a:buFont typeface="Wingdings" panose="05000000000000000000" charset="0"/>
              <a:buChar char="v"/>
            </a:pPr>
            <a:r>
              <a:rPr lang="en-US" dirty="0" smtClean="0"/>
              <a:t>File Attributes gives the Operating System information about the file and how it is </a:t>
            </a:r>
            <a:r>
              <a:rPr lang="en-US" dirty="0" smtClean="0">
                <a:solidFill>
                  <a:srgbClr val="0070C0"/>
                </a:solidFill>
              </a:rPr>
              <a:t>intended to use</a:t>
            </a:r>
            <a:r>
              <a:rPr lang="en-US" dirty="0" smtClean="0"/>
              <a:t>. </a:t>
            </a:r>
          </a:p>
          <a:p>
            <a:pPr algn="just">
              <a:buFont typeface="Wingdings" panose="05000000000000000000" charset="0"/>
              <a:buChar char="v"/>
            </a:pPr>
            <a:r>
              <a:rPr lang="en-US" dirty="0" smtClean="0"/>
              <a:t>A file’s attributes vary from one operating system to another but typically consist of the following.</a:t>
            </a:r>
          </a:p>
          <a:p>
            <a:pPr algn="just">
              <a:buFont typeface="Wingdings" panose="05000000000000000000" charset="0"/>
              <a:buChar char="v"/>
            </a:pPr>
            <a:r>
              <a:rPr lang="en-US" dirty="0" smtClean="0">
                <a:solidFill>
                  <a:srgbClr val="7030A0"/>
                </a:solidFill>
              </a:rPr>
              <a:t>Name: </a:t>
            </a:r>
            <a:r>
              <a:rPr lang="en-US" dirty="0" smtClean="0"/>
              <a:t>The symbolic file name is the only information kept in human </a:t>
            </a:r>
            <a:r>
              <a:rPr lang="en-US" dirty="0" smtClean="0">
                <a:solidFill>
                  <a:srgbClr val="00B050"/>
                </a:solidFill>
              </a:rPr>
              <a:t>readable form</a:t>
            </a:r>
            <a:r>
              <a:rPr lang="en-US" dirty="0" smtClean="0"/>
              <a:t>. </a:t>
            </a:r>
          </a:p>
          <a:p>
            <a:pPr algn="just">
              <a:buFont typeface="Wingdings" panose="05000000000000000000" charset="0"/>
              <a:buChar char="v"/>
            </a:pPr>
            <a:r>
              <a:rPr lang="en-US" dirty="0" smtClean="0">
                <a:solidFill>
                  <a:srgbClr val="7030A0"/>
                </a:solidFill>
              </a:rPr>
              <a:t>Identifier: </a:t>
            </a:r>
            <a:r>
              <a:rPr lang="en-US" dirty="0" smtClean="0"/>
              <a:t>This </a:t>
            </a:r>
            <a:r>
              <a:rPr lang="en-US" dirty="0" smtClean="0">
                <a:solidFill>
                  <a:srgbClr val="00B0F0"/>
                </a:solidFill>
              </a:rPr>
              <a:t>unique tag</a:t>
            </a:r>
            <a:r>
              <a:rPr lang="en-US" dirty="0" smtClean="0"/>
              <a:t>, usually a number, identifies the file within the file system; it is the non-human-readable name for the file. </a:t>
            </a:r>
          </a:p>
          <a:p>
            <a:pPr algn="just">
              <a:buFont typeface="Wingdings" panose="05000000000000000000" charset="0"/>
              <a:buChar char="v"/>
            </a:pPr>
            <a:r>
              <a:rPr lang="en-US" dirty="0" smtClean="0"/>
              <a:t> </a:t>
            </a:r>
            <a:r>
              <a:rPr lang="en-US" dirty="0" smtClean="0">
                <a:solidFill>
                  <a:srgbClr val="7030A0"/>
                </a:solidFill>
              </a:rPr>
              <a:t>Type: </a:t>
            </a:r>
            <a:r>
              <a:rPr lang="en-US" dirty="0" smtClean="0"/>
              <a:t>This information is needed for systems that support different </a:t>
            </a:r>
            <a:r>
              <a:rPr lang="en-US" dirty="0" smtClean="0">
                <a:solidFill>
                  <a:srgbClr val="FF0000"/>
                </a:solidFill>
              </a:rPr>
              <a:t>types of files. </a:t>
            </a:r>
          </a:p>
          <a:p>
            <a:pPr algn="just">
              <a:buFont typeface="Wingdings" panose="05000000000000000000" charset="0"/>
              <a:buChar char="v"/>
            </a:pPr>
            <a:r>
              <a:rPr lang="en-US" dirty="0" smtClean="0">
                <a:solidFill>
                  <a:srgbClr val="7030A0"/>
                </a:solidFill>
              </a:rPr>
              <a:t>Location: </a:t>
            </a:r>
            <a:r>
              <a:rPr lang="en-US" dirty="0" smtClean="0"/>
              <a:t>This information is a </a:t>
            </a:r>
            <a:r>
              <a:rPr lang="en-US" dirty="0" smtClean="0">
                <a:solidFill>
                  <a:srgbClr val="C00000"/>
                </a:solidFill>
              </a:rPr>
              <a:t>pointer to a device </a:t>
            </a:r>
            <a:r>
              <a:rPr lang="en-US" dirty="0" smtClean="0"/>
              <a:t>and to the location of the file on that device.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1491"/>
            <a:ext cx="10515600" cy="4985472"/>
          </a:xfrm>
        </p:spPr>
        <p:txBody>
          <a:bodyPr/>
          <a:lstStyle/>
          <a:p>
            <a:pPr algn="just">
              <a:buNone/>
            </a:pPr>
            <a:r>
              <a:rPr lang="en-US" b="1" dirty="0" smtClean="0">
                <a:solidFill>
                  <a:srgbClr val="00B050"/>
                </a:solidFill>
              </a:rPr>
              <a:t>4.Basic file system :</a:t>
            </a:r>
            <a:r>
              <a:rPr lang="en-US" dirty="0" smtClean="0">
                <a:solidFill>
                  <a:srgbClr val="00B050"/>
                </a:solidFill>
              </a:rPr>
              <a:t> </a:t>
            </a:r>
            <a:r>
              <a:rPr lang="en-US" dirty="0" smtClean="0"/>
              <a:t>It Issues general commands to device driver to </a:t>
            </a:r>
            <a:r>
              <a:rPr lang="en-US" dirty="0" smtClean="0">
                <a:solidFill>
                  <a:srgbClr val="7030A0"/>
                </a:solidFill>
              </a:rPr>
              <a:t>read and write physical blocks on disk</a:t>
            </a:r>
            <a:r>
              <a:rPr lang="en-US" dirty="0" smtClean="0"/>
              <a:t>. It manages the memory buffers and caches. A block in buffer can hold the contents of the disk block and cache stores frequently used file system metadata.</a:t>
            </a:r>
          </a:p>
          <a:p>
            <a:pPr algn="just">
              <a:buNone/>
            </a:pPr>
            <a:endParaRPr lang="en-US" b="1" dirty="0" smtClean="0">
              <a:solidFill>
                <a:srgbClr val="00B050"/>
              </a:solidFill>
            </a:endParaRPr>
          </a:p>
          <a:p>
            <a:pPr algn="just">
              <a:buNone/>
            </a:pPr>
            <a:r>
              <a:rPr lang="en-US" b="1" dirty="0" smtClean="0">
                <a:solidFill>
                  <a:srgbClr val="00B050"/>
                </a:solidFill>
              </a:rPr>
              <a:t>5.I/O Control level :</a:t>
            </a:r>
            <a:r>
              <a:rPr lang="en-US" dirty="0" smtClean="0">
                <a:solidFill>
                  <a:srgbClr val="00B050"/>
                </a:solidFill>
              </a:rPr>
              <a:t> </a:t>
            </a:r>
            <a:r>
              <a:rPr lang="en-US" dirty="0" smtClean="0"/>
              <a:t>Device drivers acts as interface between devices and OS, they help to transfer data between </a:t>
            </a:r>
            <a:r>
              <a:rPr lang="en-US" dirty="0" smtClean="0">
                <a:solidFill>
                  <a:srgbClr val="0070C0"/>
                </a:solidFill>
              </a:rPr>
              <a:t>disk and main memory</a:t>
            </a:r>
            <a:r>
              <a:rPr lang="en-US" dirty="0" smtClean="0"/>
              <a:t>. It takes block number a input and as output it gives low level hardware specific instruction.</a:t>
            </a:r>
          </a:p>
          <a:p>
            <a:pPr>
              <a:buNone/>
            </a:pPr>
            <a:r>
              <a:rPr lang="en-US" dirty="0" smtClean="0">
                <a:solidFill>
                  <a:srgbClr val="00B050"/>
                </a:solidFill>
              </a:rPr>
              <a:t>6.</a:t>
            </a:r>
            <a:r>
              <a:rPr lang="en-US" b="1" dirty="0" smtClean="0">
                <a:solidFill>
                  <a:srgbClr val="00B050"/>
                </a:solidFill>
              </a:rPr>
              <a:t> Devices : </a:t>
            </a:r>
            <a:r>
              <a:rPr lang="en-US" dirty="0" smtClean="0"/>
              <a:t>These are the actual hardware devices like </a:t>
            </a:r>
            <a:r>
              <a:rPr lang="en-US" dirty="0" smtClean="0">
                <a:solidFill>
                  <a:srgbClr val="0070C0"/>
                </a:solidFill>
              </a:rPr>
              <a:t>disk. </a:t>
            </a:r>
            <a:endParaRPr lang="en-US" dirty="0">
              <a:solidFill>
                <a:srgbClr val="0070C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a:bodyPr>
          <a:lstStyle/>
          <a:p>
            <a:pPr algn="ctr"/>
            <a:r>
              <a:rPr lang="en-US" sz="3600" b="1" dirty="0" smtClean="0">
                <a:solidFill>
                  <a:srgbClr val="FF0000"/>
                </a:solidFill>
              </a:rPr>
              <a:t>File system Implementation</a:t>
            </a:r>
            <a:endParaRPr lang="en-US" sz="3600" b="1" dirty="0">
              <a:solidFill>
                <a:srgbClr val="FF0000"/>
              </a:solidFill>
            </a:endParaRPr>
          </a:p>
        </p:txBody>
      </p:sp>
      <p:sp>
        <p:nvSpPr>
          <p:cNvPr id="3" name="Content Placeholder 2"/>
          <p:cNvSpPr>
            <a:spLocks noGrp="1"/>
          </p:cNvSpPr>
          <p:nvPr>
            <p:ph idx="1"/>
          </p:nvPr>
        </p:nvSpPr>
        <p:spPr>
          <a:xfrm>
            <a:off x="838200" y="1094510"/>
            <a:ext cx="10515600" cy="5763490"/>
          </a:xfrm>
        </p:spPr>
        <p:txBody>
          <a:bodyPr>
            <a:normAutofit fontScale="92500" lnSpcReduction="10000"/>
          </a:bodyPr>
          <a:lstStyle/>
          <a:p>
            <a:pPr algn="just">
              <a:buNone/>
            </a:pPr>
            <a:r>
              <a:rPr lang="en-US" b="1" dirty="0" smtClean="0">
                <a:solidFill>
                  <a:srgbClr val="0070C0"/>
                </a:solidFill>
              </a:rPr>
              <a:t>On-disk Structures :</a:t>
            </a:r>
            <a:r>
              <a:rPr lang="en-US" dirty="0" smtClean="0">
                <a:solidFill>
                  <a:srgbClr val="0070C0"/>
                </a:solidFill>
              </a:rPr>
              <a:t> </a:t>
            </a:r>
            <a:r>
              <a:rPr lang="en-US" dirty="0" smtClean="0"/>
              <a:t>Generally they contain information about total number of disk blocks, free disk blocks, location of them and etc. Below given are different on-disk structures </a:t>
            </a:r>
          </a:p>
          <a:p>
            <a:pPr algn="just" fontAlgn="base">
              <a:buNone/>
            </a:pPr>
            <a:r>
              <a:rPr lang="en-US" b="1" dirty="0" smtClean="0">
                <a:solidFill>
                  <a:srgbClr val="0070C0"/>
                </a:solidFill>
              </a:rPr>
              <a:t>1.Boot Control Block : </a:t>
            </a:r>
            <a:r>
              <a:rPr lang="en-US" dirty="0" smtClean="0"/>
              <a:t>It is usually the first block of volume and it contains information needed to </a:t>
            </a:r>
            <a:r>
              <a:rPr lang="en-US" dirty="0" smtClean="0">
                <a:solidFill>
                  <a:srgbClr val="00B050"/>
                </a:solidFill>
              </a:rPr>
              <a:t>boot an operating system</a:t>
            </a:r>
            <a:r>
              <a:rPr lang="en-US" dirty="0" smtClean="0"/>
              <a:t>. In UNIX it is called boot block and in NTFS it is called as partition boot sector.</a:t>
            </a:r>
          </a:p>
          <a:p>
            <a:pPr algn="just" fontAlgn="base">
              <a:buNone/>
            </a:pPr>
            <a:r>
              <a:rPr lang="en-US" b="1" dirty="0" smtClean="0">
                <a:solidFill>
                  <a:srgbClr val="0070C0"/>
                </a:solidFill>
              </a:rPr>
              <a:t>2.Volume Control Block :</a:t>
            </a:r>
            <a:r>
              <a:rPr lang="en-US" dirty="0" smtClean="0">
                <a:solidFill>
                  <a:srgbClr val="0070C0"/>
                </a:solidFill>
              </a:rPr>
              <a:t> </a:t>
            </a:r>
            <a:r>
              <a:rPr lang="en-US" dirty="0" smtClean="0"/>
              <a:t>It has information about a particular partition ex:- free block count, </a:t>
            </a:r>
            <a:r>
              <a:rPr lang="en-US" dirty="0" smtClean="0">
                <a:solidFill>
                  <a:srgbClr val="00B050"/>
                </a:solidFill>
              </a:rPr>
              <a:t>block size and block pointers </a:t>
            </a:r>
            <a:r>
              <a:rPr lang="en-US" dirty="0" smtClean="0"/>
              <a:t>etc. In UNIX it is called super block and in NTFS it is stored in master file table.</a:t>
            </a:r>
          </a:p>
          <a:p>
            <a:pPr algn="just" fontAlgn="base">
              <a:buNone/>
            </a:pPr>
            <a:r>
              <a:rPr lang="en-US" b="1" dirty="0" smtClean="0">
                <a:solidFill>
                  <a:srgbClr val="0070C0"/>
                </a:solidFill>
              </a:rPr>
              <a:t>3.Directory Structure :</a:t>
            </a:r>
            <a:r>
              <a:rPr lang="en-US" dirty="0" smtClean="0">
                <a:solidFill>
                  <a:srgbClr val="0070C0"/>
                </a:solidFill>
              </a:rPr>
              <a:t> </a:t>
            </a:r>
            <a:r>
              <a:rPr lang="en-US" dirty="0" smtClean="0"/>
              <a:t>They store file names and associated node numbers. In UNIX, includes file names and associated file names and in NTFS, it is stored in </a:t>
            </a:r>
            <a:r>
              <a:rPr lang="en-US" dirty="0" smtClean="0">
                <a:solidFill>
                  <a:srgbClr val="7030A0"/>
                </a:solidFill>
              </a:rPr>
              <a:t>master file table</a:t>
            </a:r>
            <a:r>
              <a:rPr lang="en-US" dirty="0" smtClean="0"/>
              <a:t>.</a:t>
            </a:r>
          </a:p>
          <a:p>
            <a:pPr algn="just" fontAlgn="base">
              <a:buNone/>
            </a:pPr>
            <a:r>
              <a:rPr lang="en-US" b="1" dirty="0" smtClean="0">
                <a:solidFill>
                  <a:srgbClr val="0070C0"/>
                </a:solidFill>
              </a:rPr>
              <a:t>4.Per-File FCB :</a:t>
            </a:r>
            <a:r>
              <a:rPr lang="en-US" dirty="0" smtClean="0">
                <a:solidFill>
                  <a:srgbClr val="0070C0"/>
                </a:solidFill>
              </a:rPr>
              <a:t> </a:t>
            </a:r>
            <a:r>
              <a:rPr lang="en-US" dirty="0" smtClean="0"/>
              <a:t>It contains details about files and it has a </a:t>
            </a:r>
            <a:r>
              <a:rPr lang="en-US" dirty="0" smtClean="0">
                <a:solidFill>
                  <a:srgbClr val="7030A0"/>
                </a:solidFill>
              </a:rPr>
              <a:t>unique identifier </a:t>
            </a:r>
            <a:r>
              <a:rPr lang="en-US" dirty="0" smtClean="0"/>
              <a:t>number to allow association with directory entry. In NTFS it is stored in master file table.</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a:bodyPr>
          <a:lstStyle/>
          <a:p>
            <a:pPr algn="just">
              <a:buNone/>
            </a:pPr>
            <a:r>
              <a:rPr lang="en-US" b="1" dirty="0" smtClean="0">
                <a:solidFill>
                  <a:srgbClr val="C00000"/>
                </a:solidFill>
              </a:rPr>
              <a:t>In-Memory Structure :</a:t>
            </a:r>
            <a:r>
              <a:rPr lang="en-US" dirty="0" smtClean="0">
                <a:solidFill>
                  <a:srgbClr val="C00000"/>
                </a:solidFill>
              </a:rPr>
              <a:t> </a:t>
            </a:r>
            <a:r>
              <a:rPr lang="en-US" dirty="0" smtClean="0"/>
              <a:t>They are maintained in main-memory and these are helpful for file system management for caching. Several in-memory structures given below :</a:t>
            </a:r>
            <a:endParaRPr lang="en-US" b="1" dirty="0" smtClean="0"/>
          </a:p>
          <a:p>
            <a:pPr algn="just" fontAlgn="base">
              <a:buNone/>
            </a:pPr>
            <a:r>
              <a:rPr lang="en-US" b="1" dirty="0" smtClean="0">
                <a:solidFill>
                  <a:srgbClr val="7030A0"/>
                </a:solidFill>
              </a:rPr>
              <a:t>1.Mount Table :</a:t>
            </a:r>
            <a:r>
              <a:rPr lang="en-US" dirty="0" smtClean="0">
                <a:solidFill>
                  <a:srgbClr val="7030A0"/>
                </a:solidFill>
              </a:rPr>
              <a:t> </a:t>
            </a:r>
            <a:r>
              <a:rPr lang="en-US" dirty="0" smtClean="0"/>
              <a:t>It contains information about each </a:t>
            </a:r>
            <a:r>
              <a:rPr lang="en-US" dirty="0" smtClean="0">
                <a:solidFill>
                  <a:srgbClr val="0070C0"/>
                </a:solidFill>
              </a:rPr>
              <a:t>mounted volume</a:t>
            </a:r>
            <a:r>
              <a:rPr lang="en-US" dirty="0" smtClean="0"/>
              <a:t>.</a:t>
            </a:r>
          </a:p>
          <a:p>
            <a:pPr algn="just" fontAlgn="base">
              <a:buNone/>
            </a:pPr>
            <a:r>
              <a:rPr lang="en-US" b="1" dirty="0" smtClean="0">
                <a:solidFill>
                  <a:srgbClr val="7030A0"/>
                </a:solidFill>
              </a:rPr>
              <a:t>2.Directory-Structure cache :</a:t>
            </a:r>
            <a:r>
              <a:rPr lang="en-US" dirty="0" smtClean="0">
                <a:solidFill>
                  <a:srgbClr val="7030A0"/>
                </a:solidFill>
              </a:rPr>
              <a:t> </a:t>
            </a:r>
            <a:r>
              <a:rPr lang="en-US" dirty="0" smtClean="0"/>
              <a:t>This cache holds the directory information of </a:t>
            </a:r>
            <a:r>
              <a:rPr lang="en-US" dirty="0" smtClean="0">
                <a:solidFill>
                  <a:srgbClr val="00B050"/>
                </a:solidFill>
              </a:rPr>
              <a:t>recently accessed directories</a:t>
            </a:r>
            <a:r>
              <a:rPr lang="en-US" dirty="0" smtClean="0"/>
              <a:t>.</a:t>
            </a:r>
          </a:p>
          <a:p>
            <a:pPr algn="just" fontAlgn="base">
              <a:buNone/>
            </a:pPr>
            <a:r>
              <a:rPr lang="en-US" b="1" dirty="0" smtClean="0">
                <a:solidFill>
                  <a:srgbClr val="7030A0"/>
                </a:solidFill>
              </a:rPr>
              <a:t>3.System wide open-file table :</a:t>
            </a:r>
            <a:r>
              <a:rPr lang="en-US" dirty="0" smtClean="0">
                <a:solidFill>
                  <a:srgbClr val="7030A0"/>
                </a:solidFill>
              </a:rPr>
              <a:t> </a:t>
            </a:r>
            <a:r>
              <a:rPr lang="en-US" dirty="0" smtClean="0"/>
              <a:t>It contains the </a:t>
            </a:r>
            <a:r>
              <a:rPr lang="en-US" dirty="0" smtClean="0">
                <a:solidFill>
                  <a:srgbClr val="00B050"/>
                </a:solidFill>
              </a:rPr>
              <a:t>copy of FCB </a:t>
            </a:r>
            <a:r>
              <a:rPr lang="en-US" dirty="0" smtClean="0"/>
              <a:t>of each open file.</a:t>
            </a:r>
          </a:p>
          <a:p>
            <a:pPr algn="just" fontAlgn="base">
              <a:buNone/>
            </a:pPr>
            <a:r>
              <a:rPr lang="en-US" b="1" dirty="0" smtClean="0">
                <a:solidFill>
                  <a:srgbClr val="7030A0"/>
                </a:solidFill>
              </a:rPr>
              <a:t>4.Per-process open-file table :</a:t>
            </a:r>
            <a:r>
              <a:rPr lang="en-US" dirty="0" smtClean="0">
                <a:solidFill>
                  <a:srgbClr val="7030A0"/>
                </a:solidFill>
              </a:rPr>
              <a:t> </a:t>
            </a:r>
            <a:r>
              <a:rPr lang="en-US" dirty="0" smtClean="0"/>
              <a:t>It contains information opened by that </a:t>
            </a:r>
            <a:r>
              <a:rPr lang="en-US" dirty="0" smtClean="0">
                <a:solidFill>
                  <a:srgbClr val="C00000"/>
                </a:solidFill>
              </a:rPr>
              <a:t>particular process </a:t>
            </a:r>
            <a:r>
              <a:rPr lang="en-US" dirty="0" smtClean="0"/>
              <a:t>and it maps with appropriate system wide open-file.</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FF0000"/>
                </a:solidFill>
              </a:rPr>
              <a:t>File System Structure </a:t>
            </a:r>
            <a:endParaRPr lang="en-US" sz="3200" dirty="0"/>
          </a:p>
        </p:txBody>
      </p:sp>
      <p:pic>
        <p:nvPicPr>
          <p:cNvPr id="1026" name="Picture 2" descr="C:\Users\Student\Desktop\12_03_FileSystemStructures.jpg"/>
          <p:cNvPicPr>
            <a:picLocks noGrp="1" noChangeAspect="1" noChangeArrowheads="1"/>
          </p:cNvPicPr>
          <p:nvPr>
            <p:ph idx="1"/>
          </p:nvPr>
        </p:nvPicPr>
        <p:blipFill>
          <a:blip r:embed="rId2" cstate="print"/>
          <a:srcRect/>
          <a:stretch>
            <a:fillRect/>
          </a:stretch>
        </p:blipFill>
        <p:spPr bwMode="auto">
          <a:xfrm>
            <a:off x="2105891" y="1593273"/>
            <a:ext cx="8700654" cy="493221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C00000"/>
                </a:solidFill>
              </a:rPr>
              <a:t>Allocation methods</a:t>
            </a:r>
            <a:endParaRPr lang="en-US" sz="3600" b="1" dirty="0">
              <a:solidFill>
                <a:srgbClr val="C00000"/>
              </a:solidFill>
            </a:endParaRPr>
          </a:p>
        </p:txBody>
      </p:sp>
      <p:sp>
        <p:nvSpPr>
          <p:cNvPr id="3" name="Content Placeholder 2"/>
          <p:cNvSpPr>
            <a:spLocks noGrp="1"/>
          </p:cNvSpPr>
          <p:nvPr>
            <p:ph idx="1"/>
          </p:nvPr>
        </p:nvSpPr>
        <p:spPr>
          <a:xfrm>
            <a:off x="838200" y="1371600"/>
            <a:ext cx="10515600" cy="5056909"/>
          </a:xfrm>
        </p:spPr>
        <p:txBody>
          <a:bodyPr>
            <a:normAutofit lnSpcReduction="10000"/>
          </a:bodyPr>
          <a:lstStyle/>
          <a:p>
            <a:pPr marL="514350" indent="-514350" algn="just">
              <a:buNone/>
            </a:pPr>
            <a:r>
              <a:rPr lang="en-US" b="1" dirty="0" smtClean="0">
                <a:solidFill>
                  <a:srgbClr val="7030A0"/>
                </a:solidFill>
              </a:rPr>
              <a:t>1.Contiguous Allocation </a:t>
            </a:r>
          </a:p>
          <a:p>
            <a:pPr algn="just">
              <a:buNone/>
            </a:pPr>
            <a:r>
              <a:rPr lang="en-US" b="1" dirty="0" smtClean="0">
                <a:solidFill>
                  <a:srgbClr val="00B050"/>
                </a:solidFill>
              </a:rPr>
              <a:t>2. Linked Allocation </a:t>
            </a:r>
          </a:p>
          <a:p>
            <a:pPr algn="just">
              <a:buNone/>
            </a:pPr>
            <a:r>
              <a:rPr lang="en-US" b="1" dirty="0" smtClean="0">
                <a:solidFill>
                  <a:srgbClr val="0070C0"/>
                </a:solidFill>
              </a:rPr>
              <a:t>3. Indexed Allocation </a:t>
            </a:r>
            <a:endParaRPr lang="en-US" b="1" dirty="0" smtClean="0"/>
          </a:p>
          <a:p>
            <a:pPr algn="just">
              <a:buNone/>
            </a:pPr>
            <a:r>
              <a:rPr lang="en-US" b="1" dirty="0" smtClean="0">
                <a:solidFill>
                  <a:srgbClr val="7030A0"/>
                </a:solidFill>
              </a:rPr>
              <a:t>1.Contiguous Allocation : </a:t>
            </a:r>
            <a:r>
              <a:rPr lang="en-US" dirty="0" smtClean="0"/>
              <a:t>Contiguous allocation requires that each file occupy a </a:t>
            </a:r>
            <a:r>
              <a:rPr lang="en-US" dirty="0" smtClean="0">
                <a:solidFill>
                  <a:srgbClr val="C00000"/>
                </a:solidFill>
              </a:rPr>
              <a:t>set of contiguous blocks on the disk. </a:t>
            </a:r>
            <a:r>
              <a:rPr lang="en-US" dirty="0" smtClean="0"/>
              <a:t>Disk addresses define a linear ordering on the disk.</a:t>
            </a:r>
          </a:p>
          <a:p>
            <a:pPr algn="just">
              <a:buFont typeface="Wingdings" pitchFamily="2" charset="2"/>
              <a:buChar char="v"/>
            </a:pPr>
            <a:r>
              <a:rPr lang="en-US" dirty="0" smtClean="0"/>
              <a:t>Contiguous allocation of a file is defined by the disk address and length (in block units) of the first block. </a:t>
            </a:r>
          </a:p>
          <a:p>
            <a:pPr algn="just">
              <a:buNone/>
            </a:pPr>
            <a:endParaRPr lang="en-US" dirty="0" smtClean="0"/>
          </a:p>
          <a:p>
            <a:pPr algn="just">
              <a:buFont typeface="Wingdings" pitchFamily="2" charset="2"/>
              <a:buChar char="v"/>
            </a:pPr>
            <a:r>
              <a:rPr lang="en-US" dirty="0" smtClean="0"/>
              <a:t>The directory entry for each file indicates the </a:t>
            </a:r>
            <a:r>
              <a:rPr lang="en-US" dirty="0" smtClean="0">
                <a:solidFill>
                  <a:srgbClr val="C00000"/>
                </a:solidFill>
              </a:rPr>
              <a:t>address of the starting block </a:t>
            </a:r>
            <a:r>
              <a:rPr lang="en-US" dirty="0" smtClean="0"/>
              <a:t>and the length of the area allocated for this file .</a:t>
            </a:r>
          </a:p>
          <a:p>
            <a:endParaRPr lang="en-US" dirty="0" smtClean="0"/>
          </a:p>
          <a:p>
            <a:pPr marL="514350" indent="-514350">
              <a:buNone/>
            </a:pPr>
            <a:endParaRPr lang="en-US" b="1" dirty="0" smtClean="0">
              <a:solidFill>
                <a:srgbClr val="7030A0"/>
              </a:solidFill>
            </a:endParaRPr>
          </a:p>
          <a:p>
            <a:pPr marL="514350" indent="-514350">
              <a:buAutoNum type="arabicPeriod"/>
            </a:pPr>
            <a:endParaRPr lang="en-US" b="1" dirty="0" smtClean="0"/>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600" b="1" dirty="0" smtClean="0">
                <a:solidFill>
                  <a:srgbClr val="FF0000"/>
                </a:solidFill>
              </a:rPr>
              <a:t>Accessing a file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buFont typeface="Wingdings" pitchFamily="2" charset="2"/>
              <a:buChar char="v"/>
            </a:pPr>
            <a:r>
              <a:rPr lang="en-US" dirty="0" smtClean="0"/>
              <a:t>Accessing a file that has been allocated contiguously is easy. </a:t>
            </a:r>
          </a:p>
          <a:p>
            <a:pPr algn="just">
              <a:buFont typeface="Wingdings" pitchFamily="2" charset="2"/>
              <a:buChar char="v"/>
            </a:pPr>
            <a:r>
              <a:rPr lang="en-US" dirty="0" smtClean="0"/>
              <a:t>It supports </a:t>
            </a:r>
            <a:r>
              <a:rPr lang="en-US" dirty="0" smtClean="0">
                <a:solidFill>
                  <a:srgbClr val="7030A0"/>
                </a:solidFill>
              </a:rPr>
              <a:t>both sequential and random access</a:t>
            </a:r>
            <a:r>
              <a:rPr lang="en-US" dirty="0" smtClean="0"/>
              <a:t>. For sequential access, the file system remembers the disk address of the last block referenced and, when necessary, reads the next block. </a:t>
            </a:r>
          </a:p>
          <a:p>
            <a:pPr algn="just">
              <a:buFont typeface="Wingdings" pitchFamily="2" charset="2"/>
              <a:buChar char="v"/>
            </a:pPr>
            <a:r>
              <a:rPr lang="en-US" dirty="0" smtClean="0"/>
              <a:t>For direct access to block </a:t>
            </a:r>
            <a:r>
              <a:rPr lang="en-US" dirty="0" err="1" smtClean="0"/>
              <a:t>i</a:t>
            </a:r>
            <a:r>
              <a:rPr lang="en-US" dirty="0" smtClean="0"/>
              <a:t> of a file that starts at block b, we can immediately access block </a:t>
            </a:r>
            <a:r>
              <a:rPr lang="en-US" dirty="0" smtClean="0">
                <a:solidFill>
                  <a:srgbClr val="7030A0"/>
                </a:solidFill>
              </a:rPr>
              <a:t>b + </a:t>
            </a:r>
            <a:r>
              <a:rPr lang="en-US" dirty="0" err="1" smtClean="0">
                <a:solidFill>
                  <a:srgbClr val="7030A0"/>
                </a:solidFill>
              </a:rPr>
              <a:t>i</a:t>
            </a:r>
            <a:r>
              <a:rPr lang="en-US" dirty="0" smtClean="0">
                <a:solidFill>
                  <a:srgbClr val="7030A0"/>
                </a:solidFill>
              </a:rPr>
              <a:t>. </a:t>
            </a:r>
            <a:endParaRPr lang="en-US" dirty="0">
              <a:solidFill>
                <a:srgbClr val="7030A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FF0000"/>
                </a:solidFill>
              </a:rPr>
              <a:t>Contiguous Allocation</a:t>
            </a:r>
            <a:endParaRPr lang="en-US" sz="32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1717964" y="1281113"/>
            <a:ext cx="8783781" cy="518896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0000"/>
                </a:solidFill>
              </a:rPr>
              <a:t>Advantages</a:t>
            </a:r>
            <a:r>
              <a:rPr lang="en-US" dirty="0" smtClean="0"/>
              <a:t/>
            </a:r>
            <a:br>
              <a:rPr lang="en-US" dirty="0" smtClean="0"/>
            </a:br>
            <a:endParaRPr lang="en-US" dirty="0"/>
          </a:p>
        </p:txBody>
      </p:sp>
      <p:sp>
        <p:nvSpPr>
          <p:cNvPr id="3" name="Content Placeholder 2"/>
          <p:cNvSpPr>
            <a:spLocks noGrp="1"/>
          </p:cNvSpPr>
          <p:nvPr>
            <p:ph idx="1"/>
          </p:nvPr>
        </p:nvSpPr>
        <p:spPr>
          <a:xfrm>
            <a:off x="838200" y="1052945"/>
            <a:ext cx="10515600" cy="5569528"/>
          </a:xfrm>
        </p:spPr>
        <p:txBody>
          <a:bodyPr>
            <a:normAutofit/>
          </a:bodyPr>
          <a:lstStyle/>
          <a:p>
            <a:pPr algn="just" fontAlgn="base">
              <a:buFont typeface="Wingdings" pitchFamily="2" charset="2"/>
              <a:buChar char="v"/>
            </a:pPr>
            <a:r>
              <a:rPr lang="en-US" dirty="0" smtClean="0"/>
              <a:t>Both the Sequential and Direct Accesses are supported by this. For direct access, the address of the k </a:t>
            </a:r>
            <a:r>
              <a:rPr lang="en-US" dirty="0" err="1" smtClean="0"/>
              <a:t>th</a:t>
            </a:r>
            <a:r>
              <a:rPr lang="en-US" dirty="0" smtClean="0"/>
              <a:t> block of the file which starts at block b can easily be obtained as </a:t>
            </a:r>
            <a:r>
              <a:rPr lang="en-US" dirty="0" smtClean="0">
                <a:solidFill>
                  <a:srgbClr val="7030A0"/>
                </a:solidFill>
              </a:rPr>
              <a:t>(</a:t>
            </a:r>
            <a:r>
              <a:rPr lang="en-US" dirty="0" err="1" smtClean="0">
                <a:solidFill>
                  <a:srgbClr val="7030A0"/>
                </a:solidFill>
              </a:rPr>
              <a:t>b+k</a:t>
            </a:r>
            <a:r>
              <a:rPr lang="en-US" dirty="0" smtClean="0">
                <a:solidFill>
                  <a:srgbClr val="7030A0"/>
                </a:solidFill>
              </a:rPr>
              <a:t>).</a:t>
            </a:r>
          </a:p>
          <a:p>
            <a:pPr algn="just" fontAlgn="base">
              <a:buFont typeface="Wingdings" pitchFamily="2" charset="2"/>
              <a:buChar char="v"/>
            </a:pPr>
            <a:r>
              <a:rPr lang="en-US" dirty="0" smtClean="0"/>
              <a:t>This is extremely fast since the number of seeks are minimal because of contiguous allocation of file blocks.</a:t>
            </a:r>
          </a:p>
          <a:p>
            <a:pPr algn="ctr" fontAlgn="base">
              <a:buNone/>
            </a:pPr>
            <a:r>
              <a:rPr lang="en-US" sz="3500" dirty="0" smtClean="0">
                <a:solidFill>
                  <a:srgbClr val="FF0000"/>
                </a:solidFill>
              </a:rPr>
              <a:t>Disadvantages</a:t>
            </a:r>
          </a:p>
          <a:p>
            <a:pPr algn="just" fontAlgn="base">
              <a:buFont typeface="Wingdings" pitchFamily="2" charset="2"/>
              <a:buChar char="v"/>
            </a:pPr>
            <a:r>
              <a:rPr lang="en-US" dirty="0" smtClean="0"/>
              <a:t>This method suffers from </a:t>
            </a:r>
            <a:r>
              <a:rPr lang="en-US" dirty="0" smtClean="0">
                <a:solidFill>
                  <a:srgbClr val="00B050"/>
                </a:solidFill>
              </a:rPr>
              <a:t>both internal and external fragmentation</a:t>
            </a:r>
            <a:r>
              <a:rPr lang="en-US" dirty="0" smtClean="0"/>
              <a:t>. This makes it inefficient in terms of </a:t>
            </a:r>
            <a:r>
              <a:rPr lang="en-US" dirty="0" smtClean="0">
                <a:solidFill>
                  <a:srgbClr val="7030A0"/>
                </a:solidFill>
              </a:rPr>
              <a:t>memory utilization</a:t>
            </a:r>
            <a:r>
              <a:rPr lang="en-US" dirty="0" smtClean="0"/>
              <a:t>.</a:t>
            </a:r>
          </a:p>
          <a:p>
            <a:pPr algn="just" fontAlgn="base">
              <a:buFont typeface="Wingdings" pitchFamily="2" charset="2"/>
              <a:buChar char="v"/>
            </a:pPr>
            <a:r>
              <a:rPr lang="en-US" dirty="0" smtClean="0">
                <a:solidFill>
                  <a:srgbClr val="0070C0"/>
                </a:solidFill>
              </a:rPr>
              <a:t>Increasing file size is difficult </a:t>
            </a:r>
            <a:r>
              <a:rPr lang="en-US" dirty="0" smtClean="0"/>
              <a:t>because it depends on the availability of contiguous memory at a particular instance.</a:t>
            </a:r>
          </a:p>
          <a:p>
            <a:pPr>
              <a:buNone/>
            </a:pPr>
            <a:r>
              <a:rPr lang="en-US" dirty="0" smtClean="0"/>
              <a:t/>
            </a:r>
            <a:br>
              <a:rPr lang="en-US" dirty="0" smtClean="0"/>
            </a:b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FF0000"/>
                </a:solidFill>
              </a:rPr>
              <a:t>Disadvantages</a:t>
            </a:r>
            <a:endParaRPr lang="en-US" sz="3200" b="1" dirty="0">
              <a:solidFill>
                <a:srgbClr val="FF0000"/>
              </a:solidFill>
            </a:endParaRPr>
          </a:p>
        </p:txBody>
      </p:sp>
      <p:sp>
        <p:nvSpPr>
          <p:cNvPr id="3" name="Content Placeholder 2"/>
          <p:cNvSpPr>
            <a:spLocks noGrp="1"/>
          </p:cNvSpPr>
          <p:nvPr>
            <p:ph idx="1"/>
          </p:nvPr>
        </p:nvSpPr>
        <p:spPr>
          <a:xfrm>
            <a:off x="838200" y="1330036"/>
            <a:ext cx="10515600" cy="5278582"/>
          </a:xfrm>
        </p:spPr>
        <p:txBody>
          <a:bodyPr>
            <a:normAutofit fontScale="92500" lnSpcReduction="10000"/>
          </a:bodyPr>
          <a:lstStyle/>
          <a:p>
            <a:pPr algn="just">
              <a:buFont typeface="Wingdings" pitchFamily="2" charset="2"/>
              <a:buChar char="v"/>
            </a:pPr>
            <a:r>
              <a:rPr lang="en-US" dirty="0" smtClean="0"/>
              <a:t>Finding space for a new file. The system chosen to manage free space determine show this task is accomplished. </a:t>
            </a:r>
          </a:p>
          <a:p>
            <a:pPr algn="just">
              <a:buFont typeface="Wingdings" pitchFamily="2" charset="2"/>
              <a:buChar char="v"/>
            </a:pPr>
            <a:r>
              <a:rPr lang="en-US" dirty="0" smtClean="0">
                <a:solidFill>
                  <a:srgbClr val="0070C0"/>
                </a:solidFill>
              </a:rPr>
              <a:t>First fit </a:t>
            </a:r>
            <a:r>
              <a:rPr lang="en-US" dirty="0" smtClean="0"/>
              <a:t>and </a:t>
            </a:r>
            <a:r>
              <a:rPr lang="en-US" dirty="0" smtClean="0">
                <a:solidFill>
                  <a:srgbClr val="0070C0"/>
                </a:solidFill>
              </a:rPr>
              <a:t>best fit </a:t>
            </a:r>
            <a:r>
              <a:rPr lang="en-US" dirty="0" smtClean="0"/>
              <a:t>are the most common strategies used to select a free hole from the set of available holes.</a:t>
            </a:r>
          </a:p>
          <a:p>
            <a:pPr>
              <a:buNone/>
            </a:pPr>
            <a:r>
              <a:rPr lang="en-US" dirty="0" smtClean="0">
                <a:solidFill>
                  <a:srgbClr val="00B050"/>
                </a:solidFill>
              </a:rPr>
              <a:t>External Fragmentation </a:t>
            </a:r>
          </a:p>
          <a:p>
            <a:pPr algn="just">
              <a:buFont typeface="Wingdings" pitchFamily="2" charset="2"/>
              <a:buChar char="v"/>
            </a:pPr>
            <a:r>
              <a:rPr lang="en-US" dirty="0" smtClean="0"/>
              <a:t>As files are allocated and deleted, the </a:t>
            </a:r>
            <a:r>
              <a:rPr lang="en-US" dirty="0" smtClean="0">
                <a:solidFill>
                  <a:srgbClr val="7030A0"/>
                </a:solidFill>
              </a:rPr>
              <a:t>free disk space </a:t>
            </a:r>
            <a:r>
              <a:rPr lang="en-US" dirty="0" smtClean="0"/>
              <a:t>is broken into little pieces. External fragmentation exists whenever free space is broken into chunks. </a:t>
            </a:r>
          </a:p>
          <a:p>
            <a:pPr algn="just">
              <a:buFont typeface="Wingdings" pitchFamily="2" charset="2"/>
              <a:buChar char="v"/>
            </a:pPr>
            <a:r>
              <a:rPr lang="en-US" dirty="0" smtClean="0"/>
              <a:t>It becomes a problem when the largest contiguous chunk is insufficient for a request; storage is fragmented into a number of holes, none of which is large enough to store the data.</a:t>
            </a:r>
          </a:p>
          <a:p>
            <a:pPr>
              <a:buNone/>
            </a:pPr>
            <a:endParaRPr lang="en-US" dirty="0" smtClean="0"/>
          </a:p>
          <a:p>
            <a:pPr>
              <a:buNone/>
            </a:pPr>
            <a:r>
              <a:rPr lang="en-US" b="1" dirty="0" smtClean="0">
                <a:solidFill>
                  <a:srgbClr val="7030A0"/>
                </a:solidFill>
              </a:rPr>
              <a:t>Solution to external fragmentation  : </a:t>
            </a:r>
            <a:r>
              <a:rPr lang="en-US" b="1" dirty="0" smtClean="0"/>
              <a:t>Compaction</a:t>
            </a:r>
          </a:p>
          <a:p>
            <a:pPr algn="just">
              <a:buFont typeface="Wingdings" pitchFamily="2" charset="2"/>
              <a:buChar char="v"/>
            </a:pPr>
            <a:endParaRPr lang="en-US" dirty="0" smtClean="0"/>
          </a:p>
          <a:p>
            <a:pPr>
              <a:buNone/>
            </a:pPr>
            <a:endParaRPr lang="en-US" dirty="0" smtClean="0"/>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600" b="1" dirty="0" smtClean="0">
                <a:solidFill>
                  <a:srgbClr val="FF0000"/>
                </a:solidFill>
              </a:rPr>
              <a:t>2. Linked Allocation </a:t>
            </a:r>
            <a:r>
              <a:rPr lang="en-US" b="1" dirty="0" smtClean="0"/>
              <a:t/>
            </a:r>
            <a:br>
              <a:rPr lang="en-US" b="1" dirty="0" smtClean="0"/>
            </a:br>
            <a:endParaRPr lang="en-US" dirty="0"/>
          </a:p>
        </p:txBody>
      </p:sp>
      <p:sp>
        <p:nvSpPr>
          <p:cNvPr id="3" name="Content Placeholder 2"/>
          <p:cNvSpPr>
            <a:spLocks noGrp="1"/>
          </p:cNvSpPr>
          <p:nvPr>
            <p:ph idx="1"/>
          </p:nvPr>
        </p:nvSpPr>
        <p:spPr>
          <a:xfrm>
            <a:off x="554182" y="1825625"/>
            <a:ext cx="10799618" cy="4351338"/>
          </a:xfrm>
        </p:spPr>
        <p:txBody>
          <a:bodyPr>
            <a:normAutofit/>
          </a:bodyPr>
          <a:lstStyle/>
          <a:p>
            <a:pPr algn="just">
              <a:buFont typeface="Wingdings" pitchFamily="2" charset="2"/>
              <a:buChar char="v"/>
            </a:pPr>
            <a:r>
              <a:rPr lang="en-US" dirty="0" smtClean="0"/>
              <a:t>In this scheme, each file is a linked list of disk blocks which</a:t>
            </a:r>
            <a:r>
              <a:rPr lang="en-US" b="1" dirty="0" smtClean="0"/>
              <a:t> </a:t>
            </a:r>
            <a:r>
              <a:rPr lang="en-US" b="1" dirty="0" smtClean="0">
                <a:solidFill>
                  <a:srgbClr val="7030A0"/>
                </a:solidFill>
              </a:rPr>
              <a:t>need not be </a:t>
            </a:r>
            <a:r>
              <a:rPr lang="en-US" dirty="0" smtClean="0"/>
              <a:t>contiguous. The disk blocks can be scattered anywhere on the disk.</a:t>
            </a:r>
          </a:p>
          <a:p>
            <a:pPr algn="just">
              <a:buFont typeface="Wingdings" pitchFamily="2" charset="2"/>
              <a:buChar char="v"/>
            </a:pPr>
            <a:r>
              <a:rPr lang="en-US" dirty="0" smtClean="0"/>
              <a:t>The directory entry contains a pointer to the </a:t>
            </a:r>
            <a:r>
              <a:rPr lang="en-US" dirty="0" smtClean="0">
                <a:solidFill>
                  <a:srgbClr val="00B050"/>
                </a:solidFill>
              </a:rPr>
              <a:t>starting and the ending file block</a:t>
            </a:r>
            <a:r>
              <a:rPr lang="en-US" dirty="0" smtClean="0"/>
              <a:t>. Each block contains a pointer to the next block occupied by the file.</a:t>
            </a:r>
          </a:p>
          <a:p>
            <a:pPr algn="just">
              <a:buFont typeface="Wingdings" pitchFamily="2" charset="2"/>
              <a:buChar char="v"/>
            </a:pPr>
            <a:r>
              <a:rPr lang="en-US" dirty="0" smtClean="0"/>
              <a:t>To create a new file, we simply create a new entry in the directory. With linked allocation, each directory entry has a pointer to the first disk block of the file. This pointer is initialized to null </a:t>
            </a:r>
          </a:p>
          <a:p>
            <a:pPr algn="just">
              <a:buFont typeface="Wingdings" pitchFamily="2" charset="2"/>
              <a:buChar char="v"/>
            </a:pPr>
            <a:r>
              <a:rPr lang="en-US" dirty="0" smtClean="0"/>
              <a:t>To read a file, we simply read blocks by following the pointers from block to block .</a:t>
            </a:r>
          </a:p>
          <a:p>
            <a:pPr>
              <a:buFont typeface="Wingdings" pitchFamily="2" charset="2"/>
              <a:buChar char="v"/>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514350" indent="-514350" algn="just">
              <a:buFont typeface="Wingdings" pitchFamily="2" charset="2"/>
              <a:buChar char="v"/>
            </a:pPr>
            <a:r>
              <a:rPr lang="en-US" dirty="0" smtClean="0">
                <a:solidFill>
                  <a:srgbClr val="7030A0"/>
                </a:solidFill>
              </a:rPr>
              <a:t>Size: </a:t>
            </a:r>
            <a:r>
              <a:rPr lang="en-US" dirty="0" smtClean="0"/>
              <a:t>The current size of the file (in bytes, words, or blocks) and possibly the maximum </a:t>
            </a:r>
            <a:r>
              <a:rPr lang="en-US" dirty="0" smtClean="0">
                <a:solidFill>
                  <a:srgbClr val="0070C0"/>
                </a:solidFill>
              </a:rPr>
              <a:t>allowed size </a:t>
            </a:r>
            <a:r>
              <a:rPr lang="en-US" dirty="0" smtClean="0"/>
              <a:t>are included in this attribute.</a:t>
            </a:r>
          </a:p>
          <a:p>
            <a:pPr marL="514350" indent="-514350" algn="just">
              <a:buFont typeface="Wingdings" pitchFamily="2" charset="2"/>
              <a:buChar char="v"/>
            </a:pPr>
            <a:r>
              <a:rPr lang="en-US" dirty="0" smtClean="0">
                <a:solidFill>
                  <a:srgbClr val="7030A0"/>
                </a:solidFill>
              </a:rPr>
              <a:t>Protection: </a:t>
            </a:r>
            <a:r>
              <a:rPr lang="en-US" dirty="0" smtClean="0"/>
              <a:t>Access-control information determines who can do reading, writing, executing, and so on. </a:t>
            </a:r>
          </a:p>
          <a:p>
            <a:pPr marL="514350" indent="-514350" algn="just">
              <a:buFont typeface="Wingdings" pitchFamily="2" charset="2"/>
              <a:buChar char="v"/>
            </a:pPr>
            <a:r>
              <a:rPr lang="en-US" dirty="0" smtClean="0"/>
              <a:t> </a:t>
            </a:r>
            <a:r>
              <a:rPr lang="en-US" dirty="0" smtClean="0">
                <a:solidFill>
                  <a:srgbClr val="7030A0"/>
                </a:solidFill>
              </a:rPr>
              <a:t>Time, date, and user identification: </a:t>
            </a:r>
            <a:r>
              <a:rPr lang="en-US" dirty="0" smtClean="0"/>
              <a:t>This information may be kept for creation, </a:t>
            </a:r>
            <a:r>
              <a:rPr lang="en-US" dirty="0" smtClean="0">
                <a:solidFill>
                  <a:srgbClr val="00B050"/>
                </a:solidFill>
              </a:rPr>
              <a:t>last modification</a:t>
            </a:r>
            <a:r>
              <a:rPr lang="en-US" dirty="0" smtClean="0"/>
              <a:t>, and </a:t>
            </a:r>
            <a:r>
              <a:rPr lang="en-US" dirty="0" smtClean="0">
                <a:solidFill>
                  <a:srgbClr val="FFC000"/>
                </a:solidFill>
              </a:rPr>
              <a:t>last use</a:t>
            </a:r>
            <a:r>
              <a:rPr lang="en-US" dirty="0" smtClean="0"/>
              <a:t>. These data can be useful for protection, security, and usage monitoring.</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600" b="1" dirty="0" smtClean="0">
                <a:solidFill>
                  <a:srgbClr val="FF0000"/>
                </a:solidFill>
              </a:rPr>
              <a:t>Linked Allocation </a:t>
            </a:r>
            <a:r>
              <a:rPr lang="en-US" dirty="0" smtClean="0"/>
              <a:t/>
            </a:r>
            <a:br>
              <a:rPr lang="en-US" dirty="0" smtClean="0"/>
            </a:b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93273" y="1316183"/>
            <a:ext cx="8742218" cy="511232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Advantages </a:t>
            </a:r>
            <a:r>
              <a:rPr lang="en-US" dirty="0" smtClean="0"/>
              <a:t/>
            </a:r>
            <a:br>
              <a:rPr lang="en-US" dirty="0" smtClean="0"/>
            </a:br>
            <a:endParaRPr lang="en-US" dirty="0"/>
          </a:p>
        </p:txBody>
      </p:sp>
      <p:sp>
        <p:nvSpPr>
          <p:cNvPr id="3" name="Content Placeholder 2"/>
          <p:cNvSpPr>
            <a:spLocks noGrp="1"/>
          </p:cNvSpPr>
          <p:nvPr>
            <p:ph idx="1"/>
          </p:nvPr>
        </p:nvSpPr>
        <p:spPr>
          <a:xfrm>
            <a:off x="838200" y="1039091"/>
            <a:ext cx="10515600" cy="5444836"/>
          </a:xfrm>
        </p:spPr>
        <p:txBody>
          <a:bodyPr>
            <a:normAutofit lnSpcReduction="10000"/>
          </a:bodyPr>
          <a:lstStyle/>
          <a:p>
            <a:pPr algn="just">
              <a:buFont typeface="Wingdings" pitchFamily="2" charset="2"/>
              <a:buChar char="v"/>
            </a:pPr>
            <a:r>
              <a:rPr lang="en-US" dirty="0" smtClean="0"/>
              <a:t>There is with linked allocation, and any free block on the </a:t>
            </a:r>
            <a:r>
              <a:rPr lang="en-US" dirty="0" smtClean="0">
                <a:solidFill>
                  <a:srgbClr val="00B050"/>
                </a:solidFill>
              </a:rPr>
              <a:t>no external fragmentation </a:t>
            </a:r>
            <a:r>
              <a:rPr lang="en-US" dirty="0" smtClean="0"/>
              <a:t>space list can be used to satisfy a request. </a:t>
            </a:r>
          </a:p>
          <a:p>
            <a:pPr algn="just">
              <a:buFont typeface="Wingdings" pitchFamily="2" charset="2"/>
              <a:buChar char="v"/>
            </a:pPr>
            <a:r>
              <a:rPr lang="en-US" dirty="0" smtClean="0"/>
              <a:t> The size of a file need not be declared when the file is created. A file can continue to grow as long as </a:t>
            </a:r>
            <a:r>
              <a:rPr lang="en-US" dirty="0" smtClean="0">
                <a:solidFill>
                  <a:srgbClr val="002060"/>
                </a:solidFill>
              </a:rPr>
              <a:t>free blocks are available </a:t>
            </a:r>
            <a:r>
              <a:rPr lang="en-US" dirty="0" smtClean="0"/>
              <a:t>.</a:t>
            </a:r>
          </a:p>
          <a:p>
            <a:pPr algn="ctr" fontAlgn="base">
              <a:buNone/>
            </a:pPr>
            <a:r>
              <a:rPr lang="en-US" sz="3000" dirty="0" smtClean="0">
                <a:solidFill>
                  <a:srgbClr val="FF0000"/>
                </a:solidFill>
              </a:rPr>
              <a:t>Disadvantages</a:t>
            </a:r>
          </a:p>
          <a:p>
            <a:pPr algn="just" fontAlgn="base">
              <a:buFont typeface="Wingdings" pitchFamily="2" charset="2"/>
              <a:buChar char="v"/>
            </a:pPr>
            <a:r>
              <a:rPr lang="en-US" dirty="0" smtClean="0"/>
              <a:t>Because the file blocks are </a:t>
            </a:r>
            <a:r>
              <a:rPr lang="en-US" dirty="0" smtClean="0">
                <a:solidFill>
                  <a:srgbClr val="00B0F0"/>
                </a:solidFill>
              </a:rPr>
              <a:t>distributed randomly </a:t>
            </a:r>
            <a:r>
              <a:rPr lang="en-US" dirty="0" smtClean="0"/>
              <a:t>on the disk, a large number of seeks are needed to access every block individually. This makes linked allocation slower.</a:t>
            </a:r>
          </a:p>
          <a:p>
            <a:pPr algn="just" fontAlgn="base">
              <a:buFont typeface="Wingdings" pitchFamily="2" charset="2"/>
              <a:buChar char="v"/>
            </a:pPr>
            <a:r>
              <a:rPr lang="en-US" dirty="0" smtClean="0"/>
              <a:t>It </a:t>
            </a:r>
            <a:r>
              <a:rPr lang="en-US" dirty="0" smtClean="0">
                <a:solidFill>
                  <a:srgbClr val="00B050"/>
                </a:solidFill>
              </a:rPr>
              <a:t>does not support random or direct access</a:t>
            </a:r>
            <a:r>
              <a:rPr lang="en-US" dirty="0" smtClean="0"/>
              <a:t>. We can not directly access the blocks of a file. A block k of a file can be accessed by traversing k blocks sequentially (sequential access ) from the starting block of the file via block pointers.</a:t>
            </a:r>
          </a:p>
          <a:p>
            <a:pPr algn="just" fontAlgn="base">
              <a:buFont typeface="Wingdings" pitchFamily="2" charset="2"/>
              <a:buChar char="v"/>
            </a:pPr>
            <a:r>
              <a:rPr lang="en-US" dirty="0" smtClean="0"/>
              <a:t>Pointers required in the linked allocation incur some </a:t>
            </a:r>
            <a:r>
              <a:rPr lang="en-US" dirty="0" smtClean="0">
                <a:solidFill>
                  <a:srgbClr val="00B0F0"/>
                </a:solidFill>
              </a:rPr>
              <a:t>extra overhead</a:t>
            </a:r>
            <a:r>
              <a:rPr lang="en-US" dirty="0" smtClean="0"/>
              <a:t>.</a:t>
            </a:r>
          </a:p>
          <a:p>
            <a:pPr>
              <a:buNone/>
            </a:pPr>
            <a:endParaRPr lang="en-US" dirty="0" smtClean="0"/>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000" b="1" dirty="0" smtClean="0">
                <a:solidFill>
                  <a:srgbClr val="FF0000"/>
                </a:solidFill>
              </a:rPr>
              <a:t>3. Indexed Allocation </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dirty="0" smtClean="0"/>
              <a:t>In this scheme, a special block known as the </a:t>
            </a:r>
            <a:r>
              <a:rPr lang="en-US" dirty="0" smtClean="0">
                <a:solidFill>
                  <a:srgbClr val="00B0F0"/>
                </a:solidFill>
              </a:rPr>
              <a:t>Index block</a:t>
            </a:r>
            <a:r>
              <a:rPr lang="en-US" dirty="0" smtClean="0"/>
              <a:t> contains the pointers to all the blocks occupied by a file. </a:t>
            </a:r>
          </a:p>
          <a:p>
            <a:pPr marL="514350" indent="-514350" algn="just">
              <a:buFont typeface="Wingdings" pitchFamily="2" charset="2"/>
              <a:buChar char="v"/>
            </a:pPr>
            <a:r>
              <a:rPr lang="en-US" dirty="0" smtClean="0"/>
              <a:t>Indexed allocation solves this problem by bringing all the pointers together into one location: the index block. </a:t>
            </a:r>
          </a:p>
          <a:p>
            <a:pPr algn="just">
              <a:buFont typeface="Wingdings" pitchFamily="2" charset="2"/>
              <a:buChar char="v"/>
            </a:pPr>
            <a:r>
              <a:rPr lang="en-US" dirty="0" smtClean="0"/>
              <a:t>Each file has its own index block, which is an array of disk-block addresses. The </a:t>
            </a:r>
            <a:r>
              <a:rPr lang="en-US" dirty="0" err="1" smtClean="0"/>
              <a:t>ith</a:t>
            </a:r>
            <a:r>
              <a:rPr lang="en-US" dirty="0" smtClean="0"/>
              <a:t> entry in the index block points to the </a:t>
            </a:r>
            <a:r>
              <a:rPr lang="en-US" dirty="0" err="1" smtClean="0"/>
              <a:t>ith</a:t>
            </a:r>
            <a:r>
              <a:rPr lang="en-US" dirty="0" smtClean="0"/>
              <a:t> block of the file. The directory contains the address of the index block. </a:t>
            </a:r>
          </a:p>
          <a:p>
            <a:pPr algn="just">
              <a:buFont typeface="Wingdings" pitchFamily="2" charset="2"/>
              <a:buChar char="v"/>
            </a:pPr>
            <a:r>
              <a:rPr lang="en-US" dirty="0" smtClean="0"/>
              <a:t>To find and </a:t>
            </a:r>
            <a:r>
              <a:rPr lang="en-US" dirty="0" smtClean="0">
                <a:solidFill>
                  <a:srgbClr val="FF0000"/>
                </a:solidFill>
              </a:rPr>
              <a:t>read the </a:t>
            </a:r>
            <a:r>
              <a:rPr lang="en-US" dirty="0" err="1" smtClean="0">
                <a:solidFill>
                  <a:srgbClr val="FF0000"/>
                </a:solidFill>
              </a:rPr>
              <a:t>ith</a:t>
            </a:r>
            <a:r>
              <a:rPr lang="en-US" dirty="0" smtClean="0">
                <a:solidFill>
                  <a:srgbClr val="FF0000"/>
                </a:solidFill>
              </a:rPr>
              <a:t> block</a:t>
            </a:r>
            <a:r>
              <a:rPr lang="en-US" dirty="0" smtClean="0"/>
              <a:t>, we use the pointer in the </a:t>
            </a:r>
            <a:r>
              <a:rPr lang="en-US" dirty="0" err="1" smtClean="0">
                <a:solidFill>
                  <a:srgbClr val="FF0000"/>
                </a:solidFill>
              </a:rPr>
              <a:t>ith</a:t>
            </a:r>
            <a:r>
              <a:rPr lang="en-US" dirty="0" smtClean="0">
                <a:solidFill>
                  <a:srgbClr val="FF0000"/>
                </a:solidFill>
              </a:rPr>
              <a:t> index-block entry. </a:t>
            </a:r>
          </a:p>
          <a:p>
            <a:pPr>
              <a:buFont typeface="Wingdings" pitchFamily="2" charset="2"/>
              <a:buChar char="v"/>
            </a:pPr>
            <a:endParaRPr lang="en-US" dirty="0" smtClean="0"/>
          </a:p>
          <a:p>
            <a:pPr>
              <a:buFont typeface="Wingdings" pitchFamily="2" charset="2"/>
              <a:buChar char="v"/>
            </a:pPr>
            <a:endParaRPr lang="en-US" dirty="0" smtClean="0"/>
          </a:p>
          <a:p>
            <a:pPr>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600" b="1" dirty="0" smtClean="0">
                <a:solidFill>
                  <a:srgbClr val="FF0000"/>
                </a:solidFill>
              </a:rPr>
              <a:t>Indexed Allocation </a:t>
            </a:r>
            <a:r>
              <a:rPr lang="en-US" dirty="0" smtClean="0"/>
              <a:t/>
            </a:r>
            <a:br>
              <a:rPr lang="en-US" dirty="0" smtClean="0"/>
            </a:b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302328" y="1302327"/>
            <a:ext cx="9019308" cy="526472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0000"/>
                </a:solidFill>
              </a:rPr>
              <a:t>Advantages</a:t>
            </a:r>
            <a:r>
              <a:rPr lang="en-US" dirty="0" smtClean="0"/>
              <a:t/>
            </a:r>
            <a:br>
              <a:rPr lang="en-US" dirty="0" smtClean="0"/>
            </a:br>
            <a:endParaRPr lang="en-US" dirty="0"/>
          </a:p>
        </p:txBody>
      </p:sp>
      <p:sp>
        <p:nvSpPr>
          <p:cNvPr id="3" name="Content Placeholder 2"/>
          <p:cNvSpPr>
            <a:spLocks noGrp="1"/>
          </p:cNvSpPr>
          <p:nvPr>
            <p:ph idx="1"/>
          </p:nvPr>
        </p:nvSpPr>
        <p:spPr>
          <a:xfrm>
            <a:off x="838200" y="1219200"/>
            <a:ext cx="10515600" cy="4957763"/>
          </a:xfrm>
        </p:spPr>
        <p:txBody>
          <a:bodyPr>
            <a:normAutofit/>
          </a:bodyPr>
          <a:lstStyle/>
          <a:p>
            <a:pPr algn="just" fontAlgn="base">
              <a:buFont typeface="Wingdings" pitchFamily="2" charset="2"/>
              <a:buChar char="Ø"/>
            </a:pPr>
            <a:r>
              <a:rPr lang="en-US" dirty="0" smtClean="0"/>
              <a:t>This supports direct access to the blocks occupied by the file and therefore provides fast access to the file blocks.</a:t>
            </a:r>
          </a:p>
          <a:p>
            <a:pPr algn="just" fontAlgn="base">
              <a:buFont typeface="Wingdings" pitchFamily="2" charset="2"/>
              <a:buChar char="Ø"/>
            </a:pPr>
            <a:r>
              <a:rPr lang="en-US" dirty="0" smtClean="0"/>
              <a:t>It </a:t>
            </a:r>
            <a:r>
              <a:rPr lang="en-US" dirty="0" smtClean="0">
                <a:solidFill>
                  <a:srgbClr val="7030A0"/>
                </a:solidFill>
              </a:rPr>
              <a:t>overcomes</a:t>
            </a:r>
            <a:r>
              <a:rPr lang="en-US" dirty="0" smtClean="0"/>
              <a:t> the problem of external fragmentation.</a:t>
            </a:r>
          </a:p>
          <a:p>
            <a:pPr algn="ctr" fontAlgn="base">
              <a:buNone/>
            </a:pPr>
            <a:r>
              <a:rPr lang="en-US" dirty="0" smtClean="0">
                <a:solidFill>
                  <a:srgbClr val="FF0000"/>
                </a:solidFill>
              </a:rPr>
              <a:t>Disadvantages</a:t>
            </a:r>
          </a:p>
          <a:p>
            <a:pPr algn="just" fontAlgn="base">
              <a:buFont typeface="Wingdings" pitchFamily="2" charset="2"/>
              <a:buChar char="Ø"/>
            </a:pPr>
            <a:r>
              <a:rPr lang="en-US" dirty="0" smtClean="0"/>
              <a:t>The pointer overhead for indexed allocation is </a:t>
            </a:r>
            <a:r>
              <a:rPr lang="en-US" dirty="0" smtClean="0">
                <a:solidFill>
                  <a:srgbClr val="0070C0"/>
                </a:solidFill>
              </a:rPr>
              <a:t>greater than </a:t>
            </a:r>
            <a:r>
              <a:rPr lang="en-US" dirty="0" smtClean="0"/>
              <a:t>linked allocation.</a:t>
            </a:r>
          </a:p>
          <a:p>
            <a:pPr algn="just" fontAlgn="base">
              <a:buFont typeface="Wingdings" pitchFamily="2" charset="2"/>
              <a:buChar char="Ø"/>
            </a:pPr>
            <a:r>
              <a:rPr lang="en-US" dirty="0" smtClean="0"/>
              <a:t>For very small files, say files that expand </a:t>
            </a:r>
            <a:r>
              <a:rPr lang="en-US" dirty="0" smtClean="0">
                <a:solidFill>
                  <a:srgbClr val="00B050"/>
                </a:solidFill>
              </a:rPr>
              <a:t>only 2-3 blocks, </a:t>
            </a:r>
            <a:r>
              <a:rPr lang="en-US" dirty="0" smtClean="0"/>
              <a:t>the indexed allocation would keep one entire block (index block) for the pointers which is inefficient in terms of memory utilization. However, in linked allocation we lose the space of </a:t>
            </a:r>
            <a:r>
              <a:rPr lang="en-US" dirty="0" smtClean="0">
                <a:solidFill>
                  <a:srgbClr val="00B050"/>
                </a:solidFill>
              </a:rPr>
              <a:t>only 1 pointer per block</a:t>
            </a:r>
            <a:r>
              <a:rPr lang="en-US" dirty="0" smtClean="0"/>
              <a:t>.</a:t>
            </a:r>
          </a:p>
          <a:p>
            <a:pPr>
              <a:buFont typeface="Wingdings" pitchFamily="2" charset="2"/>
              <a:buChar char="Ø"/>
            </a:pPr>
            <a:r>
              <a:rPr lang="en-US" dirty="0" smtClean="0"/>
              <a:t>Indexed allocation does suffer from </a:t>
            </a:r>
            <a:r>
              <a:rPr lang="en-US" dirty="0" smtClean="0">
                <a:solidFill>
                  <a:srgbClr val="7030A0"/>
                </a:solidFill>
              </a:rPr>
              <a:t>wasted space </a:t>
            </a:r>
            <a:r>
              <a:rPr lang="en-US" dirty="0" smtClean="0"/>
              <a:t>.</a:t>
            </a:r>
          </a:p>
          <a:p>
            <a:pPr algn="just" fontAlgn="base">
              <a:buFont typeface="Wingdings" pitchFamily="2" charset="2"/>
              <a:buChar char="Ø"/>
            </a:pPr>
            <a:endParaRPr lang="en-US" dirty="0" smtClean="0"/>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600" b="1" dirty="0" smtClean="0">
                <a:solidFill>
                  <a:srgbClr val="FF0000"/>
                </a:solidFill>
              </a:rPr>
              <a:t>Mechanisms for implementing Index Block </a:t>
            </a:r>
            <a:r>
              <a:rPr lang="en-US" dirty="0" smtClean="0"/>
              <a:t/>
            </a:r>
            <a:br>
              <a:rPr lang="en-US" dirty="0" smtClean="0"/>
            </a:br>
            <a:endParaRPr lang="en-US" dirty="0"/>
          </a:p>
        </p:txBody>
      </p:sp>
      <p:sp>
        <p:nvSpPr>
          <p:cNvPr id="3" name="Content Placeholder 2"/>
          <p:cNvSpPr>
            <a:spLocks noGrp="1"/>
          </p:cNvSpPr>
          <p:nvPr>
            <p:ph idx="1"/>
          </p:nvPr>
        </p:nvSpPr>
        <p:spPr>
          <a:xfrm>
            <a:off x="838200" y="1399309"/>
            <a:ext cx="10515600" cy="5140036"/>
          </a:xfrm>
        </p:spPr>
        <p:txBody>
          <a:bodyPr>
            <a:normAutofit lnSpcReduction="10000"/>
          </a:bodyPr>
          <a:lstStyle/>
          <a:p>
            <a:pPr algn="just">
              <a:buNone/>
            </a:pPr>
            <a:r>
              <a:rPr lang="en-US" b="1" dirty="0" smtClean="0">
                <a:solidFill>
                  <a:srgbClr val="0070C0"/>
                </a:solidFill>
              </a:rPr>
              <a:t>1.Linked scheme : </a:t>
            </a:r>
            <a:r>
              <a:rPr lang="en-US" dirty="0" smtClean="0"/>
              <a:t>An index block is normally </a:t>
            </a:r>
            <a:r>
              <a:rPr lang="en-US" dirty="0" smtClean="0">
                <a:solidFill>
                  <a:srgbClr val="7030A0"/>
                </a:solidFill>
              </a:rPr>
              <a:t>one disk block. </a:t>
            </a:r>
            <a:r>
              <a:rPr lang="en-US" dirty="0" smtClean="0"/>
              <a:t>Thus, it can be read and written directly by itself. </a:t>
            </a:r>
          </a:p>
          <a:p>
            <a:pPr algn="just">
              <a:buFont typeface="Wingdings" pitchFamily="2" charset="2"/>
              <a:buChar char="v"/>
            </a:pPr>
            <a:r>
              <a:rPr lang="en-US" dirty="0" smtClean="0"/>
              <a:t>To allow for large files, we can link together </a:t>
            </a:r>
            <a:r>
              <a:rPr lang="en-US" dirty="0" smtClean="0">
                <a:solidFill>
                  <a:srgbClr val="00B050"/>
                </a:solidFill>
              </a:rPr>
              <a:t>several index blocks.</a:t>
            </a:r>
          </a:p>
          <a:p>
            <a:pPr algn="just">
              <a:buFont typeface="Wingdings" pitchFamily="2" charset="2"/>
              <a:buChar char="v"/>
            </a:pPr>
            <a:r>
              <a:rPr lang="en-US" dirty="0" smtClean="0"/>
              <a:t> For example, an index block might contain a small header giving the name of the file and a set of the </a:t>
            </a:r>
            <a:r>
              <a:rPr lang="en-US" dirty="0" smtClean="0">
                <a:solidFill>
                  <a:srgbClr val="FF0000"/>
                </a:solidFill>
              </a:rPr>
              <a:t>first 100 disk-block addresses. </a:t>
            </a:r>
          </a:p>
          <a:p>
            <a:pPr algn="just">
              <a:buFont typeface="Wingdings" pitchFamily="2" charset="2"/>
              <a:buChar char="v"/>
            </a:pPr>
            <a:r>
              <a:rPr lang="en-US" dirty="0" smtClean="0"/>
              <a:t>The next address (the last word in the index block) is null (for a small file) or is a pointer to another index block (for a large file). </a:t>
            </a:r>
          </a:p>
          <a:p>
            <a:pPr algn="just">
              <a:buNone/>
            </a:pPr>
            <a:r>
              <a:rPr lang="en-US" b="1" dirty="0" smtClean="0">
                <a:solidFill>
                  <a:srgbClr val="0070C0"/>
                </a:solidFill>
              </a:rPr>
              <a:t>2.Multilevel index : </a:t>
            </a:r>
            <a:r>
              <a:rPr lang="en-US" dirty="0" smtClean="0"/>
              <a:t>A variant of linked representation uses a first-level index block to point to a set of second-level index blocks, which in turn point to the file blocks. </a:t>
            </a:r>
          </a:p>
          <a:p>
            <a:pPr>
              <a:buFont typeface="Wingdings" pitchFamily="2" charset="2"/>
              <a:buChar char="v"/>
            </a:pPr>
            <a:r>
              <a:rPr lang="en-US" dirty="0" smtClean="0"/>
              <a:t>To access a block, the operating system uses the first-level index to find a second-level index block  to </a:t>
            </a:r>
            <a:r>
              <a:rPr lang="en-US" dirty="0" smtClean="0">
                <a:solidFill>
                  <a:srgbClr val="FF0000"/>
                </a:solidFill>
              </a:rPr>
              <a:t>find the desired data block .</a:t>
            </a:r>
          </a:p>
          <a:p>
            <a:pPr>
              <a:buFont typeface="Wingdings" pitchFamily="2" charset="2"/>
              <a:buChar char="v"/>
            </a:pPr>
            <a:endParaRPr lang="en-US" dirty="0" smtClean="0"/>
          </a:p>
          <a:p>
            <a:pPr algn="just">
              <a:buFont typeface="Wingdings" pitchFamily="2" charset="2"/>
              <a:buChar char="v"/>
            </a:pPr>
            <a:endParaRPr lang="en-US" dirty="0" smtClean="0"/>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9709"/>
            <a:ext cx="10515600" cy="5387254"/>
          </a:xfrm>
        </p:spPr>
        <p:txBody>
          <a:bodyPr>
            <a:normAutofit fontScale="92500"/>
          </a:bodyPr>
          <a:lstStyle/>
          <a:p>
            <a:pPr algn="just">
              <a:buNone/>
            </a:pPr>
            <a:r>
              <a:rPr lang="en-US" dirty="0" smtClean="0">
                <a:solidFill>
                  <a:srgbClr val="0070C0"/>
                </a:solidFill>
              </a:rPr>
              <a:t>3.Combined scheme : </a:t>
            </a:r>
            <a:r>
              <a:rPr lang="en-US" dirty="0" smtClean="0"/>
              <a:t> Another alternative, used in UNIX-based file systems, is to keep the first, say, 15 pointers of the index block in the file’s node.</a:t>
            </a:r>
          </a:p>
          <a:p>
            <a:pPr algn="just">
              <a:buFont typeface="Wingdings" pitchFamily="2" charset="2"/>
              <a:buChar char="v"/>
            </a:pPr>
            <a:r>
              <a:rPr lang="en-US" dirty="0" smtClean="0"/>
              <a:t> The first 12 of these pointers point to direct blocks; that is, they contain addresses of blocks that contain data of the file. </a:t>
            </a:r>
          </a:p>
          <a:p>
            <a:pPr algn="just">
              <a:buFont typeface="Wingdings" pitchFamily="2" charset="2"/>
              <a:buChar char="v"/>
            </a:pPr>
            <a:r>
              <a:rPr lang="en-US" dirty="0" smtClean="0"/>
              <a:t>Thus, the data for small files (of no more than 12 blocks) do not need a separate index block. If the </a:t>
            </a:r>
            <a:r>
              <a:rPr lang="en-US" dirty="0" smtClean="0">
                <a:solidFill>
                  <a:srgbClr val="C00000"/>
                </a:solidFill>
              </a:rPr>
              <a:t>block size is 4 KB</a:t>
            </a:r>
            <a:r>
              <a:rPr lang="en-US" dirty="0" smtClean="0"/>
              <a:t>, then </a:t>
            </a:r>
            <a:r>
              <a:rPr lang="en-US" dirty="0" smtClean="0">
                <a:solidFill>
                  <a:srgbClr val="0070C0"/>
                </a:solidFill>
              </a:rPr>
              <a:t>up to 48 KB of data </a:t>
            </a:r>
            <a:r>
              <a:rPr lang="en-US" dirty="0" smtClean="0"/>
              <a:t>can be accessed directly .</a:t>
            </a:r>
          </a:p>
          <a:p>
            <a:pPr algn="just">
              <a:buFont typeface="Wingdings" pitchFamily="2" charset="2"/>
              <a:buChar char="v"/>
            </a:pPr>
            <a:r>
              <a:rPr lang="en-US" dirty="0" smtClean="0"/>
              <a:t>The </a:t>
            </a:r>
            <a:r>
              <a:rPr lang="en-US" dirty="0" smtClean="0">
                <a:solidFill>
                  <a:srgbClr val="0070C0"/>
                </a:solidFill>
              </a:rPr>
              <a:t>first points to a single indirect block</a:t>
            </a:r>
            <a:r>
              <a:rPr lang="en-US" dirty="0" smtClean="0"/>
              <a:t>, which is an index block containing not data but the addresses of blocks that do contain data. </a:t>
            </a:r>
          </a:p>
          <a:p>
            <a:pPr algn="just">
              <a:buFont typeface="Wingdings" pitchFamily="2" charset="2"/>
              <a:buChar char="v"/>
            </a:pPr>
            <a:r>
              <a:rPr lang="en-US" dirty="0" smtClean="0"/>
              <a:t>The </a:t>
            </a:r>
            <a:r>
              <a:rPr lang="en-US" dirty="0" smtClean="0">
                <a:solidFill>
                  <a:srgbClr val="7030A0"/>
                </a:solidFill>
              </a:rPr>
              <a:t>second points to a double indirect block</a:t>
            </a:r>
            <a:r>
              <a:rPr lang="en-US" dirty="0" smtClean="0"/>
              <a:t>, which contains the address of a block that contains the addresses of blocks that contain pointers to the actual data blocks. </a:t>
            </a:r>
          </a:p>
          <a:p>
            <a:pPr algn="just">
              <a:buFont typeface="Wingdings" pitchFamily="2" charset="2"/>
              <a:buChar char="v"/>
            </a:pPr>
            <a:r>
              <a:rPr lang="en-US" dirty="0" smtClean="0"/>
              <a:t>The last pointer contains the address of a </a:t>
            </a:r>
            <a:r>
              <a:rPr lang="en-US" dirty="0" smtClean="0">
                <a:solidFill>
                  <a:srgbClr val="7030A0"/>
                </a:solidFill>
              </a:rPr>
              <a:t>triple indirect block </a:t>
            </a:r>
          </a:p>
          <a:p>
            <a:pPr algn="just">
              <a:buFont typeface="Wingdings" pitchFamily="2" charset="2"/>
              <a:buChar char="v"/>
            </a:pPr>
            <a:endParaRPr lang="en-US" dirty="0" smtClean="0"/>
          </a:p>
          <a:p>
            <a:pPr>
              <a:buNone/>
            </a:pPr>
            <a:endParaRPr lang="en-US" b="1" dirty="0" smtClean="0">
              <a:solidFill>
                <a:srgbClr val="0070C0"/>
              </a:solidFill>
            </a:endParaRPr>
          </a:p>
          <a:p>
            <a:pPr>
              <a:buNone/>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094509" y="581891"/>
            <a:ext cx="9559636" cy="545775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Free-space Management</a:t>
            </a:r>
            <a:endParaRPr lang="en-US" sz="3600" dirty="0">
              <a:solidFill>
                <a:srgbClr val="FF0000"/>
              </a:solidFill>
            </a:endParaRPr>
          </a:p>
        </p:txBody>
      </p:sp>
      <p:sp>
        <p:nvSpPr>
          <p:cNvPr id="3" name="Content Placeholder 2"/>
          <p:cNvSpPr>
            <a:spLocks noGrp="1"/>
          </p:cNvSpPr>
          <p:nvPr>
            <p:ph idx="1"/>
          </p:nvPr>
        </p:nvSpPr>
        <p:spPr>
          <a:xfrm>
            <a:off x="838200" y="1454726"/>
            <a:ext cx="10515600" cy="4987637"/>
          </a:xfrm>
        </p:spPr>
        <p:txBody>
          <a:bodyPr>
            <a:normAutofit/>
          </a:bodyPr>
          <a:lstStyle/>
          <a:p>
            <a:pPr algn="just">
              <a:buNone/>
            </a:pPr>
            <a:r>
              <a:rPr lang="en-US" dirty="0" smtClean="0"/>
              <a:t>To keep track of free disk space, the system maintains a </a:t>
            </a:r>
            <a:r>
              <a:rPr lang="en-US" dirty="0" smtClean="0">
                <a:solidFill>
                  <a:srgbClr val="7030A0"/>
                </a:solidFill>
              </a:rPr>
              <a:t>free-space list</a:t>
            </a:r>
            <a:r>
              <a:rPr lang="en-US" dirty="0" smtClean="0"/>
              <a:t>. The free-space list records all </a:t>
            </a:r>
            <a:r>
              <a:rPr lang="en-US" dirty="0" smtClean="0">
                <a:solidFill>
                  <a:srgbClr val="00B0F0"/>
                </a:solidFill>
              </a:rPr>
              <a:t>free disk blocks</a:t>
            </a:r>
            <a:r>
              <a:rPr lang="en-US" dirty="0" smtClean="0"/>
              <a:t>—those not allocated to some file or directory.</a:t>
            </a:r>
          </a:p>
          <a:p>
            <a:pPr algn="just">
              <a:buNone/>
            </a:pPr>
            <a:r>
              <a:rPr lang="en-US" dirty="0" smtClean="0"/>
              <a:t> The following are implementations of free space list.</a:t>
            </a:r>
          </a:p>
          <a:p>
            <a:pPr algn="just">
              <a:buNone/>
            </a:pPr>
            <a:r>
              <a:rPr lang="en-US" dirty="0" smtClean="0"/>
              <a:t>1. Bit Vector or Bit map</a:t>
            </a:r>
          </a:p>
          <a:p>
            <a:pPr algn="just">
              <a:buNone/>
            </a:pPr>
            <a:r>
              <a:rPr lang="en-US" dirty="0" smtClean="0"/>
              <a:t>2. Linked List </a:t>
            </a:r>
          </a:p>
          <a:p>
            <a:pPr algn="just">
              <a:buNone/>
            </a:pPr>
            <a:r>
              <a:rPr lang="en-US" dirty="0" smtClean="0"/>
              <a:t>3. Grouping </a:t>
            </a:r>
          </a:p>
          <a:p>
            <a:pPr algn="just">
              <a:buNone/>
            </a:pPr>
            <a:r>
              <a:rPr lang="en-US" dirty="0" smtClean="0"/>
              <a:t>4. Counting </a:t>
            </a:r>
          </a:p>
          <a:p>
            <a:pPr algn="just">
              <a:buNone/>
            </a:pPr>
            <a:r>
              <a:rPr lang="en-US" dirty="0" smtClean="0"/>
              <a:t>5. Space Maps </a:t>
            </a:r>
          </a:p>
          <a:p>
            <a:pPr>
              <a:buNone/>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000" b="1" dirty="0" smtClean="0">
                <a:solidFill>
                  <a:srgbClr val="FF0000"/>
                </a:solidFill>
              </a:rPr>
              <a:t>1. Bit Vector or Bit map </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lgn="just">
              <a:buFont typeface="Wingdings" pitchFamily="2" charset="2"/>
              <a:buChar char="v"/>
            </a:pPr>
            <a:r>
              <a:rPr lang="en-US" dirty="0" smtClean="0"/>
              <a:t>Free-space list is frequently implemented as a </a:t>
            </a:r>
            <a:r>
              <a:rPr lang="en-US" dirty="0" smtClean="0">
                <a:solidFill>
                  <a:srgbClr val="7030A0"/>
                </a:solidFill>
              </a:rPr>
              <a:t>bit map or bit vector. </a:t>
            </a:r>
            <a:r>
              <a:rPr lang="en-US" dirty="0" smtClean="0"/>
              <a:t>Each block is represented by 1 bit. If the block is </a:t>
            </a:r>
            <a:r>
              <a:rPr lang="en-US" dirty="0" smtClean="0">
                <a:solidFill>
                  <a:srgbClr val="0070C0"/>
                </a:solidFill>
              </a:rPr>
              <a:t>free</a:t>
            </a:r>
            <a:r>
              <a:rPr lang="en-US" dirty="0" smtClean="0"/>
              <a:t>, </a:t>
            </a:r>
            <a:r>
              <a:rPr lang="en-US" dirty="0" smtClean="0">
                <a:solidFill>
                  <a:srgbClr val="0070C0"/>
                </a:solidFill>
              </a:rPr>
              <a:t>the bit is 1</a:t>
            </a:r>
            <a:r>
              <a:rPr lang="en-US" dirty="0" smtClean="0"/>
              <a:t>; if the block is </a:t>
            </a:r>
            <a:r>
              <a:rPr lang="en-US" dirty="0" smtClean="0">
                <a:solidFill>
                  <a:srgbClr val="00B050"/>
                </a:solidFill>
              </a:rPr>
              <a:t>allocated</a:t>
            </a:r>
            <a:r>
              <a:rPr lang="en-US" dirty="0" smtClean="0"/>
              <a:t>, </a:t>
            </a:r>
            <a:r>
              <a:rPr lang="en-US" dirty="0" smtClean="0">
                <a:solidFill>
                  <a:srgbClr val="00B050"/>
                </a:solidFill>
              </a:rPr>
              <a:t>the bit is 0. </a:t>
            </a:r>
          </a:p>
          <a:p>
            <a:pPr marL="514350" indent="-514350" algn="just">
              <a:buFont typeface="Wingdings" pitchFamily="2" charset="2"/>
              <a:buChar char="v"/>
            </a:pPr>
            <a:r>
              <a:rPr lang="en-US" dirty="0" smtClean="0"/>
              <a:t> For example, consider a disk where blocks 2, 3, 4, 5, 8, 9, 10, 11, 12, 13, 17, 18, 25, 26, and 27 are free and the rest of the blocks are allocated.</a:t>
            </a:r>
          </a:p>
          <a:p>
            <a:pPr marL="514350" indent="-514350">
              <a:buFont typeface="Wingdings" pitchFamily="2" charset="2"/>
              <a:buChar char="v"/>
            </a:pPr>
            <a:r>
              <a:rPr lang="en-US" dirty="0" smtClean="0"/>
              <a:t> The free-space bit map would be 001111001111110001100000011100000...</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FF0000"/>
                </a:solidFill>
              </a:rPr>
              <a:t>File Types</a:t>
            </a:r>
            <a:endParaRPr lang="en-US" sz="4000" b="1" dirty="0">
              <a:ln w="22225">
                <a:solidFill>
                  <a:schemeClr val="accent2"/>
                </a:solidFill>
                <a:prstDash val="solid"/>
              </a:ln>
              <a:solidFill>
                <a:srgbClr val="FF0000"/>
              </a:solidFill>
              <a:effectLst/>
            </a:endParaRPr>
          </a:p>
        </p:txBody>
      </p:sp>
      <p:sp>
        <p:nvSpPr>
          <p:cNvPr id="3" name="Content Placeholder 2"/>
          <p:cNvSpPr>
            <a:spLocks noGrp="1"/>
          </p:cNvSpPr>
          <p:nvPr>
            <p:ph idx="1"/>
          </p:nvPr>
        </p:nvSpPr>
        <p:spPr>
          <a:xfrm>
            <a:off x="838200" y="1343891"/>
            <a:ext cx="10515600" cy="5195454"/>
          </a:xfrm>
        </p:spPr>
        <p:txBody>
          <a:bodyPr>
            <a:normAutofit/>
          </a:bodyPr>
          <a:lstStyle/>
          <a:p>
            <a:pPr algn="just">
              <a:buFont typeface="Wingdings" panose="05000000000000000000" charset="0"/>
              <a:buChar char="v"/>
            </a:pPr>
            <a:r>
              <a:rPr lang="en-US" dirty="0" smtClean="0"/>
              <a:t>It refers to the ability of the operating system to differentiate various types of files like text files, binary, and source files. However, Operating systems like MS_DOS and UNIX has the following type of files.</a:t>
            </a:r>
          </a:p>
          <a:p>
            <a:pPr>
              <a:buNone/>
            </a:pPr>
            <a:r>
              <a:rPr lang="en-US" dirty="0" smtClean="0">
                <a:solidFill>
                  <a:srgbClr val="00B050"/>
                </a:solidFill>
              </a:rPr>
              <a:t>1.</a:t>
            </a:r>
            <a:r>
              <a:rPr lang="en-US" b="1" dirty="0" smtClean="0">
                <a:solidFill>
                  <a:srgbClr val="00B050"/>
                </a:solidFill>
              </a:rPr>
              <a:t> Character Special File:</a:t>
            </a:r>
          </a:p>
          <a:p>
            <a:pPr>
              <a:buFont typeface="Wingdings" pitchFamily="2" charset="2"/>
              <a:buChar char="v"/>
            </a:pPr>
            <a:r>
              <a:rPr lang="en-US" dirty="0" smtClean="0"/>
              <a:t>It is a hardware file that </a:t>
            </a:r>
            <a:r>
              <a:rPr lang="en-US" dirty="0" smtClean="0">
                <a:solidFill>
                  <a:srgbClr val="00B0F0"/>
                </a:solidFill>
              </a:rPr>
              <a:t>reads or writes data </a:t>
            </a:r>
            <a:r>
              <a:rPr lang="en-US" dirty="0" smtClean="0"/>
              <a:t>character by character, like mouse, printer, and more.</a:t>
            </a:r>
          </a:p>
          <a:p>
            <a:pPr>
              <a:buNone/>
            </a:pPr>
            <a:r>
              <a:rPr lang="en-US" b="1" dirty="0" smtClean="0">
                <a:solidFill>
                  <a:srgbClr val="00B050"/>
                </a:solidFill>
              </a:rPr>
              <a:t>2.Ordinary files:</a:t>
            </a:r>
          </a:p>
          <a:p>
            <a:pPr>
              <a:buFont typeface="Wingdings" pitchFamily="2" charset="2"/>
              <a:buChar char="v"/>
            </a:pPr>
            <a:r>
              <a:rPr lang="en-US" dirty="0" smtClean="0"/>
              <a:t>These types of files stores </a:t>
            </a:r>
            <a:r>
              <a:rPr lang="en-US" dirty="0" smtClean="0">
                <a:solidFill>
                  <a:srgbClr val="00B0F0"/>
                </a:solidFill>
              </a:rPr>
              <a:t>user information</a:t>
            </a:r>
            <a:r>
              <a:rPr lang="en-US" dirty="0" smtClean="0"/>
              <a:t>.</a:t>
            </a:r>
          </a:p>
          <a:p>
            <a:pPr>
              <a:buFont typeface="Wingdings" pitchFamily="2" charset="2"/>
              <a:buChar char="v"/>
            </a:pPr>
            <a:r>
              <a:rPr lang="en-US" dirty="0" smtClean="0"/>
              <a:t>It may be </a:t>
            </a:r>
            <a:r>
              <a:rPr lang="en-US" dirty="0" smtClean="0">
                <a:solidFill>
                  <a:srgbClr val="0070C0"/>
                </a:solidFill>
              </a:rPr>
              <a:t>text</a:t>
            </a:r>
            <a:r>
              <a:rPr lang="en-US" dirty="0" smtClean="0"/>
              <a:t>, executable programs, and databases.</a:t>
            </a:r>
          </a:p>
          <a:p>
            <a:pPr>
              <a:buFont typeface="Wingdings" pitchFamily="2" charset="2"/>
              <a:buChar char="v"/>
            </a:pPr>
            <a:r>
              <a:rPr lang="en-US" dirty="0" smtClean="0"/>
              <a:t>It allows the user to perform operations like </a:t>
            </a:r>
            <a:r>
              <a:rPr lang="en-US" dirty="0" smtClean="0">
                <a:solidFill>
                  <a:srgbClr val="7030A0"/>
                </a:solidFill>
              </a:rPr>
              <a:t>add, delete, and modify</a:t>
            </a:r>
            <a:r>
              <a:rPr lang="en-US" dirty="0" smtClean="0"/>
              <a:t>.</a:t>
            </a:r>
          </a:p>
          <a:p>
            <a:pPr algn="just">
              <a:buNone/>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Lightbo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7" name="Picture 3" descr="C:\Users\Student\Desktop\1-265.png"/>
          <p:cNvPicPr>
            <a:picLocks noChangeAspect="1" noChangeArrowheads="1"/>
          </p:cNvPicPr>
          <p:nvPr/>
        </p:nvPicPr>
        <p:blipFill>
          <a:blip r:embed="rId2" cstate="print"/>
          <a:srcRect/>
          <a:stretch>
            <a:fillRect/>
          </a:stretch>
        </p:blipFill>
        <p:spPr bwMode="auto">
          <a:xfrm>
            <a:off x="3934690" y="914400"/>
            <a:ext cx="4225637" cy="4849091"/>
          </a:xfrm>
          <a:prstGeom prst="rect">
            <a:avLst/>
          </a:prstGeom>
          <a:noFill/>
        </p:spPr>
      </p:pic>
      <p:sp>
        <p:nvSpPr>
          <p:cNvPr id="6" name="TextBox 5"/>
          <p:cNvSpPr txBox="1"/>
          <p:nvPr/>
        </p:nvSpPr>
        <p:spPr>
          <a:xfrm>
            <a:off x="4267200" y="5999018"/>
            <a:ext cx="3366655" cy="461665"/>
          </a:xfrm>
          <a:prstGeom prst="rect">
            <a:avLst/>
          </a:prstGeom>
          <a:noFill/>
        </p:spPr>
        <p:txBody>
          <a:bodyPr wrap="square" rtlCol="0">
            <a:spAutoFit/>
          </a:bodyPr>
          <a:lstStyle/>
          <a:p>
            <a:pPr algn="ctr"/>
            <a:r>
              <a:rPr lang="en-US" sz="2400" b="1" dirty="0" smtClean="0">
                <a:solidFill>
                  <a:srgbClr val="FF0000"/>
                </a:solidFill>
              </a:rPr>
              <a:t>Bit vector  or Bit map</a:t>
            </a:r>
            <a:endParaRPr lang="en-US" sz="2400" b="1"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0000"/>
                </a:solidFill>
              </a:rPr>
              <a:t>Advantages </a:t>
            </a:r>
            <a:r>
              <a:rPr lang="en-US" dirty="0" smtClean="0"/>
              <a:t/>
            </a:r>
            <a:br>
              <a:rPr lang="en-US" dirty="0" smtClean="0"/>
            </a:br>
            <a:endParaRPr lang="en-US" dirty="0"/>
          </a:p>
        </p:txBody>
      </p:sp>
      <p:sp>
        <p:nvSpPr>
          <p:cNvPr id="3" name="Content Placeholder 2"/>
          <p:cNvSpPr>
            <a:spLocks noGrp="1"/>
          </p:cNvSpPr>
          <p:nvPr>
            <p:ph idx="1"/>
          </p:nvPr>
        </p:nvSpPr>
        <p:spPr>
          <a:xfrm>
            <a:off x="838200" y="1371600"/>
            <a:ext cx="10515600" cy="4805363"/>
          </a:xfrm>
        </p:spPr>
        <p:txBody>
          <a:bodyPr>
            <a:normAutofit/>
          </a:bodyPr>
          <a:lstStyle/>
          <a:p>
            <a:pPr algn="just" fontAlgn="base">
              <a:buFont typeface="Wingdings" pitchFamily="2" charset="2"/>
              <a:buChar char="v"/>
            </a:pPr>
            <a:r>
              <a:rPr lang="en-US" dirty="0" smtClean="0"/>
              <a:t>Simple to understand.</a:t>
            </a:r>
          </a:p>
          <a:p>
            <a:pPr algn="just" fontAlgn="base">
              <a:buFont typeface="Wingdings" pitchFamily="2" charset="2"/>
              <a:buChar char="v"/>
            </a:pPr>
            <a:r>
              <a:rPr lang="en-US" dirty="0" smtClean="0"/>
              <a:t>Finding the first free block is efficient. It requires scanning the words (a group of 8 bits) in a bitmap for a </a:t>
            </a:r>
            <a:r>
              <a:rPr lang="en-US" dirty="0" smtClean="0">
                <a:solidFill>
                  <a:srgbClr val="7030A0"/>
                </a:solidFill>
              </a:rPr>
              <a:t>non-zero word. </a:t>
            </a:r>
            <a:r>
              <a:rPr lang="en-US" dirty="0" smtClean="0"/>
              <a:t>(A 0-valued word has all bits 0). The first free block is then found by scanning for the first 1 bit in the non-zero word.</a:t>
            </a:r>
          </a:p>
          <a:p>
            <a:pPr algn="ctr">
              <a:buNone/>
            </a:pPr>
            <a:r>
              <a:rPr lang="en-US" dirty="0" smtClean="0">
                <a:solidFill>
                  <a:srgbClr val="FF0000"/>
                </a:solidFill>
              </a:rPr>
              <a:t>Disadvantages </a:t>
            </a:r>
          </a:p>
          <a:p>
            <a:pPr algn="just">
              <a:buFont typeface="Wingdings" pitchFamily="2" charset="2"/>
              <a:buChar char="v"/>
            </a:pPr>
            <a:r>
              <a:rPr lang="en-US" dirty="0" smtClean="0"/>
              <a:t>Bit vectors are </a:t>
            </a:r>
            <a:r>
              <a:rPr lang="en-US" dirty="0" smtClean="0">
                <a:solidFill>
                  <a:srgbClr val="0070C0"/>
                </a:solidFill>
              </a:rPr>
              <a:t>inefficient </a:t>
            </a:r>
            <a:r>
              <a:rPr lang="en-US" dirty="0" smtClean="0"/>
              <a:t>unless the entire vector is kept in main memory (and is written to disk occasionally for recovery needs). Keeping it in main memory is possible for smaller disks but not necessarily for larger ones. </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000" b="1" dirty="0" smtClean="0">
                <a:solidFill>
                  <a:srgbClr val="FF0000"/>
                </a:solidFill>
              </a:rPr>
              <a:t>2. Linked List </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dirty="0" smtClean="0"/>
              <a:t>In this approach, the </a:t>
            </a:r>
            <a:r>
              <a:rPr lang="en-US" dirty="0" smtClean="0">
                <a:solidFill>
                  <a:srgbClr val="7030A0"/>
                </a:solidFill>
              </a:rPr>
              <a:t>free disk blocks are linked together </a:t>
            </a:r>
            <a:r>
              <a:rPr lang="en-US" dirty="0" smtClean="0"/>
              <a:t>i.e. a free block contains a pointer to the next free block. </a:t>
            </a:r>
          </a:p>
          <a:p>
            <a:pPr algn="just">
              <a:buFont typeface="Wingdings" pitchFamily="2" charset="2"/>
              <a:buChar char="v"/>
            </a:pPr>
            <a:r>
              <a:rPr lang="en-US" dirty="0" smtClean="0"/>
              <a:t>The block number of the very first disk block is stored at a separate location on disk and is also </a:t>
            </a:r>
            <a:r>
              <a:rPr lang="en-US" dirty="0" smtClean="0">
                <a:solidFill>
                  <a:srgbClr val="00B050"/>
                </a:solidFill>
              </a:rPr>
              <a:t>cached in memory.</a:t>
            </a:r>
          </a:p>
          <a:p>
            <a:pPr algn="just">
              <a:buFont typeface="Wingdings" pitchFamily="2" charset="2"/>
              <a:buChar char="v"/>
            </a:pPr>
            <a:r>
              <a:rPr lang="en-US" dirty="0" smtClean="0"/>
              <a:t>For example, blocks 2, 3, 4, 5, 8, 9, 10, 11, 12, 13, 17, 18, 25, 26, and 27 were free and the rest of the blocks were allocated. </a:t>
            </a:r>
          </a:p>
          <a:p>
            <a:pPr algn="just">
              <a:buFont typeface="Wingdings" pitchFamily="2" charset="2"/>
              <a:buChar char="v"/>
            </a:pPr>
            <a:r>
              <a:rPr lang="en-US" dirty="0" smtClean="0"/>
              <a:t>In this situation, we would keep a pointer to block 2 as the first free block. </a:t>
            </a:r>
            <a:r>
              <a:rPr lang="en-US" dirty="0" smtClean="0">
                <a:solidFill>
                  <a:srgbClr val="7030A0"/>
                </a:solidFill>
              </a:rPr>
              <a:t>Block 2 would contain a pointer to block 3</a:t>
            </a:r>
            <a:r>
              <a:rPr lang="en-US" dirty="0" smtClean="0"/>
              <a:t>, </a:t>
            </a:r>
            <a:r>
              <a:rPr lang="en-US" dirty="0" smtClean="0">
                <a:solidFill>
                  <a:srgbClr val="C00000"/>
                </a:solidFill>
              </a:rPr>
              <a:t>which would point to block 4</a:t>
            </a:r>
            <a:r>
              <a:rPr lang="en-US" dirty="0" smtClean="0"/>
              <a:t>, </a:t>
            </a:r>
            <a:r>
              <a:rPr lang="en-US" dirty="0" smtClean="0">
                <a:solidFill>
                  <a:schemeClr val="accent4">
                    <a:lumMod val="75000"/>
                  </a:schemeClr>
                </a:solidFill>
              </a:rPr>
              <a:t>which would point to block 5</a:t>
            </a:r>
            <a:r>
              <a:rPr lang="en-US" dirty="0" smtClean="0"/>
              <a:t>, </a:t>
            </a:r>
            <a:r>
              <a:rPr lang="en-US" dirty="0" smtClean="0">
                <a:solidFill>
                  <a:schemeClr val="accent6">
                    <a:lumMod val="75000"/>
                  </a:schemeClr>
                </a:solidFill>
              </a:rPr>
              <a:t>which would point tom block 8, and so on .</a:t>
            </a:r>
          </a:p>
          <a:p>
            <a:pPr>
              <a:buFont typeface="Wingdings" pitchFamily="2" charset="2"/>
              <a:buChar char="v"/>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600" b="1" dirty="0" smtClean="0">
                <a:solidFill>
                  <a:srgbClr val="FF0000"/>
                </a:solidFill>
              </a:rPr>
              <a:t>Linked List </a:t>
            </a:r>
            <a:r>
              <a:rPr lang="en-US" dirty="0" smtClean="0"/>
              <a:t/>
            </a:r>
            <a:br>
              <a:rPr lang="en-US" dirty="0" smtClean="0"/>
            </a:br>
            <a:endParaRPr lang="en-US" dirty="0"/>
          </a:p>
        </p:txBody>
      </p:sp>
      <p:pic>
        <p:nvPicPr>
          <p:cNvPr id="75778" name="Picture 2"/>
          <p:cNvPicPr>
            <a:picLocks noGrp="1" noChangeAspect="1" noChangeArrowheads="1"/>
          </p:cNvPicPr>
          <p:nvPr>
            <p:ph idx="1"/>
          </p:nvPr>
        </p:nvPicPr>
        <p:blipFill>
          <a:blip r:embed="rId2" cstate="print"/>
          <a:srcRect/>
          <a:stretch>
            <a:fillRect/>
          </a:stretch>
        </p:blipFill>
        <p:spPr bwMode="auto">
          <a:xfrm>
            <a:off x="2660073" y="1579418"/>
            <a:ext cx="6705599" cy="4545951"/>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600" b="1" dirty="0" smtClean="0">
                <a:solidFill>
                  <a:srgbClr val="FF0000"/>
                </a:solidFill>
              </a:rPr>
              <a:t>3. Grouping </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t>A modification of the </a:t>
            </a:r>
            <a:r>
              <a:rPr lang="en-US" dirty="0" smtClean="0">
                <a:solidFill>
                  <a:schemeClr val="accent6">
                    <a:lumMod val="75000"/>
                  </a:schemeClr>
                </a:solidFill>
              </a:rPr>
              <a:t>free-list approach </a:t>
            </a:r>
            <a:r>
              <a:rPr lang="en-US" dirty="0" smtClean="0"/>
              <a:t>stores the addresses of n free blocks in the first free block. </a:t>
            </a:r>
          </a:p>
          <a:p>
            <a:pPr>
              <a:buFont typeface="Wingdings" pitchFamily="2" charset="2"/>
              <a:buChar char="v"/>
            </a:pPr>
            <a:r>
              <a:rPr lang="en-US" dirty="0" smtClean="0"/>
              <a:t>The </a:t>
            </a:r>
            <a:r>
              <a:rPr lang="en-US" dirty="0" smtClean="0">
                <a:solidFill>
                  <a:srgbClr val="7030A0"/>
                </a:solidFill>
              </a:rPr>
              <a:t>first n−1 </a:t>
            </a:r>
            <a:r>
              <a:rPr lang="en-US" dirty="0" smtClean="0"/>
              <a:t>of these blocks are actually free. The last, </a:t>
            </a:r>
            <a:r>
              <a:rPr lang="en-US" dirty="0" smtClean="0">
                <a:solidFill>
                  <a:srgbClr val="00B050"/>
                </a:solidFill>
              </a:rPr>
              <a:t>block contains the addresses of another n free block</a:t>
            </a:r>
            <a:r>
              <a:rPr lang="en-US" dirty="0" smtClean="0"/>
              <a:t>, and so on.</a:t>
            </a:r>
          </a:p>
          <a:p>
            <a:pPr>
              <a:buFont typeface="Wingdings" pitchFamily="2" charset="2"/>
              <a:buChar char="v"/>
            </a:pPr>
            <a:r>
              <a:rPr lang="en-US" dirty="0" smtClean="0"/>
              <a:t> The addresses of a large number of free blocks can now be found quickly. </a:t>
            </a:r>
          </a:p>
          <a:p>
            <a:pPr>
              <a:buFont typeface="Wingdings" pitchFamily="2" charset="2"/>
              <a:buChar char="Ø"/>
            </a:pPr>
            <a:r>
              <a:rPr lang="en-US" dirty="0" smtClean="0"/>
              <a:t>An </a:t>
            </a:r>
            <a:r>
              <a:rPr lang="en-US" b="1" dirty="0" smtClean="0"/>
              <a:t>advantage</a:t>
            </a:r>
            <a:r>
              <a:rPr lang="en-US" dirty="0" smtClean="0"/>
              <a:t> of this approach is that the addresses of a group of </a:t>
            </a:r>
            <a:r>
              <a:rPr lang="en-US" dirty="0" smtClean="0">
                <a:solidFill>
                  <a:srgbClr val="C00000"/>
                </a:solidFill>
              </a:rPr>
              <a:t>free disk blocks can be found easily</a:t>
            </a:r>
            <a:r>
              <a:rPr lang="en-US" dirty="0" smtClean="0"/>
              <a: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000" b="1" dirty="0" smtClean="0">
                <a:solidFill>
                  <a:srgbClr val="FF0000"/>
                </a:solidFill>
              </a:rPr>
              <a:t>4.Counting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algn="just">
              <a:buFont typeface="Wingdings" pitchFamily="2" charset="2"/>
              <a:buChar char="v"/>
            </a:pPr>
            <a:r>
              <a:rPr lang="en-US" dirty="0" smtClean="0"/>
              <a:t>Several contiguous </a:t>
            </a:r>
            <a:r>
              <a:rPr lang="en-US" dirty="0" smtClean="0">
                <a:solidFill>
                  <a:srgbClr val="C00000"/>
                </a:solidFill>
              </a:rPr>
              <a:t>blocks may be allocated or freed simultaneously</a:t>
            </a:r>
            <a:r>
              <a:rPr lang="en-US" dirty="0" smtClean="0"/>
              <a:t>, particularly when space is allocated with the contiguous-allocation algorithm or through clustering. </a:t>
            </a:r>
          </a:p>
          <a:p>
            <a:pPr algn="just">
              <a:buFont typeface="Wingdings" pitchFamily="2" charset="2"/>
              <a:buChar char="v"/>
            </a:pPr>
            <a:r>
              <a:rPr lang="en-US" dirty="0" smtClean="0"/>
              <a:t>Thus, rather than keeping a list of n free disk addresses, we can keep the address of the first free block and the number (n) of free contiguous blocks that follow the first block. </a:t>
            </a:r>
          </a:p>
          <a:p>
            <a:pPr algn="just">
              <a:buFont typeface="Wingdings" pitchFamily="2" charset="2"/>
              <a:buChar char="v"/>
            </a:pPr>
            <a:r>
              <a:rPr lang="en-US" dirty="0" smtClean="0"/>
              <a:t>Each entry in the </a:t>
            </a:r>
            <a:r>
              <a:rPr lang="en-US" dirty="0" smtClean="0">
                <a:solidFill>
                  <a:srgbClr val="00B0F0"/>
                </a:solidFill>
              </a:rPr>
              <a:t>free-space list </a:t>
            </a:r>
            <a:r>
              <a:rPr lang="en-US" dirty="0" smtClean="0"/>
              <a:t>then consists of a </a:t>
            </a:r>
            <a:r>
              <a:rPr lang="en-US" dirty="0" smtClean="0">
                <a:solidFill>
                  <a:srgbClr val="0070C0"/>
                </a:solidFill>
              </a:rPr>
              <a:t>disk address and a count </a:t>
            </a:r>
            <a:endParaRPr lang="en-US" dirty="0" smtClean="0"/>
          </a:p>
          <a:p>
            <a:pPr algn="just" fontAlgn="base">
              <a:buNone/>
            </a:pPr>
            <a:r>
              <a:rPr lang="en-US" dirty="0" smtClean="0"/>
              <a:t>Every entry in the list would contain:</a:t>
            </a:r>
          </a:p>
          <a:p>
            <a:pPr algn="just" fontAlgn="base">
              <a:buFont typeface="Wingdings" pitchFamily="2" charset="2"/>
              <a:buChar char="Ø"/>
            </a:pPr>
            <a:r>
              <a:rPr lang="en-US" dirty="0" smtClean="0"/>
              <a:t>Address of first free disk block</a:t>
            </a:r>
          </a:p>
          <a:p>
            <a:pPr algn="just" fontAlgn="base">
              <a:buFont typeface="Wingdings" pitchFamily="2" charset="2"/>
              <a:buChar char="Ø"/>
            </a:pPr>
            <a:r>
              <a:rPr lang="en-US" dirty="0" smtClean="0"/>
              <a:t>A number n</a:t>
            </a:r>
          </a:p>
          <a:p>
            <a:pPr>
              <a:buFont typeface="Wingdings" pitchFamily="2" charset="2"/>
              <a:buChar char="v"/>
            </a:pPr>
            <a:endParaRPr lang="en-US" dirty="0" smtClean="0"/>
          </a:p>
          <a:p>
            <a:pPr>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000" b="1" dirty="0" smtClean="0">
                <a:solidFill>
                  <a:srgbClr val="FF0000"/>
                </a:solidFill>
              </a:rPr>
              <a:t>5. Space Maps </a:t>
            </a:r>
            <a:r>
              <a:rPr lang="en-US" b="1" dirty="0" smtClean="0"/>
              <a:t/>
            </a:r>
            <a:br>
              <a:rPr lang="en-US" b="1" dirty="0" smtClean="0"/>
            </a:br>
            <a:endParaRPr lang="en-US" dirty="0"/>
          </a:p>
        </p:txBody>
      </p:sp>
      <p:sp>
        <p:nvSpPr>
          <p:cNvPr id="3" name="Content Placeholder 2"/>
          <p:cNvSpPr>
            <a:spLocks noGrp="1"/>
          </p:cNvSpPr>
          <p:nvPr>
            <p:ph idx="1"/>
          </p:nvPr>
        </p:nvSpPr>
        <p:spPr>
          <a:xfrm>
            <a:off x="838200" y="1357744"/>
            <a:ext cx="10515600" cy="5306291"/>
          </a:xfrm>
        </p:spPr>
        <p:txBody>
          <a:bodyPr>
            <a:normAutofit lnSpcReduction="10000"/>
          </a:bodyPr>
          <a:lstStyle/>
          <a:p>
            <a:pPr algn="just">
              <a:buFont typeface="Wingdings" pitchFamily="2" charset="2"/>
              <a:buChar char="v"/>
            </a:pPr>
            <a:r>
              <a:rPr lang="en-US" dirty="0" smtClean="0">
                <a:solidFill>
                  <a:srgbClr val="0070C0"/>
                </a:solidFill>
              </a:rPr>
              <a:t>Oracle’s ZFS file system </a:t>
            </a:r>
            <a:r>
              <a:rPr lang="en-US" dirty="0" smtClean="0"/>
              <a:t>was designed to encompass huge numbers of files, directories, and even file systems. </a:t>
            </a:r>
          </a:p>
          <a:p>
            <a:pPr algn="just">
              <a:buFont typeface="Wingdings" pitchFamily="2" charset="2"/>
              <a:buChar char="v"/>
            </a:pPr>
            <a:r>
              <a:rPr lang="en-US" dirty="0" smtClean="0"/>
              <a:t>In its management of free space, ZFS creates </a:t>
            </a:r>
            <a:r>
              <a:rPr lang="en-US" dirty="0" err="1" smtClean="0">
                <a:solidFill>
                  <a:srgbClr val="7030A0"/>
                </a:solidFill>
              </a:rPr>
              <a:t>metaslabs</a:t>
            </a:r>
            <a:r>
              <a:rPr lang="en-US" dirty="0" smtClean="0"/>
              <a:t> to divide the space on the device into </a:t>
            </a:r>
            <a:r>
              <a:rPr lang="en-US" dirty="0" smtClean="0">
                <a:solidFill>
                  <a:srgbClr val="C00000"/>
                </a:solidFill>
              </a:rPr>
              <a:t>chunks of manageable size</a:t>
            </a:r>
            <a:r>
              <a:rPr lang="en-US" dirty="0" smtClean="0"/>
              <a:t>. Each </a:t>
            </a:r>
            <a:r>
              <a:rPr lang="en-US" dirty="0" err="1" smtClean="0">
                <a:solidFill>
                  <a:srgbClr val="7030A0"/>
                </a:solidFill>
              </a:rPr>
              <a:t>metaslab</a:t>
            </a:r>
            <a:r>
              <a:rPr lang="en-US" dirty="0" smtClean="0">
                <a:solidFill>
                  <a:srgbClr val="7030A0"/>
                </a:solidFill>
              </a:rPr>
              <a:t> </a:t>
            </a:r>
            <a:r>
              <a:rPr lang="en-US" dirty="0" smtClean="0"/>
              <a:t>has an associated space map. </a:t>
            </a:r>
          </a:p>
          <a:p>
            <a:pPr algn="just">
              <a:buFont typeface="Wingdings" pitchFamily="2" charset="2"/>
              <a:buChar char="v"/>
            </a:pPr>
            <a:r>
              <a:rPr lang="en-US" dirty="0" smtClean="0"/>
              <a:t>The space map is a log of </a:t>
            </a:r>
            <a:r>
              <a:rPr lang="en-US" dirty="0" smtClean="0">
                <a:solidFill>
                  <a:schemeClr val="accent4">
                    <a:lumMod val="75000"/>
                  </a:schemeClr>
                </a:solidFill>
              </a:rPr>
              <a:t>all block activity (allocating and freeing), </a:t>
            </a:r>
            <a:r>
              <a:rPr lang="en-US" dirty="0" smtClean="0"/>
              <a:t>in time order, in counting format. </a:t>
            </a:r>
          </a:p>
          <a:p>
            <a:pPr algn="just">
              <a:buFont typeface="Wingdings" pitchFamily="2" charset="2"/>
              <a:buChar char="v"/>
            </a:pPr>
            <a:r>
              <a:rPr lang="en-US" dirty="0" smtClean="0"/>
              <a:t>When ZFS decides to allocate or free space from a </a:t>
            </a:r>
            <a:r>
              <a:rPr lang="en-US" dirty="0" err="1" smtClean="0">
                <a:solidFill>
                  <a:srgbClr val="7030A0"/>
                </a:solidFill>
              </a:rPr>
              <a:t>metaslab</a:t>
            </a:r>
            <a:r>
              <a:rPr lang="en-US" dirty="0" smtClean="0"/>
              <a:t>, it loads the associated space map into memory in a balanced-tree structure (for very efficient operation), indexed by offset, and replays the login to that structure.</a:t>
            </a:r>
          </a:p>
          <a:p>
            <a:pPr algn="just">
              <a:buFont typeface="Wingdings" pitchFamily="2" charset="2"/>
              <a:buChar char="v"/>
            </a:pPr>
            <a:r>
              <a:rPr lang="en-US" dirty="0" smtClean="0"/>
              <a:t>The in-memory space map is then an accurate representation of the allocated and free space in the</a:t>
            </a:r>
            <a:r>
              <a:rPr lang="en-US" dirty="0" smtClean="0">
                <a:solidFill>
                  <a:srgbClr val="7030A0"/>
                </a:solidFill>
              </a:rPr>
              <a:t> </a:t>
            </a:r>
            <a:r>
              <a:rPr lang="en-US" dirty="0" err="1" smtClean="0">
                <a:solidFill>
                  <a:srgbClr val="7030A0"/>
                </a:solidFill>
              </a:rPr>
              <a:t>metaslab</a:t>
            </a:r>
            <a:r>
              <a:rPr lang="en-US" dirty="0" smtClean="0">
                <a:solidFill>
                  <a:srgbClr val="7030A0"/>
                </a:solidFill>
              </a:rPr>
              <a:t>. </a:t>
            </a:r>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FF0000"/>
                </a:solidFill>
              </a:rPr>
              <a:t>System calls for file operations - open (), read (), write (), close (), seek (), unlink () (File Operations) </a:t>
            </a:r>
            <a:endParaRPr lang="en-US" sz="3200" b="1" dirty="0">
              <a:solidFill>
                <a:srgbClr val="FF0000"/>
              </a:solidFill>
            </a:endParaRPr>
          </a:p>
        </p:txBody>
      </p:sp>
      <p:sp>
        <p:nvSpPr>
          <p:cNvPr id="3" name="Content Placeholder 2"/>
          <p:cNvSpPr>
            <a:spLocks noGrp="1"/>
          </p:cNvSpPr>
          <p:nvPr>
            <p:ph idx="1"/>
          </p:nvPr>
        </p:nvSpPr>
        <p:spPr>
          <a:xfrm>
            <a:off x="838200" y="1524000"/>
            <a:ext cx="10515600" cy="5153891"/>
          </a:xfrm>
        </p:spPr>
        <p:txBody>
          <a:bodyPr>
            <a:normAutofit/>
          </a:bodyPr>
          <a:lstStyle/>
          <a:p>
            <a:pPr algn="just">
              <a:buFont typeface="Wingdings" pitchFamily="2" charset="2"/>
              <a:buChar char="v"/>
            </a:pPr>
            <a:r>
              <a:rPr lang="en-US" b="1" dirty="0" smtClean="0">
                <a:solidFill>
                  <a:srgbClr val="7030A0"/>
                </a:solidFill>
              </a:rPr>
              <a:t>create () : </a:t>
            </a:r>
            <a:r>
              <a:rPr lang="en-US" dirty="0" smtClean="0"/>
              <a:t>This is used to </a:t>
            </a:r>
            <a:r>
              <a:rPr lang="en-US" dirty="0" smtClean="0">
                <a:solidFill>
                  <a:schemeClr val="accent4">
                    <a:lumMod val="75000"/>
                  </a:schemeClr>
                </a:solidFill>
              </a:rPr>
              <a:t>create a file. </a:t>
            </a:r>
            <a:r>
              <a:rPr lang="en-US" dirty="0" smtClean="0"/>
              <a:t>Two steps are necessary to create a file. First, </a:t>
            </a:r>
            <a:r>
              <a:rPr lang="en-US" dirty="0" smtClean="0">
                <a:solidFill>
                  <a:srgbClr val="FF0000"/>
                </a:solidFill>
              </a:rPr>
              <a:t>space in the file system</a:t>
            </a:r>
            <a:r>
              <a:rPr lang="en-US" dirty="0" smtClean="0"/>
              <a:t> must be found for the file. Second, </a:t>
            </a:r>
            <a:r>
              <a:rPr lang="en-US" dirty="0" smtClean="0">
                <a:solidFill>
                  <a:srgbClr val="7030A0"/>
                </a:solidFill>
              </a:rPr>
              <a:t>an entry for the new file </a:t>
            </a:r>
            <a:r>
              <a:rPr lang="en-US" dirty="0" smtClean="0"/>
              <a:t>must be made in the directory. </a:t>
            </a:r>
          </a:p>
          <a:p>
            <a:pPr algn="just">
              <a:buFont typeface="Wingdings" pitchFamily="2" charset="2"/>
              <a:buChar char="v"/>
            </a:pPr>
            <a:r>
              <a:rPr lang="en-US" b="1" dirty="0" smtClean="0">
                <a:solidFill>
                  <a:srgbClr val="00B050"/>
                </a:solidFill>
              </a:rPr>
              <a:t>open () : </a:t>
            </a:r>
            <a:r>
              <a:rPr lang="en-US" dirty="0" smtClean="0"/>
              <a:t>Many systems require that an </a:t>
            </a:r>
            <a:r>
              <a:rPr lang="en-US" dirty="0" smtClean="0">
                <a:solidFill>
                  <a:srgbClr val="FFC000"/>
                </a:solidFill>
              </a:rPr>
              <a:t>open () system call </a:t>
            </a:r>
            <a:r>
              <a:rPr lang="en-US" dirty="0" smtClean="0"/>
              <a:t>be made before a file is first used. When a file has been opened its entry is added in the </a:t>
            </a:r>
            <a:r>
              <a:rPr lang="en-US" dirty="0" smtClean="0">
                <a:solidFill>
                  <a:srgbClr val="00B0F0"/>
                </a:solidFill>
              </a:rPr>
              <a:t>open file table</a:t>
            </a:r>
            <a:r>
              <a:rPr lang="en-US" dirty="0" smtClean="0"/>
              <a:t>. It also contains open count associated with each file to indicate how many processes have the file open. </a:t>
            </a:r>
          </a:p>
          <a:p>
            <a:pPr algn="just">
              <a:buFont typeface="Wingdings" pitchFamily="2" charset="2"/>
              <a:buChar char="v"/>
            </a:pPr>
            <a:r>
              <a:rPr lang="en-US" b="1" dirty="0" smtClean="0">
                <a:solidFill>
                  <a:srgbClr val="0070C0"/>
                </a:solidFill>
              </a:rPr>
              <a:t>read () : </a:t>
            </a:r>
            <a:r>
              <a:rPr lang="en-US" dirty="0" smtClean="0"/>
              <a:t>To read from a file, we use a system call that specifies the name of the file and </a:t>
            </a:r>
            <a:r>
              <a:rPr lang="en-US" dirty="0" smtClean="0">
                <a:solidFill>
                  <a:srgbClr val="00B050"/>
                </a:solidFill>
              </a:rPr>
              <a:t>read pointer to the location in the file </a:t>
            </a:r>
            <a:r>
              <a:rPr lang="en-US" dirty="0" smtClean="0"/>
              <a:t>where the next read is to take place. Once the read has taken place, the read pointer is updated.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5744"/>
            <a:ext cx="10515600" cy="6068291"/>
          </a:xfrm>
        </p:spPr>
        <p:txBody>
          <a:bodyPr>
            <a:normAutofit/>
          </a:bodyPr>
          <a:lstStyle/>
          <a:p>
            <a:pPr algn="just">
              <a:buFont typeface="Wingdings" pitchFamily="2" charset="2"/>
              <a:buChar char="v"/>
            </a:pPr>
            <a:r>
              <a:rPr lang="en-US" dirty="0" smtClean="0">
                <a:solidFill>
                  <a:srgbClr val="00B0F0"/>
                </a:solidFill>
              </a:rPr>
              <a:t>write () : </a:t>
            </a:r>
            <a:r>
              <a:rPr lang="en-US" dirty="0" smtClean="0"/>
              <a:t>To write a file, we make a system call specifying both the </a:t>
            </a:r>
            <a:r>
              <a:rPr lang="en-US" dirty="0" smtClean="0">
                <a:solidFill>
                  <a:srgbClr val="00B050"/>
                </a:solidFill>
              </a:rPr>
              <a:t>name of the file and the information to be written to the file</a:t>
            </a:r>
            <a:r>
              <a:rPr lang="en-US" dirty="0" smtClean="0"/>
              <a:t>. Given the name of the file, the system searches the directory to find the file’s location. </a:t>
            </a:r>
          </a:p>
          <a:p>
            <a:pPr algn="just">
              <a:buFont typeface="Wingdings" pitchFamily="2" charset="2"/>
              <a:buChar char="Ø"/>
            </a:pPr>
            <a:r>
              <a:rPr lang="en-US" dirty="0" smtClean="0"/>
              <a:t>The system must keep a write pointer to the location in the file where the next write is to take place. The write pointer must be updated </a:t>
            </a:r>
            <a:r>
              <a:rPr lang="en-US" dirty="0" smtClean="0">
                <a:solidFill>
                  <a:srgbClr val="0070C0"/>
                </a:solidFill>
              </a:rPr>
              <a:t>whenever a write occurs. </a:t>
            </a:r>
          </a:p>
          <a:p>
            <a:pPr algn="just">
              <a:buFont typeface="Wingdings" pitchFamily="2" charset="2"/>
              <a:buChar char="v"/>
            </a:pPr>
            <a:r>
              <a:rPr lang="en-US" dirty="0" smtClean="0">
                <a:solidFill>
                  <a:srgbClr val="FF0000"/>
                </a:solidFill>
              </a:rPr>
              <a:t>close () : </a:t>
            </a:r>
            <a:r>
              <a:rPr lang="en-US" dirty="0" smtClean="0"/>
              <a:t>This closes a file. Each close () decrements the open count and when the count reaches zero, the </a:t>
            </a:r>
            <a:r>
              <a:rPr lang="en-US" dirty="0" smtClean="0">
                <a:solidFill>
                  <a:srgbClr val="7030A0"/>
                </a:solidFill>
              </a:rPr>
              <a:t>file is no longer in use </a:t>
            </a:r>
            <a:r>
              <a:rPr lang="en-US" dirty="0" smtClean="0"/>
              <a:t>so it can be closed. </a:t>
            </a:r>
          </a:p>
          <a:p>
            <a:pPr marL="514350" indent="-514350" algn="just">
              <a:buFont typeface="Wingdings" pitchFamily="2" charset="2"/>
              <a:buChar char="v"/>
            </a:pPr>
            <a:r>
              <a:rPr lang="en-US" dirty="0" smtClean="0">
                <a:solidFill>
                  <a:srgbClr val="002060"/>
                </a:solidFill>
              </a:rPr>
              <a:t>delete () : </a:t>
            </a:r>
            <a:r>
              <a:rPr lang="en-US" dirty="0" smtClean="0"/>
              <a:t>To delete a file, we search the directory for the named file. Having found the associated directory entry, we release all file space, so that </a:t>
            </a:r>
            <a:r>
              <a:rPr lang="en-US" dirty="0" smtClean="0">
                <a:solidFill>
                  <a:srgbClr val="0070C0"/>
                </a:solidFill>
              </a:rPr>
              <a:t>it can be reused by other files,</a:t>
            </a:r>
            <a:r>
              <a:rPr lang="en-US" dirty="0" smtClean="0"/>
              <a:t> and erase the directory entry.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6474"/>
            <a:ext cx="10515600" cy="6331526"/>
          </a:xfrm>
        </p:spPr>
        <p:txBody>
          <a:bodyPr>
            <a:normAutofit/>
          </a:bodyPr>
          <a:lstStyle/>
          <a:p>
            <a:pPr algn="just">
              <a:buFont typeface="Wingdings" pitchFamily="2" charset="2"/>
              <a:buChar char="v"/>
            </a:pPr>
            <a:r>
              <a:rPr lang="en-US" sz="3200" b="1" dirty="0" smtClean="0">
                <a:solidFill>
                  <a:srgbClr val="0070C0"/>
                </a:solidFill>
              </a:rPr>
              <a:t>truncate () : </a:t>
            </a:r>
            <a:r>
              <a:rPr lang="en-US" sz="3200" dirty="0" smtClean="0"/>
              <a:t>The user may want to </a:t>
            </a:r>
            <a:r>
              <a:rPr lang="en-US" sz="3200" dirty="0" smtClean="0">
                <a:solidFill>
                  <a:schemeClr val="accent2">
                    <a:lumMod val="75000"/>
                  </a:schemeClr>
                </a:solidFill>
              </a:rPr>
              <a:t>erase the contents of a file but keep its attributes.</a:t>
            </a:r>
            <a:r>
              <a:rPr lang="en-US" sz="3200" dirty="0" smtClean="0"/>
              <a:t> Rather than forcing the user to delete the file and then </a:t>
            </a:r>
            <a:r>
              <a:rPr lang="en-US" sz="3200" dirty="0" smtClean="0">
                <a:solidFill>
                  <a:srgbClr val="00B050"/>
                </a:solidFill>
              </a:rPr>
              <a:t>recreate it, </a:t>
            </a:r>
            <a:r>
              <a:rPr lang="en-US" sz="3200" dirty="0" smtClean="0"/>
              <a:t>this function allows all </a:t>
            </a:r>
            <a:r>
              <a:rPr lang="en-US" sz="3200" dirty="0" smtClean="0">
                <a:solidFill>
                  <a:schemeClr val="accent2">
                    <a:lumMod val="50000"/>
                  </a:schemeClr>
                </a:solidFill>
              </a:rPr>
              <a:t>attributes to remain unchanged</a:t>
            </a:r>
            <a:r>
              <a:rPr lang="en-US" sz="3200" dirty="0" smtClean="0"/>
              <a:t>—except for file length—but lets the file be reset to length zero and its file space released. </a:t>
            </a:r>
          </a:p>
          <a:p>
            <a:pPr algn="just">
              <a:buFont typeface="Wingdings" pitchFamily="2" charset="2"/>
              <a:buChar char="v"/>
            </a:pPr>
            <a:r>
              <a:rPr lang="en-US" sz="3200" b="1" dirty="0" smtClean="0">
                <a:solidFill>
                  <a:srgbClr val="00B050"/>
                </a:solidFill>
              </a:rPr>
              <a:t>seek () : </a:t>
            </a:r>
            <a:r>
              <a:rPr lang="en-US" sz="3200" dirty="0" smtClean="0"/>
              <a:t>It is also called as </a:t>
            </a:r>
            <a:r>
              <a:rPr lang="en-US" sz="3200" dirty="0" smtClean="0">
                <a:solidFill>
                  <a:srgbClr val="0070C0"/>
                </a:solidFill>
              </a:rPr>
              <a:t>Reposition.</a:t>
            </a:r>
            <a:r>
              <a:rPr lang="en-US" sz="3200" dirty="0" smtClean="0"/>
              <a:t> The directory is searched for the </a:t>
            </a:r>
            <a:r>
              <a:rPr lang="en-US" sz="3200" dirty="0" smtClean="0">
                <a:solidFill>
                  <a:srgbClr val="7030A0"/>
                </a:solidFill>
              </a:rPr>
              <a:t>appropriate entry</a:t>
            </a:r>
            <a:r>
              <a:rPr lang="en-US" sz="3200" dirty="0" smtClean="0"/>
              <a:t>, and the current-file-position pointer is repositioned to a given value. Repositioning within a file need not involve any actual I/O. </a:t>
            </a:r>
          </a:p>
          <a:p>
            <a:pPr algn="just">
              <a:buFont typeface="Wingdings" pitchFamily="2" charset="2"/>
              <a:buChar char="v"/>
            </a:pPr>
            <a:r>
              <a:rPr lang="en-US" sz="3200" b="1" dirty="0" smtClean="0">
                <a:solidFill>
                  <a:srgbClr val="7030A0"/>
                </a:solidFill>
              </a:rPr>
              <a:t>unlink () : </a:t>
            </a:r>
            <a:r>
              <a:rPr lang="en-US" sz="3200" dirty="0" smtClean="0">
                <a:solidFill>
                  <a:srgbClr val="C00000"/>
                </a:solidFill>
              </a:rPr>
              <a:t>Deletes a name from the file system</a:t>
            </a:r>
            <a:r>
              <a:rPr lang="en-US" sz="3200" dirty="0" smtClean="0"/>
              <a:t>. If that name was the last link to a file and no processes have the file open the file is deleted and the </a:t>
            </a:r>
            <a:r>
              <a:rPr lang="en-US" sz="3200" dirty="0" smtClean="0">
                <a:solidFill>
                  <a:schemeClr val="accent1">
                    <a:lumMod val="75000"/>
                  </a:schemeClr>
                </a:solidFill>
              </a:rPr>
              <a:t>space it was using is made available for reuse. </a:t>
            </a:r>
            <a:endParaRPr lang="en-US" sz="3200" dirty="0">
              <a:solidFill>
                <a:schemeClr val="accent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943600"/>
          </a:xfrm>
        </p:spPr>
        <p:txBody>
          <a:bodyPr>
            <a:normAutofit/>
          </a:bodyPr>
          <a:lstStyle/>
          <a:p>
            <a:pPr algn="just">
              <a:buNone/>
            </a:pPr>
            <a:r>
              <a:rPr lang="en-US" dirty="0" smtClean="0">
                <a:solidFill>
                  <a:srgbClr val="00B050"/>
                </a:solidFill>
              </a:rPr>
              <a:t>3.</a:t>
            </a:r>
            <a:r>
              <a:rPr lang="en-US" b="1" dirty="0" smtClean="0">
                <a:solidFill>
                  <a:srgbClr val="00B050"/>
                </a:solidFill>
              </a:rPr>
              <a:t> Directory Files:</a:t>
            </a:r>
          </a:p>
          <a:p>
            <a:pPr algn="just">
              <a:buFont typeface="Wingdings" pitchFamily="2" charset="2"/>
              <a:buChar char="v"/>
            </a:pPr>
            <a:r>
              <a:rPr lang="en-US" dirty="0" smtClean="0"/>
              <a:t>Directory contains files and other related information about those files. Its basically a </a:t>
            </a:r>
            <a:r>
              <a:rPr lang="en-US" dirty="0" smtClean="0">
                <a:solidFill>
                  <a:srgbClr val="0070C0"/>
                </a:solidFill>
              </a:rPr>
              <a:t>folder</a:t>
            </a:r>
            <a:r>
              <a:rPr lang="en-US" dirty="0" smtClean="0"/>
              <a:t> to hold and organize multiple files.</a:t>
            </a:r>
          </a:p>
          <a:p>
            <a:pPr algn="just">
              <a:buNone/>
            </a:pPr>
            <a:r>
              <a:rPr lang="en-US" b="1" dirty="0" smtClean="0">
                <a:solidFill>
                  <a:srgbClr val="00B050"/>
                </a:solidFill>
              </a:rPr>
              <a:t>4.Special Files:</a:t>
            </a:r>
          </a:p>
          <a:p>
            <a:pPr algn="just">
              <a:buFont typeface="Wingdings" pitchFamily="2" charset="2"/>
              <a:buChar char="v"/>
            </a:pPr>
            <a:r>
              <a:rPr lang="en-US" dirty="0" smtClean="0"/>
              <a:t>These files are also called device files. It represents physical devices like </a:t>
            </a:r>
            <a:r>
              <a:rPr lang="en-US" dirty="0" smtClean="0">
                <a:solidFill>
                  <a:srgbClr val="0070C0"/>
                </a:solidFill>
              </a:rPr>
              <a:t>printers</a:t>
            </a:r>
            <a:r>
              <a:rPr lang="en-US" dirty="0" smtClean="0"/>
              <a:t>, </a:t>
            </a:r>
            <a:r>
              <a:rPr lang="en-US" dirty="0" smtClean="0">
                <a:solidFill>
                  <a:srgbClr val="7030A0"/>
                </a:solidFill>
              </a:rPr>
              <a:t>disks</a:t>
            </a:r>
            <a:r>
              <a:rPr lang="en-US" dirty="0" smtClean="0"/>
              <a:t>, </a:t>
            </a:r>
            <a:r>
              <a:rPr lang="en-US" dirty="0" smtClean="0">
                <a:solidFill>
                  <a:srgbClr val="FF0000"/>
                </a:solidFill>
              </a:rPr>
              <a:t>networks</a:t>
            </a:r>
            <a:r>
              <a:rPr lang="en-US" dirty="0" smtClean="0"/>
              <a:t>, </a:t>
            </a:r>
            <a:r>
              <a:rPr lang="en-US" dirty="0" smtClean="0">
                <a:solidFill>
                  <a:srgbClr val="92D050"/>
                </a:solidFill>
              </a:rPr>
              <a:t>flash drive</a:t>
            </a:r>
            <a:r>
              <a:rPr lang="en-US" dirty="0" smtClean="0"/>
              <a:t>, etc.</a:t>
            </a:r>
          </a:p>
          <a:p>
            <a:pPr>
              <a:buNone/>
            </a:pPr>
            <a:r>
              <a:rPr lang="en-US" b="1" dirty="0" smtClean="0">
                <a:solidFill>
                  <a:srgbClr val="7030A0"/>
                </a:solidFill>
              </a:rPr>
              <a:t>Functions of File:</a:t>
            </a:r>
          </a:p>
          <a:p>
            <a:pPr>
              <a:buNone/>
            </a:pPr>
            <a:r>
              <a:rPr lang="en-US" dirty="0" smtClean="0"/>
              <a:t>1.Create file, find space on disk, and make an entry in the directory.</a:t>
            </a:r>
          </a:p>
          <a:p>
            <a:pPr>
              <a:buNone/>
            </a:pPr>
            <a:r>
              <a:rPr lang="en-US" dirty="0" smtClean="0"/>
              <a:t>2.Write to file, requires positioning within the file</a:t>
            </a:r>
          </a:p>
          <a:p>
            <a:pPr>
              <a:buNone/>
            </a:pPr>
            <a:r>
              <a:rPr lang="en-US" dirty="0" smtClean="0"/>
              <a:t>3.Read from file involves positioning within the file</a:t>
            </a:r>
          </a:p>
          <a:p>
            <a:pPr>
              <a:buNone/>
            </a:pPr>
            <a:r>
              <a:rPr lang="en-US" dirty="0" smtClean="0"/>
              <a:t>4.Delete directory entry, regain disk space.</a:t>
            </a:r>
          </a:p>
          <a:p>
            <a:pPr>
              <a:buNone/>
            </a:pPr>
            <a:r>
              <a:rPr lang="en-US" dirty="0" smtClean="0"/>
              <a:t>5.Reposition: move read/write position.</a:t>
            </a:r>
          </a:p>
          <a:p>
            <a:pPr algn="just">
              <a:buFont typeface="Wingdings" pitchFamily="2" charset="2"/>
              <a:buChar char="v"/>
            </a:pPr>
            <a:endParaRPr lang="en-US" dirty="0" smtClean="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0000"/>
                </a:solidFill>
              </a:rPr>
              <a:t>Commonly used terms in File systems</a:t>
            </a:r>
            <a:r>
              <a:rPr lang="en-US" b="1" dirty="0" smtClean="0"/>
              <a:t/>
            </a:r>
            <a:br>
              <a:rPr lang="en-US" b="1" dirty="0" smtClean="0"/>
            </a:br>
            <a:endParaRPr lang="en-US" dirty="0"/>
          </a:p>
        </p:txBody>
      </p:sp>
      <p:sp>
        <p:nvSpPr>
          <p:cNvPr id="3" name="Content Placeholder 2"/>
          <p:cNvSpPr>
            <a:spLocks noGrp="1"/>
          </p:cNvSpPr>
          <p:nvPr>
            <p:ph idx="1"/>
          </p:nvPr>
        </p:nvSpPr>
        <p:spPr>
          <a:xfrm>
            <a:off x="484909" y="1534678"/>
            <a:ext cx="11222182" cy="4866121"/>
          </a:xfrm>
        </p:spPr>
        <p:txBody>
          <a:bodyPr>
            <a:normAutofit/>
          </a:bodyPr>
          <a:lstStyle/>
          <a:p>
            <a:pPr algn="just">
              <a:buNone/>
            </a:pPr>
            <a:r>
              <a:rPr lang="en-US" b="1" dirty="0" smtClean="0">
                <a:solidFill>
                  <a:srgbClr val="0070C0"/>
                </a:solidFill>
              </a:rPr>
              <a:t>Field: </a:t>
            </a:r>
            <a:r>
              <a:rPr lang="en-US" dirty="0" smtClean="0"/>
              <a:t>This element stores a </a:t>
            </a:r>
            <a:r>
              <a:rPr lang="en-US" dirty="0" smtClean="0">
                <a:solidFill>
                  <a:srgbClr val="7030A0"/>
                </a:solidFill>
              </a:rPr>
              <a:t>single value</a:t>
            </a:r>
            <a:r>
              <a:rPr lang="en-US" dirty="0" smtClean="0"/>
              <a:t>, which can be static or variable length.</a:t>
            </a:r>
          </a:p>
          <a:p>
            <a:pPr algn="just">
              <a:buNone/>
            </a:pPr>
            <a:r>
              <a:rPr lang="en-US" b="1" dirty="0" smtClean="0">
                <a:solidFill>
                  <a:srgbClr val="0070C0"/>
                </a:solidFill>
              </a:rPr>
              <a:t>DATABASE: </a:t>
            </a:r>
            <a:r>
              <a:rPr lang="en-US" dirty="0" smtClean="0"/>
              <a:t>Collection of </a:t>
            </a:r>
            <a:r>
              <a:rPr lang="en-US" dirty="0" smtClean="0">
                <a:solidFill>
                  <a:srgbClr val="00B050"/>
                </a:solidFill>
              </a:rPr>
              <a:t>related data </a:t>
            </a:r>
            <a:r>
              <a:rPr lang="en-US" dirty="0" smtClean="0"/>
              <a:t>is called a database. Relationships among elements of data are explicit.</a:t>
            </a:r>
          </a:p>
          <a:p>
            <a:pPr algn="just">
              <a:buNone/>
            </a:pPr>
            <a:r>
              <a:rPr lang="en-US" b="1" dirty="0" smtClean="0">
                <a:solidFill>
                  <a:srgbClr val="0070C0"/>
                </a:solidFill>
              </a:rPr>
              <a:t>FILES: </a:t>
            </a:r>
            <a:r>
              <a:rPr lang="en-US" dirty="0" smtClean="0"/>
              <a:t>Files is the collection of </a:t>
            </a:r>
            <a:r>
              <a:rPr lang="en-US" dirty="0" smtClean="0">
                <a:solidFill>
                  <a:srgbClr val="FFC000"/>
                </a:solidFill>
              </a:rPr>
              <a:t>similar record </a:t>
            </a:r>
            <a:r>
              <a:rPr lang="en-US" dirty="0" smtClean="0"/>
              <a:t>which is treated as a single entity.</a:t>
            </a:r>
          </a:p>
          <a:p>
            <a:pPr algn="just">
              <a:buNone/>
            </a:pPr>
            <a:r>
              <a:rPr lang="en-US" b="1" dirty="0" smtClean="0">
                <a:solidFill>
                  <a:srgbClr val="0070C0"/>
                </a:solidFill>
              </a:rPr>
              <a:t>RECORD: </a:t>
            </a:r>
            <a:r>
              <a:rPr lang="en-US" dirty="0" smtClean="0"/>
              <a:t>A Record type is a complex data type that allows the programmer to </a:t>
            </a:r>
            <a:r>
              <a:rPr lang="en-US" dirty="0" smtClean="0">
                <a:solidFill>
                  <a:srgbClr val="7030A0"/>
                </a:solidFill>
              </a:rPr>
              <a:t>create a new data type </a:t>
            </a:r>
            <a:r>
              <a:rPr lang="en-US" dirty="0" smtClean="0"/>
              <a:t>with the desired column structure. Its groups one or more columns to form a new data type. These columns will have their own names and data type.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Common file types</a:t>
            </a:r>
            <a:endParaRPr lang="en-US" sz="3600" b="1" dirty="0">
              <a:solidFill>
                <a:srgbClr val="FF0000"/>
              </a:solidFill>
            </a:endParaRPr>
          </a:p>
        </p:txBody>
      </p:sp>
      <p:pic>
        <p:nvPicPr>
          <p:cNvPr id="1026" name="Picture 2" descr="C:\Users\Student\Desktop\11_03_CommonFileTypes.jpg"/>
          <p:cNvPicPr>
            <a:picLocks noChangeAspect="1" noChangeArrowheads="1"/>
          </p:cNvPicPr>
          <p:nvPr/>
        </p:nvPicPr>
        <p:blipFill>
          <a:blip r:embed="rId2" cstate="print"/>
          <a:srcRect/>
          <a:stretch>
            <a:fillRect/>
          </a:stretch>
        </p:blipFill>
        <p:spPr bwMode="auto">
          <a:xfrm>
            <a:off x="1731819" y="1274618"/>
            <a:ext cx="9462654" cy="537556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5784</Words>
  <Application>Microsoft Office PowerPoint</Application>
  <PresentationFormat>Custom</PresentationFormat>
  <Paragraphs>344</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   UNIT - V  File System Interface and Operations </vt:lpstr>
      <vt:lpstr>FILE</vt:lpstr>
      <vt:lpstr>File System </vt:lpstr>
      <vt:lpstr>File Attributes</vt:lpstr>
      <vt:lpstr>Slide 5</vt:lpstr>
      <vt:lpstr>File Types</vt:lpstr>
      <vt:lpstr>Slide 7</vt:lpstr>
      <vt:lpstr>Commonly used terms in File systems </vt:lpstr>
      <vt:lpstr>Common file types</vt:lpstr>
      <vt:lpstr>File Structure</vt:lpstr>
      <vt:lpstr>File Structure</vt:lpstr>
      <vt:lpstr>Access Methods</vt:lpstr>
      <vt:lpstr>Operations</vt:lpstr>
      <vt:lpstr>2. Direct Access (or Relative Access)</vt:lpstr>
      <vt:lpstr>3. Indexed Access</vt:lpstr>
      <vt:lpstr>Directory Overview</vt:lpstr>
      <vt:lpstr>Slide 17</vt:lpstr>
      <vt:lpstr>Directory Structure</vt:lpstr>
      <vt:lpstr>Limitations</vt:lpstr>
      <vt:lpstr>Slide 20</vt:lpstr>
      <vt:lpstr>2.Two-Level Directory </vt:lpstr>
      <vt:lpstr>Slide 22</vt:lpstr>
      <vt:lpstr>Slide 23</vt:lpstr>
      <vt:lpstr>3. Tree-Structured Directories </vt:lpstr>
      <vt:lpstr>Slide 25</vt:lpstr>
      <vt:lpstr>Tree-Structured Directories</vt:lpstr>
      <vt:lpstr>Slide 27</vt:lpstr>
      <vt:lpstr>Slide 28</vt:lpstr>
      <vt:lpstr>4. Acyclic-Graph Directories</vt:lpstr>
      <vt:lpstr>Acyclic-Graph Directories</vt:lpstr>
      <vt:lpstr>Implementation</vt:lpstr>
      <vt:lpstr>Protection</vt:lpstr>
      <vt:lpstr>1. Types of Access</vt:lpstr>
      <vt:lpstr>2. Access Control</vt:lpstr>
      <vt:lpstr>Slide 35</vt:lpstr>
      <vt:lpstr>3. Other Protection Approaches </vt:lpstr>
      <vt:lpstr>File System Structure </vt:lpstr>
      <vt:lpstr>File System Structure </vt:lpstr>
      <vt:lpstr>Slide 39</vt:lpstr>
      <vt:lpstr>Slide 40</vt:lpstr>
      <vt:lpstr>File system Implementation</vt:lpstr>
      <vt:lpstr>Slide 42</vt:lpstr>
      <vt:lpstr>File System Structure </vt:lpstr>
      <vt:lpstr>Allocation methods</vt:lpstr>
      <vt:lpstr> Accessing a file  </vt:lpstr>
      <vt:lpstr>Contiguous Allocation</vt:lpstr>
      <vt:lpstr>Advantages </vt:lpstr>
      <vt:lpstr>Disadvantages</vt:lpstr>
      <vt:lpstr> 2. Linked Allocation  </vt:lpstr>
      <vt:lpstr> Linked Allocation  </vt:lpstr>
      <vt:lpstr>Advantages  </vt:lpstr>
      <vt:lpstr> 3. Indexed Allocation  </vt:lpstr>
      <vt:lpstr> Indexed Allocation  </vt:lpstr>
      <vt:lpstr>Advantages </vt:lpstr>
      <vt:lpstr> Mechanisms for implementing Index Block  </vt:lpstr>
      <vt:lpstr>Slide 56</vt:lpstr>
      <vt:lpstr>Slide 57</vt:lpstr>
      <vt:lpstr>Free-space Management</vt:lpstr>
      <vt:lpstr> 1. Bit Vector or Bit map  </vt:lpstr>
      <vt:lpstr>Slide 60</vt:lpstr>
      <vt:lpstr>Advantages  </vt:lpstr>
      <vt:lpstr> 2. Linked List  </vt:lpstr>
      <vt:lpstr> Linked List  </vt:lpstr>
      <vt:lpstr> 3. Grouping  </vt:lpstr>
      <vt:lpstr> 4.Counting  </vt:lpstr>
      <vt:lpstr> 5. Space Maps  </vt:lpstr>
      <vt:lpstr>System calls for file operations - open (), read (), write (), close (), seek (), unlink () (File Operations) </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MANAGEMENT &amp; VIRTUAL MEMORY</dc:title>
  <dc:creator>pc</dc:creator>
  <cp:lastModifiedBy>AI&amp;ML P.A</cp:lastModifiedBy>
  <cp:revision>91</cp:revision>
  <dcterms:created xsi:type="dcterms:W3CDTF">2021-06-22T03:09:00Z</dcterms:created>
  <dcterms:modified xsi:type="dcterms:W3CDTF">2022-05-09T09:33:57Z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