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0"/>
  </p:notesMasterIdLst>
  <p:sldIdLst>
    <p:sldId id="256" r:id="rId2"/>
    <p:sldId id="287" r:id="rId3"/>
    <p:sldId id="305" r:id="rId4"/>
    <p:sldId id="315" r:id="rId5"/>
    <p:sldId id="270" r:id="rId6"/>
    <p:sldId id="313" r:id="rId7"/>
    <p:sldId id="311" r:id="rId8"/>
    <p:sldId id="306" r:id="rId9"/>
    <p:sldId id="307" r:id="rId10"/>
    <p:sldId id="308" r:id="rId11"/>
    <p:sldId id="314" r:id="rId12"/>
    <p:sldId id="309" r:id="rId13"/>
    <p:sldId id="310" r:id="rId14"/>
    <p:sldId id="271" r:id="rId15"/>
    <p:sldId id="265" r:id="rId16"/>
    <p:sldId id="266" r:id="rId17"/>
    <p:sldId id="343" r:id="rId18"/>
    <p:sldId id="344" r:id="rId19"/>
    <p:sldId id="257" r:id="rId20"/>
    <p:sldId id="316" r:id="rId21"/>
    <p:sldId id="345" r:id="rId22"/>
    <p:sldId id="267" r:id="rId23"/>
    <p:sldId id="273" r:id="rId24"/>
    <p:sldId id="348" r:id="rId25"/>
    <p:sldId id="349" r:id="rId26"/>
    <p:sldId id="258" r:id="rId27"/>
    <p:sldId id="259" r:id="rId28"/>
    <p:sldId id="260" r:id="rId29"/>
    <p:sldId id="369" r:id="rId30"/>
    <p:sldId id="261" r:id="rId31"/>
    <p:sldId id="262" r:id="rId32"/>
    <p:sldId id="269" r:id="rId33"/>
    <p:sldId id="399" r:id="rId34"/>
    <p:sldId id="263" r:id="rId35"/>
    <p:sldId id="340" r:id="rId36"/>
    <p:sldId id="264" r:id="rId37"/>
    <p:sldId id="363" r:id="rId38"/>
    <p:sldId id="376" r:id="rId39"/>
    <p:sldId id="370" r:id="rId40"/>
    <p:sldId id="371" r:id="rId41"/>
    <p:sldId id="373" r:id="rId42"/>
    <p:sldId id="372" r:id="rId43"/>
    <p:sldId id="374" r:id="rId44"/>
    <p:sldId id="388" r:id="rId45"/>
    <p:sldId id="389" r:id="rId46"/>
    <p:sldId id="362" r:id="rId47"/>
    <p:sldId id="375" r:id="rId48"/>
    <p:sldId id="439" r:id="rId49"/>
    <p:sldId id="377" r:id="rId50"/>
    <p:sldId id="378" r:id="rId51"/>
    <p:sldId id="387" r:id="rId52"/>
    <p:sldId id="421" r:id="rId53"/>
    <p:sldId id="422" r:id="rId54"/>
    <p:sldId id="428" r:id="rId55"/>
    <p:sldId id="423" r:id="rId56"/>
    <p:sldId id="424" r:id="rId57"/>
    <p:sldId id="425" r:id="rId58"/>
    <p:sldId id="429" r:id="rId59"/>
    <p:sldId id="426" r:id="rId60"/>
    <p:sldId id="427" r:id="rId61"/>
    <p:sldId id="457" r:id="rId62"/>
    <p:sldId id="458" r:id="rId63"/>
    <p:sldId id="467" r:id="rId64"/>
    <p:sldId id="440" r:id="rId65"/>
    <p:sldId id="390" r:id="rId66"/>
    <p:sldId id="393" r:id="rId67"/>
    <p:sldId id="394" r:id="rId68"/>
    <p:sldId id="398" r:id="rId69"/>
    <p:sldId id="468" r:id="rId70"/>
    <p:sldId id="469" r:id="rId71"/>
    <p:sldId id="459" r:id="rId72"/>
    <p:sldId id="460" r:id="rId73"/>
    <p:sldId id="461" r:id="rId74"/>
    <p:sldId id="487" r:id="rId75"/>
    <p:sldId id="478" r:id="rId76"/>
    <p:sldId id="479" r:id="rId77"/>
    <p:sldId id="480" r:id="rId78"/>
    <p:sldId id="481" r:id="rId79"/>
    <p:sldId id="489" r:id="rId80"/>
    <p:sldId id="482" r:id="rId81"/>
    <p:sldId id="498" r:id="rId82"/>
    <p:sldId id="499" r:id="rId83"/>
    <p:sldId id="500" r:id="rId84"/>
    <p:sldId id="484" r:id="rId85"/>
    <p:sldId id="503" r:id="rId86"/>
    <p:sldId id="504" r:id="rId87"/>
    <p:sldId id="519" r:id="rId88"/>
    <p:sldId id="501" r:id="rId89"/>
    <p:sldId id="502" r:id="rId90"/>
    <p:sldId id="485" r:id="rId91"/>
    <p:sldId id="505" r:id="rId92"/>
    <p:sldId id="506" r:id="rId93"/>
    <p:sldId id="486" r:id="rId94"/>
    <p:sldId id="507" r:id="rId95"/>
    <p:sldId id="515" r:id="rId96"/>
    <p:sldId id="508" r:id="rId97"/>
    <p:sldId id="509" r:id="rId98"/>
    <p:sldId id="510" r:id="rId9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1" autoAdjust="0"/>
    <p:restoredTop sz="94660"/>
  </p:normalViewPr>
  <p:slideViewPr>
    <p:cSldViewPr snapToGrid="0">
      <p:cViewPr varScale="1">
        <p:scale>
          <a:sx n="39" d="100"/>
          <a:sy n="39" d="100"/>
        </p:scale>
        <p:origin x="-138" y="-79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pPr/>
              <a:t>5/9/2022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pPr/>
              <a:t>5/9/2022</a:t>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pPr/>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pPr/>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pPr/>
              <a:t>5/9/2022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pPr/>
              <a:t>5/9/2022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pPr/>
              <a:t>5/9/2022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pPr/>
              <a:t>5/9/2022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5/9/2022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5/9/2022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5/9/2022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p:cNvPicPr>
            <a:picLocks noChangeAspect="1"/>
          </p:cNvPicPr>
          <p:nvPr/>
        </p:nvPicPr>
        <p:blipFill>
          <a:blip r:embed="rId13"/>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pPr/>
              <a:t>5/9/2022</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n w="22225">
                  <a:solidFill>
                    <a:schemeClr val="accent2"/>
                  </a:solidFill>
                  <a:prstDash val="solid"/>
                </a:ln>
                <a:solidFill>
                  <a:srgbClr val="FF0000"/>
                </a:solidFill>
                <a:effectLst/>
              </a:rPr>
              <a:t>PROCESS MANAGEMENT &amp; SYNCHRONIZATION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6600">
                  <a:solidFill>
                    <a:schemeClr val="accent2"/>
                  </a:solidFill>
                  <a:prstDash val="solid"/>
                </a:ln>
                <a:solidFill>
                  <a:srgbClr val="FFFFFF"/>
                </a:solidFill>
                <a:effectLst>
                  <a:outerShdw dist="38100" dir="2700000" algn="tl" rotWithShape="0">
                    <a:schemeClr val="accent2"/>
                  </a:outerShdw>
                </a:effectLst>
              </a:rPr>
              <a:t>EXAMPLE</a:t>
            </a:r>
          </a:p>
        </p:txBody>
      </p:sp>
      <p:sp>
        <p:nvSpPr>
          <p:cNvPr id="3" name="Content Placeholder 2"/>
          <p:cNvSpPr>
            <a:spLocks noGrp="1"/>
          </p:cNvSpPr>
          <p:nvPr>
            <p:ph idx="1"/>
          </p:nvPr>
        </p:nvSpPr>
        <p:spPr/>
        <p:txBody>
          <a:bodyPr>
            <a:normAutofit/>
          </a:bodyPr>
          <a:lstStyle/>
          <a:p>
            <a:pPr marL="0" indent="0" algn="just">
              <a:buNone/>
            </a:pPr>
            <a:r>
              <a:rPr lang="en-US" sz="3200"/>
              <a:t>1.Consider your bank account has 5000/-.</a:t>
            </a:r>
          </a:p>
          <a:p>
            <a:pPr marL="0" indent="0" algn="just">
              <a:buNone/>
            </a:pPr>
            <a:r>
              <a:rPr lang="en-US" sz="3200"/>
              <a:t>2.You try to withdraw 4000/- using </a:t>
            </a:r>
            <a:r>
              <a:rPr lang="en-US" sz="32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Net banking</a:t>
            </a:r>
            <a:r>
              <a:rPr lang="en-US" sz="3200"/>
              <a:t> and simultaneously try to withdraw via</a:t>
            </a:r>
            <a:r>
              <a:rPr lang="en-US" sz="32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ATM</a:t>
            </a:r>
            <a:r>
              <a:rPr lang="en-US" sz="3200"/>
              <a:t> too.</a:t>
            </a:r>
          </a:p>
          <a:p>
            <a:pPr marL="0" indent="0" algn="just">
              <a:buNone/>
            </a:pPr>
            <a:r>
              <a:rPr lang="en-US" sz="3200"/>
              <a:t>3.For Net Banking at time t = 0ms bank checks you have 5000 as balance and you’re trying to withdraw 4000 which is lesser than your available balance. So, it lets you proceed further and at time t = 1ms it connects you to server to transfer the amount</a:t>
            </a:r>
          </a:p>
          <a:p>
            <a:pPr marL="0" indent="0" algn="just">
              <a:buNone/>
            </a:pPr>
            <a:endParaRPr lang="en-US" sz="3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sz="3600">
                <a:sym typeface="+mn-ea"/>
              </a:rPr>
              <a:t>Imagine, for ATM at time t = 0.5ms bank checks your available balance which currently is 5000 and thus let’s you enter ATM password and withdraw amount.</a:t>
            </a:r>
            <a:endParaRPr lang="en-US" sz="3600"/>
          </a:p>
          <a:p>
            <a:pPr marL="0" indent="0" algn="just">
              <a:buNone/>
            </a:pPr>
            <a:r>
              <a:rPr lang="en-US" sz="3600">
                <a:sym typeface="+mn-ea"/>
              </a:rPr>
              <a:t>At time t = 1.5 ms ATM dispenses the cash of 4000 and at time t = 2 net banking transfer is complete of 4000.</a:t>
            </a:r>
            <a:endParaRPr lang="en-US" sz="3600"/>
          </a:p>
          <a:p>
            <a:pPr marL="0" indent="0" algn="just">
              <a:buNone/>
            </a:pPr>
            <a:endParaRPr lang="en-US" sz="3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How to solve this Situation</a:t>
            </a:r>
          </a:p>
        </p:txBody>
      </p:sp>
      <p:sp>
        <p:nvSpPr>
          <p:cNvPr id="3" name="Content Placeholder 2"/>
          <p:cNvSpPr>
            <a:spLocks noGrp="1"/>
          </p:cNvSpPr>
          <p:nvPr>
            <p:ph idx="1"/>
          </p:nvPr>
        </p:nvSpPr>
        <p:spPr/>
        <p:txBody>
          <a:bodyPr/>
          <a:lstStyle/>
          <a:p>
            <a:pPr marL="0" indent="0" algn="just">
              <a:buNone/>
            </a:pPr>
            <a:r>
              <a:rPr lang="en-US" sz="3600"/>
              <a:t>To avoid such situations process synchronisation is used, so another concurrent </a:t>
            </a:r>
            <a:r>
              <a:rPr lang="en-US" sz="3600">
                <a:ln w="6600">
                  <a:solidFill>
                    <a:schemeClr val="accent2"/>
                  </a:solidFill>
                  <a:prstDash val="solid"/>
                </a:ln>
                <a:solidFill>
                  <a:srgbClr val="FFFFFF"/>
                </a:solidFill>
                <a:effectLst>
                  <a:outerShdw dist="38100" dir="2700000" algn="tl" rotWithShape="0">
                    <a:schemeClr val="accent2"/>
                  </a:outerShdw>
                </a:effectLst>
              </a:rPr>
              <a:t>process P2 </a:t>
            </a:r>
            <a:r>
              <a:rPr lang="en-US" sz="3600"/>
              <a:t>is notified of existing concurrent </a:t>
            </a:r>
            <a:r>
              <a:rPr lang="en-US" sz="3600">
                <a:ln w="6600">
                  <a:solidFill>
                    <a:schemeClr val="accent2"/>
                  </a:solidFill>
                  <a:prstDash val="solid"/>
                </a:ln>
                <a:solidFill>
                  <a:srgbClr val="FFFFFF"/>
                </a:solidFill>
                <a:effectLst>
                  <a:outerShdw dist="38100" dir="2700000" algn="tl" rotWithShape="0">
                    <a:schemeClr val="accent2"/>
                  </a:outerShdw>
                </a:effectLst>
              </a:rPr>
              <a:t>process P1</a:t>
            </a:r>
            <a:r>
              <a:rPr lang="en-US" sz="3600"/>
              <a:t> and not allowed to go through as there is P1 process which is running and P2 execution is only allowed once P1 completes.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6600">
                  <a:solidFill>
                    <a:schemeClr val="accent2"/>
                  </a:solidFill>
                  <a:prstDash val="solid"/>
                </a:ln>
                <a:solidFill>
                  <a:srgbClr val="FFFFFF"/>
                </a:solidFill>
                <a:effectLst>
                  <a:outerShdw dist="38100" dir="2700000" algn="tl" rotWithShape="0">
                    <a:schemeClr val="accent2"/>
                  </a:outerShdw>
                </a:effectLst>
              </a:rPr>
              <a:t>Types of Process Synchronization</a:t>
            </a:r>
          </a:p>
        </p:txBody>
      </p:sp>
      <p:sp>
        <p:nvSpPr>
          <p:cNvPr id="3" name="Content Placeholder 2"/>
          <p:cNvSpPr>
            <a:spLocks noGrp="1"/>
          </p:cNvSpPr>
          <p:nvPr>
            <p:ph idx="1"/>
          </p:nvPr>
        </p:nvSpPr>
        <p:spPr/>
        <p:txBody>
          <a:bodyPr/>
          <a:lstStyle/>
          <a:p>
            <a:pPr marL="0" indent="0" algn="just">
              <a:buNone/>
            </a:pP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1.Independent Process</a:t>
            </a:r>
            <a:r>
              <a:rPr lang="en-US" sz="3600"/>
              <a:t> : Execution of one process </a:t>
            </a:r>
            <a:r>
              <a:rPr lang="en-US" sz="3600">
                <a:solidFill>
                  <a:srgbClr val="FF0000"/>
                </a:solidFill>
              </a:rPr>
              <a:t>does not affects</a:t>
            </a:r>
            <a:r>
              <a:rPr lang="en-US" sz="3600"/>
              <a:t> the execution of other processes.</a:t>
            </a:r>
          </a:p>
          <a:p>
            <a:pPr algn="just">
              <a:buFont typeface="Wingdings" panose="05000000000000000000" charset="0"/>
              <a:buChar char="Ø"/>
            </a:pPr>
            <a:r>
              <a:rPr lang="en-US" sz="3600"/>
              <a:t>There is no common situation.</a:t>
            </a:r>
          </a:p>
          <a:p>
            <a:pPr marL="0" indent="0" algn="just">
              <a:buNone/>
            </a:pP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2.Cooperative Process</a:t>
            </a:r>
            <a:r>
              <a:rPr lang="en-US" sz="3600"/>
              <a:t> : Execution of one process</a:t>
            </a:r>
            <a:r>
              <a:rPr lang="en-US" sz="3600">
                <a:solidFill>
                  <a:srgbClr val="FF0000"/>
                </a:solidFill>
              </a:rPr>
              <a:t> can affects</a:t>
            </a:r>
            <a:r>
              <a:rPr lang="en-US" sz="3600"/>
              <a:t> the execution of other processes. </a:t>
            </a:r>
          </a:p>
          <a:p>
            <a:pPr algn="just">
              <a:buFont typeface="Wingdings" panose="05000000000000000000" charset="0"/>
              <a:buChar char="Ø"/>
            </a:pPr>
            <a:r>
              <a:rPr lang="en-US" sz="3600"/>
              <a:t>They can share memory or Resources or code.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484755" y="1497330"/>
            <a:ext cx="8015605" cy="490791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n w="22225">
                  <a:solidFill>
                    <a:schemeClr val="accent2"/>
                  </a:solidFill>
                  <a:prstDash val="solid"/>
                </a:ln>
                <a:solidFill>
                  <a:schemeClr val="accent2">
                    <a:lumMod val="40000"/>
                    <a:lumOff val="60000"/>
                  </a:schemeClr>
                </a:solidFill>
                <a:effectLst/>
                <a:sym typeface="+mn-ea"/>
              </a:rPr>
              <a:t>PROCESS SYNCHRONIZATION</a:t>
            </a:r>
            <a:endParaRPr lang="en-US"/>
          </a:p>
        </p:txBody>
      </p:sp>
      <p:sp>
        <p:nvSpPr>
          <p:cNvPr id="3" name="Content Placeholder 2"/>
          <p:cNvSpPr>
            <a:spLocks noGrp="1"/>
          </p:cNvSpPr>
          <p:nvPr>
            <p:ph idx="1"/>
          </p:nvPr>
        </p:nvSpPr>
        <p:spPr/>
        <p:txBody>
          <a:bodyPr/>
          <a:lstStyle/>
          <a:p>
            <a:pPr marL="0" indent="0" algn="just">
              <a:buNone/>
            </a:pPr>
            <a:r>
              <a:rPr lang="en-US" sz="3600"/>
              <a:t>Process Synchronization means </a:t>
            </a:r>
            <a:r>
              <a:rPr lang="en-US" sz="3600">
                <a:ln w="22225">
                  <a:solidFill>
                    <a:schemeClr val="accent2"/>
                  </a:solidFill>
                  <a:prstDash val="solid"/>
                </a:ln>
                <a:solidFill>
                  <a:schemeClr val="accent2">
                    <a:lumMod val="40000"/>
                    <a:lumOff val="60000"/>
                  </a:schemeClr>
                </a:solidFill>
                <a:effectLst/>
              </a:rPr>
              <a:t>sharing system resources by processes</a:t>
            </a:r>
            <a:r>
              <a:rPr lang="en-US" sz="3600"/>
              <a:t> in a such a way that, Concurrent access to shared data is handled thereby minimizing the chance of inconsistent data. </a:t>
            </a:r>
          </a:p>
          <a:p>
            <a:pPr marL="0" indent="0" algn="just">
              <a:buNone/>
            </a:pPr>
            <a:r>
              <a:rPr lang="en-US" sz="3600"/>
              <a:t>Maintaining data consistency demands mechanisms to ensure synchronized execution of cooperating Processes.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855470" y="2072005"/>
            <a:ext cx="9372600" cy="324993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Critical section</a:t>
            </a:r>
          </a:p>
        </p:txBody>
      </p:sp>
      <p:sp>
        <p:nvSpPr>
          <p:cNvPr id="3" name="Content Placeholder 2"/>
          <p:cNvSpPr>
            <a:spLocks noGrp="1"/>
          </p:cNvSpPr>
          <p:nvPr>
            <p:ph idx="1"/>
          </p:nvPr>
        </p:nvSpPr>
        <p:spPr/>
        <p:txBody>
          <a:bodyPr/>
          <a:lstStyle/>
          <a:p>
            <a:pPr marL="0" indent="0" algn="just">
              <a:buNone/>
            </a:pPr>
            <a:r>
              <a:rPr lang="en-US" sz="32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Definition :</a:t>
            </a:r>
            <a:r>
              <a:rPr lang="en-US" sz="3200"/>
              <a:t> It is a part of the program where shared resources are accessed by various processes.</a:t>
            </a:r>
          </a:p>
          <a:p>
            <a:pPr marL="0" indent="0" algn="just">
              <a:buNone/>
            </a:pPr>
            <a:r>
              <a:rPr lang="en-US" sz="3200"/>
              <a:t>critical section is a place where </a:t>
            </a:r>
            <a:r>
              <a:rPr lang="en-US" sz="3200">
                <a:ln w="6600">
                  <a:solidFill>
                    <a:schemeClr val="accent2"/>
                  </a:solidFill>
                  <a:prstDash val="solid"/>
                </a:ln>
                <a:solidFill>
                  <a:srgbClr val="FFFFFF"/>
                </a:solidFill>
                <a:effectLst>
                  <a:outerShdw dist="38100" dir="2700000" algn="tl" rotWithShape="0">
                    <a:schemeClr val="accent2"/>
                  </a:outerShdw>
                </a:effectLst>
              </a:rPr>
              <a:t>share variables</a:t>
            </a:r>
            <a:r>
              <a:rPr lang="en-US" sz="3200"/>
              <a:t>, </a:t>
            </a:r>
            <a:r>
              <a:rPr lang="en-US" sz="3200">
                <a:ln w="6600">
                  <a:solidFill>
                    <a:schemeClr val="accent2"/>
                  </a:solidFill>
                  <a:prstDash val="solid"/>
                </a:ln>
                <a:solidFill>
                  <a:srgbClr val="FFFFFF"/>
                </a:solidFill>
                <a:effectLst>
                  <a:outerShdw dist="38100" dir="2700000" algn="tl" rotWithShape="0">
                    <a:schemeClr val="accent2"/>
                  </a:outerShdw>
                </a:effectLst>
              </a:rPr>
              <a:t>Resources</a:t>
            </a:r>
            <a:r>
              <a:rPr lang="en-US" sz="3200"/>
              <a:t> are placed.</a:t>
            </a:r>
          </a:p>
          <a:p>
            <a:pPr marL="0" indent="0" algn="just">
              <a:buNone/>
            </a:pPr>
            <a:r>
              <a:rPr lang="en-US" sz="3200"/>
              <a:t>consider a program,it is divided into two sections</a:t>
            </a:r>
          </a:p>
          <a:p>
            <a:pPr marL="0" indent="0" algn="just">
              <a:buNone/>
            </a:pPr>
            <a:r>
              <a:rPr lang="en-US" sz="3200"/>
              <a:t>1.C</a:t>
            </a:r>
            <a:r>
              <a:rPr lang="en-US" sz="3200">
                <a:sym typeface="+mn-ea"/>
              </a:rPr>
              <a:t>ritical section</a:t>
            </a:r>
          </a:p>
          <a:p>
            <a:pPr marL="0" indent="0" algn="just">
              <a:buNone/>
            </a:pPr>
            <a:r>
              <a:rPr lang="en-US" sz="3200"/>
              <a:t>2.Non-</a:t>
            </a:r>
            <a:r>
              <a:rPr lang="en-US" sz="3200">
                <a:sym typeface="+mn-ea"/>
              </a:rPr>
              <a:t>critical section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mn-ea"/>
              </a:rPr>
              <a:t>1.Critical section : </a:t>
            </a:r>
            <a:r>
              <a:rPr lang="en-US" sz="3600">
                <a:sym typeface="+mn-ea"/>
              </a:rPr>
              <a:t>If there is a </a:t>
            </a:r>
            <a:r>
              <a:rPr lang="en-US" sz="360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sym typeface="+mn-ea"/>
              </a:rPr>
              <a:t>common code</a:t>
            </a:r>
            <a:r>
              <a:rPr lang="en-US" sz="3600">
                <a:sym typeface="+mn-ea"/>
              </a:rPr>
              <a:t>,we place in critical section.</a:t>
            </a:r>
          </a:p>
          <a:p>
            <a:pPr marL="0" indent="0" algn="just">
              <a:buNone/>
            </a:pP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2.Non-</a:t>
            </a: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mn-ea"/>
              </a:rPr>
              <a:t>Critical section :</a:t>
            </a:r>
            <a:r>
              <a:rPr lang="en-US" sz="3600">
                <a:sym typeface="+mn-ea"/>
              </a:rPr>
              <a:t> If there is </a:t>
            </a:r>
            <a:r>
              <a:rPr lang="en-US" sz="360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sym typeface="+mn-ea"/>
              </a:rPr>
              <a:t>No common code</a:t>
            </a:r>
            <a:r>
              <a:rPr lang="en-US" sz="3600">
                <a:sym typeface="+mn-ea"/>
              </a:rPr>
              <a:t>,we place in Non-critical section.</a:t>
            </a:r>
          </a:p>
          <a:p>
            <a:pPr marL="0" indent="0" algn="just">
              <a:buNone/>
            </a:pPr>
            <a:endParaRPr lang="en-US" sz="3600">
              <a:sym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0890"/>
          </a:xfrm>
        </p:spPr>
        <p:txBody>
          <a:bodyPr/>
          <a:lstStyle/>
          <a:p>
            <a:pPr algn="ctr"/>
            <a:r>
              <a:rPr lang="en-US" b="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Critical-Section Problem</a:t>
            </a:r>
          </a:p>
        </p:txBody>
      </p:sp>
      <p:sp>
        <p:nvSpPr>
          <p:cNvPr id="3" name="Content Placeholder 2"/>
          <p:cNvSpPr>
            <a:spLocks noGrp="1"/>
          </p:cNvSpPr>
          <p:nvPr>
            <p:ph idx="1"/>
          </p:nvPr>
        </p:nvSpPr>
        <p:spPr>
          <a:xfrm>
            <a:off x="838200" y="1395730"/>
            <a:ext cx="10515600" cy="4781550"/>
          </a:xfrm>
        </p:spPr>
        <p:txBody>
          <a:bodyPr/>
          <a:lstStyle/>
          <a:p>
            <a:pPr algn="just">
              <a:buFont typeface="Wingdings" panose="05000000000000000000" charset="0"/>
              <a:buChar char="v"/>
            </a:pPr>
            <a:r>
              <a:rPr lang="en-US" sz="3600">
                <a:sym typeface="+mn-ea"/>
              </a:rPr>
              <a:t> </a:t>
            </a:r>
            <a:r>
              <a:rPr lang="en-US" sz="36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mn-ea"/>
              </a:rPr>
              <a:t>PROBLEM : </a:t>
            </a:r>
            <a:endParaRPr lang="en-US" sz="3600">
              <a:sym typeface="+mn-ea"/>
            </a:endParaRPr>
          </a:p>
          <a:p>
            <a:pPr algn="just">
              <a:buFont typeface="Wingdings" panose="05000000000000000000" charset="0"/>
              <a:buChar char="v"/>
            </a:pPr>
            <a:r>
              <a:rPr lang="en-US" sz="3600">
                <a:sym typeface="+mn-ea"/>
              </a:rPr>
              <a:t>Critical section is a </a:t>
            </a:r>
            <a:r>
              <a:rPr lang="en-US" sz="3600">
                <a:ln w="22225">
                  <a:solidFill>
                    <a:schemeClr val="accent2"/>
                  </a:solidFill>
                  <a:prstDash val="solid"/>
                </a:ln>
                <a:solidFill>
                  <a:schemeClr val="accent2">
                    <a:lumMod val="40000"/>
                    <a:lumOff val="60000"/>
                  </a:schemeClr>
                </a:solidFill>
                <a:effectLst/>
                <a:sym typeface="+mn-ea"/>
              </a:rPr>
              <a:t>code segment</a:t>
            </a:r>
            <a:r>
              <a:rPr lang="en-US" sz="3600">
                <a:sym typeface="+mn-ea"/>
              </a:rPr>
              <a:t> that can be accessed </a:t>
            </a:r>
            <a:r>
              <a:rPr lang="en-US" sz="3600"/>
              <a:t>by only </a:t>
            </a:r>
            <a:r>
              <a:rPr lang="en-US" sz="3600">
                <a:ln w="22225">
                  <a:solidFill>
                    <a:schemeClr val="accent2"/>
                  </a:solidFill>
                  <a:prstDash val="solid"/>
                </a:ln>
                <a:solidFill>
                  <a:schemeClr val="accent2">
                    <a:lumMod val="40000"/>
                    <a:lumOff val="60000"/>
                  </a:schemeClr>
                </a:solidFill>
                <a:effectLst/>
              </a:rPr>
              <a:t>one process</a:t>
            </a:r>
            <a:r>
              <a:rPr lang="en-US" sz="3600"/>
              <a:t> at a time. </a:t>
            </a:r>
          </a:p>
          <a:p>
            <a:pPr algn="just">
              <a:buFont typeface="Wingdings" panose="05000000000000000000" charset="0"/>
              <a:buChar char="v"/>
            </a:pPr>
            <a:r>
              <a:rPr lang="en-US" sz="3600"/>
              <a:t>Critical section contains shared variables which need to be synchronized to maintain consistency of data variables.</a:t>
            </a:r>
          </a:p>
          <a:p>
            <a:pPr algn="just">
              <a:buFont typeface="Wingdings" panose="05000000000000000000" charset="0"/>
              <a:buChar char="v"/>
            </a:pPr>
            <a:r>
              <a:rPr lang="en-US" sz="3600"/>
              <a:t>In the entry section, the process requests for entry </a:t>
            </a:r>
          </a:p>
          <a:p>
            <a:pPr marL="0" indent="0" algn="just">
              <a:buNone/>
            </a:pPr>
            <a:r>
              <a:rPr lang="en-US" sz="3600"/>
              <a:t>in the Critical Section.</a:t>
            </a:r>
          </a:p>
          <a:p>
            <a:pPr marL="0" indent="0" algn="just">
              <a:buNone/>
            </a:pPr>
            <a:endParaRPr lang="en-US" sz="360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76600" y="1828800"/>
            <a:ext cx="12192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791200" y="2133600"/>
            <a:ext cx="13716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P1</a:t>
            </a:r>
            <a:endParaRPr lang="en-US" sz="2400" b="1" dirty="0"/>
          </a:p>
        </p:txBody>
      </p:sp>
      <p:sp>
        <p:nvSpPr>
          <p:cNvPr id="6" name="Rectangle 5"/>
          <p:cNvSpPr/>
          <p:nvPr/>
        </p:nvSpPr>
        <p:spPr>
          <a:xfrm>
            <a:off x="8534400" y="1905000"/>
            <a:ext cx="1524000"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P1</a:t>
            </a:r>
          </a:p>
          <a:p>
            <a:pPr algn="ctr"/>
            <a:r>
              <a:rPr lang="en-US" sz="3200" b="1" dirty="0" smtClean="0"/>
              <a:t>P2</a:t>
            </a:r>
          </a:p>
          <a:p>
            <a:pPr algn="ctr"/>
            <a:r>
              <a:rPr lang="en-US" sz="3200" b="1" dirty="0" smtClean="0"/>
              <a:t>P3</a:t>
            </a:r>
          </a:p>
          <a:p>
            <a:pPr algn="ctr"/>
            <a:r>
              <a:rPr lang="en-US" sz="3200" b="1" dirty="0" smtClean="0"/>
              <a:t>P4</a:t>
            </a:r>
          </a:p>
          <a:p>
            <a:pPr algn="ctr"/>
            <a:r>
              <a:rPr lang="en-US" sz="3200" b="1" dirty="0" smtClean="0"/>
              <a:t>P5</a:t>
            </a:r>
            <a:endParaRPr lang="en-US" sz="3200" b="1" dirty="0"/>
          </a:p>
        </p:txBody>
      </p:sp>
      <p:sp>
        <p:nvSpPr>
          <p:cNvPr id="9" name="TextBox 8"/>
          <p:cNvSpPr txBox="1"/>
          <p:nvPr/>
        </p:nvSpPr>
        <p:spPr>
          <a:xfrm>
            <a:off x="8229600" y="5181600"/>
            <a:ext cx="2438400" cy="368300"/>
          </a:xfrm>
          <a:prstGeom prst="rect">
            <a:avLst/>
          </a:prstGeom>
          <a:noFill/>
        </p:spPr>
        <p:txBody>
          <a:bodyPr wrap="square" rtlCol="0">
            <a:spAutoFit/>
          </a:bodyPr>
          <a:lstStyle/>
          <a:p>
            <a:r>
              <a:rPr lang="en-US" b="1" dirty="0" smtClean="0">
                <a:solidFill>
                  <a:srgbClr val="FF0000"/>
                </a:solidFill>
              </a:rPr>
              <a:t>Secondary Memory</a:t>
            </a:r>
            <a:endParaRPr lang="en-US" b="1" dirty="0">
              <a:solidFill>
                <a:srgbClr val="FF0000"/>
              </a:solidFill>
            </a:endParaRPr>
          </a:p>
        </p:txBody>
      </p:sp>
      <p:sp>
        <p:nvSpPr>
          <p:cNvPr id="10" name="TextBox 9"/>
          <p:cNvSpPr txBox="1"/>
          <p:nvPr/>
        </p:nvSpPr>
        <p:spPr>
          <a:xfrm>
            <a:off x="5715000" y="4343400"/>
            <a:ext cx="1828800" cy="368300"/>
          </a:xfrm>
          <a:prstGeom prst="rect">
            <a:avLst/>
          </a:prstGeom>
          <a:noFill/>
        </p:spPr>
        <p:txBody>
          <a:bodyPr wrap="square" rtlCol="0">
            <a:spAutoFit/>
          </a:bodyPr>
          <a:lstStyle/>
          <a:p>
            <a:r>
              <a:rPr lang="en-US" b="1" dirty="0" smtClean="0">
                <a:solidFill>
                  <a:srgbClr val="0070C0"/>
                </a:solidFill>
              </a:rPr>
              <a:t>Main Memory</a:t>
            </a:r>
            <a:endParaRPr lang="en-US" b="1" dirty="0">
              <a:solidFill>
                <a:srgbClr val="0070C0"/>
              </a:solidFill>
            </a:endParaRPr>
          </a:p>
        </p:txBody>
      </p:sp>
      <p:sp>
        <p:nvSpPr>
          <p:cNvPr id="11" name="TextBox 10"/>
          <p:cNvSpPr txBox="1"/>
          <p:nvPr/>
        </p:nvSpPr>
        <p:spPr>
          <a:xfrm>
            <a:off x="3505200" y="3429000"/>
            <a:ext cx="990600" cy="398780"/>
          </a:xfrm>
          <a:prstGeom prst="rect">
            <a:avLst/>
          </a:prstGeom>
          <a:noFill/>
        </p:spPr>
        <p:txBody>
          <a:bodyPr wrap="square" rtlCol="0">
            <a:spAutoFit/>
          </a:bodyPr>
          <a:lstStyle/>
          <a:p>
            <a:r>
              <a:rPr lang="en-US" sz="2000" b="1" dirty="0" smtClean="0">
                <a:solidFill>
                  <a:srgbClr val="7030A0"/>
                </a:solidFill>
              </a:rPr>
              <a:t>CPU</a:t>
            </a:r>
            <a:endParaRPr lang="en-US" sz="2000" b="1" dirty="0">
              <a:solidFill>
                <a:srgbClr val="7030A0"/>
              </a:solidFill>
            </a:endParaRPr>
          </a:p>
        </p:txBody>
      </p:sp>
      <p:cxnSp>
        <p:nvCxnSpPr>
          <p:cNvPr id="13" name="Curved Connector 12"/>
          <p:cNvCxnSpPr/>
          <p:nvPr/>
        </p:nvCxnSpPr>
        <p:spPr>
          <a:xfrm rot="10800000" flipV="1">
            <a:off x="7162800" y="1905000"/>
            <a:ext cx="1752600" cy="76200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Curved Connector 14"/>
          <p:cNvCxnSpPr/>
          <p:nvPr/>
        </p:nvCxnSpPr>
        <p:spPr>
          <a:xfrm rot="10800000">
            <a:off x="4267200" y="1752600"/>
            <a:ext cx="1447800" cy="60960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486400" y="1371600"/>
            <a:ext cx="1905000" cy="368300"/>
          </a:xfrm>
          <a:prstGeom prst="rect">
            <a:avLst/>
          </a:prstGeom>
          <a:noFill/>
        </p:spPr>
        <p:txBody>
          <a:bodyPr wrap="square" rtlCol="0">
            <a:spAutoFit/>
          </a:bodyPr>
          <a:lstStyle/>
          <a:p>
            <a:r>
              <a:rPr lang="en-US" b="1" dirty="0" smtClean="0">
                <a:solidFill>
                  <a:srgbClr val="00B0F0"/>
                </a:solidFill>
              </a:rPr>
              <a:t>P1-&gt; PROCESS</a:t>
            </a:r>
            <a:endParaRPr lang="en-US" b="1" dirty="0">
              <a:solidFill>
                <a:srgbClr val="00B0F0"/>
              </a:solidFill>
            </a:endParaRPr>
          </a:p>
        </p:txBody>
      </p:sp>
      <p:sp>
        <p:nvSpPr>
          <p:cNvPr id="18" name="TextBox 17"/>
          <p:cNvSpPr txBox="1"/>
          <p:nvPr/>
        </p:nvSpPr>
        <p:spPr>
          <a:xfrm>
            <a:off x="8229600" y="1143000"/>
            <a:ext cx="2133600" cy="368300"/>
          </a:xfrm>
          <a:prstGeom prst="rect">
            <a:avLst/>
          </a:prstGeom>
          <a:noFill/>
        </p:spPr>
        <p:txBody>
          <a:bodyPr wrap="square" rtlCol="0">
            <a:spAutoFit/>
          </a:bodyPr>
          <a:lstStyle/>
          <a:p>
            <a:r>
              <a:rPr lang="en-US" b="1" dirty="0" smtClean="0">
                <a:solidFill>
                  <a:srgbClr val="7030A0"/>
                </a:solidFill>
              </a:rPr>
              <a:t>P1-&gt; PROGRAM</a:t>
            </a:r>
            <a:endParaRPr lang="en-US" b="1" dirty="0">
              <a:solidFill>
                <a:srgbClr val="7030A0"/>
              </a:solidFill>
            </a:endParaRPr>
          </a:p>
        </p:txBody>
      </p:sp>
      <p:sp>
        <p:nvSpPr>
          <p:cNvPr id="20" name="Title 19"/>
          <p:cNvSpPr>
            <a:spLocks noGrp="1"/>
          </p:cNvSpPr>
          <p:nvPr>
            <p:ph type="title"/>
          </p:nvPr>
        </p:nvSpPr>
        <p:spPr/>
        <p:txBody>
          <a:bodyPr>
            <a:normAutofit/>
          </a:bodyPr>
          <a:lstStyle/>
          <a:p>
            <a:pPr algn="ctr"/>
            <a:r>
              <a:rPr lang="en-US" sz="3600" b="1" dirty="0" smtClean="0">
                <a:ln w="22225">
                  <a:solidFill>
                    <a:schemeClr val="accent2"/>
                  </a:solidFill>
                  <a:prstDash val="solid"/>
                </a:ln>
                <a:solidFill>
                  <a:schemeClr val="accent2">
                    <a:lumMod val="40000"/>
                    <a:lumOff val="60000"/>
                  </a:schemeClr>
                </a:solidFill>
                <a:effectLst/>
              </a:rPr>
              <a:t>PROCESS MANAGEMENT</a:t>
            </a:r>
          </a:p>
        </p:txBody>
      </p:sp>
      <p:sp>
        <p:nvSpPr>
          <p:cNvPr id="21" name="Arc 20"/>
          <p:cNvSpPr/>
          <p:nvPr/>
        </p:nvSpPr>
        <p:spPr>
          <a:xfrm>
            <a:off x="6324600" y="2895600"/>
            <a:ext cx="2209800" cy="4572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CRITICAL SECTION PROBLEM</a:t>
            </a:r>
          </a:p>
        </p:txBody>
      </p:sp>
      <p:sp>
        <p:nvSpPr>
          <p:cNvPr id="3" name="Content Placeholder 2"/>
          <p:cNvSpPr>
            <a:spLocks noGrp="1"/>
          </p:cNvSpPr>
          <p:nvPr>
            <p:ph idx="1"/>
          </p:nvPr>
        </p:nvSpPr>
        <p:spPr>
          <a:xfrm>
            <a:off x="838200" y="1197610"/>
            <a:ext cx="10515600" cy="5525135"/>
          </a:xfrm>
        </p:spPr>
        <p:txBody>
          <a:bodyPr/>
          <a:lstStyle/>
          <a:p>
            <a:pPr marL="0" indent="0" algn="just">
              <a:buNone/>
            </a:pPr>
            <a:r>
              <a:rPr lang="en-US" sz="3200"/>
              <a:t>A section of code, common to n cooperating processes, in which the processes may be accessing common variables.</a:t>
            </a:r>
          </a:p>
          <a:p>
            <a:pPr marL="0" indent="0" algn="just">
              <a:buNone/>
            </a:pPr>
            <a:r>
              <a:rPr lang="en-US" sz="3200"/>
              <a:t>A Critical Section Environment contains:</a:t>
            </a:r>
          </a:p>
          <a:p>
            <a:pPr algn="just">
              <a:buFont typeface="Wingdings" panose="05000000000000000000" charset="0"/>
              <a:buChar char="v"/>
            </a:pPr>
            <a:r>
              <a:rPr lang="en-US" sz="3200" b="1">
                <a:ln w="12700">
                  <a:solidFill>
                    <a:schemeClr val="accent5"/>
                  </a:solidFill>
                  <a:prstDash val="solid"/>
                </a:ln>
                <a:pattFill prst="ltDnDiag">
                  <a:fgClr>
                    <a:schemeClr val="accent5">
                      <a:lumMod val="60000"/>
                      <a:lumOff val="40000"/>
                    </a:schemeClr>
                  </a:fgClr>
                  <a:bgClr>
                    <a:schemeClr val="bg1"/>
                  </a:bgClr>
                </a:pattFill>
                <a:effectLst/>
              </a:rPr>
              <a:t>Entry Section</a:t>
            </a:r>
            <a:r>
              <a:rPr lang="en-US" sz="3200"/>
              <a:t> Code requesting </a:t>
            </a:r>
            <a:r>
              <a:rPr lang="en-US" sz="3200">
                <a:ln w="22225">
                  <a:solidFill>
                    <a:schemeClr val="accent2"/>
                  </a:solidFill>
                  <a:prstDash val="solid"/>
                </a:ln>
                <a:solidFill>
                  <a:schemeClr val="accent2">
                    <a:lumMod val="40000"/>
                    <a:lumOff val="60000"/>
                  </a:schemeClr>
                </a:solidFill>
                <a:effectLst/>
              </a:rPr>
              <a:t>entry </a:t>
            </a:r>
            <a:r>
              <a:rPr lang="en-US" sz="3200"/>
              <a:t>into the critical section.</a:t>
            </a:r>
          </a:p>
          <a:p>
            <a:pPr algn="just">
              <a:buFont typeface="Wingdings" panose="05000000000000000000" charset="0"/>
              <a:buChar char="v"/>
            </a:pPr>
            <a:r>
              <a:rPr lang="en-US" sz="3200" b="1">
                <a:ln w="12700">
                  <a:solidFill>
                    <a:schemeClr val="accent5"/>
                  </a:solidFill>
                  <a:prstDash val="solid"/>
                </a:ln>
                <a:pattFill prst="ltDnDiag">
                  <a:fgClr>
                    <a:schemeClr val="accent5">
                      <a:lumMod val="60000"/>
                      <a:lumOff val="40000"/>
                    </a:schemeClr>
                  </a:fgClr>
                  <a:bgClr>
                    <a:schemeClr val="bg1"/>
                  </a:bgClr>
                </a:pattFill>
                <a:effectLst/>
              </a:rPr>
              <a:t>Critical Section </a:t>
            </a:r>
            <a:r>
              <a:rPr lang="en-US" sz="3200"/>
              <a:t>Code in which only </a:t>
            </a:r>
            <a:r>
              <a:rPr lang="en-US" sz="3200">
                <a:ln w="22225">
                  <a:solidFill>
                    <a:schemeClr val="accent2"/>
                  </a:solidFill>
                  <a:prstDash val="solid"/>
                </a:ln>
                <a:solidFill>
                  <a:schemeClr val="accent2">
                    <a:lumMod val="40000"/>
                    <a:lumOff val="60000"/>
                  </a:schemeClr>
                </a:solidFill>
                <a:effectLst/>
              </a:rPr>
              <a:t>one process </a:t>
            </a:r>
            <a:r>
              <a:rPr lang="en-US" sz="3200"/>
              <a:t>can execute at any one time.</a:t>
            </a:r>
          </a:p>
          <a:p>
            <a:pPr algn="just">
              <a:buFont typeface="Wingdings" panose="05000000000000000000" charset="0"/>
              <a:buChar char="v"/>
            </a:pPr>
            <a:r>
              <a:rPr lang="en-US" sz="3200" b="1">
                <a:ln w="12700">
                  <a:solidFill>
                    <a:schemeClr val="accent5"/>
                  </a:solidFill>
                  <a:prstDash val="solid"/>
                </a:ln>
                <a:pattFill prst="ltDnDiag">
                  <a:fgClr>
                    <a:schemeClr val="accent5">
                      <a:lumMod val="60000"/>
                      <a:lumOff val="40000"/>
                    </a:schemeClr>
                  </a:fgClr>
                  <a:bgClr>
                    <a:schemeClr val="bg1"/>
                  </a:bgClr>
                </a:pattFill>
                <a:effectLst/>
              </a:rPr>
              <a:t>Exit Section</a:t>
            </a:r>
            <a:r>
              <a:rPr lang="en-US" sz="3200"/>
              <a:t> The end of the critical section,</a:t>
            </a:r>
            <a:r>
              <a:rPr lang="en-US" sz="3200">
                <a:ln w="22225">
                  <a:solidFill>
                    <a:schemeClr val="accent2"/>
                  </a:solidFill>
                  <a:prstDash val="solid"/>
                </a:ln>
                <a:solidFill>
                  <a:schemeClr val="accent2">
                    <a:lumMod val="40000"/>
                    <a:lumOff val="60000"/>
                  </a:schemeClr>
                </a:solidFill>
                <a:effectLst/>
              </a:rPr>
              <a:t> releasing</a:t>
            </a:r>
            <a:r>
              <a:rPr lang="en-US" sz="3200"/>
              <a:t> or allowing others in.</a:t>
            </a:r>
          </a:p>
          <a:p>
            <a:pPr algn="just">
              <a:buFont typeface="Wingdings" panose="05000000000000000000" charset="0"/>
              <a:buChar char="v"/>
            </a:pPr>
            <a:r>
              <a:rPr lang="en-US" sz="3200" b="1">
                <a:ln w="12700">
                  <a:solidFill>
                    <a:schemeClr val="accent5"/>
                  </a:solidFill>
                  <a:prstDash val="solid"/>
                </a:ln>
                <a:pattFill prst="ltDnDiag">
                  <a:fgClr>
                    <a:schemeClr val="accent5">
                      <a:lumMod val="60000"/>
                      <a:lumOff val="40000"/>
                    </a:schemeClr>
                  </a:fgClr>
                  <a:bgClr>
                    <a:schemeClr val="bg1"/>
                  </a:bgClr>
                </a:pattFill>
                <a:effectLst/>
              </a:rPr>
              <a:t>Remainder Section </a:t>
            </a:r>
            <a:r>
              <a:rPr lang="en-US" sz="3200">
                <a:ln w="22225">
                  <a:solidFill>
                    <a:schemeClr val="accent2"/>
                  </a:solidFill>
                  <a:prstDash val="solid"/>
                </a:ln>
                <a:solidFill>
                  <a:schemeClr val="accent2">
                    <a:lumMod val="40000"/>
                    <a:lumOff val="60000"/>
                  </a:schemeClr>
                </a:solidFill>
                <a:effectLst/>
              </a:rPr>
              <a:t>Rest</a:t>
            </a:r>
            <a:r>
              <a:rPr lang="en-US" sz="3200"/>
              <a:t> of the code AFTER the critical section.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3370"/>
            <a:ext cx="10515600" cy="5883910"/>
          </a:xfrm>
        </p:spPr>
        <p:txBody>
          <a:bodyPr/>
          <a:lstStyle/>
          <a:p>
            <a:pPr marL="0" indent="0">
              <a:buNone/>
            </a:pPr>
            <a:r>
              <a:rPr lang="en-US" u="sng"/>
              <a:t>program:1</a:t>
            </a:r>
            <a:r>
              <a:rPr lang="en-US"/>
              <a:t>							</a:t>
            </a:r>
            <a:r>
              <a:rPr lang="en-US" u="sng">
                <a:sym typeface="+mn-ea"/>
              </a:rPr>
              <a:t>program:2</a:t>
            </a:r>
            <a:endParaRPr lang="en-US" u="sng"/>
          </a:p>
          <a:p>
            <a:pPr marL="0" indent="0">
              <a:buNone/>
            </a:pPr>
            <a:r>
              <a:rPr lang="en-US"/>
              <a:t>#include&lt;stdio.h&gt;					</a:t>
            </a:r>
            <a:r>
              <a:rPr lang="en-US">
                <a:sym typeface="+mn-ea"/>
              </a:rPr>
              <a:t>#include&lt;stdio.h&gt;</a:t>
            </a:r>
          </a:p>
          <a:p>
            <a:pPr marL="0" indent="0">
              <a:buNone/>
            </a:pPr>
            <a:r>
              <a:rPr lang="en-US">
                <a:sym typeface="+mn-ea"/>
              </a:rPr>
              <a:t>main()							main()</a:t>
            </a:r>
          </a:p>
          <a:p>
            <a:pPr marL="0" indent="0">
              <a:buNone/>
            </a:pPr>
            <a:r>
              <a:rPr lang="en-US"/>
              <a:t>							</a:t>
            </a:r>
          </a:p>
          <a:p>
            <a:pPr marL="0" indent="0">
              <a:buNone/>
            </a:pPr>
            <a:endParaRPr lang="en-US"/>
          </a:p>
        </p:txBody>
      </p:sp>
      <p:cxnSp>
        <p:nvCxnSpPr>
          <p:cNvPr id="4" name="Straight Connector 3"/>
          <p:cNvCxnSpPr/>
          <p:nvPr/>
        </p:nvCxnSpPr>
        <p:spPr>
          <a:xfrm>
            <a:off x="6142990" y="423545"/>
            <a:ext cx="81915" cy="5735320"/>
          </a:xfrm>
          <a:prstGeom prst="line">
            <a:avLst/>
          </a:prstGeom>
          <a:ln>
            <a:solidFill>
              <a:schemeClr val="tx1"/>
            </a:solidFill>
          </a:ln>
        </p:spPr>
        <p:style>
          <a:lnRef idx="3">
            <a:schemeClr val="dk1"/>
          </a:lnRef>
          <a:fillRef idx="0">
            <a:schemeClr val="dk1"/>
          </a:fillRef>
          <a:effectRef idx="2">
            <a:schemeClr val="dk1"/>
          </a:effectRef>
          <a:fontRef idx="minor">
            <a:schemeClr val="tx1"/>
          </a:fontRef>
        </p:style>
      </p:cxnSp>
      <p:sp>
        <p:nvSpPr>
          <p:cNvPr id="6" name="Text Box 5"/>
          <p:cNvSpPr txBox="1"/>
          <p:nvPr/>
        </p:nvSpPr>
        <p:spPr>
          <a:xfrm>
            <a:off x="838200" y="1906905"/>
            <a:ext cx="3489325" cy="9531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800"/>
              <a:t>a,b  variables</a:t>
            </a:r>
          </a:p>
          <a:p>
            <a:r>
              <a:rPr lang="en-US" sz="2800">
                <a:solidFill>
                  <a:srgbClr val="FF0000"/>
                </a:solidFill>
              </a:rPr>
              <a:t>Non-critical section</a:t>
            </a:r>
          </a:p>
        </p:txBody>
      </p:sp>
      <p:sp>
        <p:nvSpPr>
          <p:cNvPr id="8" name="Text Box 7"/>
          <p:cNvSpPr txBox="1"/>
          <p:nvPr/>
        </p:nvSpPr>
        <p:spPr>
          <a:xfrm>
            <a:off x="7827010" y="1906905"/>
            <a:ext cx="3098800" cy="138366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l"/>
            <a:r>
              <a:rPr lang="en-US" sz="2800">
                <a:sym typeface="+mn-ea"/>
              </a:rPr>
              <a:t>x,y  variables</a:t>
            </a:r>
            <a:endParaRPr lang="en-US" sz="2800"/>
          </a:p>
          <a:p>
            <a:pPr algn="l"/>
            <a:r>
              <a:rPr lang="en-US" sz="2800">
                <a:solidFill>
                  <a:srgbClr val="FF0000"/>
                </a:solidFill>
                <a:sym typeface="+mn-ea"/>
              </a:rPr>
              <a:t>Non-critical section</a:t>
            </a:r>
            <a:endParaRPr lang="en-US" sz="2800">
              <a:solidFill>
                <a:srgbClr val="FF0000"/>
              </a:solidFill>
            </a:endParaRPr>
          </a:p>
          <a:p>
            <a:endParaRPr lang="en-US" sz="2800">
              <a:solidFill>
                <a:srgbClr val="FF0000"/>
              </a:solidFill>
            </a:endParaRPr>
          </a:p>
        </p:txBody>
      </p:sp>
      <p:sp>
        <p:nvSpPr>
          <p:cNvPr id="9" name="Text Box 8"/>
          <p:cNvSpPr txBox="1"/>
          <p:nvPr/>
        </p:nvSpPr>
        <p:spPr>
          <a:xfrm>
            <a:off x="818515" y="3024505"/>
            <a:ext cx="3777615" cy="521970"/>
          </a:xfrm>
          <a:prstGeom prst="rect">
            <a:avLst/>
          </a:prstGeom>
          <a:noFill/>
        </p:spPr>
        <p:txBody>
          <a:bodyPr wrap="square" rtlCol="0">
            <a:spAutoFit/>
          </a:bodyPr>
          <a:lstStyle/>
          <a:p>
            <a:r>
              <a:rPr lang="en-US" sz="28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Entry section</a:t>
            </a:r>
          </a:p>
        </p:txBody>
      </p:sp>
      <p:sp>
        <p:nvSpPr>
          <p:cNvPr id="10" name="Text Box 9"/>
          <p:cNvSpPr txBox="1"/>
          <p:nvPr/>
        </p:nvSpPr>
        <p:spPr>
          <a:xfrm>
            <a:off x="7827010" y="3216275"/>
            <a:ext cx="3380740" cy="953135"/>
          </a:xfrm>
          <a:prstGeom prst="rect">
            <a:avLst/>
          </a:prstGeom>
          <a:noFill/>
        </p:spPr>
        <p:txBody>
          <a:bodyPr wrap="square" rtlCol="0">
            <a:spAutoFit/>
          </a:bodyPr>
          <a:lstStyle/>
          <a:p>
            <a:r>
              <a:rPr lang="en-US" sz="28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mn-ea"/>
              </a:rPr>
              <a:t>Entry section</a:t>
            </a:r>
            <a:endParaRPr lang="en-US" sz="28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endParaRPr lang="en-US" sz="28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11" name="Text Box 10"/>
          <p:cNvSpPr txBox="1"/>
          <p:nvPr/>
        </p:nvSpPr>
        <p:spPr>
          <a:xfrm>
            <a:off x="927735" y="3722370"/>
            <a:ext cx="4271010" cy="1076325"/>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r>
              <a:rPr lang="en-US" sz="3200"/>
              <a:t>count++;</a:t>
            </a:r>
          </a:p>
          <a:p>
            <a:r>
              <a:rPr lang="en-US" sz="3200">
                <a:solidFill>
                  <a:srgbClr val="FF0000"/>
                </a:solidFill>
              </a:rPr>
              <a:t>critical section</a:t>
            </a:r>
          </a:p>
        </p:txBody>
      </p:sp>
      <p:sp>
        <p:nvSpPr>
          <p:cNvPr id="12" name="Text Box 11"/>
          <p:cNvSpPr txBox="1"/>
          <p:nvPr/>
        </p:nvSpPr>
        <p:spPr>
          <a:xfrm>
            <a:off x="7484745" y="3982085"/>
            <a:ext cx="3312160" cy="1383665"/>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n-US" sz="2800">
                <a:sym typeface="+mn-ea"/>
              </a:rPr>
              <a:t>count--;</a:t>
            </a:r>
            <a:endParaRPr lang="en-US" sz="2800"/>
          </a:p>
          <a:p>
            <a:r>
              <a:rPr lang="en-US" sz="2800">
                <a:solidFill>
                  <a:srgbClr val="FF0000"/>
                </a:solidFill>
                <a:sym typeface="+mn-ea"/>
              </a:rPr>
              <a:t>critical section</a:t>
            </a:r>
            <a:endParaRPr lang="en-US" sz="2800">
              <a:solidFill>
                <a:srgbClr val="FF0000"/>
              </a:solidFill>
            </a:endParaRPr>
          </a:p>
          <a:p>
            <a:endParaRPr lang="en-US" sz="2800">
              <a:solidFill>
                <a:srgbClr val="FF0000"/>
              </a:solidFill>
            </a:endParaRPr>
          </a:p>
        </p:txBody>
      </p:sp>
      <p:sp>
        <p:nvSpPr>
          <p:cNvPr id="13" name="Text Box 12"/>
          <p:cNvSpPr txBox="1"/>
          <p:nvPr/>
        </p:nvSpPr>
        <p:spPr>
          <a:xfrm>
            <a:off x="900430" y="5200650"/>
            <a:ext cx="2970530" cy="583565"/>
          </a:xfrm>
          <a:prstGeom prst="rect">
            <a:avLst/>
          </a:prstGeom>
          <a:noFill/>
        </p:spPr>
        <p:txBody>
          <a:bodyPr wrap="square" rtlCol="0">
            <a:spAutoFit/>
          </a:bodyPr>
          <a:lstStyle/>
          <a:p>
            <a:r>
              <a:rPr lang="en-US" sz="3200" b="1">
                <a:gradFill>
                  <a:gsLst>
                    <a:gs pos="0">
                      <a:srgbClr val="7B32B2"/>
                    </a:gs>
                    <a:gs pos="100000">
                      <a:srgbClr val="401A5D"/>
                    </a:gs>
                  </a:gsLst>
                  <a:lin scaled="0"/>
                </a:gradFill>
              </a:rPr>
              <a:t>Exit section</a:t>
            </a:r>
          </a:p>
        </p:txBody>
      </p:sp>
      <p:sp>
        <p:nvSpPr>
          <p:cNvPr id="14" name="Text Box 13"/>
          <p:cNvSpPr txBox="1"/>
          <p:nvPr/>
        </p:nvSpPr>
        <p:spPr>
          <a:xfrm>
            <a:off x="7155815" y="5214620"/>
            <a:ext cx="3709670" cy="1076325"/>
          </a:xfrm>
          <a:prstGeom prst="rect">
            <a:avLst/>
          </a:prstGeom>
          <a:noFill/>
        </p:spPr>
        <p:txBody>
          <a:bodyPr wrap="square" rtlCol="0">
            <a:spAutoFit/>
          </a:bodyPr>
          <a:lstStyle/>
          <a:p>
            <a:r>
              <a:rPr lang="en-US" sz="3200" b="1">
                <a:gradFill>
                  <a:gsLst>
                    <a:gs pos="0">
                      <a:srgbClr val="7B32B2"/>
                    </a:gs>
                    <a:gs pos="100000">
                      <a:srgbClr val="401A5D"/>
                    </a:gs>
                  </a:gsLst>
                  <a:lin scaled="0"/>
                </a:gradFill>
                <a:sym typeface="+mn-ea"/>
              </a:rPr>
              <a:t>Exit section</a:t>
            </a:r>
            <a:endParaRPr lang="en-US" sz="3200" b="1">
              <a:gradFill>
                <a:gsLst>
                  <a:gs pos="0">
                    <a:srgbClr val="7B32B2"/>
                  </a:gs>
                  <a:gs pos="100000">
                    <a:srgbClr val="401A5D"/>
                  </a:gs>
                </a:gsLst>
                <a:lin scaled="0"/>
              </a:gradFill>
            </a:endParaRPr>
          </a:p>
          <a:p>
            <a:endParaRPr lang="en-US" sz="3200" b="1">
              <a:gradFill>
                <a:gsLst>
                  <a:gs pos="0">
                    <a:srgbClr val="7B32B2"/>
                  </a:gs>
                  <a:gs pos="100000">
                    <a:srgbClr val="401A5D"/>
                  </a:gs>
                </a:gsLst>
                <a:lin scaled="0"/>
              </a:gra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838835" y="1296670"/>
            <a:ext cx="9810750" cy="539242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690880" y="499110"/>
            <a:ext cx="6817360" cy="5429885"/>
          </a:xfrm>
          <a:prstGeom prst="rect">
            <a:avLst/>
          </a:prstGeom>
        </p:spPr>
      </p:pic>
      <p:cxnSp>
        <p:nvCxnSpPr>
          <p:cNvPr id="7" name="Straight Arrow Connector 6"/>
          <p:cNvCxnSpPr/>
          <p:nvPr/>
        </p:nvCxnSpPr>
        <p:spPr>
          <a:xfrm flipV="1">
            <a:off x="6318250" y="1567180"/>
            <a:ext cx="2150745" cy="6946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6285230" y="3039745"/>
            <a:ext cx="2183765" cy="2978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5689600" y="4048760"/>
            <a:ext cx="2614295" cy="314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 Box 11"/>
          <p:cNvSpPr txBox="1"/>
          <p:nvPr/>
        </p:nvSpPr>
        <p:spPr>
          <a:xfrm>
            <a:off x="8617585" y="1302385"/>
            <a:ext cx="2729865" cy="645160"/>
          </a:xfrm>
          <a:prstGeom prst="rect">
            <a:avLst/>
          </a:prstGeom>
          <a:noFill/>
        </p:spPr>
        <p:txBody>
          <a:bodyPr wrap="square" rtlCol="0">
            <a:spAutoFit/>
          </a:bodyPr>
          <a:lstStyle/>
          <a:p>
            <a:r>
              <a:rPr lang="en-US" sz="36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Entry Section</a:t>
            </a:r>
          </a:p>
        </p:txBody>
      </p:sp>
      <p:sp>
        <p:nvSpPr>
          <p:cNvPr id="13" name="Text Box 12"/>
          <p:cNvSpPr txBox="1"/>
          <p:nvPr/>
        </p:nvSpPr>
        <p:spPr>
          <a:xfrm>
            <a:off x="8750300" y="2708910"/>
            <a:ext cx="2994025" cy="645160"/>
          </a:xfrm>
          <a:prstGeom prst="rect">
            <a:avLst/>
          </a:prstGeom>
          <a:noFill/>
        </p:spPr>
        <p:txBody>
          <a:bodyPr wrap="square" rtlCol="0">
            <a:spAutoFit/>
          </a:bodyPr>
          <a:lstStyle/>
          <a:p>
            <a:r>
              <a:rPr lang="en-US" sz="36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Critical section</a:t>
            </a:r>
          </a:p>
        </p:txBody>
      </p:sp>
      <p:sp>
        <p:nvSpPr>
          <p:cNvPr id="14" name="Text Box 13"/>
          <p:cNvSpPr txBox="1"/>
          <p:nvPr/>
        </p:nvSpPr>
        <p:spPr>
          <a:xfrm>
            <a:off x="8303895" y="4048760"/>
            <a:ext cx="3787775" cy="706755"/>
          </a:xfrm>
          <a:prstGeom prst="rect">
            <a:avLst/>
          </a:prstGeom>
          <a:noFill/>
        </p:spPr>
        <p:txBody>
          <a:bodyPr wrap="square" rtlCol="0">
            <a:spAutoFit/>
          </a:bodyPr>
          <a:lstStyle/>
          <a:p>
            <a:r>
              <a:rPr lang="en-US" sz="40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Exit section</a:t>
            </a:r>
          </a:p>
        </p:txBody>
      </p:sp>
      <p:sp>
        <p:nvSpPr>
          <p:cNvPr id="15" name="Text Box 14"/>
          <p:cNvSpPr txBox="1"/>
          <p:nvPr/>
        </p:nvSpPr>
        <p:spPr>
          <a:xfrm>
            <a:off x="8402955" y="5636895"/>
            <a:ext cx="3390900" cy="583565"/>
          </a:xfrm>
          <a:prstGeom prst="rect">
            <a:avLst/>
          </a:prstGeom>
          <a:noFill/>
        </p:spPr>
        <p:txBody>
          <a:bodyPr wrap="square" rtlCol="0">
            <a:spAutoFit/>
          </a:bodyPr>
          <a:lstStyle/>
          <a:p>
            <a:r>
              <a:rPr lang="en-US" sz="32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Remainder Section</a:t>
            </a:r>
          </a:p>
        </p:txBody>
      </p:sp>
      <p:cxnSp>
        <p:nvCxnSpPr>
          <p:cNvPr id="16" name="Straight Arrow Connector 15"/>
          <p:cNvCxnSpPr>
            <a:endCxn id="15" idx="1"/>
          </p:cNvCxnSpPr>
          <p:nvPr/>
        </p:nvCxnSpPr>
        <p:spPr>
          <a:xfrm>
            <a:off x="6599555" y="5273040"/>
            <a:ext cx="1803400" cy="6559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1525"/>
            <a:ext cx="10515600" cy="5405755"/>
          </a:xfrm>
        </p:spPr>
        <p:txBody>
          <a:bodyPr>
            <a:noAutofit/>
          </a:bodyPr>
          <a:lstStyle/>
          <a:p>
            <a:pPr marL="0" indent="0">
              <a:buNone/>
            </a:pPr>
            <a:r>
              <a:rPr lang="en-US" sz="3200" u="sng">
                <a:sym typeface="+mn-ea"/>
              </a:rPr>
              <a:t>program:1</a:t>
            </a:r>
            <a:r>
              <a:rPr lang="en-US" sz="3200">
                <a:sym typeface="+mn-ea"/>
              </a:rPr>
              <a:t>							</a:t>
            </a:r>
            <a:r>
              <a:rPr lang="en-US" sz="3200" u="sng">
                <a:sym typeface="+mn-ea"/>
              </a:rPr>
              <a:t>program:2</a:t>
            </a:r>
          </a:p>
          <a:p>
            <a:pPr marL="0" indent="0">
              <a:buNone/>
            </a:pPr>
            <a:endParaRPr lang="en-US" sz="3200">
              <a:sym typeface="+mn-ea"/>
            </a:endParaRPr>
          </a:p>
          <a:p>
            <a:pPr marL="0" indent="0">
              <a:buNone/>
            </a:pPr>
            <a:r>
              <a:rPr lang="en-US" sz="32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mn-ea"/>
              </a:rPr>
              <a:t>int shared=5	</a:t>
            </a:r>
            <a:r>
              <a:rPr lang="en-US" sz="3200">
                <a:sym typeface="+mn-ea"/>
              </a:rPr>
              <a:t>					</a:t>
            </a:r>
            <a:r>
              <a:rPr lang="en-US" sz="32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mn-ea"/>
              </a:rPr>
              <a:t>int shared=5</a:t>
            </a:r>
            <a:endParaRPr lang="en-US" sz="3200">
              <a:sym typeface="+mn-ea"/>
            </a:endParaRPr>
          </a:p>
          <a:p>
            <a:pPr marL="0" indent="0">
              <a:buNone/>
            </a:pPr>
            <a:r>
              <a:rPr lang="en-US" sz="3200">
                <a:sym typeface="+mn-ea"/>
              </a:rPr>
              <a:t>1.int x=shared;						1.int y=shared;</a:t>
            </a:r>
          </a:p>
          <a:p>
            <a:pPr marL="0" indent="0">
              <a:buNone/>
            </a:pPr>
            <a:r>
              <a:rPr lang="en-US" sz="3200">
                <a:sym typeface="+mn-ea"/>
              </a:rPr>
              <a:t>2.x++;     6							2.y--;       4</a:t>
            </a:r>
          </a:p>
          <a:p>
            <a:pPr marL="0" indent="0">
              <a:buNone/>
            </a:pPr>
            <a:r>
              <a:rPr lang="en-US" sz="3200">
                <a:sym typeface="+mn-ea"/>
              </a:rPr>
              <a:t>3.sleep(1);							3.seep(1);</a:t>
            </a:r>
          </a:p>
          <a:p>
            <a:pPr marL="0" indent="0">
              <a:buNone/>
            </a:pPr>
            <a:r>
              <a:rPr lang="en-US" sz="3200">
                <a:sym typeface="+mn-ea"/>
              </a:rPr>
              <a:t>4.shared=x;     4						4.shared=y;</a:t>
            </a:r>
          </a:p>
          <a:p>
            <a:pPr marL="0" indent="0">
              <a:buNone/>
            </a:pPr>
            <a:endParaRPr lang="en-US" sz="3200">
              <a:sym typeface="+mn-ea"/>
            </a:endParaRPr>
          </a:p>
          <a:p>
            <a:pPr marL="0" indent="0">
              <a:buNone/>
            </a:pPr>
            <a:endParaRPr lang="en-US" sz="3200">
              <a:sym typeface="+mn-ea"/>
            </a:endParaRPr>
          </a:p>
          <a:p>
            <a:pPr marL="0" indent="0">
              <a:buNone/>
            </a:pPr>
            <a:r>
              <a:rPr lang="en-US" sz="3200">
                <a:sym typeface="+mn-ea"/>
              </a:rPr>
              <a:t>output: 4						output:</a:t>
            </a:r>
          </a:p>
          <a:p>
            <a:pPr marL="0" indent="0">
              <a:buNone/>
            </a:pPr>
            <a:endParaRPr lang="en-US" sz="3200">
              <a:sym typeface="+mn-ea"/>
            </a:endParaRPr>
          </a:p>
          <a:p>
            <a:pPr marL="0" indent="0">
              <a:buNone/>
            </a:pPr>
            <a:endParaRPr lang="en-US" sz="3200">
              <a:sym typeface="+mn-ea"/>
            </a:endParaRPr>
          </a:p>
          <a:p>
            <a:pPr marL="0" indent="0">
              <a:buNone/>
            </a:pPr>
            <a:r>
              <a:rPr lang="en-US" sz="3200">
                <a:sym typeface="+mn-ea"/>
              </a:rPr>
              <a:t>	</a:t>
            </a:r>
          </a:p>
        </p:txBody>
      </p:sp>
      <p:cxnSp>
        <p:nvCxnSpPr>
          <p:cNvPr id="4" name="Straight Connector 3"/>
          <p:cNvCxnSpPr>
            <a:endCxn id="3" idx="2"/>
          </p:cNvCxnSpPr>
          <p:nvPr/>
        </p:nvCxnSpPr>
        <p:spPr>
          <a:xfrm flipH="1">
            <a:off x="6096000" y="970915"/>
            <a:ext cx="33655" cy="5206365"/>
          </a:xfrm>
          <a:prstGeom prst="line">
            <a:avLst/>
          </a:prstGeom>
          <a:ln w="762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RACE CONDITION</a:t>
            </a:r>
          </a:p>
        </p:txBody>
      </p:sp>
      <p:sp>
        <p:nvSpPr>
          <p:cNvPr id="3" name="Content Placeholder 2"/>
          <p:cNvSpPr>
            <a:spLocks noGrp="1"/>
          </p:cNvSpPr>
          <p:nvPr>
            <p:ph idx="1"/>
          </p:nvPr>
        </p:nvSpPr>
        <p:spPr/>
        <p:txBody>
          <a:bodyPr/>
          <a:lstStyle/>
          <a:p>
            <a:pPr marL="0" indent="0" algn="just">
              <a:buNone/>
            </a:pPr>
            <a:r>
              <a:rPr lang="en-US" sz="3200">
                <a:ln w="6600">
                  <a:solidFill>
                    <a:schemeClr val="accent2"/>
                  </a:solidFill>
                  <a:prstDash val="solid"/>
                </a:ln>
                <a:solidFill>
                  <a:srgbClr val="FFFFFF"/>
                </a:solidFill>
                <a:effectLst>
                  <a:outerShdw dist="38100" dir="2700000" algn="tl" rotWithShape="0">
                    <a:schemeClr val="accent2"/>
                  </a:outerShdw>
                </a:effectLst>
              </a:rPr>
              <a:t>Race condition: </a:t>
            </a:r>
            <a:r>
              <a:rPr lang="en-US" sz="3200"/>
              <a:t>It is a situation in which two or more processes are reading or writing shared variable(shared resource),and the result depends on the timing of how the processes are scheduled.</a:t>
            </a:r>
          </a:p>
          <a:p>
            <a:pPr marL="0" indent="0" algn="just">
              <a:buNone/>
            </a:pPr>
            <a:r>
              <a:rPr lang="en-US" sz="3200"/>
              <a:t>Race condition may occur inside the</a:t>
            </a:r>
            <a:r>
              <a:rPr lang="en-US" sz="32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critical section.</a:t>
            </a:r>
            <a:endParaRPr lang="en-US" sz="3200"/>
          </a:p>
          <a:p>
            <a:pPr algn="just">
              <a:buFont typeface="Wingdings" panose="05000000000000000000" charset="0"/>
              <a:buChar char="v"/>
            </a:pPr>
            <a:r>
              <a:rPr lang="en-US" sz="3200"/>
              <a:t>Race condition gives unpredictable results,(we can prevent by locking method-synchronized method,or semaphores.)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1640"/>
            <a:ext cx="10515600" cy="5755640"/>
          </a:xfrm>
        </p:spPr>
        <p:txBody>
          <a:bodyPr>
            <a:normAutofit lnSpcReduction="10000"/>
          </a:bodyPr>
          <a:lstStyle/>
          <a:p>
            <a:pPr algn="just"/>
            <a:r>
              <a:rPr lang="en-US" sz="3200">
                <a:latin typeface="Times New Roman" panose="02020603050405020304" charset="0"/>
                <a:cs typeface="Times New Roman" panose="02020603050405020304" charset="0"/>
              </a:rPr>
              <a:t>A solution to the critical-section problem must satisfy the following </a:t>
            </a:r>
            <a:r>
              <a:rPr lang="en-US" sz="32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charset="0"/>
                <a:cs typeface="Times New Roman" panose="02020603050405020304" charset="0"/>
              </a:rPr>
              <a:t>Three </a:t>
            </a:r>
            <a:r>
              <a:rPr lang="en-US" sz="3200">
                <a:latin typeface="Times New Roman" panose="02020603050405020304" charset="0"/>
                <a:cs typeface="Times New Roman" panose="02020603050405020304" charset="0"/>
              </a:rPr>
              <a:t>requirements:</a:t>
            </a:r>
          </a:p>
          <a:p>
            <a:pPr marL="0" indent="0" algn="just">
              <a:buNone/>
            </a:pPr>
            <a:endParaRPr lang="en-US" sz="3200">
              <a:latin typeface="Times New Roman" panose="02020603050405020304" charset="0"/>
              <a:cs typeface="Times New Roman" panose="02020603050405020304" charset="0"/>
            </a:endParaRPr>
          </a:p>
          <a:p>
            <a:pPr marL="0" indent="0" algn="just">
              <a:buNone/>
            </a:pPr>
            <a:r>
              <a:rPr lang="en-US" sz="3200">
                <a:ln w="9525" cmpd="sng">
                  <a:solidFill>
                    <a:schemeClr val="accent1"/>
                  </a:solidFill>
                  <a:prstDash val="solid"/>
                </a:ln>
                <a:solidFill>
                  <a:srgbClr val="70AD47">
                    <a:tint val="1000"/>
                  </a:srgbClr>
                </a:solidFill>
                <a:effectLst>
                  <a:glow rad="38100">
                    <a:schemeClr val="accent1">
                      <a:alpha val="40000"/>
                    </a:schemeClr>
                  </a:glow>
                </a:effectLst>
                <a:latin typeface="Times New Roman" panose="02020603050405020304" charset="0"/>
                <a:cs typeface="Times New Roman" panose="02020603050405020304" charset="0"/>
              </a:rPr>
              <a:t>1. Mutual exclusion:</a:t>
            </a:r>
            <a:r>
              <a:rPr lang="en-US" sz="3200">
                <a:latin typeface="Times New Roman" panose="02020603050405020304" charset="0"/>
                <a:cs typeface="Times New Roman" panose="02020603050405020304" charset="0"/>
              </a:rPr>
              <a:t> If process P</a:t>
            </a:r>
            <a:r>
              <a:rPr lang="en-US" sz="3200" baseline="-25000">
                <a:latin typeface="Times New Roman" panose="02020603050405020304" charset="0"/>
                <a:cs typeface="Times New Roman" panose="02020603050405020304" charset="0"/>
              </a:rPr>
              <a:t>i</a:t>
            </a:r>
            <a:r>
              <a:rPr lang="en-US" sz="3200">
                <a:latin typeface="Times New Roman" panose="02020603050405020304" charset="0"/>
                <a:cs typeface="Times New Roman" panose="02020603050405020304" charset="0"/>
              </a:rPr>
              <a:t> is executing in its critical section, then </a:t>
            </a:r>
            <a:r>
              <a:rPr lang="en-US" sz="3200">
                <a:ln w="22225">
                  <a:solidFill>
                    <a:schemeClr val="accent2"/>
                  </a:solidFill>
                  <a:prstDash val="solid"/>
                </a:ln>
                <a:solidFill>
                  <a:schemeClr val="accent2">
                    <a:lumMod val="40000"/>
                    <a:lumOff val="60000"/>
                  </a:schemeClr>
                </a:solidFill>
                <a:effectLst/>
                <a:latin typeface="Times New Roman" panose="02020603050405020304" charset="0"/>
                <a:cs typeface="Times New Roman" panose="02020603050405020304" charset="0"/>
              </a:rPr>
              <a:t>no other processes </a:t>
            </a:r>
            <a:r>
              <a:rPr lang="en-US" sz="3200">
                <a:latin typeface="Times New Roman" panose="02020603050405020304" charset="0"/>
                <a:cs typeface="Times New Roman" panose="02020603050405020304" charset="0"/>
              </a:rPr>
              <a:t>can be executing in their critical sections.(</a:t>
            </a:r>
            <a:r>
              <a:rPr lang="en-US" sz="32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panose="02020603050405020304" charset="0"/>
                <a:cs typeface="Times New Roman" panose="02020603050405020304" charset="0"/>
              </a:rPr>
              <a:t>only one process at a Time</a:t>
            </a:r>
            <a:r>
              <a:rPr lang="en-US" sz="3200">
                <a:latin typeface="Times New Roman" panose="02020603050405020304" charset="0"/>
                <a:cs typeface="Times New Roman" panose="02020603050405020304" charset="0"/>
              </a:rPr>
              <a:t>)</a:t>
            </a:r>
          </a:p>
          <a:p>
            <a:pPr marL="0" indent="0" algn="just">
              <a:buNone/>
            </a:pPr>
            <a:endParaRPr lang="en-US" sz="3200">
              <a:latin typeface="Times New Roman" panose="02020603050405020304" charset="0"/>
              <a:cs typeface="Times New Roman" panose="02020603050405020304" charset="0"/>
            </a:endParaRPr>
          </a:p>
          <a:p>
            <a:pPr marL="0" indent="0" algn="just">
              <a:buNone/>
            </a:pPr>
            <a:r>
              <a:rPr lang="en-US" sz="3200">
                <a:ln w="9525" cmpd="sng">
                  <a:solidFill>
                    <a:schemeClr val="accent1"/>
                  </a:solidFill>
                  <a:prstDash val="solid"/>
                </a:ln>
                <a:solidFill>
                  <a:srgbClr val="70AD47">
                    <a:tint val="1000"/>
                  </a:srgbClr>
                </a:solidFill>
                <a:effectLst>
                  <a:glow rad="38100">
                    <a:schemeClr val="accent1">
                      <a:alpha val="40000"/>
                    </a:schemeClr>
                  </a:glow>
                </a:effectLst>
                <a:latin typeface="Times New Roman" panose="02020603050405020304" charset="0"/>
                <a:cs typeface="Times New Roman" panose="02020603050405020304" charset="0"/>
              </a:rPr>
              <a:t>2. Progress:</a:t>
            </a:r>
            <a:r>
              <a:rPr lang="en-US" sz="3200">
                <a:latin typeface="Times New Roman" panose="02020603050405020304" charset="0"/>
                <a:cs typeface="Times New Roman" panose="02020603050405020304" charset="0"/>
              </a:rPr>
              <a:t> If no process is executing in its critical section and some processes wish to enter their critical sections, then only those processes that are not executing in their remainder sections can participate in deciding which will enter its critical section next, and this selection cannot be postponed indefinitely.(</a:t>
            </a:r>
            <a:r>
              <a:rPr lang="en-US" sz="32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panose="02020603050405020304" charset="0"/>
                <a:cs typeface="Times New Roman" panose="02020603050405020304" charset="0"/>
              </a:rPr>
              <a:t>The process which are interested to enter</a:t>
            </a:r>
            <a:r>
              <a:rPr lang="en-US" sz="3200">
                <a:latin typeface="Times New Roman" panose="02020603050405020304" charset="0"/>
                <a:cs typeface="Times New Roman" panose="02020603050405020304" charset="0"/>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66750"/>
            <a:ext cx="10515600" cy="5510530"/>
          </a:xfrm>
        </p:spPr>
        <p:txBody>
          <a:bodyPr/>
          <a:lstStyle/>
          <a:p>
            <a:pPr marL="0" indent="0" algn="just">
              <a:buNone/>
            </a:pPr>
            <a:r>
              <a:rPr lang="en-US" sz="36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3.Bounded waiting:</a:t>
            </a:r>
            <a:r>
              <a:rPr lang="en-US" sz="3600" b="1">
                <a:solidFill>
                  <a:srgbClr val="FF0000"/>
                </a:solidFill>
              </a:rPr>
              <a:t> </a:t>
            </a:r>
            <a:r>
              <a:rPr lang="en-US" sz="3600"/>
              <a:t>There exists a bound, or limit, on the number of times that other processes are allowed to enter their critical sections after a process has made a request to enter its critical section and before that request is granted.(</a:t>
            </a:r>
            <a:r>
              <a:rPr lang="en-US" sz="360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Give limited number of changes for the other process also</a:t>
            </a:r>
            <a:r>
              <a:rPr lang="en-US" sz="3600"/>
              <a:t>).  P0-10   P1-1</a:t>
            </a:r>
          </a:p>
          <a:p>
            <a:pPr marL="0" indent="0" algn="just">
              <a:buNone/>
            </a:pP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4.No assumption related to hardware speed: </a:t>
            </a:r>
            <a:r>
              <a:rPr lang="en-US" sz="3600">
                <a:sym typeface="+mn-ea"/>
              </a:rPr>
              <a:t>It should be work on different versions also.</a:t>
            </a:r>
            <a:endPar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pPr marL="0" indent="0" algn="just">
              <a:buNone/>
            </a:pPr>
            <a:endParaRPr lang="en-US" sz="36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7680"/>
            <a:ext cx="10515600" cy="5689600"/>
          </a:xfrm>
        </p:spPr>
        <p:txBody>
          <a:bodyPr>
            <a:noAutofit/>
          </a:bodyPr>
          <a:lstStyle/>
          <a:p>
            <a:pPr marL="0" indent="0" algn="just">
              <a:buNone/>
            </a:pPr>
            <a:r>
              <a:rPr lang="en-US" sz="3600">
                <a:sym typeface="+mn-ea"/>
              </a:rPr>
              <a:t>Two general approaches are used to handle critical sections in operating systems:</a:t>
            </a:r>
            <a:endParaRPr lang="en-US" sz="3600"/>
          </a:p>
          <a:p>
            <a:pPr marL="0" indent="0" algn="just">
              <a:buFont typeface="+mj-lt"/>
              <a:buNone/>
            </a:pPr>
            <a:r>
              <a:rPr lang="en-US" sz="3600">
                <a:sym typeface="+mn-ea"/>
              </a:rPr>
              <a:t>preemptive kernels and nonpreemptive kernels.</a:t>
            </a:r>
            <a:endParaRPr lang="en-US" sz="36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pPr marL="0" indent="0" algn="just">
              <a:buNone/>
            </a:pPr>
            <a:r>
              <a:rPr lang="en-US" sz="36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 preemptive kernel : </a:t>
            </a:r>
            <a:r>
              <a:rPr lang="en-US" sz="3600">
                <a:sym typeface="+mn-ea"/>
              </a:rPr>
              <a:t>A preemptive kernel </a:t>
            </a:r>
            <a:r>
              <a:rPr lang="en-US" sz="3600"/>
              <a:t>allows a process to be preempted while it is running in </a:t>
            </a:r>
            <a:r>
              <a:rPr lang="en-US" sz="3600">
                <a:solidFill>
                  <a:srgbClr val="FF0000"/>
                </a:solidFill>
              </a:rPr>
              <a:t>kernel mode.</a:t>
            </a:r>
          </a:p>
          <a:p>
            <a:pPr marL="0" indent="0" algn="just">
              <a:buNone/>
            </a:pP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 nonpreemptive kernel :</a:t>
            </a:r>
            <a:r>
              <a:rPr lang="en-US" sz="3600"/>
              <a:t> </a:t>
            </a:r>
            <a:r>
              <a:rPr lang="en-US" sz="3600">
                <a:sym typeface="+mn-ea"/>
              </a:rPr>
              <a:t>A nonpreemptive kernel</a:t>
            </a:r>
            <a:r>
              <a:rPr lang="en-US" sz="3600"/>
              <a:t> </a:t>
            </a:r>
            <a:r>
              <a:rPr lang="en-US" sz="3600">
                <a:ln w="22225">
                  <a:solidFill>
                    <a:schemeClr val="accent2"/>
                  </a:solidFill>
                  <a:prstDash val="solid"/>
                </a:ln>
                <a:solidFill>
                  <a:schemeClr val="accent2">
                    <a:lumMod val="40000"/>
                    <a:lumOff val="60000"/>
                  </a:schemeClr>
                </a:solidFill>
                <a:effectLst/>
              </a:rPr>
              <a:t>does not allow a process</a:t>
            </a:r>
            <a:r>
              <a:rPr lang="en-US" sz="3600"/>
              <a:t> running in kernel mode to be preempted; a kernel-mode process will run until it exits kernel mode, blocks, or voluntarily yields control of the CPU.</a:t>
            </a:r>
          </a:p>
          <a:p>
            <a:pPr marL="0" indent="0" algn="just">
              <a:buNone/>
            </a:pPr>
            <a:endParaRPr lang="en-US" sz="36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650"/>
            <a:ext cx="10515600" cy="5802630"/>
          </a:xfrm>
        </p:spPr>
        <p:txBody>
          <a:bodyPr/>
          <a:lstStyle/>
          <a:p>
            <a:pPr marL="0" indent="0" algn="just">
              <a:buNone/>
            </a:pPr>
            <a:r>
              <a:rPr lang="en-US" sz="3600"/>
              <a:t>critical section problem will be done in Two ways</a:t>
            </a:r>
          </a:p>
          <a:p>
            <a:pPr marL="0" indent="0" algn="just">
              <a:buNone/>
            </a:pPr>
            <a:endParaRPr lang="en-US" sz="3600"/>
          </a:p>
          <a:p>
            <a:pPr marL="0" indent="0" algn="just">
              <a:buNone/>
            </a:pPr>
            <a:r>
              <a:rPr lang="en-US" sz="3600" b="1"/>
              <a:t>1. Software solution</a:t>
            </a:r>
          </a:p>
          <a:p>
            <a:pPr algn="just">
              <a:buFont typeface="Wingdings" panose="05000000000000000000" charset="0"/>
              <a:buChar char="Ø"/>
            </a:pPr>
            <a:r>
              <a:rPr lang="en-US" sz="3600"/>
              <a:t>Peterson’s solution</a:t>
            </a:r>
          </a:p>
          <a:p>
            <a:pPr marL="0" indent="0" algn="just">
              <a:buNone/>
            </a:pPr>
            <a:endParaRPr lang="en-US" sz="3600"/>
          </a:p>
          <a:p>
            <a:pPr marL="0" indent="0" algn="just">
              <a:buNone/>
            </a:pPr>
            <a:r>
              <a:rPr lang="en-US" sz="3600" b="1"/>
              <a:t>2. Hardware solution</a:t>
            </a:r>
          </a:p>
          <a:p>
            <a:pPr algn="just">
              <a:buFont typeface="Wingdings" panose="05000000000000000000" charset="0"/>
              <a:buChar char="Ø"/>
            </a:pPr>
            <a:r>
              <a:rPr lang="en-US" sz="3600"/>
              <a:t>S</a:t>
            </a:r>
            <a:r>
              <a:rPr lang="en-US" sz="3600">
                <a:sym typeface="+mn-ea"/>
              </a:rPr>
              <a:t>ynchronization</a:t>
            </a:r>
            <a:r>
              <a:rPr lang="en-US" sz="3600" b="1">
                <a:sym typeface="+mn-ea"/>
              </a:rPr>
              <a:t> </a:t>
            </a:r>
            <a:r>
              <a:rPr lang="en-US" sz="3600">
                <a:sym typeface="+mn-ea"/>
              </a:rPr>
              <a:t>Hardware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n w="22225">
                  <a:solidFill>
                    <a:schemeClr val="accent2"/>
                  </a:solidFill>
                  <a:prstDash val="solid"/>
                </a:ln>
                <a:solidFill>
                  <a:schemeClr val="accent2">
                    <a:lumMod val="40000"/>
                    <a:lumOff val="60000"/>
                  </a:schemeClr>
                </a:solidFill>
                <a:effectLst/>
              </a:rPr>
              <a:t>SYNCHRONIZATION IN OS</a:t>
            </a:r>
          </a:p>
        </p:txBody>
      </p:sp>
      <p:sp>
        <p:nvSpPr>
          <p:cNvPr id="3" name="Text Box 2"/>
          <p:cNvSpPr txBox="1"/>
          <p:nvPr/>
        </p:nvSpPr>
        <p:spPr>
          <a:xfrm>
            <a:off x="1218565" y="1390650"/>
            <a:ext cx="9754235" cy="6431280"/>
          </a:xfrm>
          <a:prstGeom prst="rect">
            <a:avLst/>
          </a:prstGeom>
          <a:noFill/>
        </p:spPr>
        <p:txBody>
          <a:bodyPr wrap="square" rtlCol="0" anchor="t">
            <a:spAutoFit/>
          </a:bodyPr>
          <a:lstStyle/>
          <a:p>
            <a:pPr algn="just"/>
            <a:r>
              <a:rPr lang="en-US" sz="3600">
                <a:latin typeface="Times New Roman" panose="02020603050405020304" charset="0"/>
                <a:cs typeface="Times New Roman" panose="02020603050405020304" charset="0"/>
              </a:rPr>
              <a:t>Synchronization is the task of coordinating the execution of processes in a way that</a:t>
            </a:r>
            <a:r>
              <a:rPr lang="en-US" sz="3600">
                <a:ln w="22225">
                  <a:solidFill>
                    <a:schemeClr val="accent2"/>
                  </a:solidFill>
                  <a:prstDash val="solid"/>
                </a:ln>
                <a:solidFill>
                  <a:schemeClr val="accent2">
                    <a:lumMod val="40000"/>
                    <a:lumOff val="60000"/>
                  </a:schemeClr>
                </a:solidFill>
                <a:effectLst/>
                <a:latin typeface="Times New Roman" panose="02020603050405020304" charset="0"/>
                <a:cs typeface="Times New Roman" panose="02020603050405020304" charset="0"/>
              </a:rPr>
              <a:t> no two processes</a:t>
            </a:r>
            <a:r>
              <a:rPr lang="en-US" sz="3600">
                <a:latin typeface="Times New Roman" panose="02020603050405020304" charset="0"/>
                <a:cs typeface="Times New Roman" panose="02020603050405020304" charset="0"/>
              </a:rPr>
              <a:t> can have access to the same shared data and resources.</a:t>
            </a:r>
          </a:p>
          <a:p>
            <a:pPr algn="just"/>
            <a:endParaRPr lang="en-US" sz="3600">
              <a:latin typeface="Times New Roman" panose="02020603050405020304" charset="0"/>
              <a:cs typeface="Times New Roman" panose="02020603050405020304" charset="0"/>
            </a:endParaRPr>
          </a:p>
          <a:p>
            <a:pPr algn="just"/>
            <a:r>
              <a:rPr lang="en-US" sz="3600">
                <a:latin typeface="Times New Roman" panose="02020603050405020304" charset="0"/>
                <a:cs typeface="Times New Roman" panose="02020603050405020304" charset="0"/>
              </a:rPr>
              <a:t>To avoid this type of </a:t>
            </a: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charset="0"/>
                <a:cs typeface="Times New Roman" panose="02020603050405020304" charset="0"/>
              </a:rPr>
              <a:t>inconsistency of data</a:t>
            </a:r>
            <a:r>
              <a:rPr lang="en-US" sz="3600">
                <a:latin typeface="Times New Roman" panose="02020603050405020304" charset="0"/>
                <a:cs typeface="Times New Roman" panose="02020603050405020304" charset="0"/>
              </a:rPr>
              <a:t>, the processes need to be synchronized with each other.</a:t>
            </a:r>
          </a:p>
          <a:p>
            <a:pPr algn="just"/>
            <a:endParaRPr lang="en-US" sz="3200">
              <a:latin typeface="Times New Roman" panose="02020603050405020304" charset="0"/>
              <a:cs typeface="Times New Roman" panose="02020603050405020304" charset="0"/>
            </a:endParaRPr>
          </a:p>
          <a:p>
            <a:pPr algn="just"/>
            <a:endParaRPr lang="en-US" sz="3200">
              <a:latin typeface="Times New Roman" panose="02020603050405020304" charset="0"/>
              <a:cs typeface="Times New Roman" panose="02020603050405020304" charset="0"/>
            </a:endParaRPr>
          </a:p>
          <a:p>
            <a:pPr algn="just"/>
            <a:endParaRPr lang="en-US" sz="3200">
              <a:latin typeface="Times New Roman" panose="02020603050405020304" charset="0"/>
              <a:cs typeface="Times New Roman" panose="02020603050405020304" charset="0"/>
            </a:endParaRPr>
          </a:p>
          <a:p>
            <a:pPr algn="just"/>
            <a:endParaRPr lang="en-US" sz="3200">
              <a:latin typeface="Times New Roman" panose="02020603050405020304" charset="0"/>
              <a:cs typeface="Times New Roman" panose="02020603050405020304" charset="0"/>
            </a:endParaRPr>
          </a:p>
          <a:p>
            <a:pPr algn="just"/>
            <a:endParaRPr lang="en-US" sz="3200">
              <a:latin typeface="Times New Roman" panose="02020603050405020304" charset="0"/>
              <a:cs typeface="Times New Roman" panose="0202060305040502030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n w="6600">
                  <a:solidFill>
                    <a:schemeClr val="accent2"/>
                  </a:solidFill>
                  <a:prstDash val="solid"/>
                </a:ln>
                <a:solidFill>
                  <a:srgbClr val="FFFFFF"/>
                </a:solidFill>
                <a:effectLst>
                  <a:outerShdw dist="38100" dir="2700000" algn="tl" rotWithShape="0">
                    <a:schemeClr val="accent2"/>
                  </a:outerShdw>
                </a:effectLst>
              </a:rPr>
              <a:t>Peterson’s Solution</a:t>
            </a:r>
          </a:p>
        </p:txBody>
      </p:sp>
      <p:sp>
        <p:nvSpPr>
          <p:cNvPr id="3" name="Content Placeholder 2"/>
          <p:cNvSpPr>
            <a:spLocks noGrp="1"/>
          </p:cNvSpPr>
          <p:nvPr>
            <p:ph idx="1"/>
          </p:nvPr>
        </p:nvSpPr>
        <p:spPr>
          <a:xfrm>
            <a:off x="838200" y="1412240"/>
            <a:ext cx="10515600" cy="5326380"/>
          </a:xfrm>
        </p:spPr>
        <p:txBody>
          <a:bodyPr>
            <a:normAutofit fontScale="90000" lnSpcReduction="20000"/>
          </a:bodyPr>
          <a:lstStyle/>
          <a:p>
            <a:pPr marL="0" indent="0" algn="just">
              <a:buNone/>
            </a:pPr>
            <a:r>
              <a:rPr lang="en-US" sz="360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Peterson’s solution :</a:t>
            </a:r>
            <a:r>
              <a:rPr lang="en-US" sz="3600"/>
              <a:t> A classic </a:t>
            </a: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software-based solution </a:t>
            </a:r>
            <a:r>
              <a:rPr lang="en-US" sz="3600"/>
              <a:t>to the critical-section problem known as Peterson’s solution.Because of the way modern computer architectures.</a:t>
            </a:r>
          </a:p>
          <a:p>
            <a:pPr marL="0" indent="0" algn="just">
              <a:buNone/>
            </a:pPr>
            <a:endParaRPr lang="en-US" sz="3600"/>
          </a:p>
          <a:p>
            <a:pPr algn="just">
              <a:buFont typeface="Wingdings" panose="05000000000000000000" charset="0"/>
              <a:buChar char="v"/>
            </a:pPr>
            <a:r>
              <a:rPr lang="en-US" sz="3600">
                <a:solidFill>
                  <a:schemeClr val="tx1"/>
                </a:solidFill>
                <a:effectLst/>
              </a:rPr>
              <a:t>Peterson’s solution will be used only for </a:t>
            </a:r>
            <a:r>
              <a:rPr lang="en-US" sz="3600">
                <a:ln w="22225">
                  <a:solidFill>
                    <a:schemeClr val="accent2"/>
                  </a:solidFill>
                  <a:prstDash val="solid"/>
                </a:ln>
                <a:solidFill>
                  <a:schemeClr val="accent2">
                    <a:lumMod val="40000"/>
                    <a:lumOff val="60000"/>
                  </a:schemeClr>
                </a:solidFill>
                <a:effectLst/>
              </a:rPr>
              <a:t>two process.</a:t>
            </a:r>
          </a:p>
          <a:p>
            <a:pPr marL="0" indent="0" algn="just">
              <a:buFont typeface="Wingdings" panose="05000000000000000000" charset="0"/>
              <a:buNone/>
            </a:pPr>
            <a:endParaRPr lang="en-US" sz="3600">
              <a:solidFill>
                <a:schemeClr val="tx1"/>
              </a:solidFill>
              <a:effectLst/>
            </a:endParaRPr>
          </a:p>
          <a:p>
            <a:pPr algn="just">
              <a:buFont typeface="Wingdings" panose="05000000000000000000" charset="0"/>
              <a:buChar char="v"/>
            </a:pPr>
            <a:r>
              <a:rPr lang="en-US" sz="3600">
                <a:solidFill>
                  <a:schemeClr val="tx1"/>
                </a:solidFill>
                <a:effectLst/>
              </a:rPr>
              <a:t>When two process </a:t>
            </a:r>
            <a:r>
              <a:rPr lang="en-US" sz="3600">
                <a:ln w="22225">
                  <a:solidFill>
                    <a:schemeClr val="accent2"/>
                  </a:solidFill>
                  <a:prstDash val="solid"/>
                </a:ln>
                <a:solidFill>
                  <a:schemeClr val="accent2">
                    <a:lumMod val="40000"/>
                    <a:lumOff val="60000"/>
                  </a:schemeClr>
                </a:solidFill>
                <a:effectLst/>
              </a:rPr>
              <a:t>shares the common code</a:t>
            </a:r>
            <a:r>
              <a:rPr lang="en-US" sz="3600">
                <a:solidFill>
                  <a:schemeClr val="tx1"/>
                </a:solidFill>
                <a:effectLst/>
              </a:rPr>
              <a:t> then only we use </a:t>
            </a:r>
            <a:r>
              <a:rPr lang="en-US" sz="3600">
                <a:effectLst/>
                <a:sym typeface="+mn-ea"/>
              </a:rPr>
              <a:t>Peterson’s solution.</a:t>
            </a:r>
            <a:endParaRPr lang="en-US" sz="3600"/>
          </a:p>
          <a:p>
            <a:pPr marL="0" indent="0" algn="just">
              <a:buNone/>
            </a:pPr>
            <a:r>
              <a:rPr lang="en-US" sz="3100"/>
              <a:t>It perform basic machine-language instructions, such as load and store, there are </a:t>
            </a:r>
            <a:r>
              <a:rPr lang="en-US" sz="3100">
                <a:solidFill>
                  <a:schemeClr val="accent1"/>
                </a:solidFill>
                <a:effectLst>
                  <a:outerShdw blurRad="38100" dist="25400" dir="5400000" algn="ctr" rotWithShape="0">
                    <a:srgbClr val="6E747A">
                      <a:alpha val="43000"/>
                    </a:srgbClr>
                  </a:outerShdw>
                </a:effectLst>
              </a:rPr>
              <a:t>no guarantees</a:t>
            </a:r>
            <a:r>
              <a:rPr lang="en-US" sz="3100"/>
              <a:t> that Peterson’s solution will work correctly on such architectures.</a:t>
            </a:r>
          </a:p>
          <a:p>
            <a:pPr marL="0" indent="0" algn="just">
              <a:buNone/>
            </a:pPr>
            <a:endParaRPr lang="en-US" sz="31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p:nvPr/>
        </p:nvSpPr>
        <p:spPr>
          <a:xfrm>
            <a:off x="2050415" y="5768975"/>
            <a:ext cx="9545320" cy="521970"/>
          </a:xfrm>
          <a:prstGeom prst="rect">
            <a:avLst/>
          </a:prstGeom>
          <a:noFill/>
        </p:spPr>
        <p:txBody>
          <a:bodyPr wrap="square" rtlCol="0">
            <a:spAutoFit/>
          </a:bodyPr>
          <a:lstStyle/>
          <a:p>
            <a:r>
              <a:rPr lang="en-US" sz="2800" b="1">
                <a:sym typeface="+mn-ea"/>
              </a:rPr>
              <a:t>Figure : The structure of process P</a:t>
            </a:r>
            <a:r>
              <a:rPr lang="en-US" sz="2800" b="1" baseline="-25000">
                <a:sym typeface="+mn-ea"/>
              </a:rPr>
              <a:t>i </a:t>
            </a:r>
            <a:r>
              <a:rPr lang="en-US" sz="2800" b="1">
                <a:sym typeface="+mn-ea"/>
              </a:rPr>
              <a:t>in Peterson’s solution</a:t>
            </a:r>
            <a:r>
              <a:rPr lang="en-US">
                <a:sym typeface="+mn-ea"/>
              </a:rPr>
              <a:t>.</a:t>
            </a:r>
            <a:endParaRPr lang="en-US"/>
          </a:p>
        </p:txBody>
      </p:sp>
      <p:pic>
        <p:nvPicPr>
          <p:cNvPr id="7" name="Content Placeholder 6"/>
          <p:cNvPicPr>
            <a:picLocks noGrp="1" noChangeAspect="1"/>
          </p:cNvPicPr>
          <p:nvPr>
            <p:ph idx="1"/>
          </p:nvPr>
        </p:nvPicPr>
        <p:blipFill>
          <a:blip r:embed="rId2"/>
          <a:stretch>
            <a:fillRect/>
          </a:stretch>
        </p:blipFill>
        <p:spPr>
          <a:xfrm>
            <a:off x="3475990" y="553085"/>
            <a:ext cx="5834380" cy="5112385"/>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5670"/>
            <a:ext cx="10515600" cy="5261610"/>
          </a:xfrm>
        </p:spPr>
        <p:txBody>
          <a:bodyPr/>
          <a:lstStyle/>
          <a:p>
            <a:pPr marL="0" indent="0">
              <a:buFont typeface="Wingdings" panose="05000000000000000000" charset="0"/>
              <a:buNone/>
            </a:pPr>
            <a:r>
              <a:rPr lang="en-US" sz="3600" b="1">
                <a:ln w="9525" cmpd="sng">
                  <a:solidFill>
                    <a:schemeClr val="accent1"/>
                  </a:solidFill>
                  <a:prstDash val="solid"/>
                </a:ln>
                <a:solidFill>
                  <a:srgbClr val="70AD47">
                    <a:tint val="1000"/>
                  </a:srgbClr>
                </a:solidFill>
                <a:effectLst>
                  <a:glow rad="38100">
                    <a:schemeClr val="accent1">
                      <a:alpha val="40000"/>
                    </a:schemeClr>
                  </a:glow>
                </a:effectLst>
              </a:rPr>
              <a:t>In Peterson’s solution, we have two shared variables:</a:t>
            </a:r>
          </a:p>
          <a:p>
            <a:pPr marL="0" indent="0">
              <a:buFont typeface="Wingdings" panose="05000000000000000000" charset="0"/>
              <a:buNone/>
            </a:pPr>
            <a:endParaRPr lang="en-US" sz="4400" b="1">
              <a:ln w="9525" cmpd="sng">
                <a:solidFill>
                  <a:schemeClr val="accent1"/>
                </a:solidFill>
                <a:prstDash val="solid"/>
              </a:ln>
              <a:solidFill>
                <a:srgbClr val="70AD47">
                  <a:tint val="1000"/>
                </a:srgbClr>
              </a:solidFill>
              <a:effectLst>
                <a:glow rad="38100">
                  <a:schemeClr val="accent1">
                    <a:alpha val="40000"/>
                  </a:schemeClr>
                </a:glow>
              </a:effectLst>
            </a:endParaRPr>
          </a:p>
          <a:p>
            <a:pPr>
              <a:buFont typeface="Wingdings" panose="05000000000000000000" charset="0"/>
              <a:buChar char="v"/>
            </a:pPr>
            <a:r>
              <a:rPr lang="en-US" sz="3600">
                <a:ln w="22225">
                  <a:solidFill>
                    <a:schemeClr val="accent2"/>
                  </a:solidFill>
                  <a:prstDash val="solid"/>
                </a:ln>
                <a:solidFill>
                  <a:schemeClr val="accent2">
                    <a:lumMod val="40000"/>
                    <a:lumOff val="60000"/>
                  </a:schemeClr>
                </a:solidFill>
                <a:effectLst/>
              </a:rPr>
              <a:t>boolean flag[i] </a:t>
            </a:r>
            <a:r>
              <a:rPr lang="en-US" sz="3600"/>
              <a:t>:Initialized to FALSE, initially no one is interested in entering the critical section</a:t>
            </a:r>
          </a:p>
          <a:p>
            <a:pPr>
              <a:buFont typeface="Wingdings" panose="05000000000000000000" charset="0"/>
              <a:buChar char="v"/>
            </a:pPr>
            <a:r>
              <a:rPr lang="en-US" sz="3600"/>
              <a:t> </a:t>
            </a:r>
            <a:r>
              <a:rPr lang="en-US" sz="3600">
                <a:ln w="22225">
                  <a:solidFill>
                    <a:schemeClr val="accent2"/>
                  </a:solidFill>
                  <a:prstDash val="solid"/>
                </a:ln>
                <a:solidFill>
                  <a:schemeClr val="accent2">
                    <a:lumMod val="40000"/>
                    <a:lumOff val="60000"/>
                  </a:schemeClr>
                </a:solidFill>
                <a:effectLst/>
              </a:rPr>
              <a:t>int turn :</a:t>
            </a:r>
            <a:r>
              <a:rPr lang="en-US" sz="3600"/>
              <a:t> The process whose turn is to enter the critical section.Here turn is a integer variable.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P0 :	</a:t>
            </a:r>
            <a:r>
              <a:rPr lang="en-US"/>
              <a:t>					</a:t>
            </a:r>
            <a:r>
              <a:rPr lang="en-US">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sym typeface="+mn-ea"/>
              </a:rPr>
              <a:t>P1 :</a:t>
            </a:r>
            <a:endParaRPr lang="en-US"/>
          </a:p>
          <a:p>
            <a:pPr marL="0" indent="0">
              <a:buNone/>
            </a:pPr>
            <a:r>
              <a:rPr lang="en-US">
                <a:sym typeface="+mn-ea"/>
              </a:rPr>
              <a:t>flag[0]=true;					flag[1]=true;</a:t>
            </a:r>
            <a:endParaRPr lang="en-US"/>
          </a:p>
          <a:p>
            <a:pPr marL="0" indent="0">
              <a:buNone/>
            </a:pPr>
            <a:r>
              <a:rPr lang="en-US">
                <a:sym typeface="+mn-ea"/>
              </a:rPr>
              <a:t>turn=1;						turn=0;</a:t>
            </a:r>
            <a:endParaRPr lang="en-US"/>
          </a:p>
          <a:p>
            <a:pPr marL="0" indent="0">
              <a:buNone/>
            </a:pPr>
            <a:r>
              <a:rPr lang="en-US" sz="2800">
                <a:sym typeface="+mn-ea"/>
              </a:rPr>
              <a:t>while(flag[1]==true &amp;&amp; turn=1);     while(flag[0]==true &amp;&amp; turn=0);</a:t>
            </a:r>
            <a:endParaRPr lang="en-US" sz="2800"/>
          </a:p>
          <a:p>
            <a:pPr marL="0" indent="0">
              <a:buNone/>
            </a:pPr>
            <a:r>
              <a:rPr lang="en-US">
                <a:sym typeface="+mn-ea"/>
              </a:rPr>
              <a:t>critical section				critical section</a:t>
            </a:r>
            <a:endParaRPr lang="en-US"/>
          </a:p>
          <a:p>
            <a:pPr marL="0" indent="0">
              <a:buNone/>
            </a:pPr>
            <a:r>
              <a:rPr lang="en-US">
                <a:sym typeface="+mn-ea"/>
              </a:rPr>
              <a:t>flag[0]=false;					flag[1]=false;</a:t>
            </a:r>
            <a:endParaRPr lang="en-US"/>
          </a:p>
          <a:p>
            <a:pPr marL="0" indent="0">
              <a:buNone/>
            </a:pPr>
            <a:endParaRPr lang="en-US"/>
          </a:p>
          <a:p>
            <a:pPr marL="0" indent="0">
              <a:buNone/>
            </a:pPr>
            <a:endParaRPr lang="en-US"/>
          </a:p>
          <a:p>
            <a:pPr marL="0" indent="0">
              <a:buNone/>
            </a:pPr>
            <a:endParaRPr lang="en-US"/>
          </a:p>
        </p:txBody>
      </p:sp>
      <p:cxnSp>
        <p:nvCxnSpPr>
          <p:cNvPr id="4" name="Straight Connector 3"/>
          <p:cNvCxnSpPr/>
          <p:nvPr/>
        </p:nvCxnSpPr>
        <p:spPr>
          <a:xfrm>
            <a:off x="5713730" y="1174750"/>
            <a:ext cx="54610" cy="5489575"/>
          </a:xfrm>
          <a:prstGeom prst="line">
            <a:avLst/>
          </a:prstGeom>
          <a:gradFill rotWithShape="0">
            <a:gsLst>
              <a:gs pos="0">
                <a:schemeClr val="accent1"/>
              </a:gs>
              <a:gs pos="100000">
                <a:schemeClr val="accent2"/>
              </a:gs>
            </a:gsLst>
            <a:lin ang="5400000" scaled="1"/>
          </a:gradFill>
          <a:ln w="57150" cap="flat" cmpd="sng" algn="ctr">
            <a:solidFill>
              <a:schemeClr val="accent1"/>
            </a:solidFill>
            <a:prstDash val="solid"/>
            <a:round/>
            <a:headEnd type="none" w="med" len="med"/>
            <a:tailEnd type="none" w="med" len="med"/>
          </a:ln>
        </p:spPr>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8960"/>
            <a:ext cx="10515600" cy="5608320"/>
          </a:xfrm>
        </p:spPr>
        <p:txBody>
          <a:bodyPr/>
          <a:lstStyle/>
          <a:p>
            <a:pPr marL="0" indent="0" algn="just">
              <a:buNone/>
            </a:pPr>
            <a:r>
              <a:rPr lang="en-US" sz="4000"/>
              <a:t>We now prove that this solution is correct. We need to show that:</a:t>
            </a:r>
          </a:p>
          <a:p>
            <a:pPr marL="0" indent="0" algn="just">
              <a:buNone/>
            </a:pPr>
            <a:r>
              <a:rPr lang="en-US" sz="4000"/>
              <a:t>1. Mutual exclusion is preserved.</a:t>
            </a:r>
          </a:p>
          <a:p>
            <a:pPr marL="0" indent="0" algn="just">
              <a:buNone/>
            </a:pPr>
            <a:r>
              <a:rPr lang="en-US" sz="4000"/>
              <a:t>2. The progress requirement is satisfied.</a:t>
            </a:r>
          </a:p>
          <a:p>
            <a:pPr marL="0" indent="0" algn="just">
              <a:buNone/>
            </a:pPr>
            <a:r>
              <a:rPr lang="en-US" sz="4000"/>
              <a:t>3. The bounded-waiting requirement is met.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9755"/>
            <a:ext cx="10515600" cy="5597525"/>
          </a:xfrm>
        </p:spPr>
        <p:txBody>
          <a:bodyPr>
            <a:normAutofit lnSpcReduction="10000"/>
          </a:bodyPr>
          <a:lstStyle/>
          <a:p>
            <a:pPr algn="just">
              <a:buFont typeface="Wingdings" panose="05000000000000000000" charset="0"/>
              <a:buChar char="Ø"/>
            </a:pPr>
            <a:r>
              <a:rPr lang="en-US" sz="3200"/>
              <a:t>we note that each Pi enters its critical section only if either flag[j] == false or turn == i.</a:t>
            </a:r>
          </a:p>
          <a:p>
            <a:pPr marL="0" indent="0" algn="just">
              <a:buNone/>
            </a:pPr>
            <a:endParaRPr lang="en-US" sz="3200"/>
          </a:p>
          <a:p>
            <a:pPr algn="just">
              <a:buFont typeface="Wingdings" panose="05000000000000000000" charset="0"/>
              <a:buChar char="Ø"/>
            </a:pPr>
            <a:r>
              <a:rPr lang="en-US" sz="3200"/>
              <a:t> if both processes can be executing in their critical sections at the same time, then flag[0] == flag[1] == true.</a:t>
            </a:r>
          </a:p>
          <a:p>
            <a:pPr marL="0" indent="0" algn="just">
              <a:buNone/>
            </a:pPr>
            <a:endParaRPr lang="en-US" sz="3200"/>
          </a:p>
          <a:p>
            <a:pPr algn="just">
              <a:buFont typeface="Wingdings" panose="05000000000000000000" charset="0"/>
              <a:buChar char="Ø"/>
            </a:pPr>
            <a:r>
              <a:rPr lang="en-US" sz="3200"/>
              <a:t>These two observations imply that P0 and P1 could not have successfully executed their while statements at about the same time, since the value of turn can be either 0 or 1 but cannot be both.</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Synchronization Hardware</a:t>
            </a:r>
          </a:p>
        </p:txBody>
      </p:sp>
      <p:sp>
        <p:nvSpPr>
          <p:cNvPr id="3" name="Content Placeholder 2"/>
          <p:cNvSpPr>
            <a:spLocks noGrp="1"/>
          </p:cNvSpPr>
          <p:nvPr>
            <p:ph idx="1"/>
          </p:nvPr>
        </p:nvSpPr>
        <p:spPr/>
        <p:txBody>
          <a:bodyPr>
            <a:noAutofit/>
          </a:bodyPr>
          <a:lstStyle/>
          <a:p>
            <a:pPr algn="just">
              <a:buFont typeface="Wingdings" panose="05000000000000000000" charset="0"/>
              <a:buChar char="Ø"/>
            </a:pPr>
            <a:r>
              <a:rPr lang="en-US" sz="3200"/>
              <a:t>Peterson’s solution are </a:t>
            </a:r>
            <a:r>
              <a:rPr lang="en-US" sz="3200">
                <a:ln w="22225">
                  <a:solidFill>
                    <a:schemeClr val="accent2"/>
                  </a:solidFill>
                  <a:prstDash val="solid"/>
                </a:ln>
                <a:solidFill>
                  <a:schemeClr val="accent2">
                    <a:lumMod val="40000"/>
                    <a:lumOff val="60000"/>
                  </a:schemeClr>
                </a:solidFill>
                <a:effectLst/>
              </a:rPr>
              <a:t>not guaranteed </a:t>
            </a:r>
            <a:r>
              <a:rPr lang="en-US" sz="3200"/>
              <a:t>to work on modern computer architecture.</a:t>
            </a:r>
          </a:p>
          <a:p>
            <a:pPr algn="just">
              <a:buFont typeface="Wingdings" panose="05000000000000000000" charset="0"/>
              <a:buChar char="Ø"/>
            </a:pPr>
            <a:r>
              <a:rPr lang="en-US" sz="3200"/>
              <a:t>so we need to use different approach.</a:t>
            </a:r>
          </a:p>
          <a:p>
            <a:pPr lvl="1" algn="just">
              <a:buFont typeface="Wingdings" panose="05000000000000000000" charset="0"/>
              <a:buChar char="Ø"/>
            </a:pPr>
            <a:r>
              <a:rPr lang="en-US" sz="2740">
                <a:ln w="22225">
                  <a:solidFill>
                    <a:schemeClr val="accent2"/>
                  </a:solidFill>
                  <a:prstDash val="solid"/>
                </a:ln>
                <a:solidFill>
                  <a:schemeClr val="accent2">
                    <a:lumMod val="40000"/>
                    <a:lumOff val="60000"/>
                  </a:schemeClr>
                </a:solidFill>
                <a:effectLst/>
              </a:rPr>
              <a:t>solution to critical section problem require a simple tool:</a:t>
            </a:r>
            <a:r>
              <a:rPr lang="en-US" sz="274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Lock</a:t>
            </a:r>
            <a:endParaRPr lang="en-US" sz="2740">
              <a:ln w="22225">
                <a:solidFill>
                  <a:schemeClr val="accent2"/>
                </a:solidFill>
                <a:prstDash val="solid"/>
              </a:ln>
              <a:solidFill>
                <a:schemeClr val="accent2">
                  <a:lumMod val="40000"/>
                  <a:lumOff val="60000"/>
                </a:schemeClr>
              </a:solidFill>
              <a:effectLst/>
            </a:endParaRPr>
          </a:p>
          <a:p>
            <a:pPr algn="just">
              <a:buFont typeface="Wingdings" panose="05000000000000000000" charset="0"/>
              <a:buChar char="Ø"/>
            </a:pPr>
            <a:r>
              <a:rPr lang="en-US" sz="3200"/>
              <a:t>A process must acquire a lock before entering a critical section,it releases the lock when it exists .</a:t>
            </a:r>
          </a:p>
          <a:p>
            <a:pPr algn="just">
              <a:buFont typeface="Wingdings" panose="05000000000000000000" charset="0"/>
              <a:buChar char="Ø"/>
            </a:pPr>
            <a:r>
              <a:rPr lang="en-US" sz="3200"/>
              <a:t>Hardware features can make any programming task easier and improves the system efficiency.</a:t>
            </a:r>
          </a:p>
          <a:p>
            <a:pPr marL="0" indent="0" algn="just">
              <a:buFont typeface="Wingdings" panose="05000000000000000000" charset="0"/>
              <a:buChar char="Ø"/>
            </a:pPr>
            <a:endParaRPr lang="en-US" sz="32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mn-ea"/>
              </a:rPr>
              <a:t>Synchronization Hardware</a:t>
            </a:r>
            <a:r>
              <a:rPr lang="en-US"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r>
            <a:br>
              <a:rPr lang="en-US"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br>
            <a:endParaRPr lang="en-US"/>
          </a:p>
        </p:txBody>
      </p:sp>
      <p:sp>
        <p:nvSpPr>
          <p:cNvPr id="3" name="Content Placeholder 2"/>
          <p:cNvSpPr>
            <a:spLocks noGrp="1"/>
          </p:cNvSpPr>
          <p:nvPr>
            <p:ph idx="1"/>
          </p:nvPr>
        </p:nvSpPr>
        <p:spPr>
          <a:xfrm>
            <a:off x="838200" y="1141095"/>
            <a:ext cx="10515600" cy="5036185"/>
          </a:xfrm>
        </p:spPr>
        <p:txBody>
          <a:bodyPr/>
          <a:lstStyle/>
          <a:p>
            <a:pPr marL="0" indent="0">
              <a:buNone/>
            </a:pPr>
            <a:r>
              <a:rPr lang="en-US"/>
              <a:t>The hardware synchronization generally states that any solution to the critical section problem requires a simple tool : </a:t>
            </a:r>
            <a:r>
              <a:rPr lang="en-US">
                <a:ln w="22225">
                  <a:solidFill>
                    <a:schemeClr val="accent2"/>
                  </a:solidFill>
                  <a:prstDash val="solid"/>
                </a:ln>
                <a:solidFill>
                  <a:schemeClr val="accent2">
                    <a:lumMod val="40000"/>
                    <a:lumOff val="60000"/>
                  </a:schemeClr>
                </a:solidFill>
                <a:effectLst/>
              </a:rPr>
              <a:t>Lock</a:t>
            </a:r>
          </a:p>
          <a:p>
            <a:pPr marL="0" indent="0">
              <a:buNone/>
            </a:pPr>
            <a:r>
              <a:rPr lang="en-US">
                <a:sym typeface="+mn-ea"/>
              </a:rPr>
              <a:t>do </a:t>
            </a:r>
          </a:p>
          <a:p>
            <a:pPr marL="0" indent="0">
              <a:buNone/>
            </a:pPr>
            <a:r>
              <a:rPr lang="en-US">
                <a:solidFill>
                  <a:schemeClr val="tx1"/>
                </a:solidFill>
                <a:effectLst>
                  <a:outerShdw blurRad="38100" dist="19050" dir="2700000" algn="tl" rotWithShape="0">
                    <a:schemeClr val="dk1">
                      <a:alpha val="40000"/>
                    </a:schemeClr>
                  </a:outerShdw>
                </a:effectLst>
              </a:rPr>
              <a:t>{</a:t>
            </a:r>
          </a:p>
          <a:p>
            <a:pPr marL="0" indent="0">
              <a:buNone/>
            </a:pPr>
            <a:r>
              <a:rPr lang="en-US">
                <a:solidFill>
                  <a:schemeClr val="tx1"/>
                </a:solidFill>
                <a:effectLst>
                  <a:outerShdw blurRad="38100" dist="19050" dir="2700000" algn="tl" rotWithShape="0">
                    <a:schemeClr val="dk1">
                      <a:alpha val="40000"/>
                    </a:schemeClr>
                  </a:outerShdw>
                </a:effectLst>
              </a:rPr>
              <a:t>critical section</a:t>
            </a:r>
          </a:p>
          <a:p>
            <a:pPr marL="0" indent="0">
              <a:buNone/>
            </a:pPr>
            <a:endParaRPr lang="en-US">
              <a:solidFill>
                <a:schemeClr val="tx1"/>
              </a:solidFill>
              <a:effectLst>
                <a:outerShdw blurRad="38100" dist="19050" dir="2700000" algn="tl" rotWithShape="0">
                  <a:schemeClr val="dk1">
                    <a:alpha val="40000"/>
                  </a:schemeClr>
                </a:outerShdw>
              </a:effectLst>
            </a:endParaRPr>
          </a:p>
          <a:p>
            <a:pPr marL="0" indent="0">
              <a:buNone/>
            </a:pPr>
            <a:r>
              <a:rPr lang="en-US">
                <a:solidFill>
                  <a:schemeClr val="tx1"/>
                </a:solidFill>
                <a:effectLst>
                  <a:outerShdw blurRad="38100" dist="19050" dir="2700000" algn="tl" rotWithShape="0">
                    <a:schemeClr val="dk1">
                      <a:alpha val="40000"/>
                    </a:schemeClr>
                  </a:outerShdw>
                </a:effectLst>
              </a:rPr>
              <a:t>----------------&gt;  Remainder section</a:t>
            </a:r>
          </a:p>
          <a:p>
            <a:pPr marL="0" indent="0">
              <a:buNone/>
            </a:pPr>
            <a:r>
              <a:rPr lang="en-US">
                <a:solidFill>
                  <a:schemeClr val="tx1"/>
                </a:solidFill>
                <a:effectLst>
                  <a:outerShdw blurRad="38100" dist="19050" dir="2700000" algn="tl" rotWithShape="0">
                    <a:schemeClr val="dk1">
                      <a:alpha val="40000"/>
                    </a:schemeClr>
                  </a:outerShdw>
                </a:effectLst>
              </a:rPr>
              <a:t>while(true);}</a:t>
            </a:r>
          </a:p>
        </p:txBody>
      </p:sp>
      <p:sp>
        <p:nvSpPr>
          <p:cNvPr id="4" name="Rounded Rectangle 3"/>
          <p:cNvSpPr/>
          <p:nvPr/>
        </p:nvSpPr>
        <p:spPr>
          <a:xfrm>
            <a:off x="1570990" y="3037840"/>
            <a:ext cx="3340100" cy="5480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acquire lock</a:t>
            </a:r>
          </a:p>
        </p:txBody>
      </p:sp>
      <p:sp>
        <p:nvSpPr>
          <p:cNvPr id="5" name="Rounded Rectangle 4"/>
          <p:cNvSpPr/>
          <p:nvPr/>
        </p:nvSpPr>
        <p:spPr>
          <a:xfrm>
            <a:off x="2242185" y="4352290"/>
            <a:ext cx="3517900" cy="5581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release lock</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64845"/>
            <a:ext cx="10515600" cy="5528310"/>
          </a:xfrm>
        </p:spPr>
        <p:txBody>
          <a:bodyPr/>
          <a:lstStyle/>
          <a:p>
            <a:pPr marL="0" indent="0">
              <a:buNone/>
            </a:pPr>
            <a:r>
              <a:rPr lang="en-US"/>
              <a:t>In hardware synchronization many systems provide </a:t>
            </a:r>
            <a:r>
              <a:rPr lang="en-US">
                <a:solidFill>
                  <a:srgbClr val="FF0000"/>
                </a:solidFill>
              </a:rPr>
              <a:t>hardware support </a:t>
            </a:r>
            <a:r>
              <a:rPr lang="en-US"/>
              <a:t>for critical section code.</a:t>
            </a:r>
          </a:p>
          <a:p>
            <a:pPr marL="0" indent="0">
              <a:buNone/>
            </a:pPr>
            <a:r>
              <a:rPr lang="en-US">
                <a:ln w="12700">
                  <a:solidFill>
                    <a:schemeClr val="accent5"/>
                  </a:solidFill>
                  <a:prstDash val="solid"/>
                </a:ln>
                <a:pattFill prst="ltDnDiag">
                  <a:fgClr>
                    <a:schemeClr val="accent5">
                      <a:lumMod val="60000"/>
                      <a:lumOff val="40000"/>
                    </a:schemeClr>
                  </a:fgClr>
                  <a:bgClr>
                    <a:schemeClr val="bg1"/>
                  </a:bgClr>
                </a:pattFill>
                <a:effectLst/>
              </a:rPr>
              <a:t>Uniprocessor:</a:t>
            </a:r>
          </a:p>
          <a:p>
            <a:pPr>
              <a:buFont typeface="Wingdings" panose="05000000000000000000" charset="0"/>
              <a:buChar char="Ø"/>
            </a:pPr>
            <a:r>
              <a:rPr lang="en-US">
                <a:sym typeface="+mn-ea"/>
              </a:rPr>
              <a:t>It could disable Interrupt.</a:t>
            </a:r>
          </a:p>
          <a:p>
            <a:pPr>
              <a:buFont typeface="Wingdings" panose="05000000000000000000" charset="0"/>
              <a:buChar char="Ø"/>
            </a:pPr>
            <a:r>
              <a:rPr lang="en-US">
                <a:sym typeface="+mn-ea"/>
              </a:rPr>
              <a:t>Currently running code would execute without preemption.</a:t>
            </a:r>
          </a:p>
          <a:p>
            <a:pPr>
              <a:buFont typeface="Wingdings" panose="05000000000000000000" charset="0"/>
              <a:buChar char="Ø"/>
            </a:pPr>
            <a:r>
              <a:rPr lang="en-US"/>
              <a:t>To support hardware for critical section they use special atomic(</a:t>
            </a:r>
            <a:r>
              <a:rPr lang="en-US">
                <a:ln w="22225">
                  <a:solidFill>
                    <a:schemeClr val="accent2"/>
                  </a:solidFill>
                  <a:prstDash val="solid"/>
                </a:ln>
                <a:solidFill>
                  <a:schemeClr val="accent2">
                    <a:lumMod val="40000"/>
                    <a:lumOff val="60000"/>
                  </a:schemeClr>
                </a:solidFill>
                <a:effectLst/>
              </a:rPr>
              <a:t>Non-interruptable</a:t>
            </a:r>
            <a:r>
              <a:rPr lang="en-US"/>
              <a:t>) hardware instructions.</a:t>
            </a:r>
          </a:p>
          <a:p>
            <a:pPr>
              <a:buFont typeface="Wingdings" panose="05000000000000000000" charset="0"/>
              <a:buChar char="Ø"/>
            </a:pPr>
            <a:r>
              <a:rPr lang="en-US"/>
              <a:t>To solve </a:t>
            </a:r>
            <a:r>
              <a:rPr lang="en-US">
                <a:sym typeface="+mn-ea"/>
              </a:rPr>
              <a:t>critical section problem we use 2 instructions</a:t>
            </a:r>
          </a:p>
          <a:p>
            <a:pPr marL="0" indent="0">
              <a:buFont typeface="Wingdings" panose="05000000000000000000" charset="0"/>
              <a:buNone/>
            </a:pPr>
            <a:r>
              <a:rPr lang="en-US"/>
              <a:t>1.T</a:t>
            </a:r>
            <a:r>
              <a:rPr lang="en-US">
                <a:sym typeface="+mn-ea"/>
              </a:rPr>
              <a:t>estAndSet() instruction</a:t>
            </a:r>
          </a:p>
          <a:p>
            <a:pPr marL="0" indent="0">
              <a:buFont typeface="Wingdings" panose="05000000000000000000" charset="0"/>
              <a:buNone/>
            </a:pPr>
            <a:r>
              <a:rPr lang="en-US">
                <a:sym typeface="+mn-ea"/>
              </a:rPr>
              <a:t>2.Swap() instruction</a:t>
            </a:r>
            <a:endParaRPr lang="en-US"/>
          </a:p>
          <a:p>
            <a:pPr marL="0" indent="0">
              <a:buFont typeface="Wingdings" panose="05000000000000000000" charset="0"/>
              <a:buNone/>
            </a:pPr>
            <a:endParaRPr lang="en-US"/>
          </a:p>
          <a:p>
            <a:pPr marL="0" indent="0">
              <a:buFont typeface="Wingdings" panose="05000000000000000000" charset="0"/>
              <a:buNone/>
            </a:pPr>
            <a:endParaRPr lang="en-US">
              <a:ln w="12700">
                <a:solidFill>
                  <a:schemeClr val="accent5"/>
                </a:solidFill>
                <a:prstDash val="solid"/>
              </a:ln>
              <a:pattFill prst="ltDnDiag">
                <a:fgClr>
                  <a:schemeClr val="accent5">
                    <a:lumMod val="60000"/>
                    <a:lumOff val="40000"/>
                  </a:schemeClr>
                </a:fgClr>
                <a:bgClr>
                  <a:schemeClr val="bg1"/>
                </a:bgClr>
              </a:pattFill>
              <a:effectLst/>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ln w="22225">
                  <a:solidFill>
                    <a:schemeClr val="accent2"/>
                  </a:solidFill>
                  <a:prstDash val="solid"/>
                </a:ln>
                <a:solidFill>
                  <a:schemeClr val="accent2">
                    <a:lumMod val="40000"/>
                    <a:lumOff val="60000"/>
                  </a:schemeClr>
                </a:solidFill>
                <a:effectLst/>
              </a:rPr>
              <a:t>Types of Instruction</a:t>
            </a:r>
          </a:p>
        </p:txBody>
      </p:sp>
      <p:sp>
        <p:nvSpPr>
          <p:cNvPr id="3" name="Content Placeholder 2"/>
          <p:cNvSpPr>
            <a:spLocks noGrp="1"/>
          </p:cNvSpPr>
          <p:nvPr>
            <p:ph idx="1"/>
          </p:nvPr>
        </p:nvSpPr>
        <p:spPr/>
        <p:txBody>
          <a:bodyPr/>
          <a:lstStyle/>
          <a:p>
            <a:pPr marL="0" indent="0" algn="just">
              <a:buNone/>
            </a:pPr>
            <a:r>
              <a:rPr lang="en-US" sz="3600"/>
              <a:t>For synchronization hardware there are two types of instructions.</a:t>
            </a:r>
          </a:p>
          <a:p>
            <a:pPr marL="0" indent="0" algn="just">
              <a:buNone/>
            </a:pPr>
            <a:r>
              <a:rPr lang="en-US" sz="3600"/>
              <a:t>1.TestAndSet() instruction</a:t>
            </a:r>
          </a:p>
          <a:p>
            <a:pPr marL="0" indent="0" algn="just">
              <a:buNone/>
            </a:pPr>
            <a:r>
              <a:rPr lang="en-US" sz="3600"/>
              <a:t>2.Swap() instruction</a:t>
            </a:r>
          </a:p>
          <a:p>
            <a:pPr marL="0" indent="0" algn="just">
              <a:buNone/>
            </a:pPr>
            <a:endParaRPr lang="en-US" sz="3600"/>
          </a:p>
          <a:p>
            <a:pPr marL="0" indent="0" algn="just">
              <a:buNone/>
            </a:pPr>
            <a:r>
              <a:rPr lang="en-US" sz="3600"/>
              <a:t>The important characteristics of both instuction is they </a:t>
            </a:r>
            <a:r>
              <a:rPr lang="en-US" sz="3600">
                <a:solidFill>
                  <a:srgbClr val="FF0000"/>
                </a:solidFill>
              </a:rPr>
              <a:t>executes automatically</a:t>
            </a:r>
            <a:r>
              <a:rPr lang="en-US" sz="360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s 2"/>
          <p:cNvSpPr/>
          <p:nvPr/>
        </p:nvSpPr>
        <p:spPr>
          <a:xfrm>
            <a:off x="1804035" y="1272540"/>
            <a:ext cx="2559685" cy="10401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t>PRINTER</a:t>
            </a:r>
          </a:p>
        </p:txBody>
      </p:sp>
      <p:sp>
        <p:nvSpPr>
          <p:cNvPr id="4" name="Oval 3"/>
          <p:cNvSpPr/>
          <p:nvPr/>
        </p:nvSpPr>
        <p:spPr>
          <a:xfrm>
            <a:off x="106680" y="3641090"/>
            <a:ext cx="2230755" cy="683895"/>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2400" b="1"/>
              <a:t>PROCESS 1</a:t>
            </a:r>
          </a:p>
        </p:txBody>
      </p:sp>
      <p:sp>
        <p:nvSpPr>
          <p:cNvPr id="5" name="Oval 4"/>
          <p:cNvSpPr/>
          <p:nvPr/>
        </p:nvSpPr>
        <p:spPr>
          <a:xfrm>
            <a:off x="2802890" y="3489960"/>
            <a:ext cx="2367915" cy="73914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b="1"/>
              <a:t>PROCESS 2</a:t>
            </a:r>
          </a:p>
        </p:txBody>
      </p:sp>
      <p:cxnSp>
        <p:nvCxnSpPr>
          <p:cNvPr id="6" name="Straight Arrow Connector 5"/>
          <p:cNvCxnSpPr/>
          <p:nvPr/>
        </p:nvCxnSpPr>
        <p:spPr>
          <a:xfrm flipV="1">
            <a:off x="1132840" y="2504440"/>
            <a:ext cx="1204595" cy="9855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2981325" y="2504440"/>
            <a:ext cx="972185" cy="766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Parallelogram 7"/>
          <p:cNvSpPr/>
          <p:nvPr/>
        </p:nvSpPr>
        <p:spPr>
          <a:xfrm>
            <a:off x="8771255" y="1052830"/>
            <a:ext cx="1423670" cy="1163955"/>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rPr>
              <a:t>IRCTC</a:t>
            </a:r>
          </a:p>
        </p:txBody>
      </p:sp>
      <p:sp>
        <p:nvSpPr>
          <p:cNvPr id="10" name="Snip Single Corner Rectangle 9"/>
          <p:cNvSpPr/>
          <p:nvPr/>
        </p:nvSpPr>
        <p:spPr>
          <a:xfrm>
            <a:off x="6444615" y="3640455"/>
            <a:ext cx="2148205" cy="1273175"/>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PROGRAMMER</a:t>
            </a:r>
          </a:p>
        </p:txBody>
      </p:sp>
      <p:sp>
        <p:nvSpPr>
          <p:cNvPr id="11" name="Rounded Rectangle 10"/>
          <p:cNvSpPr/>
          <p:nvPr/>
        </p:nvSpPr>
        <p:spPr>
          <a:xfrm>
            <a:off x="10482580" y="3435350"/>
            <a:ext cx="944245" cy="12865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USER</a:t>
            </a:r>
          </a:p>
        </p:txBody>
      </p:sp>
      <p:cxnSp>
        <p:nvCxnSpPr>
          <p:cNvPr id="12" name="Straight Arrow Connector 11"/>
          <p:cNvCxnSpPr/>
          <p:nvPr/>
        </p:nvCxnSpPr>
        <p:spPr>
          <a:xfrm flipH="1" flipV="1">
            <a:off x="9839325" y="2216785"/>
            <a:ext cx="834390" cy="11633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urved Connector 13"/>
          <p:cNvCxnSpPr/>
          <p:nvPr/>
        </p:nvCxnSpPr>
        <p:spPr>
          <a:xfrm rot="16200000">
            <a:off x="7743825" y="2312670"/>
            <a:ext cx="1410335" cy="1136015"/>
          </a:xfrm>
          <a:prstGeom prst="curvedConnector3">
            <a:avLst>
              <a:gd name="adj1" fmla="val 49977"/>
            </a:avLst>
          </a:prstGeom>
          <a:ln>
            <a:headEnd type="arrow" w="med" len="med"/>
            <a:tailEnd type="arrow" w="med" len="med"/>
          </a:ln>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5622925" y="314325"/>
            <a:ext cx="177800" cy="635127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a:sym typeface="+mn-ea"/>
              </a:rPr>
              <a:t>1.TestAndSet() instruction</a:t>
            </a:r>
            <a:r>
              <a:rPr lang="en-US"/>
              <a:t/>
            </a:r>
            <a:br>
              <a:rPr lang="en-US"/>
            </a:br>
            <a:endParaRPr lang="en-US"/>
          </a:p>
        </p:txBody>
      </p:sp>
      <p:sp>
        <p:nvSpPr>
          <p:cNvPr id="3" name="Content Placeholder 2"/>
          <p:cNvSpPr>
            <a:spLocks noGrp="1"/>
          </p:cNvSpPr>
          <p:nvPr>
            <p:ph idx="1"/>
          </p:nvPr>
        </p:nvSpPr>
        <p:spPr>
          <a:xfrm>
            <a:off x="838200" y="1253490"/>
            <a:ext cx="10515600" cy="4351338"/>
          </a:xfrm>
        </p:spPr>
        <p:txBody>
          <a:bodyPr/>
          <a:lstStyle/>
          <a:p>
            <a:pPr marL="514350" indent="-514350" algn="just">
              <a:buFont typeface="+mj-lt"/>
              <a:buAutoNum type="arabicPeriod"/>
            </a:pPr>
            <a:r>
              <a:rPr lang="en-US" sz="3200">
                <a:sym typeface="+mn-ea"/>
              </a:rPr>
              <a:t>The important characteristics of both instuction is they </a:t>
            </a:r>
            <a:r>
              <a:rPr lang="en-US" sz="3200">
                <a:solidFill>
                  <a:srgbClr val="FF0000"/>
                </a:solidFill>
                <a:sym typeface="+mn-ea"/>
              </a:rPr>
              <a:t>executes automatically</a:t>
            </a:r>
            <a:r>
              <a:rPr lang="en-US" sz="3200">
                <a:sym typeface="+mn-ea"/>
              </a:rPr>
              <a:t>.</a:t>
            </a:r>
          </a:p>
          <a:p>
            <a:pPr marL="514350" indent="-514350" algn="just">
              <a:buFont typeface="+mj-lt"/>
              <a:buAutoNum type="arabicPeriod"/>
            </a:pPr>
            <a:r>
              <a:rPr lang="en-US" sz="3200">
                <a:sym typeface="+mn-ea"/>
              </a:rPr>
              <a:t>If two TestAndset() instruction are executed simultaneously (each on different CPU) they will be executed sequentially in any order.</a:t>
            </a:r>
          </a:p>
          <a:p>
            <a:pPr marL="514350" indent="-514350" algn="just">
              <a:buFont typeface="+mj-lt"/>
              <a:buAutoNum type="arabicPeriod"/>
            </a:pPr>
            <a:r>
              <a:rPr lang="en-US" sz="3200">
                <a:sym typeface="+mn-ea"/>
              </a:rPr>
              <a:t>If the Machine supports TestAndSet() instruction then it can be implement Mutual exclusion by declaring a Boolean lock initialize to false.</a:t>
            </a:r>
            <a:endParaRPr lang="en-US" sz="3200"/>
          </a:p>
          <a:p>
            <a:pPr marL="514350" indent="-514350" algn="just">
              <a:buFont typeface="+mj-lt"/>
              <a:buAutoNum type="arabicPeriod"/>
            </a:pPr>
            <a:endParaRPr lang="en-US" sz="32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6570" y="512445"/>
            <a:ext cx="10857230" cy="5664835"/>
          </a:xfrm>
        </p:spPr>
        <p:txBody>
          <a:bodyPr/>
          <a:lstStyle/>
          <a:p>
            <a:pPr marL="0" indent="0">
              <a:buNone/>
            </a:pPr>
            <a:r>
              <a:rPr lang="en-US" sz="2400"/>
              <a:t>boolean test and set(boolean *target)</a:t>
            </a:r>
          </a:p>
          <a:p>
            <a:pPr marL="0" indent="0">
              <a:buNone/>
            </a:pPr>
            <a:r>
              <a:rPr lang="en-US" sz="2400"/>
              <a:t> {</a:t>
            </a:r>
          </a:p>
          <a:p>
            <a:pPr marL="0" indent="0">
              <a:buNone/>
            </a:pPr>
            <a:r>
              <a:rPr lang="en-US" sz="2400"/>
              <a:t>boolean rv = *target;</a:t>
            </a:r>
          </a:p>
          <a:p>
            <a:pPr marL="0" indent="0">
              <a:buNone/>
            </a:pPr>
            <a:r>
              <a:rPr lang="en-US" sz="2400"/>
              <a:t>*target = true;</a:t>
            </a:r>
          </a:p>
          <a:p>
            <a:pPr marL="0" indent="0">
              <a:buNone/>
            </a:pPr>
            <a:r>
              <a:rPr lang="en-US" sz="2400"/>
              <a:t>return rv;</a:t>
            </a:r>
          </a:p>
          <a:p>
            <a:pPr marL="0" indent="0">
              <a:buNone/>
            </a:pPr>
            <a:r>
              <a:rPr lang="en-US" sz="2400"/>
              <a:t>}</a:t>
            </a:r>
          </a:p>
        </p:txBody>
      </p:sp>
      <p:sp>
        <p:nvSpPr>
          <p:cNvPr id="4" name="Text Box 3"/>
          <p:cNvSpPr txBox="1"/>
          <p:nvPr/>
        </p:nvSpPr>
        <p:spPr>
          <a:xfrm>
            <a:off x="303530" y="3145155"/>
            <a:ext cx="5810885" cy="398780"/>
          </a:xfrm>
          <a:prstGeom prst="rect">
            <a:avLst/>
          </a:prstGeom>
          <a:noFill/>
        </p:spPr>
        <p:txBody>
          <a:bodyPr wrap="square" rtlCol="0" anchor="t">
            <a:spAutoFit/>
          </a:bodyPr>
          <a:lstStyle/>
          <a:p>
            <a:r>
              <a:rPr lang="en-US" sz="2000" b="1"/>
              <a:t>The definition of the test and set() instruction</a:t>
            </a:r>
            <a:r>
              <a:rPr lang="en-US"/>
              <a:t>.</a:t>
            </a:r>
          </a:p>
        </p:txBody>
      </p:sp>
      <p:sp>
        <p:nvSpPr>
          <p:cNvPr id="5" name="Text Box 4"/>
          <p:cNvSpPr txBox="1"/>
          <p:nvPr/>
        </p:nvSpPr>
        <p:spPr>
          <a:xfrm>
            <a:off x="6565265" y="1219835"/>
            <a:ext cx="5181600" cy="3969385"/>
          </a:xfrm>
          <a:prstGeom prst="rect">
            <a:avLst/>
          </a:prstGeom>
          <a:noFill/>
        </p:spPr>
        <p:txBody>
          <a:bodyPr wrap="square" rtlCol="0" anchor="t">
            <a:spAutoFit/>
          </a:bodyPr>
          <a:lstStyle/>
          <a:p>
            <a:endParaRPr lang="en-US" sz="2800"/>
          </a:p>
          <a:p>
            <a:endParaRPr lang="en-US" sz="2800"/>
          </a:p>
          <a:p>
            <a:r>
              <a:rPr lang="en-US" sz="2800"/>
              <a:t>do</a:t>
            </a:r>
          </a:p>
          <a:p>
            <a:r>
              <a:rPr lang="en-US" sz="2800"/>
              <a:t>while (test and set(&amp;lock))</a:t>
            </a:r>
          </a:p>
          <a:p>
            <a:r>
              <a:rPr lang="en-US" sz="2800"/>
              <a:t>; /* do nothing */</a:t>
            </a:r>
          </a:p>
          <a:p>
            <a:r>
              <a:rPr lang="en-US" sz="2800"/>
              <a:t>/* critical section */</a:t>
            </a:r>
          </a:p>
          <a:p>
            <a:r>
              <a:rPr lang="en-US" sz="2800"/>
              <a:t>lock = false;</a:t>
            </a:r>
          </a:p>
          <a:p>
            <a:r>
              <a:rPr lang="en-US" sz="2800"/>
              <a:t>/* remainder section */</a:t>
            </a:r>
          </a:p>
          <a:p>
            <a:r>
              <a:rPr lang="en-US" sz="2800"/>
              <a:t>} while (true);</a:t>
            </a:r>
          </a:p>
        </p:txBody>
      </p:sp>
      <p:sp>
        <p:nvSpPr>
          <p:cNvPr id="6" name="Text Box 5"/>
          <p:cNvSpPr txBox="1"/>
          <p:nvPr/>
        </p:nvSpPr>
        <p:spPr>
          <a:xfrm>
            <a:off x="5825490" y="5684520"/>
            <a:ext cx="6071870" cy="460375"/>
          </a:xfrm>
          <a:prstGeom prst="rect">
            <a:avLst/>
          </a:prstGeom>
          <a:noFill/>
        </p:spPr>
        <p:txBody>
          <a:bodyPr wrap="square" rtlCol="0" anchor="t">
            <a:spAutoFit/>
          </a:bodyPr>
          <a:lstStyle/>
          <a:p>
            <a:r>
              <a:rPr lang="en-US" b="1">
                <a:solidFill>
                  <a:schemeClr val="accent1"/>
                </a:solidFill>
                <a:effectLst>
                  <a:outerShdw blurRad="38100" dist="25400" dir="5400000" algn="ctr" rotWithShape="0">
                    <a:srgbClr val="6E747A">
                      <a:alpha val="43000"/>
                    </a:srgbClr>
                  </a:outerShdw>
                </a:effectLst>
              </a:rPr>
              <a:t>     </a:t>
            </a:r>
            <a:r>
              <a:rPr lang="en-US" sz="2000" b="1">
                <a:solidFill>
                  <a:schemeClr val="accent1"/>
                </a:solidFill>
                <a:effectLst>
                  <a:outerShdw blurRad="38100" dist="25400" dir="5400000" algn="ctr" rotWithShape="0">
                    <a:srgbClr val="6E747A">
                      <a:alpha val="43000"/>
                    </a:srgbClr>
                  </a:outerShdw>
                </a:effectLst>
              </a:rPr>
              <a:t>Mutual-exclusion</a:t>
            </a:r>
            <a:r>
              <a:rPr lang="en-US" sz="2400" b="1">
                <a:ln w="22225">
                  <a:solidFill>
                    <a:schemeClr val="accent2"/>
                  </a:solidFill>
                  <a:prstDash val="solid"/>
                </a:ln>
                <a:solidFill>
                  <a:schemeClr val="accent2">
                    <a:lumMod val="40000"/>
                    <a:lumOff val="60000"/>
                  </a:schemeClr>
                </a:solidFill>
                <a:effectLst/>
              </a:rPr>
              <a:t> </a:t>
            </a:r>
            <a:r>
              <a:rPr lang="en-US" sz="2000" b="1"/>
              <a:t>implementation with test and set()</a:t>
            </a:r>
            <a:r>
              <a:rPr lang="en-US"/>
              <a:t>.</a:t>
            </a:r>
          </a:p>
        </p:txBody>
      </p:sp>
      <p:cxnSp>
        <p:nvCxnSpPr>
          <p:cNvPr id="7" name="Straight Connector 6"/>
          <p:cNvCxnSpPr/>
          <p:nvPr/>
        </p:nvCxnSpPr>
        <p:spPr>
          <a:xfrm>
            <a:off x="6376035" y="245745"/>
            <a:ext cx="54610" cy="5438775"/>
          </a:xfrm>
          <a:prstGeom prst="line">
            <a:avLst/>
          </a:prstGeom>
        </p:spPr>
        <p:style>
          <a:lnRef idx="3">
            <a:schemeClr val="accent5"/>
          </a:lnRef>
          <a:fillRef idx="0">
            <a:schemeClr val="accent5"/>
          </a:fillRef>
          <a:effectRef idx="2">
            <a:schemeClr val="accent5"/>
          </a:effectRef>
          <a:fontRef idx="minor">
            <a:schemeClr val="tx1"/>
          </a:fontRef>
        </p:style>
      </p:cxnSp>
      <p:sp>
        <p:nvSpPr>
          <p:cNvPr id="2" name="Text Box 1"/>
          <p:cNvSpPr txBox="1"/>
          <p:nvPr/>
        </p:nvSpPr>
        <p:spPr>
          <a:xfrm>
            <a:off x="401320" y="3543935"/>
            <a:ext cx="5424805" cy="1137285"/>
          </a:xfrm>
          <a:prstGeom prst="rect">
            <a:avLst/>
          </a:prstGeom>
          <a:gradFill>
            <a:gsLst>
              <a:gs pos="0">
                <a:srgbClr val="7B32B2"/>
              </a:gs>
              <a:gs pos="100000">
                <a:srgbClr val="401A5D"/>
              </a:gs>
            </a:gsLst>
            <a:lin scaled="0"/>
          </a:gradFill>
        </p:spPr>
        <p:style>
          <a:lnRef idx="3">
            <a:schemeClr val="lt1"/>
          </a:lnRef>
          <a:fillRef idx="1">
            <a:schemeClr val="accent2"/>
          </a:fillRef>
          <a:effectRef idx="1">
            <a:schemeClr val="accent2"/>
          </a:effectRef>
          <a:fontRef idx="minor">
            <a:schemeClr val="lt1"/>
          </a:fontRef>
        </p:style>
        <p:txBody>
          <a:bodyPr wrap="square" rtlCol="0">
            <a:spAutoFit/>
          </a:bodyPr>
          <a:lstStyle/>
          <a:p>
            <a:r>
              <a:rPr lang="en-US" sz="2400" b="1"/>
              <a:t>return rv; ------&gt;This is Atomic value</a:t>
            </a:r>
          </a:p>
          <a:p>
            <a:r>
              <a:rPr lang="en-US" sz="2400" b="1"/>
              <a:t>This is Atomic Instruction</a:t>
            </a:r>
          </a:p>
          <a:p>
            <a:r>
              <a:rPr lang="en-US" sz="2000" b="1"/>
              <a:t>This Instruction is provided by hardware</a:t>
            </a:r>
          </a:p>
        </p:txBody>
      </p:sp>
      <p:sp>
        <p:nvSpPr>
          <p:cNvPr id="8" name="Text Box 7"/>
          <p:cNvSpPr txBox="1"/>
          <p:nvPr/>
        </p:nvSpPr>
        <p:spPr>
          <a:xfrm>
            <a:off x="6663055" y="683895"/>
            <a:ext cx="5234305" cy="460375"/>
          </a:xfrm>
          <a:prstGeom prst="rect">
            <a:avLst/>
          </a:prstGeom>
          <a:noFill/>
        </p:spPr>
        <p:txBody>
          <a:bodyPr wrap="square" rtlCol="0">
            <a:spAutoFit/>
          </a:bodyPr>
          <a:lstStyle/>
          <a:p>
            <a:r>
              <a:rPr lang="en-US" sz="2400" b="1">
                <a:solidFill>
                  <a:schemeClr val="accent2"/>
                </a:solidFill>
              </a:rPr>
              <a:t>Solution for TestandSet () Instruction</a:t>
            </a:r>
          </a:p>
        </p:txBody>
      </p:sp>
      <p:sp>
        <p:nvSpPr>
          <p:cNvPr id="9" name="Text Box 8"/>
          <p:cNvSpPr txBox="1"/>
          <p:nvPr/>
        </p:nvSpPr>
        <p:spPr>
          <a:xfrm>
            <a:off x="305435" y="4877435"/>
            <a:ext cx="5617210" cy="161417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defTabSz="914400">
              <a:lnSpc>
                <a:spcPct val="90000"/>
              </a:lnSpc>
              <a:buFont typeface="Monotype Sorts" pitchFamily="-84" charset="2"/>
              <a:buAutoNum type="arabicPeriod"/>
              <a:tabLst>
                <a:tab pos="739775" algn="l"/>
                <a:tab pos="1021080" algn="l"/>
                <a:tab pos="1257300" algn="l"/>
              </a:tabLst>
            </a:pPr>
            <a:r>
              <a:rPr lang="en-US" altLang="en-US" sz="2200" dirty="0">
                <a:sym typeface="+mn-ea"/>
              </a:rPr>
              <a:t>Executed atomically</a:t>
            </a:r>
            <a:endParaRPr lang="en-US" altLang="en-US" sz="2200" dirty="0"/>
          </a:p>
          <a:p>
            <a:pPr defTabSz="914400">
              <a:lnSpc>
                <a:spcPct val="90000"/>
              </a:lnSpc>
              <a:buFont typeface="Monotype Sorts" pitchFamily="-84" charset="2"/>
              <a:buAutoNum type="arabicPeriod"/>
              <a:tabLst>
                <a:tab pos="739775" algn="l"/>
                <a:tab pos="1021080" algn="l"/>
                <a:tab pos="1257300" algn="l"/>
              </a:tabLst>
            </a:pPr>
            <a:r>
              <a:rPr lang="en-US" altLang="en-US" sz="2200" dirty="0">
                <a:sym typeface="+mn-ea"/>
              </a:rPr>
              <a:t>Returns the original value of passed parameter</a:t>
            </a:r>
            <a:endParaRPr lang="en-US" altLang="en-US" sz="2200" dirty="0"/>
          </a:p>
          <a:p>
            <a:pPr defTabSz="914400">
              <a:lnSpc>
                <a:spcPct val="90000"/>
              </a:lnSpc>
              <a:buFont typeface="Monotype Sorts" pitchFamily="-84" charset="2"/>
              <a:buAutoNum type="arabicPeriod"/>
              <a:tabLst>
                <a:tab pos="739775" algn="l"/>
                <a:tab pos="1021080" algn="l"/>
                <a:tab pos="1257300" algn="l"/>
              </a:tabLst>
            </a:pPr>
            <a:r>
              <a:rPr lang="en-US" altLang="en-US" sz="2200" dirty="0">
                <a:sym typeface="+mn-ea"/>
              </a:rPr>
              <a:t>Set the new value of passed parameter to “TRUE”.</a:t>
            </a:r>
            <a:endParaRPr lang="en-US" altLang="en-US" sz="2200" b="1" dirty="0">
              <a:sym typeface="+mn-ea"/>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2.Swap() instruction</a:t>
            </a:r>
          </a:p>
        </p:txBody>
      </p:sp>
      <p:sp>
        <p:nvSpPr>
          <p:cNvPr id="3" name="Content Placeholder 2"/>
          <p:cNvSpPr>
            <a:spLocks noGrp="1"/>
          </p:cNvSpPr>
          <p:nvPr>
            <p:ph idx="1"/>
          </p:nvPr>
        </p:nvSpPr>
        <p:spPr/>
        <p:txBody>
          <a:bodyPr/>
          <a:lstStyle/>
          <a:p>
            <a:pPr marL="0" indent="0" algn="just">
              <a:buNone/>
            </a:pPr>
            <a:r>
              <a:rPr lang="en-US" sz="3600"/>
              <a:t>1.The swap instruction operates on the contents of </a:t>
            </a:r>
            <a:r>
              <a:rPr lang="en-US" sz="3600">
                <a:ln w="22225">
                  <a:solidFill>
                    <a:schemeClr val="accent2"/>
                  </a:solidFill>
                  <a:prstDash val="solid"/>
                </a:ln>
                <a:solidFill>
                  <a:schemeClr val="accent2">
                    <a:lumMod val="40000"/>
                    <a:lumOff val="60000"/>
                  </a:schemeClr>
                </a:solidFill>
                <a:effectLst/>
              </a:rPr>
              <a:t>Two words ,</a:t>
            </a:r>
            <a:r>
              <a:rPr lang="en-US" sz="3600">
                <a:sym typeface="+mn-ea"/>
              </a:rPr>
              <a:t>like the TestAndSet instruction,it is executed automatically.</a:t>
            </a:r>
          </a:p>
          <a:p>
            <a:pPr marL="0" indent="0" algn="just">
              <a:buNone/>
            </a:pPr>
            <a:r>
              <a:rPr lang="en-US" sz="3600">
                <a:solidFill>
                  <a:schemeClr val="tx1"/>
                </a:solidFill>
                <a:effectLst/>
              </a:rPr>
              <a:t>2.A global Boolean variable lock is declared and is initialized to false. In addition each process also has a local boolean variable key.</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2445"/>
            <a:ext cx="10515600" cy="5664835"/>
          </a:xfrm>
        </p:spPr>
        <p:txBody>
          <a:bodyPr>
            <a:normAutofit/>
          </a:bodyPr>
          <a:lstStyle/>
          <a:p>
            <a:pPr marL="0" indent="0">
              <a:buNone/>
            </a:pPr>
            <a:r>
              <a:rPr lang="en-US" sz="2800"/>
              <a:t>void swap(boolean *a,boolean *b)    </a:t>
            </a:r>
            <a:r>
              <a:rPr lang="en-US">
                <a:ln w="22225">
                  <a:solidFill>
                    <a:schemeClr val="accent2"/>
                  </a:solidFill>
                  <a:prstDash val="solid"/>
                </a:ln>
                <a:solidFill>
                  <a:schemeClr val="accent2">
                    <a:lumMod val="40000"/>
                    <a:lumOff val="60000"/>
                  </a:schemeClr>
                </a:solidFill>
                <a:effectLst/>
              </a:rPr>
              <a:t>solution using Swap()</a:t>
            </a:r>
            <a:endParaRPr lang="en-US"/>
          </a:p>
          <a:p>
            <a:pPr marL="0" indent="0">
              <a:buNone/>
            </a:pPr>
            <a:r>
              <a:rPr lang="en-US" sz="2400"/>
              <a:t>{							do</a:t>
            </a:r>
          </a:p>
          <a:p>
            <a:pPr marL="0" indent="0">
              <a:buNone/>
            </a:pPr>
            <a:r>
              <a:rPr lang="en-US" sz="2400"/>
              <a:t>boolean temp=*a;					{</a:t>
            </a:r>
          </a:p>
          <a:p>
            <a:pPr marL="0" indent="0">
              <a:buNone/>
            </a:pPr>
            <a:r>
              <a:rPr lang="en-US" sz="2400"/>
              <a:t>*a=*b;						           key=true;</a:t>
            </a:r>
          </a:p>
          <a:p>
            <a:pPr marL="0" indent="0">
              <a:buNone/>
            </a:pPr>
            <a:r>
              <a:rPr lang="en-US" sz="2400"/>
              <a:t>*b=temp;                                                                          while(key==true)</a:t>
            </a:r>
          </a:p>
          <a:p>
            <a:pPr marL="0" indent="0">
              <a:buNone/>
            </a:pPr>
            <a:r>
              <a:rPr lang="en-US"/>
              <a:t>						          </a:t>
            </a:r>
            <a:r>
              <a:rPr lang="en-US" sz="2400"/>
              <a:t>swap(&amp;lock,&amp;key);</a:t>
            </a:r>
          </a:p>
          <a:p>
            <a:pPr marL="0" indent="0">
              <a:buNone/>
            </a:pPr>
            <a:r>
              <a:rPr lang="en-US" sz="2400"/>
              <a:t>							CRITICAL SECTION</a:t>
            </a:r>
          </a:p>
          <a:p>
            <a:pPr marL="0" indent="0">
              <a:buNone/>
            </a:pPr>
            <a:r>
              <a:rPr lang="en-US" sz="2400"/>
              <a:t>							lock=false;</a:t>
            </a:r>
          </a:p>
          <a:p>
            <a:pPr marL="0" indent="0">
              <a:buNone/>
            </a:pPr>
            <a:r>
              <a:rPr lang="en-US" sz="2400"/>
              <a:t>							REMAINDER SECTION</a:t>
            </a:r>
          </a:p>
          <a:p>
            <a:pPr marL="0" indent="0">
              <a:buNone/>
            </a:pPr>
            <a:r>
              <a:rPr lang="en-US" sz="2400"/>
              <a:t>							while(True);</a:t>
            </a:r>
          </a:p>
          <a:p>
            <a:pPr marL="0" indent="0">
              <a:buNone/>
            </a:pPr>
            <a:r>
              <a:rPr lang="en-US" sz="2400"/>
              <a:t>							}</a:t>
            </a:r>
          </a:p>
        </p:txBody>
      </p:sp>
      <p:cxnSp>
        <p:nvCxnSpPr>
          <p:cNvPr id="4" name="Straight Connector 3"/>
          <p:cNvCxnSpPr/>
          <p:nvPr/>
        </p:nvCxnSpPr>
        <p:spPr>
          <a:xfrm flipH="1">
            <a:off x="6334760" y="642620"/>
            <a:ext cx="41275" cy="4859655"/>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Text Box 4"/>
          <p:cNvSpPr txBox="1"/>
          <p:nvPr/>
        </p:nvSpPr>
        <p:spPr>
          <a:xfrm>
            <a:off x="578485" y="3394075"/>
            <a:ext cx="5356860" cy="1568450"/>
          </a:xfrm>
          <a:prstGeom prst="rect">
            <a:avLst/>
          </a:prstGeom>
          <a:gradFill>
            <a:gsLst>
              <a:gs pos="0">
                <a:srgbClr val="7B32B2"/>
              </a:gs>
              <a:gs pos="100000">
                <a:srgbClr val="401A5D"/>
              </a:gs>
            </a:gsLst>
            <a:lin scaled="0"/>
          </a:gradFill>
        </p:spPr>
        <p:style>
          <a:lnRef idx="3">
            <a:schemeClr val="lt1"/>
          </a:lnRef>
          <a:fillRef idx="1">
            <a:schemeClr val="accent2"/>
          </a:fillRef>
          <a:effectRef idx="1">
            <a:schemeClr val="accent2"/>
          </a:effectRef>
          <a:fontRef idx="minor">
            <a:schemeClr val="lt1"/>
          </a:fontRef>
        </p:style>
        <p:txBody>
          <a:bodyPr wrap="square" rtlCol="0">
            <a:spAutoFit/>
          </a:bodyPr>
          <a:lstStyle/>
          <a:p>
            <a:r>
              <a:rPr lang="en-US" sz="2400" b="1"/>
              <a:t>This is Atomic value</a:t>
            </a:r>
          </a:p>
          <a:p>
            <a:r>
              <a:rPr lang="en-US" sz="2400" b="1"/>
              <a:t>This is Atomic Instruction</a:t>
            </a:r>
          </a:p>
          <a:p>
            <a:r>
              <a:rPr lang="en-US" sz="2400" b="1"/>
              <a:t>This Instruction is provided by hardware</a:t>
            </a:r>
          </a:p>
        </p:txBody>
      </p:sp>
      <p:sp>
        <p:nvSpPr>
          <p:cNvPr id="2" name="Text Box 1"/>
          <p:cNvSpPr txBox="1"/>
          <p:nvPr/>
        </p:nvSpPr>
        <p:spPr>
          <a:xfrm>
            <a:off x="5226050" y="5502275"/>
            <a:ext cx="6611620" cy="156845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400"/>
              <a:t>solution using swap()</a:t>
            </a:r>
          </a:p>
          <a:p>
            <a:r>
              <a:rPr lang="en-US" sz="2400"/>
              <a:t>1.shared boolean variable lock initialized to false   2.Each process has a local boolean variable key</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scene3d>
              <a:camera prst="orthographicFront"/>
              <a:lightRig rig="soft" dir="t">
                <a:rot lat="0" lon="0" rev="15600000"/>
              </a:lightRig>
            </a:scene3d>
            <a:sp3d extrusionH="57150" prstMaterial="softEdge">
              <a:bevelT w="25400" h="38100"/>
            </a:sp3d>
          </a:bodyPr>
          <a:lstStyle/>
          <a:p>
            <a:pPr algn="ctr"/>
            <a:r>
              <a:rPr lang="en-US" altLang="en-US" b="1" dirty="0">
                <a:solidFill>
                  <a:schemeClr val="accent4"/>
                </a:solidFill>
                <a:effectLst/>
                <a:sym typeface="+mn-ea"/>
              </a:rPr>
              <a:t>compare_and_swap Instruction</a:t>
            </a:r>
            <a:r>
              <a:rPr lang="en-US" altLang="en-US" dirty="0">
                <a:solidFill>
                  <a:schemeClr val="accent4"/>
                </a:solidFill>
              </a:rPr>
              <a:t/>
            </a:r>
            <a:br>
              <a:rPr lang="en-US" altLang="en-US" dirty="0">
                <a:solidFill>
                  <a:schemeClr val="accent4"/>
                </a:solidFill>
              </a:rPr>
            </a:br>
            <a:endParaRPr lang="en-US" altLang="en-US" dirty="0">
              <a:solidFill>
                <a:schemeClr val="accent4"/>
              </a:solidFill>
            </a:endParaRPr>
          </a:p>
        </p:txBody>
      </p:sp>
      <p:sp>
        <p:nvSpPr>
          <p:cNvPr id="3" name="Content Placeholder 2"/>
          <p:cNvSpPr>
            <a:spLocks noGrp="1"/>
          </p:cNvSpPr>
          <p:nvPr>
            <p:ph idx="1"/>
          </p:nvPr>
        </p:nvSpPr>
        <p:spPr>
          <a:xfrm>
            <a:off x="838200" y="1182370"/>
            <a:ext cx="10515600" cy="4994910"/>
          </a:xfrm>
        </p:spPr>
        <p:txBody>
          <a:bodyPr>
            <a:normAutofit fontScale="70000"/>
          </a:bodyPr>
          <a:lstStyle/>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int compare _and_swap(int *value, int expected, int new_value) {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int temp = *value;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if (*value == expected)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*value = new_value;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return temp;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sz="3400" dirty="0">
                <a:latin typeface="Courier New" panose="02070309020205020404" charset="0"/>
                <a:cs typeface="Courier New" panose="02070309020205020404" charset="0"/>
                <a:sym typeface="+mn-ea"/>
              </a:rPr>
              <a:t>     } </a:t>
            </a:r>
            <a:endParaRPr lang="en-US" altLang="en-US" sz="3400" dirty="0">
              <a:latin typeface="Courier New" panose="02070309020205020404" charset="0"/>
              <a:cs typeface="Courier New" panose="02070309020205020404" charset="0"/>
            </a:endParaRPr>
          </a:p>
          <a:p>
            <a:pPr defTabSz="914400">
              <a:lnSpc>
                <a:spcPct val="90000"/>
              </a:lnSpc>
              <a:buFont typeface="Monotype Sorts" pitchFamily="-84" charset="2"/>
              <a:buAutoNum type="arabicPeriod"/>
              <a:tabLst>
                <a:tab pos="741680" algn="l"/>
                <a:tab pos="1022350" algn="l"/>
                <a:tab pos="1259205" algn="l"/>
              </a:tabLst>
            </a:pPr>
            <a:r>
              <a:rPr lang="en-US" altLang="en-US" sz="3400" dirty="0">
                <a:sym typeface="+mn-ea"/>
              </a:rPr>
              <a:t>Executed atomically</a:t>
            </a:r>
            <a:endParaRPr lang="en-US" altLang="en-US" sz="3400" dirty="0"/>
          </a:p>
          <a:p>
            <a:pPr defTabSz="914400">
              <a:lnSpc>
                <a:spcPct val="90000"/>
              </a:lnSpc>
              <a:buFont typeface="Monotype Sorts" pitchFamily="-84" charset="2"/>
              <a:buAutoNum type="arabicPeriod"/>
              <a:tabLst>
                <a:tab pos="741680" algn="l"/>
                <a:tab pos="1022350" algn="l"/>
                <a:tab pos="1259205" algn="l"/>
              </a:tabLst>
            </a:pPr>
            <a:r>
              <a:rPr lang="en-US" altLang="en-US" sz="3400" dirty="0">
                <a:sym typeface="+mn-ea"/>
              </a:rPr>
              <a:t>Returns the original value of passed parameter “value”</a:t>
            </a:r>
            <a:endParaRPr lang="en-US" altLang="en-US" sz="3400" dirty="0"/>
          </a:p>
          <a:p>
            <a:pPr defTabSz="914400">
              <a:lnSpc>
                <a:spcPct val="90000"/>
              </a:lnSpc>
              <a:buFont typeface="Monotype Sorts" pitchFamily="-84" charset="2"/>
              <a:buAutoNum type="arabicPeriod"/>
              <a:tabLst>
                <a:tab pos="741680" algn="l"/>
                <a:tab pos="1022350" algn="l"/>
                <a:tab pos="1259205" algn="l"/>
              </a:tabLst>
            </a:pPr>
            <a:r>
              <a:rPr lang="en-US" altLang="en-US" sz="3400" dirty="0">
                <a:sym typeface="+mn-ea"/>
              </a:rPr>
              <a:t>Set  the variable “value”  the value of the passed parameter “new_value” but only if “value” ==“expected”. That is, the swap takes place only under this condition.</a:t>
            </a:r>
            <a:endParaRPr lang="en-US" altLang="en-US" sz="3400" dirty="0"/>
          </a:p>
          <a:p>
            <a:pPr marL="0" indent="0">
              <a:buNone/>
            </a:pPr>
            <a:endParaRPr lang="en-US" altLang="en-US" sz="3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scene3d>
              <a:camera prst="orthographicFront"/>
              <a:lightRig rig="soft" dir="t">
                <a:rot lat="0" lon="0" rev="15600000"/>
              </a:lightRig>
            </a:scene3d>
            <a:sp3d extrusionH="57150" prstMaterial="softEdge">
              <a:bevelT w="25400" h="38100"/>
            </a:sp3d>
          </a:bodyPr>
          <a:lstStyle/>
          <a:p>
            <a:pPr algn="ctr"/>
            <a:r>
              <a:rPr lang="en-US" altLang="en-US" b="1" dirty="0">
                <a:solidFill>
                  <a:schemeClr val="accent4"/>
                </a:solidFill>
                <a:effectLst/>
                <a:sym typeface="+mn-ea"/>
              </a:rPr>
              <a:t>Solution using compare_and_swap</a:t>
            </a:r>
            <a:r>
              <a:rPr lang="en-US" altLang="en-US" dirty="0">
                <a:solidFill>
                  <a:schemeClr val="accent4"/>
                </a:solidFill>
              </a:rPr>
              <a:t/>
            </a:r>
            <a:br>
              <a:rPr lang="en-US" altLang="en-US" dirty="0">
                <a:solidFill>
                  <a:schemeClr val="accent4"/>
                </a:solidFill>
              </a:rPr>
            </a:br>
            <a:endParaRPr lang="en-US" altLang="en-US" dirty="0">
              <a:solidFill>
                <a:schemeClr val="accent4"/>
              </a:solidFill>
            </a:endParaRPr>
          </a:p>
        </p:txBody>
      </p:sp>
      <p:sp>
        <p:nvSpPr>
          <p:cNvPr id="3" name="Content Placeholder 2"/>
          <p:cNvSpPr>
            <a:spLocks noGrp="1"/>
          </p:cNvSpPr>
          <p:nvPr>
            <p:ph idx="1"/>
          </p:nvPr>
        </p:nvSpPr>
        <p:spPr>
          <a:xfrm>
            <a:off x="947420" y="1252855"/>
            <a:ext cx="10515600" cy="4351338"/>
          </a:xfrm>
        </p:spPr>
        <p:txBody>
          <a:bodyPr>
            <a:normAutofit fontScale="90000" lnSpcReduction="10000"/>
          </a:bodyPr>
          <a:lstStyle/>
          <a:p>
            <a:pPr marL="0" indent="0" defTabSz="914400">
              <a:lnSpc>
                <a:spcPct val="90000"/>
              </a:lnSpc>
              <a:buNone/>
              <a:tabLst>
                <a:tab pos="741680" algn="l"/>
                <a:tab pos="1022350" algn="l"/>
                <a:tab pos="1259205" algn="l"/>
              </a:tabLst>
            </a:pPr>
            <a:r>
              <a:rPr lang="en-US" altLang="en-US" dirty="0">
                <a:sym typeface="+mn-ea"/>
              </a:rPr>
              <a:t>Shared integer  </a:t>
            </a:r>
            <a:r>
              <a:rPr lang="ja-JP" altLang="en-US" dirty="0">
                <a:sym typeface="+mn-ea"/>
              </a:rPr>
              <a:t>“</a:t>
            </a:r>
            <a:r>
              <a:rPr lang="en-US" altLang="ja-JP" dirty="0">
                <a:sym typeface="+mn-ea"/>
              </a:rPr>
              <a:t>lock</a:t>
            </a:r>
            <a:r>
              <a:rPr lang="ja-JP" altLang="en-US" dirty="0">
                <a:sym typeface="+mn-ea"/>
              </a:rPr>
              <a:t>”</a:t>
            </a:r>
            <a:r>
              <a:rPr lang="en-US" altLang="ja-JP" dirty="0">
                <a:sym typeface="+mn-ea"/>
              </a:rPr>
              <a:t>  initialized to 0; </a:t>
            </a:r>
          </a:p>
          <a:p>
            <a:pPr marL="0" indent="0" defTabSz="914400">
              <a:lnSpc>
                <a:spcPct val="90000"/>
              </a:lnSpc>
              <a:buNone/>
              <a:tabLst>
                <a:tab pos="741680" algn="l"/>
                <a:tab pos="1022350" algn="l"/>
                <a:tab pos="1259205" algn="l"/>
              </a:tabLst>
            </a:pPr>
            <a:r>
              <a:rPr lang="en-US" altLang="en-US" b="1" dirty="0">
                <a:solidFill>
                  <a:schemeClr val="accent1"/>
                </a:solidFill>
                <a:effectLst>
                  <a:outerShdw blurRad="38100" dist="25400" dir="5400000" algn="ctr" rotWithShape="0">
                    <a:srgbClr val="6E747A">
                      <a:alpha val="43000"/>
                    </a:srgbClr>
                  </a:outerShdw>
                </a:effectLst>
                <a:sym typeface="+mn-ea"/>
              </a:rPr>
              <a:t>Solution:</a:t>
            </a:r>
            <a:endParaRPr lang="en-US" altLang="en-US" b="1" dirty="0">
              <a:solidFill>
                <a:schemeClr val="accent1"/>
              </a:solidFill>
              <a:effectLst>
                <a:outerShdw blurRad="38100" dist="25400" dir="5400000" algn="ctr" rotWithShape="0">
                  <a:srgbClr val="6E747A">
                    <a:alpha val="43000"/>
                  </a:srgbClr>
                </a:outerShdw>
              </a:effectLst>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do {</a:t>
            </a:r>
            <a:br>
              <a:rPr lang="en-US" altLang="en-US" b="1" dirty="0">
                <a:latin typeface="Courier New" panose="02070309020205020404" charset="0"/>
                <a:cs typeface="Courier New" panose="02070309020205020404" charset="0"/>
                <a:sym typeface="+mn-ea"/>
              </a:rPr>
            </a:br>
            <a:r>
              <a:rPr lang="en-US" altLang="en-US" b="1" dirty="0">
                <a:latin typeface="Courier New" panose="02070309020205020404" charset="0"/>
                <a:cs typeface="Courier New" panose="02070309020205020404" charset="0"/>
                <a:sym typeface="+mn-ea"/>
              </a:rPr>
              <a:t>         while (compare_and_swap(&amp;lock, 0, 1) != 0)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 /* do nothing */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 critical section */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lock = 0;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 remainder section */ </a:t>
            </a:r>
            <a:endParaRPr lang="en-US" altLang="en-US" b="1" dirty="0">
              <a:latin typeface="Courier New" panose="02070309020205020404" charset="0"/>
              <a:cs typeface="Courier New" panose="02070309020205020404" charset="0"/>
            </a:endParaRPr>
          </a:p>
          <a:p>
            <a:pPr defTabSz="914400">
              <a:buNone/>
              <a:tabLst>
                <a:tab pos="741680" algn="l"/>
                <a:tab pos="1022350" algn="l"/>
                <a:tab pos="1259205" algn="l"/>
              </a:tabLst>
            </a:pPr>
            <a:r>
              <a:rPr lang="en-US" altLang="en-US" b="1" dirty="0">
                <a:latin typeface="Courier New" panose="02070309020205020404" charset="0"/>
                <a:cs typeface="Courier New" panose="02070309020205020404" charset="0"/>
                <a:sym typeface="+mn-ea"/>
              </a:rPr>
              <a:t>      } while (true); </a:t>
            </a:r>
            <a:endParaRPr lang="en-US" altLang="en-US" b="1" dirty="0">
              <a:latin typeface="Courier New" panose="02070309020205020404" charset="0"/>
              <a:cs typeface="Courier New" panose="02070309020205020404" charset="0"/>
            </a:endParaRPr>
          </a:p>
          <a:p>
            <a:pPr defTabSz="914400">
              <a:lnSpc>
                <a:spcPct val="90000"/>
              </a:lnSpc>
              <a:buNone/>
              <a:tabLst>
                <a:tab pos="741680" algn="l"/>
                <a:tab pos="1022350" algn="l"/>
                <a:tab pos="1259205" algn="l"/>
              </a:tabLst>
            </a:pPr>
            <a:r>
              <a:rPr lang="en-US" altLang="en-US" dirty="0">
                <a:sym typeface="+mn-ea"/>
              </a:rPr>
              <a:t>               </a:t>
            </a:r>
            <a:endParaRPr lang="en-US" altLang="en-US" dirty="0"/>
          </a:p>
          <a:p>
            <a:pPr marL="0" indent="0">
              <a:buNone/>
            </a:pP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2590"/>
            <a:ext cx="10515600" cy="5774690"/>
          </a:xfrm>
        </p:spPr>
        <p:txBody>
          <a:bodyPr>
            <a:noAutofit/>
          </a:bodyPr>
          <a:lstStyle/>
          <a:p>
            <a:pPr algn="just">
              <a:buFont typeface="Wingdings" panose="05000000000000000000" charset="0"/>
              <a:buChar char="Ø"/>
            </a:pPr>
            <a:r>
              <a:rPr lang="en-US"/>
              <a:t>Many modern computer system provides specific hardware instruction that allow us either to</a:t>
            </a:r>
            <a:r>
              <a:rPr lang="en-US">
                <a:ln w="22225">
                  <a:solidFill>
                    <a:schemeClr val="accent2"/>
                  </a:solidFill>
                  <a:prstDash val="solid"/>
                </a:ln>
                <a:solidFill>
                  <a:schemeClr val="accent2">
                    <a:lumMod val="40000"/>
                    <a:lumOff val="60000"/>
                  </a:schemeClr>
                </a:solidFill>
                <a:effectLst/>
              </a:rPr>
              <a:t> test</a:t>
            </a:r>
            <a:r>
              <a:rPr lang="en-US"/>
              <a:t> or </a:t>
            </a:r>
            <a:r>
              <a:rPr lang="en-US">
                <a:solidFill>
                  <a:schemeClr val="accent1"/>
                </a:solidFill>
                <a:effectLst>
                  <a:outerShdw blurRad="38100" dist="25400" dir="5400000" algn="ctr" rotWithShape="0">
                    <a:srgbClr val="6E747A">
                      <a:alpha val="43000"/>
                    </a:srgbClr>
                  </a:outerShdw>
                </a:effectLst>
              </a:rPr>
              <a:t>modify</a:t>
            </a:r>
            <a:r>
              <a:rPr lang="en-US"/>
              <a:t> the content of a word or to </a:t>
            </a:r>
            <a:r>
              <a:rPr lang="en-US">
                <a:ln w="22225">
                  <a:solidFill>
                    <a:schemeClr val="accent2"/>
                  </a:solidFill>
                  <a:prstDash val="solid"/>
                </a:ln>
                <a:solidFill>
                  <a:schemeClr val="accent2">
                    <a:lumMod val="40000"/>
                    <a:lumOff val="60000"/>
                  </a:schemeClr>
                </a:solidFill>
                <a:effectLst/>
              </a:rPr>
              <a:t>swap </a:t>
            </a:r>
            <a:r>
              <a:rPr lang="en-US"/>
              <a:t>the contents of two words: i.e 1 uninterruptable unit.</a:t>
            </a:r>
          </a:p>
          <a:p>
            <a:pPr algn="just">
              <a:buFont typeface="Wingdings" panose="05000000000000000000" charset="0"/>
              <a:buChar char="Ø"/>
            </a:pPr>
            <a:r>
              <a:rPr lang="en-US"/>
              <a:t>Swap()-----&gt;It operates on content of words.</a:t>
            </a:r>
          </a:p>
          <a:p>
            <a:pPr algn="just">
              <a:buFont typeface="Wingdings" panose="05000000000000000000" charset="0"/>
              <a:buChar char="Ø"/>
            </a:pPr>
            <a:r>
              <a:rPr lang="en-US"/>
              <a:t>A global boolean variable lock is declared  and is initialized to false.</a:t>
            </a:r>
          </a:p>
          <a:p>
            <a:pPr algn="just">
              <a:buFont typeface="Wingdings" panose="05000000000000000000" charset="0"/>
              <a:buChar char="Ø"/>
            </a:pPr>
            <a:r>
              <a:rPr lang="en-US"/>
              <a:t>we also have a local Boolean variable key.</a:t>
            </a:r>
          </a:p>
          <a:p>
            <a:pPr algn="just">
              <a:buFont typeface="Wingdings" panose="05000000000000000000" charset="0"/>
              <a:buChar char="Ø"/>
            </a:pPr>
            <a:r>
              <a:rPr lang="en-US"/>
              <a:t>These algorithm satisfies the Mutual exclusion requirement,but they donot satisfy the bounded -waiting req</a:t>
            </a:r>
            <a:r>
              <a:rPr lang="en-US">
                <a:sym typeface="+mn-ea"/>
              </a:rPr>
              <a:t>uirement.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Mutex Locks</a:t>
            </a:r>
          </a:p>
        </p:txBody>
      </p:sp>
      <p:sp>
        <p:nvSpPr>
          <p:cNvPr id="3" name="Content Placeholder 2"/>
          <p:cNvSpPr>
            <a:spLocks noGrp="1"/>
          </p:cNvSpPr>
          <p:nvPr>
            <p:ph idx="1"/>
          </p:nvPr>
        </p:nvSpPr>
        <p:spPr>
          <a:xfrm>
            <a:off x="838200" y="1318895"/>
            <a:ext cx="10515600" cy="4858385"/>
          </a:xfrm>
        </p:spPr>
        <p:txBody>
          <a:bodyPr/>
          <a:lstStyle/>
          <a:p>
            <a:pPr marL="0" indent="0" algn="just">
              <a:buNone/>
            </a:pPr>
            <a:r>
              <a:rPr lang="en-US" sz="2800">
                <a:solidFill>
                  <a:schemeClr val="accent1"/>
                </a:solidFill>
                <a:effectLst>
                  <a:outerShdw blurRad="38100" dist="25400" dir="5400000" algn="ctr" rotWithShape="0">
                    <a:srgbClr val="6E747A">
                      <a:alpha val="43000"/>
                    </a:srgbClr>
                  </a:outerShdw>
                </a:effectLst>
              </a:rPr>
              <a:t>Mutex :</a:t>
            </a:r>
            <a:r>
              <a:rPr lang="en-US" sz="2800"/>
              <a:t> It is binary variable which uses </a:t>
            </a:r>
            <a:r>
              <a:rPr lang="en-US" sz="2800">
                <a:solidFill>
                  <a:srgbClr val="FF0000"/>
                </a:solidFill>
              </a:rPr>
              <a:t>locking mechanism.</a:t>
            </a:r>
          </a:p>
          <a:p>
            <a:pPr marL="0" indent="0" algn="just">
              <a:buNone/>
            </a:pPr>
            <a:r>
              <a:rPr lang="en-US" sz="2800"/>
              <a:t>Operating-systems designers build software tools to solve the critical-section problem. The simplest of these tools is the </a:t>
            </a:r>
            <a:r>
              <a:rPr lang="en-US" sz="2800">
                <a:solidFill>
                  <a:schemeClr val="accent1"/>
                </a:solidFill>
                <a:effectLst>
                  <a:outerShdw blurRad="38100" dist="25400" dir="5400000" algn="ctr" rotWithShape="0">
                    <a:srgbClr val="6E747A">
                      <a:alpha val="43000"/>
                    </a:srgbClr>
                  </a:outerShdw>
                </a:effectLst>
              </a:rPr>
              <a:t>mutex lock</a:t>
            </a:r>
            <a:r>
              <a:rPr lang="en-US" sz="2800"/>
              <a:t>. (In fact, the term mutex is short for mutual exclusion.)</a:t>
            </a:r>
          </a:p>
          <a:p>
            <a:pPr algn="just">
              <a:buFont typeface="Wingdings" panose="05000000000000000000" charset="0"/>
              <a:buChar char="Ø"/>
            </a:pPr>
            <a:r>
              <a:rPr lang="en-US" sz="2800"/>
              <a:t>We use the mutex lock to protect critical regions and thus prevent race conditions. That is, a process must </a:t>
            </a:r>
            <a:r>
              <a:rPr lang="en-US" sz="2800">
                <a:solidFill>
                  <a:schemeClr val="accent1"/>
                </a:solidFill>
                <a:effectLst>
                  <a:outerShdw blurRad="38100" dist="25400" dir="5400000" algn="ctr" rotWithShape="0">
                    <a:srgbClr val="6E747A">
                      <a:alpha val="43000"/>
                    </a:srgbClr>
                  </a:outerShdw>
                </a:effectLst>
              </a:rPr>
              <a:t>acquire </a:t>
            </a:r>
            <a:r>
              <a:rPr lang="en-US" sz="2800"/>
              <a:t>the lock before entering a critical section; it</a:t>
            </a:r>
            <a:r>
              <a:rPr lang="en-US" sz="2800">
                <a:solidFill>
                  <a:schemeClr val="accent1"/>
                </a:solidFill>
                <a:effectLst>
                  <a:outerShdw blurRad="38100" dist="25400" dir="5400000" algn="ctr" rotWithShape="0">
                    <a:srgbClr val="6E747A">
                      <a:alpha val="43000"/>
                    </a:srgbClr>
                  </a:outerShdw>
                </a:effectLst>
              </a:rPr>
              <a:t> releases</a:t>
            </a:r>
            <a:r>
              <a:rPr lang="en-US" sz="2800"/>
              <a:t> the lock when it exits the critical section.</a:t>
            </a:r>
          </a:p>
          <a:p>
            <a:pPr algn="just">
              <a:buFont typeface="Wingdings" panose="05000000000000000000" charset="0"/>
              <a:buChar char="Ø"/>
            </a:pPr>
            <a:r>
              <a:rPr lang="en-US" sz="2800"/>
              <a:t>The acquire()function acquires the lock, and the release() function releases the lock.</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Mutex (Mutual exclusion)</a:t>
            </a:r>
          </a:p>
        </p:txBody>
      </p:sp>
      <p:pic>
        <p:nvPicPr>
          <p:cNvPr id="4" name="Content Placeholder 3" descr="download (1)"/>
          <p:cNvPicPr>
            <a:picLocks noGrp="1" noChangeAspect="1"/>
          </p:cNvPicPr>
          <p:nvPr>
            <p:ph idx="1"/>
          </p:nvPr>
        </p:nvPicPr>
        <p:blipFill>
          <a:blip r:embed="rId2"/>
          <a:stretch>
            <a:fillRect/>
          </a:stretch>
        </p:blipFill>
        <p:spPr>
          <a:xfrm>
            <a:off x="2348230" y="1523365"/>
            <a:ext cx="7357110" cy="3871595"/>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9895"/>
            <a:ext cx="10515600" cy="5747385"/>
          </a:xfrm>
        </p:spPr>
        <p:txBody>
          <a:bodyPr>
            <a:noAutofit/>
          </a:bodyPr>
          <a:lstStyle/>
          <a:p>
            <a:pPr>
              <a:buFont typeface="Wingdings" panose="05000000000000000000" charset="0"/>
              <a:buChar char="v"/>
            </a:pPr>
            <a:r>
              <a:rPr lang="en-US" sz="3000"/>
              <a:t>A mutex lock has a boolean variable available whose value indicates if the </a:t>
            </a:r>
            <a:r>
              <a:rPr lang="en-US" sz="3000">
                <a:solidFill>
                  <a:srgbClr val="FF0000"/>
                </a:solidFill>
              </a:rPr>
              <a:t>lock is available or not. </a:t>
            </a:r>
            <a:endParaRPr lang="en-US" sz="3000"/>
          </a:p>
          <a:p>
            <a:pPr>
              <a:buFont typeface="Wingdings" panose="05000000000000000000" charset="0"/>
              <a:buChar char="v"/>
            </a:pPr>
            <a:r>
              <a:rPr lang="en-US" sz="3000"/>
              <a:t>If the lock is available, a call to </a:t>
            </a:r>
            <a:r>
              <a:rPr lang="en-US" sz="3000">
                <a:solidFill>
                  <a:srgbClr val="FF0000"/>
                </a:solidFill>
              </a:rPr>
              <a:t>acquire() succeeds</a:t>
            </a:r>
            <a:r>
              <a:rPr lang="en-US" sz="3000"/>
              <a:t>, and the lock is then considered unavailable. </a:t>
            </a:r>
          </a:p>
          <a:p>
            <a:pPr>
              <a:buFont typeface="Wingdings" panose="05000000000000000000" charset="0"/>
              <a:buChar char="v"/>
            </a:pPr>
            <a:r>
              <a:rPr lang="en-US" sz="3000"/>
              <a:t>A process that attempts to acquire an unavailable lock is blocked until the lock is released.</a:t>
            </a:r>
          </a:p>
          <a:p>
            <a:pPr marL="0" indent="0">
              <a:buNone/>
            </a:pPr>
            <a:r>
              <a:rPr lang="en-US" sz="3000"/>
              <a:t>The definition of </a:t>
            </a:r>
            <a:r>
              <a:rPr lang="en-US" sz="3000">
                <a:ln w="22225">
                  <a:solidFill>
                    <a:schemeClr val="accent2"/>
                  </a:solidFill>
                  <a:prstDash val="solid"/>
                </a:ln>
                <a:solidFill>
                  <a:schemeClr val="accent2">
                    <a:lumMod val="40000"/>
                    <a:lumOff val="60000"/>
                  </a:schemeClr>
                </a:solidFill>
                <a:effectLst/>
              </a:rPr>
              <a:t>acquire()</a:t>
            </a:r>
            <a:r>
              <a:rPr lang="en-US" sz="3000"/>
              <a:t> is as follows:</a:t>
            </a:r>
          </a:p>
          <a:p>
            <a:pPr marL="0" indent="0">
              <a:buNone/>
            </a:pPr>
            <a:r>
              <a:rPr lang="en-US" sz="2400"/>
              <a:t>acquire()</a:t>
            </a:r>
          </a:p>
          <a:p>
            <a:pPr marL="0" indent="0">
              <a:buNone/>
            </a:pPr>
            <a:r>
              <a:rPr lang="en-US" sz="2400"/>
              <a:t>while (!available)</a:t>
            </a:r>
          </a:p>
          <a:p>
            <a:pPr marL="0" indent="0">
              <a:buNone/>
            </a:pPr>
            <a:r>
              <a:rPr lang="en-US" sz="2400"/>
              <a:t>{</a:t>
            </a:r>
          </a:p>
          <a:p>
            <a:pPr marL="0" indent="0">
              <a:buNone/>
            </a:pPr>
            <a:r>
              <a:rPr lang="en-US" sz="2400"/>
              <a:t>/* busy wait */</a:t>
            </a:r>
          </a:p>
          <a:p>
            <a:pPr marL="0" indent="0">
              <a:buNone/>
            </a:pPr>
            <a:r>
              <a:rPr lang="en-US" sz="2400"/>
              <a:t>available = false;;</a:t>
            </a:r>
          </a:p>
          <a:p>
            <a:pPr marL="0" indent="0">
              <a:buNone/>
            </a:pPr>
            <a:r>
              <a:rPr lang="en-US" sz="240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a:solidFill>
                  <a:srgbClr val="FF0000"/>
                </a:solidFill>
              </a:rPr>
              <a:t>WHAT IS PROCESS SYNCHRONIZATION?</a:t>
            </a:r>
          </a:p>
        </p:txBody>
      </p:sp>
      <p:sp>
        <p:nvSpPr>
          <p:cNvPr id="3" name="Content Placeholder 2"/>
          <p:cNvSpPr>
            <a:spLocks noGrp="1"/>
          </p:cNvSpPr>
          <p:nvPr>
            <p:ph idx="1"/>
          </p:nvPr>
        </p:nvSpPr>
        <p:spPr/>
        <p:txBody>
          <a:bodyPr>
            <a:noAutofit/>
          </a:bodyPr>
          <a:lstStyle/>
          <a:p>
            <a:pPr marL="0" indent="0" algn="ctr">
              <a:buNone/>
            </a:pPr>
            <a:r>
              <a:rPr lang="en-US" sz="3600" b="1"/>
              <a:t>Several Processes run in an Operating System</a:t>
            </a:r>
          </a:p>
          <a:p>
            <a:pPr algn="just">
              <a:buFont typeface="Wingdings" panose="05000000000000000000" charset="0"/>
              <a:buChar char="v"/>
            </a:pPr>
            <a:r>
              <a:rPr lang="en-US" sz="3600"/>
              <a:t> Some of them share resources due to which problems like data inconsistency may arise</a:t>
            </a:r>
          </a:p>
          <a:p>
            <a:pPr marL="0" indent="0" algn="just">
              <a:buNone/>
            </a:pPr>
            <a:r>
              <a:rPr lang="en-US" sz="3600" b="1">
                <a:solidFill>
                  <a:srgbClr val="FF0000"/>
                </a:solidFill>
              </a:rPr>
              <a:t>For Example: </a:t>
            </a:r>
            <a:r>
              <a:rPr lang="en-US" sz="3600"/>
              <a:t>One process changing the data in a </a:t>
            </a:r>
            <a:r>
              <a:rPr lang="en-US" sz="3600">
                <a:ln w="6600">
                  <a:solidFill>
                    <a:schemeClr val="accent2"/>
                  </a:solidFill>
                  <a:prstDash val="solid"/>
                </a:ln>
                <a:solidFill>
                  <a:srgbClr val="FFFFFF"/>
                </a:solidFill>
                <a:effectLst>
                  <a:outerShdw dist="38100" dir="2700000" algn="tl" rotWithShape="0">
                    <a:schemeClr val="accent2"/>
                  </a:outerShdw>
                </a:effectLst>
              </a:rPr>
              <a:t>memory location</a:t>
            </a:r>
            <a:r>
              <a:rPr lang="en-US" sz="3600"/>
              <a:t> where another process is trying to read the data from the same </a:t>
            </a:r>
            <a:r>
              <a:rPr lang="en-US" sz="3600">
                <a:ln w="6600">
                  <a:solidFill>
                    <a:schemeClr val="accent2"/>
                  </a:solidFill>
                  <a:prstDash val="solid"/>
                </a:ln>
                <a:solidFill>
                  <a:srgbClr val="FFFFFF"/>
                </a:solidFill>
                <a:effectLst>
                  <a:outerShdw dist="38100" dir="2700000" algn="tl" rotWithShape="0">
                    <a:schemeClr val="accent2"/>
                  </a:outerShdw>
                </a:effectLst>
              </a:rPr>
              <a:t>memory location</a:t>
            </a:r>
            <a:r>
              <a:rPr lang="en-US" sz="3600"/>
              <a:t>. It is possible that the data read by the second process will be erroneous.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865"/>
            <a:ext cx="10515600" cy="6225540"/>
          </a:xfrm>
        </p:spPr>
        <p:txBody>
          <a:bodyPr/>
          <a:lstStyle/>
          <a:p>
            <a:pPr marL="0" indent="0" algn="ctr">
              <a:buNone/>
            </a:pPr>
            <a:r>
              <a:rPr lang="en-US"/>
              <a:t>do {</a:t>
            </a:r>
          </a:p>
          <a:p>
            <a:pPr marL="0" indent="0" algn="ctr">
              <a:buNone/>
            </a:pPr>
            <a:r>
              <a:rPr lang="en-US"/>
              <a:t>acquire lock</a:t>
            </a:r>
          </a:p>
          <a:p>
            <a:pPr marL="0" indent="0" algn="ctr">
              <a:buNone/>
            </a:pPr>
            <a:r>
              <a:rPr lang="en-US"/>
              <a:t>critical section</a:t>
            </a:r>
          </a:p>
          <a:p>
            <a:pPr marL="0" indent="0" algn="ctr">
              <a:buNone/>
            </a:pPr>
            <a:r>
              <a:rPr lang="en-US"/>
              <a:t>release lock</a:t>
            </a:r>
          </a:p>
          <a:p>
            <a:pPr marL="0" indent="0" algn="ctr">
              <a:buNone/>
            </a:pPr>
            <a:r>
              <a:rPr lang="en-US"/>
              <a:t>remainder section</a:t>
            </a:r>
          </a:p>
          <a:p>
            <a:pPr marL="0" indent="0" algn="ctr">
              <a:buNone/>
            </a:pPr>
            <a:r>
              <a:rPr lang="en-US"/>
              <a:t>} while (true);</a:t>
            </a:r>
          </a:p>
          <a:p>
            <a:pPr marL="0" indent="0">
              <a:buNone/>
            </a:pPr>
            <a:r>
              <a:rPr lang="en-US"/>
              <a:t> Solution to the critical-section problem using </a:t>
            </a:r>
            <a:r>
              <a:rPr lang="en-US">
                <a:solidFill>
                  <a:schemeClr val="accent1"/>
                </a:solidFill>
                <a:effectLst>
                  <a:outerShdw blurRad="38100" dist="25400" dir="5400000" algn="ctr" rotWithShape="0">
                    <a:srgbClr val="6E747A">
                      <a:alpha val="43000"/>
                    </a:srgbClr>
                  </a:outerShdw>
                </a:effectLst>
              </a:rPr>
              <a:t>mutex locks.</a:t>
            </a:r>
            <a:endParaRPr lang="en-US"/>
          </a:p>
          <a:p>
            <a:pPr marL="0" indent="0">
              <a:buNone/>
            </a:pPr>
            <a:r>
              <a:rPr lang="en-US"/>
              <a:t>The definition of </a:t>
            </a:r>
            <a:r>
              <a:rPr lang="en-US">
                <a:ln w="22225">
                  <a:solidFill>
                    <a:schemeClr val="accent2"/>
                  </a:solidFill>
                  <a:prstDash val="solid"/>
                </a:ln>
                <a:solidFill>
                  <a:schemeClr val="accent2">
                    <a:lumMod val="40000"/>
                    <a:lumOff val="60000"/>
                  </a:schemeClr>
                </a:solidFill>
                <a:effectLst/>
              </a:rPr>
              <a:t>release()</a:t>
            </a:r>
            <a:r>
              <a:rPr lang="en-US"/>
              <a:t> is as follows:</a:t>
            </a:r>
          </a:p>
          <a:p>
            <a:pPr marL="0" indent="0" algn="l">
              <a:buNone/>
            </a:pPr>
            <a:r>
              <a:rPr lang="en-US"/>
              <a:t>release() {</a:t>
            </a:r>
          </a:p>
          <a:p>
            <a:pPr marL="0" indent="0" algn="l">
              <a:buNone/>
            </a:pPr>
            <a:r>
              <a:rPr lang="en-US"/>
              <a:t>available = true;</a:t>
            </a:r>
          </a:p>
          <a:p>
            <a:pPr marL="0" indent="0" algn="l">
              <a:buNone/>
            </a:pPr>
            <a:r>
              <a:rPr lang="en-US"/>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Semaphores</a:t>
            </a:r>
          </a:p>
        </p:txBody>
      </p:sp>
      <p:sp>
        <p:nvSpPr>
          <p:cNvPr id="3" name="Content Placeholder 2"/>
          <p:cNvSpPr>
            <a:spLocks noGrp="1"/>
          </p:cNvSpPr>
          <p:nvPr>
            <p:ph idx="1"/>
          </p:nvPr>
        </p:nvSpPr>
        <p:spPr>
          <a:xfrm>
            <a:off x="838200" y="1251585"/>
            <a:ext cx="10515600" cy="4925695"/>
          </a:xfrm>
        </p:spPr>
        <p:txBody>
          <a:bodyPr/>
          <a:lstStyle/>
          <a:p>
            <a:pPr marL="0" indent="0">
              <a:buNone/>
            </a:pPr>
            <a:r>
              <a:rPr lang="en-US"/>
              <a:t>Semaphores are integer variables that are used to </a:t>
            </a:r>
            <a:r>
              <a:rPr lang="en-US">
                <a:solidFill>
                  <a:srgbClr val="FF0000"/>
                </a:solidFill>
              </a:rPr>
              <a:t>solve the critical section problem </a:t>
            </a:r>
            <a:r>
              <a:rPr lang="en-US"/>
              <a:t>by using two atomic operations, wait and signal that are used for process synchronization.</a:t>
            </a:r>
          </a:p>
          <a:p>
            <a:pPr marL="0" indent="0">
              <a:buNone/>
            </a:pPr>
            <a:r>
              <a:rPr lang="en-US"/>
              <a:t>1.wait()	</a:t>
            </a:r>
          </a:p>
          <a:p>
            <a:pPr marL="0" indent="0">
              <a:buNone/>
            </a:pPr>
            <a:r>
              <a:rPr lang="en-US"/>
              <a:t> 2.signal().</a:t>
            </a:r>
          </a:p>
          <a:p>
            <a:pPr marL="0" indent="0">
              <a:buNone/>
            </a:pPr>
            <a:endParaRPr lang="en-US">
              <a:sym typeface="+mn-ea"/>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a:sym typeface="+mn-ea"/>
              </a:rPr>
              <a:t>The definitions of wait and signal are as follows :</a:t>
            </a:r>
            <a:endParaRPr lang="en-US"/>
          </a:p>
          <a:p>
            <a:pPr marL="0" indent="0" algn="just">
              <a:buNone/>
            </a:pPr>
            <a:r>
              <a:rPr lang="en-US">
                <a:ln w="22225">
                  <a:solidFill>
                    <a:schemeClr val="accent2"/>
                  </a:solidFill>
                  <a:prstDash val="solid"/>
                </a:ln>
                <a:solidFill>
                  <a:schemeClr val="accent2">
                    <a:lumMod val="40000"/>
                    <a:lumOff val="60000"/>
                  </a:schemeClr>
                </a:solidFill>
                <a:effectLst/>
                <a:sym typeface="+mn-ea"/>
              </a:rPr>
              <a:t>1.wait():</a:t>
            </a:r>
            <a:r>
              <a:rPr lang="en-US">
                <a:sym typeface="+mn-ea"/>
              </a:rPr>
              <a:t>The wait operation </a:t>
            </a:r>
            <a:r>
              <a:rPr lang="en-US">
                <a:solidFill>
                  <a:srgbClr val="FF0000"/>
                </a:solidFill>
                <a:sym typeface="+mn-ea"/>
              </a:rPr>
              <a:t>decrements</a:t>
            </a:r>
            <a:r>
              <a:rPr lang="en-US">
                <a:sym typeface="+mn-ea"/>
              </a:rPr>
              <a:t> the value of its argument S, if it is positive. If S is negative or zero, then no operation is performed.The wait() operation was originally termed </a:t>
            </a:r>
            <a:r>
              <a:rPr lang="en-US" b="1">
                <a:solidFill>
                  <a:srgbClr val="FF0000"/>
                </a:solidFill>
                <a:sym typeface="+mn-ea"/>
              </a:rPr>
              <a:t>P</a:t>
            </a:r>
            <a:r>
              <a:rPr lang="en-US">
                <a:sym typeface="+mn-ea"/>
              </a:rPr>
              <a:t>.</a:t>
            </a:r>
          </a:p>
          <a:p>
            <a:pPr marL="0" indent="0">
              <a:buNone/>
            </a:pPr>
            <a:r>
              <a:rPr lang="en-US">
                <a:sym typeface="+mn-ea"/>
              </a:rPr>
              <a:t>wait(S) 1</a:t>
            </a:r>
          </a:p>
          <a:p>
            <a:pPr marL="0" indent="0">
              <a:buNone/>
            </a:pPr>
            <a:r>
              <a:rPr lang="en-US">
                <a:sym typeface="+mn-ea"/>
              </a:rPr>
              <a:t>{</a:t>
            </a:r>
          </a:p>
          <a:p>
            <a:pPr marL="0" indent="0">
              <a:buNone/>
            </a:pPr>
            <a:r>
              <a:rPr lang="en-US">
                <a:sym typeface="+mn-ea"/>
              </a:rPr>
              <a:t>   while (S&lt;=0);// no operation//</a:t>
            </a:r>
          </a:p>
          <a:p>
            <a:pPr marL="0" indent="0">
              <a:buNone/>
            </a:pPr>
            <a:r>
              <a:rPr lang="en-US">
                <a:sym typeface="+mn-ea"/>
              </a:rPr>
              <a:t>   S--;</a:t>
            </a:r>
          </a:p>
          <a:p>
            <a:pPr marL="0" indent="0">
              <a:buNone/>
            </a:pPr>
            <a:r>
              <a:rPr lang="en-US">
                <a:sym typeface="+mn-ea"/>
              </a:rPr>
              <a:t>}</a:t>
            </a:r>
          </a:p>
          <a:p>
            <a:pPr marL="0" indent="0">
              <a:buNone/>
            </a:pPr>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a:ln w="22225">
                  <a:solidFill>
                    <a:schemeClr val="accent2"/>
                  </a:solidFill>
                  <a:prstDash val="solid"/>
                </a:ln>
                <a:solidFill>
                  <a:schemeClr val="accent2">
                    <a:lumMod val="40000"/>
                    <a:lumOff val="60000"/>
                  </a:schemeClr>
                </a:solidFill>
                <a:effectLst/>
              </a:rPr>
              <a:t>2.Signal():</a:t>
            </a:r>
          </a:p>
          <a:p>
            <a:pPr marL="0" indent="0">
              <a:buNone/>
            </a:pPr>
            <a:r>
              <a:rPr lang="en-US"/>
              <a:t>The signal operation </a:t>
            </a:r>
            <a:r>
              <a:rPr lang="en-US">
                <a:solidFill>
                  <a:srgbClr val="FF0000"/>
                </a:solidFill>
              </a:rPr>
              <a:t>increments</a:t>
            </a:r>
            <a:r>
              <a:rPr lang="en-US"/>
              <a:t> the value of its argument S.</a:t>
            </a:r>
          </a:p>
          <a:p>
            <a:pPr marL="0" indent="0">
              <a:buNone/>
            </a:pPr>
            <a:r>
              <a:rPr lang="en-US"/>
              <a:t>signal() operation was originally called </a:t>
            </a:r>
            <a:r>
              <a:rPr lang="en-US" b="1">
                <a:solidFill>
                  <a:srgbClr val="FF0000"/>
                </a:solidFill>
              </a:rPr>
              <a:t>V(),up</a:t>
            </a:r>
            <a:r>
              <a:rPr lang="en-US"/>
              <a:t>.</a:t>
            </a:r>
          </a:p>
          <a:p>
            <a:pPr marL="0" indent="0">
              <a:buNone/>
            </a:pPr>
            <a:endParaRPr lang="en-US"/>
          </a:p>
          <a:p>
            <a:pPr marL="0" indent="0">
              <a:buNone/>
            </a:pPr>
            <a:r>
              <a:rPr lang="en-US"/>
              <a:t>signal(S)</a:t>
            </a:r>
          </a:p>
          <a:p>
            <a:pPr marL="0" indent="0">
              <a:buNone/>
            </a:pPr>
            <a:r>
              <a:rPr lang="en-US"/>
              <a:t>{</a:t>
            </a:r>
          </a:p>
          <a:p>
            <a:pPr marL="0" indent="0">
              <a:buNone/>
            </a:pPr>
            <a:r>
              <a:rPr lang="en-US"/>
              <a:t>   S++;</a:t>
            </a:r>
          </a:p>
          <a:p>
            <a:pPr marL="0" indent="0">
              <a:buNone/>
            </a:pPr>
            <a:r>
              <a:rPr lang="en-US"/>
              <a:t>}</a:t>
            </a:r>
          </a:p>
        </p:txBody>
      </p:sp>
      <p:sp>
        <p:nvSpPr>
          <p:cNvPr id="2" name="Rounded Rectangle 1"/>
          <p:cNvSpPr/>
          <p:nvPr/>
        </p:nvSpPr>
        <p:spPr>
          <a:xfrm>
            <a:off x="8164195" y="3202305"/>
            <a:ext cx="1369060" cy="588645"/>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while</a:t>
            </a:r>
          </a:p>
        </p:txBody>
      </p:sp>
      <p:sp>
        <p:nvSpPr>
          <p:cNvPr id="4" name="Oval 3"/>
          <p:cNvSpPr/>
          <p:nvPr/>
        </p:nvSpPr>
        <p:spPr>
          <a:xfrm>
            <a:off x="7917815" y="4557395"/>
            <a:ext cx="1588135" cy="479425"/>
          </a:xfrm>
          <a:prstGeom prst="ellips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condition</a:t>
            </a:r>
          </a:p>
        </p:txBody>
      </p:sp>
      <p:sp>
        <p:nvSpPr>
          <p:cNvPr id="5" name="Rounded Rectangle 4"/>
          <p:cNvSpPr/>
          <p:nvPr/>
        </p:nvSpPr>
        <p:spPr>
          <a:xfrm>
            <a:off x="8178165" y="5556885"/>
            <a:ext cx="1614805" cy="506095"/>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statement</a:t>
            </a:r>
          </a:p>
        </p:txBody>
      </p:sp>
      <p:cxnSp>
        <p:nvCxnSpPr>
          <p:cNvPr id="6" name="Straight Arrow Connector 5"/>
          <p:cNvCxnSpPr>
            <a:stCxn id="5" idx="1"/>
            <a:endCxn id="4" idx="3"/>
          </p:cNvCxnSpPr>
          <p:nvPr/>
        </p:nvCxnSpPr>
        <p:spPr>
          <a:xfrm flipH="1" flipV="1">
            <a:off x="8150225" y="4966335"/>
            <a:ext cx="27940" cy="843915"/>
          </a:xfrm>
          <a:prstGeom prst="straightConnector1">
            <a:avLst/>
          </a:prstGeom>
          <a:gradFill rotWithShape="0">
            <a:gsLst>
              <a:gs pos="0">
                <a:schemeClr val="accent1"/>
              </a:gs>
              <a:gs pos="100000">
                <a:schemeClr val="accent2"/>
              </a:gs>
            </a:gsLst>
            <a:lin ang="5400000" scaled="1"/>
          </a:gradFill>
          <a:ln w="9525" cap="flat" cmpd="sng" algn="ctr">
            <a:solidFill>
              <a:srgbClr val="7030A0"/>
            </a:solidFill>
            <a:prstDash val="solid"/>
            <a:round/>
            <a:headEnd type="none" w="med" len="med"/>
            <a:tailEnd type="arrow" w="med" len="med"/>
          </a:ln>
        </p:spPr>
      </p:cxnSp>
      <p:sp>
        <p:nvSpPr>
          <p:cNvPr id="7" name="Oval 6"/>
          <p:cNvSpPr/>
          <p:nvPr/>
        </p:nvSpPr>
        <p:spPr>
          <a:xfrm>
            <a:off x="8246110" y="6528435"/>
            <a:ext cx="1478280" cy="314960"/>
          </a:xfrm>
          <a:prstGeom prst="ellips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exit</a:t>
            </a:r>
          </a:p>
        </p:txBody>
      </p:sp>
      <p:cxnSp>
        <p:nvCxnSpPr>
          <p:cNvPr id="11" name="Elbow Connector 10"/>
          <p:cNvCxnSpPr/>
          <p:nvPr/>
        </p:nvCxnSpPr>
        <p:spPr>
          <a:xfrm rot="5400000" flipV="1">
            <a:off x="8458835" y="5591175"/>
            <a:ext cx="1478280" cy="368935"/>
          </a:xfrm>
          <a:prstGeom prst="bentConnector3">
            <a:avLst>
              <a:gd name="adj1" fmla="val 50021"/>
            </a:avLst>
          </a:prstGeom>
          <a:gradFill rotWithShape="0">
            <a:gsLst>
              <a:gs pos="0">
                <a:schemeClr val="accent1"/>
              </a:gs>
              <a:gs pos="100000">
                <a:schemeClr val="accent2"/>
              </a:gs>
            </a:gsLst>
            <a:lin ang="5400000" scaled="1"/>
          </a:gradFill>
          <a:ln w="9525" cap="flat" cmpd="sng" algn="ctr">
            <a:solidFill>
              <a:srgbClr val="FF0000"/>
            </a:solidFill>
            <a:prstDash val="solid"/>
            <a:round/>
            <a:headEnd type="none" w="med" len="med"/>
            <a:tailEnd type="arrow" w="med" len="med"/>
          </a:ln>
        </p:spPr>
      </p:cxnSp>
      <p:cxnSp>
        <p:nvCxnSpPr>
          <p:cNvPr id="12" name="Straight Arrow Connector 11"/>
          <p:cNvCxnSpPr>
            <a:stCxn id="2" idx="2"/>
          </p:cNvCxnSpPr>
          <p:nvPr/>
        </p:nvCxnSpPr>
        <p:spPr>
          <a:xfrm>
            <a:off x="8848725" y="3790950"/>
            <a:ext cx="41275" cy="753110"/>
          </a:xfrm>
          <a:prstGeom prst="straightConnector1">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arrow" w="med" len="med"/>
          </a:ln>
        </p:spPr>
      </p:cxnSp>
      <p:sp>
        <p:nvSpPr>
          <p:cNvPr id="13" name="Text Box 12"/>
          <p:cNvSpPr txBox="1"/>
          <p:nvPr/>
        </p:nvSpPr>
        <p:spPr>
          <a:xfrm>
            <a:off x="9053830" y="4174490"/>
            <a:ext cx="588645" cy="368300"/>
          </a:xfrm>
          <a:prstGeom prst="rect">
            <a:avLst/>
          </a:prstGeom>
          <a:noFill/>
        </p:spPr>
        <p:txBody>
          <a:bodyPr wrap="square" rtlCol="0">
            <a:spAutoFit/>
          </a:bodyPr>
          <a:lstStyle/>
          <a:p>
            <a:r>
              <a:rPr lang="en-US"/>
              <a:t>T</a:t>
            </a:r>
          </a:p>
        </p:txBody>
      </p:sp>
      <p:sp>
        <p:nvSpPr>
          <p:cNvPr id="14" name="Text Box 13"/>
          <p:cNvSpPr txBox="1"/>
          <p:nvPr/>
        </p:nvSpPr>
        <p:spPr>
          <a:xfrm>
            <a:off x="9491980" y="6200140"/>
            <a:ext cx="547370" cy="368300"/>
          </a:xfrm>
          <a:prstGeom prst="rect">
            <a:avLst/>
          </a:prstGeom>
          <a:noFill/>
        </p:spPr>
        <p:txBody>
          <a:bodyPr wrap="square" rtlCol="0">
            <a:spAutoFit/>
          </a:bodyPr>
          <a:lstStyle/>
          <a:p>
            <a:r>
              <a:rPr lang="en-US"/>
              <a:t>F</a:t>
            </a:r>
          </a:p>
        </p:txBody>
      </p:sp>
      <p:cxnSp>
        <p:nvCxnSpPr>
          <p:cNvPr id="15" name="Straight Arrow Connector 14"/>
          <p:cNvCxnSpPr>
            <a:stCxn id="4" idx="4"/>
          </p:cNvCxnSpPr>
          <p:nvPr/>
        </p:nvCxnSpPr>
        <p:spPr>
          <a:xfrm>
            <a:off x="8712200" y="5036820"/>
            <a:ext cx="40640" cy="547370"/>
          </a:xfrm>
          <a:prstGeom prst="straightConnector1">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arrow" w="med" len="med"/>
          </a:ln>
        </p:spPr>
      </p:cxn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ct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wait()[P] and signal()[V] operations</a:t>
            </a:r>
          </a:p>
        </p:txBody>
      </p:sp>
      <p:pic>
        <p:nvPicPr>
          <p:cNvPr id="7" name="Content Placeholder 6" descr="download"/>
          <p:cNvPicPr>
            <a:picLocks noGrp="1" noChangeAspect="1"/>
          </p:cNvPicPr>
          <p:nvPr>
            <p:ph idx="1"/>
          </p:nvPr>
        </p:nvPicPr>
        <p:blipFill>
          <a:blip r:embed="rId2"/>
          <a:stretch>
            <a:fillRect/>
          </a:stretch>
        </p:blipFill>
        <p:spPr>
          <a:xfrm>
            <a:off x="1088390" y="884555"/>
            <a:ext cx="7783195" cy="5490210"/>
          </a:xfrm>
          <a:prstGeom prst="rect">
            <a:avLst/>
          </a:prstGeom>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Types of Semaphores</a:t>
            </a:r>
          </a:p>
        </p:txBody>
      </p:sp>
      <p:sp>
        <p:nvSpPr>
          <p:cNvPr id="3" name="Content Placeholder 2"/>
          <p:cNvSpPr>
            <a:spLocks noGrp="1"/>
          </p:cNvSpPr>
          <p:nvPr>
            <p:ph sz="half" idx="1"/>
          </p:nvPr>
        </p:nvSpPr>
        <p:spPr>
          <a:xfrm>
            <a:off x="609600" y="1147445"/>
            <a:ext cx="9806305" cy="4953000"/>
          </a:xfrm>
        </p:spPr>
        <p:txBody>
          <a:bodyPr/>
          <a:lstStyle/>
          <a:p>
            <a:pPr marL="0" indent="0">
              <a:buNone/>
            </a:pPr>
            <a:r>
              <a:rPr lang="en-US"/>
              <a:t>There are two main types of semaphores</a:t>
            </a:r>
          </a:p>
          <a:p>
            <a:pPr marL="0" indent="0">
              <a:buNone/>
            </a:pPr>
            <a:r>
              <a:rPr lang="en-US"/>
              <a:t>1.counting semaphores 2.binary semaphores.</a:t>
            </a:r>
          </a:p>
          <a:p>
            <a:pPr marL="0" indent="0">
              <a:buNone/>
            </a:pPr>
            <a:endParaRPr lang="en-US"/>
          </a:p>
        </p:txBody>
      </p:sp>
      <p:pic>
        <p:nvPicPr>
          <p:cNvPr id="4" name="Content Placeholder 3" descr="download"/>
          <p:cNvPicPr>
            <a:picLocks noGrp="1" noChangeAspect="1"/>
          </p:cNvPicPr>
          <p:nvPr>
            <p:ph sz="half" idx="2"/>
          </p:nvPr>
        </p:nvPicPr>
        <p:blipFill>
          <a:blip r:embed="rId2"/>
          <a:stretch>
            <a:fillRect/>
          </a:stretch>
        </p:blipFill>
        <p:spPr>
          <a:xfrm>
            <a:off x="993775" y="2479675"/>
            <a:ext cx="8440420" cy="3916045"/>
          </a:xfrm>
          <a:prstGeom prst="rect">
            <a:avLst/>
          </a:prstGeom>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1.Counting Semaphores(-∞ to +∞)</a:t>
            </a:r>
          </a:p>
          <a:p>
            <a:pPr marL="0" indent="0" algn="just">
              <a:buNone/>
            </a:pPr>
            <a:r>
              <a:rPr lang="en-US"/>
              <a:t>These are integer value semaphores and have an </a:t>
            </a:r>
            <a:r>
              <a:rPr lang="en-US">
                <a:solidFill>
                  <a:srgbClr val="FF0000"/>
                </a:solidFill>
              </a:rPr>
              <a:t>unrestricted value</a:t>
            </a:r>
            <a:r>
              <a:rPr lang="en-US"/>
              <a:t> domain. These semaphores are used to coordinate the resource access, where the semaphore count is the number of available resources.</a:t>
            </a:r>
          </a:p>
          <a:p>
            <a:pPr marL="0" indent="0" algn="just">
              <a:buNone/>
            </a:pPr>
            <a:r>
              <a:rPr lang="en-US"/>
              <a:t> If the resources are added, semaphore count automatically incremented and if the resources are removed, the count is decremented.</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2.Binary Semaphores(0 to 1)</a:t>
            </a:r>
          </a:p>
          <a:p>
            <a:pPr marL="0" indent="0">
              <a:buNone/>
            </a:pPr>
            <a:r>
              <a:rPr lang="en-US"/>
              <a:t>The binary semaphores are like counting semaphores but their value is restricted to </a:t>
            </a:r>
            <a:r>
              <a:rPr lang="en-US">
                <a:solidFill>
                  <a:srgbClr val="FF0000"/>
                </a:solidFill>
              </a:rPr>
              <a:t>0 and 1</a:t>
            </a:r>
            <a:r>
              <a:rPr lang="en-US"/>
              <a:t>. </a:t>
            </a:r>
          </a:p>
          <a:p>
            <a:pPr marL="0" indent="0">
              <a:buNone/>
            </a:pPr>
            <a:r>
              <a:rPr lang="en-US"/>
              <a:t>The wait operation only works when the semaphore is </a:t>
            </a:r>
            <a:r>
              <a:rPr lang="en-US">
                <a:solidFill>
                  <a:srgbClr val="FF0000"/>
                </a:solidFill>
              </a:rPr>
              <a:t>1. </a:t>
            </a:r>
            <a:r>
              <a:rPr lang="en-US"/>
              <a:t>and the signal operation succeeds when semaphore is </a:t>
            </a:r>
            <a:r>
              <a:rPr lang="en-US">
                <a:solidFill>
                  <a:srgbClr val="FF0000"/>
                </a:solidFill>
              </a:rPr>
              <a:t>0</a:t>
            </a:r>
            <a:r>
              <a:rPr lang="en-US"/>
              <a:t>.</a:t>
            </a:r>
          </a:p>
          <a:p>
            <a:pPr marL="0" indent="0">
              <a:buNone/>
            </a:pPr>
            <a:r>
              <a:rPr lang="en-US"/>
              <a:t> It is sometimes easier to implement binary semaphores than counting semaphores.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Semaphore Implementation</a:t>
            </a:r>
          </a:p>
        </p:txBody>
      </p:sp>
      <p:pic>
        <p:nvPicPr>
          <p:cNvPr id="4" name="Content Placeholder 3" descr="7364d6e04febca553f6e5312182c91b1"/>
          <p:cNvPicPr>
            <a:picLocks noGrp="1" noChangeAspect="1"/>
          </p:cNvPicPr>
          <p:nvPr>
            <p:ph idx="1"/>
          </p:nvPr>
        </p:nvPicPr>
        <p:blipFill>
          <a:blip r:embed="rId2"/>
          <a:stretch>
            <a:fillRect/>
          </a:stretch>
        </p:blipFill>
        <p:spPr>
          <a:xfrm>
            <a:off x="1128395" y="895350"/>
            <a:ext cx="9194800" cy="5702935"/>
          </a:xfrm>
          <a:prstGeom prst="rect">
            <a:avLst/>
          </a:prstGeom>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Advantages of Semaphores</a:t>
            </a:r>
          </a:p>
        </p:txBody>
      </p:sp>
      <p:sp>
        <p:nvSpPr>
          <p:cNvPr id="3" name="Content Placeholder 2"/>
          <p:cNvSpPr>
            <a:spLocks noGrp="1"/>
          </p:cNvSpPr>
          <p:nvPr>
            <p:ph idx="1"/>
          </p:nvPr>
        </p:nvSpPr>
        <p:spPr/>
        <p:txBody>
          <a:bodyPr/>
          <a:lstStyle/>
          <a:p>
            <a:pPr marL="0" indent="0" algn="just">
              <a:buNone/>
            </a:pPr>
            <a:r>
              <a:rPr lang="en-US" sz="2800"/>
              <a:t>1.Semaphores allow only </a:t>
            </a:r>
            <a:r>
              <a:rPr lang="en-US" sz="2800">
                <a:solidFill>
                  <a:srgbClr val="FF0000"/>
                </a:solidFill>
              </a:rPr>
              <a:t>one process</a:t>
            </a:r>
            <a:r>
              <a:rPr lang="en-US" sz="2800"/>
              <a:t> into the critical section. They follow the mutual exclusion principle strictly and are much more efficient than some other methods of synchronization.</a:t>
            </a:r>
          </a:p>
          <a:p>
            <a:pPr marL="0" indent="0" algn="just">
              <a:buNone/>
            </a:pPr>
            <a:endParaRPr lang="en-US" sz="2800"/>
          </a:p>
          <a:p>
            <a:pPr marL="0" indent="0" algn="just">
              <a:buNone/>
            </a:pPr>
            <a:r>
              <a:rPr lang="en-US" sz="2800"/>
              <a:t>2.There is no resource wastage because of </a:t>
            </a:r>
            <a:r>
              <a:rPr lang="en-US" sz="2800">
                <a:solidFill>
                  <a:srgbClr val="FF0000"/>
                </a:solidFill>
              </a:rPr>
              <a:t>busy waiting</a:t>
            </a:r>
            <a:r>
              <a:rPr lang="en-US" sz="2800"/>
              <a:t> in semaphores as processor time is not wasted unnecessarily to check if a condition is fulfilled to allow a process to access the critical section.</a:t>
            </a:r>
          </a:p>
          <a:p>
            <a:pPr marL="0" indent="0" algn="just">
              <a:buNone/>
            </a:pPr>
            <a:endParaRPr lang="en-US" sz="2800"/>
          </a:p>
          <a:p>
            <a:pPr marL="0" indent="0" algn="just">
              <a:buNone/>
            </a:pPr>
            <a:r>
              <a:rPr lang="en-US" sz="2800"/>
              <a:t>3.Semaphores are implemented in the machine independent code of the microkernel. So they are machine independent.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22319_0848_ProcessSync1"/>
          <p:cNvPicPr>
            <a:picLocks noGrp="1" noChangeAspect="1"/>
          </p:cNvPicPr>
          <p:nvPr>
            <p:ph idx="1"/>
          </p:nvPr>
        </p:nvPicPr>
        <p:blipFill>
          <a:blip r:embed="rId2"/>
          <a:stretch>
            <a:fillRect/>
          </a:stretch>
        </p:blipFill>
        <p:spPr>
          <a:xfrm>
            <a:off x="1221740" y="1479550"/>
            <a:ext cx="10131425" cy="4249420"/>
          </a:xfrm>
          <a:prstGeom prst="rect">
            <a:avLst/>
          </a:prstGeom>
        </p:spPr>
      </p:pic>
      <p:sp>
        <p:nvSpPr>
          <p:cNvPr id="6" name="Rounded Rectangle 5"/>
          <p:cNvSpPr/>
          <p:nvPr/>
        </p:nvSpPr>
        <p:spPr>
          <a:xfrm>
            <a:off x="7894955" y="4639945"/>
            <a:ext cx="3244215" cy="10947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PROCESS SYNCHRONIZATION</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Disadvantages of Semaphores</a:t>
            </a:r>
          </a:p>
        </p:txBody>
      </p:sp>
      <p:sp>
        <p:nvSpPr>
          <p:cNvPr id="3" name="Content Placeholder 2"/>
          <p:cNvSpPr>
            <a:spLocks noGrp="1"/>
          </p:cNvSpPr>
          <p:nvPr>
            <p:ph idx="1"/>
          </p:nvPr>
        </p:nvSpPr>
        <p:spPr/>
        <p:txBody>
          <a:bodyPr/>
          <a:lstStyle/>
          <a:p>
            <a:pPr marL="0" indent="0" algn="just">
              <a:buNone/>
            </a:pPr>
            <a:r>
              <a:rPr lang="en-US" sz="2800"/>
              <a:t>1.Semaphores are complicated so the wait and signal operations must be implemented in the correct order to prevent deadlocks.</a:t>
            </a:r>
          </a:p>
          <a:p>
            <a:pPr marL="0" indent="0" algn="just">
              <a:buNone/>
            </a:pPr>
            <a:endParaRPr lang="en-US" sz="2800"/>
          </a:p>
          <a:p>
            <a:pPr marL="0" indent="0" algn="just">
              <a:buNone/>
            </a:pPr>
            <a:r>
              <a:rPr lang="en-US" sz="2800"/>
              <a:t>2.Semaphores are impractical for last scale use as their use leads to loss of modularity. This happens because the wait and signal operations prevent the creation of a structured layout for the system.</a:t>
            </a:r>
          </a:p>
          <a:p>
            <a:pPr marL="0" indent="0" algn="just">
              <a:buNone/>
            </a:pPr>
            <a:endParaRPr lang="en-US" sz="2800"/>
          </a:p>
          <a:p>
            <a:pPr marL="0" indent="0" algn="just">
              <a:buNone/>
            </a:pPr>
            <a:r>
              <a:rPr lang="en-US" sz="2800"/>
              <a:t>3.Semaphores may lead to a priority inversion where low priority processes may access the critical section first and high priority processes later.</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solidFill>
                  <a:srgbClr val="FF0000"/>
                </a:solidFill>
              </a:rPr>
              <a:t>Deadlocks and Starvation</a:t>
            </a:r>
          </a:p>
        </p:txBody>
      </p:sp>
      <p:sp>
        <p:nvSpPr>
          <p:cNvPr id="3" name="Content Placeholder 2"/>
          <p:cNvSpPr>
            <a:spLocks noGrp="1"/>
          </p:cNvSpPr>
          <p:nvPr>
            <p:ph idx="1"/>
          </p:nvPr>
        </p:nvSpPr>
        <p:spPr/>
        <p:txBody>
          <a:bodyPr/>
          <a:lstStyle/>
          <a:p>
            <a:pPr marL="0" indent="0">
              <a:buNone/>
            </a:pPr>
            <a:r>
              <a:rPr lang="en-US"/>
              <a:t>The implementation of a semaphore with a waiting queue may result in a situation where two or more processes are waiting indefinitely for an event that can be caused only by </a:t>
            </a:r>
          </a:p>
          <a:p>
            <a:pPr marL="0" indent="0">
              <a:buNone/>
            </a:pPr>
            <a:r>
              <a:rPr lang="en-US"/>
              <a:t>one of the waiting processes.</a:t>
            </a:r>
          </a:p>
          <a:p>
            <a:pPr marL="0" indent="0">
              <a:buNone/>
            </a:pPr>
            <a:r>
              <a:rPr lang="en-US"/>
              <a:t>The event in question is the execution of a signal () operation. When such a state is reached, these processes are said to be deadlocked.</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2400">
                <a:solidFill>
                  <a:srgbClr val="FF0000"/>
                </a:solidFill>
              </a:rPr>
              <a:t>Example:</a:t>
            </a:r>
            <a:r>
              <a:rPr lang="en-US" sz="2400"/>
              <a:t> consider a system consisting of two processes, P0 and P1, each accessing two semaphores, S and Q, set to the value 1</a:t>
            </a:r>
          </a:p>
        </p:txBody>
      </p:sp>
      <p:pic>
        <p:nvPicPr>
          <p:cNvPr id="5" name="Content Placeholder 4"/>
          <p:cNvPicPr>
            <a:picLocks noGrp="1" noChangeAspect="1"/>
          </p:cNvPicPr>
          <p:nvPr>
            <p:ph idx="4294967295"/>
          </p:nvPr>
        </p:nvPicPr>
        <p:blipFill>
          <a:blip r:embed="rId2"/>
          <a:stretch>
            <a:fillRect/>
          </a:stretch>
        </p:blipFill>
        <p:spPr>
          <a:xfrm>
            <a:off x="2694305" y="920115"/>
            <a:ext cx="5669280" cy="2861945"/>
          </a:xfrm>
          <a:prstGeom prst="rect">
            <a:avLst/>
          </a:prstGeom>
        </p:spPr>
      </p:pic>
      <p:sp>
        <p:nvSpPr>
          <p:cNvPr id="7" name="Text Box 6"/>
          <p:cNvSpPr txBox="1"/>
          <p:nvPr/>
        </p:nvSpPr>
        <p:spPr>
          <a:xfrm>
            <a:off x="758825" y="3928110"/>
            <a:ext cx="10033000" cy="1938020"/>
          </a:xfrm>
          <a:prstGeom prst="rect">
            <a:avLst/>
          </a:prstGeom>
          <a:noFill/>
        </p:spPr>
        <p:txBody>
          <a:bodyPr wrap="square" rtlCol="0">
            <a:spAutoFit/>
          </a:bodyPr>
          <a:lstStyle/>
          <a:p>
            <a:pPr algn="just"/>
            <a:r>
              <a:rPr lang="en-US" sz="2400"/>
              <a:t>Suppose that P0 executes wait(S) and then P1 executes wait (Q).When P0 executes wait (Q), it must wait until P1 executes signal (Q). Similarly, when P1 executes wait(S), it  must wait until P0 executes signal(S). Since these signal () operations cannot be executed, P0 and P1 are deadlocked</a:t>
            </a:r>
            <a:r>
              <a:rPr lang="en-US" sz="2000"/>
              <a: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0" indent="0">
              <a:buNone/>
            </a:pPr>
            <a:r>
              <a:rPr lang="en-US"/>
              <a:t>		              P0		P1</a:t>
            </a:r>
          </a:p>
          <a:p>
            <a:pPr marL="0" indent="0">
              <a:buNone/>
            </a:pPr>
            <a:r>
              <a:rPr lang="en-US"/>
              <a:t>	  </a:t>
            </a:r>
            <a:r>
              <a:rPr lang="en-US">
                <a:sym typeface="+mn-ea"/>
              </a:rPr>
              <a:t>Taken </a:t>
            </a:r>
            <a:r>
              <a:rPr lang="en-US"/>
              <a:t>&lt;------S1		S2	</a:t>
            </a:r>
            <a:r>
              <a:rPr lang="en-US">
                <a:sym typeface="+mn-ea"/>
              </a:rPr>
              <a:t>-----&gt; Taken</a:t>
            </a:r>
            <a:r>
              <a:rPr lang="en-US"/>
              <a:t>	</a:t>
            </a:r>
          </a:p>
          <a:p>
            <a:pPr marL="0" indent="0">
              <a:buNone/>
            </a:pPr>
            <a:r>
              <a:rPr lang="en-US"/>
              <a:t>		</a:t>
            </a:r>
          </a:p>
          <a:p>
            <a:pPr marL="0" indent="0">
              <a:buNone/>
            </a:pPr>
            <a:r>
              <a:rPr lang="en-US"/>
              <a:t>	Waiting </a:t>
            </a:r>
            <a:r>
              <a:rPr lang="en-US">
                <a:sym typeface="+mn-ea"/>
              </a:rPr>
              <a:t>&lt;------</a:t>
            </a:r>
            <a:r>
              <a:rPr lang="en-US"/>
              <a:t>S2	  	S1 ------&gt; Waiting</a:t>
            </a:r>
          </a:p>
          <a:p>
            <a:pPr marL="0" indent="0">
              <a:buNone/>
            </a:pPr>
            <a:endParaRPr lang="en-US"/>
          </a:p>
          <a:p>
            <a:pPr marL="0" indent="0">
              <a:buNone/>
            </a:pPr>
            <a:r>
              <a:rPr lang="en-US">
                <a:solidFill>
                  <a:srgbClr val="FF0000"/>
                </a:solidFill>
              </a:rPr>
              <a:t>Starvation:</a:t>
            </a:r>
            <a:r>
              <a:rPr lang="en-US"/>
              <a:t> A process may never be removed from semaphore queue which it is suspended.</a:t>
            </a:r>
          </a:p>
          <a:p>
            <a:pPr marL="0" indent="0">
              <a:buNone/>
            </a:pPr>
            <a:r>
              <a:rPr lang="en-US"/>
              <a:t> </a:t>
            </a:r>
          </a:p>
        </p:txBody>
      </p:sp>
      <p:cxnSp>
        <p:nvCxnSpPr>
          <p:cNvPr id="5" name="Straight Arrow Connector 4"/>
          <p:cNvCxnSpPr/>
          <p:nvPr/>
        </p:nvCxnSpPr>
        <p:spPr>
          <a:xfrm flipH="1" flipV="1">
            <a:off x="4673600" y="2271395"/>
            <a:ext cx="1464945" cy="958215"/>
          </a:xfrm>
          <a:prstGeom prst="straightConnector1">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arrow" w="med" len="med"/>
          </a:ln>
        </p:spPr>
      </p:cxnSp>
      <p:cxnSp>
        <p:nvCxnSpPr>
          <p:cNvPr id="6" name="Straight Arrow Connector 5"/>
          <p:cNvCxnSpPr/>
          <p:nvPr/>
        </p:nvCxnSpPr>
        <p:spPr>
          <a:xfrm flipV="1">
            <a:off x="4714875" y="2148205"/>
            <a:ext cx="1382395" cy="1081405"/>
          </a:xfrm>
          <a:prstGeom prst="straightConnector1">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arrow" w="med" len="med"/>
          </a:ln>
        </p:spPr>
      </p:cxn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sym typeface="+mn-ea"/>
              </a:rPr>
              <a:t>Priority inversion</a:t>
            </a:r>
          </a:p>
        </p:txBody>
      </p:sp>
      <p:sp>
        <p:nvSpPr>
          <p:cNvPr id="3" name="Content Placeholder 2"/>
          <p:cNvSpPr>
            <a:spLocks noGrp="1"/>
          </p:cNvSpPr>
          <p:nvPr>
            <p:ph idx="1"/>
          </p:nvPr>
        </p:nvSpPr>
        <p:spPr/>
        <p:txBody>
          <a:bodyPr/>
          <a:lstStyle/>
          <a:p>
            <a:pPr marL="0" indent="0" algn="just">
              <a:buNone/>
            </a:pPr>
            <a:r>
              <a:rPr lang="en-US"/>
              <a:t>A scheduling challenge arises when a higher-priority process needs to read or modify kernel data that are currently being accessed by a lower-priority process,or a chain of lower-priority processes.</a:t>
            </a:r>
          </a:p>
          <a:p>
            <a:pPr marL="0" indent="0" algn="just">
              <a:buNone/>
            </a:pPr>
            <a:endParaRPr lang="en-US"/>
          </a:p>
          <a:p>
            <a:pPr marL="0" indent="0" algn="just">
              <a:buNone/>
            </a:pPr>
            <a:r>
              <a:rPr lang="en-US"/>
              <a:t>Since kernel data are typically protected with a lock, the higher-priority process will have to wait for a lower-priority one to finish with the resource.</a:t>
            </a:r>
          </a:p>
          <a:p>
            <a:pPr marL="0" indent="0" algn="just">
              <a:buNone/>
            </a:pPr>
            <a:r>
              <a:rPr lang="en-US"/>
              <a:t>It can be solved via priority inheritance protocol.</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Classic Problems of Synchronization</a:t>
            </a:r>
          </a:p>
        </p:txBody>
      </p:sp>
      <p:sp>
        <p:nvSpPr>
          <p:cNvPr id="3" name="Content Placeholder 2"/>
          <p:cNvSpPr>
            <a:spLocks noGrp="1"/>
          </p:cNvSpPr>
          <p:nvPr>
            <p:ph idx="1"/>
          </p:nvPr>
        </p:nvSpPr>
        <p:spPr/>
        <p:txBody>
          <a:bodyPr/>
          <a:lstStyle/>
          <a:p>
            <a:pPr marL="0" indent="0">
              <a:buNone/>
            </a:pPr>
            <a:r>
              <a:rPr lang="en-US"/>
              <a:t>1.The Bounded-Buffer Problem</a:t>
            </a:r>
          </a:p>
          <a:p>
            <a:pPr marL="0" indent="0">
              <a:buNone/>
            </a:pPr>
            <a:r>
              <a:rPr lang="en-US"/>
              <a:t>2. The Readers –Writers Problem</a:t>
            </a:r>
          </a:p>
          <a:p>
            <a:pPr marL="0" indent="0">
              <a:buNone/>
            </a:pPr>
            <a:r>
              <a:rPr lang="en-US"/>
              <a:t>3.The Dining-Philosophers Problem</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Producer consumer problem</a:t>
            </a:r>
          </a:p>
        </p:txBody>
      </p:sp>
      <p:sp>
        <p:nvSpPr>
          <p:cNvPr id="3" name="Content Placeholder 2"/>
          <p:cNvSpPr>
            <a:spLocks noGrp="1"/>
          </p:cNvSpPr>
          <p:nvPr>
            <p:ph idx="1"/>
          </p:nvPr>
        </p:nvSpPr>
        <p:spPr/>
        <p:txBody>
          <a:bodyPr/>
          <a:lstStyle/>
          <a:p>
            <a:pPr marL="0" indent="0">
              <a:buNone/>
            </a:pPr>
            <a:r>
              <a:rPr lang="en-US"/>
              <a:t>Background of process sunchronization we use producer consumer problem.</a:t>
            </a:r>
          </a:p>
          <a:p>
            <a:pPr marL="0" indent="0">
              <a:buNone/>
            </a:pPr>
            <a:endParaRPr lang="en-US"/>
          </a:p>
          <a:p>
            <a:pPr marL="0" indent="0">
              <a:buNone/>
            </a:pPr>
            <a:endParaRPr lang="en-US"/>
          </a:p>
          <a:p>
            <a:pPr marL="0" indent="0">
              <a:buNone/>
            </a:pPr>
            <a:endParaRPr lang="en-US"/>
          </a:p>
          <a:p>
            <a:pPr marL="0" indent="0">
              <a:buNone/>
            </a:pPr>
            <a:endParaRPr lang="en-US"/>
          </a:p>
          <a:p>
            <a:pPr marL="0" indent="0">
              <a:buNone/>
            </a:pPr>
            <a:r>
              <a:rPr lang="en-US"/>
              <a:t>                                      shared buffer</a:t>
            </a:r>
          </a:p>
          <a:p>
            <a:pPr marL="0" indent="0">
              <a:buNone/>
            </a:pPr>
            <a:r>
              <a:rPr lang="en-US"/>
              <a:t>buffer_size=5(0 to 4)</a:t>
            </a:r>
          </a:p>
        </p:txBody>
      </p:sp>
      <p:sp>
        <p:nvSpPr>
          <p:cNvPr id="4" name="Rounded Rectangle 3"/>
          <p:cNvSpPr/>
          <p:nvPr/>
        </p:nvSpPr>
        <p:spPr>
          <a:xfrm>
            <a:off x="1202055" y="3332480"/>
            <a:ext cx="2545715" cy="8210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0000"/>
                </a:solidFill>
              </a:rPr>
              <a:t>Producer</a:t>
            </a:r>
          </a:p>
        </p:txBody>
      </p:sp>
      <p:sp>
        <p:nvSpPr>
          <p:cNvPr id="5" name="Rectangles 4"/>
          <p:cNvSpPr/>
          <p:nvPr/>
        </p:nvSpPr>
        <p:spPr>
          <a:xfrm>
            <a:off x="4851400" y="3079115"/>
            <a:ext cx="2491740" cy="1409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10   20    30    40  50  </a:t>
            </a:r>
          </a:p>
        </p:txBody>
      </p:sp>
      <p:sp>
        <p:nvSpPr>
          <p:cNvPr id="6" name="Rounded Rectangle 5"/>
          <p:cNvSpPr/>
          <p:nvPr/>
        </p:nvSpPr>
        <p:spPr>
          <a:xfrm>
            <a:off x="8401685" y="3312160"/>
            <a:ext cx="2983865" cy="862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0000"/>
                </a:solidFill>
              </a:rPr>
              <a:t>Consumer</a:t>
            </a:r>
          </a:p>
        </p:txBody>
      </p:sp>
      <p:cxnSp>
        <p:nvCxnSpPr>
          <p:cNvPr id="7" name="Straight Connector 6"/>
          <p:cNvCxnSpPr/>
          <p:nvPr/>
        </p:nvCxnSpPr>
        <p:spPr>
          <a:xfrm flipH="1">
            <a:off x="5280660" y="3106420"/>
            <a:ext cx="13970" cy="1382395"/>
          </a:xfrm>
          <a:prstGeom prst="line">
            <a:avLst/>
          </a:prstGeom>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910580" y="3188970"/>
            <a:ext cx="13335" cy="1327785"/>
          </a:xfrm>
          <a:prstGeom prst="line">
            <a:avLst/>
          </a:prstGeom>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6581140" y="3133725"/>
            <a:ext cx="13970" cy="1369060"/>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Arrow Connector 9"/>
          <p:cNvCxnSpPr>
            <a:stCxn id="4" idx="3"/>
          </p:cNvCxnSpPr>
          <p:nvPr/>
        </p:nvCxnSpPr>
        <p:spPr>
          <a:xfrm>
            <a:off x="3747770" y="3743325"/>
            <a:ext cx="1062990" cy="20320"/>
          </a:xfrm>
          <a:prstGeom prst="straightConnector1">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arrow" w="med" len="med"/>
          </a:ln>
        </p:spPr>
      </p:cxnSp>
      <p:cxnSp>
        <p:nvCxnSpPr>
          <p:cNvPr id="11" name="Straight Arrow Connector 10"/>
          <p:cNvCxnSpPr>
            <a:endCxn id="6" idx="1"/>
          </p:cNvCxnSpPr>
          <p:nvPr/>
        </p:nvCxnSpPr>
        <p:spPr>
          <a:xfrm flipV="1">
            <a:off x="7343140" y="3743325"/>
            <a:ext cx="1058545" cy="33655"/>
          </a:xfrm>
          <a:prstGeom prst="straightConnector1">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arrow" w="med" len="med"/>
          </a:ln>
        </p:spPr>
      </p:cxnSp>
      <p:sp>
        <p:nvSpPr>
          <p:cNvPr id="12" name="Text Box 11"/>
          <p:cNvSpPr txBox="1"/>
          <p:nvPr/>
        </p:nvSpPr>
        <p:spPr>
          <a:xfrm>
            <a:off x="4851400" y="2367280"/>
            <a:ext cx="3550285" cy="368300"/>
          </a:xfrm>
          <a:prstGeom prst="rect">
            <a:avLst/>
          </a:prstGeom>
          <a:noFill/>
        </p:spPr>
        <p:txBody>
          <a:bodyPr wrap="square" rtlCol="0">
            <a:spAutoFit/>
          </a:bodyPr>
          <a:lstStyle/>
          <a:p>
            <a:r>
              <a:rPr lang="en-US" b="1"/>
              <a:t>count-----&gt; Shared variable</a:t>
            </a:r>
          </a:p>
        </p:txBody>
      </p:sp>
      <p:cxnSp>
        <p:nvCxnSpPr>
          <p:cNvPr id="13" name="Straight Connector 12"/>
          <p:cNvCxnSpPr/>
          <p:nvPr/>
        </p:nvCxnSpPr>
        <p:spPr>
          <a:xfrm>
            <a:off x="6850380" y="3093085"/>
            <a:ext cx="54610" cy="1395730"/>
          </a:xfrm>
          <a:prstGeom prst="lin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cxn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Font typeface="Wingdings" panose="05000000000000000000" charset="0"/>
              <a:buChar char="v"/>
            </a:pPr>
            <a:r>
              <a:rPr lang="en-US" sz="2800"/>
              <a:t>In the producer-consumer problem, there is </a:t>
            </a:r>
            <a:r>
              <a:rPr lang="en-US" sz="2800">
                <a:solidFill>
                  <a:srgbClr val="FF0000"/>
                </a:solidFill>
              </a:rPr>
              <a:t>one Producer</a:t>
            </a:r>
            <a:r>
              <a:rPr lang="en-US" sz="2800"/>
              <a:t> that is producing something and there is </a:t>
            </a:r>
            <a:r>
              <a:rPr lang="en-US" sz="2800">
                <a:solidFill>
                  <a:srgbClr val="FF0000"/>
                </a:solidFill>
              </a:rPr>
              <a:t>one Consumer </a:t>
            </a:r>
            <a:r>
              <a:rPr lang="en-US" sz="2800"/>
              <a:t>that is consuming the products produced by the Producer. </a:t>
            </a:r>
          </a:p>
          <a:p>
            <a:pPr algn="just">
              <a:buFont typeface="Wingdings" panose="05000000000000000000" charset="0"/>
              <a:buChar char="v"/>
            </a:pPr>
            <a:r>
              <a:rPr lang="en-US" sz="2800"/>
              <a:t>The producers and consumers share the same memory buffer that is of fixed-size.</a:t>
            </a:r>
          </a:p>
          <a:p>
            <a:pPr algn="just">
              <a:buFont typeface="Wingdings" panose="05000000000000000000" charset="0"/>
              <a:buChar char="v"/>
            </a:pPr>
            <a:r>
              <a:rPr lang="en-US" sz="2800"/>
              <a:t>Two processes shares a common buffer.</a:t>
            </a:r>
          </a:p>
          <a:p>
            <a:pPr algn="just">
              <a:buFont typeface="Wingdings" panose="05000000000000000000" charset="0"/>
              <a:buChar char="v"/>
            </a:pPr>
            <a:r>
              <a:rPr lang="en-US" sz="2800"/>
              <a:t>producer:one of them is producer </a:t>
            </a:r>
            <a:r>
              <a:rPr lang="en-US" sz="2800" b="1">
                <a:solidFill>
                  <a:srgbClr val="7030A0"/>
                </a:solidFill>
              </a:rPr>
              <a:t>puts</a:t>
            </a:r>
            <a:r>
              <a:rPr lang="en-US" sz="2800" b="1"/>
              <a:t> </a:t>
            </a:r>
            <a:r>
              <a:rPr lang="en-US" sz="2800"/>
              <a:t>information</a:t>
            </a:r>
            <a:r>
              <a:rPr lang="en-US" sz="2800">
                <a:solidFill>
                  <a:srgbClr val="FF0000"/>
                </a:solidFill>
              </a:rPr>
              <a:t> in the buffer.</a:t>
            </a:r>
          </a:p>
          <a:p>
            <a:pPr algn="just">
              <a:buFont typeface="Wingdings" panose="05000000000000000000" charset="0"/>
              <a:buChar char="v"/>
            </a:pPr>
            <a:r>
              <a:rPr lang="en-US" sz="2800"/>
              <a:t>consumer:</a:t>
            </a:r>
            <a:r>
              <a:rPr lang="en-US" sz="2800">
                <a:sym typeface="+mn-ea"/>
              </a:rPr>
              <a:t>one of them is consumer </a:t>
            </a:r>
            <a:r>
              <a:rPr lang="en-US" sz="2800" b="1">
                <a:solidFill>
                  <a:srgbClr val="7030A0"/>
                </a:solidFill>
                <a:sym typeface="+mn-ea"/>
              </a:rPr>
              <a:t>takes</a:t>
            </a:r>
            <a:r>
              <a:rPr lang="en-US" sz="2800">
                <a:sym typeface="+mn-ea"/>
              </a:rPr>
              <a:t> information </a:t>
            </a:r>
            <a:r>
              <a:rPr lang="en-US" sz="2800">
                <a:solidFill>
                  <a:srgbClr val="FF0000"/>
                </a:solidFill>
                <a:sym typeface="+mn-ea"/>
              </a:rPr>
              <a:t>out of the buffer.</a:t>
            </a:r>
          </a:p>
        </p:txBody>
      </p:sp>
      <p:pic>
        <p:nvPicPr>
          <p:cNvPr id="2" name="Picture 1" descr="images"/>
          <p:cNvPicPr>
            <a:picLocks noChangeAspect="1"/>
          </p:cNvPicPr>
          <p:nvPr/>
        </p:nvPicPr>
        <p:blipFill>
          <a:blip r:embed="rId2"/>
          <a:stretch>
            <a:fillRect/>
          </a:stretch>
        </p:blipFill>
        <p:spPr>
          <a:xfrm>
            <a:off x="2750820" y="5179060"/>
            <a:ext cx="5565775" cy="1344930"/>
          </a:xfrm>
          <a:prstGeom prst="rect">
            <a:avLst/>
          </a:prstGeom>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a:ln w="22225">
                  <a:solidFill>
                    <a:schemeClr val="accent2"/>
                  </a:solidFill>
                  <a:prstDash val="solid"/>
                </a:ln>
                <a:solidFill>
                  <a:schemeClr val="accent2">
                    <a:lumMod val="40000"/>
                    <a:lumOff val="60000"/>
                  </a:schemeClr>
                </a:solidFill>
                <a:effectLst/>
              </a:rPr>
              <a:t>Producer Consumer problem</a:t>
            </a:r>
          </a:p>
        </p:txBody>
      </p:sp>
      <p:pic>
        <p:nvPicPr>
          <p:cNvPr id="4" name="Content Placeholder 3" descr="PCP_AndroidSRC.net_"/>
          <p:cNvPicPr>
            <a:picLocks noGrp="1" noChangeAspect="1"/>
          </p:cNvPicPr>
          <p:nvPr>
            <p:ph idx="1"/>
          </p:nvPr>
        </p:nvPicPr>
        <p:blipFill>
          <a:blip r:embed="rId2"/>
          <a:stretch>
            <a:fillRect/>
          </a:stretch>
        </p:blipFill>
        <p:spPr>
          <a:xfrm>
            <a:off x="1202690" y="950595"/>
            <a:ext cx="9251950" cy="4648200"/>
          </a:xfrm>
          <a:prstGeom prst="rect">
            <a:avLst/>
          </a:prstGeom>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code for producer process</a:t>
            </a:r>
          </a:p>
        </p:txBody>
      </p:sp>
      <p:sp>
        <p:nvSpPr>
          <p:cNvPr id="3" name="Content Placeholder 2"/>
          <p:cNvSpPr>
            <a:spLocks noGrp="1"/>
          </p:cNvSpPr>
          <p:nvPr>
            <p:ph idx="1"/>
          </p:nvPr>
        </p:nvSpPr>
        <p:spPr/>
        <p:txBody>
          <a:bodyPr/>
          <a:lstStyle/>
          <a:p>
            <a:pPr marL="0" indent="0">
              <a:buNone/>
            </a:pPr>
            <a:r>
              <a:rPr lang="en-US"/>
              <a:t>while(true)					   let us </a:t>
            </a:r>
            <a:r>
              <a:rPr lang="en-US">
                <a:sym typeface="+mn-ea"/>
              </a:rPr>
              <a:t>buffer_size=5</a:t>
            </a:r>
            <a:endParaRPr lang="en-US"/>
          </a:p>
          <a:p>
            <a:pPr marL="0" indent="0">
              <a:buNone/>
            </a:pPr>
            <a:r>
              <a:rPr lang="en-US"/>
              <a:t>{</a:t>
            </a:r>
          </a:p>
          <a:p>
            <a:pPr marL="0" indent="0">
              <a:buNone/>
            </a:pPr>
            <a:r>
              <a:rPr lang="en-US"/>
              <a:t>//produce an item &amp; put in next producer//</a:t>
            </a:r>
          </a:p>
          <a:p>
            <a:pPr marL="0" indent="0">
              <a:buNone/>
            </a:pPr>
            <a:r>
              <a:rPr lang="en-US"/>
              <a:t>while(count==buffer_size);</a:t>
            </a:r>
          </a:p>
          <a:p>
            <a:pPr marL="0" indent="0">
              <a:buNone/>
            </a:pPr>
            <a:r>
              <a:rPr lang="en-US"/>
              <a:t>buffer[in]=nextproduced;</a:t>
            </a:r>
          </a:p>
          <a:p>
            <a:pPr marL="0" indent="0">
              <a:buNone/>
            </a:pPr>
            <a:r>
              <a:rPr lang="en-US"/>
              <a:t>in=(in+1)%</a:t>
            </a:r>
            <a:r>
              <a:rPr lang="en-US">
                <a:sym typeface="+mn-ea"/>
              </a:rPr>
              <a:t>buffer_size;  </a:t>
            </a:r>
          </a:p>
          <a:p>
            <a:pPr marL="0" indent="0">
              <a:buNone/>
            </a:pPr>
            <a:r>
              <a:rPr lang="en-US"/>
              <a:t>count++;</a:t>
            </a:r>
          </a:p>
        </p:txBody>
      </p:sp>
      <p:sp>
        <p:nvSpPr>
          <p:cNvPr id="4" name="Rounded Rectangle 3"/>
          <p:cNvSpPr/>
          <p:nvPr/>
        </p:nvSpPr>
        <p:spPr>
          <a:xfrm>
            <a:off x="5316220" y="4253230"/>
            <a:ext cx="1614170" cy="438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rPr>
              <a:t>Producer</a:t>
            </a:r>
          </a:p>
        </p:txBody>
      </p:sp>
      <p:sp>
        <p:nvSpPr>
          <p:cNvPr id="5" name="Rounded Rectangle 4"/>
          <p:cNvSpPr/>
          <p:nvPr/>
        </p:nvSpPr>
        <p:spPr>
          <a:xfrm>
            <a:off x="9921875" y="4253230"/>
            <a:ext cx="1847850" cy="438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rPr>
              <a:t>consumer</a:t>
            </a:r>
          </a:p>
        </p:txBody>
      </p:sp>
      <p:sp>
        <p:nvSpPr>
          <p:cNvPr id="6" name="Rectangles 5"/>
          <p:cNvSpPr/>
          <p:nvPr/>
        </p:nvSpPr>
        <p:spPr>
          <a:xfrm>
            <a:off x="7238365" y="4181475"/>
            <a:ext cx="249174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10   20    30    40  50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Process-Synchronization-Types-in-Operating-System"/>
          <p:cNvPicPr>
            <a:picLocks noGrp="1" noChangeAspect="1"/>
          </p:cNvPicPr>
          <p:nvPr>
            <p:ph idx="1"/>
          </p:nvPr>
        </p:nvPicPr>
        <p:blipFill>
          <a:blip r:embed="rId2"/>
          <a:stretch>
            <a:fillRect/>
          </a:stretch>
        </p:blipFill>
        <p:spPr>
          <a:xfrm>
            <a:off x="1141095" y="922655"/>
            <a:ext cx="9471025" cy="5254625"/>
          </a:xfrm>
          <a:prstGeom prst="rect">
            <a:avLst/>
          </a:prstGeom>
        </p:spPr>
      </p:pic>
      <p:sp>
        <p:nvSpPr>
          <p:cNvPr id="6" name="Oval 5"/>
          <p:cNvSpPr/>
          <p:nvPr/>
        </p:nvSpPr>
        <p:spPr>
          <a:xfrm>
            <a:off x="9414510" y="861695"/>
            <a:ext cx="1450975" cy="7118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s 6"/>
          <p:cNvSpPr/>
          <p:nvPr/>
        </p:nvSpPr>
        <p:spPr>
          <a:xfrm>
            <a:off x="1256030" y="669925"/>
            <a:ext cx="1533525" cy="1355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PROCESS TYPES</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95605"/>
            <a:ext cx="10972800" cy="377825"/>
          </a:xfrm>
        </p:spPr>
        <p:txBody>
          <a:bodyPr/>
          <a:lstStyle/>
          <a:p>
            <a:pPr algn="ctr"/>
            <a:r>
              <a:rPr lang="en-US">
                <a:ln w="22225">
                  <a:solidFill>
                    <a:schemeClr val="accent2"/>
                  </a:solidFill>
                  <a:prstDash val="solid"/>
                </a:ln>
                <a:solidFill>
                  <a:schemeClr val="accent2">
                    <a:lumMod val="40000"/>
                    <a:lumOff val="60000"/>
                  </a:schemeClr>
                </a:solidFill>
                <a:effectLst/>
                <a:sym typeface="+mn-ea"/>
              </a:rPr>
              <a:t/>
            </a:r>
            <a:br>
              <a:rPr lang="en-US">
                <a:ln w="22225">
                  <a:solidFill>
                    <a:schemeClr val="accent2"/>
                  </a:solidFill>
                  <a:prstDash val="solid"/>
                </a:ln>
                <a:solidFill>
                  <a:schemeClr val="accent2">
                    <a:lumMod val="40000"/>
                    <a:lumOff val="60000"/>
                  </a:schemeClr>
                </a:solidFill>
                <a:effectLst/>
                <a:sym typeface="+mn-ea"/>
              </a:rPr>
            </a:br>
            <a:r>
              <a:rPr lang="en-US">
                <a:ln w="22225">
                  <a:solidFill>
                    <a:schemeClr val="accent2"/>
                  </a:solidFill>
                  <a:prstDash val="solid"/>
                </a:ln>
                <a:solidFill>
                  <a:schemeClr val="accent2">
                    <a:lumMod val="40000"/>
                    <a:lumOff val="60000"/>
                  </a:schemeClr>
                </a:solidFill>
                <a:effectLst/>
                <a:sym typeface="+mn-ea"/>
              </a:rPr>
              <a:t>code for consumer process</a:t>
            </a:r>
            <a:r>
              <a:rPr lang="en-US">
                <a:ln w="22225">
                  <a:solidFill>
                    <a:schemeClr val="accent2"/>
                  </a:solidFill>
                  <a:prstDash val="solid"/>
                </a:ln>
                <a:solidFill>
                  <a:schemeClr val="accent2">
                    <a:lumMod val="40000"/>
                    <a:lumOff val="60000"/>
                  </a:schemeClr>
                </a:solidFill>
                <a:effectLst/>
              </a:rPr>
              <a:t/>
            </a:r>
            <a:br>
              <a:rPr lang="en-US">
                <a:ln w="22225">
                  <a:solidFill>
                    <a:schemeClr val="accent2"/>
                  </a:solidFill>
                  <a:prstDash val="solid"/>
                </a:ln>
                <a:solidFill>
                  <a:schemeClr val="accent2">
                    <a:lumMod val="40000"/>
                    <a:lumOff val="60000"/>
                  </a:schemeClr>
                </a:solidFill>
                <a:effectLst/>
              </a:rPr>
            </a:br>
            <a:endParaRPr lang="en-US"/>
          </a:p>
        </p:txBody>
      </p:sp>
      <p:sp>
        <p:nvSpPr>
          <p:cNvPr id="3" name="Content Placeholder 2"/>
          <p:cNvSpPr>
            <a:spLocks noGrp="1"/>
          </p:cNvSpPr>
          <p:nvPr>
            <p:ph idx="1"/>
          </p:nvPr>
        </p:nvSpPr>
        <p:spPr/>
        <p:txBody>
          <a:bodyPr/>
          <a:lstStyle/>
          <a:p>
            <a:pPr marL="0" indent="0">
              <a:buNone/>
            </a:pPr>
            <a:r>
              <a:rPr lang="en-US"/>
              <a:t>while(true)</a:t>
            </a:r>
          </a:p>
          <a:p>
            <a:pPr marL="0" indent="0">
              <a:buNone/>
            </a:pPr>
            <a:r>
              <a:rPr lang="en-US"/>
              <a:t>{</a:t>
            </a:r>
          </a:p>
          <a:p>
            <a:pPr marL="0" indent="0">
              <a:buNone/>
            </a:pPr>
            <a:r>
              <a:rPr lang="en-US"/>
              <a:t>while(count==0);</a:t>
            </a:r>
          </a:p>
          <a:p>
            <a:pPr marL="0" indent="0">
              <a:buNone/>
            </a:pPr>
            <a:r>
              <a:rPr lang="en-US"/>
              <a:t>nextconsumed=buffer[out];</a:t>
            </a:r>
          </a:p>
          <a:p>
            <a:pPr marL="0" indent="0">
              <a:buNone/>
            </a:pPr>
            <a:r>
              <a:rPr lang="en-US"/>
              <a:t>out=(out+1)%buffer_size;</a:t>
            </a:r>
          </a:p>
          <a:p>
            <a:pPr marL="0" indent="0">
              <a:buNone/>
            </a:pPr>
            <a:r>
              <a:rPr lang="en-US"/>
              <a:t>count--;</a:t>
            </a:r>
          </a:p>
          <a:p>
            <a:pPr marL="0" indent="0">
              <a:buNone/>
            </a:pPr>
            <a:r>
              <a:rPr lang="en-US"/>
              <a:t>//consume the item to be produced</a:t>
            </a:r>
          </a:p>
          <a:p>
            <a:pPr marL="0" indent="0">
              <a:buNone/>
            </a:pPr>
            <a:r>
              <a:rPr lang="en-US"/>
              <a:t>	</a:t>
            </a:r>
            <a:endParaRPr lang="en-US">
              <a:ln w="22225">
                <a:solidFill>
                  <a:schemeClr val="accent2"/>
                </a:solidFill>
                <a:prstDash val="solid"/>
              </a:ln>
              <a:solidFill>
                <a:schemeClr val="accent2">
                  <a:lumMod val="40000"/>
                  <a:lumOff val="60000"/>
                </a:schemeClr>
              </a:solidFill>
              <a:effectLst/>
            </a:endParaRPr>
          </a:p>
          <a:p>
            <a:pPr marL="0" indent="0">
              <a:buNone/>
            </a:pPr>
            <a:endParaRPr lang="en-US"/>
          </a:p>
        </p:txBody>
      </p:sp>
      <p:sp>
        <p:nvSpPr>
          <p:cNvPr id="4" name="Rounded Rectangle 3"/>
          <p:cNvSpPr/>
          <p:nvPr/>
        </p:nvSpPr>
        <p:spPr>
          <a:xfrm>
            <a:off x="5316220" y="4253230"/>
            <a:ext cx="1614170" cy="438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rPr>
              <a:t>Producer</a:t>
            </a:r>
          </a:p>
        </p:txBody>
      </p:sp>
      <p:sp>
        <p:nvSpPr>
          <p:cNvPr id="6" name="Rectangles 5"/>
          <p:cNvSpPr/>
          <p:nvPr/>
        </p:nvSpPr>
        <p:spPr>
          <a:xfrm>
            <a:off x="7238365" y="4181475"/>
            <a:ext cx="249174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10   20    30    40  50  </a:t>
            </a:r>
          </a:p>
        </p:txBody>
      </p:sp>
      <p:sp>
        <p:nvSpPr>
          <p:cNvPr id="5" name="Rounded Rectangle 4"/>
          <p:cNvSpPr/>
          <p:nvPr/>
        </p:nvSpPr>
        <p:spPr>
          <a:xfrm>
            <a:off x="9921875" y="4253230"/>
            <a:ext cx="1847850" cy="438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rPr>
              <a:t>consumer</a:t>
            </a:r>
          </a:p>
        </p:txBody>
      </p:sp>
      <p:cxnSp>
        <p:nvCxnSpPr>
          <p:cNvPr id="7" name="Straight Connector 6"/>
          <p:cNvCxnSpPr/>
          <p:nvPr/>
        </p:nvCxnSpPr>
        <p:spPr>
          <a:xfrm flipH="1">
            <a:off x="7205980" y="3790950"/>
            <a:ext cx="807720" cy="1300480"/>
          </a:xfrm>
          <a:prstGeom prst="lin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cxnSp>
      <p:cxnSp>
        <p:nvCxnSpPr>
          <p:cNvPr id="8" name="Straight Connector 7"/>
          <p:cNvCxnSpPr/>
          <p:nvPr/>
        </p:nvCxnSpPr>
        <p:spPr>
          <a:xfrm flipH="1">
            <a:off x="7671435" y="3804920"/>
            <a:ext cx="670560" cy="1587500"/>
          </a:xfrm>
          <a:prstGeom prst="lin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cxnSp>
      <p:cxnSp>
        <p:nvCxnSpPr>
          <p:cNvPr id="9" name="Straight Connector 8"/>
          <p:cNvCxnSpPr/>
          <p:nvPr/>
        </p:nvCxnSpPr>
        <p:spPr>
          <a:xfrm flipH="1">
            <a:off x="8246110" y="3872865"/>
            <a:ext cx="479425" cy="1383030"/>
          </a:xfrm>
          <a:prstGeom prst="lin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cxnSp>
      <p:cxnSp>
        <p:nvCxnSpPr>
          <p:cNvPr id="10" name="Straight Connector 9"/>
          <p:cNvCxnSpPr/>
          <p:nvPr/>
        </p:nvCxnSpPr>
        <p:spPr>
          <a:xfrm flipH="1">
            <a:off x="8780145" y="3776980"/>
            <a:ext cx="520065" cy="1450975"/>
          </a:xfrm>
          <a:prstGeom prst="lin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cxnSp>
      <p:cxnSp>
        <p:nvCxnSpPr>
          <p:cNvPr id="12" name="Straight Connector 11"/>
          <p:cNvCxnSpPr/>
          <p:nvPr/>
        </p:nvCxnSpPr>
        <p:spPr>
          <a:xfrm flipH="1">
            <a:off x="9136380" y="3626485"/>
            <a:ext cx="725170" cy="1724660"/>
          </a:xfrm>
          <a:prstGeom prst="lin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cxn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1. The Bounded-Buffer Problem</a:t>
            </a:r>
          </a:p>
        </p:txBody>
      </p:sp>
      <p:sp>
        <p:nvSpPr>
          <p:cNvPr id="3" name="Content Placeholder 2"/>
          <p:cNvSpPr>
            <a:spLocks noGrp="1"/>
          </p:cNvSpPr>
          <p:nvPr>
            <p:ph idx="1"/>
          </p:nvPr>
        </p:nvSpPr>
        <p:spPr>
          <a:xfrm>
            <a:off x="363220" y="773430"/>
            <a:ext cx="10972800" cy="5910580"/>
          </a:xfrm>
        </p:spPr>
        <p:txBody>
          <a:bodyPr/>
          <a:lstStyle/>
          <a:p>
            <a:pPr marL="0" indent="0">
              <a:buNone/>
            </a:pPr>
            <a:r>
              <a:rPr lang="en-US" sz="2800"/>
              <a:t>The producer and consumer processes share the following data structures: n buffers each can hold one item.</a:t>
            </a:r>
          </a:p>
          <a:p>
            <a:pPr marL="0" indent="0" algn="ctr">
              <a:buNone/>
            </a:pPr>
            <a:r>
              <a:rPr lang="en-US" sz="2400" b="1">
                <a:solidFill>
                  <a:srgbClr val="7030A0"/>
                </a:solidFill>
              </a:rPr>
              <a:t>int n;</a:t>
            </a:r>
          </a:p>
          <a:p>
            <a:pPr marL="0" indent="0" algn="ctr">
              <a:buNone/>
            </a:pPr>
            <a:r>
              <a:rPr lang="en-US" sz="2400" b="1">
                <a:solidFill>
                  <a:srgbClr val="7030A0"/>
                </a:solidFill>
              </a:rPr>
              <a:t>semaphore mutex = 1;</a:t>
            </a:r>
          </a:p>
          <a:p>
            <a:pPr marL="0" indent="0" algn="ctr">
              <a:buNone/>
            </a:pPr>
            <a:r>
              <a:rPr lang="en-US" sz="2400" b="1">
                <a:solidFill>
                  <a:srgbClr val="7030A0"/>
                </a:solidFill>
              </a:rPr>
              <a:t>semaphore empty = n;</a:t>
            </a:r>
          </a:p>
          <a:p>
            <a:pPr marL="0" indent="0" algn="ctr">
              <a:buNone/>
            </a:pPr>
            <a:r>
              <a:rPr lang="en-US" sz="2400" b="1">
                <a:solidFill>
                  <a:srgbClr val="7030A0"/>
                </a:solidFill>
              </a:rPr>
              <a:t>semaphore full = 0</a:t>
            </a:r>
          </a:p>
          <a:p>
            <a:pPr marL="0" indent="0" algn="ctr">
              <a:buNone/>
            </a:pPr>
            <a:endParaRPr lang="en-US" sz="2400"/>
          </a:p>
          <a:p>
            <a:pPr algn="l">
              <a:buFont typeface="Wingdings" panose="05000000000000000000" charset="0"/>
              <a:buChar char="Ø"/>
            </a:pPr>
            <a:r>
              <a:rPr lang="en-US" sz="2400"/>
              <a:t>We assume that the pool consists of n buffers, each capable of holding one item. The mutex semaphore provides mutual exclusion for accesses to the buffer pool and is initialized to the value 1. </a:t>
            </a:r>
          </a:p>
          <a:p>
            <a:pPr algn="l">
              <a:buFont typeface="Wingdings" panose="05000000000000000000" charset="0"/>
              <a:buChar char="Ø"/>
            </a:pPr>
            <a:r>
              <a:rPr lang="en-US" sz="2400"/>
              <a:t>The empty and full semaphores count the number of empty and full buffers. The semaphore empty is initialized to the value n; the semaphore full is initialized to the value 0.</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The structure of the producer &amp; Consumer process</a:t>
            </a:r>
          </a:p>
        </p:txBody>
      </p:sp>
      <p:sp>
        <p:nvSpPr>
          <p:cNvPr id="3" name="Content Placeholder 2"/>
          <p:cNvSpPr>
            <a:spLocks noGrp="1"/>
          </p:cNvSpPr>
          <p:nvPr>
            <p:ph idx="1"/>
          </p:nvPr>
        </p:nvSpPr>
        <p:spPr>
          <a:xfrm>
            <a:off x="609600" y="1155700"/>
            <a:ext cx="4566920" cy="5286375"/>
          </a:xfrm>
        </p:spPr>
        <p:txBody>
          <a:bodyPr/>
          <a:lstStyle/>
          <a:p>
            <a:pPr marL="0" indent="0">
              <a:buNone/>
            </a:pPr>
            <a:r>
              <a:rPr lang="en-US" sz="2000" b="1">
                <a:solidFill>
                  <a:srgbClr val="FF0000"/>
                </a:solidFill>
                <a:sym typeface="+mn-ea"/>
              </a:rPr>
              <a:t>Structure of Producer process</a:t>
            </a:r>
            <a:endParaRPr lang="en-US" sz="2000"/>
          </a:p>
          <a:p>
            <a:pPr marL="0" indent="0">
              <a:buNone/>
            </a:pPr>
            <a:r>
              <a:rPr lang="en-US" sz="2000"/>
              <a:t>do </a:t>
            </a:r>
          </a:p>
          <a:p>
            <a:pPr marL="0" indent="0">
              <a:buNone/>
            </a:pPr>
            <a:r>
              <a:rPr lang="en-US" sz="2000"/>
              <a:t> { </a:t>
            </a:r>
          </a:p>
          <a:p>
            <a:pPr marL="0" indent="0">
              <a:buNone/>
            </a:pPr>
            <a:r>
              <a:rPr lang="en-US" sz="2000"/>
              <a:t> ...</a:t>
            </a:r>
          </a:p>
          <a:p>
            <a:pPr marL="0" indent="0">
              <a:buNone/>
            </a:pPr>
            <a:r>
              <a:rPr lang="en-US" sz="2000"/>
              <a:t> /* produce an item in next_produced */ </a:t>
            </a:r>
          </a:p>
          <a:p>
            <a:pPr marL="0" indent="0">
              <a:buNone/>
            </a:pPr>
            <a:r>
              <a:rPr lang="en-US" sz="2000"/>
              <a:t> ... </a:t>
            </a:r>
          </a:p>
          <a:p>
            <a:pPr marL="0" indent="0">
              <a:buNone/>
            </a:pPr>
            <a:r>
              <a:rPr lang="en-US" sz="2000"/>
              <a:t> wait (empty); 1 0</a:t>
            </a:r>
          </a:p>
          <a:p>
            <a:pPr marL="0" indent="0">
              <a:buNone/>
            </a:pPr>
            <a:r>
              <a:rPr lang="en-US" sz="2000"/>
              <a:t> wait (mutex); 1 0</a:t>
            </a:r>
          </a:p>
          <a:p>
            <a:pPr marL="0" indent="0">
              <a:buNone/>
            </a:pPr>
            <a:r>
              <a:rPr lang="en-US" sz="2000"/>
              <a:t> ...</a:t>
            </a:r>
          </a:p>
          <a:p>
            <a:pPr marL="0" indent="0">
              <a:buNone/>
            </a:pPr>
            <a:r>
              <a:rPr lang="en-US" sz="2000"/>
              <a:t> /* add next produced to the buffer */ </a:t>
            </a:r>
          </a:p>
          <a:p>
            <a:pPr marL="0" indent="0">
              <a:buNone/>
            </a:pPr>
            <a:r>
              <a:rPr lang="en-US" sz="2000"/>
              <a:t> ... </a:t>
            </a:r>
          </a:p>
          <a:p>
            <a:pPr marL="0" indent="0">
              <a:buNone/>
            </a:pPr>
            <a:r>
              <a:rPr lang="en-US" sz="2000"/>
              <a:t> signal (mutex); 1 2</a:t>
            </a:r>
          </a:p>
          <a:p>
            <a:pPr marL="0" indent="0">
              <a:buNone/>
            </a:pPr>
            <a:r>
              <a:rPr lang="en-US" sz="2000"/>
              <a:t> signal (full); 0 1(full)</a:t>
            </a:r>
          </a:p>
          <a:p>
            <a:pPr marL="0" indent="0">
              <a:buNone/>
            </a:pPr>
            <a:r>
              <a:rPr lang="en-US" sz="2000"/>
              <a:t> } while (true);</a:t>
            </a:r>
          </a:p>
        </p:txBody>
      </p:sp>
      <p:sp>
        <p:nvSpPr>
          <p:cNvPr id="4" name="Text Box 3"/>
          <p:cNvSpPr txBox="1"/>
          <p:nvPr/>
        </p:nvSpPr>
        <p:spPr>
          <a:xfrm>
            <a:off x="6206490" y="1244600"/>
            <a:ext cx="5243195" cy="5015865"/>
          </a:xfrm>
          <a:prstGeom prst="rect">
            <a:avLst/>
          </a:prstGeom>
          <a:noFill/>
        </p:spPr>
        <p:txBody>
          <a:bodyPr wrap="square" rtlCol="0">
            <a:spAutoFit/>
          </a:bodyPr>
          <a:lstStyle/>
          <a:p>
            <a:r>
              <a:rPr lang="en-US" sz="2000" b="1">
                <a:solidFill>
                  <a:srgbClr val="FF0000"/>
                </a:solidFill>
              </a:rPr>
              <a:t>Structure of Consumer process</a:t>
            </a:r>
          </a:p>
          <a:p>
            <a:endParaRPr lang="en-US" sz="2000" b="1">
              <a:solidFill>
                <a:srgbClr val="FF0000"/>
              </a:solidFill>
            </a:endParaRPr>
          </a:p>
          <a:p>
            <a:r>
              <a:rPr lang="en-US" sz="2000"/>
              <a:t>do </a:t>
            </a:r>
          </a:p>
          <a:p>
            <a:r>
              <a:rPr lang="en-US" sz="2000"/>
              <a:t> { </a:t>
            </a:r>
          </a:p>
          <a:p>
            <a:r>
              <a:rPr lang="en-US" sz="2000"/>
              <a:t> wait (full); 1 0</a:t>
            </a:r>
          </a:p>
          <a:p>
            <a:r>
              <a:rPr lang="en-US" sz="2000"/>
              <a:t> wait (mutex); 1 0</a:t>
            </a:r>
          </a:p>
          <a:p>
            <a:r>
              <a:rPr lang="en-US" sz="2000"/>
              <a:t> ...</a:t>
            </a:r>
          </a:p>
          <a:p>
            <a:r>
              <a:rPr lang="en-US" sz="2000"/>
              <a:t> /* remove an item from buffer to next_consumed */ </a:t>
            </a:r>
          </a:p>
          <a:p>
            <a:r>
              <a:rPr lang="en-US" sz="2000"/>
              <a:t> ... </a:t>
            </a:r>
          </a:p>
          <a:p>
            <a:r>
              <a:rPr lang="en-US" sz="2000"/>
              <a:t> signal (mutex); 0+1=1</a:t>
            </a:r>
          </a:p>
          <a:p>
            <a:r>
              <a:rPr lang="en-US" sz="2000"/>
              <a:t> signal (empty); 0+1=1</a:t>
            </a:r>
          </a:p>
          <a:p>
            <a:r>
              <a:rPr lang="en-US" sz="2000"/>
              <a:t> ...</a:t>
            </a:r>
          </a:p>
          <a:p>
            <a:r>
              <a:rPr lang="en-US" sz="2000"/>
              <a:t> /* consume the item in next consumed */ </a:t>
            </a:r>
          </a:p>
          <a:p>
            <a:r>
              <a:rPr lang="en-US" sz="2000"/>
              <a:t> ...</a:t>
            </a:r>
          </a:p>
          <a:p>
            <a:r>
              <a:rPr lang="en-US" sz="2000"/>
              <a:t> } while (true);</a:t>
            </a:r>
          </a:p>
        </p:txBody>
      </p:sp>
      <p:cxnSp>
        <p:nvCxnSpPr>
          <p:cNvPr id="5" name="Straight Connector 4"/>
          <p:cNvCxnSpPr/>
          <p:nvPr/>
        </p:nvCxnSpPr>
        <p:spPr>
          <a:xfrm>
            <a:off x="5412740" y="1231265"/>
            <a:ext cx="54610" cy="5434330"/>
          </a:xfrm>
          <a:prstGeom prst="line">
            <a:avLst/>
          </a:prstGeom>
          <a:gradFill rotWithShape="0">
            <a:gsLst>
              <a:gs pos="0">
                <a:schemeClr val="accent1"/>
              </a:gs>
              <a:gs pos="100000">
                <a:schemeClr val="accent2"/>
              </a:gs>
            </a:gsLst>
            <a:lin ang="5400000" scaled="1"/>
          </a:gradFill>
          <a:ln w="38100" cap="flat" cmpd="sng" algn="ctr">
            <a:solidFill>
              <a:schemeClr val="accent1"/>
            </a:solidFill>
            <a:prstDash val="solid"/>
            <a:round/>
            <a:headEnd type="none" w="med" len="med"/>
            <a:tailEnd type="none" w="med" len="med"/>
          </a:ln>
        </p:spPr>
      </p:cxnSp>
      <p:sp>
        <p:nvSpPr>
          <p:cNvPr id="6" name="Text Box 5"/>
          <p:cNvSpPr txBox="1"/>
          <p:nvPr/>
        </p:nvSpPr>
        <p:spPr>
          <a:xfrm>
            <a:off x="2715895" y="3615055"/>
            <a:ext cx="1642745" cy="922020"/>
          </a:xfrm>
          <a:prstGeom prst="rect">
            <a:avLst/>
          </a:prstGeom>
          <a:noFill/>
        </p:spPr>
        <p:txBody>
          <a:bodyPr wrap="square" rtlCol="0">
            <a:spAutoFit/>
          </a:bodyPr>
          <a:lstStyle/>
          <a:p>
            <a:r>
              <a:rPr lang="en-US" b="1">
                <a:solidFill>
                  <a:srgbClr val="7030A0"/>
                </a:solidFill>
              </a:rPr>
              <a:t>wait(s): while(s&lt;=0);</a:t>
            </a:r>
          </a:p>
          <a:p>
            <a:r>
              <a:rPr lang="en-US" b="1">
                <a:solidFill>
                  <a:srgbClr val="7030A0"/>
                </a:solidFill>
              </a:rPr>
              <a:t>s=s-1;</a:t>
            </a:r>
          </a:p>
        </p:txBody>
      </p:sp>
      <p:sp>
        <p:nvSpPr>
          <p:cNvPr id="7" name="Text Box 6"/>
          <p:cNvSpPr txBox="1"/>
          <p:nvPr/>
        </p:nvSpPr>
        <p:spPr>
          <a:xfrm>
            <a:off x="3140710" y="5419725"/>
            <a:ext cx="1505585" cy="645160"/>
          </a:xfrm>
          <a:prstGeom prst="rect">
            <a:avLst/>
          </a:prstGeom>
          <a:noFill/>
        </p:spPr>
        <p:txBody>
          <a:bodyPr wrap="square" rtlCol="0">
            <a:spAutoFit/>
          </a:bodyPr>
          <a:lstStyle/>
          <a:p>
            <a:r>
              <a:rPr lang="en-US" b="1">
                <a:solidFill>
                  <a:srgbClr val="7030A0"/>
                </a:solidFill>
              </a:rPr>
              <a:t>signal(s): s=s+1;</a:t>
            </a:r>
          </a:p>
        </p:txBody>
      </p:sp>
      <p:sp>
        <p:nvSpPr>
          <p:cNvPr id="8" name="Text Box 7"/>
          <p:cNvSpPr txBox="1"/>
          <p:nvPr/>
        </p:nvSpPr>
        <p:spPr>
          <a:xfrm>
            <a:off x="1990725" y="1669415"/>
            <a:ext cx="1492250" cy="645160"/>
          </a:xfrm>
          <a:prstGeom prst="rect">
            <a:avLst/>
          </a:prstGeom>
          <a:noFill/>
        </p:spPr>
        <p:txBody>
          <a:bodyPr wrap="square" rtlCol="0">
            <a:spAutoFit/>
          </a:bodyPr>
          <a:lstStyle/>
          <a:p>
            <a:r>
              <a:rPr lang="en-US" b="1">
                <a:solidFill>
                  <a:srgbClr val="00B050"/>
                </a:solidFill>
              </a:rPr>
              <a:t>empty=1</a:t>
            </a:r>
          </a:p>
          <a:p>
            <a:r>
              <a:rPr lang="en-US" b="1">
                <a:solidFill>
                  <a:srgbClr val="00B050"/>
                </a:solidFill>
              </a:rPr>
              <a:t>mutex=1</a:t>
            </a:r>
          </a:p>
        </p:txBody>
      </p:sp>
      <p:sp>
        <p:nvSpPr>
          <p:cNvPr id="9" name="Text Box 8"/>
          <p:cNvSpPr txBox="1"/>
          <p:nvPr/>
        </p:nvSpPr>
        <p:spPr>
          <a:xfrm>
            <a:off x="3291205" y="1737360"/>
            <a:ext cx="930910" cy="368300"/>
          </a:xfrm>
          <a:prstGeom prst="rect">
            <a:avLst/>
          </a:prstGeom>
          <a:noFill/>
        </p:spPr>
        <p:txBody>
          <a:bodyPr wrap="square" rtlCol="0">
            <a:spAutoFit/>
          </a:bodyPr>
          <a:lstStyle/>
          <a:p>
            <a:r>
              <a:rPr lang="en-US" b="1">
                <a:solidFill>
                  <a:srgbClr val="00B050"/>
                </a:solidFill>
              </a:rPr>
              <a:t>full=0</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2. The Readers–Writers Problem</a:t>
            </a:r>
          </a:p>
        </p:txBody>
      </p:sp>
      <p:sp>
        <p:nvSpPr>
          <p:cNvPr id="3" name="Content Placeholder 2"/>
          <p:cNvSpPr>
            <a:spLocks noGrp="1"/>
          </p:cNvSpPr>
          <p:nvPr>
            <p:ph idx="1"/>
          </p:nvPr>
        </p:nvSpPr>
        <p:spPr/>
        <p:txBody>
          <a:bodyPr/>
          <a:lstStyle/>
          <a:p>
            <a:pPr marL="0" indent="0">
              <a:buNone/>
            </a:pPr>
            <a:r>
              <a:rPr lang="en-US"/>
              <a:t>when you read &amp; write the data at the same time,then readers writers problem occurs.</a:t>
            </a:r>
          </a:p>
          <a:p>
            <a:pPr marL="0" indent="0">
              <a:buNone/>
            </a:pPr>
            <a:r>
              <a:rPr lang="en-US" b="1">
                <a:solidFill>
                  <a:srgbClr val="FF0000"/>
                </a:solidFill>
              </a:rPr>
              <a:t>Readers:</a:t>
            </a:r>
            <a:r>
              <a:rPr lang="en-US"/>
              <a:t> Only read the data set they do not perform any updates.</a:t>
            </a:r>
          </a:p>
          <a:p>
            <a:pPr marL="0" indent="0">
              <a:buNone/>
            </a:pPr>
            <a:r>
              <a:rPr lang="en-US" b="1">
                <a:solidFill>
                  <a:srgbClr val="FF0000"/>
                </a:solidFill>
              </a:rPr>
              <a:t>Writers:</a:t>
            </a:r>
            <a:r>
              <a:rPr lang="en-US"/>
              <a:t> writers can perform both read &amp; write.</a:t>
            </a:r>
          </a:p>
          <a:p>
            <a:pPr>
              <a:buFont typeface="Wingdings" panose="05000000000000000000" charset="0"/>
              <a:buChar char="Ø"/>
            </a:pPr>
            <a:r>
              <a:rPr lang="en-US"/>
              <a:t>Allows multiple readers to read at the same time .</a:t>
            </a:r>
          </a:p>
          <a:p>
            <a:pPr>
              <a:buFont typeface="Wingdings" panose="05000000000000000000" charset="0"/>
              <a:buChar char="Ø"/>
            </a:pPr>
            <a:r>
              <a:rPr lang="en-US"/>
              <a:t>Only one single writer can access the shared data at the same time.</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0075"/>
            <a:ext cx="10972800" cy="5514340"/>
          </a:xfrm>
        </p:spPr>
        <p:txBody>
          <a:bodyPr/>
          <a:lstStyle/>
          <a:p>
            <a:pPr marL="0" indent="0">
              <a:buNone/>
            </a:pPr>
            <a:r>
              <a:rPr lang="en-US"/>
              <a:t>			Two types of users</a:t>
            </a:r>
          </a:p>
          <a:p>
            <a:pPr marL="0" indent="0">
              <a:buNone/>
            </a:pPr>
            <a:endParaRPr lang="en-US"/>
          </a:p>
          <a:p>
            <a:pPr marL="0" indent="0">
              <a:buNone/>
            </a:pPr>
            <a:endParaRPr lang="en-US"/>
          </a:p>
          <a:p>
            <a:pPr marL="0" indent="0">
              <a:buNone/>
            </a:pPr>
            <a:endParaRPr lang="en-US"/>
          </a:p>
          <a:p>
            <a:pPr marL="0" indent="0">
              <a:buNone/>
            </a:pPr>
            <a:r>
              <a:rPr lang="en-US"/>
              <a:t>   				</a:t>
            </a:r>
          </a:p>
          <a:p>
            <a:pPr marL="0" indent="0">
              <a:buNone/>
            </a:pPr>
            <a:r>
              <a:rPr lang="en-US"/>
              <a:t>				R --  W  		Problem</a:t>
            </a:r>
          </a:p>
          <a:p>
            <a:pPr marL="0" indent="0">
              <a:buNone/>
            </a:pPr>
            <a:r>
              <a:rPr lang="en-US"/>
              <a:t>same data with     	W --	 W 		Problem</a:t>
            </a:r>
          </a:p>
          <a:p>
            <a:pPr marL="0" indent="0">
              <a:buNone/>
            </a:pPr>
            <a:r>
              <a:rPr lang="en-US"/>
              <a:t>				W --	 R		</a:t>
            </a:r>
            <a:r>
              <a:rPr lang="en-US">
                <a:sym typeface="+mn-ea"/>
              </a:rPr>
              <a:t>Problem</a:t>
            </a:r>
            <a:endParaRPr lang="en-US"/>
          </a:p>
          <a:p>
            <a:pPr marL="0" indent="0">
              <a:buNone/>
            </a:pPr>
            <a:r>
              <a:rPr lang="en-US"/>
              <a:t>				R --   R  will not create any problem</a:t>
            </a:r>
          </a:p>
        </p:txBody>
      </p:sp>
      <p:cxnSp>
        <p:nvCxnSpPr>
          <p:cNvPr id="4" name="Straight Arrow Connector 3"/>
          <p:cNvCxnSpPr/>
          <p:nvPr/>
        </p:nvCxnSpPr>
        <p:spPr>
          <a:xfrm flipH="1">
            <a:off x="3866515" y="1080770"/>
            <a:ext cx="1068070" cy="821055"/>
          </a:xfrm>
          <a:prstGeom prst="straightConnector1">
            <a:avLst/>
          </a:prstGeom>
          <a:gradFill rotWithShape="0">
            <a:gsLst>
              <a:gs pos="0">
                <a:schemeClr val="accent1"/>
              </a:gs>
              <a:gs pos="100000">
                <a:schemeClr val="accent2"/>
              </a:gs>
            </a:gsLst>
            <a:lin ang="5400000" scaled="1"/>
          </a:gradFill>
          <a:ln w="28575" cap="flat" cmpd="sng" algn="ctr">
            <a:solidFill>
              <a:schemeClr val="accent1"/>
            </a:solidFill>
            <a:prstDash val="sysDash"/>
            <a:round/>
            <a:headEnd type="none" w="med" len="med"/>
            <a:tailEnd type="arrow" w="med" len="med"/>
          </a:ln>
        </p:spPr>
      </p:cxnSp>
      <p:cxnSp>
        <p:nvCxnSpPr>
          <p:cNvPr id="5" name="Straight Arrow Connector 4"/>
          <p:cNvCxnSpPr/>
          <p:nvPr/>
        </p:nvCxnSpPr>
        <p:spPr>
          <a:xfrm>
            <a:off x="5253990" y="1080770"/>
            <a:ext cx="1026795" cy="780415"/>
          </a:xfrm>
          <a:prstGeom prst="straightConnector1">
            <a:avLst/>
          </a:prstGeom>
          <a:gradFill rotWithShape="0">
            <a:gsLst>
              <a:gs pos="0">
                <a:schemeClr val="accent1"/>
              </a:gs>
              <a:gs pos="100000">
                <a:schemeClr val="accent2"/>
              </a:gs>
            </a:gsLst>
            <a:lin ang="5400000" scaled="1"/>
          </a:gradFill>
          <a:ln w="28575" cap="flat" cmpd="sng" algn="ctr">
            <a:solidFill>
              <a:schemeClr val="accent1"/>
            </a:solidFill>
            <a:prstDash val="sysDash"/>
            <a:round/>
            <a:headEnd type="none" w="med" len="med"/>
            <a:tailEnd type="arrow" w="med" len="med"/>
          </a:ln>
        </p:spPr>
      </p:cxnSp>
      <p:sp>
        <p:nvSpPr>
          <p:cNvPr id="6" name="Rounded Rectangle 5"/>
          <p:cNvSpPr/>
          <p:nvPr/>
        </p:nvSpPr>
        <p:spPr>
          <a:xfrm>
            <a:off x="2072640" y="1970405"/>
            <a:ext cx="2709545" cy="944880"/>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         Readers</a:t>
            </a:r>
          </a:p>
          <a:p>
            <a:pPr marL="0" marR="0" indent="0" algn="l"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(Just reads the data)</a:t>
            </a:r>
            <a:endParaRPr kumimoji="0" lang="en-US" alt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7" name="Rounded Rectangle 6"/>
          <p:cNvSpPr/>
          <p:nvPr/>
        </p:nvSpPr>
        <p:spPr>
          <a:xfrm>
            <a:off x="5165090" y="1901825"/>
            <a:ext cx="2684145" cy="1013460"/>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            Writer</a:t>
            </a:r>
          </a:p>
          <a:p>
            <a:pPr marL="0" marR="0" indent="0" algn="l"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     (updates also)</a:t>
            </a:r>
          </a:p>
        </p:txBody>
      </p:sp>
      <p:cxnSp>
        <p:nvCxnSpPr>
          <p:cNvPr id="8" name="Straight Arrow Connector 7"/>
          <p:cNvCxnSpPr/>
          <p:nvPr/>
        </p:nvCxnSpPr>
        <p:spPr>
          <a:xfrm>
            <a:off x="5796280" y="3776980"/>
            <a:ext cx="1163320" cy="13970"/>
          </a:xfrm>
          <a:prstGeom prst="straightConnector1">
            <a:avLst/>
          </a:prstGeom>
          <a:gradFill rotWithShape="0">
            <a:gsLst>
              <a:gs pos="0">
                <a:schemeClr val="accent1"/>
              </a:gs>
              <a:gs pos="100000">
                <a:schemeClr val="accent2"/>
              </a:gs>
            </a:gsLst>
            <a:lin ang="5400000" scaled="1"/>
          </a:gradFill>
          <a:ln w="38100" cap="flat" cmpd="sng" algn="ctr">
            <a:solidFill>
              <a:schemeClr val="accent1"/>
            </a:solidFill>
            <a:prstDash val="solid"/>
            <a:round/>
            <a:headEnd type="none" w="med" len="med"/>
            <a:tailEnd type="arrow" w="med" len="med"/>
          </a:ln>
        </p:spPr>
      </p:cxnSp>
      <p:cxnSp>
        <p:nvCxnSpPr>
          <p:cNvPr id="9" name="Straight Arrow Connector 8"/>
          <p:cNvCxnSpPr/>
          <p:nvPr/>
        </p:nvCxnSpPr>
        <p:spPr>
          <a:xfrm flipV="1">
            <a:off x="5974080" y="4365625"/>
            <a:ext cx="1040130" cy="13970"/>
          </a:xfrm>
          <a:prstGeom prst="straightConnector1">
            <a:avLst/>
          </a:prstGeom>
          <a:gradFill rotWithShape="0">
            <a:gsLst>
              <a:gs pos="0">
                <a:schemeClr val="accent1"/>
              </a:gs>
              <a:gs pos="100000">
                <a:schemeClr val="accent2"/>
              </a:gs>
            </a:gsLst>
            <a:lin ang="5400000" scaled="1"/>
          </a:gradFill>
          <a:ln w="38100" cap="flat" cmpd="sng" algn="ctr">
            <a:solidFill>
              <a:schemeClr val="accent1"/>
            </a:solidFill>
            <a:prstDash val="solid"/>
            <a:round/>
            <a:headEnd type="none" w="med" len="med"/>
            <a:tailEnd type="arrow" w="med" len="med"/>
          </a:ln>
        </p:spPr>
      </p:cxnSp>
      <p:cxnSp>
        <p:nvCxnSpPr>
          <p:cNvPr id="10" name="Straight Arrow Connector 9"/>
          <p:cNvCxnSpPr/>
          <p:nvPr/>
        </p:nvCxnSpPr>
        <p:spPr>
          <a:xfrm flipV="1">
            <a:off x="5960110" y="4940935"/>
            <a:ext cx="1108710" cy="27305"/>
          </a:xfrm>
          <a:prstGeom prst="straightConnector1">
            <a:avLst/>
          </a:prstGeom>
          <a:gradFill rotWithShape="0">
            <a:gsLst>
              <a:gs pos="0">
                <a:schemeClr val="accent1"/>
              </a:gs>
              <a:gs pos="100000">
                <a:schemeClr val="accent2"/>
              </a:gs>
            </a:gsLst>
            <a:lin ang="5400000" scaled="1"/>
          </a:gradFill>
          <a:ln w="38100" cap="flat" cmpd="sng" algn="ctr">
            <a:solidFill>
              <a:schemeClr val="accent1"/>
            </a:solidFill>
            <a:prstDash val="solid"/>
            <a:round/>
            <a:headEnd type="none" w="med" len="med"/>
            <a:tailEnd type="arrow" w="med" len="med"/>
          </a:ln>
        </p:spPr>
      </p:cxnSp>
      <p:cxnSp>
        <p:nvCxnSpPr>
          <p:cNvPr id="11" name="Straight Arrow Connector 10"/>
          <p:cNvCxnSpPr/>
          <p:nvPr/>
        </p:nvCxnSpPr>
        <p:spPr>
          <a:xfrm flipV="1">
            <a:off x="3469005" y="3845560"/>
            <a:ext cx="821055" cy="561340"/>
          </a:xfrm>
          <a:prstGeom prst="straightConnector1">
            <a:avLst/>
          </a:prstGeom>
          <a:gradFill rotWithShape="0">
            <a:gsLst>
              <a:gs pos="0">
                <a:schemeClr val="accent1"/>
              </a:gs>
              <a:gs pos="100000">
                <a:schemeClr val="accent2"/>
              </a:gs>
            </a:gsLst>
            <a:lin ang="5400000" scaled="1"/>
          </a:gradFill>
          <a:ln w="38100" cap="flat" cmpd="sng" algn="ctr">
            <a:solidFill>
              <a:srgbClr val="7030A0"/>
            </a:solidFill>
            <a:prstDash val="solid"/>
            <a:round/>
            <a:headEnd type="none" w="med" len="med"/>
            <a:tailEnd type="arrow" w="med" len="med"/>
          </a:ln>
        </p:spPr>
      </p:cxnSp>
      <p:cxnSp>
        <p:nvCxnSpPr>
          <p:cNvPr id="12" name="Straight Arrow Connector 11"/>
          <p:cNvCxnSpPr/>
          <p:nvPr/>
        </p:nvCxnSpPr>
        <p:spPr>
          <a:xfrm flipV="1">
            <a:off x="3564890" y="4406900"/>
            <a:ext cx="711835" cy="41275"/>
          </a:xfrm>
          <a:prstGeom prst="straightConnector1">
            <a:avLst/>
          </a:prstGeom>
          <a:gradFill rotWithShape="0">
            <a:gsLst>
              <a:gs pos="0">
                <a:schemeClr val="accent1"/>
              </a:gs>
              <a:gs pos="100000">
                <a:schemeClr val="accent2"/>
              </a:gs>
            </a:gsLst>
            <a:lin ang="5400000" scaled="1"/>
          </a:gradFill>
          <a:ln w="38100" cap="flat" cmpd="sng" algn="ctr">
            <a:solidFill>
              <a:srgbClr val="7030A0"/>
            </a:solidFill>
            <a:prstDash val="solid"/>
            <a:round/>
            <a:headEnd type="none" w="med" len="med"/>
            <a:tailEnd type="arrow" w="med" len="med"/>
          </a:ln>
        </p:spPr>
      </p:cxnSp>
      <p:cxnSp>
        <p:nvCxnSpPr>
          <p:cNvPr id="13" name="Straight Arrow Connector 12"/>
          <p:cNvCxnSpPr/>
          <p:nvPr/>
        </p:nvCxnSpPr>
        <p:spPr>
          <a:xfrm>
            <a:off x="3469005" y="4461510"/>
            <a:ext cx="821055" cy="548005"/>
          </a:xfrm>
          <a:prstGeom prst="straightConnector1">
            <a:avLst/>
          </a:prstGeom>
          <a:gradFill rotWithShape="0">
            <a:gsLst>
              <a:gs pos="0">
                <a:schemeClr val="accent1"/>
              </a:gs>
              <a:gs pos="100000">
                <a:schemeClr val="accent2"/>
              </a:gs>
            </a:gsLst>
            <a:lin ang="5400000" scaled="1"/>
          </a:gradFill>
          <a:ln w="38100" cap="flat" cmpd="sng" algn="ctr">
            <a:solidFill>
              <a:srgbClr val="7030A0"/>
            </a:solidFill>
            <a:prstDash val="solid"/>
            <a:round/>
            <a:headEnd type="none" w="med" len="med"/>
            <a:tailEnd type="arrow" w="med" len="med"/>
          </a:ln>
        </p:spPr>
      </p:cxnSp>
      <p:cxnSp>
        <p:nvCxnSpPr>
          <p:cNvPr id="14" name="Straight Arrow Connector 13"/>
          <p:cNvCxnSpPr/>
          <p:nvPr/>
        </p:nvCxnSpPr>
        <p:spPr>
          <a:xfrm>
            <a:off x="3387090" y="4571365"/>
            <a:ext cx="889635" cy="889635"/>
          </a:xfrm>
          <a:prstGeom prst="straightConnector1">
            <a:avLst/>
          </a:prstGeom>
          <a:gradFill rotWithShape="0">
            <a:gsLst>
              <a:gs pos="0">
                <a:schemeClr val="accent1"/>
              </a:gs>
              <a:gs pos="100000">
                <a:schemeClr val="accent2"/>
              </a:gs>
            </a:gsLst>
            <a:lin ang="5400000" scaled="1"/>
          </a:gradFill>
          <a:ln w="38100" cap="flat" cmpd="sng" algn="ctr">
            <a:solidFill>
              <a:srgbClr val="7030A0"/>
            </a:solidFill>
            <a:prstDash val="solid"/>
            <a:round/>
            <a:headEnd type="none" w="med" len="med"/>
            <a:tailEnd type="arrow" w="med" len="med"/>
          </a:ln>
        </p:spPr>
      </p:cxn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800"/>
              <a:t>In the solution to the first readers–writers problem, the reader processes share the following data structures:</a:t>
            </a:r>
          </a:p>
          <a:p>
            <a:pPr marL="0" indent="0">
              <a:buNone/>
            </a:pPr>
            <a:r>
              <a:rPr lang="en-US" sz="2800" b="1">
                <a:solidFill>
                  <a:srgbClr val="7030A0"/>
                </a:solidFill>
              </a:rPr>
              <a:t>semaphore rw mutex = 1;</a:t>
            </a:r>
          </a:p>
          <a:p>
            <a:pPr marL="0" indent="0">
              <a:buNone/>
            </a:pPr>
            <a:r>
              <a:rPr lang="en-US" sz="2800" b="1">
                <a:solidFill>
                  <a:srgbClr val="7030A0"/>
                </a:solidFill>
              </a:rPr>
              <a:t>semaphore mutex = 1;</a:t>
            </a:r>
          </a:p>
          <a:p>
            <a:pPr marL="0" indent="0">
              <a:buNone/>
            </a:pPr>
            <a:r>
              <a:rPr lang="en-US" sz="2800" b="1">
                <a:solidFill>
                  <a:srgbClr val="7030A0"/>
                </a:solidFill>
              </a:rPr>
              <a:t>int read count = 0;</a:t>
            </a:r>
            <a:endParaRPr lang="en-US" sz="2800" b="1"/>
          </a:p>
          <a:p>
            <a:pPr marL="0" indent="0">
              <a:buNone/>
            </a:pPr>
            <a:endParaRPr lang="en-US" sz="2800"/>
          </a:p>
          <a:p>
            <a:pPr marL="0" indent="0">
              <a:buNone/>
            </a:pPr>
            <a:r>
              <a:rPr lang="en-US" sz="2800"/>
              <a:t>The semaphores mutex and rw mutex are initialized to 1; read count is initialized to 0. The semaphore rw mutex is common to both reader and writer.</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800"/>
              <a:t>do{</a:t>
            </a:r>
          </a:p>
          <a:p>
            <a:pPr marL="0" indent="0">
              <a:buNone/>
            </a:pPr>
            <a:r>
              <a:rPr lang="en-US" sz="2800"/>
              <a:t>wait(rw_mutex);1 0</a:t>
            </a:r>
          </a:p>
          <a:p>
            <a:pPr marL="0" indent="0">
              <a:buNone/>
            </a:pPr>
            <a:r>
              <a:rPr lang="en-US" sz="2800"/>
              <a:t>...</a:t>
            </a:r>
          </a:p>
          <a:p>
            <a:pPr marL="0" indent="0">
              <a:buNone/>
            </a:pPr>
            <a:r>
              <a:rPr lang="en-US" sz="2800"/>
              <a:t>/* writing is performed */</a:t>
            </a:r>
          </a:p>
          <a:p>
            <a:pPr marL="0" indent="0">
              <a:buNone/>
            </a:pPr>
            <a:r>
              <a:rPr lang="en-US" sz="2800"/>
              <a:t>...</a:t>
            </a:r>
          </a:p>
          <a:p>
            <a:pPr marL="0" indent="0">
              <a:buNone/>
            </a:pPr>
            <a:r>
              <a:rPr lang="en-US" sz="2800"/>
              <a:t>signal(rw_mutex);0+1=1</a:t>
            </a:r>
          </a:p>
          <a:p>
            <a:pPr marL="0" indent="0">
              <a:buNone/>
            </a:pPr>
            <a:r>
              <a:rPr lang="en-US" sz="2800"/>
              <a:t>} while (true);</a:t>
            </a:r>
          </a:p>
          <a:p>
            <a:pPr marL="0" indent="0">
              <a:buNone/>
            </a:pPr>
            <a:endParaRPr lang="en-US" sz="2800"/>
          </a:p>
          <a:p>
            <a:pPr marL="0" indent="0">
              <a:buNone/>
            </a:pPr>
            <a:r>
              <a:rPr lang="en-US" sz="2800">
                <a:ln w="22225">
                  <a:solidFill>
                    <a:schemeClr val="accent2"/>
                  </a:solidFill>
                  <a:prstDash val="solid"/>
                </a:ln>
                <a:solidFill>
                  <a:schemeClr val="accent2">
                    <a:lumMod val="40000"/>
                    <a:lumOff val="60000"/>
                  </a:schemeClr>
                </a:solidFill>
                <a:effectLst/>
              </a:rPr>
              <a:t>The structure of a writer process.</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40360"/>
            <a:ext cx="10972800" cy="6334125"/>
          </a:xfrm>
        </p:spPr>
        <p:txBody>
          <a:bodyPr/>
          <a:lstStyle/>
          <a:p>
            <a:pPr marL="0" indent="0">
              <a:buNone/>
            </a:pPr>
            <a:r>
              <a:rPr lang="en-US" sz="2000"/>
              <a:t>do</a:t>
            </a:r>
          </a:p>
          <a:p>
            <a:pPr marL="0" indent="0">
              <a:buNone/>
            </a:pPr>
            <a:r>
              <a:rPr lang="en-US" sz="2000"/>
              <a:t>wait(mutex); 1 0 /*Allows the readers entry*/</a:t>
            </a:r>
          </a:p>
          <a:p>
            <a:pPr marL="0" indent="0">
              <a:buNone/>
            </a:pPr>
            <a:r>
              <a:rPr lang="en-US" sz="2000"/>
              <a:t>{</a:t>
            </a:r>
          </a:p>
          <a:p>
            <a:pPr marL="0" indent="0">
              <a:buNone/>
            </a:pPr>
            <a:r>
              <a:rPr lang="en-US" sz="2000"/>
              <a:t>read count++;0+1=1</a:t>
            </a:r>
          </a:p>
          <a:p>
            <a:pPr marL="0" indent="0">
              <a:buNone/>
            </a:pPr>
            <a:r>
              <a:rPr lang="en-US" sz="2000"/>
              <a:t>if (read count == 1) */readers locks writer*/</a:t>
            </a:r>
          </a:p>
          <a:p>
            <a:pPr marL="0" indent="0">
              <a:buNone/>
            </a:pPr>
            <a:r>
              <a:rPr lang="en-US" sz="2000"/>
              <a:t>wait(rw mutex);</a:t>
            </a:r>
          </a:p>
          <a:p>
            <a:pPr marL="0" indent="0">
              <a:buNone/>
            </a:pPr>
            <a:r>
              <a:rPr lang="en-US" sz="2000"/>
              <a:t>signal(mutex);</a:t>
            </a:r>
          </a:p>
          <a:p>
            <a:pPr marL="0" indent="0">
              <a:buNone/>
            </a:pPr>
            <a:r>
              <a:rPr lang="en-US" sz="2000"/>
              <a:t>...</a:t>
            </a:r>
          </a:p>
          <a:p>
            <a:pPr marL="0" indent="0">
              <a:buNone/>
            </a:pPr>
            <a:r>
              <a:rPr lang="en-US" sz="2000"/>
              <a:t>/* reading is performed */</a:t>
            </a:r>
          </a:p>
          <a:p>
            <a:pPr marL="0" indent="0">
              <a:buNone/>
            </a:pPr>
            <a:r>
              <a:rPr lang="en-US" sz="2000"/>
              <a:t>...</a:t>
            </a:r>
          </a:p>
          <a:p>
            <a:pPr marL="0" indent="0">
              <a:buNone/>
            </a:pPr>
            <a:r>
              <a:rPr lang="en-US" sz="2000"/>
              <a:t>wait(mutex);</a:t>
            </a:r>
          </a:p>
          <a:p>
            <a:pPr marL="0" indent="0">
              <a:buNone/>
            </a:pPr>
            <a:r>
              <a:rPr lang="en-US" sz="2000"/>
              <a:t>read count--;</a:t>
            </a:r>
          </a:p>
          <a:p>
            <a:pPr marL="0" indent="0">
              <a:buNone/>
            </a:pPr>
            <a:r>
              <a:rPr lang="en-US" sz="2000"/>
              <a:t>if (read count == 0) last reader</a:t>
            </a:r>
          </a:p>
          <a:p>
            <a:pPr marL="0" indent="0">
              <a:buNone/>
            </a:pPr>
            <a:r>
              <a:rPr lang="en-US" sz="2000"/>
              <a:t>signal(rw mutex);</a:t>
            </a:r>
          </a:p>
          <a:p>
            <a:pPr marL="0" indent="0">
              <a:buNone/>
            </a:pPr>
            <a:r>
              <a:rPr lang="en-US" sz="2000"/>
              <a:t>signal(mutex);</a:t>
            </a:r>
          </a:p>
          <a:p>
            <a:pPr marL="0" indent="0">
              <a:buNone/>
            </a:pPr>
            <a:r>
              <a:rPr lang="en-US" sz="2000"/>
              <a:t>} while (true);</a:t>
            </a:r>
          </a:p>
          <a:p>
            <a:pPr marL="0" indent="0">
              <a:buNone/>
            </a:pPr>
            <a:r>
              <a:rPr lang="en-US" sz="2000">
                <a:solidFill>
                  <a:srgbClr val="FF0000"/>
                </a:solidFill>
              </a:rPr>
              <a:t>The structure of a reader process.</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sym typeface="+mn-ea"/>
              </a:rPr>
              <a:t/>
            </a:r>
            <a:br>
              <a:rPr lang="en-US">
                <a:ln w="22225">
                  <a:solidFill>
                    <a:schemeClr val="accent2"/>
                  </a:solidFill>
                  <a:prstDash val="solid"/>
                </a:ln>
                <a:solidFill>
                  <a:schemeClr val="accent2">
                    <a:lumMod val="40000"/>
                    <a:lumOff val="60000"/>
                  </a:schemeClr>
                </a:solidFill>
                <a:effectLst/>
                <a:sym typeface="+mn-ea"/>
              </a:rPr>
            </a:br>
            <a:r>
              <a:rPr lang="en-US">
                <a:ln w="22225">
                  <a:solidFill>
                    <a:schemeClr val="accent2"/>
                  </a:solidFill>
                  <a:prstDash val="solid"/>
                </a:ln>
                <a:solidFill>
                  <a:schemeClr val="accent2">
                    <a:lumMod val="40000"/>
                    <a:lumOff val="60000"/>
                  </a:schemeClr>
                </a:solidFill>
                <a:effectLst/>
                <a:sym typeface="+mn-ea"/>
              </a:rPr>
              <a:t>The Dining-Philosophers Problem</a:t>
            </a:r>
            <a:r>
              <a:rPr lang="en-US">
                <a:ln w="22225">
                  <a:solidFill>
                    <a:schemeClr val="accent2"/>
                  </a:solidFill>
                  <a:prstDash val="solid"/>
                </a:ln>
                <a:solidFill>
                  <a:schemeClr val="accent2">
                    <a:lumMod val="40000"/>
                    <a:lumOff val="60000"/>
                  </a:schemeClr>
                </a:solidFill>
                <a:effectLst/>
              </a:rPr>
              <a:t/>
            </a:r>
            <a:br>
              <a:rPr lang="en-US">
                <a:ln w="22225">
                  <a:solidFill>
                    <a:schemeClr val="accent2"/>
                  </a:solidFill>
                  <a:prstDash val="solid"/>
                </a:ln>
                <a:solidFill>
                  <a:schemeClr val="accent2">
                    <a:lumMod val="40000"/>
                    <a:lumOff val="60000"/>
                  </a:schemeClr>
                </a:solidFill>
                <a:effectLst/>
              </a:rPr>
            </a:br>
            <a:endParaRPr lang="en-US"/>
          </a:p>
        </p:txBody>
      </p:sp>
      <p:sp>
        <p:nvSpPr>
          <p:cNvPr id="3" name="Content Placeholder 2"/>
          <p:cNvSpPr>
            <a:spLocks noGrp="1"/>
          </p:cNvSpPr>
          <p:nvPr>
            <p:ph idx="1"/>
          </p:nvPr>
        </p:nvSpPr>
        <p:spPr/>
        <p:txBody>
          <a:bodyPr/>
          <a:lstStyle/>
          <a:p>
            <a:pPr>
              <a:buFont typeface="Wingdings" panose="05000000000000000000" charset="0"/>
              <a:buChar char="v"/>
            </a:pPr>
            <a:r>
              <a:rPr lang="en-US"/>
              <a:t>Five Philosopher are sitting around a circular table.</a:t>
            </a:r>
          </a:p>
          <a:p>
            <a:pPr>
              <a:buFont typeface="Wingdings" panose="05000000000000000000" charset="0"/>
              <a:buChar char="v"/>
            </a:pPr>
            <a:r>
              <a:rPr lang="en-US"/>
              <a:t>Dining table has 5 chop sticks and bowl of rice in the middle.</a:t>
            </a:r>
          </a:p>
          <a:p>
            <a:pPr>
              <a:buFont typeface="Wingdings" panose="05000000000000000000" charset="0"/>
              <a:buChar char="v"/>
            </a:pPr>
            <a:r>
              <a:rPr lang="en-US"/>
              <a:t> </a:t>
            </a:r>
            <a:r>
              <a:rPr lang="en-US">
                <a:sym typeface="+mn-ea"/>
              </a:rPr>
              <a:t>Philosopher either eat or think</a:t>
            </a:r>
          </a:p>
          <a:p>
            <a:pPr>
              <a:buFont typeface="Wingdings" panose="05000000000000000000" charset="0"/>
              <a:buChar char="v"/>
            </a:pPr>
            <a:r>
              <a:rPr lang="en-US"/>
              <a:t>When </a:t>
            </a:r>
            <a:r>
              <a:rPr lang="en-US">
                <a:sym typeface="+mn-ea"/>
              </a:rPr>
              <a:t>Philosopher wants to eat ,he use 2 chopsticks,</a:t>
            </a:r>
          </a:p>
          <a:p>
            <a:pPr marL="0" indent="0">
              <a:buFont typeface="Wingdings" panose="05000000000000000000" charset="0"/>
              <a:buNone/>
            </a:pPr>
            <a:r>
              <a:rPr lang="en-US"/>
              <a:t>when he wants to think he keeps down both </a:t>
            </a:r>
            <a:r>
              <a:rPr lang="en-US">
                <a:sym typeface="+mn-ea"/>
              </a:rPr>
              <a:t>chopsticks.</a:t>
            </a:r>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sym typeface="+mn-ea"/>
              </a:rPr>
              <a:t>Dining-Philosopher</a:t>
            </a:r>
            <a:endParaRPr lang="en-US"/>
          </a:p>
        </p:txBody>
      </p:sp>
      <p:pic>
        <p:nvPicPr>
          <p:cNvPr id="4" name="Content Placeholder 3" descr="dining_philosopher_problem"/>
          <p:cNvPicPr>
            <a:picLocks noGrp="1" noChangeAspect="1"/>
          </p:cNvPicPr>
          <p:nvPr>
            <p:ph idx="1"/>
          </p:nvPr>
        </p:nvPicPr>
        <p:blipFill>
          <a:blip r:embed="rId2"/>
          <a:stretch>
            <a:fillRect/>
          </a:stretch>
        </p:blipFill>
        <p:spPr>
          <a:xfrm>
            <a:off x="2520950" y="935355"/>
            <a:ext cx="7107555" cy="555371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880"/>
          </a:xfrm>
        </p:spPr>
        <p:txBody>
          <a:bodyPr/>
          <a:lstStyle/>
          <a:p>
            <a:pPr algn="ctr"/>
            <a:r>
              <a:rPr lang="en-US" sz="4000">
                <a:ln w="6600">
                  <a:solidFill>
                    <a:schemeClr val="accent2"/>
                  </a:solidFill>
                  <a:prstDash val="solid"/>
                </a:ln>
                <a:solidFill>
                  <a:srgbClr val="FFFFFF"/>
                </a:solidFill>
                <a:effectLst>
                  <a:outerShdw dist="38100" dir="2700000" algn="tl" rotWithShape="0">
                    <a:schemeClr val="accent2"/>
                  </a:outerShdw>
                </a:effectLst>
              </a:rPr>
              <a:t>Process Synchronization in Operating System</a:t>
            </a:r>
          </a:p>
        </p:txBody>
      </p:sp>
      <p:sp>
        <p:nvSpPr>
          <p:cNvPr id="3" name="Content Placeholder 2"/>
          <p:cNvSpPr>
            <a:spLocks noGrp="1"/>
          </p:cNvSpPr>
          <p:nvPr>
            <p:ph idx="1"/>
          </p:nvPr>
        </p:nvSpPr>
        <p:spPr/>
        <p:txBody>
          <a:bodyPr>
            <a:noAutofit/>
          </a:bodyPr>
          <a:lstStyle/>
          <a:p>
            <a:pPr algn="just"/>
            <a:r>
              <a:rPr lang="en-US" sz="3600"/>
              <a:t>There are two ways any process can execute </a:t>
            </a:r>
          </a:p>
          <a:p>
            <a:pPr marL="0" indent="0" algn="just">
              <a:buNone/>
            </a:pP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Concurrent Execution</a:t>
            </a:r>
            <a:r>
              <a:rPr lang="en-US" sz="3600"/>
              <a:t> :The CPU scheduler switches rapidly between processes. A process is stopped at any points and the processor is assigned to another instruction execution. Here, only </a:t>
            </a:r>
            <a:r>
              <a:rPr lang="en-US" sz="3600">
                <a:ln w="6600">
                  <a:solidFill>
                    <a:schemeClr val="accent2"/>
                  </a:solidFill>
                  <a:prstDash val="solid"/>
                </a:ln>
                <a:solidFill>
                  <a:srgbClr val="FFFFFF"/>
                </a:solidFill>
                <a:effectLst>
                  <a:outerShdw dist="38100" dir="2700000" algn="tl" rotWithShape="0">
                    <a:schemeClr val="accent2"/>
                  </a:outerShdw>
                </a:effectLst>
              </a:rPr>
              <a:t>one instruction is executed at a time.</a:t>
            </a:r>
          </a:p>
          <a:p>
            <a:pPr marL="0" indent="0" algn="just">
              <a:buNone/>
            </a:pPr>
            <a:r>
              <a:rPr lang="en-US" sz="36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Parallel execution</a:t>
            </a:r>
            <a:r>
              <a:rPr lang="en-US" sz="3600"/>
              <a:t> : 2 or more instructions of different process </a:t>
            </a:r>
            <a:r>
              <a:rPr lang="en-US" sz="3600">
                <a:ln w="6600">
                  <a:solidFill>
                    <a:schemeClr val="accent2"/>
                  </a:solidFill>
                  <a:prstDash val="solid"/>
                </a:ln>
                <a:solidFill>
                  <a:srgbClr val="FFFFFF"/>
                </a:solidFill>
                <a:effectLst>
                  <a:outerShdw dist="38100" dir="2700000" algn="tl" rotWithShape="0">
                    <a:schemeClr val="accent2"/>
                  </a:outerShdw>
                </a:effectLst>
              </a:rPr>
              <a:t>execute simultaneously</a:t>
            </a:r>
            <a:r>
              <a:rPr lang="en-US" sz="3600"/>
              <a:t> on different processing cores.</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The situation of the dining philosophers</a:t>
            </a:r>
          </a:p>
        </p:txBody>
      </p:sp>
      <p:pic>
        <p:nvPicPr>
          <p:cNvPr id="4" name="Content Placeholder 3"/>
          <p:cNvPicPr>
            <a:picLocks noGrp="1" noChangeAspect="1"/>
          </p:cNvPicPr>
          <p:nvPr>
            <p:ph idx="1"/>
          </p:nvPr>
        </p:nvPicPr>
        <p:blipFill>
          <a:blip r:embed="rId2"/>
          <a:stretch>
            <a:fillRect/>
          </a:stretch>
        </p:blipFill>
        <p:spPr>
          <a:xfrm>
            <a:off x="2752725" y="1119505"/>
            <a:ext cx="7178675" cy="5253355"/>
          </a:xfrm>
          <a:prstGeom prst="rect">
            <a:avLst/>
          </a:prstGeom>
        </p:spPr>
      </p:pic>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26390"/>
            <a:ext cx="10972800" cy="5801360"/>
          </a:xfrm>
        </p:spPr>
        <p:txBody>
          <a:bodyPr/>
          <a:lstStyle/>
          <a:p>
            <a:pPr algn="just">
              <a:buFont typeface="Wingdings" panose="05000000000000000000" charset="0"/>
              <a:buChar char="Ø"/>
            </a:pPr>
            <a:r>
              <a:rPr lang="en-US" sz="2800"/>
              <a:t>Suppose that all five philosophers become hungry at the same time and each grabs her left chopstick.</a:t>
            </a:r>
          </a:p>
          <a:p>
            <a:pPr algn="just">
              <a:buFont typeface="Wingdings" panose="05000000000000000000" charset="0"/>
              <a:buChar char="Ø"/>
            </a:pPr>
            <a:r>
              <a:rPr lang="en-US" sz="2800"/>
              <a:t>All the elements of chopstick will now be equal to 0. </a:t>
            </a:r>
          </a:p>
          <a:p>
            <a:pPr algn="just">
              <a:buFont typeface="Wingdings" panose="05000000000000000000" charset="0"/>
              <a:buChar char="Ø"/>
            </a:pPr>
            <a:r>
              <a:rPr lang="en-US" sz="2800"/>
              <a:t>When each philosopher tries to grab her right chopstick, she will be delayed forever.</a:t>
            </a:r>
          </a:p>
          <a:p>
            <a:pPr marL="0" indent="0" algn="just">
              <a:buFont typeface="Wingdings" panose="05000000000000000000" charset="0"/>
              <a:buNone/>
            </a:pPr>
            <a:endParaRPr lang="en-US" sz="2800"/>
          </a:p>
          <a:p>
            <a:pPr marL="0" indent="0" algn="just">
              <a:buFont typeface="Wingdings" panose="05000000000000000000" charset="0"/>
              <a:buNone/>
            </a:pPr>
            <a:r>
              <a:rPr lang="en-US" sz="2800"/>
              <a:t>Several possible remedies to the deadlock problem are replaced by:</a:t>
            </a:r>
          </a:p>
          <a:p>
            <a:pPr marL="0" indent="0" algn="just">
              <a:buFont typeface="Wingdings" panose="05000000000000000000" charset="0"/>
              <a:buNone/>
            </a:pPr>
            <a:endParaRPr lang="en-US" sz="2800"/>
          </a:p>
          <a:p>
            <a:pPr marL="0" indent="0" algn="just">
              <a:buFont typeface="Wingdings" panose="05000000000000000000" charset="0"/>
              <a:buNone/>
            </a:pPr>
            <a:r>
              <a:rPr lang="en-US" sz="2800"/>
              <a:t>1.Allow at most four philosophers to be sitting simultaneously at the table.</a:t>
            </a:r>
          </a:p>
          <a:p>
            <a:pPr marL="0" indent="0" algn="just">
              <a:buFont typeface="Wingdings" panose="05000000000000000000" charset="0"/>
              <a:buNone/>
            </a:pPr>
            <a:r>
              <a:rPr lang="en-US" sz="2800"/>
              <a:t>2.Allow a philosopher to pick up her chopsticks only if both chopsticks are available.</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a:t>3.Use an asymmetric solution—that is, an odd-numbered philosopher picks up first her left chopstick and then her right chopstick, whereas an even_x0002_numbered philosopher picks up her right chopstick and then her left chopstick.</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The Dining-Philosophers Problem</a:t>
            </a:r>
          </a:p>
        </p:txBody>
      </p:sp>
      <p:sp>
        <p:nvSpPr>
          <p:cNvPr id="3" name="Content Placeholder 2"/>
          <p:cNvSpPr>
            <a:spLocks noGrp="1"/>
          </p:cNvSpPr>
          <p:nvPr>
            <p:ph idx="1"/>
          </p:nvPr>
        </p:nvSpPr>
        <p:spPr>
          <a:xfrm>
            <a:off x="609600" y="774065"/>
            <a:ext cx="10972800" cy="6083935"/>
          </a:xfrm>
        </p:spPr>
        <p:txBody>
          <a:bodyPr/>
          <a:lstStyle/>
          <a:p>
            <a:pPr marL="0" indent="0">
              <a:buNone/>
            </a:pPr>
            <a:r>
              <a:rPr lang="en-US" sz="2000"/>
              <a:t>semaphore chopstick[5];</a:t>
            </a:r>
          </a:p>
          <a:p>
            <a:pPr marL="0" indent="0">
              <a:buNone/>
            </a:pPr>
            <a:r>
              <a:rPr lang="en-US" sz="2000"/>
              <a:t>do</a:t>
            </a:r>
          </a:p>
          <a:p>
            <a:pPr marL="0" indent="0">
              <a:buNone/>
            </a:pPr>
            <a:r>
              <a:rPr lang="en-US" sz="2000"/>
              <a:t>wait(chopstick[i]);</a:t>
            </a:r>
          </a:p>
          <a:p>
            <a:pPr marL="0" indent="0">
              <a:buNone/>
            </a:pPr>
            <a:r>
              <a:rPr lang="en-US" sz="2000"/>
              <a:t>{</a:t>
            </a:r>
          </a:p>
          <a:p>
            <a:pPr marL="0" indent="0">
              <a:buNone/>
            </a:pPr>
            <a:r>
              <a:rPr lang="en-US" sz="2000"/>
              <a:t>wait(chopstick[(i+1) % 5]);</a:t>
            </a:r>
          </a:p>
          <a:p>
            <a:pPr marL="0" indent="0">
              <a:buNone/>
            </a:pPr>
            <a:r>
              <a:rPr lang="en-US" sz="2000"/>
              <a:t>...</a:t>
            </a:r>
          </a:p>
          <a:p>
            <a:pPr marL="0" indent="0">
              <a:buNone/>
            </a:pPr>
            <a:r>
              <a:rPr lang="en-US" sz="2000"/>
              <a:t>/* eat for awhile */</a:t>
            </a:r>
          </a:p>
          <a:p>
            <a:pPr marL="0" indent="0">
              <a:buNone/>
            </a:pPr>
            <a:r>
              <a:rPr lang="en-US" sz="2000"/>
              <a:t>...</a:t>
            </a:r>
          </a:p>
          <a:p>
            <a:pPr marL="0" indent="0">
              <a:buNone/>
            </a:pPr>
            <a:r>
              <a:rPr lang="en-US" sz="2000"/>
              <a:t>signal(chopstick[i]);</a:t>
            </a:r>
          </a:p>
          <a:p>
            <a:pPr marL="0" indent="0">
              <a:buNone/>
            </a:pPr>
            <a:r>
              <a:rPr lang="en-US" sz="2000"/>
              <a:t>signal(chopstick[(i+1) % 5]);</a:t>
            </a:r>
          </a:p>
          <a:p>
            <a:pPr marL="0" indent="0">
              <a:buNone/>
            </a:pPr>
            <a:r>
              <a:rPr lang="en-US" sz="2000"/>
              <a:t>...</a:t>
            </a:r>
          </a:p>
          <a:p>
            <a:pPr marL="0" indent="0">
              <a:buNone/>
            </a:pPr>
            <a:r>
              <a:rPr lang="en-US" sz="2000"/>
              <a:t>/* think for awhile */</a:t>
            </a:r>
          </a:p>
          <a:p>
            <a:pPr marL="0" indent="0">
              <a:buNone/>
            </a:pPr>
            <a:r>
              <a:rPr lang="en-US" sz="2000"/>
              <a:t>...</a:t>
            </a:r>
          </a:p>
          <a:p>
            <a:pPr marL="0" indent="0">
              <a:buNone/>
            </a:pPr>
            <a:r>
              <a:rPr lang="en-US" sz="2000"/>
              <a:t>} while (true);</a:t>
            </a:r>
          </a:p>
          <a:p>
            <a:pPr marL="0" indent="0">
              <a:buNone/>
            </a:pPr>
            <a:endParaRPr lang="en-US" sz="2000"/>
          </a:p>
          <a:p>
            <a:pPr marL="0" indent="0">
              <a:buNone/>
            </a:pPr>
            <a:r>
              <a:rPr lang="en-US" sz="2000" b="1">
                <a:solidFill>
                  <a:srgbClr val="FF0000"/>
                </a:solidFill>
              </a:rPr>
              <a:t> The structure of philosopher i</a:t>
            </a:r>
          </a:p>
        </p:txBody>
      </p:sp>
      <p:sp>
        <p:nvSpPr>
          <p:cNvPr id="4" name="Text Box 3"/>
          <p:cNvSpPr txBox="1"/>
          <p:nvPr/>
        </p:nvSpPr>
        <p:spPr>
          <a:xfrm>
            <a:off x="7616825" y="3256915"/>
            <a:ext cx="4408170" cy="3415030"/>
          </a:xfrm>
          <a:prstGeom prst="rect">
            <a:avLst/>
          </a:prstGeom>
          <a:noFill/>
        </p:spPr>
        <p:txBody>
          <a:bodyPr wrap="square" rtlCol="0">
            <a:spAutoFit/>
          </a:bodyPr>
          <a:lstStyle/>
          <a:p>
            <a:r>
              <a:rPr lang="en-US" sz="2400" b="1"/>
              <a:t>P0	S0	S1</a:t>
            </a:r>
          </a:p>
          <a:p>
            <a:endParaRPr lang="en-US" sz="2400" b="1"/>
          </a:p>
          <a:p>
            <a:r>
              <a:rPr lang="en-US" sz="2400" b="1"/>
              <a:t>P1	S1	S2</a:t>
            </a:r>
          </a:p>
          <a:p>
            <a:endParaRPr lang="en-US" sz="2400" b="1"/>
          </a:p>
          <a:p>
            <a:r>
              <a:rPr lang="en-US" sz="2400" b="1"/>
              <a:t>P2	S2	S3		</a:t>
            </a:r>
          </a:p>
          <a:p>
            <a:endParaRPr lang="en-US" sz="2400" b="1"/>
          </a:p>
          <a:p>
            <a:r>
              <a:rPr lang="en-US" sz="2400" b="1"/>
              <a:t>P3	S3	S4</a:t>
            </a:r>
          </a:p>
          <a:p>
            <a:endParaRPr lang="en-US" sz="2400" b="1"/>
          </a:p>
          <a:p>
            <a:r>
              <a:rPr lang="en-US" sz="2400" b="1">
                <a:solidFill>
                  <a:srgbClr val="0070C0"/>
                </a:solidFill>
              </a:rPr>
              <a:t>P4</a:t>
            </a:r>
            <a:r>
              <a:rPr lang="en-US" sz="2400" b="1"/>
              <a:t>	</a:t>
            </a:r>
            <a:r>
              <a:rPr lang="en-US" sz="2400" b="1">
                <a:solidFill>
                  <a:srgbClr val="FF0000"/>
                </a:solidFill>
              </a:rPr>
              <a:t>S0	S4</a:t>
            </a:r>
          </a:p>
        </p:txBody>
      </p:sp>
      <p:sp>
        <p:nvSpPr>
          <p:cNvPr id="5" name="Text Box 4"/>
          <p:cNvSpPr txBox="1"/>
          <p:nvPr/>
        </p:nvSpPr>
        <p:spPr>
          <a:xfrm>
            <a:off x="5864225" y="902970"/>
            <a:ext cx="5475605" cy="1198880"/>
          </a:xfrm>
          <a:prstGeom prst="rect">
            <a:avLst/>
          </a:prstGeom>
          <a:noFill/>
        </p:spPr>
        <p:txBody>
          <a:bodyPr wrap="square" rtlCol="0">
            <a:spAutoFit/>
          </a:bodyPr>
          <a:lstStyle/>
          <a:p>
            <a:r>
              <a:rPr lang="en-US"/>
              <a:t>S0	S1	S2	S3	S4</a:t>
            </a:r>
          </a:p>
          <a:p>
            <a:r>
              <a:rPr lang="en-US"/>
              <a:t>1	1	1	1	1</a:t>
            </a:r>
          </a:p>
          <a:p>
            <a:r>
              <a:rPr lang="en-US"/>
              <a:t>0             0	0	0	0</a:t>
            </a:r>
          </a:p>
          <a:p>
            <a:r>
              <a:rPr lang="en-US"/>
              <a:t>1	1	1	1	1</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Monitors</a:t>
            </a:r>
          </a:p>
        </p:txBody>
      </p:sp>
      <p:sp>
        <p:nvSpPr>
          <p:cNvPr id="3" name="Content Placeholder 2"/>
          <p:cNvSpPr>
            <a:spLocks noGrp="1"/>
          </p:cNvSpPr>
          <p:nvPr>
            <p:ph idx="1"/>
          </p:nvPr>
        </p:nvSpPr>
        <p:spPr>
          <a:xfrm>
            <a:off x="473075" y="942340"/>
            <a:ext cx="11109325" cy="5185410"/>
          </a:xfrm>
        </p:spPr>
        <p:txBody>
          <a:bodyPr/>
          <a:lstStyle/>
          <a:p>
            <a:pPr marL="0" indent="0" algn="just">
              <a:buFont typeface="Wingdings" panose="05000000000000000000" charset="0"/>
              <a:buNone/>
            </a:pPr>
            <a:r>
              <a:rPr lang="en-US" sz="2800"/>
              <a:t> </a:t>
            </a:r>
            <a:r>
              <a:rPr lang="en-US" sz="2800">
                <a:solidFill>
                  <a:srgbClr val="FF0000"/>
                </a:solidFill>
              </a:rPr>
              <a:t>semaphores</a:t>
            </a:r>
            <a:r>
              <a:rPr lang="en-US" sz="2800"/>
              <a:t> provide a convenient and effective mechanism for</a:t>
            </a:r>
          </a:p>
          <a:p>
            <a:pPr marL="0" indent="0" algn="just">
              <a:buFont typeface="Wingdings" panose="05000000000000000000" charset="0"/>
              <a:buNone/>
            </a:pPr>
            <a:r>
              <a:rPr lang="en-US" sz="2800"/>
              <a:t>process synchronization, using them incorrectly can result in </a:t>
            </a:r>
            <a:r>
              <a:rPr lang="en-US" sz="2800">
                <a:solidFill>
                  <a:srgbClr val="FF0000"/>
                </a:solidFill>
              </a:rPr>
              <a:t>timing errors </a:t>
            </a:r>
            <a:r>
              <a:rPr lang="en-US" sz="2800"/>
              <a:t>that are difficult to detect, since these errors happen only if particular execution sequences.</a:t>
            </a:r>
          </a:p>
          <a:p>
            <a:pPr marL="0" indent="0" algn="just">
              <a:buFont typeface="Wingdings" panose="05000000000000000000" charset="0"/>
              <a:buNone/>
            </a:pPr>
            <a:r>
              <a:rPr lang="en-US" sz="2400" i="1"/>
              <a:t>To deal with such errors, researchers have developed high-level language constructs.  fundamental high-level synchronization construct—the</a:t>
            </a:r>
            <a:r>
              <a:rPr lang="en-US" sz="2400" b="1" i="1">
                <a:solidFill>
                  <a:srgbClr val="7030A0"/>
                </a:solidFill>
              </a:rPr>
              <a:t> monitor</a:t>
            </a:r>
            <a:r>
              <a:rPr lang="en-US" sz="2400" i="1"/>
              <a:t> type.</a:t>
            </a:r>
          </a:p>
          <a:p>
            <a:pPr marL="0" indent="0" algn="just">
              <a:buFont typeface="Wingdings" panose="05000000000000000000" charset="0"/>
              <a:buNone/>
            </a:pPr>
            <a:endParaRPr lang="en-US" sz="2800"/>
          </a:p>
          <a:p>
            <a:pPr algn="just">
              <a:buFont typeface="Wingdings" panose="05000000000000000000" charset="0"/>
              <a:buChar char="v"/>
            </a:pPr>
            <a:r>
              <a:rPr lang="en-US" sz="2800" b="1">
                <a:solidFill>
                  <a:srgbClr val="7030A0"/>
                </a:solidFill>
              </a:rPr>
              <a:t>Monitors </a:t>
            </a:r>
            <a:r>
              <a:rPr lang="en-US" sz="2800"/>
              <a:t>consists of Variables(data) and procedures(functions).</a:t>
            </a:r>
          </a:p>
          <a:p>
            <a:pPr algn="just">
              <a:buFont typeface="Wingdings" panose="05000000000000000000" charset="0"/>
              <a:buChar char="v"/>
            </a:pPr>
            <a:r>
              <a:rPr lang="en-US" sz="2800"/>
              <a:t>Monitors will solve the problems of critical section</a:t>
            </a:r>
          </a:p>
          <a:p>
            <a:pPr marL="0" indent="0" algn="just">
              <a:buFont typeface="Wingdings" panose="05000000000000000000" charset="0"/>
              <a:buNone/>
            </a:pPr>
            <a:r>
              <a:rPr lang="en-US" sz="2800" b="1">
                <a:solidFill>
                  <a:srgbClr val="7030A0"/>
                </a:solidFill>
              </a:rPr>
              <a:t>Definition: </a:t>
            </a:r>
            <a:r>
              <a:rPr lang="en-US" sz="2800"/>
              <a:t>A Monitor is a module that contains shared data, procedures that operates on the shared data.</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1495"/>
            <a:ext cx="10972800" cy="5596255"/>
          </a:xfrm>
        </p:spPr>
        <p:txBody>
          <a:bodyPr/>
          <a:lstStyle/>
          <a:p>
            <a:pPr marL="0" indent="0" algn="just">
              <a:buNone/>
            </a:pPr>
            <a:r>
              <a:rPr lang="en-US" sz="2800"/>
              <a:t>1.Suppose that a process interchanges the order in which the wait() and signal() operations on the semaphore mutex are executed, resulting in the following execution:</a:t>
            </a:r>
          </a:p>
          <a:p>
            <a:pPr marL="0" indent="0" algn="just">
              <a:buNone/>
            </a:pPr>
            <a:endParaRPr lang="en-US" sz="2800"/>
          </a:p>
          <a:p>
            <a:pPr marL="0" indent="0" algn="just">
              <a:buNone/>
            </a:pPr>
            <a:r>
              <a:rPr lang="en-US" sz="2800"/>
              <a:t>signal(mutex);</a:t>
            </a:r>
          </a:p>
          <a:p>
            <a:pPr marL="0" indent="0" algn="just">
              <a:buNone/>
            </a:pPr>
            <a:r>
              <a:rPr lang="en-US" sz="2800"/>
              <a:t>...</a:t>
            </a:r>
          </a:p>
          <a:p>
            <a:pPr marL="0" indent="0" algn="just">
              <a:buNone/>
            </a:pPr>
            <a:r>
              <a:rPr lang="en-US" sz="2800"/>
              <a:t>critical section</a:t>
            </a:r>
          </a:p>
          <a:p>
            <a:pPr marL="0" indent="0" algn="just">
              <a:buNone/>
            </a:pPr>
            <a:r>
              <a:rPr lang="en-US" sz="2800"/>
              <a:t>...</a:t>
            </a:r>
          </a:p>
          <a:p>
            <a:pPr marL="0" indent="0" algn="just">
              <a:buNone/>
            </a:pPr>
            <a:r>
              <a:rPr lang="en-US" sz="2800"/>
              <a:t>wait(mutex);</a:t>
            </a:r>
          </a:p>
          <a:p>
            <a:pPr marL="0" indent="0" algn="just">
              <a:buNone/>
            </a:pPr>
            <a:endParaRPr lang="en-US" sz="2800"/>
          </a:p>
          <a:p>
            <a:pPr marL="0" indent="0" algn="just">
              <a:buNone/>
            </a:pPr>
            <a:r>
              <a:rPr lang="en-US" sz="2800"/>
              <a:t>In this situation, several processes may be executing in their critical sections simultaneously, </a:t>
            </a:r>
            <a:r>
              <a:rPr lang="en-US" sz="2800">
                <a:solidFill>
                  <a:srgbClr val="FF0000"/>
                </a:solidFill>
              </a:rPr>
              <a:t>violating the mutual-exclusion</a:t>
            </a:r>
            <a:r>
              <a:rPr lang="en-US" sz="2800"/>
              <a:t> requirement.</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71145"/>
            <a:ext cx="10972800" cy="6349365"/>
          </a:xfrm>
        </p:spPr>
        <p:txBody>
          <a:bodyPr/>
          <a:lstStyle/>
          <a:p>
            <a:pPr marL="0" indent="0" algn="just">
              <a:buNone/>
            </a:pPr>
            <a:r>
              <a:rPr lang="en-US" sz="2800"/>
              <a:t>2.Suppose that a process replaces signal(mutex) with wait(mutex). That is, it executes</a:t>
            </a:r>
          </a:p>
          <a:p>
            <a:pPr marL="0" indent="0" algn="just">
              <a:buNone/>
            </a:pPr>
            <a:r>
              <a:rPr lang="en-US" sz="2800"/>
              <a:t>wait(mutex);</a:t>
            </a:r>
          </a:p>
          <a:p>
            <a:pPr marL="0" indent="0" algn="just">
              <a:buNone/>
            </a:pPr>
            <a:r>
              <a:rPr lang="en-US" sz="2800"/>
              <a:t>...</a:t>
            </a:r>
          </a:p>
          <a:p>
            <a:pPr marL="0" indent="0" algn="just">
              <a:buNone/>
            </a:pPr>
            <a:r>
              <a:rPr lang="en-US" sz="2800"/>
              <a:t>critical section</a:t>
            </a:r>
          </a:p>
          <a:p>
            <a:pPr marL="0" indent="0" algn="just">
              <a:buNone/>
            </a:pPr>
            <a:r>
              <a:rPr lang="en-US" sz="2800"/>
              <a:t>...</a:t>
            </a:r>
          </a:p>
          <a:p>
            <a:pPr marL="0" indent="0" algn="just">
              <a:buNone/>
            </a:pPr>
            <a:r>
              <a:rPr lang="en-US" sz="2800"/>
              <a:t>wait(mutex);</a:t>
            </a:r>
          </a:p>
          <a:p>
            <a:pPr marL="0" indent="0" algn="just">
              <a:buNone/>
            </a:pPr>
            <a:r>
              <a:rPr lang="en-US" sz="2800"/>
              <a:t>In this case, a </a:t>
            </a:r>
            <a:r>
              <a:rPr lang="en-US" sz="2800">
                <a:solidFill>
                  <a:srgbClr val="FF0000"/>
                </a:solidFill>
              </a:rPr>
              <a:t>deadlock</a:t>
            </a:r>
            <a:r>
              <a:rPr lang="en-US" sz="2800"/>
              <a:t> will occur.</a:t>
            </a:r>
          </a:p>
          <a:p>
            <a:pPr marL="0" indent="0" algn="just">
              <a:buNone/>
            </a:pPr>
            <a:endParaRPr lang="en-US" sz="2800"/>
          </a:p>
          <a:p>
            <a:pPr marL="0" indent="0" algn="just">
              <a:buNone/>
            </a:pPr>
            <a:r>
              <a:rPr lang="en-US" sz="2800"/>
              <a:t>3.Suppose that a process omits the wait(mutex), or the signal(mutex), or both. In this case, either mutual exclusion is violated or a deadlock will occur.</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MONITOR</a:t>
            </a:r>
          </a:p>
        </p:txBody>
      </p:sp>
      <p:sp>
        <p:nvSpPr>
          <p:cNvPr id="4" name="Rounded Rectangle 3"/>
          <p:cNvSpPr/>
          <p:nvPr/>
        </p:nvSpPr>
        <p:spPr>
          <a:xfrm>
            <a:off x="1579880" y="2148840"/>
            <a:ext cx="862965" cy="780415"/>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ctr" defTabSz="914400" rtl="0" eaLnBrk="1" fontAlgn="base" latinLnBrk="0" hangingPunct="1">
              <a:lnSpc>
                <a:spcPct val="100000"/>
              </a:lnSpc>
              <a:spcBef>
                <a:spcPct val="0"/>
              </a:spcBef>
              <a:spcAft>
                <a:spcPct val="0"/>
              </a:spcAft>
              <a:buClrTx/>
              <a:buSzTx/>
              <a:buFontTx/>
              <a:buNone/>
            </a:pPr>
            <a:r>
              <a:rPr kumimoji="0" lang="en-US" altLang="zh-CN" sz="36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a</a:t>
            </a:r>
          </a:p>
        </p:txBody>
      </p:sp>
      <p:sp>
        <p:nvSpPr>
          <p:cNvPr id="5" name="Rounded Rectangle 4"/>
          <p:cNvSpPr/>
          <p:nvPr/>
        </p:nvSpPr>
        <p:spPr>
          <a:xfrm>
            <a:off x="1579880" y="3332480"/>
            <a:ext cx="971550" cy="808990"/>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ctr" defTabSz="914400" rtl="0" eaLnBrk="1" fontAlgn="base" latinLnBrk="0" hangingPunct="1">
              <a:lnSpc>
                <a:spcPct val="100000"/>
              </a:lnSpc>
              <a:spcBef>
                <a:spcPct val="0"/>
              </a:spcBef>
              <a:spcAft>
                <a:spcPct val="0"/>
              </a:spcAft>
              <a:buClrTx/>
              <a:buSzTx/>
              <a:buFontTx/>
              <a:buNone/>
            </a:pPr>
            <a:r>
              <a:rPr kumimoji="0" lang="en-US" altLang="zh-CN" sz="36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b</a:t>
            </a:r>
          </a:p>
        </p:txBody>
      </p:sp>
      <p:sp>
        <p:nvSpPr>
          <p:cNvPr id="6" name="Rounded Rectangle 5"/>
          <p:cNvSpPr/>
          <p:nvPr/>
        </p:nvSpPr>
        <p:spPr>
          <a:xfrm>
            <a:off x="1579880" y="4763135"/>
            <a:ext cx="793750" cy="807085"/>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ctr" defTabSz="914400" rtl="0" eaLnBrk="1" fontAlgn="base" latinLnBrk="0" hangingPunct="1">
              <a:lnSpc>
                <a:spcPct val="100000"/>
              </a:lnSpc>
              <a:spcBef>
                <a:spcPct val="0"/>
              </a:spcBef>
              <a:spcAft>
                <a:spcPct val="0"/>
              </a:spcAft>
              <a:buClrTx/>
              <a:buSzTx/>
              <a:buFontTx/>
              <a:buNone/>
            </a:pPr>
            <a:r>
              <a:rPr kumimoji="0" lang="en-US" altLang="zh-CN" sz="40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c</a:t>
            </a:r>
          </a:p>
        </p:txBody>
      </p:sp>
      <p:sp>
        <p:nvSpPr>
          <p:cNvPr id="7" name="Rounded Rectangle 6"/>
          <p:cNvSpPr/>
          <p:nvPr/>
        </p:nvSpPr>
        <p:spPr>
          <a:xfrm>
            <a:off x="3989070" y="2120900"/>
            <a:ext cx="3545205" cy="944245"/>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ctr" defTabSz="914400" rtl="0" eaLnBrk="1" fontAlgn="base" latinLnBrk="0" hangingPunct="1">
              <a:lnSpc>
                <a:spcPct val="100000"/>
              </a:lnSpc>
              <a:spcBef>
                <a:spcPct val="0"/>
              </a:spcBef>
              <a:spcAft>
                <a:spcPct val="0"/>
              </a:spcAft>
              <a:buClrTx/>
              <a:buSzTx/>
              <a:buFontTx/>
              <a:buNone/>
            </a:pPr>
            <a:r>
              <a:rPr lang="en-US" altLang="zh-CN" sz="2800" smtClean="0">
                <a:ln>
                  <a:noFill/>
                </a:ln>
                <a:effectLst/>
                <a:latin typeface="Arial" panose="020B0604020202020204" pitchFamily="34" charset="0"/>
                <a:ea typeface="SimSun" panose="02010600030101010101" pitchFamily="2" charset="-122"/>
                <a:sym typeface="+mn-ea"/>
              </a:rPr>
              <a:t>procedure 1</a:t>
            </a:r>
            <a:endParaRPr kumimoji="0" lang="en-US" altLang="zh-CN" sz="2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a:p>
            <a:pPr marL="0" marR="0" indent="0" algn="ctr" defTabSz="914400" rtl="0" eaLnBrk="1" fontAlgn="base" latinLnBrk="0" hangingPunct="1">
              <a:lnSpc>
                <a:spcPct val="100000"/>
              </a:lnSpc>
              <a:spcBef>
                <a:spcPct val="0"/>
              </a:spcBef>
              <a:spcAft>
                <a:spcPct val="0"/>
              </a:spcAft>
              <a:buClrTx/>
              <a:buSzTx/>
              <a:buFontTx/>
              <a:buNone/>
            </a:pPr>
            <a:endParaRPr kumimoji="0" lang="en-US" altLang="zh-CN" sz="2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8" name="Rounded Rectangle 7"/>
          <p:cNvSpPr/>
          <p:nvPr/>
        </p:nvSpPr>
        <p:spPr>
          <a:xfrm>
            <a:off x="4112260" y="3284220"/>
            <a:ext cx="3490595" cy="890270"/>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ctr" defTabSz="914400" rtl="0" eaLnBrk="1" fontAlgn="base" latinLnBrk="0" hangingPunct="1">
              <a:lnSpc>
                <a:spcPct val="100000"/>
              </a:lnSpc>
              <a:spcBef>
                <a:spcPct val="0"/>
              </a:spcBef>
              <a:spcAft>
                <a:spcPct val="0"/>
              </a:spcAft>
              <a:buClrTx/>
              <a:buSzTx/>
              <a:buFontTx/>
              <a:buNone/>
            </a:pPr>
            <a:r>
              <a:rPr lang="en-US" altLang="zh-CN" sz="2400" smtClean="0">
                <a:ln>
                  <a:noFill/>
                </a:ln>
                <a:effectLst/>
                <a:latin typeface="Arial" panose="020B0604020202020204" pitchFamily="34" charset="0"/>
                <a:ea typeface="SimSun" panose="02010600030101010101" pitchFamily="2" charset="-122"/>
                <a:sym typeface="+mn-ea"/>
              </a:rPr>
              <a:t>procedure 2</a:t>
            </a:r>
            <a:endParaRPr kumimoji="0" lang="en-US" altLang="zh-CN" sz="24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a:p>
            <a:pPr marL="0" marR="0" indent="0" algn="ctr" defTabSz="914400" rtl="0" eaLnBrk="1" fontAlgn="base" latinLnBrk="0" hangingPunct="1">
              <a:lnSpc>
                <a:spcPct val="100000"/>
              </a:lnSpc>
              <a:spcBef>
                <a:spcPct val="0"/>
              </a:spcBef>
              <a:spcAft>
                <a:spcPct val="0"/>
              </a:spcAft>
              <a:buClrTx/>
              <a:buSzTx/>
              <a:buFontTx/>
              <a:buNone/>
            </a:pPr>
            <a:endParaRPr kumimoji="0" lang="en-US" altLang="zh-CN" sz="24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9" name="Rounded Rectangle 8"/>
          <p:cNvSpPr/>
          <p:nvPr/>
        </p:nvSpPr>
        <p:spPr>
          <a:xfrm>
            <a:off x="4276725" y="4858385"/>
            <a:ext cx="3531870" cy="1013460"/>
          </a:xfrm>
          <a:prstGeom prst="roundRect">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ctr"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procedure 3</a:t>
            </a:r>
          </a:p>
        </p:txBody>
      </p:sp>
      <p:sp>
        <p:nvSpPr>
          <p:cNvPr id="10" name="Oval 9"/>
          <p:cNvSpPr/>
          <p:nvPr/>
        </p:nvSpPr>
        <p:spPr>
          <a:xfrm>
            <a:off x="9300210" y="1833245"/>
            <a:ext cx="1300480" cy="1013460"/>
          </a:xfrm>
          <a:prstGeom prst="ellips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32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P1</a:t>
            </a:r>
          </a:p>
        </p:txBody>
      </p:sp>
      <p:sp>
        <p:nvSpPr>
          <p:cNvPr id="11" name="Oval 10"/>
          <p:cNvSpPr/>
          <p:nvPr/>
        </p:nvSpPr>
        <p:spPr>
          <a:xfrm>
            <a:off x="9587865" y="4078605"/>
            <a:ext cx="1177290" cy="1163320"/>
          </a:xfrm>
          <a:prstGeom prst="ellipse">
            <a:avLst/>
          </a:pr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p:spPr>
        <p:txBody>
          <a:bodyPr vert="horz" wrap="none" lIns="91440" tIns="45720" rIns="91440" bIns="45720" numCol="1" anchor="ctr" anchorCtr="0" compatLnSpc="1"/>
          <a:lstStyle/>
          <a:p>
            <a:pPr marL="0" marR="0" indent="0" algn="l" defTabSz="914400" rtl="0" eaLnBrk="1" fontAlgn="base" latinLnBrk="0" hangingPunct="1">
              <a:lnSpc>
                <a:spcPct val="100000"/>
              </a:lnSpc>
              <a:spcBef>
                <a:spcPct val="0"/>
              </a:spcBef>
              <a:spcAft>
                <a:spcPct val="0"/>
              </a:spcAft>
              <a:buClrTx/>
              <a:buSzTx/>
              <a:buFontTx/>
              <a:buNone/>
            </a:pPr>
            <a:r>
              <a:rPr kumimoji="0" lang="en-US" altLang="zh-CN" sz="3200" b="0" i="0" u="none" strike="noStrike" cap="none" normalizeH="0" baseline="0" smtClean="0">
                <a:ln>
                  <a:noFill/>
                </a:ln>
                <a:solidFill>
                  <a:schemeClr val="tx1"/>
                </a:solidFill>
                <a:effectLst/>
                <a:latin typeface="Arial" panose="020B0604020202020204" pitchFamily="34" charset="0"/>
                <a:ea typeface="SimSun" panose="02010600030101010101" pitchFamily="2" charset="-122"/>
              </a:rPr>
              <a:t>P2</a:t>
            </a:r>
          </a:p>
        </p:txBody>
      </p:sp>
      <p:cxnSp>
        <p:nvCxnSpPr>
          <p:cNvPr id="12" name="Straight Arrow Connector 11"/>
          <p:cNvCxnSpPr>
            <a:endCxn id="7" idx="3"/>
          </p:cNvCxnSpPr>
          <p:nvPr/>
        </p:nvCxnSpPr>
        <p:spPr>
          <a:xfrm flipH="1">
            <a:off x="7534275" y="2477135"/>
            <a:ext cx="1765935" cy="116205"/>
          </a:xfrm>
          <a:prstGeom prst="straightConnector1">
            <a:avLst/>
          </a:prstGeom>
          <a:gradFill rotWithShape="0">
            <a:gsLst>
              <a:gs pos="0">
                <a:schemeClr val="accent1"/>
              </a:gs>
              <a:gs pos="100000">
                <a:schemeClr val="accent2"/>
              </a:gs>
            </a:gsLst>
            <a:lin ang="5400000" scaled="1"/>
          </a:gradFill>
          <a:ln w="38100" cap="flat" cmpd="sng" algn="ctr">
            <a:solidFill>
              <a:schemeClr val="accent1"/>
            </a:solidFill>
            <a:prstDash val="solid"/>
            <a:round/>
            <a:headEnd type="none" w="med" len="med"/>
            <a:tailEnd type="arrow" w="med" len="med"/>
          </a:ln>
        </p:spPr>
      </p:cxnSp>
      <p:sp>
        <p:nvSpPr>
          <p:cNvPr id="13" name="Text Box 12"/>
          <p:cNvSpPr txBox="1"/>
          <p:nvPr/>
        </p:nvSpPr>
        <p:spPr>
          <a:xfrm>
            <a:off x="1347470" y="6035675"/>
            <a:ext cx="2641600" cy="368300"/>
          </a:xfrm>
          <a:prstGeom prst="rect">
            <a:avLst/>
          </a:prstGeom>
          <a:noFill/>
        </p:spPr>
        <p:txBody>
          <a:bodyPr wrap="square" rtlCol="0">
            <a:spAutoFit/>
          </a:bodyPr>
          <a:lstStyle/>
          <a:p>
            <a:r>
              <a:rPr lang="en-US" b="1"/>
              <a:t>SHARED VARIABLES</a:t>
            </a:r>
          </a:p>
        </p:txBody>
      </p:sp>
      <p:sp>
        <p:nvSpPr>
          <p:cNvPr id="14" name="Text Box 13"/>
          <p:cNvSpPr txBox="1"/>
          <p:nvPr/>
        </p:nvSpPr>
        <p:spPr>
          <a:xfrm>
            <a:off x="7164705" y="1546225"/>
            <a:ext cx="958215" cy="368300"/>
          </a:xfrm>
          <a:prstGeom prst="rect">
            <a:avLst/>
          </a:prstGeom>
          <a:noFill/>
        </p:spPr>
        <p:txBody>
          <a:bodyPr wrap="square" rtlCol="0">
            <a:spAutoFit/>
          </a:bodyPr>
          <a:lstStyle/>
          <a:p>
            <a:r>
              <a:rPr lang="en-US"/>
              <a:t>GET</a:t>
            </a:r>
          </a:p>
        </p:txBody>
      </p:sp>
      <p:sp>
        <p:nvSpPr>
          <p:cNvPr id="15" name="Text Box 14"/>
          <p:cNvSpPr txBox="1"/>
          <p:nvPr/>
        </p:nvSpPr>
        <p:spPr>
          <a:xfrm>
            <a:off x="7657465" y="3079115"/>
            <a:ext cx="657225" cy="368300"/>
          </a:xfrm>
          <a:prstGeom prst="rect">
            <a:avLst/>
          </a:prstGeom>
          <a:noFill/>
        </p:spPr>
        <p:txBody>
          <a:bodyPr wrap="square" rtlCol="0">
            <a:spAutoFit/>
          </a:bodyPr>
          <a:lstStyle/>
          <a:p>
            <a:r>
              <a:rPr lang="en-US"/>
              <a:t>SET</a:t>
            </a:r>
          </a:p>
        </p:txBody>
      </p:sp>
      <p:sp>
        <p:nvSpPr>
          <p:cNvPr id="16" name="Text Box 15"/>
          <p:cNvSpPr txBox="1"/>
          <p:nvPr/>
        </p:nvSpPr>
        <p:spPr>
          <a:xfrm>
            <a:off x="8136890" y="2162175"/>
            <a:ext cx="684530" cy="368300"/>
          </a:xfrm>
          <a:prstGeom prst="rect">
            <a:avLst/>
          </a:prstGeom>
          <a:noFill/>
        </p:spPr>
        <p:txBody>
          <a:bodyPr wrap="square" rtlCol="0">
            <a:spAutoFit/>
          </a:bodyPr>
          <a:lstStyle/>
          <a:p>
            <a:r>
              <a:rPr lang="en-US"/>
              <a:t>OUT</a:t>
            </a:r>
          </a:p>
        </p:txBody>
      </p:sp>
      <p:cxnSp>
        <p:nvCxnSpPr>
          <p:cNvPr id="17" name="Straight Arrow Connector 16"/>
          <p:cNvCxnSpPr>
            <a:stCxn id="11" idx="2"/>
          </p:cNvCxnSpPr>
          <p:nvPr/>
        </p:nvCxnSpPr>
        <p:spPr>
          <a:xfrm flipH="1" flipV="1">
            <a:off x="7575550" y="3886835"/>
            <a:ext cx="2012315" cy="773430"/>
          </a:xfrm>
          <a:prstGeom prst="straightConnector1">
            <a:avLst/>
          </a:prstGeom>
          <a:gradFill rotWithShape="0">
            <a:gsLst>
              <a:gs pos="0">
                <a:schemeClr val="accent1"/>
              </a:gs>
              <a:gs pos="100000">
                <a:schemeClr val="accent2"/>
              </a:gs>
            </a:gsLst>
            <a:lin ang="5400000" scaled="1"/>
          </a:gradFill>
          <a:ln w="38100" cap="flat" cmpd="sng" algn="ctr">
            <a:solidFill>
              <a:schemeClr val="accent1"/>
            </a:solidFill>
            <a:prstDash val="solid"/>
            <a:round/>
            <a:headEnd type="none" w="med" len="med"/>
            <a:tailEnd type="arrow" w="med" len="med"/>
          </a:ln>
        </p:spPr>
      </p:cxnSp>
      <p:sp>
        <p:nvSpPr>
          <p:cNvPr id="18" name="Text Box 17"/>
          <p:cNvSpPr txBox="1"/>
          <p:nvPr/>
        </p:nvSpPr>
        <p:spPr>
          <a:xfrm>
            <a:off x="8328660" y="4365625"/>
            <a:ext cx="492760" cy="368300"/>
          </a:xfrm>
          <a:prstGeom prst="rect">
            <a:avLst/>
          </a:prstGeom>
          <a:noFill/>
        </p:spPr>
        <p:txBody>
          <a:bodyPr wrap="square" rtlCol="0">
            <a:spAutoFit/>
          </a:bodyPr>
          <a:lstStyle/>
          <a:p>
            <a:r>
              <a:rPr lang="en-US"/>
              <a:t>IN</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582613"/>
          </a:xfrm>
        </p:spPr>
        <p:txBody>
          <a:bodyPr/>
          <a:lstStyle/>
          <a:p>
            <a:pPr algn="ctr"/>
            <a:r>
              <a:rPr lang="en-US">
                <a:solidFill>
                  <a:srgbClr val="FF0000"/>
                </a:solidFill>
                <a:sym typeface="+mn-ea"/>
              </a:rPr>
              <a:t/>
            </a:r>
            <a:br>
              <a:rPr lang="en-US">
                <a:solidFill>
                  <a:srgbClr val="FF0000"/>
                </a:solidFill>
                <a:sym typeface="+mn-ea"/>
              </a:rPr>
            </a:br>
            <a:r>
              <a:rPr lang="en-US">
                <a:solidFill>
                  <a:srgbClr val="FF0000"/>
                </a:solidFill>
                <a:sym typeface="+mn-ea"/>
              </a:rPr>
              <a:t>Syntax of a monitor.</a:t>
            </a:r>
            <a:r>
              <a:rPr lang="en-US">
                <a:solidFill>
                  <a:srgbClr val="FF0000"/>
                </a:solidFill>
              </a:rPr>
              <a:t/>
            </a:r>
            <a:br>
              <a:rPr lang="en-US">
                <a:solidFill>
                  <a:srgbClr val="FF0000"/>
                </a:solidFill>
              </a:rPr>
            </a:br>
            <a:endParaRPr lang="en-US"/>
          </a:p>
        </p:txBody>
      </p:sp>
      <p:sp>
        <p:nvSpPr>
          <p:cNvPr id="3" name="Content Placeholder 2"/>
          <p:cNvSpPr>
            <a:spLocks noGrp="1"/>
          </p:cNvSpPr>
          <p:nvPr>
            <p:ph idx="1"/>
          </p:nvPr>
        </p:nvSpPr>
        <p:spPr>
          <a:xfrm>
            <a:off x="609600" y="774065"/>
            <a:ext cx="10972800" cy="5353685"/>
          </a:xfrm>
        </p:spPr>
        <p:txBody>
          <a:bodyPr/>
          <a:lstStyle/>
          <a:p>
            <a:pPr marL="0" indent="0">
              <a:buNone/>
            </a:pPr>
            <a:r>
              <a:rPr lang="en-US" sz="2000"/>
              <a:t>monitor monitor name</a:t>
            </a:r>
          </a:p>
          <a:p>
            <a:pPr marL="0" indent="0">
              <a:buNone/>
            </a:pPr>
            <a:r>
              <a:rPr lang="en-US" sz="2000"/>
              <a:t>{</a:t>
            </a:r>
          </a:p>
          <a:p>
            <a:pPr marL="0" indent="0">
              <a:buNone/>
            </a:pPr>
            <a:r>
              <a:rPr lang="en-US" sz="2000"/>
              <a:t>/* shared variable declarations */</a:t>
            </a:r>
          </a:p>
          <a:p>
            <a:pPr marL="0" indent="0">
              <a:buNone/>
            </a:pPr>
            <a:r>
              <a:rPr lang="en-US" sz="2000"/>
              <a:t>function P1(...) {</a:t>
            </a:r>
          </a:p>
          <a:p>
            <a:pPr marL="0" indent="0">
              <a:buNone/>
            </a:pPr>
            <a:r>
              <a:rPr lang="en-US" sz="2000"/>
              <a:t>...</a:t>
            </a:r>
          </a:p>
          <a:p>
            <a:pPr marL="0" indent="0">
              <a:buNone/>
            </a:pPr>
            <a:r>
              <a:rPr lang="en-US" sz="2000"/>
              <a:t>}</a:t>
            </a:r>
          </a:p>
          <a:p>
            <a:pPr marL="0" indent="0">
              <a:buNone/>
            </a:pPr>
            <a:r>
              <a:rPr lang="en-US" sz="2000"/>
              <a:t>function P2(...) {</a:t>
            </a:r>
          </a:p>
          <a:p>
            <a:pPr marL="0" indent="0">
              <a:buNone/>
            </a:pPr>
            <a:r>
              <a:rPr lang="en-US" sz="2000"/>
              <a:t>...</a:t>
            </a:r>
          </a:p>
          <a:p>
            <a:pPr marL="0" indent="0">
              <a:buNone/>
            </a:pPr>
            <a:r>
              <a:rPr lang="en-US" sz="2000"/>
              <a:t>} ...</a:t>
            </a:r>
          </a:p>
          <a:p>
            <a:pPr marL="0" indent="0">
              <a:buNone/>
            </a:pPr>
            <a:r>
              <a:rPr lang="en-US" sz="2000"/>
              <a:t>function Pn(...) {</a:t>
            </a:r>
          </a:p>
          <a:p>
            <a:pPr marL="0" indent="0">
              <a:buNone/>
            </a:pPr>
            <a:r>
              <a:rPr lang="en-US" sz="2000"/>
              <a:t>...</a:t>
            </a:r>
          </a:p>
          <a:p>
            <a:pPr marL="0" indent="0">
              <a:buNone/>
            </a:pPr>
            <a:r>
              <a:rPr lang="en-US" sz="2000"/>
              <a:t>}</a:t>
            </a:r>
          </a:p>
          <a:p>
            <a:pPr marL="0" indent="0">
              <a:buNone/>
            </a:pPr>
            <a:r>
              <a:rPr lang="en-US" sz="2000"/>
              <a:t>initialization code (...) {</a:t>
            </a:r>
          </a:p>
          <a:p>
            <a:pPr marL="0" indent="0">
              <a:buNone/>
            </a:pPr>
            <a:r>
              <a:rPr lang="en-US" sz="2000"/>
              <a:t>...</a:t>
            </a:r>
          </a:p>
          <a:p>
            <a:pPr marL="0" indent="0">
              <a:buNone/>
            </a:pPr>
            <a:r>
              <a:rPr lang="en-US" sz="2000"/>
              <a:t>} }</a:t>
            </a:r>
          </a:p>
          <a:p>
            <a:pPr marL="0" indent="0">
              <a:buNone/>
            </a:pPr>
            <a:r>
              <a:rPr lang="en-US" sz="2000">
                <a:solidFill>
                  <a:srgbClr val="FF0000"/>
                </a:solidFill>
              </a:rPr>
              <a:t> Syntax of a monitor.</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Monitor Usage</a:t>
            </a:r>
          </a:p>
        </p:txBody>
      </p:sp>
      <p:sp>
        <p:nvSpPr>
          <p:cNvPr id="3" name="Content Placeholder 2"/>
          <p:cNvSpPr>
            <a:spLocks noGrp="1"/>
          </p:cNvSpPr>
          <p:nvPr>
            <p:ph idx="1"/>
          </p:nvPr>
        </p:nvSpPr>
        <p:spPr/>
        <p:txBody>
          <a:bodyPr/>
          <a:lstStyle/>
          <a:p>
            <a:pPr algn="just">
              <a:buFont typeface="Wingdings" panose="05000000000000000000" charset="0"/>
              <a:buChar char="v"/>
            </a:pPr>
            <a:r>
              <a:rPr lang="en-US" sz="2800"/>
              <a:t>A monitor type is an ADT that includes a set of programmer_x0002_defined operations that are provided with mutual exclusion within the monitor.</a:t>
            </a:r>
          </a:p>
          <a:p>
            <a:pPr algn="just">
              <a:buFont typeface="Wingdings" panose="05000000000000000000" charset="0"/>
              <a:buChar char="v"/>
            </a:pPr>
            <a:r>
              <a:rPr lang="en-US" sz="2800"/>
              <a:t> Thus, a function defined within a monitor can access only those variables declared locally within the monitor.</a:t>
            </a:r>
          </a:p>
          <a:p>
            <a:pPr algn="just">
              <a:buFont typeface="Wingdings" panose="05000000000000000000" charset="0"/>
              <a:buChar char="v"/>
            </a:pPr>
            <a:r>
              <a:rPr lang="en-US" sz="2800"/>
              <a:t> A programmer who needs to write a tailor-made synchronization scheme can define one or more variables of type condition</a:t>
            </a:r>
          </a:p>
          <a:p>
            <a:pPr marL="0" indent="0" algn="just">
              <a:buNone/>
            </a:pPr>
            <a:r>
              <a:rPr lang="en-US" sz="2800"/>
              <a:t>                           </a:t>
            </a:r>
          </a:p>
          <a:p>
            <a:pPr marL="0" indent="0" algn="just">
              <a:buNone/>
            </a:pPr>
            <a:r>
              <a:rPr lang="en-US" sz="2800"/>
              <a:t>                                       </a:t>
            </a:r>
            <a:r>
              <a:rPr lang="en-US" sz="2800" b="1">
                <a:solidFill>
                  <a:srgbClr val="FF0000"/>
                </a:solidFill>
              </a:rPr>
              <a:t>condition x, 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6600">
                  <a:solidFill>
                    <a:schemeClr val="accent2"/>
                  </a:solidFill>
                  <a:prstDash val="solid"/>
                </a:ln>
                <a:solidFill>
                  <a:srgbClr val="FFFFFF"/>
                </a:solidFill>
                <a:effectLst>
                  <a:outerShdw dist="38100" dir="2700000" algn="tl" rotWithShape="0">
                    <a:schemeClr val="accent2"/>
                  </a:outerShdw>
                </a:effectLst>
              </a:rPr>
              <a:t>Why is Process Synchronisation Important</a:t>
            </a:r>
          </a:p>
        </p:txBody>
      </p:sp>
      <p:sp>
        <p:nvSpPr>
          <p:cNvPr id="3" name="Content Placeholder 2"/>
          <p:cNvSpPr>
            <a:spLocks noGrp="1"/>
          </p:cNvSpPr>
          <p:nvPr>
            <p:ph idx="1"/>
          </p:nvPr>
        </p:nvSpPr>
        <p:spPr/>
        <p:txBody>
          <a:bodyPr/>
          <a:lstStyle/>
          <a:p>
            <a:pPr marL="0" indent="0" algn="just">
              <a:buNone/>
            </a:pPr>
            <a:r>
              <a:rPr lang="en-US" sz="3600"/>
              <a:t>When several threads (or processes) share data, running in parallel on different cores , then changes made by one process may override changes made by another process running parallel. Resulting in inconsistent data. So, this requires processes to be synchronized, handling system resources and processes to avoid such situation is known as </a:t>
            </a:r>
            <a:r>
              <a:rPr lang="en-US"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Process Synchronization.</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Schematic view of a monitor</a:t>
            </a:r>
          </a:p>
        </p:txBody>
      </p:sp>
      <p:pic>
        <p:nvPicPr>
          <p:cNvPr id="4" name="Content Placeholder 3"/>
          <p:cNvPicPr>
            <a:picLocks noGrp="1" noChangeAspect="1"/>
          </p:cNvPicPr>
          <p:nvPr>
            <p:ph idx="1"/>
          </p:nvPr>
        </p:nvPicPr>
        <p:blipFill>
          <a:blip r:embed="rId2"/>
          <a:stretch>
            <a:fillRect/>
          </a:stretch>
        </p:blipFill>
        <p:spPr>
          <a:xfrm>
            <a:off x="2545080" y="772795"/>
            <a:ext cx="7388860" cy="5354955"/>
          </a:xfrm>
          <a:prstGeom prst="rect">
            <a:avLst/>
          </a:prstGeom>
        </p:spPr>
      </p:pic>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90855"/>
            <a:ext cx="10972800" cy="5636895"/>
          </a:xfrm>
        </p:spPr>
        <p:txBody>
          <a:bodyPr/>
          <a:lstStyle/>
          <a:p>
            <a:pPr marL="0" indent="0" algn="just">
              <a:buNone/>
            </a:pPr>
            <a:r>
              <a:rPr lang="en-US" sz="2800"/>
              <a:t>The only operations that can be invoked on a condition variable are wait() and signal().</a:t>
            </a:r>
          </a:p>
          <a:p>
            <a:pPr marL="0" indent="0" algn="just">
              <a:buNone/>
            </a:pPr>
            <a:endParaRPr lang="en-US" sz="2800"/>
          </a:p>
          <a:p>
            <a:pPr algn="just">
              <a:buFont typeface="Wingdings" panose="05000000000000000000" charset="0"/>
              <a:buChar char="v"/>
            </a:pPr>
            <a:r>
              <a:rPr lang="en-US" sz="2800"/>
              <a:t>The operation </a:t>
            </a:r>
            <a:r>
              <a:rPr lang="en-US" sz="2800">
                <a:solidFill>
                  <a:srgbClr val="FF0000"/>
                </a:solidFill>
              </a:rPr>
              <a:t>x.wait(); </a:t>
            </a:r>
            <a:r>
              <a:rPr lang="en-US" sz="2800"/>
              <a:t>means that the process invoking this operation is suspended until another process invokes </a:t>
            </a:r>
            <a:r>
              <a:rPr lang="en-US" sz="2800">
                <a:solidFill>
                  <a:srgbClr val="FF0000"/>
                </a:solidFill>
              </a:rPr>
              <a:t>x.signal();</a:t>
            </a:r>
          </a:p>
          <a:p>
            <a:pPr algn="just">
              <a:buFont typeface="Wingdings" panose="05000000000000000000" charset="0"/>
              <a:buChar char="v"/>
            </a:pPr>
            <a:r>
              <a:rPr lang="en-US" sz="2800"/>
              <a:t>The x.signal() operation resumes exactly one suspended process. If no process is suspended, then the signal() operation has no effect; i.e,</a:t>
            </a:r>
          </a:p>
          <a:p>
            <a:pPr algn="just">
              <a:buFont typeface="Wingdings" panose="05000000000000000000" charset="0"/>
              <a:buChar char="v"/>
            </a:pPr>
            <a:r>
              <a:rPr lang="en-US" sz="2800"/>
              <a:t> The state of x is the same as if the operation had never been executed.</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sz="2800"/>
              <a:t>however, that conceptually both processes can continue</a:t>
            </a:r>
          </a:p>
          <a:p>
            <a:pPr marL="0" indent="0" algn="just">
              <a:buNone/>
            </a:pPr>
            <a:r>
              <a:rPr lang="en-US" sz="2800"/>
              <a:t>with their execution. Two possibilities exist:</a:t>
            </a:r>
          </a:p>
          <a:p>
            <a:pPr marL="0" indent="0" algn="just">
              <a:buNone/>
            </a:pPr>
            <a:r>
              <a:rPr lang="en-US" sz="28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 Signal and wait: </a:t>
            </a:r>
            <a:r>
              <a:rPr lang="en-US" sz="2800"/>
              <a:t>P either waits until Q leaves the monitor or waits for another condition.</a:t>
            </a:r>
          </a:p>
          <a:p>
            <a:pPr marL="0" indent="0" algn="just">
              <a:buNone/>
            </a:pPr>
            <a:r>
              <a:rPr lang="en-US" sz="28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2. Signal and continue:</a:t>
            </a:r>
            <a:r>
              <a:rPr lang="en-US" sz="2800"/>
              <a:t> Q either waits until P leaves the monitor or waits for another condition.</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a:ln w="22225">
                  <a:solidFill>
                    <a:schemeClr val="accent2"/>
                  </a:solidFill>
                  <a:prstDash val="solid"/>
                </a:ln>
                <a:solidFill>
                  <a:schemeClr val="accent2">
                    <a:lumMod val="40000"/>
                    <a:lumOff val="60000"/>
                  </a:schemeClr>
                </a:solidFill>
                <a:effectLst/>
              </a:rPr>
              <a:t>Monitor with condition variables</a:t>
            </a:r>
          </a:p>
        </p:txBody>
      </p:sp>
      <p:pic>
        <p:nvPicPr>
          <p:cNvPr id="4" name="Content Placeholder 3"/>
          <p:cNvPicPr>
            <a:picLocks noGrp="1" noChangeAspect="1"/>
          </p:cNvPicPr>
          <p:nvPr>
            <p:ph idx="1"/>
          </p:nvPr>
        </p:nvPicPr>
        <p:blipFill>
          <a:blip r:embed="rId2"/>
          <a:stretch>
            <a:fillRect/>
          </a:stretch>
        </p:blipFill>
        <p:spPr>
          <a:xfrm>
            <a:off x="2520315" y="886460"/>
            <a:ext cx="7698105" cy="5500370"/>
          </a:xfrm>
          <a:prstGeom prst="rect">
            <a:avLst/>
          </a:prstGeom>
        </p:spPr>
      </p:pic>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Dining-Philosophers Solution Using Monitors</a:t>
            </a:r>
          </a:p>
        </p:txBody>
      </p:sp>
      <p:sp>
        <p:nvSpPr>
          <p:cNvPr id="3" name="Content Placeholder 2"/>
          <p:cNvSpPr>
            <a:spLocks noGrp="1"/>
          </p:cNvSpPr>
          <p:nvPr>
            <p:ph idx="1"/>
          </p:nvPr>
        </p:nvSpPr>
        <p:spPr/>
        <p:txBody>
          <a:bodyPr/>
          <a:lstStyle/>
          <a:p>
            <a:pPr algn="just">
              <a:buFont typeface="Wingdings" panose="05000000000000000000" charset="0"/>
              <a:buChar char="v"/>
            </a:pPr>
            <a:r>
              <a:rPr lang="en-US" sz="2800"/>
              <a:t>A philosopher may pick up her chopsticks only if both of them are available.</a:t>
            </a:r>
          </a:p>
          <a:p>
            <a:pPr algn="just">
              <a:buFont typeface="Wingdings" panose="05000000000000000000" charset="0"/>
              <a:buChar char="v"/>
            </a:pPr>
            <a:r>
              <a:rPr lang="en-US" sz="2800"/>
              <a:t>To find a philosopher, we introduce the following data structure:</a:t>
            </a:r>
          </a:p>
          <a:p>
            <a:pPr marL="0" indent="0" algn="just">
              <a:buNone/>
            </a:pPr>
            <a:endParaRPr lang="en-US" sz="2800"/>
          </a:p>
          <a:p>
            <a:pPr marL="0" indent="0" algn="just">
              <a:buNone/>
            </a:pPr>
            <a:r>
              <a:rPr lang="en-US" sz="2800"/>
              <a:t>enum {THINKING, HUNGRY, EATING} state[5];</a:t>
            </a:r>
          </a:p>
          <a:p>
            <a:pPr marL="0" indent="0" algn="just">
              <a:buNone/>
            </a:pPr>
            <a:r>
              <a:rPr lang="en-US" sz="2800"/>
              <a:t>Philosopher i can set the variable state[i] = EATING only if her two</a:t>
            </a:r>
          </a:p>
          <a:p>
            <a:pPr marL="0" indent="0" algn="just">
              <a:buNone/>
            </a:pPr>
            <a:r>
              <a:rPr lang="en-US" sz="2800"/>
              <a:t>neighbors are not eating: (state[(i+4) % 5] != EATING) and (state[(i+1)% 5] != EATING).</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a:t>shared data :</a:t>
            </a:r>
          </a:p>
          <a:p>
            <a:pPr marL="0" indent="0">
              <a:buNone/>
            </a:pPr>
            <a:r>
              <a:rPr lang="en-US"/>
              <a:t>		state[5] (Thinking,hungry,eating)</a:t>
            </a:r>
          </a:p>
          <a:p>
            <a:pPr marL="0" indent="0">
              <a:buNone/>
            </a:pPr>
            <a:r>
              <a:rPr lang="en-US"/>
              <a:t>		self[5] : semaphore ; {initailize all 0}</a:t>
            </a:r>
          </a:p>
          <a:p>
            <a:pPr marL="0" indent="0">
              <a:buNone/>
            </a:pPr>
            <a:r>
              <a:rPr lang="en-US"/>
              <a:t>		mutex : semaphore ; </a:t>
            </a:r>
            <a:r>
              <a:rPr lang="en-US">
                <a:sym typeface="+mn-ea"/>
              </a:rPr>
              <a:t>{initailize all 1}</a:t>
            </a:r>
          </a:p>
          <a:p>
            <a:pPr marL="0" indent="0">
              <a:buNone/>
            </a:pPr>
            <a:r>
              <a:rPr lang="en-US">
                <a:sym typeface="+mn-ea"/>
              </a:rPr>
              <a:t>		left : (i+4)%5 { left neighbour}</a:t>
            </a:r>
          </a:p>
          <a:p>
            <a:pPr marL="0" indent="0">
              <a:buNone/>
            </a:pPr>
            <a:r>
              <a:rPr lang="en-US">
                <a:sym typeface="+mn-ea"/>
              </a:rPr>
              <a:t>		right : (i+4)%5 { right neighbour}</a:t>
            </a:r>
            <a:endParaRPr lang="en-US"/>
          </a:p>
          <a:p>
            <a:pPr marL="0" indent="0">
              <a:buNone/>
            </a:pPr>
            <a:endParaRPr lang="en-US"/>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3345"/>
            <a:ext cx="10972800" cy="6034405"/>
          </a:xfrm>
        </p:spPr>
        <p:txBody>
          <a:bodyPr/>
          <a:lstStyle/>
          <a:p>
            <a:pPr marL="0" indent="0">
              <a:buNone/>
            </a:pPr>
            <a:r>
              <a:rPr lang="en-US" sz="2000"/>
              <a:t>monitor DiningPhilosophers</a:t>
            </a:r>
          </a:p>
          <a:p>
            <a:pPr marL="0" indent="0">
              <a:buNone/>
            </a:pPr>
            <a:r>
              <a:rPr lang="en-US" sz="2000"/>
              <a:t>{</a:t>
            </a:r>
          </a:p>
          <a:p>
            <a:pPr marL="0" indent="0">
              <a:buNone/>
            </a:pPr>
            <a:r>
              <a:rPr lang="en-US" sz="2000"/>
              <a:t>enum {THINKING, HUNGRY, EATING} state[5];</a:t>
            </a:r>
          </a:p>
          <a:p>
            <a:pPr marL="0" indent="0">
              <a:buNone/>
            </a:pPr>
            <a:r>
              <a:rPr lang="en-US" sz="2000"/>
              <a:t>condition self[5];</a:t>
            </a:r>
          </a:p>
          <a:p>
            <a:pPr marL="0" indent="0">
              <a:buNone/>
            </a:pPr>
            <a:r>
              <a:rPr lang="en-US" sz="2000"/>
              <a:t>void pickup(int i) {</a:t>
            </a:r>
          </a:p>
          <a:p>
            <a:pPr marL="0" indent="0">
              <a:buNone/>
            </a:pPr>
            <a:r>
              <a:rPr lang="en-US" sz="2000"/>
              <a:t>state[i] = HUNGRY;</a:t>
            </a:r>
          </a:p>
          <a:p>
            <a:pPr marL="0" indent="0">
              <a:buNone/>
            </a:pPr>
            <a:r>
              <a:rPr lang="en-US" sz="2000"/>
              <a:t>test(i);</a:t>
            </a:r>
          </a:p>
          <a:p>
            <a:pPr marL="0" indent="0">
              <a:buNone/>
            </a:pPr>
            <a:r>
              <a:rPr lang="en-US" sz="2000"/>
              <a:t>if (state[i] != EATING)</a:t>
            </a:r>
          </a:p>
          <a:p>
            <a:pPr marL="0" indent="0">
              <a:buNone/>
            </a:pPr>
            <a:r>
              <a:rPr lang="en-US" sz="2000"/>
              <a:t>self[i].wait();</a:t>
            </a:r>
          </a:p>
          <a:p>
            <a:pPr marL="0" indent="0">
              <a:buNone/>
            </a:pPr>
            <a:r>
              <a:rPr lang="en-US" sz="2000"/>
              <a:t>}</a:t>
            </a:r>
          </a:p>
          <a:p>
            <a:pPr marL="0" indent="0">
              <a:buNone/>
            </a:pPr>
            <a:r>
              <a:rPr lang="en-US" sz="2000">
                <a:sym typeface="+mn-ea"/>
              </a:rPr>
              <a:t>void putdown(int i) {</a:t>
            </a:r>
            <a:endParaRPr lang="en-US" sz="2000"/>
          </a:p>
          <a:p>
            <a:pPr marL="0" indent="0">
              <a:buNone/>
            </a:pPr>
            <a:r>
              <a:rPr lang="en-US" sz="2000">
                <a:sym typeface="+mn-ea"/>
              </a:rPr>
              <a:t>state[i] = THINKING;</a:t>
            </a:r>
            <a:endParaRPr lang="en-US" sz="2000"/>
          </a:p>
          <a:p>
            <a:pPr marL="0" indent="0">
              <a:buNone/>
            </a:pPr>
            <a:r>
              <a:rPr lang="en-US" sz="2000">
                <a:sym typeface="+mn-ea"/>
              </a:rPr>
              <a:t>test((i + 4) % 5);</a:t>
            </a:r>
            <a:endParaRPr lang="en-US" sz="2000"/>
          </a:p>
          <a:p>
            <a:pPr marL="0" indent="0">
              <a:buNone/>
            </a:pPr>
            <a:r>
              <a:rPr lang="en-US" sz="2000">
                <a:sym typeface="+mn-ea"/>
              </a:rPr>
              <a:t>test((i + 1) % 5);</a:t>
            </a:r>
            <a:endParaRPr lang="en-US" sz="2000"/>
          </a:p>
          <a:p>
            <a:pPr marL="0" indent="0">
              <a:buNone/>
            </a:pPr>
            <a:r>
              <a:rPr lang="en-US" sz="2000">
                <a:sym typeface="+mn-ea"/>
              </a:rPr>
              <a:t>}</a:t>
            </a:r>
            <a:endParaRPr lang="en-US" sz="2000"/>
          </a:p>
          <a:p>
            <a:pPr marL="0" indent="0">
              <a:buNone/>
            </a:pPr>
            <a:endParaRPr lang="en-US" sz="2000" b="1">
              <a:solidFill>
                <a:srgbClr val="FF0000"/>
              </a:solidFill>
            </a:endParaRPr>
          </a:p>
          <a:p>
            <a:pPr marL="0" indent="0">
              <a:buNone/>
            </a:pPr>
            <a:r>
              <a:rPr lang="en-US" sz="2000" b="1">
                <a:solidFill>
                  <a:srgbClr val="FF0000"/>
                </a:solidFill>
              </a:rPr>
              <a:t>A monitor solution to the dining-philosopher problem.</a:t>
            </a:r>
          </a:p>
        </p:txBody>
      </p:sp>
      <p:sp>
        <p:nvSpPr>
          <p:cNvPr id="5" name="Text Box 4"/>
          <p:cNvSpPr txBox="1"/>
          <p:nvPr/>
        </p:nvSpPr>
        <p:spPr>
          <a:xfrm>
            <a:off x="6709410" y="587375"/>
            <a:ext cx="4872990" cy="5631180"/>
          </a:xfrm>
          <a:prstGeom prst="rect">
            <a:avLst/>
          </a:prstGeom>
          <a:noFill/>
        </p:spPr>
        <p:txBody>
          <a:bodyPr wrap="square" rtlCol="0">
            <a:spAutoFit/>
          </a:bodyPr>
          <a:lstStyle/>
          <a:p>
            <a:pPr marL="0" indent="0">
              <a:buNone/>
            </a:pPr>
            <a:r>
              <a:rPr lang="en-US" sz="2400">
                <a:sym typeface="+mn-ea"/>
              </a:rPr>
              <a:t>void test(int i)</a:t>
            </a:r>
            <a:endParaRPr lang="en-US" sz="2400"/>
          </a:p>
          <a:p>
            <a:pPr marL="0" indent="0">
              <a:buNone/>
            </a:pPr>
            <a:r>
              <a:rPr lang="en-US" sz="2400">
                <a:sym typeface="+mn-ea"/>
              </a:rPr>
              <a:t>if ((state[(i + 4) % 5] != EATING) &amp;&amp;</a:t>
            </a:r>
            <a:endParaRPr lang="en-US" sz="2400"/>
          </a:p>
          <a:p>
            <a:pPr marL="0" indent="0">
              <a:buNone/>
            </a:pPr>
            <a:r>
              <a:rPr lang="en-US" sz="2400">
                <a:sym typeface="+mn-ea"/>
              </a:rPr>
              <a:t>{</a:t>
            </a:r>
            <a:endParaRPr lang="en-US" sz="2400"/>
          </a:p>
          <a:p>
            <a:pPr marL="0" indent="0">
              <a:buNone/>
            </a:pPr>
            <a:r>
              <a:rPr lang="en-US" sz="2400">
                <a:sym typeface="+mn-ea"/>
              </a:rPr>
              <a:t>(state[i] == HUNGRY) &amp;&amp;</a:t>
            </a:r>
            <a:endParaRPr lang="en-US" sz="2400"/>
          </a:p>
          <a:p>
            <a:pPr marL="0" indent="0">
              <a:buNone/>
            </a:pPr>
            <a:r>
              <a:rPr lang="en-US" sz="2400">
                <a:sym typeface="+mn-ea"/>
              </a:rPr>
              <a:t>(state[(i + 1) % 5] != EATING))</a:t>
            </a:r>
          </a:p>
          <a:p>
            <a:pPr marL="0" indent="0">
              <a:buNone/>
            </a:pPr>
            <a:r>
              <a:rPr lang="en-US" sz="2400">
                <a:sym typeface="+mn-ea"/>
              </a:rPr>
              <a:t> {</a:t>
            </a:r>
            <a:endParaRPr lang="en-US" sz="2400"/>
          </a:p>
          <a:p>
            <a:pPr marL="0" indent="0">
              <a:buNone/>
            </a:pPr>
            <a:r>
              <a:rPr lang="en-US" sz="2400">
                <a:sym typeface="+mn-ea"/>
              </a:rPr>
              <a:t>state[i] = EATING;</a:t>
            </a:r>
            <a:endParaRPr lang="en-US" sz="2400"/>
          </a:p>
          <a:p>
            <a:pPr marL="0" indent="0">
              <a:buNone/>
            </a:pPr>
            <a:r>
              <a:rPr lang="en-US" sz="2400">
                <a:sym typeface="+mn-ea"/>
              </a:rPr>
              <a:t>self[i].signal();</a:t>
            </a:r>
            <a:endParaRPr lang="en-US" sz="2400"/>
          </a:p>
          <a:p>
            <a:pPr marL="0" indent="0">
              <a:buNone/>
            </a:pPr>
            <a:r>
              <a:rPr lang="en-US" sz="2400">
                <a:sym typeface="+mn-ea"/>
              </a:rPr>
              <a:t>} }</a:t>
            </a:r>
            <a:endParaRPr lang="en-US" sz="2400"/>
          </a:p>
          <a:p>
            <a:pPr marL="0" indent="0">
              <a:buNone/>
            </a:pPr>
            <a:r>
              <a:rPr lang="en-US" sz="2400">
                <a:sym typeface="+mn-ea"/>
              </a:rPr>
              <a:t>initialization code() {</a:t>
            </a:r>
            <a:endParaRPr lang="en-US" sz="2400"/>
          </a:p>
          <a:p>
            <a:pPr marL="0" indent="0">
              <a:buNone/>
            </a:pPr>
            <a:r>
              <a:rPr lang="en-US" sz="2400">
                <a:sym typeface="+mn-ea"/>
              </a:rPr>
              <a:t>for (int i = 0; i &lt; 5; i++)</a:t>
            </a:r>
            <a:endParaRPr lang="en-US" sz="2400"/>
          </a:p>
          <a:p>
            <a:pPr marL="0" indent="0">
              <a:buNone/>
            </a:pPr>
            <a:r>
              <a:rPr lang="en-US" sz="2400">
                <a:sym typeface="+mn-ea"/>
              </a:rPr>
              <a:t>state[i] = THINKING;</a:t>
            </a:r>
            <a:endParaRPr lang="en-US" sz="2400"/>
          </a:p>
          <a:p>
            <a:pPr marL="0" indent="0">
              <a:buNone/>
            </a:pPr>
            <a:r>
              <a:rPr lang="en-US" sz="2400">
                <a:sym typeface="+mn-ea"/>
              </a:rPr>
              <a:t>} }</a:t>
            </a:r>
            <a:endParaRPr lang="en-US" sz="2400"/>
          </a:p>
          <a:p>
            <a:endParaRPr lang="en-US" sz="2400"/>
          </a:p>
        </p:txBody>
      </p:sp>
      <p:cxnSp>
        <p:nvCxnSpPr>
          <p:cNvPr id="6" name="Straight Connector 5"/>
          <p:cNvCxnSpPr/>
          <p:nvPr/>
        </p:nvCxnSpPr>
        <p:spPr>
          <a:xfrm>
            <a:off x="6316345" y="341630"/>
            <a:ext cx="54610" cy="6488430"/>
          </a:xfrm>
          <a:prstGeom prst="line">
            <a:avLst/>
          </a:prstGeom>
          <a:gradFill rotWithShape="0">
            <a:gsLst>
              <a:gs pos="0">
                <a:schemeClr val="accent1"/>
              </a:gs>
              <a:gs pos="100000">
                <a:schemeClr val="accent2"/>
              </a:gs>
            </a:gsLst>
            <a:lin ang="5400000" scaled="1"/>
          </a:gradFill>
          <a:ln w="38100" cap="flat" cmpd="sng" algn="ctr">
            <a:solidFill>
              <a:schemeClr val="accent1"/>
            </a:solidFill>
            <a:prstDash val="solid"/>
            <a:round/>
            <a:headEnd type="none" w="med" len="med"/>
            <a:tailEnd type="none" w="med" len="med"/>
          </a:ln>
        </p:spPr>
      </p:cxn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2800">
                <a:solidFill>
                  <a:srgbClr val="FF0000"/>
                </a:solidFill>
              </a:rPr>
              <a:t>DiningPhilosophers.pickup(i);</a:t>
            </a:r>
          </a:p>
          <a:p>
            <a:pPr marL="0" indent="0" algn="ctr">
              <a:buNone/>
            </a:pPr>
            <a:r>
              <a:rPr lang="en-US" sz="2800"/>
              <a:t>...</a:t>
            </a:r>
          </a:p>
          <a:p>
            <a:pPr marL="0" indent="0" algn="ctr">
              <a:buNone/>
            </a:pPr>
            <a:r>
              <a:rPr lang="en-US" sz="28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eat</a:t>
            </a:r>
          </a:p>
          <a:p>
            <a:pPr marL="0" indent="0" algn="ctr">
              <a:buNone/>
            </a:pPr>
            <a:r>
              <a:rPr lang="en-US" sz="2800"/>
              <a:t>...</a:t>
            </a:r>
          </a:p>
          <a:p>
            <a:pPr marL="0" indent="0" algn="ctr">
              <a:buNone/>
            </a:pPr>
            <a:r>
              <a:rPr lang="en-US" sz="2800">
                <a:solidFill>
                  <a:srgbClr val="FF0000"/>
                </a:solidFill>
              </a:rPr>
              <a:t>DiningPhilosophers.putdown(i);</a:t>
            </a:r>
          </a:p>
          <a:p>
            <a:pPr marL="0" indent="0">
              <a:buNone/>
            </a:pPr>
            <a:endParaRPr lang="en-US" sz="2800"/>
          </a:p>
          <a:p>
            <a:pPr marL="0" indent="0">
              <a:buNone/>
            </a:pPr>
            <a:r>
              <a:rPr lang="en-US" sz="2800"/>
              <a:t>It is easy to show that this solution ensures that no two neighbors are eating simultaneously and that no deadlocks will occur.</a:t>
            </a:r>
          </a:p>
          <a:p>
            <a:pPr marL="0" indent="0">
              <a:buNone/>
            </a:pPr>
            <a:endParaRPr lang="en-US" sz="280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Synchronization Examples</a:t>
            </a:r>
          </a:p>
        </p:txBody>
      </p:sp>
      <p:sp>
        <p:nvSpPr>
          <p:cNvPr id="3" name="Content Placeholder 2"/>
          <p:cNvSpPr>
            <a:spLocks noGrp="1"/>
          </p:cNvSpPr>
          <p:nvPr>
            <p:ph idx="1"/>
          </p:nvPr>
        </p:nvSpPr>
        <p:spPr/>
        <p:txBody>
          <a:bodyPr/>
          <a:lstStyle/>
          <a:p>
            <a:pPr algn="just">
              <a:buFont typeface="Wingdings" panose="05000000000000000000" charset="0"/>
              <a:buChar char="v"/>
            </a:pPr>
            <a:r>
              <a:rPr lang="en-US" sz="2800"/>
              <a:t>The synchronization mechanisms provided by the </a:t>
            </a:r>
            <a:r>
              <a:rPr lang="en-US" sz="2800">
                <a:solidFill>
                  <a:srgbClr val="FF0000"/>
                </a:solidFill>
              </a:rPr>
              <a:t>Windows</a:t>
            </a:r>
            <a:r>
              <a:rPr lang="en-US" sz="2800"/>
              <a:t>,</a:t>
            </a:r>
          </a:p>
          <a:p>
            <a:pPr marL="0" indent="0" algn="just">
              <a:buNone/>
            </a:pPr>
            <a:r>
              <a:rPr lang="en-US" sz="2800">
                <a:solidFill>
                  <a:srgbClr val="FF0000"/>
                </a:solidFill>
              </a:rPr>
              <a:t>Linux</a:t>
            </a:r>
            <a:r>
              <a:rPr lang="en-US" sz="2800"/>
              <a:t>, and </a:t>
            </a:r>
            <a:r>
              <a:rPr lang="en-US" sz="2800">
                <a:solidFill>
                  <a:srgbClr val="FF0000"/>
                </a:solidFill>
              </a:rPr>
              <a:t>Solaris</a:t>
            </a:r>
            <a:r>
              <a:rPr lang="en-US" sz="2800"/>
              <a:t> operating systems, as well as the </a:t>
            </a:r>
            <a:r>
              <a:rPr lang="en-US" sz="280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Pthreads API</a:t>
            </a:r>
            <a:r>
              <a:rPr lang="en-US" sz="2800"/>
              <a:t>. We have chosen these three operating systems.</a:t>
            </a:r>
          </a:p>
          <a:p>
            <a:pPr marL="0" indent="0" algn="just">
              <a:buNone/>
            </a:pPr>
            <a:endParaRPr lang="en-US" sz="2800"/>
          </a:p>
          <a:p>
            <a:pPr algn="just">
              <a:buFont typeface="Wingdings" panose="05000000000000000000" charset="0"/>
              <a:buChar char="v"/>
            </a:pPr>
            <a:r>
              <a:rPr lang="en-US" sz="2800"/>
              <a:t>They provide good examples of different approaches to synchronizing the kernel.</a:t>
            </a:r>
          </a:p>
          <a:p>
            <a:pPr marL="0" indent="0" algn="just">
              <a:buNone/>
            </a:pPr>
            <a:endParaRPr lang="en-US" sz="2800"/>
          </a:p>
          <a:p>
            <a:pPr algn="just">
              <a:buFont typeface="Wingdings" panose="05000000000000000000" charset="0"/>
              <a:buChar char="v"/>
            </a:pPr>
            <a:r>
              <a:rPr lang="en-US" sz="2800"/>
              <a:t>so,we introduce Pthreads API because it is widely used for thread creation and synchronization by developers on UNIX and Linux systems.</a:t>
            </a: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4705</Words>
  <Application>WPS Presentation</Application>
  <PresentationFormat>Custom</PresentationFormat>
  <Paragraphs>673</Paragraphs>
  <Slides>98</Slides>
  <Notes>1</Notes>
  <HiddenSlides>0</HiddenSlides>
  <MMClips>0</MMClips>
  <ScaleCrop>false</ScaleCrop>
  <HeadingPairs>
    <vt:vector size="4" baseType="variant">
      <vt:variant>
        <vt:lpstr>Theme</vt:lpstr>
      </vt:variant>
      <vt:variant>
        <vt:i4>1</vt:i4>
      </vt:variant>
      <vt:variant>
        <vt:lpstr>Slide Titles</vt:lpstr>
      </vt:variant>
      <vt:variant>
        <vt:i4>98</vt:i4>
      </vt:variant>
    </vt:vector>
  </HeadingPairs>
  <TitlesOfParts>
    <vt:vector size="99" baseType="lpstr">
      <vt:lpstr>Blue Waves</vt:lpstr>
      <vt:lpstr>PROCESS MANAGEMENT &amp; SYNCHRONIZATION</vt:lpstr>
      <vt:lpstr>PROCESS MANAGEMENT</vt:lpstr>
      <vt:lpstr>SYNCHRONIZATION IN OS</vt:lpstr>
      <vt:lpstr>Slide 4</vt:lpstr>
      <vt:lpstr>WHAT IS PROCESS SYNCHRONIZATION?</vt:lpstr>
      <vt:lpstr>Slide 6</vt:lpstr>
      <vt:lpstr>Slide 7</vt:lpstr>
      <vt:lpstr>Process Synchronization in Operating System</vt:lpstr>
      <vt:lpstr>Why is Process Synchronisation Important</vt:lpstr>
      <vt:lpstr>EXAMPLE</vt:lpstr>
      <vt:lpstr>Slide 11</vt:lpstr>
      <vt:lpstr>How to solve this Situation</vt:lpstr>
      <vt:lpstr>Types of Process Synchronization</vt:lpstr>
      <vt:lpstr>Slide 14</vt:lpstr>
      <vt:lpstr>PROCESS SYNCHRONIZATION</vt:lpstr>
      <vt:lpstr>Slide 16</vt:lpstr>
      <vt:lpstr>Critical section</vt:lpstr>
      <vt:lpstr>Slide 18</vt:lpstr>
      <vt:lpstr>Critical-Section Problem</vt:lpstr>
      <vt:lpstr>CRITICAL SECTION PROBLEM</vt:lpstr>
      <vt:lpstr>Slide 21</vt:lpstr>
      <vt:lpstr>Slide 22</vt:lpstr>
      <vt:lpstr>Slide 23</vt:lpstr>
      <vt:lpstr>Slide 24</vt:lpstr>
      <vt:lpstr>RACE CONDITION</vt:lpstr>
      <vt:lpstr>Slide 26</vt:lpstr>
      <vt:lpstr>Slide 27</vt:lpstr>
      <vt:lpstr>Slide 28</vt:lpstr>
      <vt:lpstr>Slide 29</vt:lpstr>
      <vt:lpstr>Peterson’s Solution</vt:lpstr>
      <vt:lpstr>Slide 31</vt:lpstr>
      <vt:lpstr>Slide 32</vt:lpstr>
      <vt:lpstr>Slide 33</vt:lpstr>
      <vt:lpstr>Slide 34</vt:lpstr>
      <vt:lpstr>Slide 35</vt:lpstr>
      <vt:lpstr>Synchronization Hardware</vt:lpstr>
      <vt:lpstr>Synchronization Hardware </vt:lpstr>
      <vt:lpstr>Slide 38</vt:lpstr>
      <vt:lpstr>Types of Instruction</vt:lpstr>
      <vt:lpstr>1.TestAndSet() instruction </vt:lpstr>
      <vt:lpstr>Slide 41</vt:lpstr>
      <vt:lpstr>2.Swap() instruction</vt:lpstr>
      <vt:lpstr>Slide 43</vt:lpstr>
      <vt:lpstr>compare_and_swap Instruction </vt:lpstr>
      <vt:lpstr>Solution using compare_and_swap </vt:lpstr>
      <vt:lpstr>Slide 46</vt:lpstr>
      <vt:lpstr>Mutex Locks</vt:lpstr>
      <vt:lpstr>Mutex (Mutual exclusion)</vt:lpstr>
      <vt:lpstr>Slide 49</vt:lpstr>
      <vt:lpstr>Slide 50</vt:lpstr>
      <vt:lpstr>Semaphores</vt:lpstr>
      <vt:lpstr>Slide 52</vt:lpstr>
      <vt:lpstr>Slide 53</vt:lpstr>
      <vt:lpstr>wait()[P] and signal()[V] operations</vt:lpstr>
      <vt:lpstr>Types of Semaphores</vt:lpstr>
      <vt:lpstr>Slide 56</vt:lpstr>
      <vt:lpstr>Slide 57</vt:lpstr>
      <vt:lpstr> Semaphore Implementation</vt:lpstr>
      <vt:lpstr>Advantages of Semaphores</vt:lpstr>
      <vt:lpstr>Disadvantages of Semaphores</vt:lpstr>
      <vt:lpstr>Deadlocks and Starvation</vt:lpstr>
      <vt:lpstr>Example: consider a system consisting of two processes, P0 and P1, each accessing two semaphores, S and Q, set to the value 1</vt:lpstr>
      <vt:lpstr>Slide 63</vt:lpstr>
      <vt:lpstr>Priority inversion</vt:lpstr>
      <vt:lpstr>Classic Problems of Synchronization</vt:lpstr>
      <vt:lpstr>Producer consumer problem</vt:lpstr>
      <vt:lpstr>Slide 67</vt:lpstr>
      <vt:lpstr>Producer Consumer problem</vt:lpstr>
      <vt:lpstr>code for producer process</vt:lpstr>
      <vt:lpstr> code for consumer process </vt:lpstr>
      <vt:lpstr>1. The Bounded-Buffer Problem</vt:lpstr>
      <vt:lpstr>The structure of the producer &amp; Consumer process</vt:lpstr>
      <vt:lpstr>2. The Readers–Writers Problem</vt:lpstr>
      <vt:lpstr>Slide 74</vt:lpstr>
      <vt:lpstr>Slide 75</vt:lpstr>
      <vt:lpstr>Slide 76</vt:lpstr>
      <vt:lpstr>Slide 77</vt:lpstr>
      <vt:lpstr> The Dining-Philosophers Problem </vt:lpstr>
      <vt:lpstr>Dining-Philosopher</vt:lpstr>
      <vt:lpstr>The situation of the dining philosophers</vt:lpstr>
      <vt:lpstr>Slide 81</vt:lpstr>
      <vt:lpstr>Slide 82</vt:lpstr>
      <vt:lpstr>The Dining-Philosophers Problem</vt:lpstr>
      <vt:lpstr>Monitors</vt:lpstr>
      <vt:lpstr>Slide 85</vt:lpstr>
      <vt:lpstr>Slide 86</vt:lpstr>
      <vt:lpstr>MONITOR</vt:lpstr>
      <vt:lpstr> Syntax of a monitor. </vt:lpstr>
      <vt:lpstr>Monitor Usage</vt:lpstr>
      <vt:lpstr>Schematic view of a monitor</vt:lpstr>
      <vt:lpstr>Slide 91</vt:lpstr>
      <vt:lpstr>Slide 92</vt:lpstr>
      <vt:lpstr>Monitor with condition variables</vt:lpstr>
      <vt:lpstr>Dining-Philosophers Solution Using Monitors</vt:lpstr>
      <vt:lpstr>Slide 95</vt:lpstr>
      <vt:lpstr>Slide 96</vt:lpstr>
      <vt:lpstr>Slide 97</vt:lpstr>
      <vt:lpstr>Synchronization Examples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MANAGEMENT &amp; SYNCHRONIZATION</dc:title>
  <dc:creator>pc</dc:creator>
  <cp:lastModifiedBy>AI&amp;ML P.A</cp:lastModifiedBy>
  <cp:revision>55</cp:revision>
  <dcterms:created xsi:type="dcterms:W3CDTF">2021-05-23T08:48:00Z</dcterms:created>
  <dcterms:modified xsi:type="dcterms:W3CDTF">2022-05-09T09:31:17Z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1033-11.2.0.10130</vt:lpwstr>
  </property>
</Properties>
</file>