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5"/>
  </p:notesMasterIdLst>
  <p:sldIdLst>
    <p:sldId id="256" r:id="rId2"/>
    <p:sldId id="257" r:id="rId3"/>
    <p:sldId id="290" r:id="rId4"/>
    <p:sldId id="289" r:id="rId5"/>
    <p:sldId id="291" r:id="rId6"/>
    <p:sldId id="258" r:id="rId7"/>
    <p:sldId id="259" r:id="rId8"/>
    <p:sldId id="260" r:id="rId9"/>
    <p:sldId id="266" r:id="rId10"/>
    <p:sldId id="261" r:id="rId11"/>
    <p:sldId id="292" r:id="rId12"/>
    <p:sldId id="262" r:id="rId13"/>
    <p:sldId id="269" r:id="rId14"/>
    <p:sldId id="274" r:id="rId15"/>
    <p:sldId id="267" r:id="rId16"/>
    <p:sldId id="268" r:id="rId17"/>
    <p:sldId id="263" r:id="rId18"/>
    <p:sldId id="325" r:id="rId19"/>
    <p:sldId id="365" r:id="rId20"/>
    <p:sldId id="326" r:id="rId21"/>
    <p:sldId id="293" r:id="rId22"/>
    <p:sldId id="264" r:id="rId23"/>
    <p:sldId id="288" r:id="rId24"/>
    <p:sldId id="270" r:id="rId25"/>
    <p:sldId id="271" r:id="rId26"/>
    <p:sldId id="272" r:id="rId27"/>
    <p:sldId id="295" r:id="rId28"/>
    <p:sldId id="296" r:id="rId29"/>
    <p:sldId id="297" r:id="rId30"/>
    <p:sldId id="298" r:id="rId31"/>
    <p:sldId id="299" r:id="rId32"/>
    <p:sldId id="382" r:id="rId33"/>
    <p:sldId id="383" r:id="rId34"/>
    <p:sldId id="312" r:id="rId35"/>
    <p:sldId id="313" r:id="rId36"/>
    <p:sldId id="300" r:id="rId37"/>
    <p:sldId id="301" r:id="rId38"/>
    <p:sldId id="302" r:id="rId39"/>
    <p:sldId id="303" r:id="rId40"/>
    <p:sldId id="304" r:id="rId41"/>
    <p:sldId id="305" r:id="rId42"/>
    <p:sldId id="311" r:id="rId43"/>
    <p:sldId id="384" r:id="rId44"/>
    <p:sldId id="306" r:id="rId45"/>
    <p:sldId id="385" r:id="rId46"/>
    <p:sldId id="307" r:id="rId47"/>
    <p:sldId id="314" r:id="rId48"/>
    <p:sldId id="273" r:id="rId49"/>
    <p:sldId id="275" r:id="rId50"/>
    <p:sldId id="276" r:id="rId51"/>
    <p:sldId id="277" r:id="rId52"/>
    <p:sldId id="387" r:id="rId53"/>
    <p:sldId id="308" r:id="rId54"/>
    <p:sldId id="309" r:id="rId55"/>
    <p:sldId id="310" r:id="rId56"/>
    <p:sldId id="388" r:id="rId57"/>
    <p:sldId id="284" r:id="rId58"/>
    <p:sldId id="285" r:id="rId59"/>
    <p:sldId id="278" r:id="rId60"/>
    <p:sldId id="279" r:id="rId61"/>
    <p:sldId id="287" r:id="rId62"/>
    <p:sldId id="280" r:id="rId63"/>
    <p:sldId id="286" r:id="rId64"/>
    <p:sldId id="281" r:id="rId65"/>
    <p:sldId id="282" r:id="rId66"/>
    <p:sldId id="283" r:id="rId67"/>
    <p:sldId id="315" r:id="rId68"/>
    <p:sldId id="316" r:id="rId69"/>
    <p:sldId id="317" r:id="rId70"/>
    <p:sldId id="318" r:id="rId71"/>
    <p:sldId id="319" r:id="rId72"/>
    <p:sldId id="323" r:id="rId73"/>
    <p:sldId id="322" r:id="rId74"/>
    <p:sldId id="328" r:id="rId75"/>
    <p:sldId id="329" r:id="rId76"/>
    <p:sldId id="330" r:id="rId77"/>
    <p:sldId id="331" r:id="rId78"/>
    <p:sldId id="321" r:id="rId79"/>
    <p:sldId id="327" r:id="rId80"/>
    <p:sldId id="333" r:id="rId81"/>
    <p:sldId id="334" r:id="rId82"/>
    <p:sldId id="332" r:id="rId83"/>
    <p:sldId id="335" r:id="rId84"/>
    <p:sldId id="336" r:id="rId85"/>
    <p:sldId id="340" r:id="rId86"/>
    <p:sldId id="341" r:id="rId87"/>
    <p:sldId id="362" r:id="rId88"/>
    <p:sldId id="363" r:id="rId89"/>
    <p:sldId id="337" r:id="rId90"/>
    <p:sldId id="338" r:id="rId91"/>
    <p:sldId id="360" r:id="rId92"/>
    <p:sldId id="361" r:id="rId93"/>
    <p:sldId id="339" r:id="rId94"/>
    <p:sldId id="342" r:id="rId95"/>
    <p:sldId id="343" r:id="rId96"/>
    <p:sldId id="344" r:id="rId97"/>
    <p:sldId id="345" r:id="rId98"/>
    <p:sldId id="353" r:id="rId99"/>
    <p:sldId id="354" r:id="rId100"/>
    <p:sldId id="379" r:id="rId101"/>
    <p:sldId id="390" r:id="rId102"/>
    <p:sldId id="346" r:id="rId103"/>
    <p:sldId id="386" r:id="rId104"/>
    <p:sldId id="347" r:id="rId105"/>
    <p:sldId id="391" r:id="rId106"/>
    <p:sldId id="378" r:id="rId107"/>
    <p:sldId id="380" r:id="rId108"/>
    <p:sldId id="356" r:id="rId109"/>
    <p:sldId id="392" r:id="rId110"/>
    <p:sldId id="348" r:id="rId111"/>
    <p:sldId id="349" r:id="rId112"/>
    <p:sldId id="381" r:id="rId113"/>
    <p:sldId id="357" r:id="rId114"/>
    <p:sldId id="350" r:id="rId115"/>
    <p:sldId id="359" r:id="rId116"/>
    <p:sldId id="351" r:id="rId117"/>
    <p:sldId id="352" r:id="rId118"/>
    <p:sldId id="483" r:id="rId119"/>
    <p:sldId id="358" r:id="rId120"/>
    <p:sldId id="355" r:id="rId121"/>
    <p:sldId id="364" r:id="rId122"/>
    <p:sldId id="366" r:id="rId123"/>
    <p:sldId id="374" r:id="rId124"/>
    <p:sldId id="367" r:id="rId125"/>
    <p:sldId id="368" r:id="rId126"/>
    <p:sldId id="369" r:id="rId127"/>
    <p:sldId id="375" r:id="rId128"/>
    <p:sldId id="376" r:id="rId129"/>
    <p:sldId id="370" r:id="rId130"/>
    <p:sldId id="371" r:id="rId131"/>
    <p:sldId id="372" r:id="rId132"/>
    <p:sldId id="373" r:id="rId133"/>
    <p:sldId id="389" r:id="rId1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17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663" autoAdjust="0"/>
  </p:normalViewPr>
  <p:slideViewPr>
    <p:cSldViewPr>
      <p:cViewPr varScale="1">
        <p:scale>
          <a:sx n="53" d="100"/>
          <a:sy n="53" d="100"/>
        </p:scale>
        <p:origin x="-96" y="-2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F0D3C5-5707-4596-9B10-D16A2C897F07}" type="datetimeFigureOut">
              <a:rPr lang="en-US" smtClean="0"/>
              <a:pPr/>
              <a:t>5/9/2022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597061-A54B-48E3-8E33-EFE08F448F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597061-A54B-48E3-8E33-EFE08F448FC0}"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4A3BEAAF-6512-430F-8E93-05C258E464D0}" type="datetimeFigureOut">
              <a:rPr lang="en-US" smtClean="0"/>
              <a:pPr/>
              <a:t>5/9/2022</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36DF3D7-D92C-49FD-9AD5-A2D28CE3918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3BEAAF-6512-430F-8E93-05C258E464D0}"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F3D7-D92C-49FD-9AD5-A2D28CE391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3BEAAF-6512-430F-8E93-05C258E464D0}"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F3D7-D92C-49FD-9AD5-A2D28CE391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3BEAAF-6512-430F-8E93-05C258E464D0}"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F3D7-D92C-49FD-9AD5-A2D28CE391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3BEAAF-6512-430F-8E93-05C258E464D0}" type="datetimeFigureOut">
              <a:rPr lang="en-US" smtClean="0"/>
              <a:pPr/>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F3D7-D92C-49FD-9AD5-A2D28CE3918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3BEAAF-6512-430F-8E93-05C258E464D0}"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F3D7-D92C-49FD-9AD5-A2D28CE391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3BEAAF-6512-430F-8E93-05C258E464D0}" type="datetimeFigureOut">
              <a:rPr lang="en-US" smtClean="0"/>
              <a:pPr/>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DF3D7-D92C-49FD-9AD5-A2D28CE391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3BEAAF-6512-430F-8E93-05C258E464D0}" type="datetimeFigureOut">
              <a:rPr lang="en-US" smtClean="0"/>
              <a:pPr/>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DF3D7-D92C-49FD-9AD5-A2D28CE391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4A3BEAAF-6512-430F-8E93-05C258E464D0}" type="datetimeFigureOut">
              <a:rPr lang="en-US" smtClean="0"/>
              <a:pPr/>
              <a:t>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DF3D7-D92C-49FD-9AD5-A2D28CE3918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3BEAAF-6512-430F-8E93-05C258E464D0}"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F3D7-D92C-49FD-9AD5-A2D28CE391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A3BEAAF-6512-430F-8E93-05C258E464D0}" type="datetimeFigureOut">
              <a:rPr lang="en-US" smtClean="0"/>
              <a:pPr/>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F3D7-D92C-49FD-9AD5-A2D28CE3918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4A3BEAAF-6512-430F-8E93-05C258E464D0}" type="datetimeFigureOut">
              <a:rPr lang="en-US" smtClean="0"/>
              <a:pPr/>
              <a:t>5/9/2022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E36DF3D7-D92C-49FD-9AD5-A2D28CE3918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89175"/>
          </a:xfrm>
        </p:spPr>
        <p:txBody>
          <a:bodyPr>
            <a:normAutofit/>
          </a:bodyPr>
          <a:lstStyle/>
          <a:p>
            <a:pPr algn="ctr"/>
            <a:r>
              <a:rPr lang="en-US" dirty="0"/>
              <a:t/>
            </a:r>
            <a:br>
              <a:rPr lang="en-US" dirty="0"/>
            </a:br>
            <a:r>
              <a:rPr lang="en-US" b="1" dirty="0">
                <a:solidFill>
                  <a:srgbClr val="0070C0"/>
                </a:solidFill>
                <a:latin typeface="Times New Roman" panose="02020603050405020304" pitchFamily="18" charset="0"/>
                <a:cs typeface="Times New Roman" panose="02020603050405020304" pitchFamily="18" charset="0"/>
              </a:rPr>
              <a:t> UNIT - II </a:t>
            </a:r>
            <a:br>
              <a:rPr lang="en-US" b="1" dirty="0">
                <a:solidFill>
                  <a:srgbClr val="0070C0"/>
                </a:solidFill>
                <a:latin typeface="Times New Roman" panose="02020603050405020304" pitchFamily="18" charset="0"/>
                <a:cs typeface="Times New Roman" panose="02020603050405020304" pitchFamily="18" charset="0"/>
              </a:rPr>
            </a:br>
            <a:r>
              <a:rPr lang="en-US" b="1" dirty="0">
                <a:solidFill>
                  <a:srgbClr val="0070C0"/>
                </a:solidFill>
                <a:latin typeface="Times New Roman" panose="02020603050405020304" pitchFamily="18" charset="0"/>
                <a:cs typeface="Times New Roman" panose="02020603050405020304" pitchFamily="18" charset="0"/>
              </a:rPr>
              <a:t>Process and CPU Scheduling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smtClean="0">
                <a:latin typeface="Times New Roman" panose="02020603050405020304" pitchFamily="18" charset="0"/>
                <a:cs typeface="Times New Roman" panose="02020603050405020304" pitchFamily="18" charset="0"/>
              </a:rPr>
              <a:t>As a process executes, it changes state. The state of a process is defined in part by the current activity of that process. </a:t>
            </a:r>
          </a:p>
          <a:p>
            <a:pPr algn="just"/>
            <a:r>
              <a:rPr lang="en-US" dirty="0" smtClean="0">
                <a:latin typeface="Times New Roman" panose="02020603050405020304" pitchFamily="18" charset="0"/>
                <a:cs typeface="Times New Roman" panose="02020603050405020304" pitchFamily="18" charset="0"/>
              </a:rPr>
              <a:t>A process may be in one of the following states: </a:t>
            </a:r>
            <a:endParaRPr lang="en-US" dirty="0" smtClean="0"/>
          </a:p>
          <a:p>
            <a:pPr marL="654050" indent="-571500">
              <a:buFont typeface="+mj-lt"/>
              <a:buAutoNum type="romanUcPeriod"/>
            </a:pPr>
            <a:r>
              <a:rPr lang="en-US" sz="3000" dirty="0" smtClean="0">
                <a:latin typeface="Times New Roman" panose="02020603050405020304" pitchFamily="18" charset="0"/>
                <a:cs typeface="Times New Roman" panose="02020603050405020304" pitchFamily="18" charset="0"/>
              </a:rPr>
              <a:t>New</a:t>
            </a:r>
          </a:p>
          <a:p>
            <a:pPr marL="654050" indent="-571500">
              <a:buFont typeface="+mj-lt"/>
              <a:buAutoNum type="romanUcPeriod"/>
            </a:pPr>
            <a:r>
              <a:rPr lang="en-US" sz="3000" dirty="0" smtClean="0">
                <a:latin typeface="Times New Roman" panose="02020603050405020304" pitchFamily="18" charset="0"/>
                <a:cs typeface="Times New Roman" panose="02020603050405020304" pitchFamily="18" charset="0"/>
              </a:rPr>
              <a:t>Running</a:t>
            </a:r>
          </a:p>
          <a:p>
            <a:pPr marL="654050" indent="-571500">
              <a:buFont typeface="+mj-lt"/>
              <a:buAutoNum type="romanUcPeriod"/>
            </a:pPr>
            <a:r>
              <a:rPr lang="en-US" sz="3000" dirty="0" smtClean="0">
                <a:latin typeface="Times New Roman" panose="02020603050405020304" pitchFamily="18" charset="0"/>
                <a:cs typeface="Times New Roman" panose="02020603050405020304" pitchFamily="18" charset="0"/>
              </a:rPr>
              <a:t>Waiting</a:t>
            </a:r>
          </a:p>
          <a:p>
            <a:pPr marL="654050" indent="-571500">
              <a:buFont typeface="+mj-lt"/>
              <a:buAutoNum type="romanUcPeriod"/>
            </a:pPr>
            <a:r>
              <a:rPr lang="en-US" sz="3000" dirty="0" smtClean="0">
                <a:latin typeface="Times New Roman" panose="02020603050405020304" pitchFamily="18" charset="0"/>
                <a:cs typeface="Times New Roman" panose="02020603050405020304" pitchFamily="18" charset="0"/>
              </a:rPr>
              <a:t>Ready</a:t>
            </a:r>
          </a:p>
          <a:p>
            <a:pPr marL="654050" indent="-571500">
              <a:buFont typeface="+mj-lt"/>
              <a:buAutoNum type="romanUcPeriod"/>
            </a:pPr>
            <a:r>
              <a:rPr lang="en-US" sz="3000" dirty="0" smtClean="0">
                <a:latin typeface="Times New Roman" panose="02020603050405020304" pitchFamily="18" charset="0"/>
                <a:cs typeface="Times New Roman" panose="02020603050405020304" pitchFamily="18" charset="0"/>
              </a:rPr>
              <a:t>Terminated</a:t>
            </a:r>
          </a:p>
          <a:p>
            <a:endParaRPr lang="en-US" dirty="0" smtClean="0"/>
          </a:p>
          <a:p>
            <a:endParaRPr lang="en-US" dirty="0" smtClean="0"/>
          </a:p>
          <a:p>
            <a:pPr lvl="1"/>
            <a:endParaRPr lang="en-US" dirty="0" smtClean="0"/>
          </a:p>
          <a:p>
            <a:pPr marL="654050" indent="-571500">
              <a:buFont typeface="+mj-lt"/>
              <a:buAutoNum type="romanUcPeriod"/>
            </a:pPr>
            <a:endParaRPr lang="en-US" dirty="0" smtClean="0"/>
          </a:p>
          <a:p>
            <a:pPr algn="just"/>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35100" y="1284288"/>
            <a:ext cx="7237413" cy="5040312"/>
          </a:xfrm>
          <a:prstGeom prst="rect">
            <a:avLst/>
          </a:prstGeom>
          <a:noFill/>
        </p:spPr>
      </p:pic>
      <p:sp>
        <p:nvSpPr>
          <p:cNvPr id="1027" name="Rectangle 3"/>
          <p:cNvSpPr>
            <a:spLocks noChangeArrowheads="1"/>
          </p:cNvSpPr>
          <p:nvPr/>
        </p:nvSpPr>
        <p:spPr bwMode="auto">
          <a:xfrm>
            <a:off x="3733800" y="2514726"/>
            <a:ext cx="1752600" cy="6463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Running</a:t>
            </a:r>
            <a:endPar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Process</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49" name="Rectangle 1"/>
          <p:cNvSpPr>
            <a:spLocks noChangeArrowheads="1"/>
          </p:cNvSpPr>
          <p:nvPr/>
        </p:nvSpPr>
        <p:spPr bwMode="auto">
          <a:xfrm>
            <a:off x="6858000" y="3541207"/>
            <a:ext cx="2286000" cy="61555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7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interrupt</a:t>
            </a:r>
            <a:endPar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17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every 100ms</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50" name="Rectangle 2"/>
          <p:cNvSpPr>
            <a:spLocks noChangeArrowheads="1"/>
          </p:cNvSpPr>
          <p:nvPr/>
        </p:nvSpPr>
        <p:spPr bwMode="auto">
          <a:xfrm>
            <a:off x="4648200" y="5078708"/>
            <a:ext cx="3429000" cy="6463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CPU</a:t>
            </a:r>
            <a:endParaRPr kumimoji="0" lang="en-US" sz="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Scheduler</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2051" name="Rectangle 3"/>
          <p:cNvSpPr>
            <a:spLocks noChangeArrowheads="1"/>
          </p:cNvSpPr>
          <p:nvPr/>
        </p:nvSpPr>
        <p:spPr bwMode="auto">
          <a:xfrm>
            <a:off x="1219200" y="4768334"/>
            <a:ext cx="7239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Queue of Ready Processes</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smtClean="0"/>
              <a:t>CPU SCHEDULING DECISIONS MAY TAKE PLACE WHEN A PROCESS</a:t>
            </a:r>
            <a:endParaRPr lang="en-US" sz="2400" dirty="0"/>
          </a:p>
        </p:txBody>
      </p:sp>
      <p:sp>
        <p:nvSpPr>
          <p:cNvPr id="3" name="Content Placeholder 2"/>
          <p:cNvSpPr>
            <a:spLocks noGrp="1"/>
          </p:cNvSpPr>
          <p:nvPr>
            <p:ph idx="1"/>
          </p:nvPr>
        </p:nvSpPr>
        <p:spPr/>
        <p:txBody>
          <a:bodyPr>
            <a:normAutofit lnSpcReduction="10000"/>
          </a:bodyPr>
          <a:lstStyle/>
          <a:p>
            <a:pPr marL="82550" indent="0">
              <a:buNone/>
            </a:pPr>
            <a:r>
              <a:rPr lang="en-US" dirty="0" smtClean="0"/>
              <a:t>1.Switches from </a:t>
            </a:r>
            <a:r>
              <a:rPr lang="en-US" dirty="0" smtClean="0">
                <a:solidFill>
                  <a:srgbClr val="FF0000"/>
                </a:solidFill>
              </a:rPr>
              <a:t>Running to Waiting state</a:t>
            </a:r>
          </a:p>
          <a:p>
            <a:pPr marL="82550" indent="0">
              <a:buNone/>
            </a:pPr>
            <a:r>
              <a:rPr lang="en-US" dirty="0" smtClean="0"/>
              <a:t>2.</a:t>
            </a:r>
            <a:r>
              <a:rPr lang="en-US" dirty="0"/>
              <a:t> </a:t>
            </a:r>
            <a:r>
              <a:rPr lang="en-US" dirty="0" smtClean="0"/>
              <a:t>Switches </a:t>
            </a:r>
            <a:r>
              <a:rPr lang="en-US" dirty="0"/>
              <a:t>from </a:t>
            </a:r>
            <a:r>
              <a:rPr lang="en-US" dirty="0">
                <a:solidFill>
                  <a:srgbClr val="00B0F0"/>
                </a:solidFill>
              </a:rPr>
              <a:t>Running to </a:t>
            </a:r>
            <a:r>
              <a:rPr lang="en-US" dirty="0" smtClean="0">
                <a:solidFill>
                  <a:srgbClr val="00B0F0"/>
                </a:solidFill>
              </a:rPr>
              <a:t>Ready state</a:t>
            </a:r>
          </a:p>
          <a:p>
            <a:pPr marL="82550" indent="0">
              <a:buNone/>
            </a:pPr>
            <a:r>
              <a:rPr lang="en-US" dirty="0" smtClean="0"/>
              <a:t>3.</a:t>
            </a:r>
            <a:r>
              <a:rPr lang="en-US" dirty="0"/>
              <a:t> </a:t>
            </a:r>
            <a:r>
              <a:rPr lang="en-US" dirty="0" smtClean="0"/>
              <a:t>Switches </a:t>
            </a:r>
            <a:r>
              <a:rPr lang="en-US" dirty="0"/>
              <a:t>from </a:t>
            </a:r>
            <a:r>
              <a:rPr lang="en-US" dirty="0" smtClean="0">
                <a:solidFill>
                  <a:srgbClr val="00B0F0"/>
                </a:solidFill>
              </a:rPr>
              <a:t>Waiting to </a:t>
            </a:r>
            <a:r>
              <a:rPr lang="en-US" dirty="0">
                <a:solidFill>
                  <a:srgbClr val="00B0F0"/>
                </a:solidFill>
              </a:rPr>
              <a:t>Ready </a:t>
            </a:r>
            <a:r>
              <a:rPr lang="en-US" dirty="0" smtClean="0">
                <a:solidFill>
                  <a:srgbClr val="00B0F0"/>
                </a:solidFill>
              </a:rPr>
              <a:t>state</a:t>
            </a:r>
          </a:p>
          <a:p>
            <a:pPr marL="82550" indent="0">
              <a:buNone/>
            </a:pPr>
            <a:r>
              <a:rPr lang="en-US" dirty="0" smtClean="0"/>
              <a:t>4. </a:t>
            </a:r>
            <a:r>
              <a:rPr lang="en-US" dirty="0" smtClean="0">
                <a:solidFill>
                  <a:srgbClr val="FF0000"/>
                </a:solidFill>
              </a:rPr>
              <a:t>Terminates</a:t>
            </a:r>
          </a:p>
          <a:p>
            <a:pPr marL="82550" indent="0">
              <a:buNone/>
            </a:pPr>
            <a:r>
              <a:rPr lang="en-US" dirty="0" smtClean="0">
                <a:solidFill>
                  <a:srgbClr val="00B0F0"/>
                </a:solidFill>
              </a:rPr>
              <a:t>Running </a:t>
            </a:r>
            <a:r>
              <a:rPr lang="en-US" dirty="0">
                <a:solidFill>
                  <a:srgbClr val="00B0F0"/>
                </a:solidFill>
              </a:rPr>
              <a:t>to Ready </a:t>
            </a:r>
            <a:r>
              <a:rPr lang="en-US" dirty="0" smtClean="0">
                <a:solidFill>
                  <a:srgbClr val="00B0F0"/>
                </a:solidFill>
              </a:rPr>
              <a:t>state</a:t>
            </a:r>
          </a:p>
          <a:p>
            <a:pPr marL="82550" indent="0">
              <a:buNone/>
            </a:pPr>
            <a:r>
              <a:rPr lang="en-US" dirty="0">
                <a:solidFill>
                  <a:srgbClr val="00B0F0"/>
                </a:solidFill>
              </a:rPr>
              <a:t>Waiting to Ready </a:t>
            </a:r>
            <a:r>
              <a:rPr lang="en-US" dirty="0" smtClean="0">
                <a:solidFill>
                  <a:srgbClr val="00B0F0"/>
                </a:solidFill>
              </a:rPr>
              <a:t>state</a:t>
            </a:r>
          </a:p>
          <a:p>
            <a:pPr marL="82550" indent="0">
              <a:buNone/>
            </a:pPr>
            <a:endParaRPr lang="en-US" dirty="0">
              <a:solidFill>
                <a:srgbClr val="00B0F0"/>
              </a:solidFill>
            </a:endParaRPr>
          </a:p>
          <a:p>
            <a:pPr marL="82550" indent="0">
              <a:buNone/>
            </a:pPr>
            <a:r>
              <a:rPr lang="en-US" dirty="0">
                <a:solidFill>
                  <a:srgbClr val="FF0000"/>
                </a:solidFill>
              </a:rPr>
              <a:t>Running to Waiting </a:t>
            </a:r>
            <a:r>
              <a:rPr lang="en-US" dirty="0" smtClean="0">
                <a:solidFill>
                  <a:srgbClr val="FF0000"/>
                </a:solidFill>
              </a:rPr>
              <a:t>state</a:t>
            </a:r>
          </a:p>
          <a:p>
            <a:pPr marL="82550" indent="0">
              <a:buNone/>
            </a:pPr>
            <a:r>
              <a:rPr lang="en-US" dirty="0">
                <a:solidFill>
                  <a:srgbClr val="FF0000"/>
                </a:solidFill>
              </a:rPr>
              <a:t>Terminates</a:t>
            </a:r>
          </a:p>
          <a:p>
            <a:pPr marL="82550" indent="0">
              <a:buNone/>
            </a:pPr>
            <a:endParaRPr lang="en-US" dirty="0">
              <a:solidFill>
                <a:srgbClr val="FF0000"/>
              </a:solidFill>
            </a:endParaRPr>
          </a:p>
        </p:txBody>
      </p:sp>
      <p:cxnSp>
        <p:nvCxnSpPr>
          <p:cNvPr id="5" name="Straight Arrow Connector 4"/>
          <p:cNvCxnSpPr/>
          <p:nvPr/>
        </p:nvCxnSpPr>
        <p:spPr>
          <a:xfrm>
            <a:off x="5486400" y="3810000"/>
            <a:ext cx="914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86400" y="42672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553200" y="3657600"/>
            <a:ext cx="213360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Preemptive scheduling</a:t>
            </a:r>
            <a:endParaRPr lang="en-US" sz="2000" dirty="0"/>
          </a:p>
        </p:txBody>
      </p:sp>
      <p:cxnSp>
        <p:nvCxnSpPr>
          <p:cNvPr id="10" name="Straight Arrow Connector 9"/>
          <p:cNvCxnSpPr/>
          <p:nvPr/>
        </p:nvCxnSpPr>
        <p:spPr>
          <a:xfrm flipV="1">
            <a:off x="3886200" y="5715000"/>
            <a:ext cx="2362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715000" y="52578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00800" y="5410200"/>
            <a:ext cx="2286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Non Preemptive Scheduling</a:t>
            </a:r>
            <a:endParaRPr lang="en-US" sz="2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Scheduling algorithms</a:t>
            </a:r>
            <a:endParaRPr lang="en-US" b="1" dirty="0"/>
          </a:p>
        </p:txBody>
      </p:sp>
      <p:sp>
        <p:nvSpPr>
          <p:cNvPr id="3" name="Content Placeholder 2"/>
          <p:cNvSpPr>
            <a:spLocks noGrp="1"/>
          </p:cNvSpPr>
          <p:nvPr>
            <p:ph idx="1"/>
          </p:nvPr>
        </p:nvSpPr>
        <p:spPr/>
        <p:txBody>
          <a:bodyPr/>
          <a:lstStyle/>
          <a:p>
            <a:pPr marL="596900" indent="-514350">
              <a:buAutoNum type="arabicPeriod"/>
            </a:pPr>
            <a:r>
              <a:rPr lang="en-US" dirty="0" smtClean="0"/>
              <a:t>First-Come, First-Served (FCFS) </a:t>
            </a:r>
          </a:p>
          <a:p>
            <a:pPr marL="596900" indent="-514350">
              <a:buAutoNum type="arabicPeriod"/>
            </a:pPr>
            <a:r>
              <a:rPr lang="en-US" dirty="0" smtClean="0"/>
              <a:t>Shortest-Job-First Scheduling </a:t>
            </a:r>
          </a:p>
          <a:p>
            <a:pPr marL="596900" indent="-514350">
              <a:buAutoNum type="arabicPeriod"/>
            </a:pPr>
            <a:r>
              <a:rPr lang="en-US" dirty="0" smtClean="0"/>
              <a:t>Priority Scheduling</a:t>
            </a:r>
          </a:p>
          <a:p>
            <a:pPr marL="596900" indent="-514350">
              <a:buAutoNum type="arabicPeriod"/>
            </a:pPr>
            <a:r>
              <a:rPr lang="en-US" dirty="0" smtClean="0"/>
              <a:t>Round-Robin Scheduling</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1.First-Come, First-Served (FCFS) </a:t>
            </a:r>
            <a:r>
              <a:rPr lang="en-US" dirty="0" smtClean="0"/>
              <a:t/>
            </a:r>
            <a:br>
              <a:rPr lang="en-US" dirty="0" smtClean="0"/>
            </a:br>
            <a:endParaRPr lang="en-US" dirty="0"/>
          </a:p>
        </p:txBody>
      </p:sp>
      <p:sp>
        <p:nvSpPr>
          <p:cNvPr id="3" name="Content Placeholder 2"/>
          <p:cNvSpPr>
            <a:spLocks noGrp="1"/>
          </p:cNvSpPr>
          <p:nvPr>
            <p:ph idx="1"/>
          </p:nvPr>
        </p:nvSpPr>
        <p:spPr>
          <a:xfrm>
            <a:off x="1435608" y="914400"/>
            <a:ext cx="7498080" cy="5334000"/>
          </a:xfrm>
        </p:spPr>
        <p:txBody>
          <a:bodyPr/>
          <a:lstStyle/>
          <a:p>
            <a:pPr marL="654050" indent="-571500">
              <a:buFont typeface="+mj-lt"/>
              <a:buAutoNum type="romanLcPeriod"/>
            </a:pPr>
            <a:r>
              <a:rPr lang="en-US" dirty="0" smtClean="0"/>
              <a:t>Jobs are executed on first come, first serve basis.</a:t>
            </a:r>
          </a:p>
          <a:p>
            <a:pPr marL="654050" indent="-571500">
              <a:buFont typeface="+mj-lt"/>
              <a:buAutoNum type="romanLcPeriod"/>
            </a:pPr>
            <a:r>
              <a:rPr lang="en-US" dirty="0" smtClean="0"/>
              <a:t>It is a non-preemptive, pre-emptive scheduling algorithm.</a:t>
            </a:r>
          </a:p>
          <a:p>
            <a:pPr marL="654050" indent="-571500">
              <a:buFont typeface="+mj-lt"/>
              <a:buAutoNum type="romanLcPeriod"/>
            </a:pPr>
            <a:r>
              <a:rPr lang="en-US" dirty="0" smtClean="0"/>
              <a:t>Easy to understand and implement.</a:t>
            </a:r>
          </a:p>
          <a:p>
            <a:pPr marL="654050" indent="-571500">
              <a:buFont typeface="+mj-lt"/>
              <a:buAutoNum type="romanLcPeriod"/>
            </a:pPr>
            <a:r>
              <a:rPr lang="en-US" dirty="0" smtClean="0"/>
              <a:t>Its implementation is based on FIFO queue.</a:t>
            </a:r>
          </a:p>
          <a:p>
            <a:pPr marL="654050" indent="-571500">
              <a:buFont typeface="+mj-lt"/>
              <a:buAutoNum type="romanLcPeriod"/>
            </a:pPr>
            <a:r>
              <a:rPr lang="en-US" dirty="0" smtClean="0"/>
              <a:t>Poor in performance as average wait time is high.</a:t>
            </a:r>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1.First-Come, First-Served (FCFS) </a:t>
            </a:r>
            <a:r>
              <a:rPr lang="en-US" dirty="0" smtClean="0"/>
              <a:t/>
            </a:r>
            <a:br>
              <a:rPr lang="en-US" dirty="0" smtClean="0"/>
            </a:br>
            <a:endParaRPr lang="en-US" dirty="0"/>
          </a:p>
        </p:txBody>
      </p:sp>
      <p:sp>
        <p:nvSpPr>
          <p:cNvPr id="3" name="Content Placeholder 2"/>
          <p:cNvSpPr>
            <a:spLocks noGrp="1"/>
          </p:cNvSpPr>
          <p:nvPr>
            <p:ph idx="1"/>
          </p:nvPr>
        </p:nvSpPr>
        <p:spPr>
          <a:xfrm>
            <a:off x="1435608" y="1066800"/>
            <a:ext cx="7498080" cy="5181600"/>
          </a:xfrm>
        </p:spPr>
        <p:txBody>
          <a:bodyPr>
            <a:normAutofit fontScale="92500" lnSpcReduction="10000"/>
          </a:bodyPr>
          <a:lstStyle/>
          <a:p>
            <a:pPr lvl="0"/>
            <a:r>
              <a:rPr lang="en-US" b="1" dirty="0" smtClean="0"/>
              <a:t>First-Come, First-Served (FCFS): </a:t>
            </a:r>
            <a:r>
              <a:rPr lang="en-US" dirty="0" smtClean="0"/>
              <a:t>This</a:t>
            </a:r>
            <a:r>
              <a:rPr lang="en-US" b="1" dirty="0" smtClean="0"/>
              <a:t> </a:t>
            </a:r>
            <a:r>
              <a:rPr lang="en-US" dirty="0" smtClean="0"/>
              <a:t>scheduling algorithm is the simplest CPU-scheduling</a:t>
            </a:r>
            <a:r>
              <a:rPr lang="en-US" b="1" dirty="0" smtClean="0"/>
              <a:t> </a:t>
            </a:r>
            <a:r>
              <a:rPr lang="en-US" dirty="0" smtClean="0"/>
              <a:t>algorithm.</a:t>
            </a:r>
          </a:p>
          <a:p>
            <a:pPr algn="just"/>
            <a:r>
              <a:rPr lang="en-US" dirty="0" smtClean="0"/>
              <a:t>In  this scheme, the process that requests the </a:t>
            </a:r>
            <a:r>
              <a:rPr lang="en-US" dirty="0" smtClean="0">
                <a:solidFill>
                  <a:srgbClr val="7030A0"/>
                </a:solidFill>
              </a:rPr>
              <a:t>CPU first </a:t>
            </a:r>
            <a:r>
              <a:rPr lang="en-US" dirty="0" smtClean="0"/>
              <a:t>is allocated the CPU first.</a:t>
            </a:r>
          </a:p>
          <a:p>
            <a:pPr algn="just"/>
            <a:r>
              <a:rPr lang="en-US" dirty="0" smtClean="0"/>
              <a:t>The implementation of the FCFS policy is easily managed with a </a:t>
            </a:r>
            <a:r>
              <a:rPr lang="en-US" dirty="0" smtClean="0">
                <a:solidFill>
                  <a:srgbClr val="7030A0"/>
                </a:solidFill>
              </a:rPr>
              <a:t>FIFO queue</a:t>
            </a:r>
            <a:r>
              <a:rPr lang="en-US" dirty="0" smtClean="0"/>
              <a:t>.</a:t>
            </a:r>
          </a:p>
          <a:p>
            <a:pPr algn="just"/>
            <a:r>
              <a:rPr lang="en-US" dirty="0" smtClean="0"/>
              <a:t>When the CPU is free, it is allocated to the process at the </a:t>
            </a:r>
            <a:r>
              <a:rPr lang="en-US" dirty="0" smtClean="0">
                <a:solidFill>
                  <a:srgbClr val="7030A0"/>
                </a:solidFill>
              </a:rPr>
              <a:t>head</a:t>
            </a:r>
            <a:r>
              <a:rPr lang="en-US" dirty="0" smtClean="0"/>
              <a:t> of the queue. </a:t>
            </a:r>
          </a:p>
          <a:p>
            <a:pPr algn="just"/>
            <a:r>
              <a:rPr lang="en-US" dirty="0" smtClean="0"/>
              <a:t>The running process is then removed from the queue.</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OS\slide_9.jpg"/>
          <p:cNvPicPr>
            <a:picLocks noGrp="1" noChangeAspect="1" noChangeArrowheads="1"/>
          </p:cNvPicPr>
          <p:nvPr>
            <p:ph idx="1"/>
          </p:nvPr>
        </p:nvPicPr>
        <p:blipFill>
          <a:blip r:embed="rId2" cstate="print"/>
          <a:srcRect/>
          <a:stretch>
            <a:fillRect/>
          </a:stretch>
        </p:blipFill>
        <p:spPr bwMode="auto">
          <a:xfrm>
            <a:off x="1143000" y="457200"/>
            <a:ext cx="7696200" cy="5791200"/>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srcRect/>
          <a:stretch>
            <a:fillRect/>
          </a:stretch>
        </p:blipFill>
        <p:spPr bwMode="auto">
          <a:xfrm>
            <a:off x="1377950" y="533400"/>
            <a:ext cx="4718050" cy="2819400"/>
          </a:xfrm>
          <a:prstGeom prst="rect">
            <a:avLst/>
          </a:prstGeom>
          <a:noFill/>
        </p:spPr>
      </p:pic>
      <p:sp>
        <p:nvSpPr>
          <p:cNvPr id="135171" name="Rectangle 3"/>
          <p:cNvSpPr>
            <a:spLocks noChangeArrowheads="1"/>
          </p:cNvSpPr>
          <p:nvPr/>
        </p:nvSpPr>
        <p:spPr bwMode="auto">
          <a:xfrm>
            <a:off x="0" y="3716734"/>
            <a:ext cx="9144000" cy="13849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pPr>
            <a:r>
              <a:rPr kumimoji="0" lang="en-US" sz="28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Average Waiting Time = (0 + 7 + 11 + 13) / 4 = 7.75</a:t>
            </a:r>
            <a:endParaRPr kumimoji="0" 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Average Response Time = (0 + 7 + 11 + 13) / 4 = 7.75</a:t>
            </a:r>
            <a:endParaRPr kumimoji="0" 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(same as Average Waiting Time)</a:t>
            </a:r>
            <a:endParaRPr kumimoji="0" lang="en-US" sz="2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35172" name="Picture 4"/>
          <p:cNvPicPr>
            <a:picLocks noChangeAspect="1" noChangeArrowheads="1"/>
          </p:cNvPicPr>
          <p:nvPr/>
        </p:nvPicPr>
        <p:blipFill>
          <a:blip r:embed="rId3" cstate="print"/>
          <a:srcRect/>
          <a:stretch>
            <a:fillRect/>
          </a:stretch>
        </p:blipFill>
        <p:spPr bwMode="auto">
          <a:xfrm>
            <a:off x="1143000" y="5486400"/>
            <a:ext cx="6858000" cy="762000"/>
          </a:xfrm>
          <a:prstGeom prst="rect">
            <a:avLst/>
          </a:prstGeom>
          <a:noFill/>
        </p:spPr>
      </p:pic>
      <p:sp>
        <p:nvSpPr>
          <p:cNvPr id="7" name="Rectangle 6"/>
          <p:cNvSpPr/>
          <p:nvPr/>
        </p:nvSpPr>
        <p:spPr>
          <a:xfrm>
            <a:off x="914400" y="6248400"/>
            <a:ext cx="1066801" cy="369332"/>
          </a:xfrm>
          <a:prstGeom prst="rect">
            <a:avLst/>
          </a:prstGeom>
        </p:spPr>
        <p:txBody>
          <a:bodyPr wrap="square">
            <a:spAutoFit/>
          </a:bodyPr>
          <a:lstStyle/>
          <a:p>
            <a:r>
              <a:rPr lang="en-US" dirty="0" smtClean="0"/>
              <a:t>0</a:t>
            </a:r>
            <a:endParaRPr lang="en-US" dirty="0"/>
          </a:p>
        </p:txBody>
      </p:sp>
      <p:sp>
        <p:nvSpPr>
          <p:cNvPr id="8" name="TextBox 7"/>
          <p:cNvSpPr txBox="1"/>
          <p:nvPr/>
        </p:nvSpPr>
        <p:spPr>
          <a:xfrm>
            <a:off x="1219200" y="5029200"/>
            <a:ext cx="1524000" cy="400110"/>
          </a:xfrm>
          <a:prstGeom prst="rect">
            <a:avLst/>
          </a:prstGeom>
          <a:noFill/>
        </p:spPr>
        <p:txBody>
          <a:bodyPr wrap="square" rtlCol="0">
            <a:spAutoFit/>
          </a:bodyPr>
          <a:lstStyle/>
          <a:p>
            <a:r>
              <a:rPr lang="en-US" sz="2000" dirty="0" err="1" smtClean="0"/>
              <a:t>Grantt</a:t>
            </a:r>
            <a:r>
              <a:rPr lang="en-US" sz="2000" dirty="0" smtClean="0"/>
              <a:t> chart</a:t>
            </a:r>
            <a:endParaRPr lang="en-US" sz="2000" dirty="0"/>
          </a:p>
        </p:txBody>
      </p:sp>
      <p:sp>
        <p:nvSpPr>
          <p:cNvPr id="9" name="TextBox 8"/>
          <p:cNvSpPr txBox="1"/>
          <p:nvPr/>
        </p:nvSpPr>
        <p:spPr>
          <a:xfrm>
            <a:off x="3733800" y="6324600"/>
            <a:ext cx="533400" cy="369332"/>
          </a:xfrm>
          <a:prstGeom prst="rect">
            <a:avLst/>
          </a:prstGeom>
          <a:noFill/>
        </p:spPr>
        <p:txBody>
          <a:bodyPr wrap="square" rtlCol="0">
            <a:spAutoFit/>
          </a:bodyPr>
          <a:lstStyle/>
          <a:p>
            <a:r>
              <a:rPr lang="en-US" dirty="0" smtClean="0"/>
              <a:t>7</a:t>
            </a:r>
            <a:endParaRPr lang="en-US" dirty="0"/>
          </a:p>
        </p:txBody>
      </p:sp>
      <p:sp>
        <p:nvSpPr>
          <p:cNvPr id="10" name="TextBox 9"/>
          <p:cNvSpPr txBox="1"/>
          <p:nvPr/>
        </p:nvSpPr>
        <p:spPr>
          <a:xfrm>
            <a:off x="5181600" y="6248400"/>
            <a:ext cx="457200" cy="369332"/>
          </a:xfrm>
          <a:prstGeom prst="rect">
            <a:avLst/>
          </a:prstGeom>
          <a:noFill/>
        </p:spPr>
        <p:txBody>
          <a:bodyPr wrap="square" rtlCol="0">
            <a:spAutoFit/>
          </a:bodyPr>
          <a:lstStyle/>
          <a:p>
            <a:r>
              <a:rPr lang="en-US" dirty="0" smtClean="0"/>
              <a:t>11</a:t>
            </a:r>
            <a:endParaRPr lang="en-US" dirty="0"/>
          </a:p>
        </p:txBody>
      </p:sp>
      <p:sp>
        <p:nvSpPr>
          <p:cNvPr id="11" name="TextBox 10"/>
          <p:cNvSpPr txBox="1"/>
          <p:nvPr/>
        </p:nvSpPr>
        <p:spPr>
          <a:xfrm>
            <a:off x="6019800" y="6248400"/>
            <a:ext cx="685800" cy="369332"/>
          </a:xfrm>
          <a:prstGeom prst="rect">
            <a:avLst/>
          </a:prstGeom>
          <a:noFill/>
        </p:spPr>
        <p:txBody>
          <a:bodyPr wrap="square" rtlCol="0">
            <a:spAutoFit/>
          </a:bodyPr>
          <a:lstStyle/>
          <a:p>
            <a:r>
              <a:rPr lang="en-US" dirty="0" smtClean="0"/>
              <a:t>13</a:t>
            </a:r>
            <a:endParaRPr lang="en-US" dirty="0"/>
          </a:p>
        </p:txBody>
      </p:sp>
      <p:sp>
        <p:nvSpPr>
          <p:cNvPr id="13" name="TextBox 12"/>
          <p:cNvSpPr txBox="1"/>
          <p:nvPr/>
        </p:nvSpPr>
        <p:spPr>
          <a:xfrm>
            <a:off x="7772400" y="6248400"/>
            <a:ext cx="533400" cy="369332"/>
          </a:xfrm>
          <a:prstGeom prst="rect">
            <a:avLst/>
          </a:prstGeom>
          <a:noFill/>
        </p:spPr>
        <p:txBody>
          <a:bodyPr wrap="square" rtlCol="0">
            <a:spAutoFit/>
          </a:bodyPr>
          <a:lstStyle/>
          <a:p>
            <a:r>
              <a:rPr lang="en-US" dirty="0" smtClean="0"/>
              <a:t>18</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scheduling matters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76400" y="1676401"/>
            <a:ext cx="4114800" cy="2819400"/>
          </a:xfrm>
          <a:prstGeom prst="rect">
            <a:avLst/>
          </a:prstGeom>
          <a:noFill/>
        </p:spPr>
      </p:pic>
      <p:sp>
        <p:nvSpPr>
          <p:cNvPr id="1027" name="Rectangle 3"/>
          <p:cNvSpPr>
            <a:spLocks noChangeArrowheads="1"/>
          </p:cNvSpPr>
          <p:nvPr/>
        </p:nvSpPr>
        <p:spPr bwMode="auto">
          <a:xfrm>
            <a:off x="0" y="4401598"/>
            <a:ext cx="9144000" cy="36933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Average Waiting Time = (0 + 4 + 6 + 11) / 4 = 5.25</a:t>
            </a: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1430338" y="5649913"/>
            <a:ext cx="5570537" cy="406400"/>
          </a:xfrm>
          <a:prstGeom prst="rect">
            <a:avLst/>
          </a:prstGeom>
          <a:noFill/>
        </p:spPr>
      </p:pic>
      <p:sp>
        <p:nvSpPr>
          <p:cNvPr id="7" name="TextBox 6"/>
          <p:cNvSpPr txBox="1"/>
          <p:nvPr/>
        </p:nvSpPr>
        <p:spPr>
          <a:xfrm>
            <a:off x="1371600" y="6096000"/>
            <a:ext cx="457200" cy="369332"/>
          </a:xfrm>
          <a:prstGeom prst="rect">
            <a:avLst/>
          </a:prstGeom>
          <a:noFill/>
        </p:spPr>
        <p:txBody>
          <a:bodyPr wrap="square" rtlCol="0">
            <a:spAutoFit/>
          </a:bodyPr>
          <a:lstStyle/>
          <a:p>
            <a:r>
              <a:rPr lang="en-US" dirty="0"/>
              <a:t>0</a:t>
            </a:r>
          </a:p>
        </p:txBody>
      </p:sp>
      <p:sp>
        <p:nvSpPr>
          <p:cNvPr id="8" name="TextBox 7"/>
          <p:cNvSpPr txBox="1"/>
          <p:nvPr/>
        </p:nvSpPr>
        <p:spPr>
          <a:xfrm>
            <a:off x="2667000" y="6096000"/>
            <a:ext cx="304800" cy="369332"/>
          </a:xfrm>
          <a:prstGeom prst="rect">
            <a:avLst/>
          </a:prstGeom>
          <a:noFill/>
        </p:spPr>
        <p:txBody>
          <a:bodyPr wrap="square" rtlCol="0">
            <a:spAutoFit/>
          </a:bodyPr>
          <a:lstStyle/>
          <a:p>
            <a:r>
              <a:rPr lang="en-US" dirty="0"/>
              <a:t>4</a:t>
            </a:r>
          </a:p>
        </p:txBody>
      </p:sp>
      <p:sp>
        <p:nvSpPr>
          <p:cNvPr id="9" name="TextBox 8"/>
          <p:cNvSpPr txBox="1"/>
          <p:nvPr/>
        </p:nvSpPr>
        <p:spPr>
          <a:xfrm>
            <a:off x="3429000" y="6172200"/>
            <a:ext cx="457200" cy="369332"/>
          </a:xfrm>
          <a:prstGeom prst="rect">
            <a:avLst/>
          </a:prstGeom>
          <a:noFill/>
        </p:spPr>
        <p:txBody>
          <a:bodyPr wrap="square" rtlCol="0">
            <a:spAutoFit/>
          </a:bodyPr>
          <a:lstStyle/>
          <a:p>
            <a:r>
              <a:rPr lang="en-US" dirty="0"/>
              <a:t>6</a:t>
            </a:r>
          </a:p>
        </p:txBody>
      </p:sp>
      <p:sp>
        <p:nvSpPr>
          <p:cNvPr id="10" name="TextBox 9"/>
          <p:cNvSpPr txBox="1"/>
          <p:nvPr/>
        </p:nvSpPr>
        <p:spPr>
          <a:xfrm>
            <a:off x="4876800" y="6096000"/>
            <a:ext cx="457200" cy="369332"/>
          </a:xfrm>
          <a:prstGeom prst="rect">
            <a:avLst/>
          </a:prstGeom>
          <a:noFill/>
        </p:spPr>
        <p:txBody>
          <a:bodyPr wrap="square" rtlCol="0">
            <a:spAutoFit/>
          </a:bodyPr>
          <a:lstStyle/>
          <a:p>
            <a:r>
              <a:rPr lang="en-US" dirty="0" smtClean="0"/>
              <a:t>11</a:t>
            </a:r>
            <a:endParaRPr lang="en-US" dirty="0"/>
          </a:p>
        </p:txBody>
      </p:sp>
      <p:cxnSp>
        <p:nvCxnSpPr>
          <p:cNvPr id="12" name="Straight Arrow Connector 11"/>
          <p:cNvCxnSpPr/>
          <p:nvPr/>
        </p:nvCxnSpPr>
        <p:spPr>
          <a:xfrm>
            <a:off x="5791200" y="6324600"/>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6000" y="6477000"/>
            <a:ext cx="1371600" cy="369332"/>
          </a:xfrm>
          <a:prstGeom prst="rect">
            <a:avLst/>
          </a:prstGeom>
          <a:noFill/>
        </p:spPr>
        <p:txBody>
          <a:bodyPr wrap="square" rtlCol="0">
            <a:spAutoFit/>
          </a:bodyPr>
          <a:lstStyle/>
          <a:p>
            <a:r>
              <a:rPr lang="en-US" dirty="0" smtClean="0"/>
              <a:t>time</a:t>
            </a:r>
            <a:endParaRPr lang="en-US" dirty="0"/>
          </a:p>
        </p:txBody>
      </p:sp>
      <p:sp>
        <p:nvSpPr>
          <p:cNvPr id="14" name="TextBox 13"/>
          <p:cNvSpPr txBox="1"/>
          <p:nvPr/>
        </p:nvSpPr>
        <p:spPr>
          <a:xfrm>
            <a:off x="1676400" y="5105400"/>
            <a:ext cx="5257800" cy="461665"/>
          </a:xfrm>
          <a:prstGeom prst="rect">
            <a:avLst/>
          </a:prstGeom>
          <a:noFill/>
        </p:spPr>
        <p:txBody>
          <a:bodyPr wrap="square" rtlCol="0">
            <a:spAutoFit/>
          </a:bodyPr>
          <a:lstStyle/>
          <a:p>
            <a:r>
              <a:rPr lang="en-US" sz="2400" b="1" dirty="0" smtClean="0">
                <a:solidFill>
                  <a:srgbClr val="FF0000"/>
                </a:solidFill>
              </a:rPr>
              <a:t>Order of process as p2, p3 , p4 , p1</a:t>
            </a:r>
            <a:endParaRPr lang="en-US" sz="2400" b="1" dirty="0">
              <a:solidFill>
                <a:srgbClr val="FF0000"/>
              </a:solidFill>
            </a:endParaRPr>
          </a:p>
        </p:txBody>
      </p:sp>
      <p:sp>
        <p:nvSpPr>
          <p:cNvPr id="3" name="TextBox 2"/>
          <p:cNvSpPr txBox="1"/>
          <p:nvPr/>
        </p:nvSpPr>
        <p:spPr>
          <a:xfrm>
            <a:off x="7162800" y="5853113"/>
            <a:ext cx="533400" cy="369332"/>
          </a:xfrm>
          <a:prstGeom prst="rect">
            <a:avLst/>
          </a:prstGeom>
          <a:noFill/>
        </p:spPr>
        <p:txBody>
          <a:bodyPr wrap="square" rtlCol="0">
            <a:spAutoFit/>
          </a:bodyPr>
          <a:lstStyle/>
          <a:p>
            <a:r>
              <a:rPr lang="en-US" dirty="0" smtClean="0"/>
              <a:t>18</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FCFS Pros and Cons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solidFill>
                  <a:srgbClr val="0070C0"/>
                </a:solidFill>
              </a:rPr>
              <a:t>Advantages </a:t>
            </a:r>
            <a:r>
              <a:rPr lang="en-US" dirty="0" smtClean="0"/>
              <a:t> : Simple – Fair (as long as no process hogs the CPU, every process will eventually run).</a:t>
            </a:r>
          </a:p>
          <a:p>
            <a:r>
              <a:rPr lang="en-US" dirty="0" smtClean="0">
                <a:solidFill>
                  <a:srgbClr val="0070C0"/>
                </a:solidFill>
              </a:rPr>
              <a:t>Disadvantages </a:t>
            </a:r>
            <a:r>
              <a:rPr lang="en-US" dirty="0" smtClean="0"/>
              <a:t> :  Waiting time depends on arrival order – short processes stuck </a:t>
            </a:r>
            <a:r>
              <a:rPr lang="en-US" dirty="0" smtClean="0">
                <a:solidFill>
                  <a:srgbClr val="00B050"/>
                </a:solidFill>
              </a:rPr>
              <a:t>waiting for long process to complete.</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Shortest-Job-First Scheduling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It is the best approach to minimize the </a:t>
            </a:r>
            <a:r>
              <a:rPr lang="en-US" dirty="0" smtClean="0">
                <a:solidFill>
                  <a:srgbClr val="FF0000"/>
                </a:solidFill>
              </a:rPr>
              <a:t>Waiting time.</a:t>
            </a:r>
          </a:p>
          <a:p>
            <a:pPr>
              <a:buFont typeface="Wingdings" panose="05000000000000000000" pitchFamily="2" charset="2"/>
              <a:buChar char="Ø"/>
            </a:pPr>
            <a:r>
              <a:rPr lang="en-US" dirty="0" smtClean="0"/>
              <a:t>It selects the waiting process with the smallest execution time to execute next.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76600" y="1524000"/>
            <a:ext cx="3276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PROCESS STATE</a:t>
            </a:r>
            <a:endParaRPr lang="en-US" sz="2400" dirty="0">
              <a:solidFill>
                <a:srgbClr val="C00000"/>
              </a:solidFill>
            </a:endParaRPr>
          </a:p>
        </p:txBody>
      </p:sp>
      <p:sp>
        <p:nvSpPr>
          <p:cNvPr id="5" name="Rectangle 4"/>
          <p:cNvSpPr/>
          <p:nvPr/>
        </p:nvSpPr>
        <p:spPr>
          <a:xfrm>
            <a:off x="1524000" y="3657600"/>
            <a:ext cx="914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NEW</a:t>
            </a:r>
            <a:endParaRPr lang="en-US" b="1" dirty="0">
              <a:solidFill>
                <a:srgbClr val="FFFF00"/>
              </a:solidFill>
            </a:endParaRPr>
          </a:p>
        </p:txBody>
      </p:sp>
      <p:sp>
        <p:nvSpPr>
          <p:cNvPr id="6" name="Rectangle 5"/>
          <p:cNvSpPr/>
          <p:nvPr/>
        </p:nvSpPr>
        <p:spPr>
          <a:xfrm>
            <a:off x="2667000" y="3733800"/>
            <a:ext cx="1371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RUNNING</a:t>
            </a:r>
            <a:endParaRPr lang="en-US" b="1" dirty="0">
              <a:solidFill>
                <a:srgbClr val="7030A0"/>
              </a:solidFill>
            </a:endParaRPr>
          </a:p>
        </p:txBody>
      </p:sp>
      <p:sp>
        <p:nvSpPr>
          <p:cNvPr id="7" name="Rectangle 6"/>
          <p:cNvSpPr/>
          <p:nvPr/>
        </p:nvSpPr>
        <p:spPr>
          <a:xfrm>
            <a:off x="4343400" y="3810000"/>
            <a:ext cx="152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3">
                    <a:lumMod val="75000"/>
                  </a:schemeClr>
                </a:solidFill>
              </a:rPr>
              <a:t>WAITING</a:t>
            </a:r>
            <a:endParaRPr lang="en-US" b="1" dirty="0">
              <a:solidFill>
                <a:schemeClr val="accent3">
                  <a:lumMod val="75000"/>
                </a:schemeClr>
              </a:solidFill>
            </a:endParaRPr>
          </a:p>
        </p:txBody>
      </p:sp>
      <p:sp>
        <p:nvSpPr>
          <p:cNvPr id="8" name="Rectangle 7"/>
          <p:cNvSpPr/>
          <p:nvPr/>
        </p:nvSpPr>
        <p:spPr>
          <a:xfrm>
            <a:off x="6172200" y="38862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5">
                    <a:lumMod val="60000"/>
                    <a:lumOff val="40000"/>
                  </a:schemeClr>
                </a:solidFill>
              </a:rPr>
              <a:t>READY</a:t>
            </a:r>
            <a:endParaRPr lang="en-US" b="1" dirty="0">
              <a:solidFill>
                <a:schemeClr val="accent5">
                  <a:lumMod val="60000"/>
                  <a:lumOff val="40000"/>
                </a:schemeClr>
              </a:solidFill>
            </a:endParaRPr>
          </a:p>
        </p:txBody>
      </p:sp>
      <p:sp>
        <p:nvSpPr>
          <p:cNvPr id="9" name="Rectangle 8"/>
          <p:cNvSpPr/>
          <p:nvPr/>
        </p:nvSpPr>
        <p:spPr>
          <a:xfrm>
            <a:off x="7543800" y="3810000"/>
            <a:ext cx="129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6"/>
                </a:solidFill>
              </a:rPr>
              <a:t>TERMINATED</a:t>
            </a:r>
            <a:endParaRPr lang="en-US" b="1" dirty="0">
              <a:solidFill>
                <a:schemeClr val="accent6"/>
              </a:solidFill>
            </a:endParaRPr>
          </a:p>
        </p:txBody>
      </p:sp>
      <p:cxnSp>
        <p:nvCxnSpPr>
          <p:cNvPr id="11" name="Straight Arrow Connector 10"/>
          <p:cNvCxnSpPr/>
          <p:nvPr/>
        </p:nvCxnSpPr>
        <p:spPr>
          <a:xfrm flipH="1">
            <a:off x="1676400" y="2057400"/>
            <a:ext cx="1752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429000" y="2209800"/>
            <a:ext cx="5334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76800" y="2286000"/>
            <a:ext cx="152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715000" y="2133600"/>
            <a:ext cx="914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48400" y="2133600"/>
            <a:ext cx="2057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Shortest-Job-First Scheduling</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This algorithm associates with each process the length of the process’s next CPU burst.</a:t>
            </a:r>
          </a:p>
          <a:p>
            <a:r>
              <a:rPr lang="en-US" dirty="0" smtClean="0"/>
              <a:t> When the CPU is available, it is assigned to the process that has the </a:t>
            </a:r>
            <a:r>
              <a:rPr lang="en-US" dirty="0" smtClean="0">
                <a:solidFill>
                  <a:srgbClr val="00B050"/>
                </a:solidFill>
              </a:rPr>
              <a:t>smallest next CPU burst. </a:t>
            </a:r>
          </a:p>
          <a:p>
            <a:r>
              <a:rPr lang="en-US" dirty="0" smtClean="0"/>
              <a:t>If the next CPU bursts of two processes are the same, FCFS scheduling is used to break the tie.</a:t>
            </a:r>
          </a:p>
          <a:p>
            <a:endParaRPr lang="en-US" dirty="0" smtClean="0"/>
          </a:p>
          <a:p>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smtClean="0"/>
              <a:t>A more appropriate term for this scheduling method would be the shortest next CPU-burst algorithm, because scheduling depends on the length of the next CPU burst of a</a:t>
            </a:r>
            <a:r>
              <a:rPr lang="en-US" b="1" i="1" dirty="0" smtClean="0"/>
              <a:t> </a:t>
            </a:r>
            <a:r>
              <a:rPr lang="en-US" dirty="0" smtClean="0"/>
              <a:t>process, rather than its total length.</a:t>
            </a:r>
          </a:p>
          <a:p>
            <a:pPr lvl="0" algn="just"/>
            <a:r>
              <a:rPr lang="en-US" dirty="0" smtClean="0"/>
              <a:t>The SJF scheduling algorithm is provably optimal, in that it gives the minimum average waiting time for a given set of processes.</a:t>
            </a:r>
          </a:p>
          <a:p>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cstate="print"/>
          <a:srcRect/>
          <a:stretch>
            <a:fillRect/>
          </a:stretch>
        </p:blipFill>
        <p:spPr bwMode="auto">
          <a:xfrm>
            <a:off x="1295400" y="1066800"/>
            <a:ext cx="3962400" cy="3044825"/>
          </a:xfrm>
          <a:prstGeom prst="rect">
            <a:avLst/>
          </a:prstGeom>
          <a:noFill/>
        </p:spPr>
      </p:pic>
      <p:sp>
        <p:nvSpPr>
          <p:cNvPr id="137219" name="Rectangle 3"/>
          <p:cNvSpPr>
            <a:spLocks noChangeArrowheads="1"/>
          </p:cNvSpPr>
          <p:nvPr/>
        </p:nvSpPr>
        <p:spPr bwMode="auto">
          <a:xfrm>
            <a:off x="5638800" y="1840078"/>
            <a:ext cx="3505200"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Average wait time</a:t>
            </a:r>
            <a:endParaRPr kumimoji="0" 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(0 + 8 + 4 + 0) / 4</a:t>
            </a:r>
            <a:endParaRPr kumimoji="0" 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3</a:t>
            </a:r>
            <a:endParaRPr kumimoji="0" 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Average response time</a:t>
            </a:r>
            <a:endParaRPr kumimoji="0" 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(Average wait time)</a:t>
            </a:r>
            <a:endParaRPr kumimoji="0" lang="en-US"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nvGraphicFramePr>
        <p:xfrm>
          <a:off x="1828800" y="4953000"/>
          <a:ext cx="5181600" cy="683260"/>
        </p:xfrm>
        <a:graphic>
          <a:graphicData uri="http://schemas.openxmlformats.org/drawingml/2006/table">
            <a:tbl>
              <a:tblPr/>
              <a:tblGrid>
                <a:gridCol w="838200"/>
                <a:gridCol w="292100"/>
                <a:gridCol w="292100"/>
                <a:gridCol w="50800"/>
                <a:gridCol w="304800"/>
                <a:gridCol w="317500"/>
                <a:gridCol w="292100"/>
                <a:gridCol w="292100"/>
                <a:gridCol w="50800"/>
                <a:gridCol w="317500"/>
                <a:gridCol w="292100"/>
                <a:gridCol w="330200"/>
                <a:gridCol w="279400"/>
                <a:gridCol w="330200"/>
                <a:gridCol w="304800"/>
                <a:gridCol w="292100"/>
                <a:gridCol w="304800"/>
              </a:tblGrid>
              <a:tr h="276860">
                <a:tc gridSpan="9">
                  <a:txBody>
                    <a:bodyPr/>
                    <a:lstStyle/>
                    <a:p>
                      <a:pPr marL="0" marR="0">
                        <a:spcBef>
                          <a:spcPts val="0"/>
                        </a:spcBef>
                        <a:spcAft>
                          <a:spcPts val="0"/>
                        </a:spcAft>
                      </a:pPr>
                      <a:r>
                        <a:rPr lang="en-US" sz="1800">
                          <a:latin typeface="Arial" panose="020B0604020202020204"/>
                          <a:ea typeface="Arial" panose="020B0604020202020204"/>
                          <a:cs typeface="Arial" panose="020B0604020202020204"/>
                        </a:rPr>
                        <a:t>Arrival  </a:t>
                      </a:r>
                      <a:r>
                        <a:rPr lang="en-US" sz="1800">
                          <a:solidFill>
                            <a:srgbClr val="FFC000"/>
                          </a:solidFill>
                          <a:latin typeface="Arial" panose="020B0604020202020204"/>
                          <a:ea typeface="Arial" panose="020B0604020202020204"/>
                          <a:cs typeface="Arial" panose="020B0604020202020204"/>
                        </a:rPr>
                        <a:t>P1</a:t>
                      </a:r>
                      <a:r>
                        <a:rPr lang="en-US" sz="1800">
                          <a:latin typeface="Arial" panose="020B0604020202020204"/>
                          <a:ea typeface="Arial" panose="020B0604020202020204"/>
                          <a:cs typeface="Arial" panose="020B0604020202020204"/>
                        </a:rPr>
                        <a:t>   </a:t>
                      </a:r>
                      <a:r>
                        <a:rPr lang="en-US" sz="1800">
                          <a:solidFill>
                            <a:srgbClr val="0070C0"/>
                          </a:solidFill>
                          <a:latin typeface="Arial" panose="020B0604020202020204"/>
                          <a:ea typeface="Arial" panose="020B0604020202020204"/>
                          <a:cs typeface="Arial" panose="020B0604020202020204"/>
                        </a:rPr>
                        <a:t>P2</a:t>
                      </a:r>
                      <a:r>
                        <a:rPr lang="en-US" sz="1800">
                          <a:latin typeface="Arial" panose="020B0604020202020204"/>
                          <a:ea typeface="Arial" panose="020B0604020202020204"/>
                          <a:cs typeface="Arial" panose="020B0604020202020204"/>
                        </a:rPr>
                        <a:t>    </a:t>
                      </a:r>
                      <a:r>
                        <a:rPr lang="en-US" sz="1800">
                          <a:solidFill>
                            <a:srgbClr val="00B050"/>
                          </a:solidFill>
                          <a:latin typeface="Arial" panose="020B0604020202020204"/>
                          <a:ea typeface="Arial" panose="020B0604020202020204"/>
                          <a:cs typeface="Arial" panose="020B0604020202020204"/>
                        </a:rPr>
                        <a:t>P3</a:t>
                      </a:r>
                      <a:endParaRPr lang="en-US" sz="1000">
                        <a:latin typeface="Calibri" panose="020F0502020204030204"/>
                        <a:ea typeface="Calibri" panose="020F0502020204030204"/>
                        <a:cs typeface="Arial" panose="020B0604020202020204"/>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241300" marR="0">
                        <a:spcBef>
                          <a:spcPts val="0"/>
                        </a:spcBef>
                        <a:spcAft>
                          <a:spcPts val="0"/>
                        </a:spcAft>
                      </a:pPr>
                      <a:r>
                        <a:rPr lang="en-US" sz="1800">
                          <a:solidFill>
                            <a:srgbClr val="FF0000"/>
                          </a:solidFill>
                          <a:latin typeface="Arial" panose="020B0604020202020204"/>
                          <a:ea typeface="Arial" panose="020B0604020202020204"/>
                          <a:cs typeface="Arial" panose="020B0604020202020204"/>
                        </a:rPr>
                        <a:t>P4</a:t>
                      </a:r>
                      <a:endParaRPr lang="en-US" sz="1000">
                        <a:latin typeface="Calibri" panose="020F0502020204030204"/>
                        <a:ea typeface="Calibri" panose="020F0502020204030204"/>
                        <a:cs typeface="Arial" panose="020B0604020202020204"/>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a:noFill/>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c>
                  <a:txBody>
                    <a:bodyPr/>
                    <a:lstStyle/>
                    <a:p>
                      <a:pPr marL="0" marR="0">
                        <a:spcBef>
                          <a:spcPts val="0"/>
                        </a:spcBef>
                        <a:spcAft>
                          <a:spcPts val="0"/>
                        </a:spcAft>
                      </a:pPr>
                      <a:endParaRPr lang="en-US" sz="150">
                        <a:latin typeface="Times New Roman" panose="02020603050405020304"/>
                        <a:ea typeface="Times New Roman" panose="02020603050405020304"/>
                        <a:cs typeface="Arial" panose="020B0604020202020204"/>
                      </a:endParaRPr>
                    </a:p>
                  </a:txBody>
                  <a:tcPr marL="0" marR="0" marT="0" marB="0" anchor="b">
                    <a:lnL>
                      <a:noFill/>
                    </a:lnL>
                    <a:lnR>
                      <a:noFill/>
                    </a:lnR>
                    <a:lnT>
                      <a:noFill/>
                    </a:lnT>
                    <a:lnB w="12700" cap="flat" cmpd="sng" algn="ctr">
                      <a:solidFill>
                        <a:srgbClr val="89A4A7"/>
                      </a:solidFill>
                      <a:prstDash val="solid"/>
                      <a:round/>
                      <a:headEnd type="none" w="med" len="med"/>
                      <a:tailEnd type="none" w="med" len="med"/>
                    </a:lnB>
                  </a:tcPr>
                </a:tc>
              </a:tr>
              <a:tr h="381000">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a:noFill/>
                    </a:lnL>
                    <a:lnR w="12700" cap="flat" cmpd="sng" algn="ctr">
                      <a:solidFill>
                        <a:srgbClr val="89A4A7"/>
                      </a:solidFill>
                      <a:prstDash val="solid"/>
                      <a:round/>
                      <a:headEnd type="none" w="med" len="med"/>
                      <a:tailEnd type="none" w="med" len="med"/>
                    </a:lnR>
                    <a:lnT>
                      <a:noFill/>
                    </a:lnT>
                    <a:lnB>
                      <a:noFill/>
                    </a:lnB>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FFC000"/>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a:noFill/>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FFC000"/>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a:noFill/>
                    </a:lnL>
                    <a:lnR>
                      <a:noFill/>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89A4A7"/>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a:noFill/>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FFC000"/>
                    </a:solidFill>
                  </a:tcPr>
                </a:tc>
                <a:tc>
                  <a:txBody>
                    <a:bodyPr/>
                    <a:lstStyle/>
                    <a:p>
                      <a:pPr marL="0" marR="0">
                        <a:spcBef>
                          <a:spcPts val="0"/>
                        </a:spcBef>
                        <a:spcAft>
                          <a:spcPts val="0"/>
                        </a:spcAft>
                      </a:pPr>
                      <a:endParaRPr lang="en-US" sz="1200" dirty="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FFC000"/>
                    </a:solidFill>
                  </a:tcPr>
                </a:tc>
                <a:tc>
                  <a:txBody>
                    <a:bodyPr/>
                    <a:lstStyle/>
                    <a:p>
                      <a:pPr marL="0" marR="0">
                        <a:spcBef>
                          <a:spcPts val="0"/>
                        </a:spcBef>
                        <a:spcAft>
                          <a:spcPts val="0"/>
                        </a:spcAft>
                      </a:pPr>
                      <a:endParaRPr lang="en-US" sz="1200" dirty="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FFC000"/>
                    </a:solidFill>
                  </a:tcPr>
                </a:tc>
                <a:tc>
                  <a:txBody>
                    <a:bodyPr/>
                    <a:lstStyle/>
                    <a:p>
                      <a:pPr marL="0" marR="0">
                        <a:spcBef>
                          <a:spcPts val="0"/>
                        </a:spcBef>
                        <a:spcAft>
                          <a:spcPts val="0"/>
                        </a:spcAft>
                      </a:pPr>
                      <a:endParaRPr lang="en-US" sz="1200" dirty="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a:noFill/>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FFC000"/>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a:noFill/>
                    </a:lnL>
                    <a:lnR>
                      <a:noFill/>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89A4A7"/>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a:noFill/>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FFC000"/>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FF0000"/>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00B050"/>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a:noFill/>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00B050"/>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a:noFill/>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0070C0"/>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0070C0"/>
                    </a:solidFill>
                  </a:tcPr>
                </a:tc>
                <a:tc>
                  <a:txBody>
                    <a:bodyPr/>
                    <a:lstStyle/>
                    <a:p>
                      <a:pPr marL="0" marR="0">
                        <a:spcBef>
                          <a:spcPts val="0"/>
                        </a:spcBef>
                        <a:spcAft>
                          <a:spcPts val="0"/>
                        </a:spcAft>
                      </a:pPr>
                      <a:endParaRPr lang="en-US" sz="120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0070C0"/>
                    </a:solidFill>
                  </a:tcPr>
                </a:tc>
                <a:tc>
                  <a:txBody>
                    <a:bodyPr/>
                    <a:lstStyle/>
                    <a:p>
                      <a:pPr marL="0" marR="0">
                        <a:spcBef>
                          <a:spcPts val="0"/>
                        </a:spcBef>
                        <a:spcAft>
                          <a:spcPts val="0"/>
                        </a:spcAft>
                      </a:pPr>
                      <a:endParaRPr lang="en-US" sz="1200" dirty="0">
                        <a:latin typeface="Times New Roman" panose="02020603050405020304"/>
                        <a:ea typeface="Times New Roman" panose="02020603050405020304"/>
                        <a:cs typeface="Arial" panose="020B0604020202020204"/>
                      </a:endParaRPr>
                    </a:p>
                  </a:txBody>
                  <a:tcPr marL="0" marR="0" marT="0" marB="0" anchor="b">
                    <a:lnL w="12700" cap="flat" cmpd="sng" algn="ctr">
                      <a:solidFill>
                        <a:srgbClr val="89A4A7"/>
                      </a:solidFill>
                      <a:prstDash val="solid"/>
                      <a:round/>
                      <a:headEnd type="none" w="med" len="med"/>
                      <a:tailEnd type="none" w="med" len="med"/>
                    </a:lnL>
                    <a:lnR w="12700" cap="flat" cmpd="sng" algn="ctr">
                      <a:solidFill>
                        <a:srgbClr val="89A4A7"/>
                      </a:solidFill>
                      <a:prstDash val="solid"/>
                      <a:round/>
                      <a:headEnd type="none" w="med" len="med"/>
                      <a:tailEnd type="none" w="med" len="med"/>
                    </a:lnR>
                    <a:lnT w="12700" cap="flat" cmpd="sng" algn="ctr">
                      <a:solidFill>
                        <a:srgbClr val="89A4A7"/>
                      </a:solidFill>
                      <a:prstDash val="solid"/>
                      <a:round/>
                      <a:headEnd type="none" w="med" len="med"/>
                      <a:tailEnd type="none" w="med" len="med"/>
                    </a:lnT>
                    <a:lnB w="12700" cap="flat" cmpd="sng" algn="ctr">
                      <a:solidFill>
                        <a:srgbClr val="89A4A7"/>
                      </a:solidFill>
                      <a:prstDash val="solid"/>
                      <a:round/>
                      <a:headEnd type="none" w="med" len="med"/>
                      <a:tailEnd type="none" w="med" len="med"/>
                    </a:lnB>
                    <a:solidFill>
                      <a:srgbClr val="0070C0"/>
                    </a:solidFill>
                  </a:tcPr>
                </a:tc>
              </a:tr>
            </a:tbl>
          </a:graphicData>
        </a:graphic>
      </p:graphicFrame>
      <p:sp>
        <p:nvSpPr>
          <p:cNvPr id="7" name="Rectangle 6"/>
          <p:cNvSpPr/>
          <p:nvPr/>
        </p:nvSpPr>
        <p:spPr>
          <a:xfrm>
            <a:off x="1828800" y="5791200"/>
            <a:ext cx="1308371" cy="369332"/>
          </a:xfrm>
          <a:prstGeom prst="rect">
            <a:avLst/>
          </a:prstGeom>
        </p:spPr>
        <p:txBody>
          <a:bodyPr wrap="none">
            <a:spAutoFit/>
          </a:bodyPr>
          <a:lstStyle/>
          <a:p>
            <a:r>
              <a:rPr lang="en-US" dirty="0" smtClean="0"/>
              <a:t>Schedule P1</a:t>
            </a:r>
            <a:endParaRPr lang="en-US" dirty="0"/>
          </a:p>
        </p:txBody>
      </p:sp>
      <p:graphicFrame>
        <p:nvGraphicFramePr>
          <p:cNvPr id="8" name="Table 7"/>
          <p:cNvGraphicFramePr>
            <a:graphicFrameLocks noGrp="1"/>
          </p:cNvGraphicFramePr>
          <p:nvPr/>
        </p:nvGraphicFramePr>
        <p:xfrm>
          <a:off x="3810000" y="5791200"/>
          <a:ext cx="2590800" cy="304800"/>
        </p:xfrm>
        <a:graphic>
          <a:graphicData uri="http://schemas.openxmlformats.org/drawingml/2006/table">
            <a:tbl>
              <a:tblPr/>
              <a:tblGrid>
                <a:gridCol w="2057399"/>
                <a:gridCol w="533401"/>
              </a:tblGrid>
              <a:tr h="304800">
                <a:tc>
                  <a:txBody>
                    <a:bodyPr/>
                    <a:lstStyle/>
                    <a:p>
                      <a:pPr marL="660400" marR="0" algn="ctr">
                        <a:spcBef>
                          <a:spcPts val="0"/>
                        </a:spcBef>
                        <a:spcAft>
                          <a:spcPts val="0"/>
                        </a:spcAft>
                      </a:pPr>
                      <a:r>
                        <a:rPr lang="en-US" sz="1800" dirty="0">
                          <a:solidFill>
                            <a:srgbClr val="FF0000"/>
                          </a:solidFill>
                          <a:latin typeface="Arial" panose="020B0604020202020204"/>
                          <a:ea typeface="Arial" panose="020B0604020202020204"/>
                          <a:cs typeface="Arial" panose="020B0604020202020204"/>
                        </a:rPr>
                        <a:t>P4 </a:t>
                      </a:r>
                      <a:r>
                        <a:rPr lang="en-US" sz="1800" dirty="0">
                          <a:solidFill>
                            <a:srgbClr val="00B050"/>
                          </a:solidFill>
                          <a:latin typeface="Arial" panose="020B0604020202020204"/>
                          <a:ea typeface="Arial" panose="020B0604020202020204"/>
                          <a:cs typeface="Arial" panose="020B0604020202020204"/>
                        </a:rPr>
                        <a:t>P3</a:t>
                      </a:r>
                      <a:endParaRPr lang="en-US" sz="1000" dirty="0">
                        <a:latin typeface="Calibri" panose="020F0502020204030204"/>
                        <a:ea typeface="Calibri" panose="020F0502020204030204"/>
                        <a:cs typeface="Arial" panose="020B0604020202020204"/>
                      </a:endParaRPr>
                    </a:p>
                  </a:txBody>
                  <a:tcPr marL="0" marR="0" marT="0" marB="0" anchor="b">
                    <a:lnL>
                      <a:noFill/>
                    </a:lnL>
                    <a:lnR>
                      <a:noFill/>
                    </a:lnR>
                    <a:lnT>
                      <a:noFill/>
                    </a:lnT>
                    <a:lnB>
                      <a:noFill/>
                    </a:lnB>
                  </a:tcPr>
                </a:tc>
                <a:tc>
                  <a:txBody>
                    <a:bodyPr/>
                    <a:lstStyle/>
                    <a:p>
                      <a:pPr marL="50800" marR="0" algn="ctr">
                        <a:spcBef>
                          <a:spcPts val="0"/>
                        </a:spcBef>
                        <a:spcAft>
                          <a:spcPts val="0"/>
                        </a:spcAft>
                      </a:pPr>
                      <a:r>
                        <a:rPr lang="en-US" sz="1800" dirty="0">
                          <a:solidFill>
                            <a:srgbClr val="0070C0"/>
                          </a:solidFill>
                          <a:latin typeface="Arial" panose="020B0604020202020204"/>
                          <a:ea typeface="Arial" panose="020B0604020202020204"/>
                          <a:cs typeface="Arial" panose="020B0604020202020204"/>
                        </a:rPr>
                        <a:t>P2</a:t>
                      </a:r>
                      <a:endParaRPr lang="en-US" sz="1000" dirty="0">
                        <a:latin typeface="Calibri" panose="020F0502020204030204"/>
                        <a:ea typeface="Calibri" panose="020F0502020204030204"/>
                        <a:cs typeface="Arial" panose="020B0604020202020204"/>
                      </a:endParaRPr>
                    </a:p>
                  </a:txBody>
                  <a:tcPr marL="0" marR="0" marT="0" marB="0" anchor="b">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1219200" y="6172200"/>
          <a:ext cx="4800600" cy="370840"/>
        </p:xfrm>
        <a:graphic>
          <a:graphicData uri="http://schemas.openxmlformats.org/drawingml/2006/table">
            <a:tbl>
              <a:tblPr/>
              <a:tblGrid>
                <a:gridCol w="2400300"/>
                <a:gridCol w="1922968"/>
                <a:gridCol w="477332"/>
              </a:tblGrid>
              <a:tr h="370840">
                <a:tc>
                  <a:txBody>
                    <a:bodyPr/>
                    <a:lstStyle/>
                    <a:p>
                      <a:pPr marL="0" marR="1003300" algn="r">
                        <a:spcBef>
                          <a:spcPts val="0"/>
                        </a:spcBef>
                        <a:spcAft>
                          <a:spcPts val="0"/>
                        </a:spcAft>
                      </a:pPr>
                      <a:r>
                        <a:rPr lang="en-US" sz="1800" dirty="0">
                          <a:solidFill>
                            <a:srgbClr val="FF0000"/>
                          </a:solidFill>
                          <a:latin typeface="Arial" panose="020B0604020202020204"/>
                          <a:ea typeface="Arial" panose="020B0604020202020204"/>
                          <a:cs typeface="Arial" panose="020B0604020202020204"/>
                        </a:rPr>
                        <a:t>1</a:t>
                      </a:r>
                      <a:endParaRPr lang="en-US" sz="1000" dirty="0">
                        <a:solidFill>
                          <a:srgbClr val="FF0000"/>
                        </a:solidFill>
                        <a:latin typeface="Calibri" panose="020F0502020204030204"/>
                        <a:ea typeface="Calibri" panose="020F0502020204030204"/>
                        <a:cs typeface="Arial" panose="020B0604020202020204"/>
                      </a:endParaRPr>
                    </a:p>
                  </a:txBody>
                  <a:tcPr marL="0" marR="0" marT="0" marB="0" anchor="b">
                    <a:lnL>
                      <a:noFill/>
                    </a:lnL>
                    <a:lnR>
                      <a:noFill/>
                    </a:lnR>
                    <a:lnT>
                      <a:noFill/>
                    </a:lnT>
                    <a:lnB>
                      <a:noFill/>
                    </a:lnB>
                  </a:tcPr>
                </a:tc>
                <a:tc>
                  <a:txBody>
                    <a:bodyPr/>
                    <a:lstStyle/>
                    <a:p>
                      <a:pPr marL="0" marR="203200" algn="r">
                        <a:spcBef>
                          <a:spcPts val="0"/>
                        </a:spcBef>
                        <a:spcAft>
                          <a:spcPts val="0"/>
                        </a:spcAft>
                      </a:pPr>
                      <a:r>
                        <a:rPr lang="en-US" sz="1800" dirty="0">
                          <a:solidFill>
                            <a:srgbClr val="FF0000"/>
                          </a:solidFill>
                          <a:latin typeface="Arial" panose="020B0604020202020204"/>
                          <a:ea typeface="Arial" panose="020B0604020202020204"/>
                          <a:cs typeface="Arial" panose="020B0604020202020204"/>
                        </a:rPr>
                        <a:t>7 8</a:t>
                      </a:r>
                      <a:endParaRPr lang="en-US" sz="1000" dirty="0">
                        <a:solidFill>
                          <a:srgbClr val="FF0000"/>
                        </a:solidFill>
                        <a:latin typeface="Calibri" panose="020F0502020204030204"/>
                        <a:ea typeface="Calibri" panose="020F0502020204030204"/>
                        <a:cs typeface="Arial" panose="020B0604020202020204"/>
                      </a:endParaRPr>
                    </a:p>
                  </a:txBody>
                  <a:tcPr marL="0" marR="0" marT="0" marB="0" anchor="b">
                    <a:lnL>
                      <a:noFill/>
                    </a:lnL>
                    <a:lnR>
                      <a:noFill/>
                    </a:lnR>
                    <a:lnT>
                      <a:noFill/>
                    </a:lnT>
                    <a:lnB>
                      <a:noFill/>
                    </a:lnB>
                  </a:tcPr>
                </a:tc>
                <a:tc>
                  <a:txBody>
                    <a:bodyPr/>
                    <a:lstStyle/>
                    <a:p>
                      <a:pPr marL="0" marR="0" algn="r">
                        <a:spcBef>
                          <a:spcPts val="0"/>
                        </a:spcBef>
                        <a:spcAft>
                          <a:spcPts val="0"/>
                        </a:spcAft>
                      </a:pPr>
                      <a:r>
                        <a:rPr lang="en-US" sz="1800" dirty="0" smtClean="0">
                          <a:solidFill>
                            <a:srgbClr val="FF0000"/>
                          </a:solidFill>
                          <a:latin typeface="Arial" panose="020B0604020202020204"/>
                          <a:ea typeface="Arial" panose="020B0604020202020204"/>
                          <a:cs typeface="Arial" panose="020B0604020202020204"/>
                        </a:rPr>
                        <a:t>   9</a:t>
                      </a:r>
                      <a:endParaRPr lang="en-US" sz="1000" dirty="0">
                        <a:solidFill>
                          <a:srgbClr val="FF0000"/>
                        </a:solidFill>
                        <a:latin typeface="Calibri" panose="020F0502020204030204"/>
                        <a:ea typeface="Calibri" panose="020F0502020204030204"/>
                        <a:cs typeface="Arial" panose="020B0604020202020204"/>
                      </a:endParaRPr>
                    </a:p>
                  </a:txBody>
                  <a:tcPr marL="0" marR="0" marT="0" marB="0" anchor="b">
                    <a:lnL>
                      <a:noFill/>
                    </a:lnL>
                    <a:lnR>
                      <a:noFill/>
                    </a:lnR>
                    <a:lnT>
                      <a:noFill/>
                    </a:lnT>
                    <a:lnB>
                      <a:noFill/>
                    </a:lnB>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SJF Pros and Cons</a:t>
            </a:r>
            <a:endParaRPr lang="en-US" b="1" dirty="0"/>
          </a:p>
        </p:txBody>
      </p:sp>
      <p:sp>
        <p:nvSpPr>
          <p:cNvPr id="3" name="Content Placeholder 2"/>
          <p:cNvSpPr>
            <a:spLocks noGrp="1"/>
          </p:cNvSpPr>
          <p:nvPr>
            <p:ph idx="1"/>
          </p:nvPr>
        </p:nvSpPr>
        <p:spPr/>
        <p:txBody>
          <a:bodyPr/>
          <a:lstStyle/>
          <a:p>
            <a:r>
              <a:rPr lang="en-US" dirty="0" smtClean="0">
                <a:solidFill>
                  <a:srgbClr val="0070C0"/>
                </a:solidFill>
              </a:rPr>
              <a:t>Advantages</a:t>
            </a:r>
            <a:r>
              <a:rPr lang="en-US" dirty="0" smtClean="0"/>
              <a:t> : Minimizes average wait time and average response time </a:t>
            </a:r>
          </a:p>
          <a:p>
            <a:r>
              <a:rPr lang="en-US" dirty="0" smtClean="0">
                <a:solidFill>
                  <a:srgbClr val="0070C0"/>
                </a:solidFill>
              </a:rPr>
              <a:t>Disadvantages </a:t>
            </a:r>
            <a:r>
              <a:rPr lang="en-US" dirty="0" smtClean="0"/>
              <a:t> : Not practical : </a:t>
            </a:r>
            <a:r>
              <a:rPr lang="en-US" dirty="0" smtClean="0">
                <a:solidFill>
                  <a:srgbClr val="00B050"/>
                </a:solidFill>
              </a:rPr>
              <a:t>difficult to predict burst time</a:t>
            </a:r>
          </a:p>
          <a:p>
            <a:r>
              <a:rPr lang="en-US" dirty="0" smtClean="0"/>
              <a:t> Learning to predict future – May starve long jobs</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3. Priority Scheduling</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lgn="just"/>
            <a:r>
              <a:rPr lang="en-US" dirty="0" smtClean="0"/>
              <a:t>A priority is associated with each process, and the CPU is allocated to the process with the </a:t>
            </a:r>
            <a:r>
              <a:rPr lang="en-US" dirty="0" smtClean="0">
                <a:solidFill>
                  <a:srgbClr val="00B050"/>
                </a:solidFill>
              </a:rPr>
              <a:t>highest priority. </a:t>
            </a:r>
          </a:p>
          <a:p>
            <a:pPr lvl="0" algn="just"/>
            <a:r>
              <a:rPr lang="en-US" dirty="0" smtClean="0"/>
              <a:t>Equal-priority processes are scheduled in </a:t>
            </a:r>
            <a:r>
              <a:rPr lang="en-US" dirty="0" smtClean="0">
                <a:solidFill>
                  <a:srgbClr val="00B050"/>
                </a:solidFill>
              </a:rPr>
              <a:t>FCFS order</a:t>
            </a:r>
            <a:r>
              <a:rPr lang="en-US" dirty="0" smtClean="0"/>
              <a:t>.</a:t>
            </a:r>
          </a:p>
          <a:p>
            <a:pPr lvl="0" algn="just"/>
            <a:r>
              <a:rPr lang="en-US" dirty="0" smtClean="0"/>
              <a:t> Priorities are generally indicated by some fixed range of numbers, such as 0 to 7 or 0 to 4,095.</a:t>
            </a:r>
          </a:p>
          <a:p>
            <a:pPr algn="just"/>
            <a:r>
              <a:rPr lang="en-US" dirty="0" smtClean="0"/>
              <a:t>Priority scheduling can be either preemptive or non-preemptive</a:t>
            </a:r>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sz="3600" b="1" dirty="0" smtClean="0"/>
              <a:t>Priority Scheduling Pros and Cons</a:t>
            </a:r>
            <a:endParaRPr lang="en-US" dirty="0"/>
          </a:p>
        </p:txBody>
      </p:sp>
      <p:sp>
        <p:nvSpPr>
          <p:cNvPr id="3" name="Content Placeholder 2"/>
          <p:cNvSpPr>
            <a:spLocks noGrp="1"/>
          </p:cNvSpPr>
          <p:nvPr>
            <p:ph idx="1"/>
          </p:nvPr>
        </p:nvSpPr>
        <p:spPr/>
        <p:txBody>
          <a:bodyPr/>
          <a:lstStyle/>
          <a:p>
            <a:r>
              <a:rPr lang="en-US" dirty="0" smtClean="0">
                <a:solidFill>
                  <a:srgbClr val="0070C0"/>
                </a:solidFill>
              </a:rPr>
              <a:t>Advantage : </a:t>
            </a:r>
            <a:r>
              <a:rPr lang="en-US" dirty="0" smtClean="0"/>
              <a:t>mechanism to provide relative importance to processes </a:t>
            </a:r>
          </a:p>
          <a:p>
            <a:r>
              <a:rPr lang="en-US" dirty="0" smtClean="0">
                <a:solidFill>
                  <a:srgbClr val="0070C0"/>
                </a:solidFill>
              </a:rPr>
              <a:t>Disadvantage : </a:t>
            </a:r>
            <a:r>
              <a:rPr lang="en-US" dirty="0" smtClean="0"/>
              <a:t>could lead to </a:t>
            </a:r>
            <a:r>
              <a:rPr lang="en-US" dirty="0" smtClean="0">
                <a:solidFill>
                  <a:srgbClr val="00B050"/>
                </a:solidFill>
              </a:rPr>
              <a:t>starvation of low priority processes.</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4. Round-Robin Scheduling</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round-robin (RR) scheduling algorithm is designed especially for </a:t>
            </a:r>
            <a:r>
              <a:rPr lang="en-US" dirty="0" smtClean="0">
                <a:solidFill>
                  <a:srgbClr val="00B050"/>
                </a:solidFill>
              </a:rPr>
              <a:t>timesharing systems</a:t>
            </a:r>
            <a:r>
              <a:rPr lang="en-US" dirty="0" smtClean="0"/>
              <a:t>. It is similar to </a:t>
            </a:r>
            <a:r>
              <a:rPr lang="en-US" dirty="0" smtClean="0">
                <a:solidFill>
                  <a:srgbClr val="0070C0"/>
                </a:solidFill>
              </a:rPr>
              <a:t>FCFS scheduling</a:t>
            </a:r>
            <a:r>
              <a:rPr lang="en-US" dirty="0" smtClean="0"/>
              <a:t>, but preemption is added to enable the system to switch between processes.</a:t>
            </a:r>
          </a:p>
          <a:p>
            <a:pPr algn="just"/>
            <a:r>
              <a:rPr lang="en-US" dirty="0" smtClean="0"/>
              <a:t>A small unit of time, called a Time quantum or Time slice, is defined. A time quantum is generally from10 to 100 milliseconds in length.</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smtClean="0"/>
              <a:t>The ready queue is treated as a circular queue. To implement RR scheduling, we again treat the ready queue as a FIFO </a:t>
            </a:r>
            <a:r>
              <a:rPr lang="en-US" dirty="0" smtClean="0">
                <a:solidFill>
                  <a:srgbClr val="0070C0"/>
                </a:solidFill>
              </a:rPr>
              <a:t>queue of processes</a:t>
            </a:r>
            <a:r>
              <a:rPr lang="en-US" dirty="0" smtClean="0"/>
              <a:t>.</a:t>
            </a:r>
          </a:p>
          <a:p>
            <a:pPr algn="just"/>
            <a:r>
              <a:rPr lang="en-US" dirty="0" smtClean="0">
                <a:solidFill>
                  <a:srgbClr val="00B050"/>
                </a:solidFill>
              </a:rPr>
              <a:t>New processes </a:t>
            </a:r>
            <a:r>
              <a:rPr lang="en-US" dirty="0" smtClean="0"/>
              <a:t>are added to the tail of the ready queue.</a:t>
            </a:r>
          </a:p>
          <a:p>
            <a:pPr algn="just"/>
            <a:r>
              <a:rPr lang="en-US" dirty="0" smtClean="0"/>
              <a:t>The CPU scheduler picks the first process from the ready queue, sets a timer to interrupt after 1 time quantum, and dispatches the process.</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t>EXAMPLE  </a:t>
            </a:r>
            <a:r>
              <a:rPr lang="en-US"/>
              <a:t>: ROUND ROBIN</a:t>
            </a:r>
          </a:p>
        </p:txBody>
      </p:sp>
      <p:sp>
        <p:nvSpPr>
          <p:cNvPr id="3" name="Content Placeholder 2"/>
          <p:cNvSpPr>
            <a:spLocks noGrp="1"/>
          </p:cNvSpPr>
          <p:nvPr>
            <p:ph idx="1"/>
          </p:nvPr>
        </p:nvSpPr>
        <p:spPr/>
        <p:txBody>
          <a:bodyPr/>
          <a:lstStyle/>
          <a:p>
            <a:r>
              <a:rPr lang="en-US"/>
              <a:t>RR with Time Quantum=20</a:t>
            </a:r>
          </a:p>
          <a:p>
            <a:endParaRPr lang="en-US"/>
          </a:p>
          <a:p>
            <a:endParaRPr lang="en-US"/>
          </a:p>
          <a:p>
            <a:endParaRPr lang="en-US"/>
          </a:p>
          <a:p>
            <a:endParaRPr lang="en-US"/>
          </a:p>
          <a:p>
            <a:pPr marL="82550" indent="0">
              <a:buNone/>
            </a:pPr>
            <a:endParaRPr lang="en-US"/>
          </a:p>
          <a:p>
            <a:pPr marL="82550" indent="0">
              <a:buNone/>
            </a:pPr>
            <a:r>
              <a:rPr lang="en-US"/>
              <a:t>GANTT CHART</a:t>
            </a:r>
          </a:p>
        </p:txBody>
      </p:sp>
      <p:graphicFrame>
        <p:nvGraphicFramePr>
          <p:cNvPr id="6" name="Table 5"/>
          <p:cNvGraphicFramePr/>
          <p:nvPr/>
        </p:nvGraphicFramePr>
        <p:xfrm>
          <a:off x="1371600" y="2476500"/>
          <a:ext cx="6400165" cy="1905000"/>
        </p:xfrm>
        <a:graphic>
          <a:graphicData uri="http://schemas.openxmlformats.org/drawingml/2006/table">
            <a:tbl>
              <a:tblPr firstRow="1" bandRow="1">
                <a:tableStyleId>{5C22544A-7EE6-4342-B048-85BDC9FD1C3A}</a:tableStyleId>
              </a:tblPr>
              <a:tblGrid>
                <a:gridCol w="3199765"/>
                <a:gridCol w="3199765"/>
              </a:tblGrid>
              <a:tr h="381000">
                <a:tc>
                  <a:txBody>
                    <a:bodyPr/>
                    <a:lstStyle/>
                    <a:p>
                      <a:pPr algn="ctr">
                        <a:buNone/>
                      </a:pPr>
                      <a:r>
                        <a:rPr lang="en-US"/>
                        <a:t>PROCESS</a:t>
                      </a:r>
                    </a:p>
                  </a:txBody>
                  <a:tcPr/>
                </a:tc>
                <a:tc>
                  <a:txBody>
                    <a:bodyPr/>
                    <a:lstStyle/>
                    <a:p>
                      <a:pPr algn="ctr">
                        <a:buNone/>
                      </a:pPr>
                      <a:r>
                        <a:rPr lang="en-US"/>
                        <a:t>BURST TIME</a:t>
                      </a:r>
                    </a:p>
                  </a:txBody>
                  <a:tcPr/>
                </a:tc>
              </a:tr>
              <a:tr h="381000">
                <a:tc>
                  <a:txBody>
                    <a:bodyPr/>
                    <a:lstStyle/>
                    <a:p>
                      <a:pPr algn="ctr">
                        <a:buNone/>
                      </a:pPr>
                      <a:r>
                        <a:rPr lang="en-US"/>
                        <a:t>P1</a:t>
                      </a:r>
                    </a:p>
                  </a:txBody>
                  <a:tcPr/>
                </a:tc>
                <a:tc>
                  <a:txBody>
                    <a:bodyPr/>
                    <a:lstStyle/>
                    <a:p>
                      <a:pPr algn="ctr">
                        <a:buNone/>
                      </a:pPr>
                      <a:r>
                        <a:rPr lang="en-US"/>
                        <a:t>53</a:t>
                      </a:r>
                    </a:p>
                  </a:txBody>
                  <a:tcPr/>
                </a:tc>
              </a:tr>
              <a:tr h="381000">
                <a:tc>
                  <a:txBody>
                    <a:bodyPr/>
                    <a:lstStyle/>
                    <a:p>
                      <a:pPr algn="ctr">
                        <a:buNone/>
                      </a:pPr>
                      <a:r>
                        <a:rPr lang="en-US"/>
                        <a:t>P2</a:t>
                      </a:r>
                    </a:p>
                  </a:txBody>
                  <a:tcPr/>
                </a:tc>
                <a:tc>
                  <a:txBody>
                    <a:bodyPr/>
                    <a:lstStyle/>
                    <a:p>
                      <a:pPr algn="ctr">
                        <a:buNone/>
                      </a:pPr>
                      <a:r>
                        <a:rPr lang="en-US"/>
                        <a:t>17</a:t>
                      </a:r>
                    </a:p>
                  </a:txBody>
                  <a:tcPr/>
                </a:tc>
              </a:tr>
              <a:tr h="381000">
                <a:tc>
                  <a:txBody>
                    <a:bodyPr/>
                    <a:lstStyle/>
                    <a:p>
                      <a:pPr algn="ctr">
                        <a:buNone/>
                      </a:pPr>
                      <a:r>
                        <a:rPr lang="en-US"/>
                        <a:t>P3</a:t>
                      </a:r>
                    </a:p>
                  </a:txBody>
                  <a:tcPr/>
                </a:tc>
                <a:tc>
                  <a:txBody>
                    <a:bodyPr/>
                    <a:lstStyle/>
                    <a:p>
                      <a:pPr algn="ctr">
                        <a:buNone/>
                      </a:pPr>
                      <a:r>
                        <a:rPr lang="en-US"/>
                        <a:t>68</a:t>
                      </a:r>
                    </a:p>
                  </a:txBody>
                  <a:tcPr/>
                </a:tc>
              </a:tr>
              <a:tr h="381000">
                <a:tc>
                  <a:txBody>
                    <a:bodyPr/>
                    <a:lstStyle/>
                    <a:p>
                      <a:pPr algn="ctr">
                        <a:buNone/>
                      </a:pPr>
                      <a:r>
                        <a:rPr lang="en-US"/>
                        <a:t>P4</a:t>
                      </a:r>
                    </a:p>
                  </a:txBody>
                  <a:tcPr/>
                </a:tc>
                <a:tc>
                  <a:txBody>
                    <a:bodyPr/>
                    <a:lstStyle/>
                    <a:p>
                      <a:pPr algn="ctr">
                        <a:buNone/>
                      </a:pPr>
                      <a:r>
                        <a:rPr lang="en-US"/>
                        <a:t>24</a:t>
                      </a:r>
                    </a:p>
                  </a:txBody>
                  <a:tcPr/>
                </a:tc>
              </a:tr>
            </a:tbl>
          </a:graphicData>
        </a:graphic>
      </p:graphicFrame>
      <p:graphicFrame>
        <p:nvGraphicFramePr>
          <p:cNvPr id="7" name="Table 6"/>
          <p:cNvGraphicFramePr/>
          <p:nvPr/>
        </p:nvGraphicFramePr>
        <p:xfrm>
          <a:off x="1371600" y="5882640"/>
          <a:ext cx="6400800" cy="365760"/>
        </p:xfrm>
        <a:graphic>
          <a:graphicData uri="http://schemas.openxmlformats.org/drawingml/2006/table">
            <a:tbl>
              <a:tblPr firstRow="1" bandRow="1">
                <a:tableStyleId>{5C22544A-7EE6-4342-B048-85BDC9FD1C3A}</a:tableStyleId>
              </a:tblPr>
              <a:tblGrid>
                <a:gridCol w="640080"/>
                <a:gridCol w="640080"/>
                <a:gridCol w="640080"/>
                <a:gridCol w="640080"/>
                <a:gridCol w="640080"/>
                <a:gridCol w="640080"/>
                <a:gridCol w="640080"/>
                <a:gridCol w="640080"/>
                <a:gridCol w="640080"/>
                <a:gridCol w="640080"/>
              </a:tblGrid>
              <a:tr h="365760">
                <a:tc>
                  <a:txBody>
                    <a:bodyPr/>
                    <a:lstStyle/>
                    <a:p>
                      <a:pPr>
                        <a:buNone/>
                      </a:pPr>
                      <a:r>
                        <a:rPr lang="en-US"/>
                        <a:t>P1</a:t>
                      </a:r>
                    </a:p>
                  </a:txBody>
                  <a:tcPr/>
                </a:tc>
                <a:tc>
                  <a:txBody>
                    <a:bodyPr/>
                    <a:lstStyle/>
                    <a:p>
                      <a:pPr>
                        <a:buNone/>
                      </a:pPr>
                      <a:r>
                        <a:rPr lang="en-US"/>
                        <a:t>P2</a:t>
                      </a:r>
                    </a:p>
                  </a:txBody>
                  <a:tcPr/>
                </a:tc>
                <a:tc>
                  <a:txBody>
                    <a:bodyPr/>
                    <a:lstStyle/>
                    <a:p>
                      <a:pPr>
                        <a:buNone/>
                      </a:pPr>
                      <a:r>
                        <a:rPr lang="en-US"/>
                        <a:t>P3</a:t>
                      </a:r>
                    </a:p>
                  </a:txBody>
                  <a:tcPr/>
                </a:tc>
                <a:tc>
                  <a:txBody>
                    <a:bodyPr/>
                    <a:lstStyle/>
                    <a:p>
                      <a:pPr>
                        <a:buNone/>
                      </a:pPr>
                      <a:r>
                        <a:rPr lang="en-US"/>
                        <a:t>P4</a:t>
                      </a:r>
                    </a:p>
                  </a:txBody>
                  <a:tcPr/>
                </a:tc>
                <a:tc>
                  <a:txBody>
                    <a:bodyPr/>
                    <a:lstStyle/>
                    <a:p>
                      <a:pPr>
                        <a:buNone/>
                      </a:pPr>
                      <a:r>
                        <a:rPr lang="en-US"/>
                        <a:t>P1</a:t>
                      </a:r>
                    </a:p>
                  </a:txBody>
                  <a:tcPr/>
                </a:tc>
                <a:tc>
                  <a:txBody>
                    <a:bodyPr/>
                    <a:lstStyle/>
                    <a:p>
                      <a:pPr>
                        <a:buNone/>
                      </a:pPr>
                      <a:r>
                        <a:rPr lang="en-US"/>
                        <a:t>P3</a:t>
                      </a:r>
                    </a:p>
                  </a:txBody>
                  <a:tcPr/>
                </a:tc>
                <a:tc>
                  <a:txBody>
                    <a:bodyPr/>
                    <a:lstStyle/>
                    <a:p>
                      <a:pPr>
                        <a:buNone/>
                      </a:pPr>
                      <a:r>
                        <a:rPr lang="en-US"/>
                        <a:t>P4</a:t>
                      </a:r>
                    </a:p>
                  </a:txBody>
                  <a:tcPr/>
                </a:tc>
                <a:tc>
                  <a:txBody>
                    <a:bodyPr/>
                    <a:lstStyle/>
                    <a:p>
                      <a:pPr>
                        <a:buNone/>
                      </a:pPr>
                      <a:r>
                        <a:rPr lang="en-US"/>
                        <a:t>P1</a:t>
                      </a:r>
                    </a:p>
                  </a:txBody>
                  <a:tcPr/>
                </a:tc>
                <a:tc>
                  <a:txBody>
                    <a:bodyPr/>
                    <a:lstStyle/>
                    <a:p>
                      <a:pPr>
                        <a:buNone/>
                      </a:pPr>
                      <a:r>
                        <a:rPr lang="en-US"/>
                        <a:t>P3</a:t>
                      </a:r>
                    </a:p>
                  </a:txBody>
                  <a:tcPr/>
                </a:tc>
                <a:tc>
                  <a:txBody>
                    <a:bodyPr/>
                    <a:lstStyle/>
                    <a:p>
                      <a:pPr>
                        <a:buNone/>
                      </a:pPr>
                      <a:r>
                        <a:rPr lang="en-US"/>
                        <a:t>P3</a:t>
                      </a:r>
                    </a:p>
                  </a:txBody>
                  <a:tcPr/>
                </a:tc>
              </a:tr>
            </a:tbl>
          </a:graphicData>
        </a:graphic>
      </p:graphicFrame>
      <p:sp>
        <p:nvSpPr>
          <p:cNvPr id="5" name="Text Box 4"/>
          <p:cNvSpPr txBox="1"/>
          <p:nvPr/>
        </p:nvSpPr>
        <p:spPr>
          <a:xfrm>
            <a:off x="1287145" y="6427470"/>
            <a:ext cx="12933680" cy="368300"/>
          </a:xfrm>
          <a:prstGeom prst="rect">
            <a:avLst/>
          </a:prstGeom>
          <a:noFill/>
        </p:spPr>
        <p:txBody>
          <a:bodyPr wrap="none" rtlCol="0">
            <a:spAutoFit/>
          </a:bodyPr>
          <a:lstStyle/>
          <a:p>
            <a:r>
              <a:rPr lang="en-US"/>
              <a:t>0       20      37       57       77        97       117      121  134    154      162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ROUND ROBIN Pros and Cons</a:t>
            </a:r>
            <a:endParaRPr lang="en-US" b="1" dirty="0"/>
          </a:p>
        </p:txBody>
      </p:sp>
      <p:sp>
        <p:nvSpPr>
          <p:cNvPr id="3" name="Content Placeholder 2"/>
          <p:cNvSpPr>
            <a:spLocks noGrp="1"/>
          </p:cNvSpPr>
          <p:nvPr>
            <p:ph idx="1"/>
          </p:nvPr>
        </p:nvSpPr>
        <p:spPr/>
        <p:txBody>
          <a:bodyPr/>
          <a:lstStyle/>
          <a:p>
            <a:pPr algn="just"/>
            <a:r>
              <a:rPr lang="en-US" dirty="0" smtClean="0">
                <a:solidFill>
                  <a:srgbClr val="0070C0"/>
                </a:solidFill>
              </a:rPr>
              <a:t>Advantages</a:t>
            </a:r>
            <a:r>
              <a:rPr lang="en-US" dirty="0" smtClean="0"/>
              <a:t> :  Fair (Each process gets a fair chance to run on the CPU) – Low average wait time, when burst times vary – Faster response time .</a:t>
            </a:r>
          </a:p>
          <a:p>
            <a:pPr algn="just"/>
            <a:r>
              <a:rPr lang="en-US" dirty="0" smtClean="0"/>
              <a:t> </a:t>
            </a:r>
            <a:r>
              <a:rPr lang="en-US" dirty="0" smtClean="0">
                <a:solidFill>
                  <a:srgbClr val="0070C0"/>
                </a:solidFill>
              </a:rPr>
              <a:t>Disadvantages</a:t>
            </a:r>
            <a:r>
              <a:rPr lang="en-US" dirty="0" smtClean="0"/>
              <a:t> : Increased context switching.</a:t>
            </a:r>
          </a:p>
          <a:p>
            <a:pPr algn="just"/>
            <a:r>
              <a:rPr lang="en-US" dirty="0" smtClean="0"/>
              <a:t> Context switches are overheads!!!</a:t>
            </a:r>
          </a:p>
          <a:p>
            <a:pPr algn="just"/>
            <a:r>
              <a:rPr lang="en-US" dirty="0" smtClean="0"/>
              <a:t> High average wait time, when burst times have equal lengths.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Process State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algn="just"/>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New: </a:t>
            </a:r>
            <a:r>
              <a:rPr lang="en-US" dirty="0" smtClean="0">
                <a:latin typeface="Times New Roman" panose="02020603050405020304" pitchFamily="18" charset="0"/>
                <a:cs typeface="Times New Roman" panose="02020603050405020304" pitchFamily="18" charset="0"/>
              </a:rPr>
              <a:t>The process is being </a:t>
            </a:r>
            <a:r>
              <a:rPr lang="en-US" dirty="0" smtClean="0">
                <a:solidFill>
                  <a:srgbClr val="00B0F0"/>
                </a:solidFill>
                <a:latin typeface="Times New Roman" panose="02020603050405020304" pitchFamily="18" charset="0"/>
                <a:cs typeface="Times New Roman" panose="02020603050405020304" pitchFamily="18" charset="0"/>
              </a:rPr>
              <a:t>created. </a:t>
            </a:r>
          </a:p>
          <a:p>
            <a:pPr algn="just"/>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Running: </a:t>
            </a:r>
            <a:r>
              <a:rPr lang="en-US" dirty="0" smtClean="0">
                <a:latin typeface="Times New Roman" panose="02020603050405020304" pitchFamily="18" charset="0"/>
                <a:cs typeface="Times New Roman" panose="02020603050405020304" pitchFamily="18" charset="0"/>
              </a:rPr>
              <a:t>Instructions are being </a:t>
            </a:r>
            <a:r>
              <a:rPr lang="en-US" dirty="0" smtClean="0">
                <a:solidFill>
                  <a:srgbClr val="7030A0"/>
                </a:solidFill>
                <a:latin typeface="Times New Roman" panose="02020603050405020304" pitchFamily="18" charset="0"/>
                <a:cs typeface="Times New Roman" panose="02020603050405020304" pitchFamily="18" charset="0"/>
              </a:rPr>
              <a:t>executed</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Waiting: </a:t>
            </a:r>
            <a:r>
              <a:rPr lang="en-US" dirty="0" smtClean="0">
                <a:latin typeface="Times New Roman" panose="02020603050405020304" pitchFamily="18" charset="0"/>
                <a:cs typeface="Times New Roman" panose="02020603050405020304" pitchFamily="18" charset="0"/>
              </a:rPr>
              <a:t>The process is waiting for </a:t>
            </a:r>
            <a:r>
              <a:rPr lang="en-US" dirty="0" smtClean="0">
                <a:solidFill>
                  <a:srgbClr val="002060"/>
                </a:solidFill>
                <a:latin typeface="Times New Roman" panose="02020603050405020304" pitchFamily="18" charset="0"/>
                <a:cs typeface="Times New Roman" panose="02020603050405020304" pitchFamily="18" charset="0"/>
              </a:rPr>
              <a:t>some event to occur </a:t>
            </a:r>
            <a:r>
              <a:rPr lang="en-US" dirty="0" smtClean="0">
                <a:latin typeface="Times New Roman" panose="02020603050405020304" pitchFamily="18" charset="0"/>
                <a:cs typeface="Times New Roman" panose="02020603050405020304" pitchFamily="18" charset="0"/>
              </a:rPr>
              <a:t>(such as an I/O completion or reception of a signal). </a:t>
            </a:r>
          </a:p>
          <a:p>
            <a:pPr algn="just"/>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Ready: </a:t>
            </a:r>
            <a:r>
              <a:rPr lang="en-US" dirty="0" smtClean="0">
                <a:latin typeface="Times New Roman" panose="02020603050405020304" pitchFamily="18" charset="0"/>
                <a:cs typeface="Times New Roman" panose="02020603050405020304" pitchFamily="18" charset="0"/>
              </a:rPr>
              <a:t>The process is waiting to be </a:t>
            </a:r>
            <a:r>
              <a:rPr lang="en-US" dirty="0" smtClean="0">
                <a:solidFill>
                  <a:schemeClr val="accent5">
                    <a:lumMod val="75000"/>
                  </a:schemeClr>
                </a:solidFill>
                <a:latin typeface="Times New Roman" panose="02020603050405020304" pitchFamily="18" charset="0"/>
                <a:cs typeface="Times New Roman" panose="02020603050405020304" pitchFamily="18" charset="0"/>
              </a:rPr>
              <a:t>assigned to a processor</a:t>
            </a:r>
            <a:r>
              <a:rPr lang="en-US" dirty="0" smtClean="0">
                <a:latin typeface="Times New Roman" panose="02020603050405020304" pitchFamily="18" charset="0"/>
                <a:cs typeface="Times New Roman" panose="02020603050405020304" pitchFamily="18" charset="0"/>
              </a:rPr>
              <a:t>. </a:t>
            </a:r>
          </a:p>
          <a:p>
            <a:pPr algn="just"/>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Terminated: </a:t>
            </a:r>
            <a:r>
              <a:rPr lang="en-US" dirty="0" smtClean="0">
                <a:latin typeface="Times New Roman" panose="02020603050405020304" pitchFamily="18" charset="0"/>
                <a:cs typeface="Times New Roman" panose="02020603050405020304" pitchFamily="18" charset="0"/>
              </a:rPr>
              <a:t>The process has </a:t>
            </a:r>
            <a:r>
              <a:rPr lang="en-US" dirty="0" smtClean="0">
                <a:solidFill>
                  <a:schemeClr val="accent4">
                    <a:lumMod val="50000"/>
                  </a:schemeClr>
                </a:solidFill>
                <a:latin typeface="Times New Roman" panose="02020603050405020304" pitchFamily="18" charset="0"/>
                <a:cs typeface="Times New Roman" panose="02020603050405020304" pitchFamily="18" charset="0"/>
              </a:rPr>
              <a:t>finished execution. </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Multilevel Queue Scheduling</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lvl="0" algn="just"/>
            <a:r>
              <a:rPr lang="en-US" dirty="0" smtClean="0"/>
              <a:t>A </a:t>
            </a:r>
            <a:r>
              <a:rPr lang="en-US" b="1" dirty="0" smtClean="0"/>
              <a:t>Multilevel queue</a:t>
            </a:r>
            <a:r>
              <a:rPr lang="en-US" dirty="0" smtClean="0"/>
              <a:t> scheduling algorithm partitions the </a:t>
            </a:r>
            <a:r>
              <a:rPr lang="en-US" dirty="0" smtClean="0">
                <a:solidFill>
                  <a:srgbClr val="0070C0"/>
                </a:solidFill>
              </a:rPr>
              <a:t>ready queue into several separate queues</a:t>
            </a:r>
            <a:r>
              <a:rPr lang="en-US" dirty="0" smtClean="0"/>
              <a:t>. </a:t>
            </a:r>
          </a:p>
          <a:p>
            <a:pPr lvl="0" algn="just"/>
            <a:r>
              <a:rPr lang="en-US" dirty="0" smtClean="0"/>
              <a:t>The processes are permanently assigned to one queue, generally based on some property of the process, such as memory size, process priority, or process type.</a:t>
            </a:r>
          </a:p>
          <a:p>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Each queue has its own scheduling algorithm.</a:t>
            </a:r>
          </a:p>
          <a:p>
            <a:pPr algn="just"/>
            <a:r>
              <a:rPr lang="en-US" dirty="0" smtClean="0"/>
              <a:t>foreground (interactive) –  RR</a:t>
            </a:r>
          </a:p>
          <a:p>
            <a:pPr algn="just"/>
            <a:r>
              <a:rPr lang="en-US" dirty="0" smtClean="0"/>
              <a:t>background (batch) – FCFS</a:t>
            </a:r>
          </a:p>
          <a:p>
            <a:pPr algn="just"/>
            <a:r>
              <a:rPr lang="en-US" dirty="0" smtClean="0"/>
              <a:t>Scheduling must be done between the queues.</a:t>
            </a: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Consider the example of a multilevel queue scheduling algorithm with five queues, listed below in order of priority:</a:t>
            </a:r>
          </a:p>
          <a:p>
            <a:pPr>
              <a:buNone/>
            </a:pPr>
            <a:r>
              <a:rPr lang="en-US" dirty="0" smtClean="0">
                <a:ln/>
                <a:solidFill>
                  <a:schemeClr val="accent1"/>
                </a:solidFill>
                <a:effectLst>
                  <a:outerShdw blurRad="38100" dist="25400" dir="5400000" algn="ctr" rotWithShape="0">
                    <a:srgbClr val="6E747A">
                      <a:alpha val="43000"/>
                    </a:srgbClr>
                  </a:outerShdw>
                </a:effectLst>
              </a:rPr>
              <a:t>1. System processes</a:t>
            </a:r>
          </a:p>
          <a:p>
            <a:pPr>
              <a:buNone/>
            </a:pPr>
            <a:r>
              <a:rPr lang="en-US" dirty="0" smtClean="0">
                <a:ln w="22225">
                  <a:solidFill>
                    <a:schemeClr val="accent2"/>
                  </a:solidFill>
                  <a:prstDash val="solid"/>
                </a:ln>
                <a:solidFill>
                  <a:schemeClr val="accent2">
                    <a:lumMod val="40000"/>
                    <a:lumOff val="60000"/>
                  </a:schemeClr>
                </a:solidFill>
                <a:effectLst/>
              </a:rPr>
              <a:t> 2. Interactive processes </a:t>
            </a:r>
          </a:p>
          <a:p>
            <a:pPr>
              <a:buNone/>
            </a:pPr>
            <a:r>
              <a:rPr lang="en-US" dirty="0" smtClean="0">
                <a:ln w="22225">
                  <a:solidFill>
                    <a:schemeClr val="accent2"/>
                  </a:solidFill>
                  <a:prstDash val="solid"/>
                </a:ln>
                <a:solidFill>
                  <a:schemeClr val="accent2">
                    <a:lumMod val="40000"/>
                    <a:lumOff val="60000"/>
                  </a:schemeClr>
                </a:solidFill>
                <a:effectLst/>
              </a:rPr>
              <a:t>3. Interactive editing processes </a:t>
            </a:r>
          </a:p>
          <a:p>
            <a:pPr>
              <a:buNone/>
            </a:pPr>
            <a:r>
              <a:rPr lang="en-US"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 Batch processes</a:t>
            </a:r>
          </a:p>
          <a:p>
            <a:pPr>
              <a:buNone/>
            </a:pPr>
            <a:r>
              <a:rPr lang="en-US"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5. Student processes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hqdefault.jpg"/>
          <p:cNvPicPr>
            <a:picLocks noChangeAspect="1" noChangeArrowheads="1"/>
          </p:cNvPicPr>
          <p:nvPr/>
        </p:nvPicPr>
        <p:blipFill>
          <a:blip r:embed="rId2" cstate="print"/>
          <a:srcRect/>
          <a:stretch>
            <a:fillRect/>
          </a:stretch>
        </p:blipFill>
        <p:spPr bwMode="auto">
          <a:xfrm>
            <a:off x="1066800" y="0"/>
            <a:ext cx="7848600" cy="7086600"/>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t>Multiple- Processor Scheduling </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Two Approaches to Multiple-Processor Scheduling </a:t>
            </a:r>
          </a:p>
          <a:p>
            <a:pPr algn="just">
              <a:buNone/>
            </a:pPr>
            <a:r>
              <a:rPr lang="en-US" dirty="0" smtClean="0">
                <a:solidFill>
                  <a:srgbClr val="0070C0"/>
                </a:solidFill>
              </a:rPr>
              <a:t>1.Asymmetric Multiprocessing </a:t>
            </a:r>
            <a:r>
              <a:rPr lang="en-US" dirty="0" smtClean="0"/>
              <a:t>: All scheduling decisions, I/O processing, and other system activities handled by a single processor.</a:t>
            </a:r>
          </a:p>
          <a:p>
            <a:pPr algn="just"/>
            <a:r>
              <a:rPr lang="en-US" dirty="0" smtClean="0"/>
              <a:t>This asymmetric multiprocessing is simple because only </a:t>
            </a:r>
            <a:r>
              <a:rPr lang="en-US" dirty="0" smtClean="0">
                <a:ln w="12700">
                  <a:solidFill>
                    <a:schemeClr val="accent5"/>
                  </a:solidFill>
                  <a:prstDash val="solid"/>
                </a:ln>
                <a:pattFill prst="ltDnDiag">
                  <a:fgClr>
                    <a:schemeClr val="accent5">
                      <a:lumMod val="60000"/>
                      <a:lumOff val="40000"/>
                    </a:schemeClr>
                  </a:fgClr>
                  <a:bgClr>
                    <a:schemeClr val="bg1"/>
                  </a:bgClr>
                </a:pattFill>
                <a:effectLst/>
              </a:rPr>
              <a:t>one processor</a:t>
            </a:r>
            <a:r>
              <a:rPr lang="en-US" dirty="0" smtClean="0"/>
              <a:t> accesses the system data structures, reducing the need for data sharing. </a:t>
            </a:r>
          </a:p>
          <a:p>
            <a:pPr>
              <a:buNone/>
            </a:pP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buNone/>
            </a:pPr>
            <a:r>
              <a:rPr lang="en-US" dirty="0" smtClean="0">
                <a:solidFill>
                  <a:srgbClr val="0070C0"/>
                </a:solidFill>
              </a:rPr>
              <a:t>2.Symmetric Multiprocessing (SMP):  </a:t>
            </a:r>
            <a:r>
              <a:rPr lang="en-US" dirty="0" smtClean="0"/>
              <a:t>A second approach uses symmetric multiprocessing (SMP), where each processor is self-scheduling. All processes may be in a common </a:t>
            </a:r>
            <a:r>
              <a:rPr lang="en-US" dirty="0" smtClean="0">
                <a:ln w="12700">
                  <a:solidFill>
                    <a:schemeClr val="accent5"/>
                  </a:solidFill>
                  <a:prstDash val="solid"/>
                </a:ln>
                <a:pattFill prst="ltDnDiag">
                  <a:fgClr>
                    <a:schemeClr val="accent5">
                      <a:lumMod val="60000"/>
                      <a:lumOff val="40000"/>
                    </a:schemeClr>
                  </a:fgClr>
                  <a:bgClr>
                    <a:schemeClr val="bg1"/>
                  </a:bgClr>
                </a:pattFill>
                <a:effectLst/>
              </a:rPr>
              <a:t>ready queue</a:t>
            </a:r>
            <a:r>
              <a:rPr lang="en-US" dirty="0" smtClean="0"/>
              <a:t>, or each processor may have its own private queue of ready processes. </a:t>
            </a:r>
          </a:p>
          <a:p>
            <a:pPr algn="just"/>
            <a:r>
              <a:rPr lang="en-US" dirty="0" smtClean="0"/>
              <a:t>Regardless, scheduling proceeds by having the scheduler for each processor examine the ready queue and select a process to execute.</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If we have multiple processors trying to access and update a common data structure, the scheduler must be programmed carefully.</a:t>
            </a:r>
          </a:p>
          <a:p>
            <a:pPr algn="just"/>
            <a:r>
              <a:rPr lang="en-US" dirty="0" smtClean="0"/>
              <a:t>Virtually all modern operating systems support SMP, including Windows, Linux, &amp; Mac OS X.</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multiprocessor-scheduling-1-1-728.jpg"/>
          <p:cNvPicPr>
            <a:picLocks noChangeAspect="1" noChangeArrowheads="1"/>
          </p:cNvPicPr>
          <p:nvPr/>
        </p:nvPicPr>
        <p:blipFill>
          <a:blip r:embed="rId2" cstate="print"/>
          <a:srcRect/>
          <a:stretch>
            <a:fillRect/>
          </a:stretch>
        </p:blipFill>
        <p:spPr bwMode="auto">
          <a:xfrm>
            <a:off x="1104900" y="0"/>
            <a:ext cx="7505700" cy="6858000"/>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images.png"/>
          <p:cNvPicPr>
            <a:picLocks noChangeAspect="1" noChangeArrowheads="1"/>
          </p:cNvPicPr>
          <p:nvPr/>
        </p:nvPicPr>
        <p:blipFill>
          <a:blip r:embed="rId2" cstate="print"/>
          <a:srcRect/>
          <a:stretch>
            <a:fillRect/>
          </a:stretch>
        </p:blipFill>
        <p:spPr bwMode="auto">
          <a:xfrm>
            <a:off x="1143000" y="1371600"/>
            <a:ext cx="8001000" cy="4343400"/>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Processor Affinity</a:t>
            </a:r>
            <a:endParaRPr lang="en-US" b="1" dirty="0"/>
          </a:p>
        </p:txBody>
      </p:sp>
      <p:sp>
        <p:nvSpPr>
          <p:cNvPr id="3" name="Content Placeholder 2"/>
          <p:cNvSpPr>
            <a:spLocks noGrp="1"/>
          </p:cNvSpPr>
          <p:nvPr>
            <p:ph idx="1"/>
          </p:nvPr>
        </p:nvSpPr>
        <p:spPr/>
        <p:txBody>
          <a:bodyPr/>
          <a:lstStyle/>
          <a:p>
            <a:r>
              <a:rPr lang="en-US" dirty="0" smtClean="0"/>
              <a:t>Most SMP systems try to avoid migration of processes from one processor to another and instead attempt to keep a process running on the same processor. This is known as processor affinity.</a:t>
            </a:r>
          </a:p>
          <a:p>
            <a:r>
              <a:rPr lang="en-US" dirty="0" smtClean="0"/>
              <a:t>Processor affinity takes several forms</a:t>
            </a:r>
          </a:p>
          <a:p>
            <a:pPr>
              <a:buNone/>
            </a:pPr>
            <a:r>
              <a:rPr lang="en-US" dirty="0" smtClean="0"/>
              <a:t>1. Soft Affinity</a:t>
            </a:r>
          </a:p>
          <a:p>
            <a:pPr>
              <a:buNone/>
            </a:pPr>
            <a:r>
              <a:rPr lang="en-US" dirty="0" smtClean="0"/>
              <a:t>2. Hard Affinity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OS\slide_9.jpg"/>
          <p:cNvPicPr>
            <a:picLocks noGrp="1" noChangeAspect="1" noChangeArrowheads="1"/>
          </p:cNvPicPr>
          <p:nvPr>
            <p:ph idx="1"/>
          </p:nvPr>
        </p:nvPicPr>
        <p:blipFill>
          <a:blip r:embed="rId2" cstate="print"/>
          <a:srcRect/>
          <a:stretch>
            <a:fillRect/>
          </a:stretch>
        </p:blipFill>
        <p:spPr bwMode="auto">
          <a:xfrm>
            <a:off x="1143000" y="457200"/>
            <a:ext cx="7696200" cy="5791200"/>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solidFill>
                  <a:srgbClr val="0070C0"/>
                </a:solidFill>
              </a:rPr>
              <a:t>Soft Affinity: </a:t>
            </a:r>
            <a:r>
              <a:rPr lang="en-US" dirty="0" smtClean="0"/>
              <a:t>The operating system will attempt to keep a process on a </a:t>
            </a:r>
            <a:r>
              <a:rPr lang="en-US"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single processor</a:t>
            </a:r>
            <a:r>
              <a:rPr lang="en-US" dirty="0" smtClean="0"/>
              <a:t>, but it is possible for a process to migrate between processors.</a:t>
            </a:r>
          </a:p>
          <a:p>
            <a:pPr algn="just"/>
            <a:r>
              <a:rPr lang="en-US" dirty="0" smtClean="0">
                <a:solidFill>
                  <a:srgbClr val="0070C0"/>
                </a:solidFill>
              </a:rPr>
              <a:t>Hard Affinity: </a:t>
            </a:r>
            <a:r>
              <a:rPr lang="en-US" dirty="0" smtClean="0"/>
              <a:t>It allows a process to specify a </a:t>
            </a:r>
            <a:r>
              <a:rPr lang="en-US"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subset of processors</a:t>
            </a:r>
            <a:r>
              <a:rPr lang="en-US" dirty="0" smtClean="0"/>
              <a:t> on which it may run. The main-memory architecture of a system can affect processor affinity issues. </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None/>
            </a:pPr>
            <a:r>
              <a:rPr lang="en-US" dirty="0" smtClean="0">
                <a:solidFill>
                  <a:srgbClr val="0070C0"/>
                </a:solidFill>
              </a:rPr>
              <a:t>	Load Balancing : </a:t>
            </a:r>
            <a:r>
              <a:rPr lang="en-US" dirty="0" smtClean="0"/>
              <a:t>Load balancing attempts to keep the workload evenly distributed across all</a:t>
            </a:r>
            <a:r>
              <a:rPr lang="en-US" b="1" dirty="0" smtClean="0"/>
              <a:t> </a:t>
            </a:r>
            <a:r>
              <a:rPr lang="en-US" dirty="0" smtClean="0"/>
              <a:t>processors in an SMP system. It is necessary only on systems where each processor has its own private queue of eligible processes to execute.</a:t>
            </a:r>
          </a:p>
          <a:p>
            <a:pPr algn="just">
              <a:buNone/>
            </a:pPr>
            <a:r>
              <a:rPr lang="en-US" dirty="0" smtClean="0"/>
              <a:t>	There are two general approaches to load balancing.</a:t>
            </a:r>
          </a:p>
          <a:p>
            <a:pPr lvl="0" algn="just">
              <a:buNone/>
            </a:pPr>
            <a:r>
              <a:rPr lang="en-US" sz="2400" dirty="0" smtClean="0"/>
              <a:t>	1</a:t>
            </a:r>
            <a:r>
              <a:rPr lang="en-US" dirty="0" smtClean="0"/>
              <a:t>.</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Push Migration</a:t>
            </a:r>
          </a:p>
          <a:p>
            <a:pPr lvl="0" algn="just">
              <a:buNone/>
            </a:pP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	2. Pull Migration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838200"/>
            <a:ext cx="7498080" cy="5410200"/>
          </a:xfrm>
        </p:spPr>
        <p:txBody>
          <a:bodyPr>
            <a:normAutofit fontScale="92500" lnSpcReduction="10000"/>
          </a:bodyPr>
          <a:lstStyle/>
          <a:p>
            <a:pPr lvl="0" algn="just"/>
            <a:r>
              <a:rPr lang="en-US" dirty="0" smtClean="0">
                <a:solidFill>
                  <a:srgbClr val="0070C0"/>
                </a:solidFill>
              </a:rPr>
              <a:t>Push Migration : </a:t>
            </a:r>
            <a:r>
              <a:rPr lang="en-US" dirty="0" smtClean="0"/>
              <a:t>With push migration, a specific task periodically checks the load on each processor and evenly distributes the load by moving (or pushing) processes from overloaded to idle or less-busy processors.</a:t>
            </a:r>
          </a:p>
          <a:p>
            <a:pPr algn="just"/>
            <a:r>
              <a:rPr lang="en-US" dirty="0" smtClean="0">
                <a:solidFill>
                  <a:srgbClr val="0070C0"/>
                </a:solidFill>
              </a:rPr>
              <a:t>Pull Migration: </a:t>
            </a:r>
            <a:r>
              <a:rPr lang="en-US" dirty="0" smtClean="0"/>
              <a:t>Pull migration occurs when an idle processor pulls a waiting task from a busy processor. </a:t>
            </a:r>
          </a:p>
          <a:p>
            <a:pPr algn="just"/>
            <a:r>
              <a:rPr lang="en-US" dirty="0" smtClean="0"/>
              <a:t>Push and pull migration need not be mutually exclusive and are in fact often implemented in parallel on load-balancing systems</a:t>
            </a:r>
            <a:endParaRPr lang="en-US" dirty="0" smtClean="0">
              <a:solidFill>
                <a:srgbClr val="0070C0"/>
              </a:solidFill>
            </a:endParaRPr>
          </a:p>
          <a:p>
            <a:pPr lvl="0">
              <a:buNone/>
            </a:pPr>
            <a:endParaRPr lang="en-US" dirty="0" smtClean="0">
              <a:solidFill>
                <a:srgbClr val="0070C0"/>
              </a:solidFill>
            </a:endParaRPr>
          </a:p>
          <a:p>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tudent\AppData\Local\Microsoft\Windows\INetCache\IE\Z0AT8B9U\thank_you[1].jpg"/>
          <p:cNvPicPr>
            <a:picLocks noGrp="1" noChangeAspect="1" noChangeArrowheads="1"/>
          </p:cNvPicPr>
          <p:nvPr>
            <p:ph idx="1"/>
          </p:nvPr>
        </p:nvPicPr>
        <p:blipFill>
          <a:blip r:embed="rId2" cstate="print"/>
          <a:srcRect/>
          <a:stretch>
            <a:fillRect/>
          </a:stretch>
        </p:blipFill>
        <p:spPr bwMode="auto">
          <a:xfrm rot="19921105">
            <a:off x="1497098" y="1273209"/>
            <a:ext cx="6946690" cy="430258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state process Model</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76400" y="1524000"/>
            <a:ext cx="7238999"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solidFill>
                  <a:srgbClr val="FF0000"/>
                </a:solidFill>
              </a:rPr>
              <a:t> New - </a:t>
            </a:r>
            <a:r>
              <a:rPr lang="en-US" dirty="0" smtClean="0"/>
              <a:t>The process is in the stage of being created. </a:t>
            </a:r>
          </a:p>
          <a:p>
            <a:pPr algn="just"/>
            <a:r>
              <a:rPr lang="en-US" dirty="0" smtClean="0">
                <a:solidFill>
                  <a:srgbClr val="FF0000"/>
                </a:solidFill>
              </a:rPr>
              <a:t> Ready </a:t>
            </a:r>
            <a:r>
              <a:rPr lang="en-US" dirty="0" smtClean="0"/>
              <a:t>- The process has all the resources available that it needs to run, but the CPU is not currently working on this process's instructions. </a:t>
            </a:r>
          </a:p>
          <a:p>
            <a:pPr algn="just"/>
            <a:r>
              <a:rPr lang="en-US" dirty="0" smtClean="0">
                <a:solidFill>
                  <a:srgbClr val="FF0000"/>
                </a:solidFill>
              </a:rPr>
              <a:t> Running </a:t>
            </a:r>
            <a:r>
              <a:rPr lang="en-US" dirty="0" smtClean="0"/>
              <a:t>- The CPU is working on this process's instructions.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solidFill>
                  <a:srgbClr val="FF0000"/>
                </a:solidFill>
              </a:rPr>
              <a:t> Waiting </a:t>
            </a:r>
            <a:r>
              <a:rPr lang="en-US" dirty="0" smtClean="0"/>
              <a:t>- The process cannot run at the moment, because it is waiting for some resource to become available or for some event to occur. </a:t>
            </a:r>
          </a:p>
          <a:p>
            <a:pPr algn="just"/>
            <a:r>
              <a:rPr lang="en-US" dirty="0" smtClean="0">
                <a:solidFill>
                  <a:srgbClr val="FF0000"/>
                </a:solidFill>
              </a:rPr>
              <a:t> Terminated </a:t>
            </a:r>
            <a:r>
              <a:rPr lang="en-US" dirty="0" smtClean="0"/>
              <a:t>- The process has completed.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Process State </a:t>
            </a:r>
            <a:br>
              <a:rPr lang="en-US" dirty="0" smtClean="0"/>
            </a:b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435100" y="1981200"/>
            <a:ext cx="749935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52600" y="1828800"/>
            <a:ext cx="1219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67200" y="2133600"/>
            <a:ext cx="1371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P1</a:t>
            </a:r>
            <a:endParaRPr lang="en-US" sz="2400" b="1" dirty="0"/>
          </a:p>
        </p:txBody>
      </p:sp>
      <p:sp>
        <p:nvSpPr>
          <p:cNvPr id="6" name="Rectangle 5"/>
          <p:cNvSpPr/>
          <p:nvPr/>
        </p:nvSpPr>
        <p:spPr>
          <a:xfrm>
            <a:off x="7010400" y="1905000"/>
            <a:ext cx="1524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P1</a:t>
            </a:r>
          </a:p>
          <a:p>
            <a:pPr algn="ctr"/>
            <a:r>
              <a:rPr lang="en-US" sz="3200" b="1" dirty="0" smtClean="0"/>
              <a:t>P2</a:t>
            </a:r>
          </a:p>
          <a:p>
            <a:pPr algn="ctr"/>
            <a:r>
              <a:rPr lang="en-US" sz="3200" b="1" dirty="0" smtClean="0"/>
              <a:t>P3</a:t>
            </a:r>
          </a:p>
          <a:p>
            <a:pPr algn="ctr"/>
            <a:r>
              <a:rPr lang="en-US" sz="3200" b="1" dirty="0" smtClean="0"/>
              <a:t>P4</a:t>
            </a:r>
          </a:p>
          <a:p>
            <a:pPr algn="ctr"/>
            <a:r>
              <a:rPr lang="en-US" sz="3200" b="1" dirty="0" smtClean="0"/>
              <a:t>P5</a:t>
            </a:r>
            <a:endParaRPr lang="en-US" sz="3200" b="1" dirty="0"/>
          </a:p>
        </p:txBody>
      </p:sp>
      <p:sp>
        <p:nvSpPr>
          <p:cNvPr id="9" name="TextBox 8"/>
          <p:cNvSpPr txBox="1"/>
          <p:nvPr/>
        </p:nvSpPr>
        <p:spPr>
          <a:xfrm>
            <a:off x="6705600" y="5181600"/>
            <a:ext cx="2438400" cy="369332"/>
          </a:xfrm>
          <a:prstGeom prst="rect">
            <a:avLst/>
          </a:prstGeom>
          <a:noFill/>
        </p:spPr>
        <p:txBody>
          <a:bodyPr wrap="square" rtlCol="0">
            <a:spAutoFit/>
          </a:bodyPr>
          <a:lstStyle/>
          <a:p>
            <a:r>
              <a:rPr lang="en-US" b="1" dirty="0" smtClean="0">
                <a:solidFill>
                  <a:srgbClr val="FF0000"/>
                </a:solidFill>
              </a:rPr>
              <a:t>Secondary Memory</a:t>
            </a:r>
            <a:endParaRPr lang="en-US" b="1" dirty="0">
              <a:solidFill>
                <a:srgbClr val="FF0000"/>
              </a:solidFill>
            </a:endParaRPr>
          </a:p>
        </p:txBody>
      </p:sp>
      <p:sp>
        <p:nvSpPr>
          <p:cNvPr id="10" name="TextBox 9"/>
          <p:cNvSpPr txBox="1"/>
          <p:nvPr/>
        </p:nvSpPr>
        <p:spPr>
          <a:xfrm>
            <a:off x="4191000" y="4343400"/>
            <a:ext cx="1828800" cy="369332"/>
          </a:xfrm>
          <a:prstGeom prst="rect">
            <a:avLst/>
          </a:prstGeom>
          <a:noFill/>
        </p:spPr>
        <p:txBody>
          <a:bodyPr wrap="square" rtlCol="0">
            <a:spAutoFit/>
          </a:bodyPr>
          <a:lstStyle/>
          <a:p>
            <a:r>
              <a:rPr lang="en-US" b="1" dirty="0" smtClean="0">
                <a:solidFill>
                  <a:srgbClr val="0070C0"/>
                </a:solidFill>
              </a:rPr>
              <a:t>Main Memory</a:t>
            </a:r>
            <a:endParaRPr lang="en-US" b="1" dirty="0">
              <a:solidFill>
                <a:srgbClr val="0070C0"/>
              </a:solidFill>
            </a:endParaRPr>
          </a:p>
        </p:txBody>
      </p:sp>
      <p:sp>
        <p:nvSpPr>
          <p:cNvPr id="11" name="TextBox 10"/>
          <p:cNvSpPr txBox="1"/>
          <p:nvPr/>
        </p:nvSpPr>
        <p:spPr>
          <a:xfrm>
            <a:off x="1981200" y="3429000"/>
            <a:ext cx="990600" cy="400110"/>
          </a:xfrm>
          <a:prstGeom prst="rect">
            <a:avLst/>
          </a:prstGeom>
          <a:noFill/>
        </p:spPr>
        <p:txBody>
          <a:bodyPr wrap="square" rtlCol="0">
            <a:spAutoFit/>
          </a:bodyPr>
          <a:lstStyle/>
          <a:p>
            <a:r>
              <a:rPr lang="en-US" sz="2000" b="1" dirty="0" smtClean="0">
                <a:solidFill>
                  <a:srgbClr val="7030A0"/>
                </a:solidFill>
              </a:rPr>
              <a:t>CPU</a:t>
            </a:r>
            <a:endParaRPr lang="en-US" sz="2000" b="1" dirty="0">
              <a:solidFill>
                <a:srgbClr val="7030A0"/>
              </a:solidFill>
            </a:endParaRPr>
          </a:p>
        </p:txBody>
      </p:sp>
      <p:cxnSp>
        <p:nvCxnSpPr>
          <p:cNvPr id="13" name="Curved Connector 12"/>
          <p:cNvCxnSpPr/>
          <p:nvPr/>
        </p:nvCxnSpPr>
        <p:spPr>
          <a:xfrm rot="10800000" flipV="1">
            <a:off x="5638800" y="1905000"/>
            <a:ext cx="1752600" cy="7620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0800000">
            <a:off x="2743200" y="1752600"/>
            <a:ext cx="1447800" cy="6096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62400" y="1371600"/>
            <a:ext cx="1905000" cy="369332"/>
          </a:xfrm>
          <a:prstGeom prst="rect">
            <a:avLst/>
          </a:prstGeom>
          <a:noFill/>
        </p:spPr>
        <p:txBody>
          <a:bodyPr wrap="square" rtlCol="0">
            <a:spAutoFit/>
          </a:bodyPr>
          <a:lstStyle/>
          <a:p>
            <a:r>
              <a:rPr lang="en-US" b="1" dirty="0" smtClean="0">
                <a:solidFill>
                  <a:srgbClr val="00B0F0"/>
                </a:solidFill>
              </a:rPr>
              <a:t>P1-&gt; PROCESS</a:t>
            </a:r>
            <a:endParaRPr lang="en-US" b="1" dirty="0">
              <a:solidFill>
                <a:srgbClr val="00B0F0"/>
              </a:solidFill>
            </a:endParaRPr>
          </a:p>
        </p:txBody>
      </p:sp>
      <p:sp>
        <p:nvSpPr>
          <p:cNvPr id="18" name="TextBox 17"/>
          <p:cNvSpPr txBox="1"/>
          <p:nvPr/>
        </p:nvSpPr>
        <p:spPr>
          <a:xfrm>
            <a:off x="6705600" y="1143000"/>
            <a:ext cx="2133600" cy="369332"/>
          </a:xfrm>
          <a:prstGeom prst="rect">
            <a:avLst/>
          </a:prstGeom>
          <a:noFill/>
        </p:spPr>
        <p:txBody>
          <a:bodyPr wrap="square" rtlCol="0">
            <a:spAutoFit/>
          </a:bodyPr>
          <a:lstStyle/>
          <a:p>
            <a:r>
              <a:rPr lang="en-US" b="1" dirty="0" smtClean="0">
                <a:solidFill>
                  <a:srgbClr val="7030A0"/>
                </a:solidFill>
              </a:rPr>
              <a:t>P1-&gt; PROGRAM</a:t>
            </a:r>
            <a:endParaRPr lang="en-US" b="1" dirty="0">
              <a:solidFill>
                <a:srgbClr val="7030A0"/>
              </a:solidFill>
            </a:endParaRPr>
          </a:p>
        </p:txBody>
      </p:sp>
      <p:sp>
        <p:nvSpPr>
          <p:cNvPr id="20" name="Title 19"/>
          <p:cNvSpPr>
            <a:spLocks noGrp="1"/>
          </p:cNvSpPr>
          <p:nvPr>
            <p:ph type="title"/>
          </p:nvPr>
        </p:nvSpPr>
        <p:spPr/>
        <p:txBody>
          <a:bodyPr>
            <a:normAutofit/>
          </a:bodyPr>
          <a:lstStyle/>
          <a:p>
            <a:pPr algn="ctr"/>
            <a:r>
              <a:rPr lang="en-US" sz="3600" b="1" dirty="0" smtClean="0"/>
              <a:t>PROCESS MANAGEMENT</a:t>
            </a:r>
            <a:endParaRPr lang="en-US" sz="3600" b="1" dirty="0"/>
          </a:p>
        </p:txBody>
      </p:sp>
      <p:sp>
        <p:nvSpPr>
          <p:cNvPr id="21" name="Arc 20"/>
          <p:cNvSpPr/>
          <p:nvPr/>
        </p:nvSpPr>
        <p:spPr>
          <a:xfrm>
            <a:off x="4800600" y="2895600"/>
            <a:ext cx="2209800" cy="4572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WhatsApp Image 2021-04-10 at 09.50.55.jpeg"/>
          <p:cNvPicPr>
            <a:picLocks noChangeAspect="1" noChangeArrowheads="1"/>
          </p:cNvPicPr>
          <p:nvPr/>
        </p:nvPicPr>
        <p:blipFill>
          <a:blip r:embed="rId2" cstate="print"/>
          <a:srcRect/>
          <a:stretch>
            <a:fillRect/>
          </a:stretch>
        </p:blipFill>
        <p:spPr bwMode="auto">
          <a:xfrm rot="16200000">
            <a:off x="1600200" y="-685800"/>
            <a:ext cx="6858000" cy="8229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 </a:t>
            </a:r>
            <a:r>
              <a:rPr lang="en-US" b="1" dirty="0" smtClean="0"/>
              <a:t>PROCESS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solidFill>
                  <a:srgbClr val="FF0000"/>
                </a:solidFill>
                <a:latin typeface="Times New Roman" panose="02020603050405020304" pitchFamily="18" charset="0"/>
                <a:cs typeface="Times New Roman" panose="02020603050405020304" pitchFamily="18" charset="0"/>
              </a:rPr>
              <a:t>Definition:</a:t>
            </a:r>
          </a:p>
          <a:p>
            <a:pPr algn="just"/>
            <a:r>
              <a:rPr lang="en-US" dirty="0" smtClean="0">
                <a:latin typeface="Times New Roman" panose="02020603050405020304" pitchFamily="18" charset="0"/>
                <a:cs typeface="Times New Roman" panose="02020603050405020304" pitchFamily="18" charset="0"/>
              </a:rPr>
              <a:t> A process can be thought of as a program in execution. A process is the unit of work in most systems. </a:t>
            </a:r>
          </a:p>
          <a:p>
            <a:pPr algn="just">
              <a:buNone/>
            </a:pP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Process will need certain resources—such as </a:t>
            </a:r>
            <a:r>
              <a:rPr lang="en-US" dirty="0" smtClean="0">
                <a:solidFill>
                  <a:srgbClr val="FF0000"/>
                </a:solidFill>
                <a:latin typeface="Times New Roman" panose="02020603050405020304" pitchFamily="18" charset="0"/>
                <a:cs typeface="Times New Roman" panose="02020603050405020304" pitchFamily="18" charset="0"/>
              </a:rPr>
              <a:t>CPU time</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memory</a:t>
            </a:r>
            <a:r>
              <a:rPr lang="en-US" dirty="0" smtClean="0">
                <a:latin typeface="Times New Roman" panose="02020603050405020304" pitchFamily="18" charset="0"/>
                <a:cs typeface="Times New Roman" panose="02020603050405020304" pitchFamily="18" charset="0"/>
              </a:rPr>
              <a:t>, files, and </a:t>
            </a:r>
            <a:r>
              <a:rPr lang="en-US" dirty="0" smtClean="0">
                <a:solidFill>
                  <a:srgbClr val="FF0000"/>
                </a:solidFill>
                <a:latin typeface="Times New Roman" panose="02020603050405020304" pitchFamily="18" charset="0"/>
                <a:cs typeface="Times New Roman" panose="02020603050405020304" pitchFamily="18" charset="0"/>
              </a:rPr>
              <a:t>I/O devices </a:t>
            </a:r>
            <a:r>
              <a:rPr lang="en-US" dirty="0" smtClean="0">
                <a:latin typeface="Times New Roman" panose="02020603050405020304" pitchFamily="18" charset="0"/>
                <a:cs typeface="Times New Roman" panose="02020603050405020304" pitchFamily="18" charset="0"/>
              </a:rPr>
              <a:t>to accomplish its task. </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These resources are allocated to the process either when it is created or while it is executing.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81000"/>
            <a:ext cx="7498080" cy="1143000"/>
          </a:xfrm>
        </p:spPr>
        <p:txBody>
          <a:bodyPr>
            <a:normAutofit/>
          </a:bodyPr>
          <a:lstStyle/>
          <a:p>
            <a:pPr algn="ctr"/>
            <a:r>
              <a:rPr lang="en-US" sz="2800" b="1" dirty="0" smtClean="0"/>
              <a:t>PROCESS HAS VARIOUS ATTRIBUTES</a:t>
            </a:r>
            <a:endParaRPr lang="en-US" sz="2800" b="1" dirty="0"/>
          </a:p>
        </p:txBody>
      </p:sp>
      <p:sp>
        <p:nvSpPr>
          <p:cNvPr id="3" name="Content Placeholder 2"/>
          <p:cNvSpPr>
            <a:spLocks noGrp="1"/>
          </p:cNvSpPr>
          <p:nvPr>
            <p:ph idx="1"/>
          </p:nvPr>
        </p:nvSpPr>
        <p:spPr/>
        <p:txBody>
          <a:bodyPr/>
          <a:lstStyle/>
          <a:p>
            <a:pPr marL="596900" indent="-514350">
              <a:buAutoNum type="arabicPeriod"/>
            </a:pPr>
            <a:r>
              <a:rPr lang="en-US" dirty="0" smtClean="0"/>
              <a:t>PROCESS ID</a:t>
            </a:r>
          </a:p>
          <a:p>
            <a:pPr marL="596900" indent="-514350">
              <a:buAutoNum type="arabicPeriod"/>
            </a:pPr>
            <a:r>
              <a:rPr lang="en-US" dirty="0" smtClean="0"/>
              <a:t>PROCESS STATE</a:t>
            </a:r>
          </a:p>
          <a:p>
            <a:pPr marL="596900" indent="-514350">
              <a:buFont typeface="Wingdings 2" panose="05020102010507070707"/>
              <a:buAutoNum type="arabicPeriod"/>
            </a:pPr>
            <a:r>
              <a:rPr lang="en-US" dirty="0" smtClean="0"/>
              <a:t>PROGRAM COUNTER</a:t>
            </a:r>
          </a:p>
          <a:p>
            <a:pPr marL="596900" indent="-514350">
              <a:buAutoNum type="arabicPeriod"/>
            </a:pPr>
            <a:r>
              <a:rPr lang="en-US" dirty="0" smtClean="0"/>
              <a:t>PRIORITY</a:t>
            </a:r>
          </a:p>
          <a:p>
            <a:pPr marL="596900" indent="-514350">
              <a:buAutoNum type="arabicPeriod"/>
            </a:pPr>
            <a:r>
              <a:rPr lang="en-US" dirty="0" smtClean="0"/>
              <a:t>GENERAL PURPOSE REGISTER</a:t>
            </a:r>
          </a:p>
          <a:p>
            <a:pPr marL="596900" indent="-514350">
              <a:buAutoNum type="arabicPeriod"/>
            </a:pPr>
            <a:r>
              <a:rPr lang="en-US" dirty="0" smtClean="0"/>
              <a:t>FILE LIST</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Control Block</a:t>
            </a:r>
            <a:endParaRPr lang="en-US" dirty="0"/>
          </a:p>
        </p:txBody>
      </p:sp>
      <p:sp>
        <p:nvSpPr>
          <p:cNvPr id="3" name="Content Placeholder 2"/>
          <p:cNvSpPr>
            <a:spLocks noGrp="1"/>
          </p:cNvSpPr>
          <p:nvPr>
            <p:ph idx="1"/>
          </p:nvPr>
        </p:nvSpPr>
        <p:spPr>
          <a:xfrm>
            <a:off x="1435608" y="1676400"/>
            <a:ext cx="7498080" cy="4572000"/>
          </a:xfrm>
        </p:spPr>
        <p:txBody>
          <a:bodyPr>
            <a:normAutofit/>
          </a:bodyPr>
          <a:lstStyle/>
          <a:p>
            <a:pPr algn="just"/>
            <a:r>
              <a:rPr lang="en-US" dirty="0" smtClean="0">
                <a:solidFill>
                  <a:schemeClr val="accent4">
                    <a:lumMod val="50000"/>
                  </a:schemeClr>
                </a:solidFill>
              </a:rPr>
              <a:t>Process Control Block </a:t>
            </a:r>
            <a:r>
              <a:rPr lang="en-US" dirty="0" smtClean="0"/>
              <a:t>: It is a data structure maintained by the operating system for every process.</a:t>
            </a:r>
          </a:p>
          <a:p>
            <a:pPr algn="just"/>
            <a:r>
              <a:rPr lang="en-US" dirty="0" smtClean="0"/>
              <a:t>PCB is identified by an integer process ID(</a:t>
            </a:r>
            <a:r>
              <a:rPr lang="en-US" dirty="0" smtClean="0">
                <a:solidFill>
                  <a:srgbClr val="FF0000"/>
                </a:solidFill>
              </a:rPr>
              <a:t>PID</a:t>
            </a:r>
            <a:r>
              <a:rPr lang="en-US" dirty="0" smtClean="0"/>
              <a:t>)</a:t>
            </a:r>
          </a:p>
          <a:p>
            <a:pPr algn="just"/>
            <a:r>
              <a:rPr lang="en-US" dirty="0" smtClean="0"/>
              <a:t>PCB keeps all the information needed to keep track of a process.</a:t>
            </a:r>
            <a:endParaRPr lang="en-US" dirty="0"/>
          </a:p>
        </p:txBody>
      </p:sp>
      <p:sp>
        <p:nvSpPr>
          <p:cNvPr id="4" name="TextBox 3"/>
          <p:cNvSpPr txBox="1"/>
          <p:nvPr/>
        </p:nvSpPr>
        <p:spPr>
          <a:xfrm>
            <a:off x="4343400" y="5257800"/>
            <a:ext cx="2133600" cy="369332"/>
          </a:xfrm>
          <a:prstGeom prst="rect">
            <a:avLst/>
          </a:prstGeom>
          <a:noFill/>
        </p:spPr>
        <p:txBody>
          <a:bodyPr wrap="square" rtlCol="0">
            <a:spAutoFit/>
          </a:bodyPr>
          <a:lstStyle/>
          <a:p>
            <a:r>
              <a:rPr lang="en-US" dirty="0" smtClean="0"/>
              <a:t>P1</a:t>
            </a:r>
            <a:endParaRPr lang="en-US" dirty="0"/>
          </a:p>
        </p:txBody>
      </p:sp>
      <p:sp>
        <p:nvSpPr>
          <p:cNvPr id="5" name="TextBox 4"/>
          <p:cNvSpPr txBox="1"/>
          <p:nvPr/>
        </p:nvSpPr>
        <p:spPr>
          <a:xfrm>
            <a:off x="5105400" y="5257800"/>
            <a:ext cx="417102" cy="369332"/>
          </a:xfrm>
          <a:prstGeom prst="rect">
            <a:avLst/>
          </a:prstGeom>
          <a:noFill/>
        </p:spPr>
        <p:txBody>
          <a:bodyPr wrap="square" rtlCol="0">
            <a:spAutoFit/>
          </a:bodyPr>
          <a:lstStyle/>
          <a:p>
            <a:r>
              <a:rPr lang="en-US" dirty="0" smtClean="0"/>
              <a:t>P2</a:t>
            </a:r>
            <a:endParaRPr lang="en-US" dirty="0"/>
          </a:p>
        </p:txBody>
      </p:sp>
      <p:sp>
        <p:nvSpPr>
          <p:cNvPr id="6" name="TextBox 5"/>
          <p:cNvSpPr txBox="1"/>
          <p:nvPr/>
        </p:nvSpPr>
        <p:spPr>
          <a:xfrm>
            <a:off x="5715000" y="5257800"/>
            <a:ext cx="457200" cy="369332"/>
          </a:xfrm>
          <a:prstGeom prst="rect">
            <a:avLst/>
          </a:prstGeom>
          <a:noFill/>
        </p:spPr>
        <p:txBody>
          <a:bodyPr wrap="square" rtlCol="0">
            <a:spAutoFit/>
          </a:bodyPr>
          <a:lstStyle/>
          <a:p>
            <a:r>
              <a:rPr lang="en-US" dirty="0" smtClean="0"/>
              <a:t>P3</a:t>
            </a:r>
            <a:endParaRPr lang="en-US" dirty="0"/>
          </a:p>
        </p:txBody>
      </p:sp>
      <p:sp>
        <p:nvSpPr>
          <p:cNvPr id="7" name="Rounded Rectangle 6"/>
          <p:cNvSpPr/>
          <p:nvPr/>
        </p:nvSpPr>
        <p:spPr>
          <a:xfrm>
            <a:off x="4038600" y="5943600"/>
            <a:ext cx="2438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PROCESS CONTROL BLOCK(PCB)</a:t>
            </a:r>
            <a:endParaRPr lang="en-US" dirty="0"/>
          </a:p>
        </p:txBody>
      </p:sp>
      <p:cxnSp>
        <p:nvCxnSpPr>
          <p:cNvPr id="9" name="Straight Arrow Connector 8"/>
          <p:cNvCxnSpPr/>
          <p:nvPr/>
        </p:nvCxnSpPr>
        <p:spPr>
          <a:xfrm>
            <a:off x="4572000" y="5486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a:off x="5257800" y="5486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943600" y="5486400"/>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Process Control Block </a:t>
            </a:r>
            <a:br>
              <a:rPr lang="en-US" dirty="0" smtClean="0"/>
            </a:br>
            <a:endParaRPr lang="en-US" dirty="0"/>
          </a:p>
        </p:txBody>
      </p:sp>
      <p:sp>
        <p:nvSpPr>
          <p:cNvPr id="3" name="Content Placeholder 2"/>
          <p:cNvSpPr>
            <a:spLocks noGrp="1"/>
          </p:cNvSpPr>
          <p:nvPr>
            <p:ph idx="1"/>
          </p:nvPr>
        </p:nvSpPr>
        <p:spPr/>
        <p:txBody>
          <a:bodyPr>
            <a:normAutofit/>
          </a:bodyPr>
          <a:lstStyle/>
          <a:p>
            <a:pPr algn="just">
              <a:buFont typeface="Monotype Sorts" pitchFamily="-84" charset="2"/>
              <a:buNone/>
            </a:pPr>
            <a:r>
              <a:rPr lang="en-US" altLang="en-US" dirty="0" smtClean="0"/>
              <a:t>Information associated with each process </a:t>
            </a:r>
          </a:p>
          <a:p>
            <a:pPr algn="just">
              <a:buFont typeface="Monotype Sorts" pitchFamily="-84" charset="2"/>
              <a:buNone/>
            </a:pPr>
            <a:r>
              <a:rPr lang="en-US" altLang="en-US" dirty="0" smtClean="0"/>
              <a:t>(also called </a:t>
            </a:r>
            <a:r>
              <a:rPr lang="en-US" altLang="en-US" b="1" dirty="0" smtClean="0">
                <a:solidFill>
                  <a:srgbClr val="3366FF"/>
                </a:solidFill>
              </a:rPr>
              <a:t>Task control block</a:t>
            </a:r>
            <a:r>
              <a:rPr lang="en-US" altLang="en-US" dirty="0" smtClean="0"/>
              <a:t>)</a:t>
            </a:r>
          </a:p>
          <a:p>
            <a:pPr algn="just"/>
            <a:r>
              <a:rPr lang="en-US" altLang="en-US" dirty="0" smtClean="0">
                <a:solidFill>
                  <a:srgbClr val="FF0000"/>
                </a:solidFill>
              </a:rPr>
              <a:t>Process state </a:t>
            </a:r>
            <a:r>
              <a:rPr lang="en-US" altLang="en-US" dirty="0" smtClean="0"/>
              <a:t>– </a:t>
            </a:r>
            <a:r>
              <a:rPr lang="en-US" dirty="0" smtClean="0"/>
              <a:t>The state may be new, ready, running, waiting, halted, and so on…</a:t>
            </a:r>
            <a:endParaRPr lang="en-US" altLang="en-US" dirty="0" smtClean="0"/>
          </a:p>
          <a:p>
            <a:pPr algn="just"/>
            <a:r>
              <a:rPr lang="en-US" altLang="en-US" dirty="0" smtClean="0">
                <a:solidFill>
                  <a:srgbClr val="FF0000"/>
                </a:solidFill>
              </a:rPr>
              <a:t>Program counter </a:t>
            </a:r>
            <a:r>
              <a:rPr lang="en-US" altLang="en-US" dirty="0" smtClean="0"/>
              <a:t>– </a:t>
            </a:r>
            <a:r>
              <a:rPr lang="en-US" dirty="0" smtClean="0"/>
              <a:t>The counter indicates the </a:t>
            </a:r>
            <a:r>
              <a:rPr lang="en-US" dirty="0" smtClean="0">
                <a:solidFill>
                  <a:srgbClr val="0070C0"/>
                </a:solidFill>
              </a:rPr>
              <a:t>address of the next instruction </a:t>
            </a:r>
            <a:r>
              <a:rPr lang="en-US" dirty="0" smtClean="0"/>
              <a:t>to be executed for this process. </a:t>
            </a: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altLang="en-US" dirty="0" smtClean="0">
                <a:solidFill>
                  <a:srgbClr val="FF0000"/>
                </a:solidFill>
              </a:rPr>
              <a:t>CPU registers </a:t>
            </a:r>
            <a:r>
              <a:rPr lang="en-US" altLang="en-US" dirty="0" smtClean="0"/>
              <a:t>– </a:t>
            </a:r>
            <a:r>
              <a:rPr lang="en-US" dirty="0" smtClean="0"/>
              <a:t>They include accumulators, index registers, stack pointers, and general-purpose registers, plus any condition-code information</a:t>
            </a:r>
            <a:endParaRPr lang="en-US" altLang="en-US" dirty="0" smtClean="0"/>
          </a:p>
          <a:p>
            <a:pPr algn="just"/>
            <a:r>
              <a:rPr lang="en-US" altLang="en-US" dirty="0" smtClean="0">
                <a:solidFill>
                  <a:srgbClr val="FF0000"/>
                </a:solidFill>
              </a:rPr>
              <a:t>CPU scheduling information</a:t>
            </a:r>
            <a:r>
              <a:rPr lang="en-US" altLang="en-US" dirty="0" smtClean="0"/>
              <a:t>- </a:t>
            </a:r>
            <a:r>
              <a:rPr lang="en-US" dirty="0" smtClean="0"/>
              <a:t>This information includes a </a:t>
            </a:r>
            <a:r>
              <a:rPr lang="en-US" dirty="0" smtClean="0">
                <a:solidFill>
                  <a:srgbClr val="0070C0"/>
                </a:solidFill>
              </a:rPr>
              <a:t>process priority</a:t>
            </a:r>
            <a:r>
              <a:rPr lang="en-US" dirty="0" smtClean="0"/>
              <a:t>, pointers to scheduling queues, and any other scheduling parameters.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r>
              <a:rPr lang="en-US" altLang="en-US" dirty="0" smtClean="0">
                <a:solidFill>
                  <a:srgbClr val="FF0000"/>
                </a:solidFill>
              </a:rPr>
              <a:t>Memory-management information </a:t>
            </a:r>
            <a:r>
              <a:rPr lang="en-US" altLang="en-US" dirty="0" smtClean="0"/>
              <a:t>– </a:t>
            </a:r>
            <a:r>
              <a:rPr lang="en-US" dirty="0" smtClean="0"/>
              <a:t>This information may include such items as the value of the base and limit registers and the </a:t>
            </a:r>
            <a:r>
              <a:rPr lang="en-US" dirty="0" smtClean="0">
                <a:solidFill>
                  <a:srgbClr val="0070C0"/>
                </a:solidFill>
              </a:rPr>
              <a:t>page tables</a:t>
            </a:r>
            <a:r>
              <a:rPr lang="en-US" dirty="0" smtClean="0"/>
              <a:t>, or the </a:t>
            </a:r>
            <a:r>
              <a:rPr lang="en-US" dirty="0" smtClean="0">
                <a:solidFill>
                  <a:srgbClr val="0070C0"/>
                </a:solidFill>
              </a:rPr>
              <a:t>segment tables</a:t>
            </a:r>
            <a:r>
              <a:rPr lang="en-US" dirty="0" smtClean="0"/>
              <a:t>, depending on the memory system used by the operating system.</a:t>
            </a:r>
            <a:endParaRPr lang="en-US" altLang="en-US" dirty="0" smtClean="0"/>
          </a:p>
          <a:p>
            <a:pPr algn="just"/>
            <a:r>
              <a:rPr lang="en-US" altLang="en-US" dirty="0" smtClean="0">
                <a:solidFill>
                  <a:srgbClr val="FF0000"/>
                </a:solidFill>
              </a:rPr>
              <a:t>Accounting information </a:t>
            </a:r>
            <a:r>
              <a:rPr lang="en-US" altLang="en-US" dirty="0" smtClean="0"/>
              <a:t>– </a:t>
            </a:r>
            <a:r>
              <a:rPr lang="en-US" dirty="0" smtClean="0"/>
              <a:t>This information includes the </a:t>
            </a:r>
            <a:r>
              <a:rPr lang="en-US" dirty="0" smtClean="0">
                <a:solidFill>
                  <a:srgbClr val="0070C0"/>
                </a:solidFill>
              </a:rPr>
              <a:t>amount of CPU </a:t>
            </a:r>
            <a:r>
              <a:rPr lang="en-US" dirty="0" smtClean="0"/>
              <a:t>and real time used, time limits, account numbers, job or process numbers, and so on.</a:t>
            </a:r>
            <a:endParaRPr lang="en-US" altLang="en-US" dirty="0" smtClean="0"/>
          </a:p>
          <a:p>
            <a:pPr algn="just"/>
            <a:r>
              <a:rPr lang="en-US" altLang="en-US" dirty="0" smtClean="0">
                <a:solidFill>
                  <a:srgbClr val="FF0000"/>
                </a:solidFill>
              </a:rPr>
              <a:t>I/O status information </a:t>
            </a:r>
            <a:r>
              <a:rPr lang="en-US" altLang="en-US" dirty="0" smtClean="0"/>
              <a:t>– </a:t>
            </a:r>
            <a:r>
              <a:rPr lang="en-US" dirty="0" smtClean="0"/>
              <a:t>This information includes the </a:t>
            </a:r>
            <a:r>
              <a:rPr lang="en-US" dirty="0" smtClean="0">
                <a:solidFill>
                  <a:srgbClr val="0070C0"/>
                </a:solidFill>
              </a:rPr>
              <a:t>list of I/O devices allocated </a:t>
            </a:r>
            <a:r>
              <a:rPr lang="en-US" dirty="0" smtClean="0"/>
              <a:t>to the process, a list of open files, and so on.</a:t>
            </a:r>
            <a:endParaRPr lang="en-US" alt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Process Control Block </a:t>
            </a:r>
            <a:br>
              <a:rPr lang="en-US" dirty="0" smtClean="0"/>
            </a:br>
            <a:endParaRPr lang="en-US" dirty="0"/>
          </a:p>
        </p:txBody>
      </p:sp>
      <p:pic>
        <p:nvPicPr>
          <p:cNvPr id="4" name="Picture 9"/>
          <p:cNvPicPr>
            <a:picLocks noGrp="1" noChangeAspect="1" noChangeArrowheads="1"/>
          </p:cNvPicPr>
          <p:nvPr>
            <p:ph idx="1"/>
          </p:nvPr>
        </p:nvPicPr>
        <p:blipFill>
          <a:blip r:embed="rId2" cstate="print"/>
          <a:srcRect/>
          <a:stretch>
            <a:fillRect/>
          </a:stretch>
        </p:blipFill>
        <p:spPr bwMode="auto">
          <a:xfrm>
            <a:off x="3689560" y="1447800"/>
            <a:ext cx="2990429"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600" dirty="0" smtClean="0"/>
              <a:t>CPU Switch From Process to Process</a:t>
            </a:r>
            <a:endParaRPr lang="en-US" sz="3600" dirty="0"/>
          </a:p>
        </p:txBody>
      </p:sp>
      <p:pic>
        <p:nvPicPr>
          <p:cNvPr id="4" name="Picture 9"/>
          <p:cNvPicPr>
            <a:picLocks noGrp="1" noChangeAspect="1" noChangeArrowheads="1"/>
          </p:cNvPicPr>
          <p:nvPr>
            <p:ph idx="1"/>
          </p:nvPr>
        </p:nvPicPr>
        <p:blipFill>
          <a:blip r:embed="rId2" cstate="print"/>
          <a:srcRect/>
          <a:stretch>
            <a:fillRect/>
          </a:stretch>
        </p:blipFill>
        <p:spPr bwMode="auto">
          <a:xfrm>
            <a:off x="1611551" y="1447800"/>
            <a:ext cx="7146448"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Scheduling</a:t>
            </a:r>
            <a:endParaRPr lang="en-US" dirty="0"/>
          </a:p>
        </p:txBody>
      </p:sp>
      <p:sp>
        <p:nvSpPr>
          <p:cNvPr id="3" name="Content Placeholder 2"/>
          <p:cNvSpPr>
            <a:spLocks noGrp="1"/>
          </p:cNvSpPr>
          <p:nvPr>
            <p:ph idx="1"/>
          </p:nvPr>
        </p:nvSpPr>
        <p:spPr/>
        <p:txBody>
          <a:bodyPr/>
          <a:lstStyle/>
          <a:p>
            <a:pPr algn="just"/>
            <a:r>
              <a:rPr lang="en-US" dirty="0" smtClean="0">
                <a:solidFill>
                  <a:srgbClr val="FF0000"/>
                </a:solidFill>
              </a:rPr>
              <a:t>Multiprogramming  : </a:t>
            </a:r>
            <a:r>
              <a:rPr lang="en-US" dirty="0" smtClean="0"/>
              <a:t>The objective of multiprogramming is to have some </a:t>
            </a:r>
            <a:r>
              <a:rPr lang="en-US" dirty="0" smtClean="0">
                <a:solidFill>
                  <a:srgbClr val="00B0F0"/>
                </a:solidFill>
              </a:rPr>
              <a:t>process running at all times</a:t>
            </a:r>
            <a:r>
              <a:rPr lang="en-US" dirty="0" smtClean="0"/>
              <a:t>, to maximize CPU utilization.</a:t>
            </a:r>
          </a:p>
          <a:p>
            <a:pPr algn="just"/>
            <a:r>
              <a:rPr lang="en-US" dirty="0" smtClean="0">
                <a:solidFill>
                  <a:srgbClr val="FF0000"/>
                </a:solidFill>
              </a:rPr>
              <a:t>Time sharing  : </a:t>
            </a:r>
            <a:r>
              <a:rPr lang="en-US" dirty="0" smtClean="0"/>
              <a:t>The objective of time sharing is to </a:t>
            </a:r>
            <a:r>
              <a:rPr lang="en-US" dirty="0" smtClean="0">
                <a:solidFill>
                  <a:srgbClr val="0070C0"/>
                </a:solidFill>
              </a:rPr>
              <a:t>switch the CPU among processes</a:t>
            </a:r>
            <a:r>
              <a:rPr lang="en-US" dirty="0" smtClean="0"/>
              <a:t> so frequently that users can interact with each program while it is running.</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Process Scheduling</a:t>
            </a:r>
            <a:endParaRPr lang="en-US" dirty="0"/>
          </a:p>
        </p:txBody>
      </p:sp>
      <p:sp>
        <p:nvSpPr>
          <p:cNvPr id="3" name="Content Placeholder 2"/>
          <p:cNvSpPr>
            <a:spLocks noGrp="1"/>
          </p:cNvSpPr>
          <p:nvPr>
            <p:ph idx="1"/>
          </p:nvPr>
        </p:nvSpPr>
        <p:spPr/>
        <p:txBody>
          <a:bodyPr>
            <a:normAutofit lnSpcReduction="10000"/>
          </a:bodyPr>
          <a:lstStyle/>
          <a:p>
            <a:pPr marL="596900" indent="-514350">
              <a:buNone/>
            </a:pPr>
            <a:r>
              <a:rPr lang="en-US" dirty="0" smtClean="0">
                <a:solidFill>
                  <a:srgbClr val="7030A0"/>
                </a:solidFill>
              </a:rPr>
              <a:t>1.Scheduling Queues</a:t>
            </a:r>
          </a:p>
          <a:p>
            <a:pPr>
              <a:buNone/>
            </a:pPr>
            <a:r>
              <a:rPr lang="en-US" sz="2400" dirty="0" smtClean="0"/>
              <a:t>	a. Job Queue</a:t>
            </a:r>
          </a:p>
          <a:p>
            <a:pPr>
              <a:buNone/>
            </a:pPr>
            <a:r>
              <a:rPr lang="en-US" sz="2400" dirty="0" smtClean="0"/>
              <a:t>	b. Ready Queue</a:t>
            </a:r>
          </a:p>
          <a:p>
            <a:pPr>
              <a:buNone/>
            </a:pPr>
            <a:r>
              <a:rPr lang="en-US" sz="2400" dirty="0" smtClean="0"/>
              <a:t>	c. Device Queue</a:t>
            </a:r>
            <a:endParaRPr lang="en-US" dirty="0" smtClean="0"/>
          </a:p>
          <a:p>
            <a:pPr>
              <a:buNone/>
            </a:pPr>
            <a:r>
              <a:rPr lang="en-US" dirty="0" smtClean="0">
                <a:solidFill>
                  <a:srgbClr val="0070C0"/>
                </a:solidFill>
              </a:rPr>
              <a:t>2. Schedulers</a:t>
            </a:r>
          </a:p>
          <a:p>
            <a:pPr marL="596900" indent="-514350">
              <a:buFont typeface="+mj-lt"/>
              <a:buAutoNum type="arabicPeriod"/>
            </a:pPr>
            <a:r>
              <a:rPr lang="en-US" sz="3000" dirty="0" smtClean="0"/>
              <a:t>Long-Term Scheduler or Job Scheduler</a:t>
            </a:r>
          </a:p>
          <a:p>
            <a:pPr marL="596900" indent="-514350">
              <a:buFont typeface="+mj-lt"/>
              <a:buAutoNum type="arabicPeriod"/>
            </a:pPr>
            <a:r>
              <a:rPr lang="en-US" sz="3000" dirty="0" smtClean="0"/>
              <a:t>Short-Term Scheduler or CPU Scheduler</a:t>
            </a:r>
          </a:p>
          <a:p>
            <a:pPr marL="596900" indent="-514350">
              <a:buFont typeface="+mj-lt"/>
              <a:buAutoNum type="arabicPeriod"/>
            </a:pPr>
            <a:r>
              <a:rPr lang="en-US" sz="3000" dirty="0" smtClean="0"/>
              <a:t>Medium-Term Scheduler</a:t>
            </a:r>
            <a:endParaRPr lang="en-US" dirty="0" smtClean="0"/>
          </a:p>
          <a:p>
            <a:pPr>
              <a:buNone/>
            </a:pPr>
            <a:r>
              <a:rPr lang="en-US" dirty="0" smtClean="0">
                <a:solidFill>
                  <a:schemeClr val="accent5"/>
                </a:solidFill>
              </a:rPr>
              <a:t>3. Context Switch</a:t>
            </a:r>
          </a:p>
          <a:p>
            <a:pPr>
              <a:buNone/>
            </a:pPr>
            <a:r>
              <a:rPr lang="en-US" dirty="0" smtClean="0">
                <a:solidFill>
                  <a:srgbClr val="C00000"/>
                </a:solidFill>
              </a:rPr>
              <a:t>4. CPU–I/O Burst Cycle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1. Scheduling Queues</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The following are the different queues available.</a:t>
            </a:r>
          </a:p>
          <a:p>
            <a:pPr>
              <a:buNone/>
            </a:pPr>
            <a:r>
              <a:rPr lang="en-US" dirty="0" smtClean="0"/>
              <a:t>a. Job Queue</a:t>
            </a:r>
          </a:p>
          <a:p>
            <a:pPr>
              <a:buNone/>
            </a:pPr>
            <a:r>
              <a:rPr lang="en-US" dirty="0" smtClean="0"/>
              <a:t>b. Ready Queue</a:t>
            </a:r>
          </a:p>
          <a:p>
            <a:pPr>
              <a:buNone/>
            </a:pPr>
            <a:r>
              <a:rPr lang="en-US" dirty="0" smtClean="0"/>
              <a:t>c. Device Queue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990600"/>
            <a:ext cx="2438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TEXT FILE</a:t>
            </a:r>
            <a:endParaRPr lang="en-US" sz="3200" b="1" dirty="0">
              <a:solidFill>
                <a:srgbClr val="FF0000"/>
              </a:solidFill>
            </a:endParaRPr>
          </a:p>
        </p:txBody>
      </p:sp>
      <p:sp>
        <p:nvSpPr>
          <p:cNvPr id="7" name="Rounded Rectangle 6"/>
          <p:cNvSpPr/>
          <p:nvPr/>
        </p:nvSpPr>
        <p:spPr>
          <a:xfrm>
            <a:off x="3352800" y="3733800"/>
            <a:ext cx="23622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PROCESS</a:t>
            </a:r>
            <a:endParaRPr lang="en-US" sz="3200" b="1" dirty="0">
              <a:solidFill>
                <a:srgbClr val="FF0000"/>
              </a:solidFill>
            </a:endParaRPr>
          </a:p>
        </p:txBody>
      </p:sp>
      <p:sp>
        <p:nvSpPr>
          <p:cNvPr id="11" name="Title 10"/>
          <p:cNvSpPr>
            <a:spLocks noGrp="1"/>
          </p:cNvSpPr>
          <p:nvPr>
            <p:ph type="title"/>
          </p:nvPr>
        </p:nvSpPr>
        <p:spPr>
          <a:xfrm>
            <a:off x="6172200" y="1219200"/>
            <a:ext cx="2286000" cy="685800"/>
          </a:xfrm>
        </p:spPr>
        <p:txBody>
          <a:bodyPr>
            <a:noAutofit/>
          </a:bodyPr>
          <a:lstStyle/>
          <a:p>
            <a:r>
              <a:rPr lang="en-US" sz="3200" dirty="0" smtClean="0">
                <a:solidFill>
                  <a:schemeClr val="tx1"/>
                </a:solidFill>
              </a:rPr>
              <a:t>PROGRAM</a:t>
            </a:r>
            <a:endParaRPr lang="en-US" sz="3200" dirty="0">
              <a:solidFill>
                <a:schemeClr val="tx1"/>
              </a:solidFill>
            </a:endParaRPr>
          </a:p>
        </p:txBody>
      </p:sp>
      <p:sp>
        <p:nvSpPr>
          <p:cNvPr id="13" name="Title 10"/>
          <p:cNvSpPr txBox="1"/>
          <p:nvPr/>
        </p:nvSpPr>
        <p:spPr>
          <a:xfrm>
            <a:off x="5943600" y="3733800"/>
            <a:ext cx="2667000" cy="12192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en-US" sz="3200" dirty="0" smtClean="0">
                <a:effectLst>
                  <a:outerShdw blurRad="50000" dist="30000" dir="5400000" algn="tl" rotWithShape="0">
                    <a:srgbClr val="000000">
                      <a:alpha val="30000"/>
                    </a:srgbClr>
                  </a:outerShdw>
                </a:effectLst>
                <a:latin typeface="+mj-lt"/>
                <a:ea typeface="+mj-ea"/>
                <a:cs typeface="+mj-cs"/>
              </a:rPr>
              <a:t>MAIN MEMORY</a:t>
            </a:r>
            <a:endParaRPr kumimoji="0" lang="en-US" sz="3200" b="0"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mj-lt"/>
              <a:ea typeface="+mj-ea"/>
              <a:cs typeface="+mj-cs"/>
            </a:endParaRPr>
          </a:p>
        </p:txBody>
      </p:sp>
      <p:sp>
        <p:nvSpPr>
          <p:cNvPr id="14" name="Title 10"/>
          <p:cNvSpPr txBox="1"/>
          <p:nvPr/>
        </p:nvSpPr>
        <p:spPr>
          <a:xfrm>
            <a:off x="4572000" y="2667000"/>
            <a:ext cx="3657600" cy="609600"/>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en-US" sz="3200" dirty="0" smtClean="0">
                <a:effectLst>
                  <a:outerShdw blurRad="50000" dist="30000" dir="5400000" algn="tl" rotWithShape="0">
                    <a:srgbClr val="000000">
                      <a:alpha val="30000"/>
                    </a:srgbClr>
                  </a:outerShdw>
                </a:effectLst>
                <a:latin typeface="+mj-lt"/>
                <a:ea typeface="+mj-ea"/>
                <a:cs typeface="+mj-cs"/>
              </a:rPr>
              <a:t>EXECUTING</a:t>
            </a:r>
            <a:endParaRPr kumimoji="0" lang="en-US" sz="3200" b="0"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mj-lt"/>
              <a:ea typeface="+mj-ea"/>
              <a:cs typeface="+mj-cs"/>
            </a:endParaRPr>
          </a:p>
        </p:txBody>
      </p:sp>
      <p:cxnSp>
        <p:nvCxnSpPr>
          <p:cNvPr id="16" name="Straight Arrow Connector 15"/>
          <p:cNvCxnSpPr/>
          <p:nvPr/>
        </p:nvCxnSpPr>
        <p:spPr>
          <a:xfrm>
            <a:off x="4495800" y="2209800"/>
            <a:ext cx="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96900" indent="-514350" algn="just">
              <a:buAutoNum type="alphaLcPeriod"/>
            </a:pPr>
            <a:r>
              <a:rPr lang="en-US" dirty="0" smtClean="0">
                <a:solidFill>
                  <a:srgbClr val="FF0000"/>
                </a:solidFill>
              </a:rPr>
              <a:t>Job Queue :</a:t>
            </a:r>
            <a:r>
              <a:rPr lang="en-US" dirty="0" smtClean="0"/>
              <a:t>As processes enter the system, they are put into a job queue, which consists of </a:t>
            </a:r>
            <a:r>
              <a:rPr lang="en-US" dirty="0" smtClean="0">
                <a:solidFill>
                  <a:srgbClr val="0070C0"/>
                </a:solidFill>
              </a:rPr>
              <a:t>all processes in the system.</a:t>
            </a:r>
          </a:p>
          <a:p>
            <a:pPr marL="596900" indent="-514350" algn="just">
              <a:buAutoNum type="alphaLcPeriod"/>
            </a:pPr>
            <a:r>
              <a:rPr lang="en-US" dirty="0" smtClean="0">
                <a:solidFill>
                  <a:srgbClr val="FF0000"/>
                </a:solidFill>
              </a:rPr>
              <a:t>Ready Queue :</a:t>
            </a:r>
            <a:r>
              <a:rPr lang="en-US" dirty="0" smtClean="0"/>
              <a:t>The processes that are </a:t>
            </a:r>
            <a:r>
              <a:rPr lang="en-US" dirty="0" smtClean="0">
                <a:solidFill>
                  <a:srgbClr val="0070C0"/>
                </a:solidFill>
              </a:rPr>
              <a:t>residing in main memory and are ready and waiting to execute </a:t>
            </a:r>
            <a:r>
              <a:rPr lang="en-US" dirty="0" smtClean="0"/>
              <a:t>are kept on a list called the ready queue.</a:t>
            </a:r>
            <a:endParaRPr lang="en-US"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0000"/>
                </a:solidFill>
              </a:rPr>
              <a:t>    C. Device Queue :</a:t>
            </a:r>
          </a:p>
          <a:p>
            <a:pPr marL="654050" indent="-571500" algn="just">
              <a:buFont typeface="+mj-lt"/>
              <a:buAutoNum type="romanUcPeriod"/>
            </a:pPr>
            <a:r>
              <a:rPr lang="en-US" dirty="0" smtClean="0"/>
              <a:t>The list of processes </a:t>
            </a:r>
            <a:r>
              <a:rPr lang="en-US" dirty="0" smtClean="0">
                <a:solidFill>
                  <a:srgbClr val="0070C0"/>
                </a:solidFill>
              </a:rPr>
              <a:t>waiting for a particular I/O device</a:t>
            </a:r>
            <a:r>
              <a:rPr lang="en-US" dirty="0" smtClean="0"/>
              <a:t> is called a device queue. </a:t>
            </a:r>
          </a:p>
          <a:p>
            <a:pPr marL="654050" indent="-571500" algn="just">
              <a:buFont typeface="+mj-lt"/>
              <a:buAutoNum type="romanUcPeriod"/>
            </a:pPr>
            <a:r>
              <a:rPr lang="en-US" dirty="0" smtClean="0"/>
              <a:t>Each device has its own device queue.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C:\Users\Administrator\Desktop\queuing_diagram.jpg"/>
          <p:cNvPicPr>
            <a:picLocks noChangeAspect="1" noChangeArrowheads="1"/>
          </p:cNvPicPr>
          <p:nvPr/>
        </p:nvPicPr>
        <p:blipFill>
          <a:blip r:embed="rId2" cstate="print"/>
          <a:srcRect/>
          <a:stretch>
            <a:fillRect/>
          </a:stretch>
        </p:blipFill>
        <p:spPr bwMode="auto">
          <a:xfrm>
            <a:off x="1143000" y="1066800"/>
            <a:ext cx="7543800" cy="5334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solidFill>
                  <a:srgbClr val="FF0000"/>
                </a:solidFill>
              </a:rPr>
              <a:t>Two-State Process Model</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solidFill>
                  <a:srgbClr val="7030A0"/>
                </a:solidFill>
              </a:rPr>
              <a:t>Running : </a:t>
            </a:r>
            <a:r>
              <a:rPr lang="en-US" dirty="0" smtClean="0"/>
              <a:t>When a new process is created, it enters into the system as in the </a:t>
            </a:r>
            <a:r>
              <a:rPr lang="en-US" dirty="0" smtClean="0">
                <a:solidFill>
                  <a:srgbClr val="00B050"/>
                </a:solidFill>
              </a:rPr>
              <a:t>running state.</a:t>
            </a:r>
          </a:p>
          <a:p>
            <a:pPr algn="just"/>
            <a:r>
              <a:rPr lang="en-US" dirty="0" smtClean="0">
                <a:solidFill>
                  <a:srgbClr val="7030A0"/>
                </a:solidFill>
              </a:rPr>
              <a:t>Not Running : </a:t>
            </a:r>
            <a:r>
              <a:rPr lang="en-US" dirty="0" smtClean="0"/>
              <a:t>Processes that are not running are kept in </a:t>
            </a:r>
            <a:r>
              <a:rPr lang="en-US" dirty="0" smtClean="0">
                <a:solidFill>
                  <a:srgbClr val="00B050"/>
                </a:solidFill>
              </a:rPr>
              <a:t>queue</a:t>
            </a:r>
            <a:r>
              <a:rPr lang="en-US" dirty="0" smtClean="0"/>
              <a:t>, </a:t>
            </a:r>
            <a:r>
              <a:rPr lang="en-US" dirty="0" smtClean="0">
                <a:solidFill>
                  <a:srgbClr val="00B050"/>
                </a:solidFill>
              </a:rPr>
              <a:t>waiting</a:t>
            </a:r>
            <a:r>
              <a:rPr lang="en-US" dirty="0" smtClean="0"/>
              <a:t> for their turn to execute. Each entry in the queue is a pointer to a particular process. Queue is implemented by using linked list.</a:t>
            </a:r>
          </a:p>
          <a:p>
            <a:r>
              <a:rPr lang="en-US" dirty="0" smtClean="0"/>
              <a:t>When a process is interrupted, that process is transferred in the </a:t>
            </a:r>
            <a:r>
              <a:rPr lang="en-US" dirty="0" smtClean="0">
                <a:solidFill>
                  <a:srgbClr val="00B050"/>
                </a:solidFill>
              </a:rPr>
              <a:t>waiting queue</a:t>
            </a:r>
            <a:r>
              <a:rPr lang="en-US" dirty="0" smtClean="0"/>
              <a: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Dispatcher</a:t>
            </a:r>
            <a:endParaRPr lang="en-US" dirty="0"/>
          </a:p>
        </p:txBody>
      </p:sp>
      <p:sp>
        <p:nvSpPr>
          <p:cNvPr id="3" name="Content Placeholder 2"/>
          <p:cNvSpPr>
            <a:spLocks noGrp="1"/>
          </p:cNvSpPr>
          <p:nvPr>
            <p:ph idx="1"/>
          </p:nvPr>
        </p:nvSpPr>
        <p:spPr/>
        <p:txBody>
          <a:bodyPr>
            <a:normAutofit/>
          </a:bodyPr>
          <a:lstStyle/>
          <a:p>
            <a:pPr algn="just"/>
            <a:r>
              <a:rPr lang="en-US" dirty="0" smtClean="0"/>
              <a:t>A new process is initially put in the ready queue. It waits there until it is selected for execution, or </a:t>
            </a:r>
            <a:r>
              <a:rPr lang="en-US" b="1" dirty="0" smtClean="0">
                <a:solidFill>
                  <a:srgbClr val="FF0000"/>
                </a:solidFill>
              </a:rPr>
              <a:t>dispatched</a:t>
            </a:r>
            <a:r>
              <a:rPr lang="en-US" dirty="0" smtClean="0">
                <a:solidFill>
                  <a:srgbClr val="FF0000"/>
                </a:solidFill>
              </a:rPr>
              <a:t>.</a:t>
            </a:r>
            <a:r>
              <a:rPr lang="en-US" dirty="0" smtClean="0"/>
              <a:t> Once the process is allocated the CPU and is executing, one of several events could occur as follows.</a:t>
            </a:r>
          </a:p>
          <a:p>
            <a:pPr marL="654050" lvl="0" indent="-571500" algn="just">
              <a:buNone/>
            </a:pPr>
            <a:r>
              <a:rPr lang="en-US" dirty="0" smtClean="0">
                <a:solidFill>
                  <a:srgbClr val="00B0F0"/>
                </a:solidFill>
              </a:rPr>
              <a:t>i.</a:t>
            </a:r>
            <a:r>
              <a:rPr lang="en-US" dirty="0" smtClean="0"/>
              <a:t>The process could issue an I/O request and then be placed in an I/O queue.</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54050" lvl="0" indent="-571500" algn="just">
              <a:buNone/>
            </a:pPr>
            <a:r>
              <a:rPr lang="en-US" dirty="0" smtClean="0">
                <a:solidFill>
                  <a:srgbClr val="00B0F0"/>
                </a:solidFill>
              </a:rPr>
              <a:t>ii.</a:t>
            </a:r>
            <a:r>
              <a:rPr lang="en-US" dirty="0" smtClean="0"/>
              <a:t>The process could create a new child process and wait for the child’s termination.</a:t>
            </a:r>
          </a:p>
          <a:p>
            <a:pPr algn="just"/>
            <a:endParaRPr lang="en-US" dirty="0" smtClean="0"/>
          </a:p>
          <a:p>
            <a:pPr lvl="0" algn="just">
              <a:buNone/>
            </a:pPr>
            <a:r>
              <a:rPr lang="en-US" dirty="0" smtClean="0">
                <a:solidFill>
                  <a:srgbClr val="00B0F0"/>
                </a:solidFill>
              </a:rPr>
              <a:t>iii.</a:t>
            </a:r>
            <a:r>
              <a:rPr lang="en-US" dirty="0" smtClean="0"/>
              <a:t>The process could be removed forcibly from the CPU, as a result of an interrupt, and be put back in the ready queue.</a:t>
            </a:r>
          </a:p>
          <a:p>
            <a:pPr algn="just"/>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Schedulers</a:t>
            </a:r>
            <a:endParaRPr lang="en-US" dirty="0"/>
          </a:p>
        </p:txBody>
      </p:sp>
      <p:sp>
        <p:nvSpPr>
          <p:cNvPr id="3" name="Content Placeholder 2"/>
          <p:cNvSpPr>
            <a:spLocks noGrp="1"/>
          </p:cNvSpPr>
          <p:nvPr>
            <p:ph idx="1"/>
          </p:nvPr>
        </p:nvSpPr>
        <p:spPr/>
        <p:txBody>
          <a:bodyPr/>
          <a:lstStyle/>
          <a:p>
            <a:pPr algn="just"/>
            <a:r>
              <a:rPr lang="en-US" dirty="0" smtClean="0">
                <a:solidFill>
                  <a:srgbClr val="7030A0"/>
                </a:solidFill>
              </a:rPr>
              <a:t>Definition:</a:t>
            </a:r>
            <a:r>
              <a:rPr lang="en-US" dirty="0" smtClean="0"/>
              <a:t> A process migrates among the various scheduling queues throughout its lifetime. </a:t>
            </a:r>
          </a:p>
          <a:p>
            <a:pPr algn="just"/>
            <a:r>
              <a:rPr lang="en-US" dirty="0" smtClean="0"/>
              <a:t>The operating system must select, for scheduling purposes, processes from these queues in some fashion. The selection process is carried out by the appropriate scheduler.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Schedulers </a:t>
            </a:r>
            <a:endParaRPr lang="en-US" dirty="0"/>
          </a:p>
        </p:txBody>
      </p:sp>
      <p:sp>
        <p:nvSpPr>
          <p:cNvPr id="3" name="Content Placeholder 2"/>
          <p:cNvSpPr>
            <a:spLocks noGrp="1"/>
          </p:cNvSpPr>
          <p:nvPr>
            <p:ph idx="1"/>
          </p:nvPr>
        </p:nvSpPr>
        <p:spPr/>
        <p:txBody>
          <a:bodyPr/>
          <a:lstStyle/>
          <a:p>
            <a:pPr marL="596900" indent="-514350">
              <a:buFont typeface="+mj-lt"/>
              <a:buAutoNum type="arabicPeriod"/>
            </a:pPr>
            <a:r>
              <a:rPr lang="en-US" dirty="0" smtClean="0"/>
              <a:t>Long-Term Scheduler or Job Scheduler</a:t>
            </a:r>
          </a:p>
          <a:p>
            <a:pPr marL="596900" indent="-514350">
              <a:buFont typeface="+mj-lt"/>
              <a:buAutoNum type="arabicPeriod"/>
            </a:pPr>
            <a:r>
              <a:rPr lang="en-US" dirty="0" smtClean="0"/>
              <a:t>Short-Term Scheduler or CPU Scheduler</a:t>
            </a:r>
          </a:p>
          <a:p>
            <a:pPr marL="596900" indent="-514350">
              <a:buFont typeface="+mj-lt"/>
              <a:buAutoNum type="arabicPeriod"/>
            </a:pPr>
            <a:r>
              <a:rPr lang="en-US" dirty="0" smtClean="0"/>
              <a:t>Medium-Term Scheduler</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884238"/>
          </a:xfrm>
        </p:spPr>
        <p:txBody>
          <a:bodyPr>
            <a:normAutofit fontScale="90000"/>
          </a:bodyPr>
          <a:lstStyle/>
          <a:p>
            <a:pPr algn="ctr"/>
            <a:r>
              <a:rPr lang="en-US" sz="3600" dirty="0" smtClean="0"/>
              <a:t>1.Long-Term Scheduler or Job Scheduler</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The long-term scheduler, or job scheduler, selects processes from this pool and loads them into memory for execution.</a:t>
            </a:r>
          </a:p>
          <a:p>
            <a:pPr algn="just"/>
            <a:r>
              <a:rPr lang="en-US" dirty="0" smtClean="0"/>
              <a:t>The long-term scheduler controls the </a:t>
            </a:r>
            <a:r>
              <a:rPr lang="en-US" dirty="0" smtClean="0">
                <a:solidFill>
                  <a:srgbClr val="00B050"/>
                </a:solidFill>
              </a:rPr>
              <a:t>degree of multiprogramming </a:t>
            </a:r>
            <a:r>
              <a:rPr lang="en-US" dirty="0" smtClean="0"/>
              <a:t>(the number of processes in memory).</a:t>
            </a:r>
          </a:p>
          <a:p>
            <a:pPr algn="just"/>
            <a:r>
              <a:rPr lang="en-US" dirty="0" smtClean="0"/>
              <a:t>It is important that the long-term scheduler select a good process mix of </a:t>
            </a:r>
            <a:r>
              <a:rPr lang="en-US" dirty="0" smtClean="0">
                <a:solidFill>
                  <a:srgbClr val="7030A0"/>
                </a:solidFill>
              </a:rPr>
              <a:t>I/O-bound</a:t>
            </a:r>
            <a:r>
              <a:rPr lang="en-US" dirty="0" smtClean="0"/>
              <a:t> and </a:t>
            </a:r>
            <a:r>
              <a:rPr lang="en-US" dirty="0" smtClean="0">
                <a:solidFill>
                  <a:srgbClr val="7030A0"/>
                </a:solidFill>
              </a:rPr>
              <a:t>CPU-bound </a:t>
            </a:r>
            <a:r>
              <a:rPr lang="en-US" dirty="0" smtClean="0"/>
              <a:t>processes.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2.Short-Term Scheduler, Or CPU Scheduler</a:t>
            </a:r>
            <a:endParaRPr lang="en-US" sz="3200" dirty="0"/>
          </a:p>
        </p:txBody>
      </p:sp>
      <p:sp>
        <p:nvSpPr>
          <p:cNvPr id="3" name="Content Placeholder 2"/>
          <p:cNvSpPr>
            <a:spLocks noGrp="1"/>
          </p:cNvSpPr>
          <p:nvPr>
            <p:ph idx="1"/>
          </p:nvPr>
        </p:nvSpPr>
        <p:spPr/>
        <p:txBody>
          <a:bodyPr>
            <a:normAutofit fontScale="92500" lnSpcReduction="10000"/>
          </a:bodyPr>
          <a:lstStyle/>
          <a:p>
            <a:pPr algn="just"/>
            <a:r>
              <a:rPr lang="en-US" dirty="0" smtClean="0"/>
              <a:t>The short-term scheduler, or CPU scheduler, selects from among the processes that are </a:t>
            </a:r>
            <a:r>
              <a:rPr lang="en-US" dirty="0" smtClean="0">
                <a:solidFill>
                  <a:srgbClr val="00B050"/>
                </a:solidFill>
              </a:rPr>
              <a:t>ready to execute and allocates the CPU</a:t>
            </a:r>
            <a:r>
              <a:rPr lang="en-US" dirty="0" smtClean="0"/>
              <a:t> to one of them. </a:t>
            </a:r>
          </a:p>
          <a:p>
            <a:pPr algn="just"/>
            <a:r>
              <a:rPr lang="en-US" dirty="0" smtClean="0"/>
              <a:t>The short-term scheduler must select a new process for the CPU frequently. </a:t>
            </a:r>
          </a:p>
          <a:p>
            <a:pPr algn="just"/>
            <a:r>
              <a:rPr lang="en-US" dirty="0" smtClean="0"/>
              <a:t>A process may execute for only a few milliseconds before waiting for an I/O request. Often, the short-term scheduler executes at least once every 100 milliseconds.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638800"/>
          </a:xfrm>
        </p:spPr>
        <p:txBody>
          <a:bodyPr/>
          <a:lstStyle/>
          <a:p>
            <a:r>
              <a:rPr lang="en-US" dirty="0" smtClean="0"/>
              <a:t>Process can be defined as</a:t>
            </a:r>
          </a:p>
          <a:p>
            <a:pPr>
              <a:buNone/>
            </a:pPr>
            <a:endParaRPr lang="en-US" dirty="0"/>
          </a:p>
        </p:txBody>
      </p:sp>
      <p:sp>
        <p:nvSpPr>
          <p:cNvPr id="8" name="Rounded Rectangle 7"/>
          <p:cNvSpPr/>
          <p:nvPr/>
        </p:nvSpPr>
        <p:spPr>
          <a:xfrm>
            <a:off x="1524000" y="1600200"/>
            <a:ext cx="7086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rPr>
              <a:t>A Program in Execution</a:t>
            </a:r>
            <a:endParaRPr lang="en-US" sz="3600" dirty="0">
              <a:solidFill>
                <a:srgbClr val="FFFF00"/>
              </a:solidFill>
            </a:endParaRPr>
          </a:p>
        </p:txBody>
      </p:sp>
      <p:sp>
        <p:nvSpPr>
          <p:cNvPr id="9" name="Rounded Rectangle 8"/>
          <p:cNvSpPr/>
          <p:nvPr/>
        </p:nvSpPr>
        <p:spPr>
          <a:xfrm>
            <a:off x="1524000" y="2971800"/>
            <a:ext cx="7086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rPr>
              <a:t>An Instance of a Running Program</a:t>
            </a:r>
            <a:endParaRPr lang="en-US" sz="3600" dirty="0">
              <a:solidFill>
                <a:srgbClr val="002060"/>
              </a:solidFill>
            </a:endParaRPr>
          </a:p>
        </p:txBody>
      </p:sp>
      <p:sp>
        <p:nvSpPr>
          <p:cNvPr id="10" name="Rounded Rectangle 9"/>
          <p:cNvSpPr/>
          <p:nvPr/>
        </p:nvSpPr>
        <p:spPr>
          <a:xfrm>
            <a:off x="1676400" y="4572000"/>
            <a:ext cx="70104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C00000"/>
                </a:solidFill>
              </a:rPr>
              <a:t>The Entity that can be Assigned, Executes</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3.Medium-Term Scheduler </a:t>
            </a:r>
            <a:endParaRPr lang="en-US" dirty="0"/>
          </a:p>
        </p:txBody>
      </p:sp>
      <p:sp>
        <p:nvSpPr>
          <p:cNvPr id="3" name="Content Placeholder 2"/>
          <p:cNvSpPr>
            <a:spLocks noGrp="1"/>
          </p:cNvSpPr>
          <p:nvPr>
            <p:ph idx="1"/>
          </p:nvPr>
        </p:nvSpPr>
        <p:spPr/>
        <p:txBody>
          <a:bodyPr/>
          <a:lstStyle/>
          <a:p>
            <a:pPr algn="just"/>
            <a:r>
              <a:rPr lang="en-US" dirty="0" smtClean="0"/>
              <a:t>Some operating systems, such as time-sharing systems, may introduce an additional, intermediate level of scheduling</a:t>
            </a:r>
          </a:p>
          <a:p>
            <a:pPr algn="just"/>
            <a:r>
              <a:rPr lang="en-US" dirty="0" smtClean="0"/>
              <a:t>The key idea behind a medium-term scheduler is that sometimes it can be advantageous to remove a </a:t>
            </a:r>
            <a:r>
              <a:rPr lang="en-US" dirty="0" smtClean="0">
                <a:solidFill>
                  <a:srgbClr val="00B050"/>
                </a:solidFill>
              </a:rPr>
              <a:t>process from memory</a:t>
            </a:r>
            <a:r>
              <a:rPr lang="en-US" dirty="0" smtClean="0"/>
              <a:t> (and from active contention for the CPU) and thus </a:t>
            </a:r>
            <a:r>
              <a:rPr lang="en-US" dirty="0" smtClean="0">
                <a:solidFill>
                  <a:srgbClr val="7030A0"/>
                </a:solidFill>
              </a:rPr>
              <a:t>reduce the degree of multiprogramming. </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Later, the process can be reintroduced into memory, and its execution can be continued where it left off. This scheme is called </a:t>
            </a:r>
            <a:r>
              <a:rPr lang="en-US" dirty="0" smtClean="0">
                <a:solidFill>
                  <a:srgbClr val="00B050"/>
                </a:solidFill>
              </a:rPr>
              <a:t>swapping</a:t>
            </a:r>
            <a:r>
              <a:rPr lang="en-US" dirty="0" smtClean="0"/>
              <a:t>.</a:t>
            </a:r>
          </a:p>
          <a:p>
            <a:pPr algn="just"/>
            <a:r>
              <a:rPr lang="en-US" dirty="0" smtClean="0"/>
              <a:t>The process is swapped out, and is later swapped in, by the medium-term scheduler.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71600" y="990600"/>
            <a:ext cx="7467600" cy="48006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411162"/>
          </a:xfrm>
        </p:spPr>
        <p:txBody>
          <a:bodyPr>
            <a:normAutofit fontScale="90000"/>
          </a:bodyPr>
          <a:lstStyle/>
          <a:p>
            <a:pPr algn="ctr"/>
            <a:r>
              <a:rPr lang="en-US" sz="3100" b="1" dirty="0" smtClean="0"/>
              <a:t>Comparison among Scheduler</a:t>
            </a:r>
            <a:r>
              <a:rPr lang="en-US" dirty="0" smtClean="0"/>
              <a:t/>
            </a:r>
            <a:br>
              <a:rPr lang="en-US" dirty="0" smtClean="0"/>
            </a:br>
            <a:endParaRPr lang="en-US" dirty="0"/>
          </a:p>
        </p:txBody>
      </p:sp>
      <p:graphicFrame>
        <p:nvGraphicFramePr>
          <p:cNvPr id="5" name="Table 4"/>
          <p:cNvGraphicFramePr>
            <a:graphicFrameLocks noGrp="1"/>
          </p:cNvGraphicFramePr>
          <p:nvPr/>
        </p:nvGraphicFramePr>
        <p:xfrm>
          <a:off x="1066801" y="533400"/>
          <a:ext cx="7924798" cy="6324601"/>
        </p:xfrm>
        <a:graphic>
          <a:graphicData uri="http://schemas.openxmlformats.org/drawingml/2006/table">
            <a:tbl>
              <a:tblPr/>
              <a:tblGrid>
                <a:gridCol w="383071"/>
                <a:gridCol w="2513909"/>
                <a:gridCol w="2513909"/>
                <a:gridCol w="2513909"/>
              </a:tblGrid>
              <a:tr h="1386678">
                <a:tc>
                  <a:txBody>
                    <a:bodyPr/>
                    <a:lstStyle/>
                    <a:p>
                      <a:pPr fontAlgn="t"/>
                      <a:r>
                        <a:rPr lang="en-US" sz="1400" b="1" dirty="0" err="1" smtClean="0">
                          <a:solidFill>
                            <a:srgbClr val="FF0000"/>
                          </a:solidFill>
                        </a:rPr>
                        <a:t>S.No</a:t>
                      </a:r>
                      <a:endParaRPr lang="en-US" sz="1400" b="1" dirty="0">
                        <a:solidFill>
                          <a:srgbClr val="FF0000"/>
                        </a:solidFill>
                      </a:endParaRP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sz="2400" dirty="0">
                          <a:solidFill>
                            <a:srgbClr val="FF0000"/>
                          </a:solidFill>
                        </a:rPr>
                        <a:t>Long-Term Scheduler</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sz="2400">
                          <a:solidFill>
                            <a:srgbClr val="FF0000"/>
                          </a:solidFill>
                        </a:rPr>
                        <a:t>Short-Term Scheduler</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fontAlgn="t"/>
                      <a:r>
                        <a:rPr lang="en-US" sz="2400" dirty="0">
                          <a:solidFill>
                            <a:srgbClr val="FF0000"/>
                          </a:solidFill>
                        </a:rPr>
                        <a:t>Medium-Term Scheduler</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r>
              <a:tr h="777892">
                <a:tc>
                  <a:txBody>
                    <a:bodyPr/>
                    <a:lstStyle/>
                    <a:p>
                      <a:pPr fontAlgn="t"/>
                      <a:r>
                        <a:rPr lang="en-US" sz="1800" b="1"/>
                        <a:t>1</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It is a job scheduler</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a:t>It is a CPU scheduler</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It is a process swapping scheduler.</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1082284">
                <a:tc>
                  <a:txBody>
                    <a:bodyPr/>
                    <a:lstStyle/>
                    <a:p>
                      <a:pPr fontAlgn="t"/>
                      <a:r>
                        <a:rPr lang="en-US" sz="1800" b="1"/>
                        <a:t>2</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Speed is lesser than short term scheduler</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Speed is fastest among other two</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Speed is in between both short and long term scheduler.</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1386678">
                <a:tc>
                  <a:txBody>
                    <a:bodyPr/>
                    <a:lstStyle/>
                    <a:p>
                      <a:pPr fontAlgn="t"/>
                      <a:r>
                        <a:rPr lang="en-US" sz="1800" b="1"/>
                        <a:t>3</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It controls the degree of multiprogramming</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a:t>It provides lesser control over degree of multiprogramming</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It reduces the degree of multiprogramming.</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1691069">
                <a:tc>
                  <a:txBody>
                    <a:bodyPr/>
                    <a:lstStyle/>
                    <a:p>
                      <a:pPr fontAlgn="t"/>
                      <a:r>
                        <a:rPr lang="en-US" sz="1800" b="1" dirty="0"/>
                        <a:t>4</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It selects processes from pool and loads them into memory for execution</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It selects those processes which are ready to execute</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fontAlgn="t"/>
                      <a:r>
                        <a:rPr lang="en-US" sz="2000" b="1" dirty="0"/>
                        <a:t>It can re-introduce the process into memory and execution can be continued.</a:t>
                      </a:r>
                    </a:p>
                  </a:txBody>
                  <a:tcPr marL="46393" marR="46393" marT="46393" marB="46393">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Context Switch </a:t>
            </a:r>
            <a:endParaRPr lang="en-US" dirty="0"/>
          </a:p>
        </p:txBody>
      </p:sp>
      <p:sp>
        <p:nvSpPr>
          <p:cNvPr id="3" name="Content Placeholder 2"/>
          <p:cNvSpPr>
            <a:spLocks noGrp="1"/>
          </p:cNvSpPr>
          <p:nvPr>
            <p:ph idx="1"/>
          </p:nvPr>
        </p:nvSpPr>
        <p:spPr/>
        <p:txBody>
          <a:bodyPr/>
          <a:lstStyle/>
          <a:p>
            <a:r>
              <a:rPr lang="en-US" dirty="0" smtClean="0">
                <a:solidFill>
                  <a:srgbClr val="7030A0"/>
                </a:solidFill>
              </a:rPr>
              <a:t>Definition: </a:t>
            </a:r>
            <a:r>
              <a:rPr lang="en-US" dirty="0" smtClean="0"/>
              <a:t>Switching the CPU to another process requires performing a state save of the current process and a state restore of a different process. This task is known as a </a:t>
            </a:r>
            <a:r>
              <a:rPr lang="en-US" dirty="0" smtClean="0">
                <a:solidFill>
                  <a:srgbClr val="FF0000"/>
                </a:solidFill>
              </a:rPr>
              <a:t>context switch. </a:t>
            </a:r>
          </a:p>
          <a:p>
            <a:r>
              <a:rPr lang="en-US" dirty="0" smtClean="0"/>
              <a:t>When a context switch occurs, the kernel saves the context of the old process in its PCB and loads the saved context of the new process scheduled to run.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Users\Administrator\Desktop\context_switch.jpg"/>
          <p:cNvPicPr>
            <a:picLocks noChangeAspect="1" noChangeArrowheads="1"/>
          </p:cNvPicPr>
          <p:nvPr/>
        </p:nvPicPr>
        <p:blipFill>
          <a:blip r:embed="rId2" cstate="print"/>
          <a:srcRect/>
          <a:stretch>
            <a:fillRect/>
          </a:stretch>
        </p:blipFill>
        <p:spPr bwMode="auto">
          <a:xfrm>
            <a:off x="2209800" y="0"/>
            <a:ext cx="5562600" cy="66294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CPU–I/O Burst Cycle</a:t>
            </a:r>
            <a:endParaRPr lang="en-US" dirty="0"/>
          </a:p>
        </p:txBody>
      </p:sp>
      <p:sp>
        <p:nvSpPr>
          <p:cNvPr id="3" name="Content Placeholder 2"/>
          <p:cNvSpPr>
            <a:spLocks noGrp="1"/>
          </p:cNvSpPr>
          <p:nvPr>
            <p:ph idx="1"/>
          </p:nvPr>
        </p:nvSpPr>
        <p:spPr/>
        <p:txBody>
          <a:bodyPr>
            <a:normAutofit/>
          </a:bodyPr>
          <a:lstStyle/>
          <a:p>
            <a:pPr algn="just"/>
            <a:r>
              <a:rPr lang="en-US" dirty="0" smtClean="0"/>
              <a:t>The success of CPU scheduling depends on an observed property of processes. process execution consists of a cycle of CPU execution and I/O wait. Processes alternate between these two states. </a:t>
            </a:r>
          </a:p>
          <a:p>
            <a:pPr algn="just"/>
            <a:r>
              <a:rPr lang="en-US" dirty="0" smtClean="0"/>
              <a:t>Process execution begins with a CPU burst. That is followed by an I/O burst, which is followed by another CPU burst, then another I/O burst, and so on.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09801" y="1066800"/>
            <a:ext cx="4191000" cy="5429250"/>
          </a:xfrm>
          <a:prstGeom prst="rect">
            <a:avLst/>
          </a:prstGeom>
          <a:noFill/>
        </p:spPr>
      </p:pic>
      <p:sp>
        <p:nvSpPr>
          <p:cNvPr id="5" name="Title 4"/>
          <p:cNvSpPr>
            <a:spLocks noGrp="1"/>
          </p:cNvSpPr>
          <p:nvPr>
            <p:ph type="title"/>
          </p:nvPr>
        </p:nvSpPr>
        <p:spPr>
          <a:xfrm>
            <a:off x="1435608" y="0"/>
            <a:ext cx="7498080" cy="838200"/>
          </a:xfrm>
        </p:spPr>
        <p:txBody>
          <a:bodyPr/>
          <a:lstStyle/>
          <a:p>
            <a:pPr algn="ctr"/>
            <a:r>
              <a:rPr lang="en-US" dirty="0" smtClean="0"/>
              <a:t>CPU–I/O Burst Cycle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Operation on a Process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The execution of a process is a complex activity. It involves various operations. Following are the operations that are performed while execution of a process.</a:t>
            </a:r>
          </a:p>
          <a:p>
            <a:pPr marL="596900" indent="-514350">
              <a:buAutoNum type="arabicPeriod"/>
            </a:pPr>
            <a:r>
              <a:rPr lang="en-US" dirty="0" smtClean="0"/>
              <a:t>Process creation</a:t>
            </a:r>
          </a:p>
          <a:p>
            <a:pPr marL="596900" indent="-514350">
              <a:buAutoNum type="arabicPeriod"/>
            </a:pPr>
            <a:r>
              <a:rPr lang="en-US" dirty="0" smtClean="0"/>
              <a:t>Scheduling/Dispatching</a:t>
            </a:r>
          </a:p>
          <a:p>
            <a:pPr marL="596900" indent="-514350">
              <a:buAutoNum type="arabicPeriod"/>
            </a:pPr>
            <a:r>
              <a:rPr lang="en-US" dirty="0" smtClean="0"/>
              <a:t>Process Blocking</a:t>
            </a:r>
          </a:p>
          <a:p>
            <a:pPr marL="596900" indent="-514350">
              <a:buAutoNum type="arabicPeriod"/>
            </a:pPr>
            <a:r>
              <a:rPr lang="en-US" dirty="0" smtClean="0"/>
              <a:t>Process Preemption</a:t>
            </a:r>
          </a:p>
          <a:p>
            <a:pPr marL="596900" indent="-514350">
              <a:buAutoNum type="arabicPeriod"/>
            </a:pPr>
            <a:r>
              <a:rPr lang="en-US" dirty="0" smtClean="0"/>
              <a:t>Process Termination</a:t>
            </a:r>
          </a:p>
          <a:p>
            <a:pPr marL="596900" indent="-514350">
              <a:buNone/>
            </a:pPr>
            <a:endParaRPr lang="en-US" dirty="0" smtClean="0"/>
          </a:p>
          <a:p>
            <a:pPr marL="596900" indent="-514350">
              <a:buNone/>
            </a:pPr>
            <a:endParaRPr lang="en-US" dirty="0" smtClean="0"/>
          </a:p>
          <a:p>
            <a:pPr marL="596900" indent="-514350">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Untitled-Diagram-617.png"/>
          <p:cNvPicPr>
            <a:picLocks noGrp="1" noChangeAspect="1" noChangeArrowheads="1"/>
          </p:cNvPicPr>
          <p:nvPr>
            <p:ph idx="1"/>
          </p:nvPr>
        </p:nvPicPr>
        <p:blipFill>
          <a:blip r:embed="rId2" cstate="print"/>
          <a:srcRect/>
          <a:stretch>
            <a:fillRect/>
          </a:stretch>
        </p:blipFill>
        <p:spPr bwMode="auto">
          <a:xfrm>
            <a:off x="1524000" y="1662112"/>
            <a:ext cx="7162800" cy="41290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process which performs all the tasks mentioned in the program.</a:t>
            </a:r>
          </a:p>
          <a:p>
            <a:endParaRPr lang="en-US" dirty="0"/>
          </a:p>
        </p:txBody>
      </p:sp>
      <p:sp>
        <p:nvSpPr>
          <p:cNvPr id="4" name="Oval 3"/>
          <p:cNvSpPr/>
          <p:nvPr/>
        </p:nvSpPr>
        <p:spPr>
          <a:xfrm>
            <a:off x="2971800" y="2667000"/>
            <a:ext cx="3124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anose="02020603050405020304" pitchFamily="18" charset="0"/>
                <a:cs typeface="Times New Roman" panose="02020603050405020304" pitchFamily="18" charset="0"/>
              </a:rPr>
              <a:t>PROCESS</a:t>
            </a:r>
            <a:endParaRPr lang="en-US" sz="3200" dirty="0">
              <a:latin typeface="Times New Roman" panose="02020603050405020304" pitchFamily="18" charset="0"/>
              <a:cs typeface="Times New Roman" panose="02020603050405020304" pitchFamily="18" charset="0"/>
            </a:endParaRPr>
          </a:p>
        </p:txBody>
      </p:sp>
      <p:cxnSp>
        <p:nvCxnSpPr>
          <p:cNvPr id="6" name="Straight Arrow Connector 5"/>
          <p:cNvCxnSpPr>
            <a:stCxn id="4" idx="3"/>
          </p:cNvCxnSpPr>
          <p:nvPr/>
        </p:nvCxnSpPr>
        <p:spPr>
          <a:xfrm flipH="1">
            <a:off x="2209800" y="3512530"/>
            <a:ext cx="1219529" cy="983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6200" y="3657600"/>
            <a:ext cx="152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24400" y="3733800"/>
            <a:ext cx="685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5"/>
          </p:cNvCxnSpPr>
          <p:nvPr/>
        </p:nvCxnSpPr>
        <p:spPr>
          <a:xfrm>
            <a:off x="5638471" y="3512530"/>
            <a:ext cx="1371929" cy="907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505200" y="4876800"/>
            <a:ext cx="1066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C00000"/>
                </a:solidFill>
              </a:rPr>
              <a:t>STACK</a:t>
            </a:r>
            <a:endParaRPr lang="en-US" sz="2000" dirty="0">
              <a:solidFill>
                <a:srgbClr val="C00000"/>
              </a:solidFill>
            </a:endParaRPr>
          </a:p>
        </p:txBody>
      </p:sp>
      <p:sp>
        <p:nvSpPr>
          <p:cNvPr id="16" name="Rounded Rectangle 15"/>
          <p:cNvSpPr/>
          <p:nvPr/>
        </p:nvSpPr>
        <p:spPr>
          <a:xfrm>
            <a:off x="6781800" y="4419600"/>
            <a:ext cx="990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C00000"/>
                </a:solidFill>
              </a:rPr>
              <a:t>HEAP</a:t>
            </a:r>
            <a:endParaRPr lang="en-US" sz="2000" dirty="0">
              <a:solidFill>
                <a:srgbClr val="C00000"/>
              </a:solidFill>
            </a:endParaRPr>
          </a:p>
        </p:txBody>
      </p:sp>
      <p:sp>
        <p:nvSpPr>
          <p:cNvPr id="17" name="Rounded Rectangle 16"/>
          <p:cNvSpPr/>
          <p:nvPr/>
        </p:nvSpPr>
        <p:spPr>
          <a:xfrm>
            <a:off x="1447800" y="4572000"/>
            <a:ext cx="11430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TEXT</a:t>
            </a:r>
            <a:endParaRPr lang="en-US" sz="2400" dirty="0">
              <a:solidFill>
                <a:srgbClr val="C00000"/>
              </a:solidFill>
            </a:endParaRPr>
          </a:p>
        </p:txBody>
      </p:sp>
      <p:sp>
        <p:nvSpPr>
          <p:cNvPr id="18" name="Rounded Rectangle 17"/>
          <p:cNvSpPr/>
          <p:nvPr/>
        </p:nvSpPr>
        <p:spPr>
          <a:xfrm>
            <a:off x="5105400" y="4648200"/>
            <a:ext cx="11430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DATA</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1. PROCESS CREATION</a:t>
            </a:r>
            <a:endParaRPr lang="en-US" dirty="0">
              <a:solidFill>
                <a:srgbClr val="FF0000"/>
              </a:solidFill>
            </a:endParaRPr>
          </a:p>
        </p:txBody>
      </p:sp>
      <p:sp>
        <p:nvSpPr>
          <p:cNvPr id="3" name="Content Placeholder 2"/>
          <p:cNvSpPr>
            <a:spLocks noGrp="1"/>
          </p:cNvSpPr>
          <p:nvPr>
            <p:ph idx="1"/>
          </p:nvPr>
        </p:nvSpPr>
        <p:spPr/>
        <p:txBody>
          <a:bodyPr/>
          <a:lstStyle/>
          <a:p>
            <a:pPr algn="just"/>
            <a:r>
              <a:rPr lang="en-US" dirty="0" smtClean="0"/>
              <a:t> This the initial step of process execution activity. Process creation means the construction of a </a:t>
            </a:r>
            <a:r>
              <a:rPr lang="en-US" dirty="0" smtClean="0">
                <a:solidFill>
                  <a:srgbClr val="7030A0"/>
                </a:solidFill>
              </a:rPr>
              <a:t>new process for the execution.</a:t>
            </a:r>
            <a:r>
              <a:rPr lang="en-US" dirty="0" smtClean="0"/>
              <a:t> </a:t>
            </a:r>
          </a:p>
          <a:p>
            <a:pPr algn="just"/>
            <a:r>
              <a:rPr lang="en-US" dirty="0" smtClean="0"/>
              <a:t>This might be performed by system, user or old process itself. There are several events that leads to the process creation. Some of the such events are following:</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54050" indent="-571500" fontAlgn="base">
              <a:buFont typeface="+mj-lt"/>
              <a:buAutoNum type="romanLcPeriod"/>
            </a:pPr>
            <a:r>
              <a:rPr lang="en-US" dirty="0" smtClean="0"/>
              <a:t>When we start the computer, system creates several </a:t>
            </a:r>
            <a:r>
              <a:rPr lang="en-US" dirty="0" smtClean="0">
                <a:solidFill>
                  <a:srgbClr val="FF0000"/>
                </a:solidFill>
              </a:rPr>
              <a:t>background processes</a:t>
            </a:r>
            <a:r>
              <a:rPr lang="en-US" dirty="0" smtClean="0"/>
              <a:t>.</a:t>
            </a:r>
          </a:p>
          <a:p>
            <a:pPr marL="654050" indent="-571500" fontAlgn="base">
              <a:buFont typeface="+mj-lt"/>
              <a:buAutoNum type="romanLcPeriod"/>
            </a:pPr>
            <a:r>
              <a:rPr lang="en-US" dirty="0" smtClean="0"/>
              <a:t>A user may request to create a </a:t>
            </a:r>
            <a:r>
              <a:rPr lang="en-US" dirty="0" smtClean="0">
                <a:solidFill>
                  <a:srgbClr val="FF0000"/>
                </a:solidFill>
              </a:rPr>
              <a:t>new process.</a:t>
            </a:r>
          </a:p>
          <a:p>
            <a:pPr marL="654050" indent="-571500" fontAlgn="base">
              <a:buFont typeface="+mj-lt"/>
              <a:buAutoNum type="romanLcPeriod"/>
            </a:pPr>
            <a:r>
              <a:rPr lang="en-US" dirty="0" smtClean="0"/>
              <a:t>A process can create a new process </a:t>
            </a:r>
            <a:r>
              <a:rPr lang="en-US" dirty="0" smtClean="0">
                <a:solidFill>
                  <a:srgbClr val="FF0000"/>
                </a:solidFill>
              </a:rPr>
              <a:t>itself</a:t>
            </a:r>
            <a:r>
              <a:rPr lang="en-US" dirty="0" smtClean="0"/>
              <a:t> while executing.</a:t>
            </a:r>
          </a:p>
          <a:p>
            <a:pPr marL="654050" indent="-571500" fontAlgn="base">
              <a:buFont typeface="+mj-lt"/>
              <a:buAutoNum type="romanLcPeriod"/>
            </a:pPr>
            <a:r>
              <a:rPr lang="en-US" dirty="0" smtClean="0"/>
              <a:t>Batch system takes initiation of a batch job.</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System call interface for process management</a:t>
            </a:r>
            <a:endParaRPr lang="en-US" sz="3200" dirty="0"/>
          </a:p>
        </p:txBody>
      </p:sp>
      <p:sp>
        <p:nvSpPr>
          <p:cNvPr id="3" name="Content Placeholder 2"/>
          <p:cNvSpPr>
            <a:spLocks noGrp="1"/>
          </p:cNvSpPr>
          <p:nvPr>
            <p:ph idx="1"/>
          </p:nvPr>
        </p:nvSpPr>
        <p:spPr/>
        <p:txBody>
          <a:bodyPr/>
          <a:lstStyle/>
          <a:p>
            <a:pPr marL="654050" indent="-571500">
              <a:buFont typeface="+mj-lt"/>
              <a:buAutoNum type="romanLcPeriod"/>
            </a:pPr>
            <a:r>
              <a:rPr lang="en-US" dirty="0" smtClean="0"/>
              <a:t>fork()</a:t>
            </a:r>
          </a:p>
          <a:p>
            <a:pPr marL="654050" indent="-571500">
              <a:buFont typeface="+mj-lt"/>
              <a:buAutoNum type="romanLcPeriod"/>
            </a:pPr>
            <a:r>
              <a:rPr lang="en-US" dirty="0" smtClean="0"/>
              <a:t>exec()</a:t>
            </a:r>
          </a:p>
          <a:p>
            <a:pPr marL="654050" indent="-571500">
              <a:buFont typeface="+mj-lt"/>
              <a:buAutoNum type="romanLcPeriod"/>
            </a:pPr>
            <a:r>
              <a:rPr lang="en-US" dirty="0" smtClean="0"/>
              <a:t>wait()</a:t>
            </a:r>
          </a:p>
          <a:p>
            <a:pPr marL="654050" indent="-571500">
              <a:buFont typeface="+mj-lt"/>
              <a:buAutoNum type="romanLcPeriod"/>
            </a:pPr>
            <a:r>
              <a:rPr lang="en-US" dirty="0" smtClean="0"/>
              <a:t>exit()</a:t>
            </a:r>
          </a:p>
          <a:p>
            <a:pPr marL="654050" indent="-571500">
              <a:buFont typeface="+mj-lt"/>
              <a:buAutoNum type="romanLcPeriod"/>
            </a:pPr>
            <a:r>
              <a:rPr lang="en-US" dirty="0" smtClean="0"/>
              <a:t>waitpid()</a:t>
            </a:r>
          </a:p>
          <a:p>
            <a:pPr marL="654050" indent="-571500">
              <a:buFont typeface="+mj-lt"/>
              <a:buAutoNum type="romanLcPeriod"/>
            </a:pPr>
            <a:endParaRPr lang="en-US" dirty="0" smtClean="0"/>
          </a:p>
          <a:p>
            <a:pPr marL="654050" indent="-571500">
              <a:buFont typeface="+mj-lt"/>
              <a:buAutoNum type="romanLcPeriod"/>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solidFill>
                  <a:srgbClr val="C00000"/>
                </a:solidFill>
              </a:rPr>
              <a:t>fork() : </a:t>
            </a:r>
            <a:r>
              <a:rPr lang="en-US" dirty="0" smtClean="0"/>
              <a:t>Most operating systems (including UNIX, Linux, and Windows) identify processes according to a </a:t>
            </a:r>
            <a:r>
              <a:rPr lang="en-US" dirty="0" smtClean="0">
                <a:solidFill>
                  <a:srgbClr val="00B050"/>
                </a:solidFill>
              </a:rPr>
              <a:t>unique process identifier</a:t>
            </a:r>
            <a:r>
              <a:rPr lang="en-US" dirty="0" smtClean="0"/>
              <a:t> (or </a:t>
            </a:r>
            <a:r>
              <a:rPr lang="en-US" dirty="0" err="1" smtClean="0"/>
              <a:t>pid</a:t>
            </a:r>
            <a:r>
              <a:rPr lang="en-US" dirty="0" smtClean="0"/>
              <a:t>), which is typically an integer number. </a:t>
            </a:r>
          </a:p>
          <a:p>
            <a:pPr algn="just"/>
            <a:r>
              <a:rPr lang="en-US" dirty="0" smtClean="0"/>
              <a:t>A new process is created by the </a:t>
            </a:r>
            <a:r>
              <a:rPr lang="en-US" dirty="0" smtClean="0">
                <a:solidFill>
                  <a:srgbClr val="FF0000"/>
                </a:solidFill>
              </a:rPr>
              <a:t>fork () system call.</a:t>
            </a:r>
            <a:r>
              <a:rPr lang="en-US" dirty="0" smtClean="0"/>
              <a:t> The new process consists of a copy of the address space of the original process.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solidFill>
                  <a:srgbClr val="C00000"/>
                </a:solidFill>
              </a:rPr>
              <a:t>exec() :  </a:t>
            </a:r>
            <a:r>
              <a:rPr lang="en-US" dirty="0" smtClean="0"/>
              <a:t>After a fork () system call, one of the two processes typically uses the exec () system call to replace the </a:t>
            </a:r>
            <a:r>
              <a:rPr lang="en-US" dirty="0" smtClean="0">
                <a:solidFill>
                  <a:srgbClr val="00B050"/>
                </a:solidFill>
              </a:rPr>
              <a:t>process’s memory space</a:t>
            </a:r>
            <a:r>
              <a:rPr lang="en-US" dirty="0" smtClean="0"/>
              <a:t> with a new program. </a:t>
            </a:r>
          </a:p>
          <a:p>
            <a:pPr algn="just"/>
            <a:r>
              <a:rPr lang="en-US" dirty="0" smtClean="0"/>
              <a:t>The exec () system call loads a binary file into memory and starts its execution. the two processes are able to communicate and then go their separate ways.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smtClean="0">
                <a:solidFill>
                  <a:srgbClr val="C00000"/>
                </a:solidFill>
              </a:rPr>
              <a:t>wait() :</a:t>
            </a:r>
            <a:r>
              <a:rPr lang="en-US" dirty="0" smtClean="0"/>
              <a:t>The </a:t>
            </a:r>
            <a:r>
              <a:rPr lang="en-US" b="1" dirty="0" smtClean="0"/>
              <a:t>wait</a:t>
            </a:r>
            <a:r>
              <a:rPr lang="en-US" dirty="0" smtClean="0"/>
              <a:t>() system call suspends execution of the current process until one of its children terminates.. </a:t>
            </a:r>
          </a:p>
          <a:p>
            <a:pPr algn="just"/>
            <a:r>
              <a:rPr lang="en-US" dirty="0" smtClean="0">
                <a:solidFill>
                  <a:srgbClr val="FF0000"/>
                </a:solidFill>
              </a:rPr>
              <a:t>exit() : </a:t>
            </a:r>
            <a:r>
              <a:rPr lang="en-CA" dirty="0" smtClean="0"/>
              <a:t>The exit() system call is used by a program to </a:t>
            </a:r>
            <a:r>
              <a:rPr lang="en-CA" dirty="0" smtClean="0">
                <a:solidFill>
                  <a:srgbClr val="00B050"/>
                </a:solidFill>
              </a:rPr>
              <a:t>terminate its execution</a:t>
            </a:r>
            <a:r>
              <a:rPr lang="en-CA" dirty="0" smtClean="0"/>
              <a:t>. In a multithreaded environment, this means that the thread execution is complete. The operating system reclaims resources that were used by the process after the exit() system call.</a:t>
            </a:r>
            <a:r>
              <a:rPr lang="en-US" dirty="0" smtClean="0"/>
              <a:t> </a:t>
            </a:r>
            <a:r>
              <a:rPr lang="en-CA" dirty="0" smtClean="0"/>
              <a:t> </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solidFill>
                  <a:srgbClr val="FF0000"/>
                </a:solidFill>
              </a:rPr>
              <a:t>waitpid() : </a:t>
            </a:r>
            <a:r>
              <a:rPr lang="en-US" dirty="0" smtClean="0"/>
              <a:t>The waitpid() system call suspends execution of the current process until a child specified by </a:t>
            </a:r>
            <a:r>
              <a:rPr lang="en-US" i="1" dirty="0" err="1" smtClean="0"/>
              <a:t>pid</a:t>
            </a:r>
            <a:r>
              <a:rPr lang="en-US" dirty="0" smtClean="0"/>
              <a:t> argument has changed state. By default, waitpid() waits only for </a:t>
            </a:r>
            <a:r>
              <a:rPr lang="en-US" dirty="0" smtClean="0">
                <a:solidFill>
                  <a:srgbClr val="00B050"/>
                </a:solidFill>
              </a:rPr>
              <a:t>terminated children</a:t>
            </a:r>
            <a:endParaRPr lang="en-US" dirty="0">
              <a:solidFill>
                <a:srgbClr val="00B05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A Tree of Processes in Linux</a:t>
            </a:r>
            <a:r>
              <a:rPr lang="en-US" dirty="0" smtClean="0"/>
              <a:t/>
            </a:r>
            <a:br>
              <a:rPr lang="en-US" dirty="0" smtClean="0"/>
            </a:br>
            <a:endParaRPr lang="en-US" dirty="0"/>
          </a:p>
        </p:txBody>
      </p:sp>
      <p:pic>
        <p:nvPicPr>
          <p:cNvPr id="4" name="Picture 1" descr="3_08.pdf"/>
          <p:cNvPicPr>
            <a:picLocks noGrp="1" noChangeAspect="1"/>
          </p:cNvPicPr>
          <p:nvPr>
            <p:ph idx="1"/>
          </p:nvPr>
        </p:nvPicPr>
        <p:blipFill>
          <a:blip r:embed="rId2" cstate="print"/>
          <a:srcRect/>
          <a:stretch>
            <a:fillRect/>
          </a:stretch>
        </p:blipFill>
        <p:spPr bwMode="auto">
          <a:xfrm>
            <a:off x="1143000" y="990600"/>
            <a:ext cx="74993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6" descr="fork"/>
          <p:cNvPicPr>
            <a:picLocks noChangeAspect="1" noChangeArrowheads="1"/>
          </p:cNvPicPr>
          <p:nvPr/>
        </p:nvPicPr>
        <p:blipFill>
          <a:blip r:embed="rId2" cstate="print"/>
          <a:srcRect/>
          <a:stretch>
            <a:fillRect/>
          </a:stretch>
        </p:blipFill>
        <p:spPr bwMode="auto">
          <a:xfrm>
            <a:off x="1219200" y="1295400"/>
            <a:ext cx="7772400" cy="4876800"/>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algn="ctr"/>
            <a:r>
              <a:rPr lang="en-US" sz="4000" b="1" dirty="0" smtClean="0">
                <a:solidFill>
                  <a:srgbClr val="FF0000"/>
                </a:solidFill>
              </a:rPr>
              <a:t>PROCESS CREATION</a:t>
            </a:r>
            <a:endParaRPr lang="en-US" sz="40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2. Scheduling/Dispatching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t>The event or activity in which the state of the process is changed from </a:t>
            </a:r>
            <a:r>
              <a:rPr lang="en-US" dirty="0" smtClean="0">
                <a:solidFill>
                  <a:srgbClr val="00B050"/>
                </a:solidFill>
              </a:rPr>
              <a:t>ready to running</a:t>
            </a:r>
            <a:r>
              <a:rPr lang="en-US" dirty="0" smtClean="0"/>
              <a:t>. It means the operating system puts the process from ready state into the running state. </a:t>
            </a:r>
          </a:p>
          <a:p>
            <a:pPr algn="just"/>
            <a:r>
              <a:rPr lang="en-US" dirty="0" smtClean="0"/>
              <a:t>Dispatching is done by operating system when the resources are free or the process has higher priority than the ongoing process. </a:t>
            </a:r>
          </a:p>
          <a:p>
            <a:pPr algn="just"/>
            <a:r>
              <a:rPr lang="en-US" dirty="0" smtClean="0"/>
              <a:t>There are various other cases in which the process in running state is preempted and process in ready state is dispatched by the operating system.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r>
              <a:rPr lang="en-US" sz="3600" b="1" dirty="0" smtClean="0"/>
              <a:t>Structure of a Process in Memory </a:t>
            </a:r>
            <a:endParaRPr lang="en-US" sz="3600" dirty="0"/>
          </a:p>
        </p:txBody>
      </p:sp>
      <p:sp>
        <p:nvSpPr>
          <p:cNvPr id="3" name="Content Placeholder 2"/>
          <p:cNvSpPr>
            <a:spLocks noGrp="1"/>
          </p:cNvSpPr>
          <p:nvPr>
            <p:ph idx="1"/>
          </p:nvPr>
        </p:nvSpPr>
        <p:spPr/>
        <p:txBody>
          <a:bodyPr>
            <a:normAutofit lnSpcReduction="10000"/>
          </a:bodyPr>
          <a:lstStyle/>
          <a:p>
            <a:endParaRPr lang="en-US" dirty="0" smtClean="0"/>
          </a:p>
          <a:p>
            <a:pPr>
              <a:buNone/>
            </a:pPr>
            <a:r>
              <a:rPr lang="en-US" dirty="0" smtClean="0">
                <a:latin typeface="Times New Roman" panose="02020603050405020304" pitchFamily="18" charset="0"/>
                <a:cs typeface="Times New Roman" panose="02020603050405020304" pitchFamily="18" charset="0"/>
              </a:rPr>
              <a:t>Process memory is divided into </a:t>
            </a:r>
            <a:r>
              <a:rPr lang="en-US" dirty="0" smtClean="0">
                <a:solidFill>
                  <a:srgbClr val="FF0000"/>
                </a:solidFill>
                <a:latin typeface="Times New Roman" panose="02020603050405020304" pitchFamily="18" charset="0"/>
                <a:cs typeface="Times New Roman" panose="02020603050405020304" pitchFamily="18" charset="0"/>
              </a:rPr>
              <a:t>Four </a:t>
            </a:r>
            <a:r>
              <a:rPr lang="en-US" dirty="0" smtClean="0">
                <a:latin typeface="Times New Roman" panose="02020603050405020304" pitchFamily="18" charset="0"/>
                <a:cs typeface="Times New Roman" panose="02020603050405020304" pitchFamily="18" charset="0"/>
              </a:rPr>
              <a:t>sections:</a:t>
            </a:r>
          </a:p>
          <a:p>
            <a:pPr algn="just">
              <a:buNone/>
            </a:pPr>
            <a:r>
              <a:rPr lang="en-US" dirty="0" smtClean="0">
                <a:solidFill>
                  <a:srgbClr val="FF0000"/>
                </a:solidFill>
                <a:latin typeface="Times New Roman" panose="02020603050405020304" pitchFamily="18" charset="0"/>
                <a:cs typeface="Times New Roman" panose="02020603050405020304" pitchFamily="18" charset="0"/>
              </a:rPr>
              <a:t>1.Text section: </a:t>
            </a:r>
            <a:r>
              <a:rPr lang="en-US" dirty="0" smtClean="0">
                <a:latin typeface="Times New Roman" panose="02020603050405020304" pitchFamily="18" charset="0"/>
                <a:cs typeface="Times New Roman" panose="02020603050405020304" pitchFamily="18" charset="0"/>
              </a:rPr>
              <a:t>A process is more than the program code, which is sometimes known as the </a:t>
            </a:r>
            <a:r>
              <a:rPr lang="en-US" dirty="0" smtClean="0">
                <a:solidFill>
                  <a:srgbClr val="FF0000"/>
                </a:solidFill>
                <a:latin typeface="Times New Roman" panose="02020603050405020304" pitchFamily="18" charset="0"/>
                <a:cs typeface="Times New Roman" panose="02020603050405020304" pitchFamily="18" charset="0"/>
              </a:rPr>
              <a:t>Text section. </a:t>
            </a:r>
          </a:p>
          <a:p>
            <a:pPr algn="just"/>
            <a:r>
              <a:rPr lang="en-US" dirty="0" smtClean="0">
                <a:latin typeface="Times New Roman" panose="02020603050405020304" pitchFamily="18" charset="0"/>
                <a:cs typeface="Times New Roman" panose="02020603050405020304" pitchFamily="18" charset="0"/>
              </a:rPr>
              <a:t>It also includes the current activity, as represented by the value of the program counter and the contents of the processor’s registers. </a:t>
            </a:r>
          </a:p>
          <a:p>
            <a:pPr algn="just"/>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3. Process Blocking</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 When a process invokes an input-output system call that blocks the process and operating system put in block mode. Block mode is basically a mode where </a:t>
            </a:r>
            <a:r>
              <a:rPr lang="en-US" dirty="0" smtClean="0">
                <a:solidFill>
                  <a:srgbClr val="00B050"/>
                </a:solidFill>
              </a:rPr>
              <a:t>process waits for input-output. </a:t>
            </a:r>
          </a:p>
          <a:p>
            <a:pPr algn="just"/>
            <a:r>
              <a:rPr lang="en-US" dirty="0" smtClean="0"/>
              <a:t>Hence on the demand of process itself, operating system blocks the process and dispatches another process to the processor. Hence, in process blocking operation, the operating system puts the process in ‘</a:t>
            </a:r>
            <a:r>
              <a:rPr lang="en-US" dirty="0" smtClean="0">
                <a:solidFill>
                  <a:srgbClr val="7030A0"/>
                </a:solidFill>
              </a:rPr>
              <a:t>waiting</a:t>
            </a:r>
            <a:r>
              <a:rPr lang="en-US" dirty="0" smtClean="0"/>
              <a:t>’ state.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3" descr="Process Blocking"/>
          <p:cNvPicPr>
            <a:picLocks noChangeAspect="1" noChangeArrowheads="1"/>
          </p:cNvPicPr>
          <p:nvPr/>
        </p:nvPicPr>
        <p:blipFill>
          <a:blip r:embed="rId2" cstate="print"/>
          <a:srcRect/>
          <a:stretch>
            <a:fillRect/>
          </a:stretch>
        </p:blipFill>
        <p:spPr bwMode="auto">
          <a:xfrm>
            <a:off x="1524000" y="1600200"/>
            <a:ext cx="7239000" cy="4876800"/>
          </a:xfrm>
          <a:prstGeom prst="rect">
            <a:avLst/>
          </a:prstGeom>
          <a:noFill/>
          <a:ln w="9525">
            <a:noFill/>
            <a:miter lim="800000"/>
            <a:headEnd/>
            <a:tailEnd/>
          </a:ln>
        </p:spPr>
      </p:pic>
      <p:sp>
        <p:nvSpPr>
          <p:cNvPr id="3" name="Title 2"/>
          <p:cNvSpPr>
            <a:spLocks noGrp="1"/>
          </p:cNvSpPr>
          <p:nvPr>
            <p:ph type="title"/>
          </p:nvPr>
        </p:nvSpPr>
        <p:spPr/>
        <p:txBody>
          <a:bodyPr/>
          <a:lstStyle/>
          <a:p>
            <a:pPr algn="ctr"/>
            <a:r>
              <a:rPr lang="en-US" b="1" dirty="0" smtClean="0">
                <a:solidFill>
                  <a:srgbClr val="FF0000"/>
                </a:solidFill>
              </a:rPr>
              <a:t>Process Blocking</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4. Process Preemption</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algn="just"/>
            <a:r>
              <a:rPr lang="en-US" dirty="0" smtClean="0"/>
              <a:t>When a </a:t>
            </a:r>
            <a:r>
              <a:rPr lang="en-US" dirty="0" smtClean="0">
                <a:solidFill>
                  <a:srgbClr val="7030A0"/>
                </a:solidFill>
              </a:rPr>
              <a:t>timeout occurs </a:t>
            </a:r>
            <a:r>
              <a:rPr lang="en-US" dirty="0" smtClean="0"/>
              <a:t>that means the process hadn’t been terminated in the allotted time interval and next process is ready to execute, then the operating system preempts the process. </a:t>
            </a:r>
          </a:p>
          <a:p>
            <a:pPr algn="just"/>
            <a:r>
              <a:rPr lang="en-US" dirty="0" smtClean="0"/>
              <a:t>This operation is only valid where CPU scheduling supports preemption. Basically this happens in priority scheduling where on the incoming of </a:t>
            </a:r>
            <a:r>
              <a:rPr lang="en-US" dirty="0" smtClean="0">
                <a:solidFill>
                  <a:srgbClr val="00B0F0"/>
                </a:solidFill>
              </a:rPr>
              <a:t>high priority process the ongoing process is preempted</a:t>
            </a:r>
            <a:r>
              <a:rPr lang="en-US" dirty="0" smtClean="0"/>
              <a:t>. </a:t>
            </a:r>
          </a:p>
          <a:p>
            <a:pPr algn="just"/>
            <a:r>
              <a:rPr lang="en-US" dirty="0" smtClean="0"/>
              <a:t>Hence, in process preemption operation, the operating system puts the process in ‘ready’ state.</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7" descr="Process Preemption"/>
          <p:cNvPicPr>
            <a:picLocks noChangeAspect="1" noChangeArrowheads="1"/>
          </p:cNvPicPr>
          <p:nvPr/>
        </p:nvPicPr>
        <p:blipFill>
          <a:blip r:embed="rId2" cstate="print"/>
          <a:srcRect/>
          <a:stretch>
            <a:fillRect/>
          </a:stretch>
        </p:blipFill>
        <p:spPr bwMode="auto">
          <a:xfrm>
            <a:off x="1371600" y="1447800"/>
            <a:ext cx="7315200" cy="4876800"/>
          </a:xfrm>
          <a:prstGeom prst="rect">
            <a:avLst/>
          </a:prstGeom>
          <a:noFill/>
          <a:ln w="9525">
            <a:noFill/>
            <a:miter lim="800000"/>
            <a:headEnd/>
            <a:tailEnd/>
          </a:ln>
        </p:spPr>
      </p:pic>
      <p:sp>
        <p:nvSpPr>
          <p:cNvPr id="3" name="Title 2"/>
          <p:cNvSpPr>
            <a:spLocks noGrp="1"/>
          </p:cNvSpPr>
          <p:nvPr>
            <p:ph type="title"/>
          </p:nvPr>
        </p:nvSpPr>
        <p:spPr/>
        <p:txBody>
          <a:bodyPr/>
          <a:lstStyle/>
          <a:p>
            <a:pPr algn="ctr"/>
            <a:r>
              <a:rPr lang="en-US" b="1" dirty="0" smtClean="0">
                <a:solidFill>
                  <a:srgbClr val="FF0000"/>
                </a:solidFill>
              </a:rPr>
              <a:t>Process Preemption</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5. Termination</a:t>
            </a:r>
            <a:endParaRPr lang="en-US" dirty="0">
              <a:solidFill>
                <a:srgbClr val="FF0000"/>
              </a:solidFill>
            </a:endParaRPr>
          </a:p>
        </p:txBody>
      </p:sp>
      <p:sp>
        <p:nvSpPr>
          <p:cNvPr id="3" name="Content Placeholder 2"/>
          <p:cNvSpPr>
            <a:spLocks noGrp="1"/>
          </p:cNvSpPr>
          <p:nvPr>
            <p:ph idx="1"/>
          </p:nvPr>
        </p:nvSpPr>
        <p:spPr/>
        <p:txBody>
          <a:bodyPr/>
          <a:lstStyle/>
          <a:p>
            <a:pPr algn="just"/>
            <a:r>
              <a:rPr lang="en-US" dirty="0" smtClean="0"/>
              <a:t>Process termination is the activity of </a:t>
            </a:r>
            <a:r>
              <a:rPr lang="en-US" dirty="0" smtClean="0">
                <a:solidFill>
                  <a:srgbClr val="92D050"/>
                </a:solidFill>
              </a:rPr>
              <a:t>ending the process</a:t>
            </a:r>
            <a:r>
              <a:rPr lang="en-US" dirty="0" smtClean="0"/>
              <a:t>. In other words, process termination is the relaxation of computer resources taken by the process for the execution. </a:t>
            </a:r>
          </a:p>
          <a:p>
            <a:pPr algn="just"/>
            <a:r>
              <a:rPr lang="en-US" dirty="0" smtClean="0"/>
              <a:t>Like creation, in termination also there may be several events that may lead to the process termination. Some of them are as follows.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54050" indent="-571500" algn="just" fontAlgn="base">
              <a:buFont typeface="+mj-lt"/>
              <a:buAutoNum type="romanUcPeriod"/>
            </a:pPr>
            <a:r>
              <a:rPr lang="en-US" dirty="0" smtClean="0"/>
              <a:t>Process completes its execution fully and it indicates to the OS that it has finished.</a:t>
            </a:r>
          </a:p>
          <a:p>
            <a:pPr marL="654050" indent="-571500" algn="just" fontAlgn="base">
              <a:buFont typeface="+mj-lt"/>
              <a:buAutoNum type="romanUcPeriod"/>
            </a:pPr>
            <a:r>
              <a:rPr lang="en-US" dirty="0" smtClean="0"/>
              <a:t>Operating system itself terminates the process due to service errors.</a:t>
            </a:r>
          </a:p>
          <a:p>
            <a:pPr marL="654050" indent="-571500" algn="just" fontAlgn="base">
              <a:buFont typeface="+mj-lt"/>
              <a:buAutoNum type="romanUcPeriod"/>
            </a:pPr>
            <a:r>
              <a:rPr lang="en-US" dirty="0" smtClean="0"/>
              <a:t>There may be problem in hardware that terminates the process.</a:t>
            </a:r>
          </a:p>
          <a:p>
            <a:pPr marL="654050" indent="-571500" algn="just" fontAlgn="base">
              <a:buFont typeface="+mj-lt"/>
              <a:buAutoNum type="romanUcPeriod"/>
            </a:pPr>
            <a:r>
              <a:rPr lang="en-US" dirty="0" smtClean="0"/>
              <a:t>One process can be terminated by another process.</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Co-operating processes</a:t>
            </a:r>
            <a:endParaRPr lang="en-US" dirty="0">
              <a:solidFill>
                <a:srgbClr val="0070C0"/>
              </a:solidFill>
            </a:endParaRPr>
          </a:p>
        </p:txBody>
      </p:sp>
      <p:sp>
        <p:nvSpPr>
          <p:cNvPr id="3" name="Content Placeholder 2"/>
          <p:cNvSpPr>
            <a:spLocks noGrp="1"/>
          </p:cNvSpPr>
          <p:nvPr>
            <p:ph idx="1"/>
          </p:nvPr>
        </p:nvSpPr>
        <p:spPr/>
        <p:txBody>
          <a:bodyPr/>
          <a:lstStyle/>
          <a:p>
            <a:pPr algn="just"/>
            <a:r>
              <a:rPr lang="en-US" dirty="0" smtClean="0"/>
              <a:t>Independent process </a:t>
            </a:r>
            <a:r>
              <a:rPr lang="en-US" dirty="0" smtClean="0">
                <a:solidFill>
                  <a:srgbClr val="FF0000"/>
                </a:solidFill>
              </a:rPr>
              <a:t>cannot affect </a:t>
            </a:r>
            <a:r>
              <a:rPr lang="en-US" dirty="0" smtClean="0"/>
              <a:t>or be affected by the execution of another process .</a:t>
            </a:r>
          </a:p>
          <a:p>
            <a:pPr algn="just"/>
            <a:r>
              <a:rPr lang="en-US" dirty="0" smtClean="0"/>
              <a:t>Cooperating process </a:t>
            </a:r>
            <a:r>
              <a:rPr lang="en-US" dirty="0" smtClean="0">
                <a:solidFill>
                  <a:srgbClr val="FF0000"/>
                </a:solidFill>
              </a:rPr>
              <a:t>can affect </a:t>
            </a:r>
            <a:r>
              <a:rPr lang="en-US" dirty="0" smtClean="0"/>
              <a:t>or be affected by the execution of another process .</a:t>
            </a:r>
          </a:p>
          <a:p>
            <a:pPr algn="just">
              <a:buFont typeface="Wingdings" panose="05000000000000000000" pitchFamily="2" charset="2"/>
              <a:buChar char="Ø"/>
            </a:pPr>
            <a:r>
              <a:rPr lang="en-US" dirty="0" smtClean="0"/>
              <a:t>Processes within a system may be independent or cooperating</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Advantages of process cooperation.</a:t>
            </a:r>
          </a:p>
          <a:p>
            <a:pPr>
              <a:buNone/>
            </a:pPr>
            <a:endParaRPr lang="en-US" dirty="0" smtClean="0"/>
          </a:p>
          <a:p>
            <a:pPr>
              <a:buNone/>
            </a:pPr>
            <a:r>
              <a:rPr lang="en-US" dirty="0" smtClean="0"/>
              <a:t>Information sharing</a:t>
            </a:r>
          </a:p>
          <a:p>
            <a:pPr>
              <a:buNone/>
            </a:pPr>
            <a:r>
              <a:rPr lang="en-US" dirty="0" smtClean="0"/>
              <a:t>Computation speed-up</a:t>
            </a:r>
          </a:p>
          <a:p>
            <a:pPr>
              <a:buNone/>
            </a:pPr>
            <a:r>
              <a:rPr lang="en-US" dirty="0" smtClean="0"/>
              <a:t>Modularity </a:t>
            </a:r>
          </a:p>
          <a:p>
            <a:pPr>
              <a:buNone/>
            </a:pPr>
            <a:r>
              <a:rPr lang="en-US" dirty="0" smtClean="0"/>
              <a:t>Convenience </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Reasons for cooperating processes</a:t>
            </a:r>
            <a:endParaRPr lang="en-US" dirty="0"/>
          </a:p>
        </p:txBody>
      </p:sp>
      <p:sp>
        <p:nvSpPr>
          <p:cNvPr id="3" name="Content Placeholder 2"/>
          <p:cNvSpPr>
            <a:spLocks noGrp="1"/>
          </p:cNvSpPr>
          <p:nvPr>
            <p:ph idx="4294967295"/>
          </p:nvPr>
        </p:nvSpPr>
        <p:spPr>
          <a:xfrm>
            <a:off x="1219200" y="1447800"/>
            <a:ext cx="7543800" cy="4800600"/>
          </a:xfrm>
        </p:spPr>
        <p:txBody>
          <a:bodyPr>
            <a:normAutofit fontScale="92500" lnSpcReduction="10000"/>
          </a:bodyPr>
          <a:lstStyle/>
          <a:p>
            <a:pPr algn="just"/>
            <a:r>
              <a:rPr lang="en-US" dirty="0" smtClean="0">
                <a:solidFill>
                  <a:srgbClr val="FF0000"/>
                </a:solidFill>
              </a:rPr>
              <a:t>Information sharing: </a:t>
            </a:r>
            <a:r>
              <a:rPr lang="en-US" dirty="0" smtClean="0"/>
              <a:t>Since several users may be interested in the same piece of information (for instance, a </a:t>
            </a:r>
            <a:r>
              <a:rPr lang="en-US" dirty="0" smtClean="0">
                <a:solidFill>
                  <a:srgbClr val="0070C0"/>
                </a:solidFill>
              </a:rPr>
              <a:t>shared file</a:t>
            </a:r>
            <a:r>
              <a:rPr lang="en-US" dirty="0" smtClean="0"/>
              <a:t>), we must provide an environment to allow concurrent access to such information.</a:t>
            </a:r>
          </a:p>
          <a:p>
            <a:pPr algn="just"/>
            <a:r>
              <a:rPr lang="en-US" dirty="0" smtClean="0">
                <a:solidFill>
                  <a:srgbClr val="FF0000"/>
                </a:solidFill>
              </a:rPr>
              <a:t>Computation speedup</a:t>
            </a:r>
            <a:r>
              <a:rPr lang="en-US" dirty="0" smtClean="0"/>
              <a:t>: If we want a particular task to run faster, we must break it into subtasks, each of which will be executing in parallel with the others. Notice that such a speedup can be achieved only if the computer has </a:t>
            </a:r>
            <a:r>
              <a:rPr lang="en-US" dirty="0" smtClean="0">
                <a:solidFill>
                  <a:srgbClr val="0070C0"/>
                </a:solidFill>
              </a:rPr>
              <a:t>multiple processing cores</a:t>
            </a:r>
            <a:r>
              <a:rPr lang="en-US" dirty="0" smtClean="0"/>
              <a:t>.</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solidFill>
                  <a:srgbClr val="FF0000"/>
                </a:solidFill>
              </a:rPr>
              <a:t>Modularity : </a:t>
            </a:r>
            <a:r>
              <a:rPr lang="en-US" dirty="0" smtClean="0"/>
              <a:t>We may want to construct the system in a modular fashion, dividing the system functions into </a:t>
            </a:r>
            <a:r>
              <a:rPr lang="en-US" dirty="0" smtClean="0">
                <a:solidFill>
                  <a:srgbClr val="0070C0"/>
                </a:solidFill>
              </a:rPr>
              <a:t>separate processes or threads.</a:t>
            </a:r>
          </a:p>
          <a:p>
            <a:pPr algn="just"/>
            <a:r>
              <a:rPr lang="en-US" dirty="0" smtClean="0">
                <a:solidFill>
                  <a:srgbClr val="FF0000"/>
                </a:solidFill>
              </a:rPr>
              <a:t>Convenience : </a:t>
            </a:r>
            <a:r>
              <a:rPr lang="en-US" dirty="0" smtClean="0"/>
              <a:t>Even an individual user may work on many tasks at the same time. For instance, a user may be editing, listening to music, and compiling in parallel.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None/>
            </a:pPr>
            <a:r>
              <a:rPr lang="en-US" dirty="0" smtClean="0">
                <a:solidFill>
                  <a:srgbClr val="FF0000"/>
                </a:solidFill>
                <a:latin typeface="Times New Roman" panose="02020603050405020304" pitchFamily="18" charset="0"/>
                <a:cs typeface="Times New Roman" panose="02020603050405020304" pitchFamily="18" charset="0"/>
              </a:rPr>
              <a:t>2.Stack :</a:t>
            </a:r>
            <a:r>
              <a:rPr lang="en-US" dirty="0" smtClean="0">
                <a:latin typeface="Times New Roman" panose="02020603050405020304" pitchFamily="18" charset="0"/>
                <a:cs typeface="Times New Roman" panose="02020603050405020304" pitchFamily="18" charset="0"/>
              </a:rPr>
              <a:t> A process generally also includes the process stack, which contains temporary data (such as function parameters, return addresses, and local variables). </a:t>
            </a:r>
          </a:p>
          <a:p>
            <a:pPr algn="just">
              <a:buNone/>
            </a:pPr>
            <a:r>
              <a:rPr lang="en-US" dirty="0" smtClean="0">
                <a:solidFill>
                  <a:srgbClr val="FF0000"/>
                </a:solidFill>
                <a:latin typeface="Times New Roman" panose="02020603050405020304" pitchFamily="18" charset="0"/>
                <a:cs typeface="Times New Roman" panose="02020603050405020304" pitchFamily="18" charset="0"/>
              </a:rPr>
              <a:t>3.Data section </a:t>
            </a:r>
            <a:r>
              <a:rPr lang="en-US" dirty="0" smtClean="0">
                <a:latin typeface="Times New Roman" panose="02020603050405020304" pitchFamily="18" charset="0"/>
                <a:cs typeface="Times New Roman" panose="02020603050405020304" pitchFamily="18" charset="0"/>
              </a:rPr>
              <a:t>: A data section, which contains global variables. </a:t>
            </a:r>
          </a:p>
          <a:p>
            <a:pPr algn="just">
              <a:buNone/>
            </a:pPr>
            <a:r>
              <a:rPr lang="en-US" dirty="0" smtClean="0">
                <a:solidFill>
                  <a:srgbClr val="FF0000"/>
                </a:solidFill>
                <a:latin typeface="Times New Roman" panose="02020603050405020304" pitchFamily="18" charset="0"/>
                <a:cs typeface="Times New Roman" panose="02020603050405020304" pitchFamily="18" charset="0"/>
              </a:rPr>
              <a:t>4.Heap</a:t>
            </a:r>
            <a:r>
              <a:rPr lang="en-US" dirty="0" smtClean="0">
                <a:latin typeface="Times New Roman" panose="02020603050405020304" pitchFamily="18" charset="0"/>
                <a:cs typeface="Times New Roman" panose="02020603050405020304" pitchFamily="18" charset="0"/>
              </a:rPr>
              <a:t> : A process may also include a heap, which is memory that is dynamically allocated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200" dirty="0" smtClean="0"/>
              <a:t>Cooperating processes need inter-process communication (IPC)</a:t>
            </a:r>
            <a:endParaRPr lang="en-US" sz="3200" dirty="0"/>
          </a:p>
        </p:txBody>
      </p:sp>
      <p:sp>
        <p:nvSpPr>
          <p:cNvPr id="3" name="Content Placeholder 2"/>
          <p:cNvSpPr>
            <a:spLocks noGrp="1"/>
          </p:cNvSpPr>
          <p:nvPr>
            <p:ph idx="4294967295"/>
          </p:nvPr>
        </p:nvSpPr>
        <p:spPr>
          <a:xfrm>
            <a:off x="1644650" y="1447800"/>
            <a:ext cx="7499350" cy="4800600"/>
          </a:xfrm>
        </p:spPr>
        <p:txBody>
          <a:bodyPr/>
          <a:lstStyle/>
          <a:p>
            <a:pPr algn="just"/>
            <a:r>
              <a:rPr lang="en-US" dirty="0" smtClean="0"/>
              <a:t>Cooperating processes require an inter-process communication (IPC) mechanism that will allow them to exchange data and information. </a:t>
            </a:r>
          </a:p>
          <a:p>
            <a:pPr algn="just"/>
            <a:r>
              <a:rPr lang="en-US" dirty="0" smtClean="0"/>
              <a:t>There are two fundamental models of inter-process communication.</a:t>
            </a:r>
          </a:p>
          <a:p>
            <a:pPr algn="just">
              <a:buNone/>
            </a:pPr>
            <a:r>
              <a:rPr lang="en-US" sz="2800" b="1" dirty="0" smtClean="0">
                <a:solidFill>
                  <a:srgbClr val="0070C0"/>
                </a:solidFill>
              </a:rPr>
              <a:t>IPC MECHANISMS :</a:t>
            </a:r>
          </a:p>
          <a:p>
            <a:pPr>
              <a:buFont typeface="Wingdings" panose="05000000000000000000" pitchFamily="2" charset="2"/>
              <a:buChar char="Ø"/>
            </a:pPr>
            <a:r>
              <a:rPr lang="en-US" dirty="0" smtClean="0"/>
              <a:t>shared memory </a:t>
            </a:r>
          </a:p>
          <a:p>
            <a:pPr>
              <a:buFont typeface="Wingdings" panose="05000000000000000000" pitchFamily="2" charset="2"/>
              <a:buChar char="Ø"/>
            </a:pPr>
            <a:r>
              <a:rPr lang="en-US" dirty="0" smtClean="0"/>
              <a:t>message passing</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143000"/>
            <a:ext cx="7498080" cy="5105400"/>
          </a:xfrm>
        </p:spPr>
        <p:txBody>
          <a:bodyPr>
            <a:normAutofit fontScale="92500" lnSpcReduction="20000"/>
          </a:bodyPr>
          <a:lstStyle/>
          <a:p>
            <a:pPr algn="just"/>
            <a:r>
              <a:rPr lang="en-US" dirty="0" smtClean="0"/>
              <a:t>Shared Memory : Inter-process communication using shared memory requires communicating processes to </a:t>
            </a:r>
            <a:r>
              <a:rPr lang="en-US" dirty="0" smtClean="0">
                <a:solidFill>
                  <a:srgbClr val="7030A0"/>
                </a:solidFill>
              </a:rPr>
              <a:t>establish a region </a:t>
            </a:r>
            <a:r>
              <a:rPr lang="en-US" dirty="0" smtClean="0"/>
              <a:t>of shared memory.</a:t>
            </a:r>
          </a:p>
          <a:p>
            <a:pPr algn="just">
              <a:buNone/>
            </a:pPr>
            <a:endParaRPr lang="en-US" dirty="0" smtClean="0"/>
          </a:p>
          <a:p>
            <a:pPr algn="just"/>
            <a:r>
              <a:rPr lang="en-US" dirty="0" smtClean="0"/>
              <a:t>Message passing : Message passing provides a mechanism to allow processes to </a:t>
            </a:r>
            <a:r>
              <a:rPr lang="en-US" dirty="0" smtClean="0">
                <a:solidFill>
                  <a:srgbClr val="7030A0"/>
                </a:solidFill>
              </a:rPr>
              <a:t>communicate and to synchronize their actions </a:t>
            </a:r>
            <a:r>
              <a:rPr lang="en-US" dirty="0" smtClean="0"/>
              <a:t>without sharing the same address space.</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If processes </a:t>
            </a:r>
            <a:r>
              <a:rPr lang="en-US" dirty="0" smtClean="0">
                <a:solidFill>
                  <a:srgbClr val="7030A0"/>
                </a:solidFill>
              </a:rPr>
              <a:t>P</a:t>
            </a:r>
            <a:r>
              <a:rPr lang="en-US" dirty="0" smtClean="0"/>
              <a:t> and </a:t>
            </a:r>
            <a:r>
              <a:rPr lang="en-US" dirty="0" smtClean="0">
                <a:solidFill>
                  <a:srgbClr val="00B0F0"/>
                </a:solidFill>
              </a:rPr>
              <a:t>Q</a:t>
            </a:r>
            <a:r>
              <a:rPr lang="en-US" dirty="0" smtClean="0"/>
              <a:t> want to communicate, they must send messages to and receive messages from each other: a communication link must exist between them</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smtClean="0"/>
              <a:t>Eg:  An Internet chat program could be designed so that chat participants communicate with one another by exchanging messages. A message-passing facility provides at least two operations.</a:t>
            </a:r>
          </a:p>
          <a:p>
            <a:r>
              <a:rPr lang="en-US" dirty="0" smtClean="0">
                <a:solidFill>
                  <a:srgbClr val="7030A0"/>
                </a:solidFill>
              </a:rPr>
              <a:t>send</a:t>
            </a:r>
            <a:r>
              <a:rPr lang="en-US" dirty="0" smtClean="0"/>
              <a:t>(message)	 </a:t>
            </a:r>
            <a:r>
              <a:rPr lang="en-US" dirty="0" smtClean="0">
                <a:solidFill>
                  <a:srgbClr val="00B0F0"/>
                </a:solidFill>
              </a:rPr>
              <a:t>receive</a:t>
            </a:r>
            <a:r>
              <a:rPr lang="en-US" dirty="0" smtClean="0"/>
              <a:t>(message)</a:t>
            </a:r>
          </a:p>
          <a:p>
            <a:pPr algn="just"/>
            <a:r>
              <a:rPr lang="en-US" dirty="0" smtClean="0">
                <a:solidFill>
                  <a:srgbClr val="C6170A"/>
                </a:solidFill>
              </a:rPr>
              <a:t>NAMING</a:t>
            </a:r>
            <a:r>
              <a:rPr lang="en-US" dirty="0" smtClean="0"/>
              <a:t> : Processes that want to communicate must have a way to refer to each other. They can use either </a:t>
            </a:r>
            <a:r>
              <a:rPr lang="en-US" dirty="0" smtClean="0">
                <a:solidFill>
                  <a:srgbClr val="7030A0"/>
                </a:solidFill>
              </a:rPr>
              <a:t>Direct</a:t>
            </a:r>
            <a:r>
              <a:rPr lang="en-US" dirty="0" smtClean="0"/>
              <a:t> or </a:t>
            </a:r>
            <a:r>
              <a:rPr lang="en-US" dirty="0" smtClean="0">
                <a:solidFill>
                  <a:srgbClr val="7030A0"/>
                </a:solidFill>
              </a:rPr>
              <a:t>Indirect</a:t>
            </a:r>
            <a:r>
              <a:rPr lang="en-US" dirty="0" smtClean="0"/>
              <a:t> communication.</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Direct Communication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654050" indent="-571500">
              <a:buFont typeface="+mj-lt"/>
              <a:buAutoNum type="romanLcPeriod"/>
            </a:pPr>
            <a:r>
              <a:rPr lang="en-US" dirty="0" smtClean="0"/>
              <a:t>Processes must name each other explicitly.</a:t>
            </a:r>
          </a:p>
          <a:p>
            <a:pPr marL="654050" indent="-571500">
              <a:buFont typeface="+mj-lt"/>
              <a:buAutoNum type="romanLcPeriod"/>
            </a:pPr>
            <a:r>
              <a:rPr lang="en-US" dirty="0" smtClean="0"/>
              <a:t>send (P, message) – send a message to process P</a:t>
            </a:r>
          </a:p>
          <a:p>
            <a:pPr marL="654050" indent="-571500">
              <a:buFont typeface="+mj-lt"/>
              <a:buAutoNum type="romanLcPeriod"/>
            </a:pPr>
            <a:r>
              <a:rPr lang="en-US" dirty="0" smtClean="0"/>
              <a:t> receive(Q, message) – receive a message from process Q </a:t>
            </a:r>
          </a:p>
          <a:p>
            <a:pPr marL="654050" indent="-571500">
              <a:buFont typeface="+mj-lt"/>
              <a:buAutoNum type="romanLcPeriod"/>
            </a:pPr>
            <a:r>
              <a:rPr lang="en-US" dirty="0" smtClean="0"/>
              <a:t>Links are established automatically</a:t>
            </a:r>
          </a:p>
          <a:p>
            <a:pPr marL="654050" indent="-571500">
              <a:buFont typeface="+mj-lt"/>
              <a:buAutoNum type="romanLcPeriod"/>
            </a:pPr>
            <a:r>
              <a:rPr lang="en-US" dirty="0" smtClean="0"/>
              <a:t>A link is associated with exactly one pair of communicating processes</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Indirect Communication</a:t>
            </a:r>
            <a:endParaRPr lang="en-US" b="1" dirty="0"/>
          </a:p>
        </p:txBody>
      </p:sp>
      <p:sp>
        <p:nvSpPr>
          <p:cNvPr id="3" name="Content Placeholder 2"/>
          <p:cNvSpPr>
            <a:spLocks noGrp="1"/>
          </p:cNvSpPr>
          <p:nvPr>
            <p:ph idx="1"/>
          </p:nvPr>
        </p:nvSpPr>
        <p:spPr/>
        <p:txBody>
          <a:bodyPr/>
          <a:lstStyle/>
          <a:p>
            <a:pPr marL="654050" indent="-571500">
              <a:buFont typeface="+mj-lt"/>
              <a:buAutoNum type="romanLcPeriod"/>
            </a:pPr>
            <a:r>
              <a:rPr lang="en-US" dirty="0" smtClean="0"/>
              <a:t>Messages are directed and received from mailboxes.</a:t>
            </a:r>
          </a:p>
          <a:p>
            <a:pPr marL="654050" indent="-571500">
              <a:buFont typeface="+mj-lt"/>
              <a:buAutoNum type="romanLcPeriod"/>
            </a:pPr>
            <a:r>
              <a:rPr lang="en-US" dirty="0" smtClean="0"/>
              <a:t>Processes can communicate only if they share a mailbox</a:t>
            </a:r>
          </a:p>
          <a:p>
            <a:pPr marL="654050" indent="-571500">
              <a:buFont typeface="+mj-lt"/>
              <a:buAutoNum type="romanLcPeriod"/>
            </a:pPr>
            <a:r>
              <a:rPr lang="en-US" dirty="0" smtClean="0"/>
              <a:t>Each mailbox has a unique id</a:t>
            </a:r>
          </a:p>
          <a:p>
            <a:pPr marL="654050" indent="-571500">
              <a:buFont typeface="+mj-lt"/>
              <a:buAutoNum type="romanLcPeriod"/>
            </a:pPr>
            <a:r>
              <a:rPr lang="en-US" dirty="0" smtClean="0"/>
              <a:t>send(A, message) – send a message to mailbox A</a:t>
            </a:r>
          </a:p>
          <a:p>
            <a:pPr marL="654050" indent="-571500">
              <a:buFont typeface="+mj-lt"/>
              <a:buAutoNum type="romanLcPeriod"/>
            </a:pPr>
            <a:r>
              <a:rPr lang="en-US" dirty="0" smtClean="0"/>
              <a:t> receive(A, message) – receive a message from mailbox A</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Synchronization</a:t>
            </a:r>
            <a:endParaRPr lang="en-US" b="1" dirty="0"/>
          </a:p>
        </p:txBody>
      </p:sp>
      <p:sp>
        <p:nvSpPr>
          <p:cNvPr id="3" name="Content Placeholder 2"/>
          <p:cNvSpPr>
            <a:spLocks noGrp="1"/>
          </p:cNvSpPr>
          <p:nvPr>
            <p:ph idx="1"/>
          </p:nvPr>
        </p:nvSpPr>
        <p:spPr/>
        <p:txBody>
          <a:bodyPr/>
          <a:lstStyle/>
          <a:p>
            <a:r>
              <a:rPr lang="en-US" dirty="0" smtClean="0"/>
              <a:t>Message passing may be either blocking or non-blocking</a:t>
            </a:r>
          </a:p>
          <a:p>
            <a:r>
              <a:rPr lang="en-US" dirty="0" smtClean="0"/>
              <a:t>Blocking is considered </a:t>
            </a:r>
            <a:r>
              <a:rPr lang="en-US" dirty="0" smtClean="0">
                <a:solidFill>
                  <a:srgbClr val="0070C0"/>
                </a:solidFill>
              </a:rPr>
              <a:t>synchronous</a:t>
            </a:r>
          </a:p>
          <a:p>
            <a:r>
              <a:rPr lang="en-US" dirty="0" smtClean="0">
                <a:solidFill>
                  <a:srgbClr val="7030A0"/>
                </a:solidFill>
              </a:rPr>
              <a:t>Blocking send</a:t>
            </a:r>
            <a:r>
              <a:rPr lang="en-US" dirty="0" smtClean="0"/>
              <a:t> :The sending process is blocked until the message is received by the receiving process or by the mailbox. </a:t>
            </a:r>
          </a:p>
          <a:p>
            <a:r>
              <a:rPr lang="en-US" dirty="0" smtClean="0">
                <a:solidFill>
                  <a:srgbClr val="7030A0"/>
                </a:solidFill>
              </a:rPr>
              <a:t>Blocking </a:t>
            </a:r>
            <a:r>
              <a:rPr lang="en-US" dirty="0" err="1" smtClean="0">
                <a:solidFill>
                  <a:srgbClr val="7030A0"/>
                </a:solidFill>
              </a:rPr>
              <a:t>receive</a:t>
            </a:r>
            <a:r>
              <a:rPr lang="en-US" dirty="0" err="1" smtClean="0"/>
              <a:t>:The</a:t>
            </a:r>
            <a:r>
              <a:rPr lang="en-US" dirty="0" smtClean="0"/>
              <a:t> receiver blocks until a message is available.</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Non-blocking is considered </a:t>
            </a:r>
            <a:r>
              <a:rPr lang="en-US" dirty="0" smtClean="0">
                <a:solidFill>
                  <a:srgbClr val="0070C0"/>
                </a:solidFill>
              </a:rPr>
              <a:t>asynchronous</a:t>
            </a:r>
          </a:p>
          <a:p>
            <a:pPr algn="just"/>
            <a:r>
              <a:rPr lang="en-US" dirty="0" smtClean="0">
                <a:solidFill>
                  <a:srgbClr val="7030A0"/>
                </a:solidFill>
              </a:rPr>
              <a:t>Non-blocking send: </a:t>
            </a:r>
            <a:r>
              <a:rPr lang="en-US" dirty="0" smtClean="0"/>
              <a:t>The sending process sends the message and resumes operation. </a:t>
            </a:r>
          </a:p>
          <a:p>
            <a:pPr algn="just"/>
            <a:r>
              <a:rPr lang="en-US" dirty="0" smtClean="0">
                <a:solidFill>
                  <a:srgbClr val="7030A0"/>
                </a:solidFill>
              </a:rPr>
              <a:t>Non-blocking receive: </a:t>
            </a:r>
            <a:r>
              <a:rPr lang="en-US" dirty="0" smtClean="0"/>
              <a:t>The receiver retrieves either a valid message or a null.</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download.png"/>
          <p:cNvPicPr>
            <a:picLocks noChangeAspect="1" noChangeArrowheads="1"/>
          </p:cNvPicPr>
          <p:nvPr/>
        </p:nvPicPr>
        <p:blipFill>
          <a:blip r:embed="rId2" cstate="print"/>
          <a:srcRect/>
          <a:stretch>
            <a:fillRect/>
          </a:stretch>
        </p:blipFill>
        <p:spPr bwMode="auto">
          <a:xfrm>
            <a:off x="2209800" y="1371601"/>
            <a:ext cx="5638799" cy="4343400"/>
          </a:xfrm>
          <a:prstGeom prst="rect">
            <a:avLst/>
          </a:prstGeom>
          <a:noFill/>
        </p:spPr>
      </p:pic>
      <p:sp>
        <p:nvSpPr>
          <p:cNvPr id="5" name="Title 4"/>
          <p:cNvSpPr>
            <a:spLocks noGrp="1"/>
          </p:cNvSpPr>
          <p:nvPr>
            <p:ph type="title"/>
          </p:nvPr>
        </p:nvSpPr>
        <p:spPr/>
        <p:txBody>
          <a:bodyPr/>
          <a:lstStyle/>
          <a:p>
            <a:pPr algn="ctr"/>
            <a:r>
              <a:rPr lang="en-US" dirty="0" smtClean="0"/>
              <a:t>Communications models</a:t>
            </a:r>
            <a:endParaRPr lang="en-US" dirty="0"/>
          </a:p>
        </p:txBody>
      </p:sp>
      <p:sp>
        <p:nvSpPr>
          <p:cNvPr id="6" name="Rectangle 5"/>
          <p:cNvSpPr/>
          <p:nvPr/>
        </p:nvSpPr>
        <p:spPr>
          <a:xfrm>
            <a:off x="1219200" y="6014768"/>
            <a:ext cx="7086600" cy="369332"/>
          </a:xfrm>
          <a:prstGeom prst="rect">
            <a:avLst/>
          </a:prstGeom>
        </p:spPr>
        <p:txBody>
          <a:bodyPr wrap="square">
            <a:spAutoFit/>
          </a:bodyPr>
          <a:lstStyle/>
          <a:p>
            <a:pPr algn="ctr"/>
            <a:r>
              <a:rPr lang="en-US" dirty="0" smtClean="0"/>
              <a:t>Communications models. (a) Message passing. (b) Shared memory.</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THREADS</a:t>
            </a:r>
            <a:endParaRPr lang="en-US" b="1" dirty="0"/>
          </a:p>
        </p:txBody>
      </p:sp>
      <p:sp>
        <p:nvSpPr>
          <p:cNvPr id="3" name="Content Placeholder 2"/>
          <p:cNvSpPr>
            <a:spLocks noGrp="1"/>
          </p:cNvSpPr>
          <p:nvPr>
            <p:ph idx="1"/>
          </p:nvPr>
        </p:nvSpPr>
        <p:spPr/>
        <p:txBody>
          <a:bodyPr>
            <a:normAutofit/>
          </a:bodyPr>
          <a:lstStyle/>
          <a:p>
            <a:pPr algn="just"/>
            <a:r>
              <a:rPr lang="en-US" dirty="0" smtClean="0"/>
              <a:t>Thread is a light weight process.</a:t>
            </a:r>
          </a:p>
          <a:p>
            <a:pPr algn="just"/>
            <a:r>
              <a:rPr lang="en-US" dirty="0" smtClean="0"/>
              <a:t>It is a basic unit of CPU execution that consists of </a:t>
            </a:r>
          </a:p>
          <a:p>
            <a:pPr lvl="2" algn="just"/>
            <a:r>
              <a:rPr lang="en-US" sz="3200" dirty="0" smtClean="0"/>
              <a:t>Program counter</a:t>
            </a:r>
          </a:p>
          <a:p>
            <a:pPr lvl="2" algn="just"/>
            <a:r>
              <a:rPr lang="en-US" sz="3200" dirty="0" smtClean="0"/>
              <a:t>Thread ID</a:t>
            </a:r>
          </a:p>
          <a:p>
            <a:pPr lvl="2" algn="just"/>
            <a:r>
              <a:rPr lang="en-US" sz="3200" dirty="0" smtClean="0"/>
              <a:t>Stack</a:t>
            </a:r>
          </a:p>
          <a:p>
            <a:pPr lvl="2" algn="just"/>
            <a:r>
              <a:rPr lang="en-US" sz="3200" dirty="0" smtClean="0"/>
              <a:t>Set of registers</a:t>
            </a:r>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Process in memory</a:t>
            </a:r>
            <a:endParaRPr lang="en-US" dirty="0"/>
          </a:p>
        </p:txBody>
      </p:sp>
      <p:pic>
        <p:nvPicPr>
          <p:cNvPr id="1026" name="Picture 2"/>
          <p:cNvPicPr>
            <a:picLocks noGrp="1" noChangeAspect="1" noChangeArrowheads="1"/>
          </p:cNvPicPr>
          <p:nvPr>
            <p:ph idx="4294967295"/>
          </p:nvPr>
        </p:nvPicPr>
        <p:blipFill>
          <a:blip r:embed="rId2" cstate="print"/>
          <a:srcRect/>
          <a:stretch>
            <a:fillRect/>
          </a:stretch>
        </p:blipFill>
        <p:spPr bwMode="auto">
          <a:xfrm>
            <a:off x="1752600" y="2057400"/>
            <a:ext cx="47244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DEFINATION</a:t>
            </a:r>
            <a:endParaRPr lang="en-US" b="1" dirty="0"/>
          </a:p>
        </p:txBody>
      </p:sp>
      <p:sp>
        <p:nvSpPr>
          <p:cNvPr id="3" name="Content Placeholder 2"/>
          <p:cNvSpPr>
            <a:spLocks noGrp="1"/>
          </p:cNvSpPr>
          <p:nvPr>
            <p:ph idx="1"/>
          </p:nvPr>
        </p:nvSpPr>
        <p:spPr/>
        <p:txBody>
          <a:bodyPr/>
          <a:lstStyle/>
          <a:p>
            <a:pPr algn="just"/>
            <a:r>
              <a:rPr lang="en-US" dirty="0" smtClean="0">
                <a:solidFill>
                  <a:srgbClr val="7030A0"/>
                </a:solidFill>
              </a:rPr>
              <a:t>Defining Thread: </a:t>
            </a:r>
            <a:r>
              <a:rPr lang="en-US" dirty="0" smtClean="0"/>
              <a:t>A thread is a basic unit of CPU utilization; it comprises a thread ID, a program counter, a register set, and a stack. It shares with other threads belonging to the same process its code section, data section, and other operating-system resources, such as open files and signals.</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1371600"/>
            <a:ext cx="7239000" cy="50292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Single and Multithreaded Processes</a:t>
            </a:r>
            <a:endParaRPr lang="en-US" dirty="0"/>
          </a:p>
        </p:txBody>
      </p:sp>
      <p:sp>
        <p:nvSpPr>
          <p:cNvPr id="3" name="Content Placeholder 2"/>
          <p:cNvSpPr>
            <a:spLocks noGrp="1"/>
          </p:cNvSpPr>
          <p:nvPr>
            <p:ph idx="1"/>
          </p:nvPr>
        </p:nvSpPr>
        <p:spPr/>
        <p:txBody>
          <a:bodyPr>
            <a:normAutofit/>
          </a:bodyPr>
          <a:lstStyle/>
          <a:p>
            <a:pPr lvl="0"/>
            <a:r>
              <a:rPr lang="en-US" b="1" dirty="0" smtClean="0"/>
              <a:t>Single Thread :</a:t>
            </a:r>
            <a:r>
              <a:rPr lang="en-US" dirty="0" smtClean="0"/>
              <a:t>A process is a program that performs a single </a:t>
            </a:r>
            <a:r>
              <a:rPr lang="en-US" b="1" dirty="0" smtClean="0"/>
              <a:t>thread</a:t>
            </a:r>
            <a:r>
              <a:rPr lang="en-US" dirty="0" smtClean="0"/>
              <a:t> of execution.</a:t>
            </a:r>
          </a:p>
          <a:p>
            <a:r>
              <a:rPr lang="en-US" dirty="0" smtClean="0"/>
              <a:t>For example, when a process is running a </a:t>
            </a:r>
            <a:r>
              <a:rPr lang="en-US" dirty="0" smtClean="0">
                <a:solidFill>
                  <a:srgbClr val="0070C0"/>
                </a:solidFill>
              </a:rPr>
              <a:t>word-processor program</a:t>
            </a:r>
            <a:r>
              <a:rPr lang="en-US" dirty="0" smtClean="0"/>
              <a:t>, a single thread of instructions is being executed.</a:t>
            </a:r>
          </a:p>
          <a:p>
            <a:r>
              <a:rPr lang="en-US" dirty="0" smtClean="0"/>
              <a:t>This single thread of control allows the process to perform </a:t>
            </a:r>
            <a:r>
              <a:rPr lang="en-US" dirty="0" smtClean="0">
                <a:solidFill>
                  <a:srgbClr val="0070C0"/>
                </a:solidFill>
              </a:rPr>
              <a:t>only</a:t>
            </a:r>
            <a:r>
              <a:rPr lang="en-US" dirty="0" smtClean="0"/>
              <a:t> </a:t>
            </a:r>
            <a:r>
              <a:rPr lang="en-US" dirty="0" smtClean="0">
                <a:solidFill>
                  <a:srgbClr val="0070C0"/>
                </a:solidFill>
              </a:rPr>
              <a:t>one task at a time.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Multi Thread</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To perform </a:t>
            </a:r>
            <a:r>
              <a:rPr lang="en-US" dirty="0" smtClean="0">
                <a:solidFill>
                  <a:srgbClr val="0070C0"/>
                </a:solidFill>
              </a:rPr>
              <a:t>more than one task at a time </a:t>
            </a:r>
            <a:r>
              <a:rPr lang="en-US" dirty="0" smtClean="0"/>
              <a:t>is a </a:t>
            </a:r>
            <a:r>
              <a:rPr lang="en-US" sz="2800" dirty="0" smtClean="0"/>
              <a:t>Multi Thread.</a:t>
            </a:r>
            <a:endParaRPr lang="en-US" dirty="0" smtClean="0"/>
          </a:p>
          <a:p>
            <a:pPr lvl="0"/>
            <a:r>
              <a:rPr lang="en-US" dirty="0" smtClean="0"/>
              <a:t>This feature is especially beneficial on multi-core systems, where multiple threads can run in parallel.</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43200" y="838200"/>
            <a:ext cx="4800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TYPES OF THREADS</a:t>
            </a:r>
            <a:endParaRPr lang="en-US" sz="2400" b="1" dirty="0"/>
          </a:p>
        </p:txBody>
      </p:sp>
      <p:cxnSp>
        <p:nvCxnSpPr>
          <p:cNvPr id="6" name="Straight Arrow Connector 5"/>
          <p:cNvCxnSpPr/>
          <p:nvPr/>
        </p:nvCxnSpPr>
        <p:spPr>
          <a:xfrm flipH="1">
            <a:off x="2590800" y="1676400"/>
            <a:ext cx="14478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334000" y="1524000"/>
            <a:ext cx="1676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lowchart: Alternate Process 8"/>
          <p:cNvSpPr/>
          <p:nvPr/>
        </p:nvSpPr>
        <p:spPr>
          <a:xfrm>
            <a:off x="1676400" y="3200400"/>
            <a:ext cx="1600200" cy="1524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USER LEVEL</a:t>
            </a:r>
            <a:endParaRPr lang="en-US" sz="2400" b="1" dirty="0"/>
          </a:p>
        </p:txBody>
      </p:sp>
      <p:sp>
        <p:nvSpPr>
          <p:cNvPr id="10" name="Flowchart: Alternate Process 9"/>
          <p:cNvSpPr/>
          <p:nvPr/>
        </p:nvSpPr>
        <p:spPr>
          <a:xfrm>
            <a:off x="6019800" y="3200400"/>
            <a:ext cx="1676400" cy="1524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KERNEL LEVEL</a:t>
            </a:r>
            <a:endParaRPr lang="en-US" sz="2400"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608" y="274320"/>
            <a:ext cx="7498080" cy="640080"/>
          </a:xfrm>
        </p:spPr>
        <p:txBody>
          <a:bodyPr>
            <a:normAutofit fontScale="90000"/>
          </a:bodyPr>
          <a:lstStyle/>
          <a:p>
            <a:pPr algn="ctr"/>
            <a:r>
              <a:rPr lang="en-US" dirty="0" smtClean="0"/>
              <a:t>User Level</a:t>
            </a:r>
            <a:endParaRPr lang="en-US" dirty="0"/>
          </a:p>
        </p:txBody>
      </p:sp>
      <p:sp>
        <p:nvSpPr>
          <p:cNvPr id="3" name="Content Placeholder 2"/>
          <p:cNvSpPr>
            <a:spLocks noGrp="1"/>
          </p:cNvSpPr>
          <p:nvPr>
            <p:ph idx="4294967295"/>
          </p:nvPr>
        </p:nvSpPr>
        <p:spPr>
          <a:xfrm>
            <a:off x="1644650" y="1524000"/>
            <a:ext cx="7499350" cy="4724400"/>
          </a:xfrm>
        </p:spPr>
        <p:txBody>
          <a:bodyPr/>
          <a:lstStyle/>
          <a:p>
            <a:pPr algn="just"/>
            <a:r>
              <a:rPr lang="en-US" dirty="0" smtClean="0">
                <a:solidFill>
                  <a:srgbClr val="00B0F0"/>
                </a:solidFill>
              </a:rPr>
              <a:t>User level: </a:t>
            </a:r>
            <a:r>
              <a:rPr lang="en-US" dirty="0" smtClean="0"/>
              <a:t>In this case , the thread management kernel is not aware of existence of the threads.</a:t>
            </a:r>
          </a:p>
          <a:p>
            <a:pPr algn="just"/>
            <a:r>
              <a:rPr lang="en-US" dirty="0" smtClean="0"/>
              <a:t>Each user level has one Thread library.</a:t>
            </a:r>
          </a:p>
          <a:p>
            <a:pPr algn="just"/>
            <a:r>
              <a:rPr lang="en-US" dirty="0" smtClean="0"/>
              <a:t>Thread library : Thread library provides programmer with API for creating and managing threads.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Kernel level</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operating system kernel represents the highest level of privilege in a modern general purpose computer. </a:t>
            </a:r>
          </a:p>
          <a:p>
            <a:pPr algn="just">
              <a:buNone/>
            </a:pPr>
            <a:endParaRPr lang="en-US" dirty="0" smtClean="0"/>
          </a:p>
          <a:p>
            <a:pPr algn="just"/>
            <a:r>
              <a:rPr lang="en-US" dirty="0" smtClean="0"/>
              <a:t>The kernel arbitrates access to protected hardware and controls how </a:t>
            </a:r>
            <a:r>
              <a:rPr lang="en-US" dirty="0" smtClean="0">
                <a:solidFill>
                  <a:srgbClr val="FF0000"/>
                </a:solidFill>
              </a:rPr>
              <a:t>limited resources</a:t>
            </a:r>
            <a:r>
              <a:rPr lang="en-US" dirty="0" smtClean="0"/>
              <a:t> such as </a:t>
            </a:r>
            <a:r>
              <a:rPr lang="en-US" dirty="0" smtClean="0">
                <a:solidFill>
                  <a:srgbClr val="FF0000"/>
                </a:solidFill>
              </a:rPr>
              <a:t>running time </a:t>
            </a:r>
            <a:r>
              <a:rPr lang="en-US" dirty="0" smtClean="0"/>
              <a:t>on the CPU and physical memory pages are used by processes on the system.</a:t>
            </a:r>
          </a:p>
          <a:p>
            <a:pPr>
              <a:buNone/>
            </a:pPr>
            <a:endParaRPr lang="en-US" dirty="0" smtClean="0"/>
          </a:p>
          <a:p>
            <a:r>
              <a:rPr lang="en-US" dirty="0" smtClean="0"/>
              <a:t>Examples :  Windows XP/2000 Solaris Linux</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Difference between User Level thread and Kernel Level thread</a:t>
            </a:r>
            <a:endParaRPr lang="en-US" sz="3600" dirty="0"/>
          </a:p>
        </p:txBody>
      </p:sp>
      <p:graphicFrame>
        <p:nvGraphicFramePr>
          <p:cNvPr id="4" name="Content Placeholder 3"/>
          <p:cNvGraphicFramePr>
            <a:graphicFrameLocks noGrp="1"/>
          </p:cNvGraphicFramePr>
          <p:nvPr>
            <p:ph idx="1"/>
          </p:nvPr>
        </p:nvGraphicFramePr>
        <p:xfrm>
          <a:off x="1435100" y="1447800"/>
          <a:ext cx="7499350" cy="5181600"/>
        </p:xfrm>
        <a:graphic>
          <a:graphicData uri="http://schemas.openxmlformats.org/drawingml/2006/table">
            <a:tbl>
              <a:tblPr firstRow="1" bandRow="1">
                <a:tableStyleId>{5C22544A-7EE6-4342-B048-85BDC9FD1C3A}</a:tableStyleId>
              </a:tblPr>
              <a:tblGrid>
                <a:gridCol w="3749675"/>
                <a:gridCol w="3749675"/>
              </a:tblGrid>
              <a:tr h="659429">
                <a:tc>
                  <a:txBody>
                    <a:bodyPr/>
                    <a:lstStyle/>
                    <a:p>
                      <a:pPr algn="l" fontAlgn="base"/>
                      <a:r>
                        <a:rPr lang="en-US" sz="3600" b="1" dirty="0"/>
                        <a:t>User level thread</a:t>
                      </a:r>
                      <a:endParaRPr lang="en-US" sz="3600" b="0" dirty="0"/>
                    </a:p>
                  </a:txBody>
                  <a:tcPr anchor="ctr"/>
                </a:tc>
                <a:tc>
                  <a:txBody>
                    <a:bodyPr/>
                    <a:lstStyle/>
                    <a:p>
                      <a:pPr algn="l" fontAlgn="base"/>
                      <a:r>
                        <a:rPr lang="en-US" sz="3600" b="1" dirty="0"/>
                        <a:t>Kernel level thread</a:t>
                      </a:r>
                      <a:endParaRPr lang="en-US" sz="3600" b="0" dirty="0"/>
                    </a:p>
                  </a:txBody>
                  <a:tcPr anchor="ctr"/>
                </a:tc>
              </a:tr>
              <a:tr h="812994">
                <a:tc>
                  <a:txBody>
                    <a:bodyPr/>
                    <a:lstStyle/>
                    <a:p>
                      <a:pPr algn="l" fontAlgn="base"/>
                      <a:r>
                        <a:rPr lang="en-US" sz="2400" b="0" dirty="0"/>
                        <a:t>User thread are implemented by users.</a:t>
                      </a:r>
                    </a:p>
                  </a:txBody>
                  <a:tcPr marL="95250" marR="95250" marT="133350" marB="133350" anchor="ctr"/>
                </a:tc>
                <a:tc>
                  <a:txBody>
                    <a:bodyPr/>
                    <a:lstStyle/>
                    <a:p>
                      <a:pPr algn="l" fontAlgn="base"/>
                      <a:r>
                        <a:rPr lang="en-US" sz="2400" b="0" dirty="0"/>
                        <a:t>kernel threads are implemented by OS.</a:t>
                      </a:r>
                    </a:p>
                  </a:txBody>
                  <a:tcPr marL="95250" marR="95250" marT="133350" marB="133350" anchor="ctr"/>
                </a:tc>
              </a:tr>
              <a:tr h="812994">
                <a:tc>
                  <a:txBody>
                    <a:bodyPr/>
                    <a:lstStyle/>
                    <a:p>
                      <a:pPr algn="l" fontAlgn="base"/>
                      <a:r>
                        <a:rPr lang="en-US" sz="2400" b="0" dirty="0"/>
                        <a:t>OS doesn’t recognized user level threads.</a:t>
                      </a:r>
                    </a:p>
                  </a:txBody>
                  <a:tcPr marL="95250" marR="95250" marT="133350" marB="133350" anchor="ctr"/>
                </a:tc>
                <a:tc>
                  <a:txBody>
                    <a:bodyPr/>
                    <a:lstStyle/>
                    <a:p>
                      <a:pPr algn="l" fontAlgn="base"/>
                      <a:r>
                        <a:rPr lang="en-US" sz="2400" b="0" dirty="0"/>
                        <a:t>Kernel threads are recognized by OS.</a:t>
                      </a:r>
                    </a:p>
                  </a:txBody>
                  <a:tcPr marL="95250" marR="95250" marT="133350" marB="133350" anchor="ctr"/>
                </a:tc>
              </a:tr>
              <a:tr h="812994">
                <a:tc>
                  <a:txBody>
                    <a:bodyPr/>
                    <a:lstStyle/>
                    <a:p>
                      <a:pPr algn="l" fontAlgn="base"/>
                      <a:r>
                        <a:rPr lang="en-US" sz="2400" b="0" dirty="0"/>
                        <a:t>Implementation of User threads is easy.</a:t>
                      </a:r>
                    </a:p>
                  </a:txBody>
                  <a:tcPr marL="95250" marR="95250" marT="133350" marB="133350" anchor="ctr"/>
                </a:tc>
                <a:tc>
                  <a:txBody>
                    <a:bodyPr/>
                    <a:lstStyle/>
                    <a:p>
                      <a:pPr algn="l" fontAlgn="base"/>
                      <a:r>
                        <a:rPr lang="en-US" sz="2400" b="0" dirty="0"/>
                        <a:t>Implementation of Kernel thread is complicated.</a:t>
                      </a:r>
                    </a:p>
                  </a:txBody>
                  <a:tcPr marL="95250" marR="95250" marT="133350" marB="133350" anchor="ctr"/>
                </a:tc>
              </a:tr>
              <a:tr h="812994">
                <a:tc>
                  <a:txBody>
                    <a:bodyPr/>
                    <a:lstStyle/>
                    <a:p>
                      <a:pPr algn="l" fontAlgn="base"/>
                      <a:r>
                        <a:rPr lang="en-US" sz="2400" b="0" dirty="0"/>
                        <a:t>Context switch time is less.</a:t>
                      </a:r>
                    </a:p>
                  </a:txBody>
                  <a:tcPr marL="95250" marR="95250" marT="133350" marB="133350" anchor="ctr"/>
                </a:tc>
                <a:tc>
                  <a:txBody>
                    <a:bodyPr/>
                    <a:lstStyle/>
                    <a:p>
                      <a:pPr algn="l" fontAlgn="base"/>
                      <a:r>
                        <a:rPr lang="en-US" sz="2400" b="0" dirty="0"/>
                        <a:t>Context switch time is more.</a:t>
                      </a:r>
                    </a:p>
                  </a:txBody>
                  <a:tcPr marL="95250" marR="95250" marT="133350" marB="133350" anchor="ct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47800" y="685800"/>
          <a:ext cx="7499350" cy="5486400"/>
        </p:xfrm>
        <a:graphic>
          <a:graphicData uri="http://schemas.openxmlformats.org/drawingml/2006/table">
            <a:tbl>
              <a:tblPr firstRow="1" bandRow="1">
                <a:tableStyleId>{5C22544A-7EE6-4342-B048-85BDC9FD1C3A}</a:tableStyleId>
              </a:tblPr>
              <a:tblGrid>
                <a:gridCol w="3733800"/>
                <a:gridCol w="3765550"/>
              </a:tblGrid>
              <a:tr h="2208095">
                <a:tc>
                  <a:txBody>
                    <a:bodyPr/>
                    <a:lstStyle/>
                    <a:p>
                      <a:pPr algn="l" fontAlgn="base"/>
                      <a:r>
                        <a:rPr lang="en-US" sz="2400" b="0" dirty="0"/>
                        <a:t>If one user level thread perform blocking operation then entire process will be blocked.</a:t>
                      </a:r>
                    </a:p>
                  </a:txBody>
                  <a:tcPr marL="95250" marR="95250" marT="133350" marB="133350" anchor="ctr"/>
                </a:tc>
                <a:tc>
                  <a:txBody>
                    <a:bodyPr/>
                    <a:lstStyle/>
                    <a:p>
                      <a:pPr algn="l" fontAlgn="base"/>
                      <a:r>
                        <a:rPr lang="en-US" sz="2400" b="0" dirty="0"/>
                        <a:t>If one kernel thread perform blocking operation then another thread can continue execution.</a:t>
                      </a:r>
                    </a:p>
                  </a:txBody>
                  <a:tcPr marL="95250" marR="95250" marT="133350" marB="133350" anchor="ctr"/>
                </a:tc>
              </a:tr>
              <a:tr h="2004030">
                <a:tc>
                  <a:txBody>
                    <a:bodyPr/>
                    <a:lstStyle/>
                    <a:p>
                      <a:pPr algn="l" fontAlgn="base"/>
                      <a:r>
                        <a:rPr lang="en-US" sz="2400" b="0" dirty="0"/>
                        <a:t>User level threads are designed as dependent threads.</a:t>
                      </a:r>
                    </a:p>
                  </a:txBody>
                  <a:tcPr marL="95250" marR="95250" marT="133350" marB="133350" anchor="ctr"/>
                </a:tc>
                <a:tc>
                  <a:txBody>
                    <a:bodyPr/>
                    <a:lstStyle/>
                    <a:p>
                      <a:pPr algn="l" fontAlgn="base"/>
                      <a:r>
                        <a:rPr lang="en-US" sz="2400" b="0" dirty="0"/>
                        <a:t>Kernel level threads are designed as independent threads.</a:t>
                      </a:r>
                    </a:p>
                  </a:txBody>
                  <a:tcPr marL="95250" marR="95250" marT="133350" marB="133350" anchor="ctr"/>
                </a:tc>
              </a:tr>
              <a:tr h="1274275">
                <a:tc>
                  <a:txBody>
                    <a:bodyPr/>
                    <a:lstStyle/>
                    <a:p>
                      <a:pPr algn="l" fontAlgn="base"/>
                      <a:r>
                        <a:rPr lang="en-US" sz="2400" b="0" dirty="0">
                          <a:solidFill>
                            <a:schemeClr val="tx1"/>
                          </a:solidFill>
                        </a:rPr>
                        <a:t>Context switch requires no hardware support.</a:t>
                      </a:r>
                    </a:p>
                  </a:txBody>
                  <a:tcPr marL="95250" marR="95250" marT="133350" marB="133350" anchor="ctr"/>
                </a:tc>
                <a:tc>
                  <a:txBody>
                    <a:bodyPr/>
                    <a:lstStyle/>
                    <a:p>
                      <a:pPr algn="l" fontAlgn="base"/>
                      <a:r>
                        <a:rPr lang="en-US" sz="2400" b="0" dirty="0">
                          <a:solidFill>
                            <a:schemeClr val="tx1"/>
                          </a:solidFill>
                        </a:rPr>
                        <a:t>Hardware support is needed.</a:t>
                      </a:r>
                    </a:p>
                  </a:txBody>
                  <a:tcPr marL="95250" marR="95250" marT="133350" marB="133350" anchor="ct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562600"/>
          </a:xfrm>
        </p:spPr>
        <p:txBody>
          <a:bodyPr>
            <a:normAutofit/>
          </a:bodyPr>
          <a:lstStyle/>
          <a:p>
            <a:pPr lvl="0" algn="just"/>
            <a:r>
              <a:rPr lang="en-US" dirty="0" smtClean="0">
                <a:solidFill>
                  <a:srgbClr val="002060"/>
                </a:solidFill>
              </a:rPr>
              <a:t>Many-to-One Model</a:t>
            </a:r>
            <a:endParaRPr lang="en-US" sz="2000" dirty="0" smtClean="0">
              <a:solidFill>
                <a:srgbClr val="002060"/>
              </a:solidFill>
            </a:endParaRPr>
          </a:p>
          <a:p>
            <a:pPr lvl="1" algn="just">
              <a:buNone/>
            </a:pPr>
            <a:r>
              <a:rPr lang="en-US" dirty="0" smtClean="0"/>
              <a:t>The many-to-one model maps </a:t>
            </a:r>
            <a:r>
              <a:rPr lang="en-US" dirty="0" smtClean="0">
                <a:solidFill>
                  <a:srgbClr val="FF0000"/>
                </a:solidFill>
              </a:rPr>
              <a:t>many user-level threads to one kernel thread.</a:t>
            </a:r>
            <a:endParaRPr lang="en-US" sz="1800" dirty="0" smtClean="0">
              <a:solidFill>
                <a:srgbClr val="FF0000"/>
              </a:solidFill>
            </a:endParaRPr>
          </a:p>
          <a:p>
            <a:pPr algn="just"/>
            <a:endParaRPr lang="en-US" sz="2000" dirty="0" smtClean="0"/>
          </a:p>
          <a:p>
            <a:pPr lvl="0" algn="just"/>
            <a:r>
              <a:rPr lang="en-US" dirty="0" smtClean="0">
                <a:solidFill>
                  <a:srgbClr val="002060"/>
                </a:solidFill>
              </a:rPr>
              <a:t>One-to-One Model</a:t>
            </a:r>
            <a:endParaRPr lang="en-US" sz="2000" dirty="0" smtClean="0">
              <a:solidFill>
                <a:srgbClr val="002060"/>
              </a:solidFill>
            </a:endParaRPr>
          </a:p>
          <a:p>
            <a:pPr lvl="1" algn="just">
              <a:buNone/>
            </a:pPr>
            <a:r>
              <a:rPr lang="en-US" dirty="0" smtClean="0"/>
              <a:t>The one-to-one model maps each </a:t>
            </a:r>
            <a:r>
              <a:rPr lang="en-US" dirty="0" smtClean="0">
                <a:solidFill>
                  <a:srgbClr val="FF0000"/>
                </a:solidFill>
              </a:rPr>
              <a:t>user thread to a kernel thread.</a:t>
            </a:r>
            <a:endParaRPr lang="en-US" sz="1800" dirty="0" smtClean="0">
              <a:solidFill>
                <a:srgbClr val="FF0000"/>
              </a:solidFill>
            </a:endParaRPr>
          </a:p>
          <a:p>
            <a:pPr>
              <a:buNone/>
            </a:pPr>
            <a:r>
              <a:rPr lang="en-US" dirty="0" smtClean="0"/>
              <a:t> 	</a:t>
            </a:r>
            <a:r>
              <a:rPr lang="en-US" sz="3600" dirty="0" smtClean="0"/>
              <a:t>    </a:t>
            </a:r>
            <a:r>
              <a:rPr lang="en-US" sz="2400" dirty="0" smtClean="0"/>
              <a:t>Examples:  Windows NT/XP/2000, Linux</a:t>
            </a:r>
            <a:endParaRPr lang="en-US" sz="2000" dirty="0" smtClean="0"/>
          </a:p>
          <a:p>
            <a:pPr lvl="0" algn="just"/>
            <a:r>
              <a:rPr lang="en-US" dirty="0" smtClean="0">
                <a:solidFill>
                  <a:srgbClr val="002060"/>
                </a:solidFill>
              </a:rPr>
              <a:t>Many-to-Many Model</a:t>
            </a:r>
            <a:endParaRPr lang="en-US" sz="2000" dirty="0" smtClean="0">
              <a:solidFill>
                <a:srgbClr val="002060"/>
              </a:solidFill>
            </a:endParaRPr>
          </a:p>
          <a:p>
            <a:pPr lvl="1" algn="just">
              <a:buNone/>
            </a:pPr>
            <a:r>
              <a:rPr lang="en-US" dirty="0" smtClean="0"/>
              <a:t>It multiplexes many user-level threads to a smaller or equal number of kernel threads.</a:t>
            </a:r>
            <a:endParaRPr lang="en-US" sz="1800"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solidFill>
                  <a:srgbClr val="C00000"/>
                </a:solidFill>
                <a:latin typeface="Times New Roman" panose="02020603050405020304" pitchFamily="18" charset="0"/>
                <a:cs typeface="Times New Roman" panose="02020603050405020304" pitchFamily="18" charset="0"/>
              </a:rPr>
              <a:t>TEXT: </a:t>
            </a:r>
            <a:r>
              <a:rPr lang="en-US" dirty="0" smtClean="0">
                <a:latin typeface="Times New Roman" panose="02020603050405020304" pitchFamily="18" charset="0"/>
                <a:cs typeface="Times New Roman" panose="02020603050405020304" pitchFamily="18" charset="0"/>
              </a:rPr>
              <a:t>program counter(PC) and contents of process register.</a:t>
            </a:r>
          </a:p>
          <a:p>
            <a:pPr algn="just"/>
            <a:r>
              <a:rPr lang="en-US" dirty="0" smtClean="0">
                <a:solidFill>
                  <a:srgbClr val="C00000"/>
                </a:solidFill>
                <a:latin typeface="Times New Roman" panose="02020603050405020304" pitchFamily="18" charset="0"/>
                <a:cs typeface="Times New Roman" panose="02020603050405020304" pitchFamily="18" charset="0"/>
              </a:rPr>
              <a:t>STACK : </a:t>
            </a:r>
            <a:r>
              <a:rPr lang="en-US" dirty="0" smtClean="0">
                <a:latin typeface="Times New Roman" panose="02020603050405020304" pitchFamily="18" charset="0"/>
                <a:cs typeface="Times New Roman" panose="02020603050405020304" pitchFamily="18" charset="0"/>
              </a:rPr>
              <a:t>Temporary data such as function </a:t>
            </a:r>
            <a:r>
              <a:rPr lang="en-US" dirty="0" err="1" smtClean="0">
                <a:latin typeface="Times New Roman" panose="02020603050405020304" pitchFamily="18" charset="0"/>
                <a:cs typeface="Times New Roman" panose="02020603050405020304" pitchFamily="18" charset="0"/>
              </a:rPr>
              <a:t>parameters,local</a:t>
            </a:r>
            <a:r>
              <a:rPr lang="en-US" dirty="0" smtClean="0">
                <a:latin typeface="Times New Roman" panose="02020603050405020304" pitchFamily="18" charset="0"/>
                <a:cs typeface="Times New Roman" panose="02020603050405020304" pitchFamily="18" charset="0"/>
              </a:rPr>
              <a:t> variables..etc.</a:t>
            </a:r>
          </a:p>
          <a:p>
            <a:pPr algn="just"/>
            <a:r>
              <a:rPr lang="en-US" dirty="0" smtClean="0">
                <a:solidFill>
                  <a:srgbClr val="C00000"/>
                </a:solidFill>
                <a:latin typeface="Times New Roman" panose="02020603050405020304" pitchFamily="18" charset="0"/>
                <a:cs typeface="Times New Roman" panose="02020603050405020304" pitchFamily="18" charset="0"/>
              </a:rPr>
              <a:t>DATA: </a:t>
            </a:r>
            <a:r>
              <a:rPr lang="en-US" dirty="0" smtClean="0">
                <a:latin typeface="Times New Roman" panose="02020603050405020304" pitchFamily="18" charset="0"/>
                <a:cs typeface="Times New Roman" panose="02020603050405020304" pitchFamily="18" charset="0"/>
              </a:rPr>
              <a:t>It contains the global and static variables.</a:t>
            </a:r>
          </a:p>
          <a:p>
            <a:pPr algn="just"/>
            <a:r>
              <a:rPr lang="en-US" dirty="0" smtClean="0">
                <a:solidFill>
                  <a:srgbClr val="C00000"/>
                </a:solidFill>
                <a:latin typeface="Times New Roman" panose="02020603050405020304" pitchFamily="18" charset="0"/>
                <a:cs typeface="Times New Roman" panose="02020603050405020304" pitchFamily="18" charset="0"/>
              </a:rPr>
              <a:t>HEAP: </a:t>
            </a:r>
            <a:r>
              <a:rPr lang="en-US" dirty="0" smtClean="0">
                <a:latin typeface="Times New Roman" panose="02020603050405020304" pitchFamily="18" charset="0"/>
                <a:cs typeface="Times New Roman" panose="02020603050405020304" pitchFamily="18" charset="0"/>
              </a:rPr>
              <a:t>It is dynamically allocated memory to the process during runtime.</a:t>
            </a:r>
          </a:p>
          <a:p>
            <a:pPr algn="just"/>
            <a:endParaRPr lang="en-US" dirty="0" smtClean="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52600" y="685800"/>
            <a:ext cx="6705599" cy="5791199"/>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639762"/>
          </a:xfrm>
        </p:spPr>
        <p:txBody>
          <a:bodyPr>
            <a:normAutofit/>
          </a:bodyPr>
          <a:lstStyle/>
          <a:p>
            <a:pPr algn="ctr"/>
            <a:r>
              <a:rPr lang="en-US" sz="3100" dirty="0" smtClean="0"/>
              <a:t>Differences between a process and a thread</a:t>
            </a:r>
            <a:endParaRPr lang="en-US" sz="3100" dirty="0"/>
          </a:p>
        </p:txBody>
      </p:sp>
      <p:graphicFrame>
        <p:nvGraphicFramePr>
          <p:cNvPr id="5" name="Content Placeholder 4"/>
          <p:cNvGraphicFramePr>
            <a:graphicFrameLocks noGrp="1"/>
          </p:cNvGraphicFramePr>
          <p:nvPr>
            <p:ph idx="1"/>
          </p:nvPr>
        </p:nvGraphicFramePr>
        <p:xfrm>
          <a:off x="1371600" y="914401"/>
          <a:ext cx="7562849" cy="5791200"/>
        </p:xfrm>
        <a:graphic>
          <a:graphicData uri="http://schemas.openxmlformats.org/drawingml/2006/table">
            <a:tbl>
              <a:tblPr firstRow="1" bandRow="1">
                <a:tableStyleId>{5C22544A-7EE6-4342-B048-85BDC9FD1C3A}</a:tableStyleId>
              </a:tblPr>
              <a:tblGrid>
                <a:gridCol w="2362200"/>
                <a:gridCol w="2700866"/>
                <a:gridCol w="2499783"/>
              </a:tblGrid>
              <a:tr h="544461">
                <a:tc>
                  <a:txBody>
                    <a:bodyPr/>
                    <a:lstStyle/>
                    <a:p>
                      <a:pPr algn="ctr" fontAlgn="t"/>
                      <a:r>
                        <a:rPr lang="en-US" sz="2000" dirty="0">
                          <a:solidFill>
                            <a:srgbClr val="92D050"/>
                          </a:solidFill>
                        </a:rPr>
                        <a:t>Comparison Basis</a:t>
                      </a:r>
                    </a:p>
                  </a:txBody>
                  <a:tcPr marL="76200" marR="76200" marT="76200" marB="76200"/>
                </a:tc>
                <a:tc>
                  <a:txBody>
                    <a:bodyPr/>
                    <a:lstStyle/>
                    <a:p>
                      <a:pPr algn="ctr" fontAlgn="t"/>
                      <a:r>
                        <a:rPr lang="en-US" sz="2000">
                          <a:solidFill>
                            <a:srgbClr val="92D050"/>
                          </a:solidFill>
                        </a:rPr>
                        <a:t>Process</a:t>
                      </a:r>
                    </a:p>
                  </a:txBody>
                  <a:tcPr marL="76200" marR="76200" marT="76200" marB="76200"/>
                </a:tc>
                <a:tc>
                  <a:txBody>
                    <a:bodyPr/>
                    <a:lstStyle/>
                    <a:p>
                      <a:pPr algn="ctr" fontAlgn="t"/>
                      <a:r>
                        <a:rPr lang="en-US" sz="2000" dirty="0">
                          <a:solidFill>
                            <a:srgbClr val="92D050"/>
                          </a:solidFill>
                        </a:rPr>
                        <a:t>Thread</a:t>
                      </a:r>
                    </a:p>
                  </a:txBody>
                  <a:tcPr marL="76200" marR="76200" marT="76200" marB="76200"/>
                </a:tc>
              </a:tr>
              <a:tr h="2097925">
                <a:tc>
                  <a:txBody>
                    <a:bodyPr/>
                    <a:lstStyle/>
                    <a:p>
                      <a:pPr fontAlgn="t"/>
                      <a:r>
                        <a:rPr lang="en-US" sz="2000" dirty="0"/>
                        <a:t>Definition</a:t>
                      </a:r>
                    </a:p>
                  </a:txBody>
                  <a:tcPr marL="76200" marR="76200" marT="76200" marB="76200"/>
                </a:tc>
                <a:tc>
                  <a:txBody>
                    <a:bodyPr/>
                    <a:lstStyle/>
                    <a:p>
                      <a:pPr fontAlgn="t"/>
                      <a:r>
                        <a:rPr lang="en-US" sz="2000" dirty="0"/>
                        <a:t>A process is a program under execution </a:t>
                      </a:r>
                      <a:r>
                        <a:rPr lang="en-US" sz="2000" dirty="0" err="1"/>
                        <a:t>i.e</a:t>
                      </a:r>
                      <a:r>
                        <a:rPr lang="en-US" sz="2000" dirty="0"/>
                        <a:t> an active program.</a:t>
                      </a:r>
                    </a:p>
                  </a:txBody>
                  <a:tcPr marL="76200" marR="76200" marT="76200" marB="76200"/>
                </a:tc>
                <a:tc>
                  <a:txBody>
                    <a:bodyPr/>
                    <a:lstStyle/>
                    <a:p>
                      <a:pPr fontAlgn="t"/>
                      <a:r>
                        <a:rPr lang="en-US" sz="2000"/>
                        <a:t>A thread is a lightweight process that can be managed independently by a scheduler.</a:t>
                      </a:r>
                    </a:p>
                  </a:txBody>
                  <a:tcPr marL="76200" marR="76200" marT="76200" marB="76200"/>
                </a:tc>
              </a:tr>
              <a:tr h="1335043">
                <a:tc>
                  <a:txBody>
                    <a:bodyPr/>
                    <a:lstStyle/>
                    <a:p>
                      <a:pPr fontAlgn="t"/>
                      <a:r>
                        <a:rPr lang="en-US" sz="2000" dirty="0"/>
                        <a:t>Memory Sharing</a:t>
                      </a:r>
                    </a:p>
                  </a:txBody>
                  <a:tcPr marL="76200" marR="76200" marT="76200" marB="76200"/>
                </a:tc>
                <a:tc>
                  <a:txBody>
                    <a:bodyPr/>
                    <a:lstStyle/>
                    <a:p>
                      <a:pPr fontAlgn="t"/>
                      <a:r>
                        <a:rPr lang="en-US" sz="2000"/>
                        <a:t>Processes are totally independent and don’t share memory.</a:t>
                      </a:r>
                    </a:p>
                  </a:txBody>
                  <a:tcPr marL="76200" marR="76200" marT="76200" marB="76200"/>
                </a:tc>
                <a:tc>
                  <a:txBody>
                    <a:bodyPr/>
                    <a:lstStyle/>
                    <a:p>
                      <a:pPr fontAlgn="t"/>
                      <a:r>
                        <a:rPr lang="en-US" sz="2000"/>
                        <a:t>A thread may share some memory with its peer threads.</a:t>
                      </a:r>
                    </a:p>
                  </a:txBody>
                  <a:tcPr marL="76200" marR="76200" marT="76200" marB="76200"/>
                </a:tc>
              </a:tr>
              <a:tr h="1813771">
                <a:tc>
                  <a:txBody>
                    <a:bodyPr/>
                    <a:lstStyle/>
                    <a:p>
                      <a:pPr fontAlgn="t"/>
                      <a:r>
                        <a:rPr lang="en-US" sz="2000" dirty="0"/>
                        <a:t>Communication</a:t>
                      </a:r>
                    </a:p>
                  </a:txBody>
                  <a:tcPr marL="76200" marR="76200" marT="76200" marB="76200"/>
                </a:tc>
                <a:tc>
                  <a:txBody>
                    <a:bodyPr/>
                    <a:lstStyle/>
                    <a:p>
                      <a:pPr fontAlgn="t"/>
                      <a:r>
                        <a:rPr lang="en-US" sz="2000" dirty="0"/>
                        <a:t>Communication between processes requires more time than between threads.</a:t>
                      </a:r>
                    </a:p>
                  </a:txBody>
                  <a:tcPr marL="76200" marR="76200" marT="76200" marB="76200"/>
                </a:tc>
                <a:tc>
                  <a:txBody>
                    <a:bodyPr/>
                    <a:lstStyle/>
                    <a:p>
                      <a:pPr fontAlgn="t"/>
                      <a:r>
                        <a:rPr lang="en-US" sz="2000" dirty="0"/>
                        <a:t>Communication between threads requires less time than between processes .</a:t>
                      </a:r>
                    </a:p>
                  </a:txBody>
                  <a:tcPr marL="76200" marR="76200" marT="76200" marB="76200"/>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35100" y="304800"/>
          <a:ext cx="7499349" cy="6172200"/>
        </p:xfrm>
        <a:graphic>
          <a:graphicData uri="http://schemas.openxmlformats.org/drawingml/2006/table">
            <a:tbl>
              <a:tblPr firstRow="1" bandRow="1">
                <a:tableStyleId>{5C22544A-7EE6-4342-B048-85BDC9FD1C3A}</a:tableStyleId>
              </a:tblPr>
              <a:tblGrid>
                <a:gridCol w="2499783"/>
                <a:gridCol w="2499783"/>
                <a:gridCol w="2499783"/>
              </a:tblGrid>
              <a:tr h="1805228">
                <a:tc>
                  <a:txBody>
                    <a:bodyPr/>
                    <a:lstStyle/>
                    <a:p>
                      <a:pPr fontAlgn="t"/>
                      <a:r>
                        <a:rPr lang="en-US" dirty="0"/>
                        <a:t>Blocked</a:t>
                      </a:r>
                    </a:p>
                  </a:txBody>
                  <a:tcPr marL="76200" marR="76200" marT="76200" marB="76200"/>
                </a:tc>
                <a:tc>
                  <a:txBody>
                    <a:bodyPr/>
                    <a:lstStyle/>
                    <a:p>
                      <a:pPr fontAlgn="t"/>
                      <a:r>
                        <a:rPr lang="en-US"/>
                        <a:t>If a process gets blocked, remaining processes can continue execution.</a:t>
                      </a:r>
                    </a:p>
                  </a:txBody>
                  <a:tcPr marL="76200" marR="76200" marT="76200" marB="76200"/>
                </a:tc>
                <a:tc>
                  <a:txBody>
                    <a:bodyPr/>
                    <a:lstStyle/>
                    <a:p>
                      <a:pPr fontAlgn="t"/>
                      <a:r>
                        <a:rPr lang="en-US"/>
                        <a:t>If a user level thread gets blocked, all of its peer threads also get blocked.</a:t>
                      </a:r>
                    </a:p>
                  </a:txBody>
                  <a:tcPr marL="76200" marR="76200" marT="76200" marB="76200"/>
                </a:tc>
              </a:tr>
              <a:tr h="1805228">
                <a:tc>
                  <a:txBody>
                    <a:bodyPr/>
                    <a:lstStyle/>
                    <a:p>
                      <a:pPr fontAlgn="t"/>
                      <a:r>
                        <a:rPr lang="en-US" sz="2000" dirty="0"/>
                        <a:t>Treatment by OS</a:t>
                      </a:r>
                    </a:p>
                  </a:txBody>
                  <a:tcPr marL="76200" marR="76200" marT="76200" marB="76200"/>
                </a:tc>
                <a:tc>
                  <a:txBody>
                    <a:bodyPr/>
                    <a:lstStyle/>
                    <a:p>
                      <a:pPr fontAlgn="t"/>
                      <a:r>
                        <a:rPr lang="en-US" sz="2000"/>
                        <a:t>All the different processes are treated separately by the operating system.</a:t>
                      </a:r>
                    </a:p>
                  </a:txBody>
                  <a:tcPr marL="76200" marR="76200" marT="76200" marB="76200"/>
                </a:tc>
                <a:tc>
                  <a:txBody>
                    <a:bodyPr/>
                    <a:lstStyle/>
                    <a:p>
                      <a:pPr fontAlgn="t"/>
                      <a:r>
                        <a:rPr lang="en-US" sz="2000"/>
                        <a:t>All user level peer threads are treated as a single task by the operating system.</a:t>
                      </a:r>
                    </a:p>
                  </a:txBody>
                  <a:tcPr marL="76200" marR="76200" marT="76200" marB="76200"/>
                </a:tc>
              </a:tr>
              <a:tr h="1280872">
                <a:tc>
                  <a:txBody>
                    <a:bodyPr/>
                    <a:lstStyle/>
                    <a:p>
                      <a:pPr fontAlgn="t"/>
                      <a:r>
                        <a:rPr lang="en-US" sz="2000" dirty="0"/>
                        <a:t>Time for creation</a:t>
                      </a:r>
                    </a:p>
                  </a:txBody>
                  <a:tcPr marL="76200" marR="76200" marT="76200" marB="76200"/>
                </a:tc>
                <a:tc>
                  <a:txBody>
                    <a:bodyPr/>
                    <a:lstStyle/>
                    <a:p>
                      <a:pPr fontAlgn="t"/>
                      <a:r>
                        <a:rPr lang="en-US" sz="2000" dirty="0"/>
                        <a:t>Processes require more time for creation.</a:t>
                      </a:r>
                    </a:p>
                  </a:txBody>
                  <a:tcPr marL="76200" marR="76200" marT="76200" marB="76200"/>
                </a:tc>
                <a:tc>
                  <a:txBody>
                    <a:bodyPr/>
                    <a:lstStyle/>
                    <a:p>
                      <a:pPr fontAlgn="t"/>
                      <a:r>
                        <a:rPr lang="en-US" sz="2000"/>
                        <a:t>Threads require less time for creation.</a:t>
                      </a:r>
                    </a:p>
                  </a:txBody>
                  <a:tcPr marL="76200" marR="76200" marT="76200" marB="76200"/>
                </a:tc>
              </a:tr>
              <a:tr h="1280872">
                <a:tc>
                  <a:txBody>
                    <a:bodyPr/>
                    <a:lstStyle/>
                    <a:p>
                      <a:pPr fontAlgn="t"/>
                      <a:r>
                        <a:rPr lang="en-US" sz="2000" dirty="0"/>
                        <a:t>Time for termination</a:t>
                      </a:r>
                    </a:p>
                  </a:txBody>
                  <a:tcPr marL="76200" marR="76200" marT="76200" marB="76200"/>
                </a:tc>
                <a:tc>
                  <a:txBody>
                    <a:bodyPr/>
                    <a:lstStyle/>
                    <a:p>
                      <a:pPr fontAlgn="t"/>
                      <a:r>
                        <a:rPr lang="en-US" sz="2000" dirty="0"/>
                        <a:t>Processes require more time for termination.</a:t>
                      </a:r>
                    </a:p>
                  </a:txBody>
                  <a:tcPr marL="76200" marR="76200" marT="76200" marB="76200"/>
                </a:tc>
                <a:tc>
                  <a:txBody>
                    <a:bodyPr/>
                    <a:lstStyle/>
                    <a:p>
                      <a:pPr fontAlgn="t"/>
                      <a:r>
                        <a:rPr lang="en-US" sz="2000" dirty="0"/>
                        <a:t>Threads require less time for termination.</a:t>
                      </a:r>
                    </a:p>
                  </a:txBody>
                  <a:tcPr marL="76200" marR="76200" marT="76200" marB="76200"/>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Scheduling Criteria</a:t>
            </a:r>
            <a:endParaRPr lang="en-US" b="1" dirty="0"/>
          </a:p>
        </p:txBody>
      </p:sp>
      <p:sp>
        <p:nvSpPr>
          <p:cNvPr id="3" name="Content Placeholder 2"/>
          <p:cNvSpPr>
            <a:spLocks noGrp="1"/>
          </p:cNvSpPr>
          <p:nvPr>
            <p:ph idx="1"/>
          </p:nvPr>
        </p:nvSpPr>
        <p:spPr/>
        <p:txBody>
          <a:bodyPr/>
          <a:lstStyle/>
          <a:p>
            <a:r>
              <a:rPr lang="en-US" dirty="0" smtClean="0"/>
              <a:t>Different CPU-scheduling algorithms have different properties.</a:t>
            </a:r>
          </a:p>
          <a:p>
            <a:r>
              <a:rPr lang="en-US" dirty="0" smtClean="0"/>
              <a:t>Many criteria have been suggested for comparing CPU-scheduling algorithms.</a:t>
            </a:r>
          </a:p>
          <a:p>
            <a:r>
              <a:rPr lang="en-US" dirty="0" smtClean="0"/>
              <a:t>The criteria include the following:</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596900" indent="-514350" algn="just">
              <a:buAutoNum type="arabicPeriod"/>
            </a:pPr>
            <a:r>
              <a:rPr lang="en-US" b="1" dirty="0" smtClean="0">
                <a:solidFill>
                  <a:srgbClr val="7030A0"/>
                </a:solidFill>
              </a:rPr>
              <a:t>CPU utilization </a:t>
            </a:r>
            <a:r>
              <a:rPr lang="en-US" dirty="0" smtClean="0">
                <a:solidFill>
                  <a:srgbClr val="7030A0"/>
                </a:solidFill>
              </a:rPr>
              <a:t>:</a:t>
            </a:r>
            <a:r>
              <a:rPr lang="en-US" dirty="0" smtClean="0"/>
              <a:t>We want to keep the CPU as busy as possible. Conceptually, CPU utilization can range from 0 to 100 percent. In a real system, it should range from 40 percent (for a lightly loaded system) to 90 percent (for a heavily loaded system).</a:t>
            </a:r>
          </a:p>
          <a:p>
            <a:pPr marL="596900" indent="-514350" algn="just">
              <a:buAutoNum type="arabicPeriod"/>
            </a:pPr>
            <a:endParaRPr lang="en-US" dirty="0" smtClean="0"/>
          </a:p>
          <a:p>
            <a:pPr marL="596900" indent="-514350" algn="just">
              <a:buAutoNum type="arabicPeriod"/>
            </a:pPr>
            <a:r>
              <a:rPr lang="en-US" b="1" dirty="0" smtClean="0">
                <a:solidFill>
                  <a:srgbClr val="7030A0"/>
                </a:solidFill>
              </a:rPr>
              <a:t>Throughput</a:t>
            </a:r>
            <a:r>
              <a:rPr lang="en-US" dirty="0" smtClean="0"/>
              <a:t>: If the CPU is busy executing processes, then work is being done. One measure of work is the </a:t>
            </a:r>
            <a:r>
              <a:rPr lang="en-US" dirty="0" smtClean="0">
                <a:solidFill>
                  <a:srgbClr val="0070C0"/>
                </a:solidFill>
              </a:rPr>
              <a:t>number of processes that are completed per time unit</a:t>
            </a:r>
            <a:r>
              <a:rPr lang="en-US" dirty="0" smtClean="0"/>
              <a:t>, called throughput</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b="1" dirty="0" smtClean="0">
                <a:solidFill>
                  <a:srgbClr val="7030A0"/>
                </a:solidFill>
              </a:rPr>
              <a:t>3.Turnaround time: </a:t>
            </a:r>
            <a:r>
              <a:rPr lang="en-US" dirty="0" smtClean="0"/>
              <a:t>The interval from the time of submission of a process to the time of completion is the turnaround time. Turnaround time is the sum of the periods spent waiting to get into memory, waiting in the ready queue, executing on the CPU, and doing I/O.</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b="1" dirty="0" smtClean="0">
                <a:solidFill>
                  <a:srgbClr val="7030A0"/>
                </a:solidFill>
              </a:rPr>
              <a:t>4.Waiting time:  </a:t>
            </a:r>
            <a:r>
              <a:rPr lang="en-US" dirty="0" smtClean="0"/>
              <a:t>The CPU-scheduling algorithm does not affect the amount of time during which a process executes or does I/O. It affects only the amount of time that a process spends </a:t>
            </a:r>
            <a:r>
              <a:rPr lang="en-US" dirty="0" smtClean="0">
                <a:solidFill>
                  <a:srgbClr val="0070C0"/>
                </a:solidFill>
              </a:rPr>
              <a:t>waiting in the ready queue</a:t>
            </a:r>
            <a:r>
              <a:rPr lang="en-US" dirty="0" smtClean="0"/>
              <a:t>. Waiting time is the sum of the periods spent waiting in the ready queue. </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b="1" dirty="0" smtClean="0">
                <a:solidFill>
                  <a:srgbClr val="7030A0"/>
                </a:solidFill>
              </a:rPr>
              <a:t>4.Response time: </a:t>
            </a:r>
            <a:r>
              <a:rPr lang="en-US" dirty="0" smtClean="0"/>
              <a:t>In an interactive system, turnaround time may not be the best criterion. Thus, another measure is the time from the submission of a request until the first response is produced. This measure, called response time, is the time it takes to start responding, not the time it takes to output the response. </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p:cNvSpPr/>
          <p:nvPr/>
        </p:nvSpPr>
        <p:spPr>
          <a:xfrm>
            <a:off x="2895600" y="533400"/>
            <a:ext cx="4419600" cy="1066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SCHEDULING ALGORITHMS</a:t>
            </a:r>
            <a:endParaRPr lang="en-US" sz="3200" dirty="0" smtClean="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066800" y="2819400"/>
            <a:ext cx="3200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PRE EMPTIVE</a:t>
            </a:r>
            <a:endParaRPr lang="en-US" sz="2800" dirty="0" smtClean="0">
              <a:solidFill>
                <a:srgbClr val="FFC000"/>
              </a:solidFill>
            </a:endParaRPr>
          </a:p>
          <a:p>
            <a:pPr algn="ctr"/>
            <a:endParaRPr lang="en-US" dirty="0"/>
          </a:p>
        </p:txBody>
      </p:sp>
      <p:sp>
        <p:nvSpPr>
          <p:cNvPr id="11" name="Rectangle 10"/>
          <p:cNvSpPr/>
          <p:nvPr/>
        </p:nvSpPr>
        <p:spPr>
          <a:xfrm>
            <a:off x="5181600" y="2743200"/>
            <a:ext cx="3733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75000"/>
                  </a:schemeClr>
                </a:solidFill>
              </a:rPr>
              <a:t>NON-PRE EMPTIVE</a:t>
            </a:r>
          </a:p>
          <a:p>
            <a:pPr algn="ctr"/>
            <a:endParaRPr lang="en-US" dirty="0"/>
          </a:p>
        </p:txBody>
      </p:sp>
      <p:sp>
        <p:nvSpPr>
          <p:cNvPr id="13" name="Snip Single Corner Rectangle 12"/>
          <p:cNvSpPr/>
          <p:nvPr/>
        </p:nvSpPr>
        <p:spPr>
          <a:xfrm>
            <a:off x="1371600" y="5029200"/>
            <a:ext cx="2819400" cy="16002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rgbClr val="FFFF00"/>
                </a:solidFill>
              </a:rPr>
              <a:t>ROUND ROBIN</a:t>
            </a:r>
            <a:endParaRPr lang="en-US" sz="2000" dirty="0" smtClean="0">
              <a:solidFill>
                <a:srgbClr val="FFFF00"/>
              </a:solidFill>
            </a:endParaRPr>
          </a:p>
          <a:p>
            <a:r>
              <a:rPr lang="en-US" sz="2000" b="1" dirty="0" smtClean="0">
                <a:solidFill>
                  <a:srgbClr val="FFFF00"/>
                </a:solidFill>
              </a:rPr>
              <a:t> </a:t>
            </a:r>
            <a:endParaRPr lang="en-US" sz="2000" dirty="0" smtClean="0">
              <a:solidFill>
                <a:srgbClr val="FFFF00"/>
              </a:solidFill>
            </a:endParaRPr>
          </a:p>
          <a:p>
            <a:pPr lvl="0"/>
            <a:r>
              <a:rPr lang="en-US" sz="2000" b="1" dirty="0" smtClean="0">
                <a:solidFill>
                  <a:srgbClr val="FFFF00"/>
                </a:solidFill>
              </a:rPr>
              <a:t>PRIORITY BASED</a:t>
            </a:r>
            <a:endParaRPr lang="en-US" sz="2000" dirty="0" smtClean="0">
              <a:solidFill>
                <a:srgbClr val="FFFF00"/>
              </a:solidFill>
            </a:endParaRPr>
          </a:p>
          <a:p>
            <a:pPr algn="ctr"/>
            <a:endParaRPr lang="en-US" sz="2000" dirty="0"/>
          </a:p>
        </p:txBody>
      </p:sp>
      <p:sp>
        <p:nvSpPr>
          <p:cNvPr id="14" name="Round Same Side Corner Rectangle 13"/>
          <p:cNvSpPr/>
          <p:nvPr/>
        </p:nvSpPr>
        <p:spPr>
          <a:xfrm>
            <a:off x="5638800" y="5029200"/>
            <a:ext cx="3048000" cy="16002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b="1" dirty="0" smtClean="0"/>
          </a:p>
          <a:p>
            <a:pPr lvl="0"/>
            <a:r>
              <a:rPr lang="en-US" sz="2000" b="1" dirty="0" smtClean="0">
                <a:solidFill>
                  <a:srgbClr val="7030A0"/>
                </a:solidFill>
              </a:rPr>
              <a:t>FCFS(FIRST CUM FIRST SERVE)</a:t>
            </a:r>
            <a:endParaRPr lang="en-US" sz="2000" dirty="0" smtClean="0">
              <a:solidFill>
                <a:srgbClr val="7030A0"/>
              </a:solidFill>
            </a:endParaRPr>
          </a:p>
          <a:p>
            <a:r>
              <a:rPr lang="en-US" sz="2000" b="1" dirty="0" smtClean="0">
                <a:solidFill>
                  <a:srgbClr val="7030A0"/>
                </a:solidFill>
              </a:rPr>
              <a:t> </a:t>
            </a:r>
            <a:endParaRPr lang="en-US" sz="2000" dirty="0" smtClean="0">
              <a:solidFill>
                <a:srgbClr val="7030A0"/>
              </a:solidFill>
            </a:endParaRPr>
          </a:p>
          <a:p>
            <a:pPr lvl="0"/>
            <a:r>
              <a:rPr lang="en-US" sz="2000" b="1" dirty="0" smtClean="0">
                <a:solidFill>
                  <a:srgbClr val="7030A0"/>
                </a:solidFill>
              </a:rPr>
              <a:t>SJF(SHORTEST JOB FIRST)</a:t>
            </a:r>
            <a:endParaRPr lang="en-US" sz="2000" dirty="0" smtClean="0">
              <a:solidFill>
                <a:srgbClr val="7030A0"/>
              </a:solidFill>
            </a:endParaRPr>
          </a:p>
          <a:p>
            <a:pPr algn="ctr"/>
            <a:endParaRPr lang="en-US" dirty="0"/>
          </a:p>
        </p:txBody>
      </p:sp>
      <p:cxnSp>
        <p:nvCxnSpPr>
          <p:cNvPr id="16" name="Straight Arrow Connector 15"/>
          <p:cNvCxnSpPr>
            <a:endCxn id="10" idx="0"/>
          </p:cNvCxnSpPr>
          <p:nvPr/>
        </p:nvCxnSpPr>
        <p:spPr>
          <a:xfrm flipH="1">
            <a:off x="2667000" y="1676400"/>
            <a:ext cx="7620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1" idx="0"/>
          </p:cNvCxnSpPr>
          <p:nvPr/>
        </p:nvCxnSpPr>
        <p:spPr>
          <a:xfrm>
            <a:off x="6019800" y="1676400"/>
            <a:ext cx="10287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514600" y="3733800"/>
            <a:ext cx="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934200" y="3657600"/>
            <a:ext cx="762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762000"/>
            <a:ext cx="7498080" cy="5486400"/>
          </a:xfrm>
        </p:spPr>
        <p:txBody>
          <a:bodyPr>
            <a:normAutofit fontScale="92500" lnSpcReduction="20000"/>
          </a:bodyPr>
          <a:lstStyle/>
          <a:p>
            <a:pPr algn="just"/>
            <a:r>
              <a:rPr lang="en-US" b="1" dirty="0" smtClean="0">
                <a:solidFill>
                  <a:srgbClr val="FF0000"/>
                </a:solidFill>
              </a:rPr>
              <a:t>Preemptive :</a:t>
            </a:r>
            <a:r>
              <a:rPr lang="en-US" dirty="0" smtClean="0"/>
              <a:t>In Preemptive Scheduling, the CPU is allocated to the processes for a specific </a:t>
            </a:r>
            <a:r>
              <a:rPr lang="en-US" dirty="0" smtClean="0">
                <a:solidFill>
                  <a:srgbClr val="0070C0"/>
                </a:solidFill>
              </a:rPr>
              <a:t>Time period</a:t>
            </a:r>
            <a:r>
              <a:rPr lang="en-US" dirty="0" smtClean="0"/>
              <a:t>.</a:t>
            </a:r>
          </a:p>
          <a:p>
            <a:pPr algn="just">
              <a:buNone/>
            </a:pPr>
            <a:endParaRPr lang="en-US" sz="2600" dirty="0" smtClean="0"/>
          </a:p>
          <a:p>
            <a:pPr>
              <a:buNone/>
            </a:pPr>
            <a:r>
              <a:rPr lang="en-US" sz="3300" dirty="0" smtClean="0"/>
              <a:t>    Eg: 1.Round Robin 2. </a:t>
            </a:r>
            <a:r>
              <a:rPr lang="en-US" sz="3800" dirty="0" smtClean="0"/>
              <a:t>Priority based</a:t>
            </a:r>
          </a:p>
          <a:p>
            <a:pPr>
              <a:buNone/>
            </a:pPr>
            <a:endParaRPr lang="en-US" dirty="0" smtClean="0"/>
          </a:p>
          <a:p>
            <a:pPr algn="just"/>
            <a:r>
              <a:rPr lang="en-US" b="1" dirty="0" smtClean="0">
                <a:solidFill>
                  <a:srgbClr val="FF0000"/>
                </a:solidFill>
              </a:rPr>
              <a:t>Non-preemptive : </a:t>
            </a:r>
            <a:r>
              <a:rPr lang="en-US" dirty="0" smtClean="0"/>
              <a:t>Non-preemptive scheduling CPU is allocated to the process </a:t>
            </a:r>
            <a:r>
              <a:rPr lang="en-US" dirty="0" smtClean="0">
                <a:solidFill>
                  <a:srgbClr val="0070C0"/>
                </a:solidFill>
              </a:rPr>
              <a:t>until it terminates</a:t>
            </a:r>
            <a:r>
              <a:rPr lang="en-US" dirty="0" smtClean="0"/>
              <a:t>.</a:t>
            </a:r>
          </a:p>
          <a:p>
            <a:pPr algn="just">
              <a:buNone/>
            </a:pPr>
            <a:endParaRPr lang="en-US" dirty="0" smtClean="0"/>
          </a:p>
          <a:p>
            <a:pPr lvl="0">
              <a:buNone/>
            </a:pPr>
            <a:r>
              <a:rPr lang="en-US" sz="3500" dirty="0" smtClean="0"/>
              <a:t>     Eg: 1.</a:t>
            </a:r>
            <a:r>
              <a:rPr lang="en-US" sz="3000" dirty="0" smtClean="0"/>
              <a:t>FCFS(First Cum First Serve)</a:t>
            </a:r>
          </a:p>
          <a:p>
            <a:pPr lvl="0">
              <a:buNone/>
            </a:pPr>
            <a:r>
              <a:rPr lang="en-US" sz="3000" dirty="0" smtClean="0"/>
              <a:t>             2. SJF(Shortest Job First)</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4864</Words>
  <Application>WPS Presentation</Application>
  <PresentationFormat>On-screen Show (4:3)</PresentationFormat>
  <Paragraphs>563</Paragraphs>
  <Slides>133</Slides>
  <Notes>1</Notes>
  <HiddenSlides>0</HiddenSlides>
  <MMClips>0</MMClips>
  <ScaleCrop>false</ScaleCrop>
  <HeadingPairs>
    <vt:vector size="4" baseType="variant">
      <vt:variant>
        <vt:lpstr>Theme</vt:lpstr>
      </vt:variant>
      <vt:variant>
        <vt:i4>1</vt:i4>
      </vt:variant>
      <vt:variant>
        <vt:lpstr>Slide Titles</vt:lpstr>
      </vt:variant>
      <vt:variant>
        <vt:i4>133</vt:i4>
      </vt:variant>
    </vt:vector>
  </HeadingPairs>
  <TitlesOfParts>
    <vt:vector size="134" baseType="lpstr">
      <vt:lpstr>Solstice</vt:lpstr>
      <vt:lpstr>  UNIT - II  Process and CPU Scheduling </vt:lpstr>
      <vt:lpstr>  PROCESS</vt:lpstr>
      <vt:lpstr>PROGRAM</vt:lpstr>
      <vt:lpstr>Slide 4</vt:lpstr>
      <vt:lpstr>Slide 5</vt:lpstr>
      <vt:lpstr>  Structure of a Process in Memory </vt:lpstr>
      <vt:lpstr>Slide 7</vt:lpstr>
      <vt:lpstr>Process in memory</vt:lpstr>
      <vt:lpstr>Slide 9</vt:lpstr>
      <vt:lpstr>Slide 10</vt:lpstr>
      <vt:lpstr>Slide 11</vt:lpstr>
      <vt:lpstr> Process State  </vt:lpstr>
      <vt:lpstr>Slide 13</vt:lpstr>
      <vt:lpstr>Five state process Model</vt:lpstr>
      <vt:lpstr>Slide 15</vt:lpstr>
      <vt:lpstr>Slide 16</vt:lpstr>
      <vt:lpstr> Process State  </vt:lpstr>
      <vt:lpstr>PROCESS MANAGEMENT</vt:lpstr>
      <vt:lpstr>Slide 19</vt:lpstr>
      <vt:lpstr>PROCESS HAS VARIOUS ATTRIBUTES</vt:lpstr>
      <vt:lpstr>Process Control Block</vt:lpstr>
      <vt:lpstr> Process Control Block  </vt:lpstr>
      <vt:lpstr>Slide 23</vt:lpstr>
      <vt:lpstr>Slide 24</vt:lpstr>
      <vt:lpstr>Process Control Block  </vt:lpstr>
      <vt:lpstr>CPU Switch From Process to Process</vt:lpstr>
      <vt:lpstr>Process Scheduling</vt:lpstr>
      <vt:lpstr>Process Scheduling</vt:lpstr>
      <vt:lpstr> 1. Scheduling Queues </vt:lpstr>
      <vt:lpstr>Slide 30</vt:lpstr>
      <vt:lpstr>Slide 31</vt:lpstr>
      <vt:lpstr>Slide 32</vt:lpstr>
      <vt:lpstr> Two-State Process Model </vt:lpstr>
      <vt:lpstr>Dispatcher</vt:lpstr>
      <vt:lpstr>Slide 35</vt:lpstr>
      <vt:lpstr>2. Schedulers</vt:lpstr>
      <vt:lpstr>Types of Schedulers </vt:lpstr>
      <vt:lpstr>1.Long-Term Scheduler or Job Scheduler </vt:lpstr>
      <vt:lpstr>2.Short-Term Scheduler, Or CPU Scheduler</vt:lpstr>
      <vt:lpstr>3.Medium-Term Scheduler </vt:lpstr>
      <vt:lpstr>Slide 41</vt:lpstr>
      <vt:lpstr>Slide 42</vt:lpstr>
      <vt:lpstr>Comparison among Scheduler </vt:lpstr>
      <vt:lpstr>3. Context Switch </vt:lpstr>
      <vt:lpstr>Slide 45</vt:lpstr>
      <vt:lpstr>4. CPU–I/O Burst Cycle</vt:lpstr>
      <vt:lpstr>CPU–I/O Burst Cycle</vt:lpstr>
      <vt:lpstr>Operation on a Process</vt:lpstr>
      <vt:lpstr>Slide 49</vt:lpstr>
      <vt:lpstr>1. PROCESS CREATION</vt:lpstr>
      <vt:lpstr>Slide 51</vt:lpstr>
      <vt:lpstr>System call interface for process management</vt:lpstr>
      <vt:lpstr>Slide 53</vt:lpstr>
      <vt:lpstr>Slide 54</vt:lpstr>
      <vt:lpstr>Slide 55</vt:lpstr>
      <vt:lpstr>Slide 56</vt:lpstr>
      <vt:lpstr>A Tree of Processes in Linux </vt:lpstr>
      <vt:lpstr>PROCESS CREATION</vt:lpstr>
      <vt:lpstr>2. Scheduling/Dispatching</vt:lpstr>
      <vt:lpstr>3. Process Blocking</vt:lpstr>
      <vt:lpstr>Process Blocking</vt:lpstr>
      <vt:lpstr>4. Process Preemption</vt:lpstr>
      <vt:lpstr>Process Preemption</vt:lpstr>
      <vt:lpstr>5. Termination</vt:lpstr>
      <vt:lpstr>Slide 65</vt:lpstr>
      <vt:lpstr>Co-operating processes</vt:lpstr>
      <vt:lpstr>Slide 67</vt:lpstr>
      <vt:lpstr>Reasons for cooperating processes</vt:lpstr>
      <vt:lpstr>Slide 69</vt:lpstr>
      <vt:lpstr>Cooperating processes need inter-process communication (IPC)</vt:lpstr>
      <vt:lpstr>Slide 71</vt:lpstr>
      <vt:lpstr>Slide 72</vt:lpstr>
      <vt:lpstr>Slide 73</vt:lpstr>
      <vt:lpstr>Direct Communication  </vt:lpstr>
      <vt:lpstr>Indirect Communication</vt:lpstr>
      <vt:lpstr>Synchronization</vt:lpstr>
      <vt:lpstr>Slide 77</vt:lpstr>
      <vt:lpstr>Communications models</vt:lpstr>
      <vt:lpstr>THREADS</vt:lpstr>
      <vt:lpstr>DEFINATION</vt:lpstr>
      <vt:lpstr>Slide 81</vt:lpstr>
      <vt:lpstr>Single and Multithreaded Processes</vt:lpstr>
      <vt:lpstr>Multi Thread </vt:lpstr>
      <vt:lpstr>Slide 84</vt:lpstr>
      <vt:lpstr>User Level</vt:lpstr>
      <vt:lpstr>Kernel level</vt:lpstr>
      <vt:lpstr>Difference between User Level thread and Kernel Level thread</vt:lpstr>
      <vt:lpstr>Slide 88</vt:lpstr>
      <vt:lpstr>Slide 89</vt:lpstr>
      <vt:lpstr>Slide 90</vt:lpstr>
      <vt:lpstr>Differences between a process and a thread</vt:lpstr>
      <vt:lpstr>Slide 92</vt:lpstr>
      <vt:lpstr>Scheduling Criteria</vt:lpstr>
      <vt:lpstr>Slide 94</vt:lpstr>
      <vt:lpstr>Slide 95</vt:lpstr>
      <vt:lpstr>Slide 96</vt:lpstr>
      <vt:lpstr>Slide 97</vt:lpstr>
      <vt:lpstr>Slide 98</vt:lpstr>
      <vt:lpstr>Slide 99</vt:lpstr>
      <vt:lpstr>Slide 100</vt:lpstr>
      <vt:lpstr>CPU SCHEDULING DECISIONS MAY TAKE PLACE WHEN A PROCESS</vt:lpstr>
      <vt:lpstr>Scheduling algorithms</vt:lpstr>
      <vt:lpstr>1.First-Come, First-Served (FCFS)  </vt:lpstr>
      <vt:lpstr>1.First-Come, First-Served (FCFS)  </vt:lpstr>
      <vt:lpstr>Slide 105</vt:lpstr>
      <vt:lpstr>Slide 106</vt:lpstr>
      <vt:lpstr>Order of scheduling matters</vt:lpstr>
      <vt:lpstr>FCFS Pros and Cons</vt:lpstr>
      <vt:lpstr>2. Shortest-Job-First Scheduling</vt:lpstr>
      <vt:lpstr>2. Shortest-Job-First Scheduling </vt:lpstr>
      <vt:lpstr>Slide 111</vt:lpstr>
      <vt:lpstr>Slide 112</vt:lpstr>
      <vt:lpstr>SJF Pros and Cons</vt:lpstr>
      <vt:lpstr>3. Priority Scheduling </vt:lpstr>
      <vt:lpstr> Priority Scheduling Pros and Cons</vt:lpstr>
      <vt:lpstr>4. Round-Robin Scheduling </vt:lpstr>
      <vt:lpstr>Slide 117</vt:lpstr>
      <vt:lpstr>EXAMPLE  : ROUND ROBIN</vt:lpstr>
      <vt:lpstr>ROUND ROBIN Pros and Cons</vt:lpstr>
      <vt:lpstr>Multilevel Queue Scheduling </vt:lpstr>
      <vt:lpstr>Slide 121</vt:lpstr>
      <vt:lpstr>Slide 122</vt:lpstr>
      <vt:lpstr>Slide 123</vt:lpstr>
      <vt:lpstr>Multiple- Processor Scheduling </vt:lpstr>
      <vt:lpstr>Slide 125</vt:lpstr>
      <vt:lpstr>Slide 126</vt:lpstr>
      <vt:lpstr>Slide 127</vt:lpstr>
      <vt:lpstr>Slide 128</vt:lpstr>
      <vt:lpstr>Processor Affinity</vt:lpstr>
      <vt:lpstr>Slide 130</vt:lpstr>
      <vt:lpstr>Slide 131</vt:lpstr>
      <vt:lpstr>Slide 132</vt:lpstr>
      <vt:lpstr>Slide 133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II  Process and CPU Scheduling</dc:title>
  <dc:creator>student</dc:creator>
  <cp:lastModifiedBy>AI&amp;ML P.A</cp:lastModifiedBy>
  <cp:revision>107</cp:revision>
  <dcterms:created xsi:type="dcterms:W3CDTF">2021-04-01T09:59:00Z</dcterms:created>
  <dcterms:modified xsi:type="dcterms:W3CDTF">2022-05-09T09:27:07Z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1033-11.2.0.10101</vt:lpwstr>
  </property>
</Properties>
</file>