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7" r:id="rId6"/>
    <p:sldId id="268" r:id="rId7"/>
    <p:sldId id="260" r:id="rId8"/>
    <p:sldId id="261" r:id="rId9"/>
    <p:sldId id="262" r:id="rId10"/>
    <p:sldId id="278" r:id="rId11"/>
    <p:sldId id="279" r:id="rId12"/>
    <p:sldId id="280" r:id="rId13"/>
    <p:sldId id="281" r:id="rId14"/>
    <p:sldId id="282" r:id="rId15"/>
    <p:sldId id="283" r:id="rId16"/>
    <p:sldId id="284" r:id="rId17"/>
    <p:sldId id="269" r:id="rId18"/>
    <p:sldId id="277" r:id="rId19"/>
    <p:sldId id="270" r:id="rId20"/>
    <p:sldId id="315" r:id="rId21"/>
    <p:sldId id="314" r:id="rId22"/>
    <p:sldId id="285" r:id="rId23"/>
    <p:sldId id="286" r:id="rId24"/>
    <p:sldId id="296" r:id="rId25"/>
    <p:sldId id="311" r:id="rId26"/>
    <p:sldId id="288" r:id="rId27"/>
    <p:sldId id="289" r:id="rId28"/>
    <p:sldId id="353" r:id="rId29"/>
    <p:sldId id="294" r:id="rId30"/>
    <p:sldId id="337" r:id="rId31"/>
    <p:sldId id="295" r:id="rId32"/>
    <p:sldId id="297" r:id="rId33"/>
    <p:sldId id="298" r:id="rId34"/>
    <p:sldId id="308" r:id="rId35"/>
    <p:sldId id="299" r:id="rId36"/>
    <p:sldId id="309" r:id="rId37"/>
    <p:sldId id="310" r:id="rId38"/>
    <p:sldId id="312" r:id="rId39"/>
    <p:sldId id="300" r:id="rId40"/>
    <p:sldId id="301" r:id="rId41"/>
    <p:sldId id="313" r:id="rId42"/>
    <p:sldId id="302" r:id="rId43"/>
    <p:sldId id="303" r:id="rId44"/>
    <p:sldId id="371" r:id="rId45"/>
    <p:sldId id="372" r:id="rId46"/>
    <p:sldId id="374" r:id="rId47"/>
    <p:sldId id="375" r:id="rId48"/>
    <p:sldId id="352" r:id="rId49"/>
    <p:sldId id="376" r:id="rId50"/>
    <p:sldId id="377" r:id="rId51"/>
    <p:sldId id="378" r:id="rId52"/>
    <p:sldId id="338" r:id="rId53"/>
    <p:sldId id="384" r:id="rId54"/>
    <p:sldId id="392" r:id="rId55"/>
    <p:sldId id="379" r:id="rId56"/>
    <p:sldId id="382" r:id="rId57"/>
    <p:sldId id="383" r:id="rId58"/>
    <p:sldId id="387" r:id="rId59"/>
    <p:sldId id="385" r:id="rId60"/>
    <p:sldId id="388" r:id="rId61"/>
    <p:sldId id="389" r:id="rId62"/>
    <p:sldId id="406" r:id="rId63"/>
    <p:sldId id="422" r:id="rId64"/>
    <p:sldId id="407" r:id="rId65"/>
    <p:sldId id="408" r:id="rId66"/>
    <p:sldId id="409" r:id="rId67"/>
    <p:sldId id="410" r:id="rId68"/>
    <p:sldId id="401" r:id="rId69"/>
    <p:sldId id="404" r:id="rId70"/>
    <p:sldId id="400" r:id="rId71"/>
    <p:sldId id="414" r:id="rId72"/>
    <p:sldId id="415" r:id="rId73"/>
    <p:sldId id="420" r:id="rId74"/>
    <p:sldId id="411" r:id="rId75"/>
    <p:sldId id="412" r:id="rId76"/>
    <p:sldId id="416" r:id="rId77"/>
    <p:sldId id="417" r:id="rId78"/>
    <p:sldId id="418" r:id="rId79"/>
    <p:sldId id="419" r:id="rId80"/>
    <p:sldId id="421" r:id="rId81"/>
    <p:sldId id="405" r:id="rId82"/>
    <p:sldId id="413" r:id="rId83"/>
    <p:sldId id="423" r:id="rId84"/>
    <p:sldId id="424" r:id="rId85"/>
    <p:sldId id="425" r:id="rId86"/>
    <p:sldId id="426" r:id="rId87"/>
    <p:sldId id="427" r:id="rId88"/>
    <p:sldId id="402" r:id="rId89"/>
    <p:sldId id="428" r:id="rId90"/>
    <p:sldId id="429" r:id="rId91"/>
    <p:sldId id="430" r:id="rId92"/>
    <p:sldId id="431" r:id="rId93"/>
    <p:sldId id="432" r:id="rId94"/>
    <p:sldId id="433" r:id="rId95"/>
    <p:sldId id="435" r:id="rId96"/>
    <p:sldId id="434" r:id="rId97"/>
    <p:sldId id="437" r:id="rId98"/>
    <p:sldId id="436" r:id="rId99"/>
    <p:sldId id="438" r:id="rId100"/>
    <p:sldId id="439" r:id="rId101"/>
    <p:sldId id="440" r:id="rId102"/>
    <p:sldId id="441" r:id="rId103"/>
    <p:sldId id="442" r:id="rId104"/>
    <p:sldId id="443" r:id="rId105"/>
    <p:sldId id="444" r:id="rId106"/>
    <p:sldId id="445" r:id="rId107"/>
    <p:sldId id="446" r:id="rId108"/>
    <p:sldId id="447" r:id="rId109"/>
    <p:sldId id="448" r:id="rId110"/>
    <p:sldId id="449" r:id="rId111"/>
    <p:sldId id="450" r:id="rId112"/>
    <p:sldId id="451" r:id="rId113"/>
    <p:sldId id="452" r:id="rId114"/>
    <p:sldId id="453" r:id="rId115"/>
    <p:sldId id="454" r:id="rId116"/>
    <p:sldId id="455" r:id="rId117"/>
    <p:sldId id="456" r:id="rId118"/>
    <p:sldId id="457" r:id="rId119"/>
    <p:sldId id="458" r:id="rId120"/>
    <p:sldId id="479" r:id="rId121"/>
    <p:sldId id="480" r:id="rId122"/>
    <p:sldId id="481" r:id="rId123"/>
    <p:sldId id="482" r:id="rId124"/>
    <p:sldId id="483"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1" autoAdjust="0"/>
    <p:restoredTop sz="94444" autoAdjust="0"/>
  </p:normalViewPr>
  <p:slideViewPr>
    <p:cSldViewPr snapToGrid="0">
      <p:cViewPr varScale="1">
        <p:scale>
          <a:sx n="39" d="100"/>
          <a:sy n="39" d="100"/>
        </p:scale>
        <p:origin x="-138" y="-708"/>
      </p:cViewPr>
      <p:guideLst>
        <p:guide orient="horz" pos="2186"/>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5/9/2022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n w="6600">
                  <a:solidFill>
                    <a:schemeClr val="accent2"/>
                  </a:solidFill>
                  <a:prstDash val="solid"/>
                </a:ln>
                <a:solidFill>
                  <a:srgbClr val="FFFFFF"/>
                </a:solidFill>
                <a:effectLst>
                  <a:outerShdw dist="38100" dir="2700000" algn="tl" rotWithShape="0">
                    <a:schemeClr val="accent2"/>
                  </a:outerShdw>
                </a:effectLst>
              </a:rPr>
              <a:t>MEMORY MANAGEMENT &amp; VIRTUAL MEMORY</a:t>
            </a:r>
            <a:br>
              <a:rPr lang="en-US" b="1" dirty="0">
                <a:ln w="6600">
                  <a:solidFill>
                    <a:schemeClr val="accent2"/>
                  </a:solidFill>
                  <a:prstDash val="solid"/>
                </a:ln>
                <a:solidFill>
                  <a:srgbClr val="FFFFFF"/>
                </a:solidFill>
                <a:effectLst>
                  <a:outerShdw dist="38100" dir="2700000" algn="tl" rotWithShape="0">
                    <a:schemeClr val="accent2"/>
                  </a:outerShdw>
                </a:effectLst>
              </a:rPr>
            </a:br>
            <a:r>
              <a:rPr lang="en-US" b="1" dirty="0">
                <a:ln w="6600">
                  <a:solidFill>
                    <a:schemeClr val="accent2"/>
                  </a:solidFill>
                  <a:prstDash val="solid"/>
                </a:ln>
                <a:solidFill>
                  <a:srgbClr val="FFFFFF"/>
                </a:solidFill>
                <a:effectLst>
                  <a:outerShdw dist="38100" dir="2700000" algn="tl" rotWithShape="0">
                    <a:schemeClr val="accent2"/>
                  </a:outerShdw>
                </a:effectLst>
              </a:rPr>
              <a:t>UNIT-4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9255"/>
            <a:ext cx="10515600" cy="6310630"/>
          </a:xfrm>
        </p:spPr>
        <p:txBody>
          <a:bodyPr>
            <a:noAutofit/>
          </a:bodyPr>
          <a:lstStyle/>
          <a:p>
            <a:pPr marL="0" indent="0" algn="ctr">
              <a:buNone/>
            </a:pPr>
            <a:r>
              <a:rPr lang="en-US" sz="3200">
                <a:ln w="22225">
                  <a:solidFill>
                    <a:schemeClr val="accent2"/>
                  </a:solidFill>
                  <a:prstDash val="solid"/>
                </a:ln>
                <a:solidFill>
                  <a:schemeClr val="accent2">
                    <a:lumMod val="40000"/>
                    <a:lumOff val="60000"/>
                  </a:schemeClr>
                </a:solidFill>
                <a:effectLst/>
              </a:rPr>
              <a:t>1.Basic Hardware</a:t>
            </a:r>
          </a:p>
          <a:p>
            <a:pPr marL="0" indent="0" algn="just">
              <a:buNone/>
            </a:pPr>
            <a:r>
              <a:rPr lang="en-US"/>
              <a:t>Main me</a:t>
            </a:r>
            <a:r>
              <a:rPr lang="en-US" sz="2400"/>
              <a:t>mory and the registers built into the processor itself are the only generalpurpose storage that the </a:t>
            </a: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CPU can access directly</a:t>
            </a:r>
            <a:r>
              <a:rPr lang="en-US" sz="2400"/>
              <a:t>. Therefore, any instructions in execution, and any data being used by the instructions, must be in one of these direct-access storage devices.</a:t>
            </a:r>
          </a:p>
          <a:p>
            <a:pPr algn="just">
              <a:buFont typeface="Wingdings" panose="05000000000000000000" charset="0"/>
              <a:buChar char="v"/>
            </a:pPr>
            <a:r>
              <a:rPr lang="en-US" sz="2400"/>
              <a:t> If the data are not in memory, they must be moved there before the CPU can operate on them.Protecting user processes from one another:</a:t>
            </a:r>
          </a:p>
          <a:p>
            <a:pPr algn="just">
              <a:buFont typeface="Wingdings" panose="05000000000000000000" charset="0"/>
              <a:buChar char="v"/>
            </a:pPr>
            <a:r>
              <a:rPr lang="en-US" sz="2400"/>
              <a:t>We first need to make sure that </a:t>
            </a: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each process has a separate memory space</a:t>
            </a:r>
            <a:r>
              <a:rPr lang="en-US" sz="2400"/>
              <a:t>. Separate per-process memory space protects the processes from each other and is fundamental to having multiple processes loaded in memory for concurrent execution.</a:t>
            </a:r>
          </a:p>
          <a:p>
            <a:pPr algn="just">
              <a:buFont typeface="Wingdings" panose="05000000000000000000" charset="0"/>
              <a:buChar char="v"/>
            </a:pPr>
            <a:r>
              <a:rPr lang="en-US" sz="2400"/>
              <a:t> To separate memory spaces, we need the ability to determine the </a:t>
            </a: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range of legal addresses</a:t>
            </a:r>
            <a:r>
              <a:rPr lang="en-US" sz="2400"/>
              <a:t> that the process may access and to ensure that the process can access only these legal addresses.</a:t>
            </a:r>
          </a:p>
          <a:p>
            <a:pPr algn="just">
              <a:buFont typeface="Wingdings" panose="05000000000000000000" charset="0"/>
              <a:buChar char="v"/>
            </a:pPr>
            <a:r>
              <a:rPr lang="en-US" sz="2400"/>
              <a:t> We can provide this protection by using two registers, usually a </a:t>
            </a:r>
            <a:r>
              <a:rPr lang="en-US" sz="2400">
                <a:ln w="22225">
                  <a:solidFill>
                    <a:schemeClr val="accent2"/>
                  </a:solidFill>
                  <a:prstDash val="solid"/>
                </a:ln>
                <a:solidFill>
                  <a:schemeClr val="accent2">
                    <a:lumMod val="40000"/>
                    <a:lumOff val="60000"/>
                  </a:schemeClr>
                </a:solidFill>
                <a:effectLst/>
              </a:rPr>
              <a:t>base</a:t>
            </a:r>
            <a:r>
              <a:rPr lang="en-US" sz="2400"/>
              <a:t> and a </a:t>
            </a:r>
            <a:r>
              <a:rPr lang="en-US" sz="2400">
                <a:ln w="22225">
                  <a:solidFill>
                    <a:schemeClr val="accent2"/>
                  </a:solidFill>
                  <a:prstDash val="solid"/>
                </a:ln>
                <a:solidFill>
                  <a:schemeClr val="accent2">
                    <a:lumMod val="40000"/>
                    <a:lumOff val="60000"/>
                  </a:schemeClr>
                </a:solidFill>
                <a:effectLst/>
              </a:rPr>
              <a:t>limit</a:t>
            </a:r>
            <a:endParaRPr lang="en-US" sz="940">
              <a:ln w="22225">
                <a:solidFill>
                  <a:schemeClr val="accent2"/>
                </a:solidFill>
                <a:prstDash val="solid"/>
              </a:ln>
              <a:solidFill>
                <a:schemeClr val="accent2">
                  <a:lumMod val="40000"/>
                  <a:lumOff val="60000"/>
                </a:schemeClr>
              </a:solidFill>
              <a:effectLst/>
            </a:endParaRPr>
          </a:p>
          <a:p>
            <a:pPr marL="0" indent="0">
              <a:buNone/>
            </a:pPr>
            <a:endParaRPr lang="en-US" sz="94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Page Fault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buNone/>
            </a:pPr>
            <a:r>
              <a:rPr lang="en-US" dirty="0" smtClean="0"/>
              <a:t>The demanded page is not present in main memory then it is called as a </a:t>
            </a:r>
            <a:r>
              <a:rPr lang="en-US" sz="3000" b="1" dirty="0" smtClean="0">
                <a:solidFill>
                  <a:srgbClr val="00B050"/>
                </a:solidFill>
              </a:rPr>
              <a:t>page fault.</a:t>
            </a:r>
            <a:endParaRPr lang="en-US" b="1" dirty="0" smtClean="0">
              <a:solidFill>
                <a:srgbClr val="00B050"/>
              </a:solidFill>
            </a:endParaRPr>
          </a:p>
          <a:p>
            <a:pPr algn="just">
              <a:buNone/>
            </a:pPr>
            <a:r>
              <a:rPr lang="en-US" dirty="0" smtClean="0">
                <a:solidFill>
                  <a:srgbClr val="7030A0"/>
                </a:solidFill>
              </a:rPr>
              <a:t>The procedure for handling this page fault by OS as follows.</a:t>
            </a:r>
          </a:p>
          <a:p>
            <a:pPr marL="514350" indent="-514350" algn="just">
              <a:buAutoNum type="arabicPeriod"/>
            </a:pPr>
            <a:r>
              <a:rPr lang="en-US" dirty="0" smtClean="0"/>
              <a:t>We check an internal table (usually kept with the </a:t>
            </a:r>
            <a:r>
              <a:rPr lang="en-US" dirty="0" smtClean="0">
                <a:solidFill>
                  <a:srgbClr val="00B0F0"/>
                </a:solidFill>
              </a:rPr>
              <a:t>process control block</a:t>
            </a:r>
            <a:r>
              <a:rPr lang="en-US" dirty="0" smtClean="0"/>
              <a:t>) for this process to determine whether the reference was a valid or an invalid memory access. </a:t>
            </a:r>
          </a:p>
          <a:p>
            <a:pPr marL="514350" indent="-514350" algn="just">
              <a:buAutoNum type="arabicPeriod"/>
            </a:pPr>
            <a:r>
              <a:rPr lang="en-US" dirty="0" smtClean="0"/>
              <a:t> If the reference was invalid, we </a:t>
            </a:r>
            <a:r>
              <a:rPr lang="en-US" dirty="0" smtClean="0">
                <a:solidFill>
                  <a:srgbClr val="00B0F0"/>
                </a:solidFill>
              </a:rPr>
              <a:t>terminate the process</a:t>
            </a:r>
            <a:r>
              <a:rPr lang="en-US" dirty="0" smtClean="0"/>
              <a:t>. If it was valid but we have not yet brought in that page, we now page it in.</a:t>
            </a:r>
          </a:p>
          <a:p>
            <a:pPr marL="514350" indent="-514350" algn="just">
              <a:buAutoNum type="arabicPeriod"/>
            </a:pPr>
            <a:r>
              <a:rPr lang="en-US" dirty="0" smtClean="0"/>
              <a:t> We find a </a:t>
            </a:r>
            <a:r>
              <a:rPr lang="en-US" dirty="0" smtClean="0">
                <a:solidFill>
                  <a:srgbClr val="00B0F0"/>
                </a:solidFill>
              </a:rPr>
              <a:t>free frame </a:t>
            </a:r>
            <a:r>
              <a:rPr lang="en-US" dirty="0" smtClean="0"/>
              <a:t>(by taking one from the free-frame list, for example).</a:t>
            </a:r>
          </a:p>
          <a:p>
            <a:pPr marL="514350" indent="-514350" algn="just">
              <a:buAutoNum type="arabicPeriod"/>
            </a:pPr>
            <a:r>
              <a:rPr lang="en-US" dirty="0" smtClean="0"/>
              <a:t> We schedule a disk operation to read the desired page into the </a:t>
            </a:r>
            <a:r>
              <a:rPr lang="en-US" dirty="0" smtClean="0">
                <a:solidFill>
                  <a:srgbClr val="00B0F0"/>
                </a:solidFill>
              </a:rPr>
              <a:t>newly allocated frame. </a:t>
            </a:r>
            <a:endParaRPr lang="en-US" dirty="0">
              <a:solidFill>
                <a:srgbClr val="00B0F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dirty="0" smtClean="0"/>
              <a:t>5. When the disk read is complete, we </a:t>
            </a:r>
            <a:r>
              <a:rPr lang="en-US" dirty="0" smtClean="0">
                <a:solidFill>
                  <a:srgbClr val="00B0F0"/>
                </a:solidFill>
              </a:rPr>
              <a:t>modify the internal table </a:t>
            </a:r>
            <a:r>
              <a:rPr lang="en-US" dirty="0" smtClean="0"/>
              <a:t>kept with the process and the page table to indicate that the page is now in memory. </a:t>
            </a:r>
          </a:p>
          <a:p>
            <a:pPr algn="just">
              <a:buNone/>
            </a:pPr>
            <a:r>
              <a:rPr lang="en-US" dirty="0" smtClean="0"/>
              <a:t>6. We </a:t>
            </a:r>
            <a:r>
              <a:rPr lang="en-US" dirty="0" smtClean="0">
                <a:solidFill>
                  <a:srgbClr val="00B0F0"/>
                </a:solidFill>
              </a:rPr>
              <a:t>restart the instruction </a:t>
            </a:r>
            <a:r>
              <a:rPr lang="en-US" dirty="0" smtClean="0"/>
              <a:t>that was interrupted by the trap. The process can now access the page as though it had always been in memory.</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udent\Desktop\121-1.png"/>
          <p:cNvPicPr>
            <a:picLocks noGrp="1" noChangeAspect="1" noChangeArrowheads="1"/>
          </p:cNvPicPr>
          <p:nvPr>
            <p:ph idx="1"/>
          </p:nvPr>
        </p:nvPicPr>
        <p:blipFill>
          <a:blip r:embed="rId2" cstate="print"/>
          <a:srcRect/>
          <a:stretch>
            <a:fillRect/>
          </a:stretch>
        </p:blipFill>
        <p:spPr bwMode="auto">
          <a:xfrm>
            <a:off x="1260764" y="928255"/>
            <a:ext cx="9642763" cy="5248708"/>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rPr>
              <a:t>Pure Demand Paging</a:t>
            </a:r>
            <a:endParaRPr lang="en-US" sz="4000" b="1" dirty="0">
              <a:solidFill>
                <a:srgbClr val="FF0000"/>
              </a:solidFill>
            </a:endParaRPr>
          </a:p>
        </p:txBody>
      </p:sp>
      <p:sp>
        <p:nvSpPr>
          <p:cNvPr id="3" name="Content Placeholder 2"/>
          <p:cNvSpPr>
            <a:spLocks noGrp="1"/>
          </p:cNvSpPr>
          <p:nvPr>
            <p:ph idx="1"/>
          </p:nvPr>
        </p:nvSpPr>
        <p:spPr>
          <a:xfrm>
            <a:off x="838200" y="1343891"/>
            <a:ext cx="10515600" cy="5140036"/>
          </a:xfrm>
        </p:spPr>
        <p:txBody>
          <a:bodyPr>
            <a:normAutofit fontScale="92500" lnSpcReduction="10000"/>
          </a:bodyPr>
          <a:lstStyle/>
          <a:p>
            <a:pPr algn="just">
              <a:buNone/>
            </a:pPr>
            <a:r>
              <a:rPr lang="en-US" dirty="0" smtClean="0"/>
              <a:t>There are cases when no pages are loaded into the memory initially, pages are only loaded when demanded by the process by generating page faults. This is called </a:t>
            </a:r>
            <a:r>
              <a:rPr lang="en-US" b="1" dirty="0" smtClean="0">
                <a:solidFill>
                  <a:srgbClr val="00B0F0"/>
                </a:solidFill>
              </a:rPr>
              <a:t>Pure Demand Paging</a:t>
            </a:r>
            <a:r>
              <a:rPr lang="en-US" dirty="0" smtClean="0">
                <a:solidFill>
                  <a:srgbClr val="00B0F0"/>
                </a:solidFill>
              </a:rPr>
              <a:t>.</a:t>
            </a:r>
          </a:p>
          <a:p>
            <a:pPr algn="just">
              <a:buFont typeface="Wingdings" panose="05000000000000000000" pitchFamily="2" charset="2"/>
              <a:buChar char="Ø"/>
            </a:pPr>
            <a:r>
              <a:rPr lang="en-US" dirty="0" smtClean="0"/>
              <a:t>In pure demand paging, even a single page is not loaded into memory initially. Hence pure demand paging causes a </a:t>
            </a:r>
            <a:r>
              <a:rPr lang="en-US" dirty="0" smtClean="0">
                <a:solidFill>
                  <a:srgbClr val="00B0F0"/>
                </a:solidFill>
              </a:rPr>
              <a:t>page fault.</a:t>
            </a:r>
          </a:p>
          <a:p>
            <a:pPr algn="just">
              <a:buFont typeface="Wingdings" panose="05000000000000000000" pitchFamily="2" charset="2"/>
              <a:buChar char="Ø"/>
            </a:pPr>
            <a:r>
              <a:rPr lang="en-US" dirty="0" smtClean="0"/>
              <a:t>When starting execution of a process with no pages in memory, the operating system sets the instruction pointer to the first instruction of the process, which is on a non-memory resident page, the process immediately faults for the page. </a:t>
            </a:r>
          </a:p>
          <a:p>
            <a:pPr algn="just">
              <a:buFont typeface="Wingdings" panose="05000000000000000000" pitchFamily="2" charset="2"/>
              <a:buChar char="Ø"/>
            </a:pPr>
            <a:r>
              <a:rPr lang="en-US" dirty="0" smtClean="0"/>
              <a:t>After this page is brought into memory, the process continues to execute, faulting as </a:t>
            </a:r>
            <a:r>
              <a:rPr lang="en-US" dirty="0" smtClean="0">
                <a:solidFill>
                  <a:srgbClr val="7030A0"/>
                </a:solidFill>
              </a:rPr>
              <a:t>necessary until every page that it needs is in memory</a:t>
            </a:r>
            <a:r>
              <a:rPr lang="en-US" dirty="0" smtClean="0"/>
              <a:t>. </a:t>
            </a:r>
          </a:p>
          <a:p>
            <a:pPr algn="just">
              <a:buFont typeface="Wingdings" panose="05000000000000000000" pitchFamily="2" charset="2"/>
              <a:buChar char="Ø"/>
            </a:pPr>
            <a:r>
              <a:rPr lang="en-US" dirty="0" smtClean="0"/>
              <a:t>At that point, it can execute with no more faults. This schema is pure demand paging.</a:t>
            </a:r>
          </a:p>
          <a:p>
            <a:pPr>
              <a:buNone/>
            </a:pPr>
            <a:endParaRPr lang="en-US" b="1"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FF0000"/>
                </a:solidFill>
              </a:rPr>
              <a:t>Hardware to Support Demand Paging</a:t>
            </a:r>
            <a:endParaRPr lang="en-US" sz="3200" b="1" dirty="0">
              <a:solidFill>
                <a:srgbClr val="FF0000"/>
              </a:solidFill>
            </a:endParaRPr>
          </a:p>
        </p:txBody>
      </p:sp>
      <p:sp>
        <p:nvSpPr>
          <p:cNvPr id="3" name="Content Placeholder 2"/>
          <p:cNvSpPr>
            <a:spLocks noGrp="1"/>
          </p:cNvSpPr>
          <p:nvPr>
            <p:ph idx="1"/>
          </p:nvPr>
        </p:nvSpPr>
        <p:spPr/>
        <p:txBody>
          <a:bodyPr/>
          <a:lstStyle/>
          <a:p>
            <a:pPr marL="514350" indent="-514350" algn="just">
              <a:buFont typeface="+mj-lt"/>
              <a:buAutoNum type="arabicPeriod"/>
            </a:pPr>
            <a:r>
              <a:rPr lang="en-US" dirty="0" smtClean="0">
                <a:solidFill>
                  <a:srgbClr val="7030A0"/>
                </a:solidFill>
              </a:rPr>
              <a:t>Page table : </a:t>
            </a:r>
            <a:r>
              <a:rPr lang="en-US" dirty="0" smtClean="0"/>
              <a:t>This table has the ability to mark an entry invalid through a </a:t>
            </a:r>
            <a:r>
              <a:rPr lang="en-US" dirty="0" smtClean="0">
                <a:solidFill>
                  <a:srgbClr val="00B0F0"/>
                </a:solidFill>
              </a:rPr>
              <a:t>valid–invalid bit </a:t>
            </a:r>
            <a:r>
              <a:rPr lang="en-US" dirty="0" smtClean="0"/>
              <a:t>or a special value of protection bits.</a:t>
            </a:r>
          </a:p>
          <a:p>
            <a:pPr marL="514350" indent="-514350" algn="just">
              <a:buFont typeface="+mj-lt"/>
              <a:buAutoNum type="arabicPeriod"/>
            </a:pPr>
            <a:r>
              <a:rPr lang="en-US" dirty="0" smtClean="0">
                <a:solidFill>
                  <a:srgbClr val="7030A0"/>
                </a:solidFill>
              </a:rPr>
              <a:t> Secondary memory : </a:t>
            </a:r>
            <a:r>
              <a:rPr lang="en-US" dirty="0" smtClean="0"/>
              <a:t>This memory holds those pages that are not present in main memory. The secondary memory is usually a </a:t>
            </a:r>
            <a:r>
              <a:rPr lang="en-US" dirty="0" smtClean="0">
                <a:solidFill>
                  <a:srgbClr val="00B0F0"/>
                </a:solidFill>
              </a:rPr>
              <a:t>high-speed disk.</a:t>
            </a:r>
            <a:r>
              <a:rPr lang="en-US" dirty="0" smtClean="0"/>
              <a:t> It is known as the swap device, and the section of disk used for this purpose is known as </a:t>
            </a:r>
            <a:r>
              <a:rPr lang="en-US" dirty="0" smtClean="0">
                <a:solidFill>
                  <a:srgbClr val="00B0F0"/>
                </a:solidFill>
              </a:rPr>
              <a:t>swap space.</a:t>
            </a:r>
            <a:endParaRPr lang="en-US" dirty="0">
              <a:solidFill>
                <a:srgbClr val="00B0F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Performance of Demand Paging</a:t>
            </a:r>
            <a:endParaRPr lang="en-US" sz="36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smtClean="0"/>
              <a:t>Demand paging can significantly affect the performance of a computer system let’s compute the effective access time for a demand-paged memory.</a:t>
            </a:r>
          </a:p>
          <a:p>
            <a:pPr algn="just">
              <a:buFont typeface="Wingdings" panose="05000000000000000000" pitchFamily="2" charset="2"/>
              <a:buChar char="Ø"/>
            </a:pPr>
            <a:r>
              <a:rPr lang="en-US" dirty="0" smtClean="0"/>
              <a:t> For most computer systems, the memory-access time, denoted </a:t>
            </a:r>
            <a:r>
              <a:rPr lang="en-US" dirty="0" smtClean="0">
                <a:solidFill>
                  <a:srgbClr val="0070C0"/>
                </a:solidFill>
              </a:rPr>
              <a:t>ma</a:t>
            </a:r>
            <a:r>
              <a:rPr lang="en-US" dirty="0" smtClean="0"/>
              <a:t>, ranges from </a:t>
            </a:r>
            <a:r>
              <a:rPr lang="en-US" dirty="0" smtClean="0">
                <a:solidFill>
                  <a:srgbClr val="7030A0"/>
                </a:solidFill>
              </a:rPr>
              <a:t>10 to 200 nanoseconds.</a:t>
            </a:r>
            <a:r>
              <a:rPr lang="en-US" dirty="0" smtClean="0"/>
              <a:t> </a:t>
            </a:r>
          </a:p>
          <a:p>
            <a:pPr algn="just">
              <a:buFont typeface="Wingdings" panose="05000000000000000000" pitchFamily="2" charset="2"/>
              <a:buChar char="Ø"/>
            </a:pPr>
            <a:r>
              <a:rPr lang="en-US" dirty="0" smtClean="0"/>
              <a:t>As long as we have no page faults, the effective access time is equal to the memory access time. If, however, a page fault occurs, we must first read the relevant page from disk and then access the desired word.</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1164"/>
            <a:ext cx="10515600" cy="5525799"/>
          </a:xfrm>
        </p:spPr>
        <p:txBody>
          <a:bodyPr/>
          <a:lstStyle/>
          <a:p>
            <a:pPr algn="just">
              <a:buNone/>
            </a:pPr>
            <a:r>
              <a:rPr lang="en-US" dirty="0" smtClean="0"/>
              <a:t>Let p be the probability of a page fault (</a:t>
            </a:r>
            <a:r>
              <a:rPr lang="en-US" dirty="0" smtClean="0">
                <a:solidFill>
                  <a:srgbClr val="7030A0"/>
                </a:solidFill>
              </a:rPr>
              <a:t>0 ≤ p ≤ 1</a:t>
            </a:r>
            <a:r>
              <a:rPr lang="en-US" dirty="0" smtClean="0"/>
              <a:t>). We would expect p to be close to zero—that is, we would expect to have only a few page faults.</a:t>
            </a:r>
          </a:p>
          <a:p>
            <a:pPr>
              <a:buNone/>
            </a:pPr>
            <a:r>
              <a:rPr lang="en-US" dirty="0" smtClean="0"/>
              <a:t>The effective access time is then</a:t>
            </a:r>
          </a:p>
          <a:p>
            <a:pPr>
              <a:buNone/>
            </a:pPr>
            <a:r>
              <a:rPr lang="en-US" b="1" dirty="0" smtClean="0">
                <a:solidFill>
                  <a:srgbClr val="0070C0"/>
                </a:solidFill>
              </a:rPr>
              <a:t>		Effective Access Time(EAT) = (1 − p) × ma + p × page fault time</a:t>
            </a:r>
          </a:p>
          <a:p>
            <a:pPr>
              <a:buNone/>
            </a:pPr>
            <a:r>
              <a:rPr lang="en-US" dirty="0" smtClean="0"/>
              <a:t>To compute the effective access time, we must know how much time is needed to service a page fault.</a:t>
            </a:r>
          </a:p>
          <a:p>
            <a:pPr>
              <a:buNone/>
            </a:pPr>
            <a:r>
              <a:rPr lang="en-US" dirty="0" smtClean="0"/>
              <a:t>			if </a:t>
            </a:r>
            <a:r>
              <a:rPr lang="en-US" dirty="0" smtClean="0">
                <a:solidFill>
                  <a:srgbClr val="7030A0"/>
                </a:solidFill>
              </a:rPr>
              <a:t>P=0</a:t>
            </a:r>
            <a:r>
              <a:rPr lang="en-US" dirty="0" smtClean="0"/>
              <a:t> No page fault</a:t>
            </a:r>
          </a:p>
          <a:p>
            <a:pPr>
              <a:buNone/>
            </a:pPr>
            <a:r>
              <a:rPr lang="en-US" dirty="0" smtClean="0"/>
              <a:t>			if </a:t>
            </a:r>
            <a:r>
              <a:rPr lang="en-US" dirty="0" smtClean="0">
                <a:solidFill>
                  <a:srgbClr val="7030A0"/>
                </a:solidFill>
              </a:rPr>
              <a:t>P=1</a:t>
            </a:r>
            <a:r>
              <a:rPr lang="en-US" dirty="0" smtClean="0"/>
              <a:t> every reference is a fault</a:t>
            </a:r>
          </a:p>
          <a:p>
            <a:pPr>
              <a:buNone/>
            </a:pPr>
            <a:r>
              <a:rPr lang="en-US" b="1" dirty="0" smtClean="0">
                <a:solidFill>
                  <a:srgbClr val="0070C0"/>
                </a:solidFill>
              </a:rPr>
              <a:t>			</a:t>
            </a:r>
            <a:endParaRPr lang="en-US" b="1" dirty="0">
              <a:solidFill>
                <a:srgbClr val="0070C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a:bodyPr>
          <a:lstStyle/>
          <a:p>
            <a:r>
              <a:rPr lang="en-US" sz="3200" b="1" dirty="0" smtClean="0"/>
              <a:t>Example</a:t>
            </a:r>
            <a:endParaRPr lang="en-US" sz="3200" b="1" dirty="0"/>
          </a:p>
        </p:txBody>
      </p:sp>
      <p:sp>
        <p:nvSpPr>
          <p:cNvPr id="3" name="Content Placeholder 2"/>
          <p:cNvSpPr>
            <a:spLocks noGrp="1"/>
          </p:cNvSpPr>
          <p:nvPr>
            <p:ph idx="1"/>
          </p:nvPr>
        </p:nvSpPr>
        <p:spPr>
          <a:xfrm>
            <a:off x="838200" y="997527"/>
            <a:ext cx="10515600" cy="5179436"/>
          </a:xfrm>
        </p:spPr>
        <p:txBody>
          <a:bodyPr/>
          <a:lstStyle/>
          <a:p>
            <a:pPr algn="just">
              <a:buNone/>
            </a:pPr>
            <a:r>
              <a:rPr lang="en-US" dirty="0" smtClean="0"/>
              <a:t>With an average page-fault service time of </a:t>
            </a:r>
            <a:r>
              <a:rPr lang="en-US" dirty="0" smtClean="0">
                <a:solidFill>
                  <a:srgbClr val="00B0F0"/>
                </a:solidFill>
              </a:rPr>
              <a:t>8 milliseconds </a:t>
            </a:r>
            <a:r>
              <a:rPr lang="en-US" dirty="0" smtClean="0"/>
              <a:t>and a memory access time of </a:t>
            </a:r>
            <a:r>
              <a:rPr lang="en-US" dirty="0" smtClean="0">
                <a:solidFill>
                  <a:srgbClr val="00B0F0"/>
                </a:solidFill>
              </a:rPr>
              <a:t>200 nanoseconds</a:t>
            </a:r>
            <a:r>
              <a:rPr lang="en-US" dirty="0" smtClean="0"/>
              <a:t>, the effective access time in nanoseconds is</a:t>
            </a:r>
          </a:p>
          <a:p>
            <a:pPr algn="just">
              <a:buNone/>
            </a:pPr>
            <a:r>
              <a:rPr lang="en-US" dirty="0" smtClean="0"/>
              <a:t>		 </a:t>
            </a:r>
            <a:r>
              <a:rPr lang="en-US" dirty="0" smtClean="0">
                <a:solidFill>
                  <a:srgbClr val="7030A0"/>
                </a:solidFill>
              </a:rPr>
              <a:t>Effective Access Time </a:t>
            </a:r>
            <a:r>
              <a:rPr lang="en-US" dirty="0" smtClean="0"/>
              <a:t>= (1 − p) × (200) + p (8 milliseconds)</a:t>
            </a:r>
          </a:p>
          <a:p>
            <a:pPr algn="just">
              <a:buNone/>
            </a:pPr>
            <a:r>
              <a:rPr lang="en-US" dirty="0" smtClean="0"/>
              <a:t>					      = (1 − p) × 200 + p × 8,000,000 </a:t>
            </a:r>
          </a:p>
          <a:p>
            <a:pPr algn="just">
              <a:buNone/>
            </a:pPr>
            <a:r>
              <a:rPr lang="en-US" dirty="0" smtClean="0"/>
              <a:t>					      = 200 + 7,999,800 × p.</a:t>
            </a:r>
          </a:p>
          <a:p>
            <a:pPr algn="just">
              <a:buNone/>
            </a:pPr>
            <a:r>
              <a:rPr lang="en-US" dirty="0" smtClean="0"/>
              <a:t> We see, then, that the effective access time is directly proportional to the page-fault rate.</a:t>
            </a:r>
          </a:p>
          <a:p>
            <a:pPr algn="just">
              <a:buNone/>
            </a:pPr>
            <a:r>
              <a:rPr lang="en-US" dirty="0" smtClean="0"/>
              <a:t>If one access out of </a:t>
            </a:r>
            <a:r>
              <a:rPr lang="en-US" dirty="0" smtClean="0">
                <a:solidFill>
                  <a:srgbClr val="7030A0"/>
                </a:solidFill>
              </a:rPr>
              <a:t>1000 causes </a:t>
            </a:r>
            <a:r>
              <a:rPr lang="en-US" dirty="0" smtClean="0"/>
              <a:t>a page fault then</a:t>
            </a:r>
          </a:p>
          <a:p>
            <a:pPr algn="just">
              <a:buNone/>
            </a:pPr>
            <a:r>
              <a:rPr lang="en-US" dirty="0" smtClean="0"/>
              <a:t>				</a:t>
            </a:r>
            <a:r>
              <a:rPr lang="en-US" b="1" dirty="0" smtClean="0">
                <a:solidFill>
                  <a:srgbClr val="00B050"/>
                </a:solidFill>
              </a:rPr>
              <a:t>EAT = 8.2 Milli seconds</a:t>
            </a:r>
            <a:endParaRPr lang="en-US" b="1" dirty="0">
              <a:solidFill>
                <a:srgbClr val="00B05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7930"/>
          </a:xfrm>
        </p:spPr>
        <p:txBody>
          <a:bodyPr>
            <a:normAutofit/>
          </a:bodyPr>
          <a:lstStyle/>
          <a:p>
            <a:pPr algn="ctr"/>
            <a:r>
              <a:rPr lang="en-US" sz="3600" b="1" dirty="0" smtClean="0">
                <a:solidFill>
                  <a:srgbClr val="FF0000"/>
                </a:solidFill>
              </a:rPr>
              <a:t>Page Replacement</a:t>
            </a:r>
            <a:endParaRPr lang="en-US" sz="3600" b="1" dirty="0">
              <a:solidFill>
                <a:srgbClr val="FF0000"/>
              </a:solidFill>
            </a:endParaRPr>
          </a:p>
        </p:txBody>
      </p:sp>
      <p:sp>
        <p:nvSpPr>
          <p:cNvPr id="3" name="Content Placeholder 2"/>
          <p:cNvSpPr>
            <a:spLocks noGrp="1"/>
          </p:cNvSpPr>
          <p:nvPr>
            <p:ph idx="1"/>
          </p:nvPr>
        </p:nvSpPr>
        <p:spPr>
          <a:xfrm>
            <a:off x="838200" y="1052945"/>
            <a:ext cx="10515600" cy="5514109"/>
          </a:xfrm>
        </p:spPr>
        <p:txBody>
          <a:bodyPr>
            <a:normAutofit fontScale="92500" lnSpcReduction="10000"/>
          </a:bodyPr>
          <a:lstStyle/>
          <a:p>
            <a:pPr algn="just">
              <a:buNone/>
            </a:pPr>
            <a:r>
              <a:rPr lang="en-US" dirty="0" smtClean="0"/>
              <a:t>In Demand Paging, pages are only brought into memory only when needed. This has two benefits</a:t>
            </a:r>
          </a:p>
          <a:p>
            <a:pPr marL="514350" indent="-514350" algn="just">
              <a:buAutoNum type="arabicPeriod"/>
            </a:pPr>
            <a:r>
              <a:rPr lang="en-US" dirty="0" smtClean="0">
                <a:solidFill>
                  <a:srgbClr val="0070C0"/>
                </a:solidFill>
              </a:rPr>
              <a:t>Saves I/O </a:t>
            </a:r>
            <a:r>
              <a:rPr lang="en-US" dirty="0" smtClean="0"/>
              <a:t>necessary to load unused pages. </a:t>
            </a:r>
          </a:p>
          <a:p>
            <a:pPr marL="514350" indent="-514350" algn="just">
              <a:buAutoNum type="arabicPeriod"/>
            </a:pPr>
            <a:r>
              <a:rPr lang="en-US" dirty="0" smtClean="0"/>
              <a:t>Increases the </a:t>
            </a:r>
            <a:r>
              <a:rPr lang="en-US" dirty="0" smtClean="0">
                <a:solidFill>
                  <a:srgbClr val="0070C0"/>
                </a:solidFill>
              </a:rPr>
              <a:t>degree of multiprogramming</a:t>
            </a:r>
            <a:r>
              <a:rPr lang="en-US" dirty="0" smtClean="0"/>
              <a:t>. But increasing degree of multi programming may arise new problem called </a:t>
            </a:r>
            <a:r>
              <a:rPr lang="en-US" dirty="0" smtClean="0">
                <a:solidFill>
                  <a:srgbClr val="7030A0"/>
                </a:solidFill>
              </a:rPr>
              <a:t>“Over allocating of memory”.</a:t>
            </a:r>
          </a:p>
          <a:p>
            <a:pPr algn="just">
              <a:buNone/>
            </a:pPr>
            <a:r>
              <a:rPr lang="en-US" dirty="0" smtClean="0">
                <a:solidFill>
                  <a:srgbClr val="7030A0"/>
                </a:solidFill>
              </a:rPr>
              <a:t>Over-Allocating Memory: 1.</a:t>
            </a:r>
            <a:r>
              <a:rPr lang="en-US" dirty="0" smtClean="0"/>
              <a:t>For example, there are 10 processes and each has 10 pages out of which only 5 may be used. </a:t>
            </a:r>
          </a:p>
          <a:p>
            <a:pPr algn="just">
              <a:buNone/>
            </a:pPr>
            <a:r>
              <a:rPr lang="en-US" dirty="0" smtClean="0"/>
              <a:t>2.If there are 50 frames then we can allocate only 5 processes if all the 10 pages are loaded. But by using demand paging (we load only used or demanded pages) we can accommodate 10 processes as only 5 pages are in demand.</a:t>
            </a:r>
          </a:p>
          <a:p>
            <a:pPr algn="just">
              <a:buNone/>
            </a:pPr>
            <a:r>
              <a:rPr lang="en-US" dirty="0" smtClean="0"/>
              <a:t>3. Problem arises when suddenly a process needs all 10 pages but no frames are free.</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057"/>
          </a:xfrm>
        </p:spPr>
        <p:txBody>
          <a:bodyPr>
            <a:normAutofit/>
          </a:bodyPr>
          <a:lstStyle/>
          <a:p>
            <a:pPr algn="ctr"/>
            <a:r>
              <a:rPr lang="en-US" sz="3200" b="1" dirty="0" smtClean="0">
                <a:solidFill>
                  <a:srgbClr val="FF0000"/>
                </a:solidFill>
              </a:rPr>
              <a:t>Need for page replacement</a:t>
            </a:r>
            <a:endParaRPr lang="en-US" sz="3200" b="1" dirty="0">
              <a:solidFill>
                <a:srgbClr val="FF0000"/>
              </a:solidFill>
            </a:endParaRPr>
          </a:p>
        </p:txBody>
      </p:sp>
      <p:pic>
        <p:nvPicPr>
          <p:cNvPr id="3074" name="Picture 2" descr="C:\Users\Student\Desktop\9_09_PageNeed.jpg"/>
          <p:cNvPicPr>
            <a:picLocks noChangeAspect="1" noChangeArrowheads="1"/>
          </p:cNvPicPr>
          <p:nvPr/>
        </p:nvPicPr>
        <p:blipFill>
          <a:blip r:embed="rId2" cstate="print"/>
          <a:srcRect/>
          <a:stretch>
            <a:fillRect/>
          </a:stretch>
        </p:blipFill>
        <p:spPr bwMode="auto">
          <a:xfrm>
            <a:off x="1510144" y="1136073"/>
            <a:ext cx="9102437" cy="4946072"/>
          </a:xfrm>
          <a:prstGeom prst="rect">
            <a:avLst/>
          </a:prstGeom>
          <a:noFill/>
        </p:spPr>
      </p:pic>
      <p:sp>
        <p:nvSpPr>
          <p:cNvPr id="5" name="TextBox 4"/>
          <p:cNvSpPr txBox="1"/>
          <p:nvPr/>
        </p:nvSpPr>
        <p:spPr>
          <a:xfrm>
            <a:off x="886691" y="6068291"/>
            <a:ext cx="11111345" cy="646331"/>
          </a:xfrm>
          <a:prstGeom prst="rect">
            <a:avLst/>
          </a:prstGeom>
          <a:noFill/>
        </p:spPr>
        <p:txBody>
          <a:bodyPr wrap="square" rtlCol="0">
            <a:spAutoFit/>
          </a:bodyPr>
          <a:lstStyle/>
          <a:p>
            <a:pPr>
              <a:buFont typeface="Wingdings" panose="05000000000000000000" pitchFamily="2" charset="2"/>
              <a:buChar char="ü"/>
            </a:pPr>
            <a:r>
              <a:rPr lang="en-US" b="1" dirty="0" smtClean="0">
                <a:solidFill>
                  <a:srgbClr val="7030A0"/>
                </a:solidFill>
              </a:rPr>
              <a:t>Prevent over allocation memory by modifying page fault service routine to include page replacement.</a:t>
            </a:r>
          </a:p>
          <a:p>
            <a:pPr>
              <a:buFont typeface="Wingdings" panose="05000000000000000000" pitchFamily="2" charset="2"/>
              <a:buChar char="ü"/>
            </a:pPr>
            <a:r>
              <a:rPr lang="en-US" b="1" dirty="0" smtClean="0">
                <a:solidFill>
                  <a:srgbClr val="7030A0"/>
                </a:solidFill>
              </a:rPr>
              <a:t>Use modify(dirty) bit to reduce overhead of page transfers.</a:t>
            </a:r>
            <a:endParaRPr lang="en-US" b="1"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510540"/>
            <a:ext cx="5181600" cy="5451475"/>
          </a:xfrm>
        </p:spPr>
        <p:txBody>
          <a:bodyPr>
            <a:noAutofit/>
          </a:bodyPr>
          <a:lstStyle/>
          <a:p>
            <a:pPr algn="just">
              <a:buFont typeface="Wingdings" panose="05000000000000000000" charset="0"/>
              <a:buChar char="v"/>
            </a:pPr>
            <a:r>
              <a:rPr lang="en-US" sz="3200"/>
              <a:t>The base register holds the smallest legal physical memory address; the limit register specifies the size of the range .</a:t>
            </a:r>
          </a:p>
          <a:p>
            <a:pPr algn="just">
              <a:buFont typeface="Wingdings" panose="05000000000000000000" charset="0"/>
              <a:buChar char="v"/>
            </a:pPr>
            <a:r>
              <a:rPr lang="en-US" sz="3200"/>
              <a:t>For example, if the base register holds </a:t>
            </a:r>
            <a:r>
              <a:rPr lang="en-US" sz="3200">
                <a:ln w="22225">
                  <a:solidFill>
                    <a:schemeClr val="accent2"/>
                  </a:solidFill>
                  <a:prstDash val="solid"/>
                </a:ln>
                <a:solidFill>
                  <a:schemeClr val="accent2">
                    <a:lumMod val="40000"/>
                    <a:lumOff val="60000"/>
                  </a:schemeClr>
                </a:solidFill>
                <a:effectLst/>
              </a:rPr>
              <a:t>300040</a:t>
            </a:r>
            <a:r>
              <a:rPr lang="en-US" sz="3200"/>
              <a:t> and the limit register is </a:t>
            </a:r>
            <a:r>
              <a:rPr lang="en-US" sz="3200">
                <a:ln w="22225">
                  <a:solidFill>
                    <a:schemeClr val="accent2"/>
                  </a:solidFill>
                  <a:prstDash val="solid"/>
                </a:ln>
                <a:solidFill>
                  <a:schemeClr val="accent2">
                    <a:lumMod val="40000"/>
                    <a:lumOff val="60000"/>
                  </a:schemeClr>
                </a:solidFill>
                <a:effectLst/>
              </a:rPr>
              <a:t>120900</a:t>
            </a:r>
            <a:r>
              <a:rPr lang="en-US" sz="3200"/>
              <a:t>, and then the program can legally access all addresses from 300040 through 420939 (inclusive).</a:t>
            </a:r>
          </a:p>
          <a:p>
            <a:pPr marL="0" indent="0" algn="just">
              <a:buFont typeface="Wingdings" panose="05000000000000000000" charset="0"/>
              <a:buNone/>
            </a:pPr>
            <a:endParaRPr lang="en-US" sz="3200"/>
          </a:p>
        </p:txBody>
      </p:sp>
      <p:pic>
        <p:nvPicPr>
          <p:cNvPr id="4" name="Content Placeholder 3"/>
          <p:cNvPicPr>
            <a:picLocks noGrp="1" noChangeAspect="1"/>
          </p:cNvPicPr>
          <p:nvPr>
            <p:ph sz="half" idx="2"/>
          </p:nvPr>
        </p:nvPicPr>
        <p:blipFill>
          <a:blip r:embed="rId2" cstate="print"/>
          <a:stretch>
            <a:fillRect/>
          </a:stretch>
        </p:blipFill>
        <p:spPr>
          <a:xfrm>
            <a:off x="6262370" y="601345"/>
            <a:ext cx="5000625" cy="557911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4911"/>
          </a:xfrm>
        </p:spPr>
        <p:txBody>
          <a:bodyPr>
            <a:normAutofit/>
          </a:bodyPr>
          <a:lstStyle/>
          <a:p>
            <a:pPr algn="ctr"/>
            <a:r>
              <a:rPr lang="en-US" sz="3600" b="1" dirty="0" smtClean="0">
                <a:solidFill>
                  <a:srgbClr val="FF0000"/>
                </a:solidFill>
              </a:rPr>
              <a:t>Basic Page Replacement</a:t>
            </a:r>
            <a:endParaRPr lang="en-US" sz="3600" b="1" dirty="0">
              <a:solidFill>
                <a:srgbClr val="FF0000"/>
              </a:solidFill>
            </a:endParaRPr>
          </a:p>
        </p:txBody>
      </p:sp>
      <p:sp>
        <p:nvSpPr>
          <p:cNvPr id="3" name="Content Placeholder 2"/>
          <p:cNvSpPr>
            <a:spLocks noGrp="1"/>
          </p:cNvSpPr>
          <p:nvPr>
            <p:ph idx="1"/>
          </p:nvPr>
        </p:nvSpPr>
        <p:spPr>
          <a:xfrm>
            <a:off x="838200" y="1316182"/>
            <a:ext cx="10515600" cy="4763799"/>
          </a:xfrm>
        </p:spPr>
        <p:txBody>
          <a:bodyPr>
            <a:normAutofit fontScale="92500" lnSpcReduction="10000"/>
          </a:bodyPr>
          <a:lstStyle/>
          <a:p>
            <a:pPr>
              <a:buNone/>
            </a:pPr>
            <a:r>
              <a:rPr lang="en-US" dirty="0" smtClean="0"/>
              <a:t>Page replacement takes the following approach.</a:t>
            </a:r>
          </a:p>
          <a:p>
            <a:pPr>
              <a:buNone/>
            </a:pPr>
            <a:r>
              <a:rPr lang="en-US" dirty="0" smtClean="0"/>
              <a:t> 1. Find the </a:t>
            </a:r>
            <a:r>
              <a:rPr lang="en-US" dirty="0" smtClean="0">
                <a:solidFill>
                  <a:srgbClr val="00B0F0"/>
                </a:solidFill>
              </a:rPr>
              <a:t>location </a:t>
            </a:r>
            <a:r>
              <a:rPr lang="en-US" dirty="0" smtClean="0"/>
              <a:t>of the desired page on the disk. </a:t>
            </a:r>
          </a:p>
          <a:p>
            <a:pPr>
              <a:buNone/>
            </a:pPr>
            <a:r>
              <a:rPr lang="en-US" dirty="0" smtClean="0"/>
              <a:t>2. Find a </a:t>
            </a:r>
            <a:r>
              <a:rPr lang="en-US" dirty="0" smtClean="0">
                <a:solidFill>
                  <a:srgbClr val="00B0F0"/>
                </a:solidFill>
              </a:rPr>
              <a:t>free frame</a:t>
            </a:r>
            <a:r>
              <a:rPr lang="en-US" dirty="0" smtClean="0"/>
              <a:t>: </a:t>
            </a:r>
          </a:p>
          <a:p>
            <a:pPr marL="514350" indent="-514350">
              <a:buAutoNum type="alphaLcPeriod"/>
            </a:pPr>
            <a:r>
              <a:rPr lang="en-US" dirty="0" smtClean="0"/>
              <a:t>If there is a free frame</a:t>
            </a:r>
            <a:r>
              <a:rPr lang="en-US" dirty="0" smtClean="0">
                <a:solidFill>
                  <a:srgbClr val="7030A0"/>
                </a:solidFill>
              </a:rPr>
              <a:t>, use it</a:t>
            </a:r>
            <a:r>
              <a:rPr lang="en-US" dirty="0" smtClean="0"/>
              <a:t>. </a:t>
            </a:r>
          </a:p>
          <a:p>
            <a:pPr marL="514350" indent="-514350">
              <a:buAutoNum type="alphaLcPeriod"/>
            </a:pPr>
            <a:r>
              <a:rPr lang="en-US" dirty="0" smtClean="0"/>
              <a:t>If there is </a:t>
            </a:r>
            <a:r>
              <a:rPr lang="en-US" dirty="0" smtClean="0">
                <a:solidFill>
                  <a:srgbClr val="00B0F0"/>
                </a:solidFill>
              </a:rPr>
              <a:t>no free frame</a:t>
            </a:r>
            <a:r>
              <a:rPr lang="en-US" dirty="0" smtClean="0"/>
              <a:t>, use a page-replacement algorithm to select a </a:t>
            </a:r>
            <a:r>
              <a:rPr lang="en-US" dirty="0" smtClean="0">
                <a:solidFill>
                  <a:srgbClr val="7030A0"/>
                </a:solidFill>
              </a:rPr>
              <a:t>victim frame</a:t>
            </a:r>
            <a:r>
              <a:rPr lang="en-US" dirty="0" smtClean="0"/>
              <a:t>. </a:t>
            </a:r>
          </a:p>
          <a:p>
            <a:pPr marL="514350" indent="-514350">
              <a:buAutoNum type="alphaLcPeriod"/>
            </a:pPr>
            <a:r>
              <a:rPr lang="en-US" dirty="0" smtClean="0"/>
              <a:t>Write the victim frame to the disk; </a:t>
            </a:r>
            <a:r>
              <a:rPr lang="en-US" dirty="0" smtClean="0">
                <a:solidFill>
                  <a:srgbClr val="7030A0"/>
                </a:solidFill>
              </a:rPr>
              <a:t>change the page</a:t>
            </a:r>
            <a:r>
              <a:rPr lang="en-US" dirty="0" smtClean="0"/>
              <a:t> and frame tables accordingly. </a:t>
            </a:r>
          </a:p>
          <a:p>
            <a:pPr marL="514350" indent="-514350">
              <a:buNone/>
            </a:pPr>
            <a:r>
              <a:rPr lang="en-US" dirty="0" smtClean="0"/>
              <a:t>3. Read the desired page into the </a:t>
            </a:r>
            <a:r>
              <a:rPr lang="en-US" dirty="0" smtClean="0">
                <a:solidFill>
                  <a:srgbClr val="7030A0"/>
                </a:solidFill>
              </a:rPr>
              <a:t>newly freed frame</a:t>
            </a:r>
            <a:r>
              <a:rPr lang="en-US" dirty="0" smtClean="0"/>
              <a:t>; change the page and frame tables.</a:t>
            </a:r>
          </a:p>
          <a:p>
            <a:pPr marL="514350" indent="-514350">
              <a:buNone/>
            </a:pPr>
            <a:r>
              <a:rPr lang="en-US" dirty="0" smtClean="0"/>
              <a:t> 4. Continue the user process from where the </a:t>
            </a:r>
            <a:r>
              <a:rPr lang="en-US" dirty="0" smtClean="0">
                <a:solidFill>
                  <a:srgbClr val="7030A0"/>
                </a:solidFill>
              </a:rPr>
              <a:t>page fault occurred</a:t>
            </a:r>
            <a:r>
              <a:rPr lang="en-US" dirty="0" smtClean="0"/>
              <a:t>.</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Page replacement</a:t>
            </a:r>
            <a:endParaRPr lang="en-US" sz="3600" b="1" dirty="0">
              <a:solidFill>
                <a:srgbClr val="FF0000"/>
              </a:solidFill>
            </a:endParaRPr>
          </a:p>
        </p:txBody>
      </p:sp>
      <p:pic>
        <p:nvPicPr>
          <p:cNvPr id="4098" name="Picture 2" descr="C:\Users\Student\Desktop\75.jpg"/>
          <p:cNvPicPr>
            <a:picLocks noChangeAspect="1" noChangeArrowheads="1"/>
          </p:cNvPicPr>
          <p:nvPr/>
        </p:nvPicPr>
        <p:blipFill>
          <a:blip r:embed="rId2" cstate="print"/>
          <a:srcRect/>
          <a:stretch>
            <a:fillRect/>
          </a:stretch>
        </p:blipFill>
        <p:spPr bwMode="auto">
          <a:xfrm>
            <a:off x="1427019" y="1593272"/>
            <a:ext cx="9047018" cy="5070764"/>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Page Replacement Algorithms</a:t>
            </a:r>
            <a:endParaRPr lang="en-US" sz="3600" b="1" dirty="0">
              <a:solidFill>
                <a:srgbClr val="FF0000"/>
              </a:solidFill>
            </a:endParaRPr>
          </a:p>
        </p:txBody>
      </p:sp>
      <p:sp>
        <p:nvSpPr>
          <p:cNvPr id="3" name="Content Placeholder 2"/>
          <p:cNvSpPr>
            <a:spLocks noGrp="1"/>
          </p:cNvSpPr>
          <p:nvPr>
            <p:ph idx="1"/>
          </p:nvPr>
        </p:nvSpPr>
        <p:spPr/>
        <p:txBody>
          <a:bodyPr/>
          <a:lstStyle/>
          <a:p>
            <a:pPr>
              <a:buNone/>
            </a:pPr>
            <a:r>
              <a:rPr lang="en-US" dirty="0" smtClean="0"/>
              <a:t>They are 3 Page Replacement Algorithms</a:t>
            </a:r>
          </a:p>
          <a:p>
            <a:pPr>
              <a:buNone/>
            </a:pPr>
            <a:r>
              <a:rPr lang="en-US" dirty="0" smtClean="0"/>
              <a:t>1.FIFO Page Replacement </a:t>
            </a:r>
          </a:p>
          <a:p>
            <a:pPr>
              <a:buNone/>
            </a:pPr>
            <a:r>
              <a:rPr lang="en-US" dirty="0" smtClean="0"/>
              <a:t>2. Optimal Page Replacement</a:t>
            </a:r>
          </a:p>
          <a:p>
            <a:pPr>
              <a:buNone/>
            </a:pPr>
            <a:r>
              <a:rPr lang="en-US" dirty="0" smtClean="0"/>
              <a:t>3. LRU Page Replacement</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7930"/>
          </a:xfrm>
        </p:spPr>
        <p:txBody>
          <a:bodyPr>
            <a:normAutofit fontScale="90000"/>
          </a:bodyPr>
          <a:lstStyle/>
          <a:p>
            <a:pPr algn="ctr"/>
            <a:r>
              <a:rPr lang="en-US" sz="3600" b="1" dirty="0" smtClean="0">
                <a:solidFill>
                  <a:srgbClr val="FF0000"/>
                </a:solidFill>
              </a:rPr>
              <a:t>1.FIFO(First-In-First-Out)Page Replacement </a:t>
            </a:r>
            <a:r>
              <a:rPr lang="en-US" dirty="0" smtClean="0"/>
              <a:t/>
            </a:r>
            <a:br>
              <a:rPr lang="en-US" dirty="0" smtClean="0"/>
            </a:br>
            <a:endParaRPr lang="en-US" dirty="0"/>
          </a:p>
        </p:txBody>
      </p:sp>
      <p:sp>
        <p:nvSpPr>
          <p:cNvPr id="3" name="Content Placeholder 2"/>
          <p:cNvSpPr>
            <a:spLocks noGrp="1"/>
          </p:cNvSpPr>
          <p:nvPr>
            <p:ph idx="1"/>
          </p:nvPr>
        </p:nvSpPr>
        <p:spPr>
          <a:xfrm>
            <a:off x="838200" y="942108"/>
            <a:ext cx="10515600" cy="5652655"/>
          </a:xfrm>
        </p:spPr>
        <p:txBody>
          <a:bodyPr>
            <a:normAutofit/>
          </a:bodyPr>
          <a:lstStyle/>
          <a:p>
            <a:pPr marL="514350" indent="-514350" algn="just">
              <a:buFont typeface="+mj-lt"/>
              <a:buAutoNum type="arabicPeriod"/>
            </a:pPr>
            <a:r>
              <a:rPr lang="en-US" dirty="0" smtClean="0"/>
              <a:t>The </a:t>
            </a:r>
            <a:r>
              <a:rPr lang="en-US" dirty="0" smtClean="0">
                <a:solidFill>
                  <a:srgbClr val="00B050"/>
                </a:solidFill>
              </a:rPr>
              <a:t>simplest </a:t>
            </a:r>
            <a:r>
              <a:rPr lang="en-US" dirty="0" smtClean="0"/>
              <a:t>page-replacement algorithm is a first-in, first-out (FIFO) algorithm. </a:t>
            </a:r>
          </a:p>
          <a:p>
            <a:pPr marL="514350" indent="-514350" algn="just">
              <a:buFont typeface="+mj-lt"/>
              <a:buAutoNum type="arabicPeriod"/>
            </a:pPr>
            <a:r>
              <a:rPr lang="en-US" dirty="0" smtClean="0"/>
              <a:t>A FIFO replacement algorithm associates with </a:t>
            </a:r>
            <a:r>
              <a:rPr lang="en-US" dirty="0" smtClean="0">
                <a:solidFill>
                  <a:srgbClr val="00B050"/>
                </a:solidFill>
              </a:rPr>
              <a:t>each page </a:t>
            </a:r>
            <a:r>
              <a:rPr lang="en-US" dirty="0" smtClean="0"/>
              <a:t>the time when that page was brought into memory. When a page must be replaced, the oldest page is chosen.</a:t>
            </a:r>
          </a:p>
          <a:p>
            <a:pPr marL="514350" indent="-514350" algn="just">
              <a:buFont typeface="+mj-lt"/>
              <a:buAutoNum type="arabicPeriod"/>
            </a:pPr>
            <a:r>
              <a:rPr lang="en-US" dirty="0" smtClean="0"/>
              <a:t> We can create a FIFO queue to hold all pages in memory. We replace the page at the </a:t>
            </a:r>
            <a:r>
              <a:rPr lang="en-US" dirty="0" smtClean="0">
                <a:solidFill>
                  <a:srgbClr val="00B050"/>
                </a:solidFill>
              </a:rPr>
              <a:t>head of the queue</a:t>
            </a:r>
            <a:r>
              <a:rPr lang="en-US" dirty="0" smtClean="0"/>
              <a:t>. When a page is brought into memory, we insert it at the </a:t>
            </a:r>
            <a:r>
              <a:rPr lang="en-US" dirty="0" smtClean="0">
                <a:solidFill>
                  <a:srgbClr val="00B0F0"/>
                </a:solidFill>
              </a:rPr>
              <a:t>tail of the queue</a:t>
            </a:r>
            <a:r>
              <a:rPr lang="en-US" dirty="0" smtClean="0"/>
              <a:t>.</a:t>
            </a:r>
          </a:p>
          <a:p>
            <a:pPr marL="514350" indent="-514350" algn="just">
              <a:buFont typeface="+mj-lt"/>
              <a:buAutoNum type="arabicPeriod"/>
            </a:pPr>
            <a:r>
              <a:rPr lang="en-US" dirty="0" smtClean="0"/>
              <a:t>The FIFO page-replacement algorithm is </a:t>
            </a:r>
            <a:r>
              <a:rPr lang="en-US" dirty="0" smtClean="0">
                <a:solidFill>
                  <a:srgbClr val="00B0F0"/>
                </a:solidFill>
              </a:rPr>
              <a:t>easy</a:t>
            </a:r>
            <a:r>
              <a:rPr lang="en-US" dirty="0" smtClean="0"/>
              <a:t> to understand .</a:t>
            </a:r>
          </a:p>
          <a:p>
            <a:pPr marL="514350" indent="-514350" algn="just">
              <a:buFont typeface="+mj-lt"/>
              <a:buAutoNum type="arabicPeriod"/>
            </a:pPr>
            <a:r>
              <a:rPr lang="en-US" dirty="0" smtClean="0"/>
              <a:t> However, its performance is not always good. a bad replacement choice increases the </a:t>
            </a:r>
            <a:r>
              <a:rPr lang="en-US" b="1" dirty="0" smtClean="0">
                <a:solidFill>
                  <a:srgbClr val="7030A0"/>
                </a:solidFill>
              </a:rPr>
              <a:t>page-fault rate </a:t>
            </a:r>
            <a:r>
              <a:rPr lang="en-US" dirty="0" smtClean="0"/>
              <a:t>and slows process execution. If we place an active page, some other page should be replaced to bring it back.</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Example</a:t>
            </a:r>
            <a:endParaRPr lang="en-US" sz="3600" b="1" dirty="0">
              <a:solidFill>
                <a:srgbClr val="FF0000"/>
              </a:solidFill>
            </a:endParaRPr>
          </a:p>
        </p:txBody>
      </p:sp>
      <p:pic>
        <p:nvPicPr>
          <p:cNvPr id="1026" name="Picture 2" descr="C:\Users\Student\Desktop\download.png"/>
          <p:cNvPicPr>
            <a:picLocks noGrp="1" noChangeAspect="1" noChangeArrowheads="1"/>
          </p:cNvPicPr>
          <p:nvPr>
            <p:ph idx="1"/>
          </p:nvPr>
        </p:nvPicPr>
        <p:blipFill>
          <a:blip r:embed="rId2" cstate="print"/>
          <a:srcRect/>
          <a:stretch>
            <a:fillRect/>
          </a:stretch>
        </p:blipFill>
        <p:spPr bwMode="auto">
          <a:xfrm>
            <a:off x="720436" y="1454727"/>
            <a:ext cx="10349346" cy="3671455"/>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2.Optimal Page Replacement</a:t>
            </a:r>
            <a:endParaRPr lang="en-US" sz="3600" b="1" dirty="0">
              <a:solidFill>
                <a:srgbClr val="FF0000"/>
              </a:solidFill>
            </a:endParaRPr>
          </a:p>
        </p:txBody>
      </p:sp>
      <p:sp>
        <p:nvSpPr>
          <p:cNvPr id="3" name="Content Placeholder 2"/>
          <p:cNvSpPr>
            <a:spLocks noGrp="1"/>
          </p:cNvSpPr>
          <p:nvPr>
            <p:ph idx="1"/>
          </p:nvPr>
        </p:nvSpPr>
        <p:spPr>
          <a:xfrm>
            <a:off x="838200" y="1427018"/>
            <a:ext cx="10515600" cy="4749945"/>
          </a:xfrm>
        </p:spPr>
        <p:txBody>
          <a:bodyPr>
            <a:normAutofit lnSpcReduction="10000"/>
          </a:bodyPr>
          <a:lstStyle/>
          <a:p>
            <a:pPr marL="514350" indent="-514350" algn="just">
              <a:buFont typeface="+mj-lt"/>
              <a:buAutoNum type="arabicPeriod"/>
            </a:pPr>
            <a:r>
              <a:rPr lang="en-US" dirty="0" smtClean="0"/>
              <a:t>It says that, </a:t>
            </a:r>
            <a:r>
              <a:rPr lang="en-US" dirty="0" smtClean="0">
                <a:solidFill>
                  <a:srgbClr val="00B0F0"/>
                </a:solidFill>
              </a:rPr>
              <a:t>Replace the page </a:t>
            </a:r>
            <a:r>
              <a:rPr lang="en-US" dirty="0" smtClean="0"/>
              <a:t>that will not be used for the </a:t>
            </a:r>
            <a:r>
              <a:rPr lang="en-US" dirty="0" smtClean="0">
                <a:solidFill>
                  <a:srgbClr val="0070C0"/>
                </a:solidFill>
              </a:rPr>
              <a:t>longest period of time. </a:t>
            </a:r>
          </a:p>
          <a:p>
            <a:pPr marL="514350" indent="-514350" algn="just">
              <a:buFont typeface="+mj-lt"/>
              <a:buAutoNum type="arabicPeriod"/>
            </a:pPr>
            <a:r>
              <a:rPr lang="en-US" dirty="0" smtClean="0"/>
              <a:t>It has the </a:t>
            </a:r>
            <a:r>
              <a:rPr lang="en-US" dirty="0" smtClean="0">
                <a:solidFill>
                  <a:srgbClr val="0070C0"/>
                </a:solidFill>
              </a:rPr>
              <a:t>lowest page-fault rate </a:t>
            </a:r>
            <a:r>
              <a:rPr lang="en-US" dirty="0" smtClean="0"/>
              <a:t>of all algorithms and will never suffer from </a:t>
            </a:r>
            <a:r>
              <a:rPr lang="en-US" dirty="0" smtClean="0">
                <a:solidFill>
                  <a:srgbClr val="7030A0"/>
                </a:solidFill>
              </a:rPr>
              <a:t>Belady’s anomaly</a:t>
            </a:r>
            <a:r>
              <a:rPr lang="en-US" dirty="0" smtClean="0"/>
              <a:t>. </a:t>
            </a:r>
          </a:p>
          <a:p>
            <a:pPr marL="514350" indent="-514350" algn="just">
              <a:buFont typeface="+mj-lt"/>
              <a:buAutoNum type="arabicPeriod"/>
            </a:pPr>
            <a:r>
              <a:rPr lang="en-US" dirty="0" smtClean="0"/>
              <a:t> Unfortunately, the optimal page-replacement algorithm is difficult to implement, because it requires </a:t>
            </a:r>
            <a:r>
              <a:rPr lang="en-US" dirty="0" smtClean="0">
                <a:solidFill>
                  <a:srgbClr val="00B050"/>
                </a:solidFill>
              </a:rPr>
              <a:t>future knowledge </a:t>
            </a:r>
            <a:r>
              <a:rPr lang="en-US" dirty="0" smtClean="0"/>
              <a:t>of the reference string. </a:t>
            </a:r>
          </a:p>
          <a:p>
            <a:pPr marL="514350" indent="-514350" algn="just">
              <a:buFont typeface="+mj-lt"/>
              <a:buAutoNum type="arabicPeriod"/>
            </a:pPr>
            <a:r>
              <a:rPr lang="en-US" dirty="0" smtClean="0"/>
              <a:t>As a result, the optimal algorithm is used mainly for comparison studies.</a:t>
            </a:r>
          </a:p>
          <a:p>
            <a:pPr marL="514350" indent="-514350" algn="just">
              <a:buNone/>
            </a:pPr>
            <a:r>
              <a:rPr lang="en-US" b="1" dirty="0" smtClean="0">
                <a:solidFill>
                  <a:srgbClr val="7030A0"/>
                </a:solidFill>
              </a:rPr>
              <a:t>Belady’s anomaly: </a:t>
            </a:r>
            <a:r>
              <a:rPr lang="en-US" dirty="0" smtClean="0"/>
              <a:t>For some page-replacement algorithms, the page fault rate may increase as the number of allocated frames increases</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Example</a:t>
            </a:r>
            <a:endParaRPr lang="en-US" sz="3600" b="1" dirty="0">
              <a:solidFill>
                <a:srgbClr val="FF0000"/>
              </a:solidFill>
            </a:endParaRPr>
          </a:p>
        </p:txBody>
      </p:sp>
      <p:sp>
        <p:nvSpPr>
          <p:cNvPr id="2052" name="AutoShape 4" descr="C:\Users\Student\Desktop\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054" name="AutoShape 6" descr="C:\Users\Student\Desktop\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056" name="AutoShape 8" descr="C:\Users\Student\Desktop\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2057" name="Picture 9" descr="C:\Users\Student\Desktop\page-replacement-algorithms-17-638.jpg"/>
          <p:cNvPicPr>
            <a:picLocks noChangeAspect="1" noChangeArrowheads="1"/>
          </p:cNvPicPr>
          <p:nvPr/>
        </p:nvPicPr>
        <p:blipFill>
          <a:blip r:embed="rId2" cstate="print"/>
          <a:srcRect/>
          <a:stretch>
            <a:fillRect/>
          </a:stretch>
        </p:blipFill>
        <p:spPr bwMode="auto">
          <a:xfrm>
            <a:off x="568036" y="1466417"/>
            <a:ext cx="10612582" cy="4920528"/>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3.LRU(Least Recently Used) Page Replacement</a:t>
            </a:r>
            <a:endParaRPr lang="en-US" sz="3600" b="1" dirty="0">
              <a:solidFill>
                <a:srgbClr val="FF0000"/>
              </a:solidFill>
            </a:endParaRPr>
          </a:p>
        </p:txBody>
      </p:sp>
      <p:sp>
        <p:nvSpPr>
          <p:cNvPr id="3" name="Content Placeholder 2"/>
          <p:cNvSpPr>
            <a:spLocks noGrp="1"/>
          </p:cNvSpPr>
          <p:nvPr>
            <p:ph idx="1"/>
          </p:nvPr>
        </p:nvSpPr>
        <p:spPr/>
        <p:txBody>
          <a:bodyPr/>
          <a:lstStyle/>
          <a:p>
            <a:pPr marL="514350" indent="-514350" algn="just">
              <a:buFont typeface="+mj-lt"/>
              <a:buAutoNum type="arabicPeriod"/>
            </a:pPr>
            <a:r>
              <a:rPr lang="en-US" dirty="0" smtClean="0"/>
              <a:t>LRU replacement associates with each page the time of that page’s </a:t>
            </a:r>
            <a:r>
              <a:rPr lang="en-US" dirty="0" smtClean="0">
                <a:solidFill>
                  <a:srgbClr val="0070C0"/>
                </a:solidFill>
              </a:rPr>
              <a:t>last use</a:t>
            </a:r>
            <a:r>
              <a:rPr lang="en-US" dirty="0" smtClean="0"/>
              <a:t>. </a:t>
            </a:r>
          </a:p>
          <a:p>
            <a:pPr marL="514350" indent="-514350" algn="just">
              <a:buFont typeface="+mj-lt"/>
              <a:buAutoNum type="arabicPeriod"/>
            </a:pPr>
            <a:r>
              <a:rPr lang="en-US" dirty="0" smtClean="0"/>
              <a:t>When a page must be replaced, LRU chooses the page that has not been used for the </a:t>
            </a:r>
            <a:r>
              <a:rPr lang="en-US" dirty="0" smtClean="0">
                <a:solidFill>
                  <a:srgbClr val="0070C0"/>
                </a:solidFill>
              </a:rPr>
              <a:t>longest period of time</a:t>
            </a:r>
            <a:r>
              <a:rPr lang="en-US" dirty="0" smtClean="0"/>
              <a:t>. </a:t>
            </a:r>
          </a:p>
          <a:p>
            <a:pPr marL="514350" indent="-514350" algn="just">
              <a:buFont typeface="+mj-lt"/>
              <a:buAutoNum type="arabicPeriod"/>
            </a:pPr>
            <a:r>
              <a:rPr lang="en-US" dirty="0" smtClean="0"/>
              <a:t>We can think of this strategy as the optimal page-replacement algorithm looking </a:t>
            </a:r>
            <a:r>
              <a:rPr lang="en-US" dirty="0" smtClean="0">
                <a:solidFill>
                  <a:srgbClr val="00B050"/>
                </a:solidFill>
              </a:rPr>
              <a:t>backward </a:t>
            </a:r>
            <a:r>
              <a:rPr lang="en-US" dirty="0" smtClean="0"/>
              <a:t>in time, rather than forward. </a:t>
            </a:r>
          </a:p>
          <a:p>
            <a:pPr marL="514350" indent="-514350" algn="just">
              <a:buFont typeface="+mj-lt"/>
              <a:buAutoNum type="arabicPeriod"/>
            </a:pPr>
            <a:r>
              <a:rPr lang="en-US" dirty="0" smtClean="0"/>
              <a:t>Like optimal replacement, LRU replacement does not suffer from </a:t>
            </a:r>
            <a:r>
              <a:rPr lang="en-US" b="1" dirty="0" smtClean="0">
                <a:solidFill>
                  <a:srgbClr val="7030A0"/>
                </a:solidFill>
              </a:rPr>
              <a:t>Belady’s anomaly</a:t>
            </a:r>
            <a:r>
              <a:rPr lang="en-US" dirty="0" smtClean="0"/>
              <a:t>. Both belong to a class of page-replacement algorithms, called stack algorithms.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Example</a:t>
            </a:r>
            <a:endParaRPr lang="en-US" sz="3600" b="1" dirty="0">
              <a:solidFill>
                <a:srgbClr val="FF0000"/>
              </a:solidFill>
            </a:endParaRPr>
          </a:p>
        </p:txBody>
      </p:sp>
      <p:pic>
        <p:nvPicPr>
          <p:cNvPr id="132098" name="Picture 2" descr="C:\Users\Student\Desktop\maxresdefault.jpg"/>
          <p:cNvPicPr>
            <a:picLocks noChangeAspect="1" noChangeArrowheads="1"/>
          </p:cNvPicPr>
          <p:nvPr/>
        </p:nvPicPr>
        <p:blipFill>
          <a:blip r:embed="rId2" cstate="print"/>
          <a:srcRect/>
          <a:stretch>
            <a:fillRect/>
          </a:stretch>
        </p:blipFill>
        <p:spPr bwMode="auto">
          <a:xfrm>
            <a:off x="969818" y="1413164"/>
            <a:ext cx="10404764" cy="4045527"/>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 y="362585"/>
            <a:ext cx="10904855" cy="5814695"/>
          </a:xfrm>
        </p:spPr>
        <p:txBody>
          <a:bodyPr>
            <a:normAutofit/>
          </a:bodyPr>
          <a:lstStyle/>
          <a:p>
            <a:pPr algn="just">
              <a:buFont typeface="Wingdings" panose="05000000000000000000" charset="0"/>
              <a:buChar char="v"/>
            </a:pPr>
            <a:r>
              <a:rPr lang="en-US" dirty="0"/>
              <a:t>The major problem is how to implement LRU replacement. An LRU page-replacement algorithm may require substantial hardware assistance. The problem is to determine an order for the </a:t>
            </a:r>
            <a:r>
              <a:rPr lang="en-US" dirty="0">
                <a:solidFill>
                  <a:srgbClr val="FF0000"/>
                </a:solidFill>
              </a:rPr>
              <a:t>frames defined by the time of last use. </a:t>
            </a:r>
          </a:p>
          <a:p>
            <a:pPr algn="just">
              <a:buFont typeface="Wingdings" panose="05000000000000000000" charset="0"/>
              <a:buChar char="v"/>
            </a:pPr>
            <a:r>
              <a:rPr lang="en-US" dirty="0"/>
              <a:t> Two implementations are feasible</a:t>
            </a:r>
          </a:p>
          <a:p>
            <a:pPr marL="0" indent="0" algn="just">
              <a:buFont typeface="Wingdings" panose="05000000000000000000" charset="0"/>
              <a:buNone/>
            </a:pPr>
            <a:r>
              <a:rPr lang="en-US" dirty="0">
                <a:ln w="22225">
                  <a:solidFill>
                    <a:schemeClr val="accent2"/>
                  </a:solidFill>
                  <a:prstDash val="solid"/>
                </a:ln>
                <a:solidFill>
                  <a:schemeClr val="accent2">
                    <a:lumMod val="40000"/>
                    <a:lumOff val="60000"/>
                  </a:schemeClr>
                </a:solidFill>
                <a:effectLst/>
              </a:rPr>
              <a:t>1.Counters: </a:t>
            </a:r>
            <a:r>
              <a:rPr lang="en-US" dirty="0"/>
              <a:t>In the simplest case, we associate with each page-table entry a </a:t>
            </a:r>
            <a:r>
              <a:rPr lang="en-US" dirty="0">
                <a:ln w="10160">
                  <a:solidFill>
                    <a:schemeClr val="accent5"/>
                  </a:solidFill>
                  <a:prstDash val="solid"/>
                </a:ln>
                <a:solidFill>
                  <a:srgbClr val="FFFFFF"/>
                </a:solidFill>
                <a:effectLst>
                  <a:outerShdw blurRad="38100" dist="22860" dir="5400000" algn="tl" rotWithShape="0">
                    <a:srgbClr val="000000">
                      <a:alpha val="30000"/>
                    </a:srgbClr>
                  </a:outerShdw>
                </a:effectLst>
              </a:rPr>
              <a:t>time-of use field</a:t>
            </a:r>
            <a:r>
              <a:rPr lang="en-US" dirty="0"/>
              <a:t> and add to the CPU a logical clock or counter. The clock is incremented for every </a:t>
            </a:r>
            <a:r>
              <a:rPr lang="en-US" dirty="0">
                <a:ln w="10160">
                  <a:solidFill>
                    <a:schemeClr val="accent5"/>
                  </a:solidFill>
                  <a:prstDash val="solid"/>
                </a:ln>
                <a:solidFill>
                  <a:srgbClr val="FFFFFF"/>
                </a:solidFill>
                <a:effectLst>
                  <a:outerShdw blurRad="38100" dist="22860" dir="5400000" algn="tl" rotWithShape="0">
                    <a:srgbClr val="000000">
                      <a:alpha val="30000"/>
                    </a:srgbClr>
                  </a:outerShdw>
                </a:effectLst>
              </a:rPr>
              <a:t>memory reference</a:t>
            </a:r>
            <a:r>
              <a:rPr lang="en-US" dirty="0"/>
              <a:t>. Whenever a reference to a page is made, the contents of the clock register are copied to the time-of-use field in the page-table entry for that page. In this way, we always have the “time” of the last reference to each page. We replace the page with the smallest time value. </a:t>
            </a:r>
          </a:p>
          <a:p>
            <a:pPr algn="just">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just">
              <a:buFont typeface="Wingdings" panose="05000000000000000000" charset="0"/>
              <a:buChar char="v"/>
            </a:pPr>
            <a:r>
              <a:rPr lang="en-US" sz="3600"/>
              <a:t>The base and limit registers can be loaded only by the operating system, which uses a special privileged instruction. </a:t>
            </a:r>
          </a:p>
          <a:p>
            <a:pPr marL="0" indent="0" algn="just">
              <a:buNone/>
            </a:pPr>
            <a:endParaRPr lang="en-US" sz="3600"/>
          </a:p>
          <a:p>
            <a:pPr algn="just">
              <a:buFont typeface="Wingdings" panose="05000000000000000000" charset="0"/>
              <a:buChar char="v"/>
            </a:pPr>
            <a:r>
              <a:rPr lang="en-US" sz="3600"/>
              <a:t>Since privileged instructions can be executed only in </a:t>
            </a:r>
            <a:r>
              <a:rPr lang="en-US" sz="3600">
                <a:ln w="22225">
                  <a:solidFill>
                    <a:schemeClr val="accent2"/>
                  </a:solidFill>
                  <a:prstDash val="solid"/>
                </a:ln>
                <a:solidFill>
                  <a:schemeClr val="accent2">
                    <a:lumMod val="40000"/>
                    <a:lumOff val="60000"/>
                  </a:schemeClr>
                </a:solidFill>
                <a:effectLst/>
              </a:rPr>
              <a:t>kernel mode</a:t>
            </a:r>
            <a:r>
              <a:rPr lang="en-US" sz="3600"/>
              <a:t>, and since only the operating system executes in kernel mode, only the operating system can load the </a:t>
            </a:r>
            <a:r>
              <a:rPr lang="en-US" sz="3600">
                <a:solidFill>
                  <a:schemeClr val="accent1"/>
                </a:solidFill>
                <a:effectLst>
                  <a:outerShdw blurRad="38100" dist="25400" dir="5400000" algn="ctr" rotWithShape="0">
                    <a:srgbClr val="6E747A">
                      <a:alpha val="43000"/>
                    </a:srgbClr>
                  </a:outerShdw>
                </a:effectLst>
              </a:rPr>
              <a:t>base</a:t>
            </a:r>
            <a:r>
              <a:rPr lang="en-US" sz="3600"/>
              <a:t> and </a:t>
            </a:r>
            <a:r>
              <a:rPr lang="en-US" sz="3600">
                <a:ln w="22225">
                  <a:solidFill>
                    <a:schemeClr val="accent2"/>
                  </a:solidFill>
                  <a:prstDash val="solid"/>
                </a:ln>
                <a:solidFill>
                  <a:schemeClr val="accent2">
                    <a:lumMod val="40000"/>
                    <a:lumOff val="60000"/>
                  </a:schemeClr>
                </a:solidFill>
                <a:effectLst/>
              </a:rPr>
              <a:t>limit</a:t>
            </a:r>
            <a:r>
              <a:rPr lang="en-US" sz="3600"/>
              <a:t> registers.</a:t>
            </a:r>
          </a:p>
          <a:p>
            <a:pPr marL="0" indent="0" algn="just">
              <a:buNone/>
            </a:pPr>
            <a:endParaRPr lang="en-US" sz="36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6560"/>
            <a:ext cx="10515600" cy="6216015"/>
          </a:xfrm>
        </p:spPr>
        <p:txBody>
          <a:bodyPr>
            <a:noAutofit/>
          </a:bodyPr>
          <a:lstStyle/>
          <a:p>
            <a:pPr marL="0" indent="0" algn="just">
              <a:buNone/>
            </a:pPr>
            <a:r>
              <a:rPr lang="en-US" dirty="0">
                <a:ln w="22225">
                  <a:solidFill>
                    <a:schemeClr val="accent2"/>
                  </a:solidFill>
                  <a:prstDash val="solid"/>
                </a:ln>
                <a:solidFill>
                  <a:schemeClr val="accent2">
                    <a:lumMod val="40000"/>
                    <a:lumOff val="60000"/>
                  </a:schemeClr>
                </a:solidFill>
                <a:effectLst/>
              </a:rPr>
              <a:t>2.Stack:</a:t>
            </a:r>
            <a:r>
              <a:rPr lang="en-US" dirty="0"/>
              <a:t> Another approach to implementing LRU replacement is to keep a </a:t>
            </a:r>
            <a:r>
              <a:rPr lang="en-US" dirty="0">
                <a:solidFill>
                  <a:srgbClr val="FF0000"/>
                </a:solidFill>
              </a:rPr>
              <a:t>stack of page numbers</a:t>
            </a:r>
            <a:r>
              <a:rPr lang="en-US" dirty="0"/>
              <a:t>. Whenever a page is referenced, it is </a:t>
            </a:r>
            <a:r>
              <a:rPr lang="en-US" dirty="0">
                <a:solidFill>
                  <a:srgbClr val="00B050"/>
                </a:solidFill>
              </a:rPr>
              <a:t>removed </a:t>
            </a:r>
            <a:r>
              <a:rPr lang="en-US" dirty="0"/>
              <a:t>from the stack and put </a:t>
            </a:r>
            <a:r>
              <a:rPr lang="en-US" dirty="0">
                <a:solidFill>
                  <a:srgbClr val="00B050"/>
                </a:solidFill>
              </a:rPr>
              <a:t>on the top</a:t>
            </a:r>
            <a:r>
              <a:rPr lang="en-US" dirty="0"/>
              <a:t>. In this way, the most recently used page is always at the top of the stack and the least </a:t>
            </a:r>
            <a:r>
              <a:rPr lang="en-US" dirty="0">
                <a:solidFill>
                  <a:srgbClr val="00B0F0"/>
                </a:solidFill>
              </a:rPr>
              <a:t>recently used page </a:t>
            </a:r>
            <a:r>
              <a:rPr lang="en-US" dirty="0"/>
              <a:t>is always at the</a:t>
            </a:r>
            <a:r>
              <a:rPr lang="en-US" dirty="0">
                <a:solidFill>
                  <a:srgbClr val="00B0F0"/>
                </a:solidFill>
              </a:rPr>
              <a:t> bottom.</a:t>
            </a:r>
            <a:endParaRPr lang="en-US" dirty="0">
              <a:ln w="22225">
                <a:solidFill>
                  <a:schemeClr val="accent2"/>
                </a:solidFill>
                <a:prstDash val="solid"/>
              </a:ln>
              <a:solidFill>
                <a:srgbClr val="00B0F0"/>
              </a:solidFill>
              <a:effectLst/>
            </a:endParaRPr>
          </a:p>
          <a:p>
            <a:pPr marL="0" indent="0" algn="ctr">
              <a:buNone/>
            </a:pPr>
            <a:r>
              <a:rPr lang="en-US" dirty="0">
                <a:ln w="22225">
                  <a:solidFill>
                    <a:schemeClr val="accent2"/>
                  </a:solidFill>
                  <a:prstDash val="solid"/>
                </a:ln>
                <a:solidFill>
                  <a:schemeClr val="accent2">
                    <a:lumMod val="40000"/>
                    <a:lumOff val="60000"/>
                  </a:schemeClr>
                </a:solidFill>
                <a:effectLst/>
              </a:rPr>
              <a:t>LRU-Approximation Page Replacement</a:t>
            </a:r>
          </a:p>
          <a:p>
            <a:pPr algn="just">
              <a:buFont typeface="Wingdings" panose="05000000000000000000" charset="0"/>
              <a:buChar char="v"/>
            </a:pPr>
            <a:r>
              <a:rPr lang="en-US" dirty="0">
                <a:ln/>
                <a:solidFill>
                  <a:schemeClr val="tx1"/>
                </a:solidFill>
                <a:effectLst>
                  <a:outerShdw blurRad="38100" dist="19050" dir="2700000" algn="tl" rotWithShape="0">
                    <a:schemeClr val="dk1">
                      <a:alpha val="40000"/>
                    </a:schemeClr>
                  </a:outerShdw>
                </a:effectLst>
                <a:sym typeface="+mn-ea"/>
              </a:rPr>
              <a:t>Few computer systems provide sufficient hardware support for true LRU page </a:t>
            </a:r>
            <a:r>
              <a:rPr lang="en-US" dirty="0">
                <a:ln/>
                <a:solidFill>
                  <a:schemeClr val="tx1"/>
                </a:solidFill>
                <a:effectLst>
                  <a:outerShdw blurRad="38100" dist="19050" dir="2700000" algn="tl" rotWithShape="0">
                    <a:schemeClr val="dk1">
                      <a:alpha val="40000"/>
                    </a:schemeClr>
                  </a:outerShdw>
                </a:effectLst>
              </a:rPr>
              <a:t>replacement. </a:t>
            </a:r>
          </a:p>
          <a:p>
            <a:pPr algn="just">
              <a:buFont typeface="Wingdings" panose="05000000000000000000" charset="0"/>
              <a:buChar char="v"/>
            </a:pPr>
            <a:r>
              <a:rPr lang="en-US" dirty="0">
                <a:ln/>
                <a:solidFill>
                  <a:schemeClr val="tx1"/>
                </a:solidFill>
                <a:effectLst>
                  <a:outerShdw blurRad="38100" dist="19050" dir="2700000" algn="tl" rotWithShape="0">
                    <a:schemeClr val="dk1">
                      <a:alpha val="40000"/>
                    </a:schemeClr>
                  </a:outerShdw>
                </a:effectLst>
              </a:rPr>
              <a:t>In fact, some systems provide </a:t>
            </a:r>
            <a:r>
              <a:rPr lang="en-US" dirty="0">
                <a:ln/>
                <a:solidFill>
                  <a:srgbClr val="7030A0"/>
                </a:solidFill>
                <a:effectLst>
                  <a:outerShdw blurRad="38100" dist="19050" dir="2700000" algn="tl" rotWithShape="0">
                    <a:schemeClr val="dk1">
                      <a:alpha val="40000"/>
                    </a:schemeClr>
                  </a:outerShdw>
                </a:effectLst>
              </a:rPr>
              <a:t>no hardware support</a:t>
            </a:r>
            <a:r>
              <a:rPr lang="en-US" dirty="0">
                <a:ln/>
                <a:solidFill>
                  <a:schemeClr val="tx1"/>
                </a:solidFill>
                <a:effectLst>
                  <a:outerShdw blurRad="38100" dist="19050" dir="2700000" algn="tl" rotWithShape="0">
                    <a:schemeClr val="dk1">
                      <a:alpha val="40000"/>
                    </a:schemeClr>
                  </a:outerShdw>
                </a:effectLst>
              </a:rPr>
              <a:t>, and </a:t>
            </a:r>
            <a:r>
              <a:rPr lang="en-US" dirty="0">
                <a:ln/>
                <a:solidFill>
                  <a:srgbClr val="7030A0"/>
                </a:solidFill>
                <a:effectLst>
                  <a:outerShdw blurRad="38100" dist="19050" dir="2700000" algn="tl" rotWithShape="0">
                    <a:schemeClr val="dk1">
                      <a:alpha val="40000"/>
                    </a:schemeClr>
                  </a:outerShdw>
                </a:effectLst>
              </a:rPr>
              <a:t>other page replacement algorithms</a:t>
            </a:r>
            <a:r>
              <a:rPr lang="en-US" dirty="0">
                <a:ln/>
                <a:solidFill>
                  <a:schemeClr val="tx1"/>
                </a:solidFill>
                <a:effectLst>
                  <a:outerShdw blurRad="38100" dist="19050" dir="2700000" algn="tl" rotWithShape="0">
                    <a:schemeClr val="dk1">
                      <a:alpha val="40000"/>
                    </a:schemeClr>
                  </a:outerShdw>
                </a:effectLst>
              </a:rPr>
              <a:t> (such as a FIFO algorithm) must be used. Many systems provide some help, however, in the form of a reference bit. </a:t>
            </a:r>
          </a:p>
          <a:p>
            <a:pPr algn="just">
              <a:buFont typeface="Wingdings" panose="05000000000000000000" charset="0"/>
              <a:buChar char="v"/>
            </a:pPr>
            <a:r>
              <a:rPr lang="en-US" dirty="0">
                <a:ln/>
                <a:solidFill>
                  <a:schemeClr val="tx1"/>
                </a:solidFill>
                <a:effectLst>
                  <a:outerShdw blurRad="38100" dist="19050" dir="2700000" algn="tl" rotWithShape="0">
                    <a:schemeClr val="dk1">
                      <a:alpha val="40000"/>
                    </a:schemeClr>
                  </a:outerShdw>
                </a:effectLst>
              </a:rPr>
              <a:t>The reference bit for a page is set by the hardware whenever that page is referenced (either a read or a write to any byte in the page). Reference bits are associated with each entry in the page table.</a:t>
            </a:r>
            <a:endParaRPr lang="en-US" dirty="0">
              <a:ln w="22225">
                <a:solidFill>
                  <a:schemeClr val="accent2"/>
                </a:solidFill>
                <a:prstDash val="solid"/>
              </a:ln>
              <a:solidFill>
                <a:schemeClr val="tx1"/>
              </a:solidFill>
              <a:effectLst/>
            </a:endParaRPr>
          </a:p>
          <a:p>
            <a:pPr marL="0" indent="0" algn="l">
              <a:buNone/>
            </a:pPr>
            <a:endParaRPr lang="en-US" dirty="0">
              <a:ln w="22225">
                <a:solidFill>
                  <a:schemeClr val="accent2"/>
                </a:solidFill>
                <a:prstDash val="solid"/>
              </a:ln>
              <a:solidFill>
                <a:schemeClr val="accent2">
                  <a:lumMod val="40000"/>
                  <a:lumOff val="60000"/>
                </a:schemeClr>
              </a:solidFill>
              <a:effectLst/>
            </a:endParaRPr>
          </a:p>
          <a:p>
            <a:pPr marL="0" indent="0">
              <a:buNone/>
            </a:pPr>
            <a:endParaRPr lang="en-US" dirty="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a:ln w="22225">
                  <a:solidFill>
                    <a:schemeClr val="accent2"/>
                  </a:solidFill>
                  <a:prstDash val="solid"/>
                </a:ln>
                <a:solidFill>
                  <a:schemeClr val="accent2">
                    <a:lumMod val="40000"/>
                    <a:lumOff val="60000"/>
                  </a:schemeClr>
                </a:solidFill>
                <a:effectLst/>
              </a:rPr>
              <a:t>Additional-Reference-Bits Algorithm</a:t>
            </a:r>
          </a:p>
        </p:txBody>
      </p:sp>
      <p:sp>
        <p:nvSpPr>
          <p:cNvPr id="3" name="Content Placeholder 2"/>
          <p:cNvSpPr>
            <a:spLocks noGrp="1"/>
          </p:cNvSpPr>
          <p:nvPr>
            <p:ph idx="1"/>
          </p:nvPr>
        </p:nvSpPr>
        <p:spPr>
          <a:xfrm>
            <a:off x="838200" y="1194435"/>
            <a:ext cx="10515600" cy="5478780"/>
          </a:xfrm>
        </p:spPr>
        <p:txBody>
          <a:bodyPr>
            <a:noAutofit/>
          </a:bodyPr>
          <a:lstStyle/>
          <a:p>
            <a:pPr algn="just">
              <a:buFont typeface="Wingdings" panose="05000000000000000000" charset="0"/>
              <a:buChar char="v"/>
            </a:pPr>
            <a:r>
              <a:rPr lang="en-US" sz="2400" dirty="0"/>
              <a:t>We can gain additional ordering information by recording the reference bits at regular intervals.</a:t>
            </a:r>
          </a:p>
          <a:p>
            <a:pPr algn="just">
              <a:buFont typeface="Wingdings" panose="05000000000000000000" charset="0"/>
              <a:buChar char="v"/>
            </a:pPr>
            <a:r>
              <a:rPr lang="en-US" sz="2400" dirty="0"/>
              <a:t>We can keep an 8-bit byte for each page in a table in memory.</a:t>
            </a:r>
          </a:p>
          <a:p>
            <a:pPr algn="just">
              <a:buFont typeface="Wingdings" panose="05000000000000000000" charset="0"/>
              <a:buChar char="v"/>
            </a:pPr>
            <a:r>
              <a:rPr lang="en-US" sz="2400" dirty="0"/>
              <a:t>At regular intervals (say, every 100 milliseconds), a timer interrupt transfers control to  0S. </a:t>
            </a:r>
          </a:p>
          <a:p>
            <a:pPr algn="just">
              <a:buFont typeface="Wingdings" panose="05000000000000000000" charset="0"/>
              <a:buChar char="v"/>
            </a:pPr>
            <a:r>
              <a:rPr lang="en-US" sz="2400" dirty="0"/>
              <a:t>The operating system shifts the reference bit for each page into the high-order bit of its 8-bit byte, shifting the other bits right by 1 bit and discarding the low-order bit. These 8-bit shift registers contain the history of page use for the last eight time periods. </a:t>
            </a:r>
          </a:p>
          <a:p>
            <a:pPr algn="just">
              <a:buFont typeface="Wingdings" panose="05000000000000000000" charset="0"/>
              <a:buChar char="v"/>
            </a:pPr>
            <a:r>
              <a:rPr lang="en-US" sz="2400" dirty="0"/>
              <a:t> If the shift register contains 00000000, for example, then the page has not been used for eight time periods.</a:t>
            </a:r>
          </a:p>
          <a:p>
            <a:pPr algn="just">
              <a:buFont typeface="Wingdings" panose="05000000000000000000" charset="0"/>
              <a:buChar char="v"/>
            </a:pPr>
            <a:r>
              <a:rPr lang="en-US" sz="2400" dirty="0"/>
              <a:t>A page that is used at least once in each period has a shift register value of 11111111. A page with a history register value of 11000100 has been used more recently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pPr algn="ctr"/>
            <a:r>
              <a:rPr lang="en-US" sz="3600">
                <a:ln w="22225">
                  <a:solidFill>
                    <a:schemeClr val="accent2"/>
                  </a:solidFill>
                  <a:prstDash val="solid"/>
                </a:ln>
                <a:solidFill>
                  <a:schemeClr val="accent2">
                    <a:lumMod val="40000"/>
                    <a:lumOff val="60000"/>
                  </a:schemeClr>
                </a:solidFill>
                <a:effectLst/>
              </a:rPr>
              <a:t>Second-Chance Algorithm OR clock algorithm</a:t>
            </a:r>
          </a:p>
        </p:txBody>
      </p:sp>
      <p:sp>
        <p:nvSpPr>
          <p:cNvPr id="3" name="Content Placeholder 2"/>
          <p:cNvSpPr>
            <a:spLocks noGrp="1"/>
          </p:cNvSpPr>
          <p:nvPr>
            <p:ph idx="1"/>
          </p:nvPr>
        </p:nvSpPr>
        <p:spPr>
          <a:xfrm>
            <a:off x="838200" y="1163783"/>
            <a:ext cx="10515600" cy="5348778"/>
          </a:xfrm>
        </p:spPr>
        <p:txBody>
          <a:bodyPr>
            <a:noAutofit/>
          </a:bodyPr>
          <a:lstStyle/>
          <a:p>
            <a:pPr marL="342900" indent="-342900" algn="just">
              <a:buFont typeface="+mj-lt"/>
              <a:buAutoNum type="arabicPeriod"/>
            </a:pPr>
            <a:r>
              <a:rPr lang="en-US" dirty="0"/>
              <a:t>The basic algorithm of second-chance replacement is a FIFO replacement algorithm. </a:t>
            </a:r>
          </a:p>
          <a:p>
            <a:pPr marL="342900" indent="-342900" algn="just">
              <a:buAutoNum type="arabicPeriod"/>
            </a:pPr>
            <a:r>
              <a:rPr lang="en-US" dirty="0"/>
              <a:t>When a page has been selected, we inspect its reference bit. </a:t>
            </a:r>
          </a:p>
          <a:p>
            <a:pPr marL="342900" indent="-342900" algn="just">
              <a:buAutoNum type="arabicPeriod"/>
            </a:pPr>
            <a:r>
              <a:rPr lang="en-US" dirty="0"/>
              <a:t> If the </a:t>
            </a:r>
            <a:r>
              <a:rPr lang="en-US" dirty="0">
                <a:solidFill>
                  <a:srgbClr val="7030A0"/>
                </a:solidFill>
              </a:rPr>
              <a:t>value is 0</a:t>
            </a:r>
            <a:r>
              <a:rPr lang="en-US" dirty="0"/>
              <a:t>, we proceed to </a:t>
            </a:r>
            <a:r>
              <a:rPr lang="en-US" dirty="0">
                <a:solidFill>
                  <a:srgbClr val="00B050"/>
                </a:solidFill>
              </a:rPr>
              <a:t>replace this page</a:t>
            </a:r>
            <a:r>
              <a:rPr lang="en-US" dirty="0"/>
              <a:t>; but if the reference bit is </a:t>
            </a:r>
            <a:r>
              <a:rPr lang="en-US" dirty="0">
                <a:solidFill>
                  <a:srgbClr val="7030A0"/>
                </a:solidFill>
              </a:rPr>
              <a:t>set to 1</a:t>
            </a:r>
            <a:r>
              <a:rPr lang="en-US" dirty="0"/>
              <a:t>, we give the page a second chance and move on to select the </a:t>
            </a:r>
            <a:r>
              <a:rPr lang="en-US" dirty="0">
                <a:solidFill>
                  <a:srgbClr val="00B050"/>
                </a:solidFill>
              </a:rPr>
              <a:t>next FIFO page</a:t>
            </a:r>
            <a:r>
              <a:rPr lang="en-US" dirty="0"/>
              <a:t>. </a:t>
            </a:r>
          </a:p>
          <a:p>
            <a:pPr marL="342900" indent="-342900" algn="just">
              <a:buAutoNum type="arabicPeriod"/>
            </a:pPr>
            <a:r>
              <a:rPr lang="en-US" dirty="0"/>
              <a:t> When a page gets a second chance, its reference bit is cleared, and its arrival time is reset to the current time. Thus, a page that is given a second chance will not be replaced until all other pages have been replaced (or given second chances). </a:t>
            </a:r>
          </a:p>
          <a:p>
            <a:pPr marL="457200" indent="-457200" algn="just">
              <a:buAutoNum type="arabicPeriod"/>
            </a:pPr>
            <a:r>
              <a:rPr lang="en-US" dirty="0"/>
              <a:t>One way to implement the second-chance algorithm is as a </a:t>
            </a:r>
            <a:r>
              <a:rPr lang="en-US" dirty="0">
                <a:solidFill>
                  <a:srgbClr val="00B0F0"/>
                </a:solidFill>
              </a:rPr>
              <a:t>circular queue</a:t>
            </a:r>
            <a:r>
              <a:rPr lang="en-US" dirty="0"/>
              <a:t>. A pointer (that is, a hand on the clock) indicates which page is to be replaced next. </a:t>
            </a:r>
          </a:p>
          <a:p>
            <a:pPr marL="0" indent="0">
              <a:buNone/>
            </a:pP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356360" y="711835"/>
            <a:ext cx="9947275" cy="5465445"/>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ln w="22225">
                  <a:solidFill>
                    <a:schemeClr val="accent2"/>
                  </a:solidFill>
                  <a:prstDash val="solid"/>
                </a:ln>
                <a:solidFill>
                  <a:schemeClr val="accent2">
                    <a:lumMod val="40000"/>
                    <a:lumOff val="60000"/>
                  </a:schemeClr>
                </a:solidFill>
                <a:effectLst/>
              </a:rPr>
              <a:t>Enhanced Second-Chance Algorithm</a:t>
            </a:r>
          </a:p>
        </p:txBody>
      </p:sp>
      <p:sp>
        <p:nvSpPr>
          <p:cNvPr id="3" name="Content Placeholder 2"/>
          <p:cNvSpPr>
            <a:spLocks noGrp="1"/>
          </p:cNvSpPr>
          <p:nvPr>
            <p:ph idx="1"/>
          </p:nvPr>
        </p:nvSpPr>
        <p:spPr/>
        <p:txBody>
          <a:bodyPr>
            <a:noAutofit/>
          </a:bodyPr>
          <a:lstStyle/>
          <a:p>
            <a:pPr algn="just">
              <a:buFont typeface="Wingdings" panose="05000000000000000000" charset="0"/>
              <a:buChar char="v"/>
            </a:pPr>
            <a:r>
              <a:rPr lang="en-US" dirty="0"/>
              <a:t>we can enhance the second-chance algorithm by considering the reference bit and the modify bit as an ordered pair. With these two bits, we have the following four possible classes:</a:t>
            </a:r>
          </a:p>
          <a:p>
            <a:pPr algn="just">
              <a:buFont typeface="Wingdings" panose="05000000000000000000" charset="0"/>
              <a:buChar char="v"/>
            </a:pPr>
            <a:r>
              <a:rPr lang="en-US" dirty="0"/>
              <a:t> </a:t>
            </a:r>
            <a:r>
              <a:rPr lang="en-US" dirty="0">
                <a:solidFill>
                  <a:srgbClr val="00B0F0"/>
                </a:solidFill>
              </a:rPr>
              <a:t>(0, 0) </a:t>
            </a:r>
            <a:r>
              <a:rPr lang="en-US" dirty="0"/>
              <a:t>neither recently used nor modified—best page to replace. </a:t>
            </a:r>
          </a:p>
          <a:p>
            <a:pPr algn="just">
              <a:buFont typeface="Wingdings" panose="05000000000000000000" charset="0"/>
              <a:buChar char="v"/>
            </a:pPr>
            <a:r>
              <a:rPr lang="en-US" dirty="0"/>
              <a:t> </a:t>
            </a:r>
            <a:r>
              <a:rPr lang="en-US" dirty="0">
                <a:solidFill>
                  <a:srgbClr val="00B050"/>
                </a:solidFill>
              </a:rPr>
              <a:t>(0, 1) </a:t>
            </a:r>
            <a:r>
              <a:rPr lang="en-US" dirty="0"/>
              <a:t>not recently used but modified—not quite as good, because the page will need to be written out before replacement. </a:t>
            </a:r>
          </a:p>
          <a:p>
            <a:pPr algn="just">
              <a:buFont typeface="Wingdings" panose="05000000000000000000" charset="0"/>
              <a:buChar char="v"/>
            </a:pPr>
            <a:r>
              <a:rPr lang="en-US" dirty="0"/>
              <a:t> </a:t>
            </a:r>
            <a:r>
              <a:rPr lang="en-US" dirty="0">
                <a:solidFill>
                  <a:srgbClr val="7030A0"/>
                </a:solidFill>
              </a:rPr>
              <a:t>(1, 0) </a:t>
            </a:r>
            <a:r>
              <a:rPr lang="en-US" dirty="0"/>
              <a:t>recently used but clean—probably will be used again soon. </a:t>
            </a:r>
          </a:p>
          <a:p>
            <a:pPr algn="just">
              <a:buFont typeface="Wingdings" panose="05000000000000000000" charset="0"/>
              <a:buChar char="v"/>
            </a:pPr>
            <a:r>
              <a:rPr lang="en-US" dirty="0"/>
              <a:t> </a:t>
            </a:r>
            <a:r>
              <a:rPr lang="en-US" dirty="0">
                <a:solidFill>
                  <a:srgbClr val="FF0000"/>
                </a:solidFill>
              </a:rPr>
              <a:t>(1, 1) </a:t>
            </a:r>
            <a:r>
              <a:rPr lang="en-US" dirty="0"/>
              <a:t>recently used and modified—probably will be used again soon, and the page will be need to be written out to disk before it can be replaced.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n w="22225">
                  <a:solidFill>
                    <a:schemeClr val="accent2"/>
                  </a:solidFill>
                  <a:prstDash val="solid"/>
                </a:ln>
                <a:solidFill>
                  <a:schemeClr val="accent2">
                    <a:lumMod val="40000"/>
                    <a:lumOff val="60000"/>
                  </a:schemeClr>
                </a:solidFill>
                <a:effectLst/>
              </a:rPr>
              <a:t>2.ADDRESS BINDING</a:t>
            </a:r>
          </a:p>
        </p:txBody>
      </p:sp>
      <p:sp>
        <p:nvSpPr>
          <p:cNvPr id="3" name="Content Placeholder 2"/>
          <p:cNvSpPr>
            <a:spLocks noGrp="1"/>
          </p:cNvSpPr>
          <p:nvPr>
            <p:ph idx="1"/>
          </p:nvPr>
        </p:nvSpPr>
        <p:spPr>
          <a:xfrm>
            <a:off x="838200" y="1062355"/>
            <a:ext cx="10515600" cy="5114925"/>
          </a:xfrm>
        </p:spPr>
        <p:txBody>
          <a:bodyPr>
            <a:noAutofit/>
          </a:bodyPr>
          <a:lstStyle/>
          <a:p>
            <a:pPr marL="0" indent="0">
              <a:buNone/>
            </a:pPr>
            <a:endParaRPr lang="en-US" sz="2200"/>
          </a:p>
          <a:p>
            <a:pPr marL="0" indent="0" algn="just">
              <a:buNone/>
            </a:pPr>
            <a:r>
              <a:rPr lang="en-US"/>
              <a:t>Usually, a program resides on a disk as a binary executable file. To be executed, the program must be brought into memory and placed within a process. </a:t>
            </a:r>
          </a:p>
          <a:p>
            <a:pPr marL="0" indent="0" algn="just">
              <a:buNone/>
            </a:pPr>
            <a:r>
              <a:rPr lang="en-US"/>
              <a:t>Depending on the memory management in use, the process may be moved between </a:t>
            </a:r>
            <a:r>
              <a:rPr lang="en-US">
                <a:solidFill>
                  <a:schemeClr val="accent1"/>
                </a:solidFill>
                <a:effectLst>
                  <a:outerShdw blurRad="38100" dist="25400" dir="5400000" algn="ctr" rotWithShape="0">
                    <a:srgbClr val="6E747A">
                      <a:alpha val="43000"/>
                    </a:srgbClr>
                  </a:outerShdw>
                </a:effectLst>
              </a:rPr>
              <a:t>disk</a:t>
            </a:r>
            <a:r>
              <a:rPr lang="en-US"/>
              <a:t> and </a:t>
            </a:r>
            <a:r>
              <a:rPr lang="en-US">
                <a:solidFill>
                  <a:schemeClr val="accent1"/>
                </a:solidFill>
                <a:effectLst>
                  <a:outerShdw blurRad="38100" dist="25400" dir="5400000" algn="ctr" rotWithShape="0">
                    <a:srgbClr val="6E747A">
                      <a:alpha val="43000"/>
                    </a:srgbClr>
                  </a:outerShdw>
                </a:effectLst>
              </a:rPr>
              <a:t>memory</a:t>
            </a:r>
            <a:r>
              <a:rPr lang="en-US"/>
              <a:t> during its execution. The processes on the disk that are waiting to be brought into memory for execution form the input queue.</a:t>
            </a:r>
          </a:p>
          <a:p>
            <a:pPr algn="just">
              <a:buFont typeface="Wingdings" panose="05000000000000000000" charset="0"/>
              <a:buChar char="Ø"/>
            </a:pPr>
            <a:r>
              <a:rPr lang="en-US"/>
              <a:t>Classically, the binding of instructions and data to memory addresses can be done at any step along the way:</a:t>
            </a:r>
          </a:p>
          <a:p>
            <a:pPr marL="0" indent="0" algn="just">
              <a:buNone/>
            </a:pPr>
            <a:r>
              <a:rPr lang="en-US"/>
              <a:t>i) Compile Time</a:t>
            </a:r>
          </a:p>
          <a:p>
            <a:pPr marL="0" indent="0" algn="just">
              <a:buNone/>
            </a:pPr>
            <a:r>
              <a:rPr lang="en-US"/>
              <a:t>ii) Load Time</a:t>
            </a:r>
          </a:p>
          <a:p>
            <a:pPr marL="0" indent="0" algn="just">
              <a:buNone/>
            </a:pPr>
            <a:r>
              <a:rPr lang="en-US"/>
              <a:t>iii) Execution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1195"/>
            <a:ext cx="10515600" cy="5506085"/>
          </a:xfrm>
        </p:spPr>
        <p:txBody>
          <a:bodyPr>
            <a:normAutofit/>
          </a:bodyPr>
          <a:lstStyle/>
          <a:p>
            <a:pPr marL="0" indent="0" algn="just">
              <a:buNone/>
            </a:pPr>
            <a:r>
              <a:rPr lang="en-US" sz="3200">
                <a:ln w="22225">
                  <a:solidFill>
                    <a:schemeClr val="accent2"/>
                  </a:solidFill>
                  <a:prstDash val="solid"/>
                </a:ln>
                <a:solidFill>
                  <a:schemeClr val="accent2">
                    <a:lumMod val="40000"/>
                    <a:lumOff val="60000"/>
                  </a:schemeClr>
                </a:solidFill>
                <a:effectLst/>
              </a:rPr>
              <a:t>i)Compile time: </a:t>
            </a:r>
            <a:r>
              <a:rPr lang="en-US" sz="3200"/>
              <a:t>If you know at compile time where the process will reside in memory, then </a:t>
            </a:r>
            <a:r>
              <a:rPr lang="en-US" sz="3200">
                <a:solidFill>
                  <a:schemeClr val="accent1"/>
                </a:solidFill>
                <a:effectLst>
                  <a:outerShdw blurRad="38100" dist="25400" dir="5400000" algn="ctr" rotWithShape="0">
                    <a:srgbClr val="6E747A">
                      <a:alpha val="43000"/>
                    </a:srgbClr>
                  </a:outerShdw>
                </a:effectLst>
              </a:rPr>
              <a:t>absolute code</a:t>
            </a:r>
            <a:r>
              <a:rPr lang="en-US" sz="3200"/>
              <a:t> can be generated. </a:t>
            </a:r>
          </a:p>
          <a:p>
            <a:pPr marL="0" indent="0" algn="just">
              <a:buNone/>
            </a:pPr>
            <a:r>
              <a:rPr lang="en-US" sz="3200"/>
              <a:t>	For example, if you know that a user process will reside starting at location R, then the generated compiler code will start at that location and extend up from there. </a:t>
            </a:r>
          </a:p>
          <a:p>
            <a:pPr marL="0" indent="0" algn="just">
              <a:buNone/>
            </a:pPr>
            <a:r>
              <a:rPr lang="en-US" sz="3200"/>
              <a:t>If, at some later time, the starting location changes, then it will be necessary to recompile this code. The MS-DOS .COM-format programs are bound at compile time.</a:t>
            </a:r>
            <a:endParaRPr lang="en-US"/>
          </a:p>
          <a:p>
            <a:pPr marL="0" indent="0">
              <a:buNone/>
            </a:pPr>
            <a:r>
              <a:rPr lang="en-US"/>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9240"/>
            <a:ext cx="10515600" cy="5908040"/>
          </a:xfrm>
        </p:spPr>
        <p:txBody>
          <a:bodyPr>
            <a:normAutofit/>
          </a:bodyPr>
          <a:lstStyle/>
          <a:p>
            <a:pPr marL="0" indent="0" algn="just">
              <a:buNone/>
            </a:pPr>
            <a:r>
              <a:rPr lang="en-US" sz="3400">
                <a:ln w="22225">
                  <a:solidFill>
                    <a:schemeClr val="accent2"/>
                  </a:solidFill>
                  <a:prstDash val="solid"/>
                </a:ln>
                <a:solidFill>
                  <a:schemeClr val="accent2">
                    <a:lumMod val="40000"/>
                    <a:lumOff val="60000"/>
                  </a:schemeClr>
                </a:solidFill>
                <a:effectLst/>
              </a:rPr>
              <a:t>ii)Load time:</a:t>
            </a:r>
            <a:r>
              <a:rPr lang="en-US" sz="3400"/>
              <a:t> If it is not known at compile time where the process will reside in memory, then the compiler must generate relocatable code.</a:t>
            </a:r>
          </a:p>
          <a:p>
            <a:pPr marL="0" indent="0" algn="just">
              <a:buNone/>
            </a:pPr>
            <a:r>
              <a:rPr lang="en-US" sz="3400"/>
              <a:t> In this case, final binding is delayed until load time. If the </a:t>
            </a:r>
            <a:r>
              <a:rPr lang="en-US" sz="3400">
                <a:ln w="10160">
                  <a:solidFill>
                    <a:schemeClr val="accent5"/>
                  </a:solidFill>
                  <a:prstDash val="solid"/>
                </a:ln>
                <a:solidFill>
                  <a:srgbClr val="FFFFFF"/>
                </a:solidFill>
                <a:effectLst>
                  <a:outerShdw blurRad="38100" dist="22860" dir="5400000" algn="tl" rotWithShape="0">
                    <a:srgbClr val="000000">
                      <a:alpha val="30000"/>
                    </a:srgbClr>
                  </a:outerShdw>
                </a:effectLst>
              </a:rPr>
              <a:t>starting addresses</a:t>
            </a:r>
            <a:r>
              <a:rPr lang="en-US" sz="3400"/>
              <a:t> changes, we need only </a:t>
            </a:r>
            <a:r>
              <a:rPr lang="en-US" sz="3400">
                <a:ln w="10160">
                  <a:solidFill>
                    <a:schemeClr val="accent5"/>
                  </a:solidFill>
                  <a:prstDash val="solid"/>
                </a:ln>
                <a:solidFill>
                  <a:srgbClr val="FFFFFF"/>
                </a:solidFill>
                <a:effectLst>
                  <a:outerShdw blurRad="38100" dist="22860" dir="5400000" algn="tl" rotWithShape="0">
                    <a:srgbClr val="000000">
                      <a:alpha val="30000"/>
                    </a:srgbClr>
                  </a:outerShdw>
                </a:effectLst>
              </a:rPr>
              <a:t>reload</a:t>
            </a:r>
            <a:r>
              <a:rPr lang="en-US" sz="3400"/>
              <a:t> the user code to incorporate this changed value.</a:t>
            </a:r>
          </a:p>
          <a:p>
            <a:pPr marL="0" indent="0" algn="just">
              <a:buNone/>
            </a:pPr>
            <a:r>
              <a:rPr lang="en-US" sz="3400">
                <a:ln w="22225">
                  <a:solidFill>
                    <a:schemeClr val="accent2"/>
                  </a:solidFill>
                  <a:prstDash val="solid"/>
                </a:ln>
                <a:solidFill>
                  <a:schemeClr val="accent2">
                    <a:lumMod val="40000"/>
                    <a:lumOff val="60000"/>
                  </a:schemeClr>
                </a:solidFill>
                <a:effectLst/>
              </a:rPr>
              <a:t>iii) Execution time:</a:t>
            </a:r>
            <a:r>
              <a:rPr lang="en-US" sz="3400"/>
              <a:t> If the process can be moved during its execution from one memory segment to another, then binding must be delayed until run time. Most general-purpose operating systems use this method.</a:t>
            </a:r>
          </a:p>
          <a:p>
            <a:pPr marL="0" indent="0" algn="just">
              <a:buNone/>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828290" y="255270"/>
            <a:ext cx="6951345" cy="64185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ln w="22225">
                  <a:solidFill>
                    <a:schemeClr val="accent2"/>
                  </a:solidFill>
                  <a:prstDash val="solid"/>
                </a:ln>
                <a:solidFill>
                  <a:schemeClr val="accent2">
                    <a:lumMod val="40000"/>
                    <a:lumOff val="60000"/>
                  </a:schemeClr>
                </a:solidFill>
                <a:effectLst/>
              </a:rPr>
              <a:t>3.Logical </a:t>
            </a:r>
            <a:r>
              <a:rPr lang="en-US" sz="3600">
                <a:ln w="10160">
                  <a:solidFill>
                    <a:schemeClr val="accent5"/>
                  </a:solidFill>
                  <a:prstDash val="solid"/>
                </a:ln>
                <a:solidFill>
                  <a:srgbClr val="FFFFFF"/>
                </a:solidFill>
                <a:effectLst>
                  <a:outerShdw blurRad="38100" dist="22860" dir="5400000" algn="tl" rotWithShape="0">
                    <a:srgbClr val="000000">
                      <a:alpha val="30000"/>
                    </a:srgbClr>
                  </a:outerShdw>
                </a:effectLst>
              </a:rPr>
              <a:t>Versus</a:t>
            </a:r>
            <a:r>
              <a:rPr lang="en-US" sz="3600">
                <a:ln w="22225">
                  <a:solidFill>
                    <a:schemeClr val="accent2"/>
                  </a:solidFill>
                  <a:prstDash val="solid"/>
                </a:ln>
                <a:solidFill>
                  <a:schemeClr val="accent2">
                    <a:lumMod val="40000"/>
                    <a:lumOff val="60000"/>
                  </a:schemeClr>
                </a:solidFill>
                <a:effectLst/>
              </a:rPr>
              <a:t> Physical Address Space</a:t>
            </a:r>
          </a:p>
        </p:txBody>
      </p:sp>
      <p:sp>
        <p:nvSpPr>
          <p:cNvPr id="3" name="Content Placeholder 2"/>
          <p:cNvSpPr>
            <a:spLocks noGrp="1"/>
          </p:cNvSpPr>
          <p:nvPr>
            <p:ph idx="1"/>
          </p:nvPr>
        </p:nvSpPr>
        <p:spPr/>
        <p:txBody>
          <a:bodyPr/>
          <a:lstStyle/>
          <a:p>
            <a:pPr algn="just">
              <a:buFont typeface="Wingdings" panose="05000000000000000000" charset="0"/>
              <a:buChar char="v"/>
            </a:pPr>
            <a:r>
              <a:rPr lang="en-US"/>
              <a:t>An address generated by the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CPU</a:t>
            </a:r>
            <a:r>
              <a:rPr lang="en-US"/>
              <a:t> is commonly referred to as a logical address or virtual address.  </a:t>
            </a:r>
          </a:p>
          <a:p>
            <a:pPr algn="just">
              <a:buFont typeface="Wingdings" panose="05000000000000000000" charset="0"/>
              <a:buChar char="v"/>
            </a:pPr>
            <a:r>
              <a:rPr lang="en-US"/>
              <a:t>An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address seen</a:t>
            </a:r>
            <a:r>
              <a:rPr lang="en-US"/>
              <a:t> by the memory unit—that is, the one loaded into the memory address register of the memory—is commonly referred to as a physical address. </a:t>
            </a:r>
          </a:p>
          <a:p>
            <a:pPr algn="just">
              <a:buFont typeface="Wingdings" panose="05000000000000000000" charset="0"/>
              <a:buChar char="v"/>
            </a:pPr>
            <a:r>
              <a:rPr lang="en-US"/>
              <a:t> The set of all logical addresses generated by a program is a logical address space.</a:t>
            </a:r>
          </a:p>
          <a:p>
            <a:pPr algn="just">
              <a:buFont typeface="Wingdings" panose="05000000000000000000" charset="0"/>
              <a:buChar char="v"/>
            </a:pPr>
            <a:r>
              <a:rPr lang="en-US"/>
              <a:t>The set of all physical addresses corresponding to these logical addresses is a physical address space.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n w="22225">
                  <a:solidFill>
                    <a:schemeClr val="accent2"/>
                  </a:solidFill>
                  <a:prstDash val="solid"/>
                </a:ln>
                <a:solidFill>
                  <a:schemeClr val="accent2">
                    <a:lumMod val="40000"/>
                    <a:lumOff val="60000"/>
                  </a:schemeClr>
                </a:solidFill>
                <a:effectLst/>
                <a:sym typeface="+mn-ea"/>
              </a:rPr>
              <a:t>Memory-Management Unit (MMU)</a:t>
            </a:r>
            <a:r>
              <a:rPr lang="en-US">
                <a:ln w="22225">
                  <a:solidFill>
                    <a:schemeClr val="accent2"/>
                  </a:solidFill>
                  <a:prstDash val="solid"/>
                </a:ln>
                <a:solidFill>
                  <a:schemeClr val="accent2">
                    <a:lumMod val="40000"/>
                    <a:lumOff val="60000"/>
                  </a:schemeClr>
                </a:solidFill>
                <a:effectLst/>
              </a:rPr>
              <a:t/>
            </a:r>
            <a:br>
              <a:rPr lang="en-US">
                <a:ln w="22225">
                  <a:solidFill>
                    <a:schemeClr val="accent2"/>
                  </a:solidFill>
                  <a:prstDash val="solid"/>
                </a:ln>
                <a:solidFill>
                  <a:schemeClr val="accent2">
                    <a:lumMod val="40000"/>
                    <a:lumOff val="60000"/>
                  </a:schemeClr>
                </a:solidFill>
                <a:effectLst/>
              </a:rPr>
            </a:br>
            <a:endParaRPr lang="en-US"/>
          </a:p>
        </p:txBody>
      </p:sp>
      <p:sp>
        <p:nvSpPr>
          <p:cNvPr id="3" name="Content Placeholder 2"/>
          <p:cNvSpPr>
            <a:spLocks noGrp="1"/>
          </p:cNvSpPr>
          <p:nvPr>
            <p:ph idx="1"/>
          </p:nvPr>
        </p:nvSpPr>
        <p:spPr>
          <a:xfrm>
            <a:off x="838200" y="1222375"/>
            <a:ext cx="10515600" cy="5343525"/>
          </a:xfrm>
        </p:spPr>
        <p:txBody>
          <a:bodyPr>
            <a:noAutofit/>
          </a:bodyPr>
          <a:lstStyle/>
          <a:p>
            <a:pPr algn="just">
              <a:buFont typeface="Wingdings" panose="05000000000000000000" charset="0"/>
              <a:buChar char="Ø"/>
            </a:pPr>
            <a:r>
              <a:rPr lang="en-US"/>
              <a:t>The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run-time mapping</a:t>
            </a:r>
            <a:r>
              <a:rPr lang="en-US"/>
              <a:t> from virtual to physical addresses is done by a hardware device called the memory-management unit (MMU). </a:t>
            </a:r>
          </a:p>
          <a:p>
            <a:pPr algn="just">
              <a:buFont typeface="Wingdings" panose="05000000000000000000" charset="0"/>
              <a:buChar char="Ø"/>
            </a:pPr>
            <a:r>
              <a:rPr lang="en-US"/>
              <a:t>The base register is now called a relocation register. </a:t>
            </a:r>
          </a:p>
          <a:p>
            <a:pPr algn="just">
              <a:buFont typeface="Wingdings" panose="05000000000000000000" charset="0"/>
              <a:buChar char="Ø"/>
            </a:pPr>
            <a:r>
              <a:rPr lang="en-US">
                <a:solidFill>
                  <a:srgbClr val="FF0000"/>
                </a:solidFill>
              </a:rPr>
              <a:t>Relocation is way to map virtual addresses into physical addresses.</a:t>
            </a:r>
          </a:p>
          <a:p>
            <a:pPr algn="just">
              <a:buFont typeface="Wingdings" panose="05000000000000000000" charset="0"/>
              <a:buChar char="Ø"/>
            </a:pPr>
            <a:r>
              <a:rPr lang="en-US">
                <a:solidFill>
                  <a:srgbClr val="FF0000"/>
                </a:solidFill>
              </a:rPr>
              <a:t> </a:t>
            </a:r>
            <a:r>
              <a:rPr lang="en-US">
                <a:sym typeface="+mn-ea"/>
              </a:rPr>
              <a:t>Depending on when and how the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mapping</a:t>
            </a:r>
            <a:r>
              <a:rPr lang="en-US">
                <a:sym typeface="+mn-ea"/>
              </a:rPr>
              <a:t> from the virtual address space to the physical address space takes place in a given relocation scheme</a:t>
            </a:r>
          </a:p>
          <a:p>
            <a:pPr algn="just">
              <a:buFont typeface="Wingdings" panose="05000000000000000000" charset="0"/>
              <a:buChar char="Ø"/>
            </a:pPr>
            <a:r>
              <a:rPr lang="en-US"/>
              <a:t>For example, if the base is at 14000, then an attempt by the user to address location 0 is dynamically relocated to location14000; an access to location 346 is mapped to location 14346</a:t>
            </a:r>
            <a:r>
              <a:rPr lang="en-US" sz="2000"/>
              <a:t>.</a:t>
            </a:r>
          </a:p>
          <a:p>
            <a:pPr marL="0" indent="0" algn="just">
              <a:buNone/>
            </a:pPr>
            <a:endParaRPr 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scene3d>
              <a:camera prst="orthographicFront"/>
              <a:lightRig rig="threePt" dir="t"/>
            </a:scene3d>
          </a:bodyPr>
          <a:lstStyle/>
          <a:p>
            <a:pPr algn="ctr"/>
            <a:r>
              <a:rPr lang="en-US" sz="3600">
                <a:ln w="22225">
                  <a:solidFill>
                    <a:schemeClr val="accent2"/>
                  </a:solidFill>
                  <a:prstDash val="solid"/>
                </a:ln>
                <a:solidFill>
                  <a:schemeClr val="accent2">
                    <a:lumMod val="40000"/>
                    <a:lumOff val="60000"/>
                  </a:schemeClr>
                </a:solidFill>
                <a:effectLst/>
              </a:rPr>
              <a:t>Memory-Management Unit (MMU)</a:t>
            </a:r>
          </a:p>
        </p:txBody>
      </p:sp>
      <p:pic>
        <p:nvPicPr>
          <p:cNvPr id="4" name="Content Placeholder 3"/>
          <p:cNvPicPr>
            <a:picLocks noGrp="1" noChangeAspect="1"/>
          </p:cNvPicPr>
          <p:nvPr>
            <p:ph idx="1"/>
          </p:nvPr>
        </p:nvPicPr>
        <p:blipFill>
          <a:blip r:embed="rId2" cstate="print"/>
          <a:stretch>
            <a:fillRect/>
          </a:stretch>
        </p:blipFill>
        <p:spPr>
          <a:xfrm>
            <a:off x="1402080" y="2167255"/>
            <a:ext cx="9855835" cy="3667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a:ln w="22225">
                  <a:solidFill>
                    <a:schemeClr val="accent2"/>
                  </a:solidFill>
                  <a:prstDash val="solid"/>
                </a:ln>
                <a:solidFill>
                  <a:schemeClr val="accent2">
                    <a:lumMod val="40000"/>
                    <a:lumOff val="60000"/>
                  </a:schemeClr>
                </a:solidFill>
                <a:effectLst/>
              </a:rPr>
              <a:t>MEMORY MANAGEMENT</a:t>
            </a:r>
          </a:p>
        </p:txBody>
      </p:sp>
      <p:sp>
        <p:nvSpPr>
          <p:cNvPr id="3" name="Content Placeholder 2"/>
          <p:cNvSpPr>
            <a:spLocks noGrp="1"/>
          </p:cNvSpPr>
          <p:nvPr>
            <p:ph idx="1"/>
          </p:nvPr>
        </p:nvSpPr>
        <p:spPr/>
        <p:txBody>
          <a:bodyPr/>
          <a:lstStyle/>
          <a:p>
            <a:pPr algn="just">
              <a:buFont typeface="Wingdings" panose="05000000000000000000" charset="0"/>
              <a:buChar char="Ø"/>
            </a:pPr>
            <a:r>
              <a:rPr lang="en-US"/>
              <a:t>Memory management is the functionality of an operating system which handles or manages </a:t>
            </a:r>
            <a:r>
              <a:rPr lang="en-US">
                <a:solidFill>
                  <a:schemeClr val="accent1"/>
                </a:solidFill>
                <a:effectLst>
                  <a:outerShdw blurRad="38100" dist="25400" dir="5400000" algn="ctr" rotWithShape="0">
                    <a:srgbClr val="6E747A">
                      <a:alpha val="43000"/>
                    </a:srgbClr>
                  </a:outerShdw>
                </a:effectLst>
              </a:rPr>
              <a:t>primary memory</a:t>
            </a:r>
            <a:r>
              <a:rPr lang="en-US"/>
              <a:t> and moves </a:t>
            </a:r>
            <a:r>
              <a:rPr lang="en-US">
                <a:solidFill>
                  <a:schemeClr val="accent1"/>
                </a:solidFill>
                <a:effectLst>
                  <a:outerShdw blurRad="38100" dist="25400" dir="5400000" algn="ctr" rotWithShape="0">
                    <a:srgbClr val="6E747A">
                      <a:alpha val="43000"/>
                    </a:srgbClr>
                  </a:outerShdw>
                </a:effectLst>
              </a:rPr>
              <a:t>processes</a:t>
            </a:r>
            <a:r>
              <a:rPr lang="en-US"/>
              <a:t> back and forth between main memory and disk during execution. </a:t>
            </a:r>
          </a:p>
          <a:p>
            <a:pPr algn="just">
              <a:buFont typeface="Wingdings" panose="05000000000000000000" charset="0"/>
              <a:buChar char="Ø"/>
            </a:pPr>
            <a:r>
              <a:rPr lang="en-US"/>
              <a:t>Memory management keeps track of each and </a:t>
            </a:r>
            <a:r>
              <a:rPr lang="en-US">
                <a:solidFill>
                  <a:schemeClr val="accent1"/>
                </a:solidFill>
                <a:effectLst>
                  <a:outerShdw blurRad="38100" dist="25400" dir="5400000" algn="ctr" rotWithShape="0">
                    <a:srgbClr val="6E747A">
                      <a:alpha val="43000"/>
                    </a:srgbClr>
                  </a:outerShdw>
                </a:effectLst>
              </a:rPr>
              <a:t>every memory location</a:t>
            </a:r>
            <a:r>
              <a:rPr lang="en-US"/>
              <a:t>, regardless of either it is allocated to some process or it is free.</a:t>
            </a:r>
          </a:p>
          <a:p>
            <a:pPr algn="just">
              <a:buFont typeface="Wingdings" panose="05000000000000000000" charset="0"/>
              <a:buChar char="Ø"/>
            </a:pPr>
            <a:r>
              <a:rPr lang="en-US"/>
              <a:t> It checks how much memory is to be </a:t>
            </a:r>
            <a:r>
              <a:rPr lang="en-US">
                <a:solidFill>
                  <a:schemeClr val="accent1"/>
                </a:solidFill>
                <a:effectLst>
                  <a:outerShdw blurRad="38100" dist="25400" dir="5400000" algn="ctr" rotWithShape="0">
                    <a:srgbClr val="6E747A">
                      <a:alpha val="43000"/>
                    </a:srgbClr>
                  </a:outerShdw>
                </a:effectLst>
              </a:rPr>
              <a:t>allocated</a:t>
            </a:r>
            <a:r>
              <a:rPr lang="en-US"/>
              <a:t> to processes. It decides which process will get memory at what time. </a:t>
            </a:r>
          </a:p>
          <a:p>
            <a:pPr algn="just">
              <a:buFont typeface="Wingdings" panose="05000000000000000000" charset="0"/>
              <a:buChar char="Ø"/>
            </a:pPr>
            <a:r>
              <a:rPr lang="en-US"/>
              <a:t>It tracks whenever some memory gets freed or unallocated and correspondingly it </a:t>
            </a:r>
            <a:r>
              <a:rPr lang="en-US">
                <a:solidFill>
                  <a:schemeClr val="accent1"/>
                </a:solidFill>
                <a:effectLst>
                  <a:outerShdw blurRad="38100" dist="25400" dir="5400000" algn="ctr" rotWithShape="0">
                    <a:srgbClr val="6E747A">
                      <a:alpha val="43000"/>
                    </a:srgbClr>
                  </a:outerShdw>
                </a:effectLst>
              </a:rPr>
              <a:t>updates</a:t>
            </a:r>
            <a:r>
              <a:rPr lang="en-US"/>
              <a:t> the status.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a:solidFill>
                  <a:srgbClr val="FF0000"/>
                </a:solidFill>
              </a:rPr>
              <a:t>What is Virtual Memory?</a:t>
            </a:r>
          </a:p>
        </p:txBody>
      </p:sp>
      <p:sp>
        <p:nvSpPr>
          <p:cNvPr id="3" name="Content Placeholder 2"/>
          <p:cNvSpPr>
            <a:spLocks noGrp="1"/>
          </p:cNvSpPr>
          <p:nvPr>
            <p:ph idx="1"/>
          </p:nvPr>
        </p:nvSpPr>
        <p:spPr/>
        <p:txBody>
          <a:bodyPr/>
          <a:lstStyle/>
          <a:p>
            <a:pPr marL="0" indent="0">
              <a:buNone/>
            </a:pPr>
            <a:r>
              <a:rPr lang="en-US"/>
              <a:t>Virtual Memory is a storage mechanism which offers user an illusion of having a very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big main memory</a:t>
            </a:r>
            <a:r>
              <a:rPr lang="en-US"/>
              <a:t>. </a:t>
            </a:r>
          </a:p>
          <a:p>
            <a:pPr marL="0" indent="0">
              <a:buNone/>
            </a:pPr>
            <a:r>
              <a:rPr lang="en-US"/>
              <a:t>It is done by treating a part of secondary memory as the main memory. In Virtual memory, the user can store processes with a bigger size than the available main memory.</a:t>
            </a:r>
          </a:p>
          <a:p>
            <a:pPr marL="0" indent="0">
              <a:buNone/>
            </a:pPr>
            <a:r>
              <a:rPr lang="en-US"/>
              <a:t>Therefore, instead of loading one long process in the main memory, the OS loads the various parts of more than one process in the main memory. Virtual memory is mostly implemented with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demand paging</a:t>
            </a:r>
            <a:r>
              <a:rPr lang="en-US"/>
              <a:t> and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demand segmentation.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pPr algn="ctr"/>
            <a:r>
              <a:rPr lang="en-US" sz="3200">
                <a:ln w="22225">
                  <a:solidFill>
                    <a:schemeClr val="accent2"/>
                  </a:solidFill>
                  <a:prstDash val="solid"/>
                </a:ln>
                <a:solidFill>
                  <a:schemeClr val="accent2">
                    <a:lumMod val="40000"/>
                    <a:lumOff val="60000"/>
                  </a:schemeClr>
                </a:solidFill>
                <a:effectLst/>
              </a:rPr>
              <a:t>How Virtual Memory Works?</a:t>
            </a:r>
          </a:p>
        </p:txBody>
      </p:sp>
      <p:sp>
        <p:nvSpPr>
          <p:cNvPr id="3" name="Content Placeholder 2"/>
          <p:cNvSpPr>
            <a:spLocks noGrp="1"/>
          </p:cNvSpPr>
          <p:nvPr>
            <p:ph idx="1"/>
          </p:nvPr>
        </p:nvSpPr>
        <p:spPr>
          <a:xfrm>
            <a:off x="838200" y="1168400"/>
            <a:ext cx="10515600" cy="5505450"/>
          </a:xfrm>
        </p:spPr>
        <p:txBody>
          <a:bodyPr>
            <a:normAutofit lnSpcReduction="10000"/>
          </a:bodyPr>
          <a:lstStyle/>
          <a:p>
            <a:pPr marL="0" indent="0">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For example:</a:t>
            </a:r>
          </a:p>
          <a:p>
            <a:pPr marL="0" indent="0">
              <a:buNone/>
            </a:pPr>
            <a:r>
              <a:rPr lang="en-US"/>
              <a:t>Let's assume that an OS requires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300 MB</a:t>
            </a:r>
            <a:r>
              <a:rPr lang="en-US"/>
              <a:t> of memory to store all the running programs. However, there's currently only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50 MB</a:t>
            </a:r>
            <a:r>
              <a:rPr lang="en-US"/>
              <a:t> of available physical memory stored on the RAM.</a:t>
            </a:r>
          </a:p>
          <a:p>
            <a:pPr>
              <a:buFont typeface="Wingdings" panose="05000000000000000000" charset="0"/>
              <a:buChar char="v"/>
            </a:pPr>
            <a:r>
              <a:rPr lang="en-US"/>
              <a:t>The OS will then set up 250 MB of virtual memory and use a program called the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Virtual Memory Manager(VMM)</a:t>
            </a:r>
            <a:r>
              <a:rPr lang="en-US"/>
              <a:t> to manage that 250 MB.</a:t>
            </a:r>
          </a:p>
          <a:p>
            <a:pPr>
              <a:buFont typeface="Wingdings" panose="05000000000000000000" charset="0"/>
              <a:buChar char="v"/>
            </a:pPr>
            <a:r>
              <a:rPr lang="en-US"/>
              <a:t>So, in this case, the VMM will </a:t>
            </a:r>
            <a:r>
              <a:rPr lang="en-US">
                <a:solidFill>
                  <a:srgbClr val="FF0000"/>
                </a:solidFill>
              </a:rPr>
              <a:t>create a file on the hard disk</a:t>
            </a:r>
            <a:r>
              <a:rPr lang="en-US"/>
              <a:t> that is 250 MB in size to store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extra memory</a:t>
            </a:r>
            <a:r>
              <a:rPr lang="en-US"/>
              <a:t> that is required.</a:t>
            </a:r>
          </a:p>
          <a:p>
            <a:pPr>
              <a:buFont typeface="Wingdings" panose="05000000000000000000" charset="0"/>
              <a:buChar char="v"/>
            </a:pPr>
            <a:r>
              <a:rPr lang="en-US"/>
              <a:t>The OS will now proceed to address memory as it considers </a:t>
            </a:r>
            <a:r>
              <a:rPr lang="en-US">
                <a:solidFill>
                  <a:srgbClr val="FF0000"/>
                </a:solidFill>
              </a:rPr>
              <a:t>300 MB</a:t>
            </a:r>
            <a:r>
              <a:rPr lang="en-US"/>
              <a:t> of real memory stored in the RAM, even if only 50 MB space is available.</a:t>
            </a:r>
          </a:p>
          <a:p>
            <a:pPr>
              <a:buFont typeface="Wingdings" panose="05000000000000000000" charset="0"/>
              <a:buChar char="v"/>
            </a:pPr>
            <a:r>
              <a:rPr lang="en-US"/>
              <a:t>It is the job of the VMM to manage 300 MB memory even if just 50 MB of real memory space is available.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n w="22225">
                  <a:solidFill>
                    <a:schemeClr val="accent2"/>
                  </a:solidFill>
                  <a:prstDash val="solid"/>
                </a:ln>
                <a:solidFill>
                  <a:schemeClr val="accent2">
                    <a:lumMod val="40000"/>
                    <a:lumOff val="60000"/>
                  </a:schemeClr>
                </a:solidFill>
                <a:effectLst/>
              </a:rPr>
              <a:t>Swapping</a:t>
            </a:r>
          </a:p>
        </p:txBody>
      </p:sp>
      <p:sp>
        <p:nvSpPr>
          <p:cNvPr id="3" name="Content Placeholder 2"/>
          <p:cNvSpPr>
            <a:spLocks noGrp="1"/>
          </p:cNvSpPr>
          <p:nvPr>
            <p:ph idx="1"/>
          </p:nvPr>
        </p:nvSpPr>
        <p:spPr/>
        <p:txBody>
          <a:bodyPr>
            <a:normAutofit/>
          </a:bodyPr>
          <a:lstStyle/>
          <a:p>
            <a:pPr algn="just">
              <a:buFont typeface="Wingdings" panose="05000000000000000000" charset="0"/>
              <a:buChar char="v"/>
            </a:pPr>
            <a:r>
              <a:rPr lang="en-US" sz="3200"/>
              <a:t>A process must be in memory to be executed. A process, however, can be </a:t>
            </a: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swapped temporarily</a:t>
            </a:r>
            <a:r>
              <a:rPr lang="en-US" sz="3200"/>
              <a:t> out of memory to a </a:t>
            </a:r>
            <a:r>
              <a:rPr 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backing store</a:t>
            </a:r>
            <a:r>
              <a:rPr lang="en-US" sz="3200"/>
              <a:t> and then brought back into memory for continued execution. </a:t>
            </a:r>
          </a:p>
          <a:p>
            <a:pPr algn="just">
              <a:buFont typeface="Wingdings" panose="05000000000000000000" charset="0"/>
              <a:buChar char="v"/>
            </a:pPr>
            <a:r>
              <a:rPr lang="en-US" sz="3200"/>
              <a:t>Swapping makes it possible for the total physical address space of all processes to exceed the real physical memory of the system, thus increasing the degree of multiprogramming in a system.</a:t>
            </a:r>
            <a:endParaRPr lang="en-US"/>
          </a:p>
          <a:p>
            <a:pPr marL="0" indent="0">
              <a:buNone/>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n w="22225">
                  <a:solidFill>
                    <a:schemeClr val="accent2"/>
                  </a:solidFill>
                  <a:prstDash val="solid"/>
                </a:ln>
                <a:solidFill>
                  <a:schemeClr val="accent2">
                    <a:lumMod val="40000"/>
                    <a:lumOff val="60000"/>
                  </a:schemeClr>
                </a:solidFill>
                <a:effectLst/>
                <a:sym typeface="+mn-ea"/>
              </a:rPr>
              <a:t>1.Standard Swapping</a:t>
            </a:r>
            <a:r>
              <a:rPr lang="en-US"/>
              <a:t/>
            </a:r>
            <a:br>
              <a:rPr lang="en-US"/>
            </a:br>
            <a:endParaRPr lang="en-US"/>
          </a:p>
        </p:txBody>
      </p:sp>
      <p:sp>
        <p:nvSpPr>
          <p:cNvPr id="3" name="Content Placeholder 2"/>
          <p:cNvSpPr>
            <a:spLocks noGrp="1"/>
          </p:cNvSpPr>
          <p:nvPr>
            <p:ph idx="1"/>
          </p:nvPr>
        </p:nvSpPr>
        <p:spPr>
          <a:xfrm>
            <a:off x="838200" y="1127760"/>
            <a:ext cx="10515600" cy="5049520"/>
          </a:xfrm>
        </p:spPr>
        <p:txBody>
          <a:bodyPr>
            <a:noAutofit/>
          </a:bodyPr>
          <a:lstStyle/>
          <a:p>
            <a:pPr marL="0" indent="0" algn="just">
              <a:buNone/>
            </a:pPr>
            <a:r>
              <a:rPr lang="en-US"/>
              <a:t>Standard swapping involves moving processes between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main memory</a:t>
            </a:r>
            <a:r>
              <a:rPr lang="en-US"/>
              <a:t> and a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backing store</a:t>
            </a:r>
            <a:r>
              <a:rPr lang="en-US"/>
              <a:t>. The backing store is commonly a fast disk. It must be large enough to accommodate copies of all memory images for all users, and it must provide direct access to these memory images.</a:t>
            </a:r>
          </a:p>
          <a:p>
            <a:pPr marL="0" indent="0" algn="just">
              <a:buNone/>
            </a:pPr>
            <a:r>
              <a:rPr lang="en-US">
                <a:ln w="22225">
                  <a:solidFill>
                    <a:schemeClr val="accent2"/>
                  </a:solidFill>
                  <a:prstDash val="solid"/>
                </a:ln>
                <a:solidFill>
                  <a:schemeClr val="accent2">
                    <a:lumMod val="40000"/>
                    <a:lumOff val="60000"/>
                  </a:schemeClr>
                </a:solidFill>
                <a:effectLst/>
              </a:rPr>
              <a:t>Ready Queue:</a:t>
            </a:r>
            <a:r>
              <a:rPr lang="en-US"/>
              <a:t> The system maintains a ready queue consisting of all processes whose memory images are on the backing store or in memory and are ready to run.</a:t>
            </a:r>
          </a:p>
          <a:p>
            <a:pPr marL="0" indent="0" algn="just">
              <a:buNone/>
            </a:pPr>
            <a:r>
              <a:rPr lang="en-US">
                <a:ln w="22225">
                  <a:solidFill>
                    <a:schemeClr val="accent2"/>
                  </a:solidFill>
                  <a:prstDash val="solid"/>
                </a:ln>
                <a:solidFill>
                  <a:schemeClr val="accent2">
                    <a:lumMod val="40000"/>
                    <a:lumOff val="60000"/>
                  </a:schemeClr>
                </a:solidFill>
                <a:effectLst/>
              </a:rPr>
              <a:t>Dispatcher:</a:t>
            </a:r>
            <a:r>
              <a:rPr lang="en-US"/>
              <a:t> Whenever the CPU scheduler decides to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execute</a:t>
            </a:r>
            <a:r>
              <a:rPr lang="en-US"/>
              <a:t> a process, it calls the dispatcher. The dispatcher checks to see whether the next process in the queue is in memory. If it is not, and if there is no free memory region, the dispatcher swaps out a process currently in memory and swaps in the desired process. It then reloads registers and transfers control to the selected process</a:t>
            </a:r>
            <a:r>
              <a:rPr lang="en-US" sz="2400"/>
              <a:t>.</a:t>
            </a:r>
          </a:p>
          <a:p>
            <a:pPr marL="0" indent="0" algn="just">
              <a:buNone/>
            </a:pPr>
            <a:endParaRPr 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7850"/>
            <a:ext cx="10515600" cy="5599430"/>
          </a:xfrm>
        </p:spPr>
        <p:txBody>
          <a:bodyPr>
            <a:normAutofit/>
          </a:bodyPr>
          <a:lstStyle/>
          <a:p>
            <a:pPr>
              <a:buFont typeface="Wingdings" panose="05000000000000000000" charset="0"/>
              <a:buChar char="Ø"/>
            </a:pPr>
            <a:r>
              <a:rPr lang="en-US"/>
              <a:t>To get an idea of the context-switch time, let’s assume that the user process is 100 MB in size and the backing store is a standard hard disk with a transfer rate of 50 MB per second. </a:t>
            </a:r>
          </a:p>
          <a:p>
            <a:pPr>
              <a:buFont typeface="Wingdings" panose="05000000000000000000" charset="0"/>
              <a:buChar char="Ø"/>
            </a:pPr>
            <a:r>
              <a:rPr lang="en-US"/>
              <a:t>The actual transfer of the 100-MB process to or from main memory takes</a:t>
            </a:r>
          </a:p>
          <a:p>
            <a:pPr marL="0" indent="0">
              <a:buFont typeface="Wingdings" panose="05000000000000000000" charset="0"/>
              <a:buNone/>
            </a:pPr>
            <a:endParaRPr lang="en-US"/>
          </a:p>
          <a:p>
            <a:pPr marL="0" indent="0">
              <a:buFont typeface="Wingdings" panose="05000000000000000000" charset="0"/>
              <a:buNone/>
            </a:pPr>
            <a:r>
              <a:rPr lang="en-US"/>
              <a:t>		 </a:t>
            </a:r>
            <a:r>
              <a:rPr lang="en-US">
                <a:ln w="22225">
                  <a:solidFill>
                    <a:schemeClr val="accent2"/>
                  </a:solidFill>
                  <a:prstDash val="solid"/>
                </a:ln>
                <a:solidFill>
                  <a:schemeClr val="accent2">
                    <a:lumMod val="40000"/>
                    <a:lumOff val="60000"/>
                  </a:schemeClr>
                </a:solidFill>
                <a:effectLst/>
              </a:rPr>
              <a:t>100 MB/50 MB per second = 2 seconds</a:t>
            </a:r>
          </a:p>
          <a:p>
            <a:pPr marL="0" indent="0">
              <a:buFont typeface="Wingdings" panose="05000000000000000000" charset="0"/>
              <a:buNone/>
            </a:pPr>
            <a:endParaRPr lang="en-US">
              <a:ln w="22225">
                <a:solidFill>
                  <a:schemeClr val="accent2"/>
                </a:solidFill>
                <a:prstDash val="solid"/>
              </a:ln>
              <a:solidFill>
                <a:schemeClr val="accent2">
                  <a:lumMod val="40000"/>
                  <a:lumOff val="60000"/>
                </a:schemeClr>
              </a:solidFill>
              <a:effectLst/>
            </a:endParaRPr>
          </a:p>
          <a:p>
            <a:pPr>
              <a:buFont typeface="Wingdings" panose="05000000000000000000" charset="0"/>
              <a:buChar char="Ø"/>
            </a:pPr>
            <a:r>
              <a:rPr lang="en-US"/>
              <a:t>The swap time is 200 milliseconds. Since we must swap both out and in, the total swap time is about 4,000 milliseconds.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1-06-24 at 07.52.28"/>
          <p:cNvPicPr>
            <a:picLocks noGrp="1" noChangeAspect="1"/>
          </p:cNvPicPr>
          <p:nvPr>
            <p:ph idx="1"/>
          </p:nvPr>
        </p:nvPicPr>
        <p:blipFill>
          <a:blip r:embed="rId2" cstate="print"/>
          <a:stretch>
            <a:fillRect/>
          </a:stretch>
        </p:blipFill>
        <p:spPr>
          <a:xfrm>
            <a:off x="1302385" y="631825"/>
            <a:ext cx="9586595" cy="55454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9405"/>
          </a:xfrm>
        </p:spPr>
        <p:txBody>
          <a:bodyPr>
            <a:normAutofit fontScale="90000"/>
          </a:bodyPr>
          <a:lstStyle/>
          <a:p>
            <a:r>
              <a:rPr lang="en-US" sz="3600">
                <a:ln w="22225">
                  <a:solidFill>
                    <a:schemeClr val="accent2"/>
                  </a:solidFill>
                  <a:prstDash val="solid"/>
                </a:ln>
                <a:solidFill>
                  <a:schemeClr val="accent2">
                    <a:lumMod val="40000"/>
                    <a:lumOff val="60000"/>
                  </a:schemeClr>
                </a:solidFill>
                <a:effectLst/>
              </a:rPr>
              <a:t>Factors</a:t>
            </a:r>
          </a:p>
        </p:txBody>
      </p:sp>
      <p:sp>
        <p:nvSpPr>
          <p:cNvPr id="3" name="Content Placeholder 2"/>
          <p:cNvSpPr>
            <a:spLocks noGrp="1"/>
          </p:cNvSpPr>
          <p:nvPr>
            <p:ph idx="1"/>
          </p:nvPr>
        </p:nvSpPr>
        <p:spPr>
          <a:xfrm>
            <a:off x="838200" y="525145"/>
            <a:ext cx="10515600" cy="6215380"/>
          </a:xfrm>
        </p:spPr>
        <p:txBody>
          <a:bodyPr>
            <a:noAutofit/>
          </a:bodyPr>
          <a:lstStyle/>
          <a:p>
            <a:pPr marL="0" indent="0">
              <a:buNone/>
            </a:pPr>
            <a:endParaRPr lang="en-US" sz="1100"/>
          </a:p>
          <a:p>
            <a:pPr algn="just">
              <a:buFont typeface="Wingdings" panose="05000000000000000000" charset="0"/>
              <a:buChar char="v"/>
            </a:pPr>
            <a:r>
              <a:rPr lang="en-US" sz="2400"/>
              <a:t>The context-switch time in such a swapping system is fairly high.</a:t>
            </a:r>
          </a:p>
          <a:p>
            <a:pPr algn="just">
              <a:buFont typeface="Wingdings" panose="05000000000000000000" charset="0"/>
              <a:buChar char="v"/>
            </a:pPr>
            <a:r>
              <a:rPr lang="en-US" sz="2400"/>
              <a:t> The </a:t>
            </a: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total transfer time</a:t>
            </a:r>
            <a:r>
              <a:rPr lang="en-US" sz="2400"/>
              <a:t> is directly proportional to the amount of memory swapped.</a:t>
            </a:r>
          </a:p>
          <a:p>
            <a:pPr algn="just">
              <a:buFont typeface="Wingdings" panose="05000000000000000000" charset="0"/>
              <a:buChar char="v"/>
            </a:pPr>
            <a:r>
              <a:rPr lang="en-US" sz="2400"/>
              <a:t> If we want to swap a process, we must be sure that it is completely idle.</a:t>
            </a:r>
          </a:p>
          <a:p>
            <a:pPr marL="0" indent="0" algn="just">
              <a:buFont typeface="Wingdings" panose="05000000000000000000" charset="0"/>
              <a:buNone/>
            </a:pPr>
            <a:r>
              <a:rPr lang="en-US" sz="2400">
                <a:ln w="22225">
                  <a:solidFill>
                    <a:schemeClr val="accent2"/>
                  </a:solidFill>
                  <a:prstDash val="solid"/>
                </a:ln>
                <a:solidFill>
                  <a:schemeClr val="accent2">
                    <a:lumMod val="40000"/>
                    <a:lumOff val="60000"/>
                  </a:schemeClr>
                </a:solidFill>
                <a:effectLst/>
              </a:rPr>
              <a:t>Standard swapping in modern operating systems</a:t>
            </a:r>
          </a:p>
          <a:p>
            <a:pPr algn="just">
              <a:buFont typeface="Wingdings" panose="05000000000000000000" charset="0"/>
              <a:buChar char="v"/>
            </a:pPr>
            <a:r>
              <a:rPr lang="en-US" sz="2400"/>
              <a:t> Standard swapping is not used in modern operating systems. It requires too much swapping time and provides too little execution time to be a reasonable memory management solution. </a:t>
            </a:r>
          </a:p>
          <a:p>
            <a:pPr algn="just">
              <a:buFont typeface="Wingdings" panose="05000000000000000000" charset="0"/>
              <a:buChar char="v"/>
            </a:pPr>
            <a:r>
              <a:rPr lang="en-US" sz="2400"/>
              <a:t> Modified versions of swapping, however, are found on many systems, including UNIX, Linux, and Windows.</a:t>
            </a:r>
          </a:p>
          <a:p>
            <a:pPr algn="just">
              <a:buFont typeface="Wingdings" panose="05000000000000000000" charset="0"/>
              <a:buChar char="v"/>
            </a:pPr>
            <a:r>
              <a:rPr lang="en-US" sz="2400"/>
              <a:t> In one common variation, swapping is normally disabled but will start if the amount of free memory falls below a threshold amount. Swapping is halted when the amount of free memory increases. </a:t>
            </a:r>
          </a:p>
          <a:p>
            <a:pPr algn="just">
              <a:buFont typeface="Wingdings" panose="05000000000000000000" charset="0"/>
              <a:buChar char="v"/>
            </a:pPr>
            <a:r>
              <a:rPr lang="en-US" sz="2400"/>
              <a:t> Another variation involves swapping portions of processes—rather than entire processes—to decrease swap time.</a:t>
            </a:r>
          </a:p>
          <a:p>
            <a:pPr marL="0" indent="0" algn="just">
              <a:buNone/>
            </a:pPr>
            <a:endParaRPr 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101850" y="1073785"/>
            <a:ext cx="8362950" cy="4432300"/>
          </a:xfrm>
          <a:prstGeom prst="rect">
            <a:avLst/>
          </a:prstGeom>
        </p:spPr>
      </p:pic>
      <p:sp>
        <p:nvSpPr>
          <p:cNvPr id="2" name="Text Box 1"/>
          <p:cNvSpPr txBox="1"/>
          <p:nvPr/>
        </p:nvSpPr>
        <p:spPr>
          <a:xfrm>
            <a:off x="1908175" y="5891530"/>
            <a:ext cx="8306435" cy="460375"/>
          </a:xfrm>
          <a:prstGeom prst="rect">
            <a:avLst/>
          </a:prstGeom>
          <a:noFill/>
        </p:spPr>
        <p:txBody>
          <a:bodyPr wrap="square" rtlCol="0">
            <a:spAutoFit/>
          </a:bodyPr>
          <a:lstStyle/>
          <a:p>
            <a:pPr algn="ctr"/>
            <a:r>
              <a:rPr lang="en-US" sz="2400">
                <a:solidFill>
                  <a:srgbClr val="FF0000"/>
                </a:solidFill>
              </a:rPr>
              <a:t>Swapping of Two processess using a disk as a back store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cess_swapping"/>
          <p:cNvPicPr>
            <a:picLocks noGrp="1" noChangeAspect="1"/>
          </p:cNvPicPr>
          <p:nvPr>
            <p:ph idx="1"/>
          </p:nvPr>
        </p:nvPicPr>
        <p:blipFill>
          <a:blip r:embed="rId2" cstate="print"/>
          <a:stretch>
            <a:fillRect/>
          </a:stretch>
        </p:blipFill>
        <p:spPr>
          <a:xfrm>
            <a:off x="2065020" y="349885"/>
            <a:ext cx="7538720" cy="63906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bodyPr>
          <a:lstStyle/>
          <a:p>
            <a:pPr algn="ctr"/>
            <a:r>
              <a:rPr lang="en-US">
                <a:ln w="22225">
                  <a:solidFill>
                    <a:schemeClr val="accent2"/>
                  </a:solidFill>
                  <a:prstDash val="solid"/>
                </a:ln>
                <a:solidFill>
                  <a:schemeClr val="accent2">
                    <a:lumMod val="40000"/>
                    <a:lumOff val="60000"/>
                  </a:schemeClr>
                </a:solidFill>
                <a:effectLst/>
                <a:sym typeface="+mn-ea"/>
              </a:rPr>
              <a:t>2.Swapping on Mobile Systems</a:t>
            </a:r>
            <a:r>
              <a:rPr lang="en-US">
                <a:ln w="22225">
                  <a:solidFill>
                    <a:schemeClr val="accent2"/>
                  </a:solidFill>
                  <a:prstDash val="solid"/>
                </a:ln>
                <a:solidFill>
                  <a:schemeClr val="accent2">
                    <a:lumMod val="40000"/>
                    <a:lumOff val="60000"/>
                  </a:schemeClr>
                </a:solidFill>
                <a:effectLst/>
              </a:rPr>
              <a:t/>
            </a:r>
            <a:br>
              <a:rPr lang="en-US">
                <a:ln w="22225">
                  <a:solidFill>
                    <a:schemeClr val="accent2"/>
                  </a:solidFill>
                  <a:prstDash val="solid"/>
                </a:ln>
                <a:solidFill>
                  <a:schemeClr val="accent2">
                    <a:lumMod val="40000"/>
                    <a:lumOff val="60000"/>
                  </a:schemeClr>
                </a:solidFill>
                <a:effectLst/>
              </a:rPr>
            </a:br>
            <a:endParaRPr lang="en-US">
              <a:ln w="22225">
                <a:solidFill>
                  <a:schemeClr val="accent2"/>
                </a:solidFill>
                <a:prstDash val="solid"/>
              </a:ln>
              <a:solidFill>
                <a:schemeClr val="accent2">
                  <a:lumMod val="40000"/>
                  <a:lumOff val="60000"/>
                </a:schemeClr>
              </a:solidFill>
              <a:effectLst/>
            </a:endParaRPr>
          </a:p>
        </p:txBody>
      </p:sp>
      <p:sp>
        <p:nvSpPr>
          <p:cNvPr id="3" name="Content Placeholder 2"/>
          <p:cNvSpPr>
            <a:spLocks noGrp="1"/>
          </p:cNvSpPr>
          <p:nvPr>
            <p:ph idx="1"/>
          </p:nvPr>
        </p:nvSpPr>
        <p:spPr/>
        <p:txBody>
          <a:bodyPr>
            <a:normAutofit/>
          </a:bodyPr>
          <a:lstStyle/>
          <a:p>
            <a:pPr marL="0" indent="0" algn="just">
              <a:buNone/>
            </a:pPr>
            <a:r>
              <a:rPr lang="en-US" sz="3200"/>
              <a:t>Mobile systems typically </a:t>
            </a:r>
            <a:r>
              <a:rPr lang="en-US" sz="3200">
                <a:solidFill>
                  <a:srgbClr val="FF0000"/>
                </a:solidFill>
              </a:rPr>
              <a:t>do not support</a:t>
            </a:r>
            <a:r>
              <a:rPr lang="en-US" sz="3200"/>
              <a:t> swapping in any form.</a:t>
            </a:r>
          </a:p>
          <a:p>
            <a:pPr marL="0" indent="0" algn="just">
              <a:buNone/>
            </a:pP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Reasons:</a:t>
            </a:r>
          </a:p>
          <a:p>
            <a:pPr algn="just">
              <a:buFont typeface="Wingdings" panose="05000000000000000000" charset="0"/>
              <a:buChar char="Ø"/>
            </a:pPr>
            <a:r>
              <a:rPr lang="en-US" sz="3200"/>
              <a:t> Mobile devices generally use </a:t>
            </a: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flash memory</a:t>
            </a:r>
            <a:r>
              <a:rPr lang="en-US" sz="3200"/>
              <a:t> rather than hard disks. The resulting space constraints avoid swapping.</a:t>
            </a:r>
          </a:p>
          <a:p>
            <a:pPr algn="just">
              <a:buFont typeface="Wingdings" panose="05000000000000000000" charset="0"/>
              <a:buChar char="Ø"/>
            </a:pPr>
            <a:r>
              <a:rPr lang="en-US" sz="3200"/>
              <a:t> The limited number of writes that flash memory can tolerate before it becomes unreliable </a:t>
            </a:r>
          </a:p>
          <a:p>
            <a:pPr algn="just">
              <a:buFont typeface="Wingdings" panose="05000000000000000000" charset="0"/>
              <a:buChar char="Ø"/>
            </a:pPr>
            <a:r>
              <a:rPr lang="en-US" sz="3200"/>
              <a:t>The poor throughput between main memory and flash memory in these devices</a:t>
            </a:r>
            <a:r>
              <a:rPr lang="en-US"/>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pPr algn="ctr"/>
            <a:r>
              <a:rPr lang="en-US" sz="4000">
                <a:ln w="22225">
                  <a:solidFill>
                    <a:schemeClr val="accent2"/>
                  </a:solidFill>
                  <a:prstDash val="solid"/>
                </a:ln>
                <a:solidFill>
                  <a:schemeClr val="accent2">
                    <a:lumMod val="40000"/>
                    <a:lumOff val="60000"/>
                  </a:schemeClr>
                </a:solidFill>
                <a:effectLst/>
              </a:rPr>
              <a:t>Process Address Space</a:t>
            </a:r>
          </a:p>
        </p:txBody>
      </p:sp>
      <p:sp>
        <p:nvSpPr>
          <p:cNvPr id="3" name="Content Placeholder 2"/>
          <p:cNvSpPr>
            <a:spLocks noGrp="1"/>
          </p:cNvSpPr>
          <p:nvPr>
            <p:ph idx="1"/>
          </p:nvPr>
        </p:nvSpPr>
        <p:spPr/>
        <p:txBody>
          <a:bodyPr/>
          <a:lstStyle/>
          <a:p>
            <a:pPr algn="just">
              <a:buFont typeface="Wingdings" panose="05000000000000000000" charset="0"/>
              <a:buChar char="v"/>
            </a:pPr>
            <a:r>
              <a:rPr lang="en-US"/>
              <a:t>The process address space is the set of logical addresses that a process references in its code. </a:t>
            </a:r>
          </a:p>
          <a:p>
            <a:pPr algn="just">
              <a:buFont typeface="Wingdings" panose="05000000000000000000" charset="0"/>
              <a:buChar char="v"/>
            </a:pPr>
            <a:r>
              <a:rPr lang="en-US"/>
              <a:t>For example, when </a:t>
            </a:r>
            <a:r>
              <a:rPr lang="en-US">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32-bit </a:t>
            </a:r>
            <a:r>
              <a:rPr lang="en-US"/>
              <a:t>addressing is in use, addresses can range from 0 to 0x7fffffff; that is, 2^31 possible numbers, for a total theoretical size of 2 gigabytes.</a:t>
            </a:r>
          </a:p>
          <a:p>
            <a:pPr algn="just">
              <a:buFont typeface="Wingdings" panose="05000000000000000000" charset="0"/>
              <a:buChar char="v"/>
            </a:pPr>
            <a:r>
              <a:rPr lang="en-US"/>
              <a:t>The operating system takes care of </a:t>
            </a:r>
            <a:r>
              <a:rPr lang="en-US">
                <a:ln w="6600">
                  <a:solidFill>
                    <a:schemeClr val="accent2"/>
                  </a:solidFill>
                  <a:prstDash val="solid"/>
                </a:ln>
                <a:solidFill>
                  <a:srgbClr val="FFFFFF"/>
                </a:solidFill>
                <a:effectLst>
                  <a:outerShdw dist="38100" dir="2700000" algn="tl" rotWithShape="0">
                    <a:schemeClr val="accent2"/>
                  </a:outerShdw>
                </a:effectLst>
              </a:rPr>
              <a:t>mapping</a:t>
            </a:r>
            <a:r>
              <a:rPr lang="en-US"/>
              <a:t> the logical addresses to physical addresses at the time of memory allocation to the program.</a:t>
            </a:r>
          </a:p>
          <a:p>
            <a:pPr algn="just">
              <a:buFont typeface="Wingdings" panose="05000000000000000000" charset="0"/>
              <a:buChar char="v"/>
            </a:pPr>
            <a:r>
              <a:rPr lang="en-US"/>
              <a:t> There are three types of addresses used in a program before and after memory is allocated.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mory+Allocation+Techniques"/>
          <p:cNvPicPr>
            <a:picLocks noGrp="1" noChangeAspect="1"/>
          </p:cNvPicPr>
          <p:nvPr>
            <p:ph idx="1"/>
          </p:nvPr>
        </p:nvPicPr>
        <p:blipFill>
          <a:blip r:embed="rId2" cstate="print"/>
          <a:stretch>
            <a:fillRect/>
          </a:stretch>
        </p:blipFill>
        <p:spPr>
          <a:xfrm>
            <a:off x="1369060" y="242570"/>
            <a:ext cx="9707880" cy="593471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13385"/>
          </a:xfrm>
        </p:spPr>
        <p:txBody>
          <a:bodyPr>
            <a:normAutofit fontScale="90000"/>
            <a:scene3d>
              <a:camera prst="orthographicFront"/>
              <a:lightRig rig="threePt" dir="t"/>
            </a:scene3d>
          </a:bodyPr>
          <a:lstStyle/>
          <a:p>
            <a:pPr algn="ctr"/>
            <a:r>
              <a:rPr lang="en-US"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Contiguous Memory Allocation</a:t>
            </a:r>
          </a:p>
        </p:txBody>
      </p:sp>
      <p:sp>
        <p:nvSpPr>
          <p:cNvPr id="3" name="Content Placeholder 2"/>
          <p:cNvSpPr>
            <a:spLocks noGrp="1"/>
          </p:cNvSpPr>
          <p:nvPr>
            <p:ph idx="1"/>
          </p:nvPr>
        </p:nvSpPr>
        <p:spPr>
          <a:xfrm>
            <a:off x="838200" y="927100"/>
            <a:ext cx="10515600" cy="5746750"/>
          </a:xfrm>
        </p:spPr>
        <p:txBody>
          <a:bodyPr>
            <a:normAutofit fontScale="95000" lnSpcReduction="10000"/>
          </a:bodyPr>
          <a:lstStyle/>
          <a:p>
            <a:pPr marL="0" indent="0">
              <a:buNone/>
            </a:pPr>
            <a:r>
              <a:rPr lang="en-US" sz="3200"/>
              <a:t>In contiguous memory allocation, each process is contained in a single section of memory that is contiguous to the section containing the next process.</a:t>
            </a:r>
          </a:p>
          <a:p>
            <a:pPr marL="0" indent="0">
              <a:buNone/>
            </a:pPr>
            <a:r>
              <a:rPr lang="en-US" sz="3200"/>
              <a:t>We can implement/achieve contiguous memory allocation by </a:t>
            </a: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dividing</a:t>
            </a:r>
            <a:r>
              <a:rPr lang="en-US" sz="3200"/>
              <a:t> the memory partitions into </a:t>
            </a: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fixed size partitions.</a:t>
            </a:r>
            <a:endParaRPr lang="en-US" sz="3200"/>
          </a:p>
          <a:p>
            <a:pPr marL="0" indent="0">
              <a:buNone/>
            </a:pPr>
            <a:r>
              <a:rPr lang="en-US" sz="3200">
                <a:ln w="22225">
                  <a:solidFill>
                    <a:schemeClr val="accent2"/>
                  </a:solidFill>
                  <a:prstDash val="solid"/>
                </a:ln>
                <a:solidFill>
                  <a:schemeClr val="accent2">
                    <a:lumMod val="40000"/>
                    <a:lumOff val="60000"/>
                  </a:schemeClr>
                </a:solidFill>
                <a:effectLst/>
              </a:rPr>
              <a:t>1. Memory Protection</a:t>
            </a:r>
            <a:endParaRPr lang="en-US" sz="3200"/>
          </a:p>
          <a:p>
            <a:pPr marL="0" indent="0">
              <a:buNone/>
            </a:pPr>
            <a:r>
              <a:rPr lang="en-US" sz="3200">
                <a:ln w="22225">
                  <a:solidFill>
                    <a:schemeClr val="accent2"/>
                  </a:solidFill>
                  <a:prstDash val="solid"/>
                </a:ln>
                <a:solidFill>
                  <a:schemeClr val="accent2">
                    <a:lumMod val="40000"/>
                    <a:lumOff val="60000"/>
                  </a:schemeClr>
                </a:solidFill>
                <a:effectLst/>
              </a:rPr>
              <a:t>2. Memory Allocation</a:t>
            </a:r>
          </a:p>
          <a:p>
            <a:pPr marL="0" indent="0">
              <a:buNone/>
            </a:pP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a. Fixed-Sized Partition</a:t>
            </a:r>
          </a:p>
          <a:p>
            <a:pPr marL="0" indent="0">
              <a:buNone/>
            </a:pP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b. Variable Sized -Partition</a:t>
            </a:r>
            <a:endParaRPr lang="en-US" sz="3200"/>
          </a:p>
          <a:p>
            <a:pPr marL="0" indent="0">
              <a:buNone/>
            </a:pPr>
            <a:r>
              <a:rPr lang="en-US" sz="3200">
                <a:ln w="22225">
                  <a:solidFill>
                    <a:schemeClr val="accent2"/>
                  </a:solidFill>
                  <a:prstDash val="solid"/>
                </a:ln>
                <a:solidFill>
                  <a:schemeClr val="accent2">
                    <a:lumMod val="40000"/>
                    <a:lumOff val="60000"/>
                  </a:schemeClr>
                </a:solidFill>
                <a:effectLst/>
              </a:rPr>
              <a:t>3. Fragmentation</a:t>
            </a:r>
            <a:endParaRPr lang="en-US" sz="3200"/>
          </a:p>
          <a:p>
            <a:pPr marL="0" indent="0">
              <a:buNone/>
            </a:pP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a. Internal Fragmentation</a:t>
            </a:r>
          </a:p>
          <a:p>
            <a:pPr marL="0" indent="0">
              <a:buNone/>
            </a:pP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b. External Fragmentation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3285"/>
          </a:xfrm>
        </p:spPr>
        <p:txBody>
          <a:bodyPr>
            <a:normAutofit fontScale="90000"/>
            <a:scene3d>
              <a:camera prst="orthographicFront"/>
              <a:lightRig rig="threePt" dir="t"/>
            </a:scene3d>
          </a:bodyPr>
          <a:lstStyle/>
          <a:p>
            <a:pPr marL="0" indent="0" algn="ctr">
              <a:buFont typeface="Wingdings" panose="05000000000000000000" charset="0"/>
            </a:pPr>
            <a:r>
              <a:rPr lang="en-US">
                <a:ln w="22225">
                  <a:solidFill>
                    <a:schemeClr val="accent2"/>
                  </a:solidFill>
                  <a:prstDash val="solid"/>
                </a:ln>
                <a:solidFill>
                  <a:schemeClr val="accent2">
                    <a:lumMod val="40000"/>
                    <a:lumOff val="60000"/>
                  </a:schemeClr>
                </a:solidFill>
                <a:effectLst/>
                <a:sym typeface="+mn-ea"/>
              </a:rPr>
              <a:t>1.Memory Protection</a:t>
            </a:r>
            <a:r>
              <a:rPr lang="en-US">
                <a:ln w="22225">
                  <a:solidFill>
                    <a:schemeClr val="accent2"/>
                  </a:solidFill>
                  <a:prstDash val="solid"/>
                </a:ln>
                <a:solidFill>
                  <a:schemeClr val="accent2">
                    <a:lumMod val="40000"/>
                    <a:lumOff val="60000"/>
                  </a:schemeClr>
                </a:solidFill>
                <a:effectLst/>
              </a:rPr>
              <a:t/>
            </a:r>
            <a:br>
              <a:rPr lang="en-US">
                <a:ln w="22225">
                  <a:solidFill>
                    <a:schemeClr val="accent2"/>
                  </a:solidFill>
                  <a:prstDash val="solid"/>
                </a:ln>
                <a:solidFill>
                  <a:schemeClr val="accent2">
                    <a:lumMod val="40000"/>
                    <a:lumOff val="60000"/>
                  </a:schemeClr>
                </a:solidFill>
                <a:effectLst/>
              </a:rPr>
            </a:br>
            <a:endParaRPr lang="en-US">
              <a:ln w="22225">
                <a:solidFill>
                  <a:schemeClr val="accent2"/>
                </a:solidFill>
                <a:prstDash val="solid"/>
              </a:ln>
              <a:solidFill>
                <a:schemeClr val="accent2">
                  <a:lumMod val="40000"/>
                  <a:lumOff val="60000"/>
                </a:schemeClr>
              </a:solidFill>
              <a:effectLst/>
            </a:endParaRPr>
          </a:p>
        </p:txBody>
      </p:sp>
      <p:sp>
        <p:nvSpPr>
          <p:cNvPr id="3" name="Content Placeholder 2"/>
          <p:cNvSpPr>
            <a:spLocks noGrp="1"/>
          </p:cNvSpPr>
          <p:nvPr>
            <p:ph idx="1"/>
          </p:nvPr>
        </p:nvSpPr>
        <p:spPr>
          <a:xfrm>
            <a:off x="838200" y="913765"/>
            <a:ext cx="10515600" cy="5263515"/>
          </a:xfrm>
        </p:spPr>
        <p:txBody>
          <a:bodyPr>
            <a:noAutofit/>
          </a:bodyPr>
          <a:lstStyle/>
          <a:p>
            <a:pPr marL="0" indent="0" algn="just">
              <a:buNone/>
            </a:pPr>
            <a:r>
              <a:rPr lang="en-US" sz="2400"/>
              <a:t>We can prevent a process from accessing memory it does not own by combining two ideas. If we have a system with a relocation register, together with a limit register, we accomplish our goal.</a:t>
            </a:r>
          </a:p>
          <a:p>
            <a:pPr marL="0" indent="0" algn="just">
              <a:buNone/>
            </a:pP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Process</a:t>
            </a:r>
            <a:endParaRPr lang="en-US" sz="2400"/>
          </a:p>
          <a:p>
            <a:pPr algn="just">
              <a:buFont typeface="Wingdings" panose="05000000000000000000" charset="0"/>
              <a:buChar char="v"/>
            </a:pPr>
            <a:r>
              <a:rPr lang="en-US" sz="2400"/>
              <a:t>The relocation register contains the value of the smallest physical address; the limit register contains the range of logical addresses (for example, relocation = 100040 and limit = 74600). </a:t>
            </a:r>
          </a:p>
          <a:p>
            <a:pPr algn="just">
              <a:buFont typeface="Wingdings" panose="05000000000000000000" charset="0"/>
              <a:buChar char="v"/>
            </a:pPr>
            <a:r>
              <a:rPr lang="en-US" sz="2400"/>
              <a:t> Each logical address must fall within the range specified by the </a:t>
            </a: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limit</a:t>
            </a:r>
            <a:r>
              <a:rPr lang="en-US" sz="2400"/>
              <a:t> register. </a:t>
            </a:r>
          </a:p>
          <a:p>
            <a:pPr algn="just">
              <a:buFont typeface="Wingdings" panose="05000000000000000000" charset="0"/>
              <a:buChar char="v"/>
            </a:pPr>
            <a:r>
              <a:rPr lang="en-US" sz="2400"/>
              <a:t> The </a:t>
            </a: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MMU</a:t>
            </a:r>
            <a:r>
              <a:rPr lang="en-US" sz="2400"/>
              <a:t> maps the logical address dynamically by adding the value in the relocation register. This mapped address is sent to memory.</a:t>
            </a:r>
          </a:p>
          <a:p>
            <a:pPr algn="just">
              <a:buFont typeface="Wingdings" panose="05000000000000000000" charset="0"/>
              <a:buChar char="v"/>
            </a:pPr>
            <a:r>
              <a:rPr lang="en-US" sz="2400"/>
              <a:t> When the CPU scheduler selects a process for execution, the dispatcher loads the </a:t>
            </a: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relocation</a:t>
            </a:r>
            <a:r>
              <a:rPr lang="en-US" sz="2400"/>
              <a:t> and </a:t>
            </a:r>
            <a:r>
              <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rPr>
              <a:t>limit </a:t>
            </a:r>
            <a:r>
              <a:rPr lang="en-US" sz="2400"/>
              <a:t>registers with the correct values as part of context switch. </a:t>
            </a:r>
          </a:p>
          <a:p>
            <a:pPr algn="just">
              <a:buFont typeface="Wingdings" panose="05000000000000000000" charset="0"/>
              <a:buChar char="v"/>
            </a:pPr>
            <a:r>
              <a:rPr lang="en-US" sz="2400"/>
              <a:t> Because every address generated by a CPU is checked against these registers, we can protect both the operating system and the other users programs and data from being modified by this running process.</a:t>
            </a:r>
          </a:p>
          <a:p>
            <a:pPr marL="0" indent="0" algn="just">
              <a:buNone/>
            </a:pPr>
            <a:endParaRPr 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484630" y="1367155"/>
            <a:ext cx="9248775" cy="4716780"/>
          </a:xfrm>
          <a:prstGeom prst="rect">
            <a:avLst/>
          </a:prstGeom>
        </p:spPr>
      </p:pic>
      <p:sp>
        <p:nvSpPr>
          <p:cNvPr id="6" name="Text Box 5"/>
          <p:cNvSpPr txBox="1"/>
          <p:nvPr/>
        </p:nvSpPr>
        <p:spPr>
          <a:xfrm>
            <a:off x="146050" y="6294120"/>
            <a:ext cx="9137015" cy="460375"/>
          </a:xfrm>
          <a:prstGeom prst="rect">
            <a:avLst/>
          </a:prstGeom>
          <a:noFill/>
        </p:spPr>
        <p:txBody>
          <a:bodyPr wrap="none" rtlCol="0">
            <a:spAutoFit/>
          </a:bodyPr>
          <a:lstStyle/>
          <a:p>
            <a:pPr algn="ctr"/>
            <a:r>
              <a:rPr lang="en-US" sz="2400">
                <a:solidFill>
                  <a:srgbClr val="FF0000"/>
                </a:solidFill>
              </a:rPr>
              <a:t>                                      Hardware support for relocation and limit registers</a:t>
            </a:r>
            <a:r>
              <a:rPr lang="en-US"/>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825"/>
            <a:ext cx="10515600" cy="5545455"/>
          </a:xfrm>
        </p:spPr>
        <p:txBody>
          <a:bodyPr>
            <a:noAutofit/>
          </a:bodyPr>
          <a:lstStyle/>
          <a:p>
            <a:pPr algn="just">
              <a:buFont typeface="Wingdings" panose="05000000000000000000" charset="0"/>
              <a:buChar char="v"/>
            </a:pPr>
            <a:r>
              <a:rPr lang="en-US"/>
              <a:t>In operating systems, Memory Management is the function responsible for allocating and managing computer’s main memory. </a:t>
            </a:r>
          </a:p>
          <a:p>
            <a:pPr algn="just">
              <a:buFont typeface="Wingdings" panose="05000000000000000000" charset="0"/>
              <a:buChar char="v"/>
            </a:pPr>
            <a:r>
              <a:rPr lang="en-US"/>
              <a:t>Memory Management function keeps track of the status of each memory location, either allocated or free to ensure effective and efficient use of Primary Memory.</a:t>
            </a:r>
          </a:p>
          <a:p>
            <a:pPr algn="just">
              <a:buFont typeface="Wingdings" panose="05000000000000000000" charset="0"/>
              <a:buChar char="v"/>
            </a:pPr>
            <a:r>
              <a:rPr lang="en-US"/>
              <a:t>There are two Memory Management Techniques: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Contiguous</a:t>
            </a:r>
            <a:r>
              <a:rPr lang="en-US"/>
              <a:t>, and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Non-Contiguous</a:t>
            </a:r>
            <a:r>
              <a:rPr lang="en-US"/>
              <a:t>. In Contiguous Technique, executing process must be loaded entirely in main-memory. Contiguous Technique can be divided into:</a:t>
            </a:r>
          </a:p>
          <a:p>
            <a:pPr marL="0" indent="0" algn="just">
              <a:buNone/>
            </a:pPr>
            <a:r>
              <a:rPr lang="en-US"/>
              <a:t>a.Fixed (or static) partitioning</a:t>
            </a:r>
          </a:p>
          <a:p>
            <a:pPr marL="0" indent="0" algn="just">
              <a:buNone/>
            </a:pPr>
            <a:r>
              <a:rPr lang="en-US"/>
              <a:t>b.Variable (or dynamic) partitioning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280"/>
          </a:xfrm>
        </p:spPr>
        <p:txBody>
          <a:bodyPr/>
          <a:lstStyle/>
          <a:p>
            <a:pPr algn="ctr"/>
            <a:r>
              <a:rPr lang="en-US">
                <a:ln w="22225">
                  <a:solidFill>
                    <a:schemeClr val="accent2"/>
                  </a:solidFill>
                  <a:prstDash val="solid"/>
                </a:ln>
                <a:solidFill>
                  <a:schemeClr val="accent2">
                    <a:lumMod val="40000"/>
                    <a:lumOff val="60000"/>
                  </a:schemeClr>
                </a:solidFill>
                <a:effectLst/>
              </a:rPr>
              <a:t>2. Memory Allocation</a:t>
            </a:r>
          </a:p>
        </p:txBody>
      </p:sp>
      <p:sp>
        <p:nvSpPr>
          <p:cNvPr id="3" name="Content Placeholder 2"/>
          <p:cNvSpPr>
            <a:spLocks noGrp="1"/>
          </p:cNvSpPr>
          <p:nvPr>
            <p:ph idx="1"/>
          </p:nvPr>
        </p:nvSpPr>
        <p:spPr>
          <a:xfrm>
            <a:off x="838200" y="1207770"/>
            <a:ext cx="10515600" cy="4969510"/>
          </a:xfrm>
        </p:spPr>
        <p:txBody>
          <a:bodyPr>
            <a:noAutofit/>
          </a:bodyPr>
          <a:lstStyle/>
          <a:p>
            <a:pPr marL="0" indent="0" algn="just">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Methods for Memory Allocation</a:t>
            </a:r>
          </a:p>
          <a:p>
            <a:pPr marL="0" indent="0" algn="just">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a. Fixed-Sized Partition</a:t>
            </a:r>
            <a:endParaRPr lang="en-US"/>
          </a:p>
          <a:p>
            <a:pPr algn="just">
              <a:buFont typeface="Wingdings" panose="05000000000000000000" charset="0"/>
              <a:buChar char="v"/>
            </a:pPr>
            <a:r>
              <a:rPr lang="en-US"/>
              <a:t>One of the simplest methods for allocating memory is to divide memory into several fixed-sized partitions. </a:t>
            </a:r>
          </a:p>
          <a:p>
            <a:pPr algn="just">
              <a:buFont typeface="Wingdings" panose="05000000000000000000" charset="0"/>
              <a:buChar char="v"/>
            </a:pPr>
            <a:r>
              <a:rPr lang="en-US"/>
              <a:t> Each partition may contain exactly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one process.</a:t>
            </a:r>
            <a:endParaRPr lang="en-US"/>
          </a:p>
          <a:p>
            <a:pPr algn="just">
              <a:buFont typeface="Wingdings" panose="05000000000000000000" charset="0"/>
              <a:buChar char="v"/>
            </a:pPr>
            <a:r>
              <a:rPr lang="en-US"/>
              <a:t>In this partitioning, number of partitions (non-overlapping) in RAM are fixed but size of each partition may or may not be same. </a:t>
            </a:r>
          </a:p>
          <a:p>
            <a:pPr algn="just">
              <a:buFont typeface="Wingdings" panose="05000000000000000000" charset="0"/>
              <a:buChar char="v"/>
            </a:pPr>
            <a:r>
              <a:rPr lang="en-US"/>
              <a:t> When the process terminates, the partition becomes available for another process. </a:t>
            </a:r>
          </a:p>
          <a:p>
            <a:pPr algn="just">
              <a:buFont typeface="Wingdings" panose="05000000000000000000" charset="0"/>
              <a:buChar char="v"/>
            </a:pPr>
            <a:r>
              <a:rPr lang="en-US"/>
              <a:t>This method was originally used by the IBM OS/360 operating system (called MFT) but is no longer in use.</a:t>
            </a:r>
          </a:p>
          <a:p>
            <a:pPr marL="0" indent="0" algn="just">
              <a:buNone/>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593465" y="854075"/>
            <a:ext cx="5512435" cy="4765040"/>
          </a:xfrm>
          <a:prstGeom prst="rect">
            <a:avLst/>
          </a:prstGeom>
        </p:spPr>
      </p:pic>
      <p:sp>
        <p:nvSpPr>
          <p:cNvPr id="6" name="Text Box 5"/>
          <p:cNvSpPr txBox="1"/>
          <p:nvPr/>
        </p:nvSpPr>
        <p:spPr>
          <a:xfrm>
            <a:off x="1049020" y="5810250"/>
            <a:ext cx="9907270" cy="706755"/>
          </a:xfrm>
          <a:prstGeom prst="rect">
            <a:avLst/>
          </a:prstGeom>
          <a:noFill/>
        </p:spPr>
        <p:txBody>
          <a:bodyPr wrap="square" rtlCol="0">
            <a:spAutoFit/>
          </a:bodyPr>
          <a:lstStyle/>
          <a:p>
            <a:pPr algn="l"/>
            <a:r>
              <a:rPr lang="en-US" sz="2000" b="1">
                <a:solidFill>
                  <a:srgbClr val="FF0000"/>
                </a:solidFill>
              </a:rPr>
              <a:t>Hence, Internal Fragmentation in first block is (4-1) = 3MB.</a:t>
            </a:r>
          </a:p>
          <a:p>
            <a:pPr algn="l"/>
            <a:r>
              <a:rPr lang="en-US" sz="2000" b="1">
                <a:solidFill>
                  <a:srgbClr val="FF0000"/>
                </a:solidFill>
              </a:rPr>
              <a:t>Sum of Internal Fragmentation in every block = (4-1)+(8-7)+(8-7)+(16-14)= 3+1+1+2 = 7MB</a:t>
            </a:r>
            <a:r>
              <a:rPr lang="en-US"/>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t>Suppose </a:t>
            </a:r>
            <a:r>
              <a:rPr lang="en-US">
                <a:ln w="22225">
                  <a:solidFill>
                    <a:schemeClr val="accent2"/>
                  </a:solidFill>
                  <a:prstDash val="solid"/>
                </a:ln>
                <a:solidFill>
                  <a:schemeClr val="accent2">
                    <a:lumMod val="40000"/>
                    <a:lumOff val="60000"/>
                  </a:schemeClr>
                </a:solidFill>
                <a:effectLst/>
              </a:rPr>
              <a:t>process P5</a:t>
            </a:r>
            <a:r>
              <a:rPr lang="en-US"/>
              <a:t> of size 7MB comes. But this process cannot be accommodated inspite of available free space because of contiguous allocation (as spanning is not allowed). Hence, 7MB becomes part of External Fragmentation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s-fixed-partitioning"/>
          <p:cNvPicPr>
            <a:picLocks noGrp="1" noChangeAspect="1"/>
          </p:cNvPicPr>
          <p:nvPr>
            <p:ph idx="1"/>
          </p:nvPr>
        </p:nvPicPr>
        <p:blipFill>
          <a:blip r:embed="rId2" cstate="print"/>
          <a:stretch>
            <a:fillRect/>
          </a:stretch>
        </p:blipFill>
        <p:spPr>
          <a:xfrm>
            <a:off x="1457325" y="469900"/>
            <a:ext cx="10028555" cy="570738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1930"/>
            <a:ext cx="10515600" cy="5975350"/>
          </a:xfrm>
        </p:spPr>
        <p:txBody>
          <a:bodyPr>
            <a:noAutofit/>
          </a:bodyPr>
          <a:lstStyle/>
          <a:p>
            <a:pPr marL="0" indent="0">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b. Variable Sized -Partition</a:t>
            </a:r>
            <a:endParaRPr lang="en-US"/>
          </a:p>
          <a:p>
            <a:pPr algn="just">
              <a:buFont typeface="Wingdings" panose="05000000000000000000" charset="0"/>
              <a:buChar char="v"/>
            </a:pPr>
            <a:r>
              <a:rPr lang="en-US"/>
              <a:t>In the variable-partition scheme, the operating system keeps a table indicating which parts of memory are available and which are occupied.</a:t>
            </a:r>
          </a:p>
          <a:p>
            <a:pPr algn="just">
              <a:buFont typeface="Wingdings" panose="05000000000000000000" charset="0"/>
              <a:buChar char="v"/>
            </a:pPr>
            <a:r>
              <a:rPr lang="en-US"/>
              <a:t> Initially, all memory is available for user processes and is considered one large block of available memory, a </a:t>
            </a:r>
            <a:r>
              <a:rPr lang="en-US">
                <a:solidFill>
                  <a:srgbClr val="FF0000"/>
                </a:solidFill>
              </a:rPr>
              <a:t>hole</a:t>
            </a:r>
            <a:r>
              <a:rPr lang="en-US"/>
              <a:t>.  </a:t>
            </a:r>
          </a:p>
          <a:p>
            <a:pPr algn="just">
              <a:buFont typeface="Wingdings" panose="05000000000000000000" charset="0"/>
              <a:buChar char="v"/>
            </a:pPr>
            <a:r>
              <a:rPr lang="en-US"/>
              <a:t>When a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process arrives</a:t>
            </a:r>
            <a:r>
              <a:rPr lang="en-US"/>
              <a:t> and needs memory, the system searches the set for a hole that is large enough for this process. </a:t>
            </a:r>
          </a:p>
          <a:p>
            <a:pPr algn="just">
              <a:buFont typeface="Wingdings" panose="05000000000000000000" charset="0"/>
              <a:buChar char="v"/>
            </a:pPr>
            <a:r>
              <a:rPr lang="en-US"/>
              <a:t> If the hole is too large, it is split into two parts. One part is allocated to the arriving process; the other is returned to the set of holes. </a:t>
            </a:r>
          </a:p>
          <a:p>
            <a:pPr algn="just">
              <a:buFont typeface="Wingdings" panose="05000000000000000000" charset="0"/>
              <a:buChar char="v"/>
            </a:pPr>
            <a:r>
              <a:rPr lang="en-US"/>
              <a:t>Number of partitions in RAM is not fixed and depends on the number of incoming process and Main Memory’s size.</a:t>
            </a:r>
          </a:p>
          <a:p>
            <a:pPr marL="0" indent="0" algn="just">
              <a:buFont typeface="Wingdings" panose="05000000000000000000" charset="0"/>
              <a:buNone/>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pPr algn="ctr"/>
            <a:r>
              <a:rPr lang="en-US" sz="3600">
                <a:ln w="22225">
                  <a:solidFill>
                    <a:schemeClr val="accent2"/>
                  </a:solidFill>
                  <a:prstDash val="solid"/>
                </a:ln>
                <a:solidFill>
                  <a:schemeClr val="accent2">
                    <a:lumMod val="40000"/>
                    <a:lumOff val="60000"/>
                  </a:schemeClr>
                </a:solidFill>
                <a:effectLst/>
                <a:sym typeface="+mn-ea"/>
              </a:rPr>
              <a:t>Memory Addresses &amp; Description</a:t>
            </a:r>
            <a:r>
              <a:rPr lang="en-US" sz="3600">
                <a:ln w="22225">
                  <a:solidFill>
                    <a:schemeClr val="accent2"/>
                  </a:solidFill>
                  <a:prstDash val="solid"/>
                </a:ln>
                <a:solidFill>
                  <a:schemeClr val="accent2">
                    <a:lumMod val="40000"/>
                    <a:lumOff val="60000"/>
                  </a:schemeClr>
                </a:solidFill>
                <a:effectLst/>
              </a:rPr>
              <a:t/>
            </a:r>
            <a:br>
              <a:rPr lang="en-US" sz="3600">
                <a:ln w="22225">
                  <a:solidFill>
                    <a:schemeClr val="accent2"/>
                  </a:solidFill>
                  <a:prstDash val="solid"/>
                </a:ln>
                <a:solidFill>
                  <a:schemeClr val="accent2">
                    <a:lumMod val="40000"/>
                    <a:lumOff val="60000"/>
                  </a:schemeClr>
                </a:solidFill>
                <a:effectLst/>
              </a:rPr>
            </a:br>
            <a:endParaRPr lang="en-US" sz="3600">
              <a:ln w="22225">
                <a:solidFill>
                  <a:schemeClr val="accent2"/>
                </a:solidFill>
                <a:prstDash val="solid"/>
              </a:ln>
              <a:solidFill>
                <a:schemeClr val="accent2">
                  <a:lumMod val="40000"/>
                  <a:lumOff val="60000"/>
                </a:schemeClr>
              </a:solidFill>
              <a:effectLst/>
            </a:endParaRPr>
          </a:p>
        </p:txBody>
      </p:sp>
      <p:graphicFrame>
        <p:nvGraphicFramePr>
          <p:cNvPr id="4" name="Content Placeholder 3"/>
          <p:cNvGraphicFramePr>
            <a:graphicFrameLocks noGrp="1"/>
          </p:cNvGraphicFramePr>
          <p:nvPr>
            <p:ph idx="1"/>
          </p:nvPr>
        </p:nvGraphicFramePr>
        <p:xfrm>
          <a:off x="838200" y="1127760"/>
          <a:ext cx="10515600" cy="6126480"/>
        </p:xfrm>
        <a:graphic>
          <a:graphicData uri="http://schemas.openxmlformats.org/drawingml/2006/table">
            <a:tbl>
              <a:tblPr firstRow="1" bandRow="1">
                <a:tableStyleId>{5C22544A-7EE6-4342-B048-85BDC9FD1C3A}</a:tableStyleId>
              </a:tblPr>
              <a:tblGrid>
                <a:gridCol w="1411605"/>
                <a:gridCol w="9103995"/>
              </a:tblGrid>
              <a:tr h="365760">
                <a:tc>
                  <a:txBody>
                    <a:bodyPr/>
                    <a:lstStyle/>
                    <a:p>
                      <a:pPr algn="l">
                        <a:buNone/>
                      </a:pPr>
                      <a:r>
                        <a:rPr lang="en-US"/>
                        <a:t>S.NO          </a:t>
                      </a:r>
                    </a:p>
                  </a:txBody>
                  <a:tcPr/>
                </a:tc>
                <a:tc>
                  <a:txBody>
                    <a:bodyPr/>
                    <a:lstStyle/>
                    <a:p>
                      <a:pPr algn="ctr">
                        <a:buNone/>
                      </a:pPr>
                      <a:r>
                        <a:rPr lang="en-US"/>
                        <a:t>Memory Addresses &amp; Description</a:t>
                      </a:r>
                    </a:p>
                  </a:txBody>
                  <a:tcPr/>
                </a:tc>
              </a:tr>
              <a:tr h="2286000">
                <a:tc>
                  <a:txBody>
                    <a:bodyPr/>
                    <a:lstStyle/>
                    <a:p>
                      <a:pPr algn="l">
                        <a:buNone/>
                      </a:pPr>
                      <a:r>
                        <a:rPr lang="en-US" sz="2400" b="1"/>
                        <a:t>1</a:t>
                      </a:r>
                    </a:p>
                  </a:txBody>
                  <a:tcPr/>
                </a:tc>
                <a:tc>
                  <a:txBody>
                    <a:bodyPr/>
                    <a:lstStyle/>
                    <a:p>
                      <a:pPr algn="l">
                        <a:buNone/>
                      </a:pPr>
                      <a:r>
                        <a:rPr lang="en-US" sz="2400" b="1">
                          <a:solidFill>
                            <a:srgbClr val="FF0000"/>
                          </a:solidFill>
                        </a:rPr>
                        <a:t>Symbolic addresses</a:t>
                      </a:r>
                      <a:endParaRPr lang="en-US" sz="2400" b="1"/>
                    </a:p>
                    <a:p>
                      <a:pPr algn="l">
                        <a:buNone/>
                      </a:pPr>
                      <a:endParaRPr lang="en-US" sz="2400" b="1"/>
                    </a:p>
                    <a:p>
                      <a:pPr algn="l">
                        <a:buNone/>
                      </a:pPr>
                      <a:r>
                        <a:rPr lang="en-US" sz="2400" b="1"/>
                        <a:t>The addresses used in a </a:t>
                      </a:r>
                      <a:r>
                        <a:rPr lang="en-US" sz="2400" b="1">
                          <a:solidFill>
                            <a:srgbClr val="FF0000"/>
                          </a:solidFill>
                        </a:rPr>
                        <a:t>source code</a:t>
                      </a:r>
                      <a:r>
                        <a:rPr lang="en-US" sz="2400" b="1"/>
                        <a:t>. The variable names, constants, and instruction labels are the basic elements of the symbolic address space.</a:t>
                      </a:r>
                    </a:p>
                    <a:p>
                      <a:pPr algn="l">
                        <a:buNone/>
                      </a:pPr>
                      <a:endParaRPr lang="en-US" sz="2400" b="1"/>
                    </a:p>
                  </a:txBody>
                  <a:tcPr/>
                </a:tc>
              </a:tr>
              <a:tr h="1554480">
                <a:tc>
                  <a:txBody>
                    <a:bodyPr/>
                    <a:lstStyle/>
                    <a:p>
                      <a:pPr algn="l">
                        <a:buNone/>
                      </a:pPr>
                      <a:r>
                        <a:rPr lang="en-US" sz="2400" b="1"/>
                        <a:t>2</a:t>
                      </a:r>
                    </a:p>
                  </a:txBody>
                  <a:tcPr/>
                </a:tc>
                <a:tc>
                  <a:txBody>
                    <a:bodyPr/>
                    <a:lstStyle/>
                    <a:p>
                      <a:pPr algn="l">
                        <a:buNone/>
                      </a:pPr>
                      <a:r>
                        <a:rPr lang="en-US" sz="2400" b="1">
                          <a:solidFill>
                            <a:srgbClr val="FF0000"/>
                          </a:solidFill>
                        </a:rPr>
                        <a:t>Relative addresses</a:t>
                      </a:r>
                      <a:endParaRPr lang="en-US" sz="2400" b="1"/>
                    </a:p>
                    <a:p>
                      <a:pPr algn="l">
                        <a:buNone/>
                      </a:pPr>
                      <a:endParaRPr lang="en-US" sz="2400" b="1"/>
                    </a:p>
                    <a:p>
                      <a:pPr algn="l">
                        <a:buNone/>
                      </a:pPr>
                      <a:r>
                        <a:rPr lang="en-US" sz="2400" b="1"/>
                        <a:t>At the time of </a:t>
                      </a:r>
                      <a:r>
                        <a:rPr lang="en-US" sz="2400" b="1">
                          <a:solidFill>
                            <a:srgbClr val="FF0000"/>
                          </a:solidFill>
                        </a:rPr>
                        <a:t>compilation</a:t>
                      </a:r>
                      <a:r>
                        <a:rPr lang="en-US" sz="2400" b="1"/>
                        <a:t>, a compiler converts symbolic addresses into relative addresses.</a:t>
                      </a:r>
                    </a:p>
                  </a:txBody>
                  <a:tcPr/>
                </a:tc>
              </a:tr>
              <a:tr h="1554480">
                <a:tc>
                  <a:txBody>
                    <a:bodyPr/>
                    <a:lstStyle/>
                    <a:p>
                      <a:pPr algn="l">
                        <a:buNone/>
                      </a:pPr>
                      <a:r>
                        <a:rPr lang="en-US" sz="2400" b="1"/>
                        <a:t>3</a:t>
                      </a:r>
                    </a:p>
                  </a:txBody>
                  <a:tcPr/>
                </a:tc>
                <a:tc>
                  <a:txBody>
                    <a:bodyPr/>
                    <a:lstStyle/>
                    <a:p>
                      <a:pPr algn="l">
                        <a:buNone/>
                      </a:pPr>
                      <a:r>
                        <a:rPr lang="en-US" sz="2400" b="1">
                          <a:solidFill>
                            <a:srgbClr val="FF0000"/>
                          </a:solidFill>
                        </a:rPr>
                        <a:t>Physical addresses</a:t>
                      </a:r>
                      <a:endParaRPr lang="en-US" sz="2400" b="1"/>
                    </a:p>
                    <a:p>
                      <a:pPr algn="l">
                        <a:buNone/>
                      </a:pPr>
                      <a:endParaRPr lang="en-US" sz="2400" b="1"/>
                    </a:p>
                    <a:p>
                      <a:pPr algn="l">
                        <a:buNone/>
                      </a:pPr>
                      <a:r>
                        <a:rPr lang="en-US" sz="2400" b="1"/>
                        <a:t>The loader generates these addresses at the time when a program is </a:t>
                      </a:r>
                      <a:r>
                        <a:rPr lang="en-US" sz="2400" b="1">
                          <a:solidFill>
                            <a:srgbClr val="FF0000"/>
                          </a:solidFill>
                        </a:rPr>
                        <a:t>loaded </a:t>
                      </a:r>
                      <a:r>
                        <a:rPr lang="en-US" sz="2400" b="1"/>
                        <a:t>into main memory.</a:t>
                      </a:r>
                    </a:p>
                  </a:txBody>
                  <a:tcPr/>
                </a:tc>
              </a:tr>
              <a:tr h="365760">
                <a:tc>
                  <a:txBody>
                    <a:bodyPr/>
                    <a:lstStyle/>
                    <a:p>
                      <a:pPr algn="l">
                        <a:buNone/>
                      </a:pPr>
                      <a:endParaRPr lang="en-US"/>
                    </a:p>
                  </a:txBody>
                  <a:tcPr/>
                </a:tc>
                <a:tc>
                  <a:txBody>
                    <a:bodyPr/>
                    <a:lstStyle/>
                    <a:p>
                      <a:pPr algn="l">
                        <a:buNone/>
                      </a:pPr>
                      <a:endParaRPr lang="en-US"/>
                    </a:p>
                  </a:txBody>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111-10"/>
          <p:cNvPicPr>
            <a:picLocks noGrp="1" noChangeAspect="1"/>
          </p:cNvPicPr>
          <p:nvPr>
            <p:ph idx="1"/>
          </p:nvPr>
        </p:nvPicPr>
        <p:blipFill>
          <a:blip r:embed="rId2" cstate="print"/>
          <a:stretch>
            <a:fillRect/>
          </a:stretch>
        </p:blipFill>
        <p:spPr>
          <a:xfrm>
            <a:off x="2991485" y="565150"/>
            <a:ext cx="6235065" cy="582549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stretch>
            <a:fillRect/>
          </a:stretch>
        </p:blipFill>
        <p:spPr>
          <a:xfrm>
            <a:off x="3542030" y="284480"/>
            <a:ext cx="5161280" cy="5676900"/>
          </a:xfrm>
          <a:prstGeom prst="rect">
            <a:avLst/>
          </a:prstGeom>
        </p:spPr>
      </p:pic>
      <p:sp>
        <p:nvSpPr>
          <p:cNvPr id="9" name="Text Box 8"/>
          <p:cNvSpPr txBox="1"/>
          <p:nvPr/>
        </p:nvSpPr>
        <p:spPr>
          <a:xfrm>
            <a:off x="1102995" y="5973445"/>
            <a:ext cx="8881110" cy="706755"/>
          </a:xfrm>
          <a:prstGeom prst="rect">
            <a:avLst/>
          </a:prstGeom>
          <a:noFill/>
        </p:spPr>
        <p:txBody>
          <a:bodyPr wrap="none" rtlCol="0">
            <a:spAutoFit/>
          </a:bodyPr>
          <a:lstStyle/>
          <a:p>
            <a:pPr algn="l"/>
            <a:r>
              <a:rPr lang="en-US" sz="2000" b="1">
                <a:solidFill>
                  <a:srgbClr val="FF0000"/>
                </a:solidFill>
              </a:rPr>
              <a:t>Now P5 of size 3 MB cannot be accommodated in spite of required available space </a:t>
            </a:r>
          </a:p>
          <a:p>
            <a:pPr algn="l"/>
            <a:r>
              <a:rPr lang="en-US" sz="2000" b="1">
                <a:solidFill>
                  <a:srgbClr val="FF0000"/>
                </a:solidFill>
              </a:rPr>
              <a:t>because in contiguous no spanning is allowed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5960"/>
          </a:xfrm>
        </p:spPr>
        <p:txBody>
          <a:bodyPr>
            <a:noAutofit/>
            <a:scene3d>
              <a:camera prst="orthographicFront"/>
              <a:lightRig rig="threePt" dir="t"/>
            </a:scene3d>
          </a:bodyPr>
          <a:lstStyle/>
          <a:p>
            <a:r>
              <a:rPr lang="en-US" sz="2800">
                <a:ln w="22225">
                  <a:solidFill>
                    <a:schemeClr val="accent2"/>
                  </a:solidFill>
                  <a:prstDash val="solid"/>
                </a:ln>
                <a:solidFill>
                  <a:schemeClr val="accent2">
                    <a:lumMod val="40000"/>
                    <a:lumOff val="60000"/>
                  </a:schemeClr>
                </a:solidFill>
                <a:effectLst/>
                <a:sym typeface="+mn-ea"/>
              </a:rPr>
              <a:t>Dynamic Storage Allocation Problem (Memory Allocation Techniques)</a:t>
            </a:r>
            <a:r>
              <a:rPr lang="en-US" sz="2800">
                <a:ln w="22225">
                  <a:solidFill>
                    <a:schemeClr val="accent2"/>
                  </a:solidFill>
                  <a:prstDash val="solid"/>
                </a:ln>
                <a:solidFill>
                  <a:schemeClr val="accent2">
                    <a:lumMod val="40000"/>
                    <a:lumOff val="60000"/>
                  </a:schemeClr>
                </a:solidFill>
                <a:effectLst/>
              </a:rPr>
              <a:t/>
            </a:r>
            <a:br>
              <a:rPr lang="en-US" sz="2800">
                <a:ln w="22225">
                  <a:solidFill>
                    <a:schemeClr val="accent2"/>
                  </a:solidFill>
                  <a:prstDash val="solid"/>
                </a:ln>
                <a:solidFill>
                  <a:schemeClr val="accent2">
                    <a:lumMod val="40000"/>
                    <a:lumOff val="60000"/>
                  </a:schemeClr>
                </a:solidFill>
                <a:effectLst/>
              </a:rPr>
            </a:br>
            <a:endParaRPr lang="en-US" sz="2800">
              <a:ln w="22225">
                <a:solidFill>
                  <a:schemeClr val="accent2"/>
                </a:solidFill>
                <a:prstDash val="solid"/>
              </a:ln>
              <a:solidFill>
                <a:schemeClr val="accent2">
                  <a:lumMod val="40000"/>
                  <a:lumOff val="60000"/>
                </a:schemeClr>
              </a:solidFill>
              <a:effectLst/>
            </a:endParaRPr>
          </a:p>
        </p:txBody>
      </p:sp>
      <p:sp>
        <p:nvSpPr>
          <p:cNvPr id="3" name="Content Placeholder 2"/>
          <p:cNvSpPr>
            <a:spLocks noGrp="1"/>
          </p:cNvSpPr>
          <p:nvPr>
            <p:ph idx="1"/>
          </p:nvPr>
        </p:nvSpPr>
        <p:spPr>
          <a:xfrm>
            <a:off x="838200" y="778510"/>
            <a:ext cx="10515600" cy="5398770"/>
          </a:xfrm>
        </p:spPr>
        <p:txBody>
          <a:bodyPr>
            <a:noAutofit/>
          </a:bodyPr>
          <a:lstStyle/>
          <a:p>
            <a:pPr marL="0" indent="0" algn="just">
              <a:buNone/>
            </a:pPr>
            <a:r>
              <a:rPr lang="en-US"/>
              <a:t>This concerns how to satisfy a request of size n from a list of free holes. There are many solutions to this problem. They are 3 strategies...</a:t>
            </a:r>
          </a:p>
          <a:p>
            <a:pPr marL="0" indent="0" algn="just">
              <a:buNone/>
            </a:pPr>
            <a:r>
              <a:rPr lang="en-US"/>
              <a:t>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First fit:</a:t>
            </a:r>
            <a:r>
              <a:rPr lang="en-US"/>
              <a:t> Allocate the first hole that is big enough. Searching can start either at the beginning of the set of holes or at the location where the previous first-fit search ended. We can stop searching as soon as we find a </a:t>
            </a:r>
            <a:r>
              <a:rPr lang="en-US">
                <a:solidFill>
                  <a:srgbClr val="FF0000"/>
                </a:solidFill>
              </a:rPr>
              <a:t>free hole </a:t>
            </a:r>
            <a:r>
              <a:rPr lang="en-US"/>
              <a:t>that is large enough.</a:t>
            </a:r>
          </a:p>
          <a:p>
            <a:pPr marL="0" indent="0" algn="just">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Best fit: </a:t>
            </a:r>
            <a:r>
              <a:rPr lang="en-US"/>
              <a:t>Allocate the </a:t>
            </a:r>
            <a:r>
              <a:rPr lang="en-US">
                <a:solidFill>
                  <a:srgbClr val="FF0000"/>
                </a:solidFill>
              </a:rPr>
              <a:t>smallest hole</a:t>
            </a:r>
            <a:r>
              <a:rPr lang="en-US"/>
              <a:t> that is big enough. We must search the entire list, unless the list is ordered by size. This strategy produces the smallest leftover hole.</a:t>
            </a:r>
          </a:p>
          <a:p>
            <a:pPr marL="0" indent="0" algn="just">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Worst fit:</a:t>
            </a:r>
            <a:r>
              <a:rPr lang="en-US"/>
              <a:t> Allocate the </a:t>
            </a:r>
            <a:r>
              <a:rPr lang="en-US">
                <a:solidFill>
                  <a:srgbClr val="FF0000"/>
                </a:solidFill>
              </a:rPr>
              <a:t>largest hole</a:t>
            </a:r>
            <a:r>
              <a:rPr lang="en-US"/>
              <a:t>. Again, we must search the entire list, unless it is sorted by size. This strategy produces the largest leftover hole, which may be more useful than the smaller leftover hole from a best-fit approach.</a:t>
            </a:r>
            <a:endParaRPr lang="en-US" sz="2000"/>
          </a:p>
          <a:p>
            <a:pPr marL="0" indent="0">
              <a:buNone/>
            </a:pPr>
            <a:endParaRPr lang="en-US"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pPr algn="ctr"/>
            <a:r>
              <a:rPr lang="en-US" sz="4000">
                <a:ln w="22225">
                  <a:solidFill>
                    <a:schemeClr val="accent2"/>
                  </a:solidFill>
                  <a:prstDash val="solid"/>
                </a:ln>
                <a:solidFill>
                  <a:schemeClr val="accent2">
                    <a:lumMod val="40000"/>
                    <a:lumOff val="60000"/>
                  </a:schemeClr>
                </a:solidFill>
                <a:effectLst/>
              </a:rPr>
              <a:t>3. Fragmentation</a:t>
            </a:r>
          </a:p>
        </p:txBody>
      </p:sp>
      <p:sp>
        <p:nvSpPr>
          <p:cNvPr id="3" name="Content Placeholder 2"/>
          <p:cNvSpPr>
            <a:spLocks noGrp="1"/>
          </p:cNvSpPr>
          <p:nvPr>
            <p:ph idx="1"/>
          </p:nvPr>
        </p:nvSpPr>
        <p:spPr/>
        <p:txBody>
          <a:bodyPr/>
          <a:lstStyle/>
          <a:p>
            <a:pPr marL="0" indent="0" algn="just">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Fragmentation:</a:t>
            </a:r>
            <a:r>
              <a:rPr lang="en-US"/>
              <a:t> As processes are loaded and removed from memory, the free memory space is broken into little pieces. It happens after sometimes that processes cannot be allocated to memory blocks considering their small size and memory blocks remains unused. This problem is known as Fragmentation.</a:t>
            </a:r>
          </a:p>
          <a:p>
            <a:pPr marL="0" indent="0" algn="just">
              <a:buNone/>
            </a:pPr>
            <a:r>
              <a:rPr lang="en-US"/>
              <a:t>Two types of </a:t>
            </a:r>
            <a:r>
              <a:rPr lang="en-US">
                <a:sym typeface="+mn-ea"/>
              </a:rPr>
              <a:t>Fragmentation</a:t>
            </a:r>
          </a:p>
          <a:p>
            <a:pPr marL="0" indent="0" algn="just">
              <a:buNone/>
            </a:pPr>
            <a:r>
              <a:rPr lang="en-US"/>
              <a:t>1. External </a:t>
            </a:r>
            <a:r>
              <a:rPr lang="en-US">
                <a:sym typeface="+mn-ea"/>
              </a:rPr>
              <a:t>Fragmentation</a:t>
            </a:r>
          </a:p>
          <a:p>
            <a:pPr marL="0" indent="0" algn="just">
              <a:buNone/>
            </a:pPr>
            <a:r>
              <a:rPr lang="en-US"/>
              <a:t>2. Internal </a:t>
            </a:r>
            <a:r>
              <a:rPr lang="en-US">
                <a:sym typeface="+mn-ea"/>
              </a:rPr>
              <a:t>Fragmentation</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510540"/>
            <a:ext cx="10515600" cy="5666740"/>
          </a:xfrm>
        </p:spPr>
        <p:txBody>
          <a:bodyPr/>
          <a:lstStyle/>
          <a:p>
            <a:pPr marL="0" indent="0">
              <a:buNone/>
            </a:pPr>
            <a:r>
              <a:rPr lang="en-US">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r>
              <a:rPr lang="en-US">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External Fragmentation:</a:t>
            </a:r>
            <a:r>
              <a:rPr lang="en-US">
                <a:sym typeface="+mn-ea"/>
              </a:rPr>
              <a:t> It can be reduced by rearranging memory contents to place all free memory together in a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single block</a:t>
            </a:r>
            <a:r>
              <a:rPr lang="en-US">
                <a:sym typeface="+mn-ea"/>
              </a:rPr>
              <a:t>.</a:t>
            </a:r>
          </a:p>
          <a:p>
            <a:pPr marL="0" indent="0">
              <a:buNone/>
            </a:pPr>
            <a:endParaRPr lang="en-US"/>
          </a:p>
        </p:txBody>
      </p:sp>
      <p:pic>
        <p:nvPicPr>
          <p:cNvPr id="8" name="Content Placeholder 7" descr="Fragmentation4"/>
          <p:cNvPicPr>
            <a:picLocks noGrp="1" noChangeAspect="1"/>
          </p:cNvPicPr>
          <p:nvPr>
            <p:ph sz="half" idx="2"/>
          </p:nvPr>
        </p:nvPicPr>
        <p:blipFill>
          <a:blip r:embed="rId2" cstate="print"/>
          <a:stretch>
            <a:fillRect/>
          </a:stretch>
        </p:blipFill>
        <p:spPr>
          <a:xfrm>
            <a:off x="838835" y="2286635"/>
            <a:ext cx="10259695" cy="380492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537210"/>
            <a:ext cx="10119995" cy="5640070"/>
          </a:xfrm>
        </p:spPr>
        <p:txBody>
          <a:bodyPr/>
          <a:lstStyle/>
          <a:p>
            <a:pPr marL="0" indent="0">
              <a:buNone/>
            </a:pPr>
            <a:r>
              <a:rPr lang="en-US">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2.Internal Fragmentation:</a:t>
            </a:r>
            <a:r>
              <a:rPr lang="en-US">
                <a:sym typeface="+mn-ea"/>
              </a:rPr>
              <a:t> It can be reduced by assigning the smallest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partition</a:t>
            </a:r>
            <a:r>
              <a:rPr lang="en-US">
                <a:sym typeface="+mn-ea"/>
              </a:rPr>
              <a:t> ,which is still good enough to carry the entire process.</a:t>
            </a:r>
          </a:p>
          <a:p>
            <a:pPr marL="0" indent="0">
              <a:buNone/>
            </a:pPr>
            <a:endParaRPr lang="en-US"/>
          </a:p>
        </p:txBody>
      </p:sp>
      <p:pic>
        <p:nvPicPr>
          <p:cNvPr id="4" name="Content Placeholder 3" descr="Fragmentation3"/>
          <p:cNvPicPr>
            <a:picLocks noGrp="1" noChangeAspect="1"/>
          </p:cNvPicPr>
          <p:nvPr>
            <p:ph sz="half" idx="2"/>
          </p:nvPr>
        </p:nvPicPr>
        <p:blipFill>
          <a:blip r:embed="rId2" cstate="print"/>
          <a:stretch>
            <a:fillRect/>
          </a:stretch>
        </p:blipFill>
        <p:spPr>
          <a:xfrm>
            <a:off x="838835" y="1713865"/>
            <a:ext cx="10622280" cy="426339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671195"/>
            <a:ext cx="10515600" cy="5506085"/>
          </a:xfrm>
        </p:spPr>
        <p:txBody>
          <a:bodyPr>
            <a:normAutofit/>
          </a:bodyPr>
          <a:lstStyle/>
          <a:p>
            <a:pPr marL="0" indent="0" algn="just">
              <a:buNone/>
            </a:pPr>
            <a:r>
              <a:rPr 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50-percent rule:</a:t>
            </a:r>
            <a:r>
              <a:rPr lang="en-US" sz="3200"/>
              <a:t> Depending on the total amount of memory storage and the average process size, external fragmentation may be a minor or a major problem. Statistical analysis of first </a:t>
            </a:r>
          </a:p>
          <a:p>
            <a:pPr marL="0" indent="0" algn="just">
              <a:buNone/>
            </a:pPr>
            <a:r>
              <a:rPr lang="en-US" sz="3200"/>
              <a:t>fit, for instance, reveals that, even with some optimization, given </a:t>
            </a:r>
            <a:r>
              <a:rPr lang="en-US" sz="3200" b="1">
                <a:solidFill>
                  <a:srgbClr val="FF0000"/>
                </a:solidFill>
              </a:rPr>
              <a:t>N</a:t>
            </a:r>
            <a:r>
              <a:rPr lang="en-US" sz="3200"/>
              <a:t> allocated blocks, another </a:t>
            </a:r>
            <a:r>
              <a:rPr lang="en-US" sz="3200" b="1">
                <a:solidFill>
                  <a:srgbClr val="FF0000"/>
                </a:solidFill>
              </a:rPr>
              <a:t>0.5 N</a:t>
            </a:r>
            <a:r>
              <a:rPr lang="en-US" sz="3200"/>
              <a:t> blocks will be lost to fragmentation. </a:t>
            </a:r>
          </a:p>
          <a:p>
            <a:pPr marL="0" indent="0" algn="just">
              <a:buNone/>
            </a:pPr>
            <a:r>
              <a:rPr lang="en-US" sz="3200"/>
              <a:t>That is, one-third of memory may be </a:t>
            </a:r>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unusable</a:t>
            </a:r>
            <a:r>
              <a:rPr lang="en-US" sz="3200"/>
              <a:t>. This property is known as the </a:t>
            </a:r>
            <a:r>
              <a:rPr lang="en-US" sz="3200">
                <a:ln w="22225">
                  <a:solidFill>
                    <a:schemeClr val="accent2"/>
                  </a:solidFill>
                  <a:prstDash val="solid"/>
                </a:ln>
                <a:solidFill>
                  <a:schemeClr val="accent2">
                    <a:lumMod val="40000"/>
                    <a:lumOff val="60000"/>
                  </a:schemeClr>
                </a:solidFill>
                <a:effectLst/>
              </a:rPr>
              <a:t>50-percent rule</a:t>
            </a:r>
            <a:r>
              <a:rPr lang="en-US" sz="320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solidFill>
                  <a:srgbClr val="FF0000"/>
                </a:solidFill>
                <a:sym typeface="+mn-ea"/>
              </a:rPr>
              <a:t>Solution to External Fragmentation</a:t>
            </a:r>
            <a:r>
              <a:rPr lang="en-US"/>
              <a:t/>
            </a:r>
            <a:br>
              <a:rPr lang="en-US"/>
            </a:br>
            <a:endParaRPr lang="en-US"/>
          </a:p>
        </p:txBody>
      </p:sp>
      <p:sp>
        <p:nvSpPr>
          <p:cNvPr id="3" name="Content Placeholder 2"/>
          <p:cNvSpPr>
            <a:spLocks noGrp="1"/>
          </p:cNvSpPr>
          <p:nvPr>
            <p:ph idx="1"/>
          </p:nvPr>
        </p:nvSpPr>
        <p:spPr>
          <a:xfrm>
            <a:off x="838200" y="913765"/>
            <a:ext cx="10515600" cy="5799455"/>
          </a:xfrm>
        </p:spPr>
        <p:txBody>
          <a:bodyPr>
            <a:normAutofit fontScale="77500" lnSpcReduction="20000"/>
          </a:bodyPr>
          <a:lstStyle/>
          <a:p>
            <a:pPr marL="0" indent="0">
              <a:buNone/>
            </a:pPr>
            <a:r>
              <a:rPr lang="en-US" sz="47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 Compaction</a:t>
            </a:r>
          </a:p>
          <a:p>
            <a:pPr algn="just">
              <a:buFont typeface="Wingdings" panose="05000000000000000000" charset="0"/>
              <a:buChar char="v"/>
            </a:pPr>
            <a:r>
              <a:rPr lang="en-US"/>
              <a:t> </a:t>
            </a:r>
            <a:r>
              <a:rPr lang="en-US" sz="3600"/>
              <a:t>The goal is to shuffle the memory contents so as to place all </a:t>
            </a:r>
            <a:r>
              <a:rPr lang="en-US" sz="3600">
                <a:ln w="10160">
                  <a:solidFill>
                    <a:schemeClr val="accent5"/>
                  </a:solidFill>
                  <a:prstDash val="solid"/>
                </a:ln>
                <a:solidFill>
                  <a:srgbClr val="FFFFFF"/>
                </a:solidFill>
                <a:effectLst>
                  <a:outerShdw blurRad="38100" dist="22860" dir="5400000" algn="tl" rotWithShape="0">
                    <a:srgbClr val="000000">
                      <a:alpha val="30000"/>
                    </a:srgbClr>
                  </a:outerShdw>
                </a:effectLst>
              </a:rPr>
              <a:t>free memory</a:t>
            </a:r>
            <a:r>
              <a:rPr lang="en-US" sz="3600"/>
              <a:t> together in </a:t>
            </a:r>
            <a:r>
              <a:rPr lang="en-US" sz="3600">
                <a:ln w="22225">
                  <a:solidFill>
                    <a:schemeClr val="accent2"/>
                  </a:solidFill>
                  <a:prstDash val="solid"/>
                </a:ln>
                <a:solidFill>
                  <a:schemeClr val="accent2">
                    <a:lumMod val="40000"/>
                    <a:lumOff val="60000"/>
                  </a:schemeClr>
                </a:solidFill>
                <a:effectLst/>
              </a:rPr>
              <a:t>one large block</a:t>
            </a:r>
            <a:r>
              <a:rPr lang="en-US" sz="3600"/>
              <a:t>. </a:t>
            </a:r>
          </a:p>
          <a:p>
            <a:pPr algn="just">
              <a:buFont typeface="Wingdings" panose="05000000000000000000" charset="0"/>
              <a:buChar char="v"/>
            </a:pPr>
            <a:r>
              <a:rPr lang="en-US" sz="3600"/>
              <a:t> Compaction is not always possible, however. If relocation is static and is done at assembly or load time,compaction cannot be done. </a:t>
            </a:r>
          </a:p>
          <a:p>
            <a:pPr algn="just">
              <a:buFont typeface="Wingdings" panose="05000000000000000000" charset="0"/>
              <a:buChar char="v"/>
            </a:pPr>
            <a:r>
              <a:rPr lang="en-US" sz="3600"/>
              <a:t>The simplest compaction algorithm is to move </a:t>
            </a:r>
            <a:r>
              <a:rPr lang="en-US" sz="3600">
                <a:ln w="12700">
                  <a:solidFill>
                    <a:schemeClr val="accent5"/>
                  </a:solidFill>
                  <a:prstDash val="solid"/>
                </a:ln>
                <a:pattFill prst="ltDnDiag">
                  <a:fgClr>
                    <a:schemeClr val="accent5">
                      <a:lumMod val="60000"/>
                      <a:lumOff val="40000"/>
                    </a:schemeClr>
                  </a:fgClr>
                  <a:bgClr>
                    <a:schemeClr val="bg1"/>
                  </a:bgClr>
                </a:pattFill>
                <a:effectLst/>
              </a:rPr>
              <a:t>all processes toward one end of memory,</a:t>
            </a:r>
            <a:r>
              <a:rPr lang="en-US" sz="3600"/>
              <a:t> all holes move in the other direction, producing one large hole of available memory. This scheme can be expensive.</a:t>
            </a:r>
            <a:endParaRPr lang="en-US"/>
          </a:p>
          <a:p>
            <a:pPr marL="0" indent="0">
              <a:buNone/>
            </a:pPr>
            <a:r>
              <a:rPr lang="en-US"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 Noncontiguous logical address space</a:t>
            </a:r>
            <a:endParaRPr lang="en-US"/>
          </a:p>
          <a:p>
            <a:pPr>
              <a:buFont typeface="Wingdings" panose="05000000000000000000" charset="0"/>
              <a:buChar char="v"/>
            </a:pPr>
            <a:r>
              <a:rPr lang="en-US"/>
              <a:t> </a:t>
            </a:r>
            <a:r>
              <a:rPr lang="en-US" sz="3400"/>
              <a:t>This permits the logical address space of the processes to be noncontiguous, thus allowing a process to be allocated physical memory wherever such memory is available.</a:t>
            </a:r>
          </a:p>
          <a:p>
            <a:pPr>
              <a:buFont typeface="Wingdings" panose="05000000000000000000" charset="0"/>
              <a:buChar char="v"/>
            </a:pPr>
            <a:r>
              <a:rPr lang="en-US" sz="3400"/>
              <a:t> Two complementary techniques achieve this solution: </a:t>
            </a:r>
            <a:r>
              <a:rPr lang="en-US" sz="3400">
                <a:solidFill>
                  <a:srgbClr val="FF0000"/>
                </a:solidFill>
              </a:rPr>
              <a:t>segmentation and paging</a:t>
            </a:r>
            <a:r>
              <a:rPr lang="en-US">
                <a:solidFill>
                  <a:srgbClr val="FF0000"/>
                </a:solidFill>
              </a:rPr>
              <a:t>.</a:t>
            </a:r>
            <a:endParaRPr lang="en-US"/>
          </a:p>
          <a:p>
            <a:pPr marL="0" indent="0">
              <a:buNone/>
            </a:pP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57835"/>
            <a:ext cx="10516235" cy="5719445"/>
          </a:xfrm>
        </p:spPr>
        <p:txBody>
          <a:bodyPr/>
          <a:lstStyle/>
          <a:p>
            <a:pPr marL="0" indent="0">
              <a:buNone/>
            </a:pPr>
            <a:r>
              <a:rPr lang="en-US"/>
              <a:t>The following diagram shows how fragmentation can cause waste of memory and a </a:t>
            </a:r>
            <a:r>
              <a:rPr lang="en-US">
                <a:solidFill>
                  <a:srgbClr val="FF0000"/>
                </a:solidFill>
              </a:rPr>
              <a:t>compaction</a:t>
            </a:r>
            <a:r>
              <a:rPr lang="en-US"/>
              <a:t> technique can be used to create more free memory out of fragmented memory </a:t>
            </a:r>
          </a:p>
          <a:p>
            <a:pPr marL="0" indent="0">
              <a:buNone/>
            </a:pPr>
            <a:endParaRPr lang="en-US"/>
          </a:p>
        </p:txBody>
      </p:sp>
      <p:pic>
        <p:nvPicPr>
          <p:cNvPr id="4" name="Content Placeholder 3"/>
          <p:cNvPicPr>
            <a:picLocks noGrp="1" noChangeAspect="1"/>
          </p:cNvPicPr>
          <p:nvPr>
            <p:ph sz="half" idx="2"/>
          </p:nvPr>
        </p:nvPicPr>
        <p:blipFill>
          <a:blip r:embed="rId2" cstate="print"/>
          <a:stretch>
            <a:fillRect/>
          </a:stretch>
        </p:blipFill>
        <p:spPr>
          <a:xfrm>
            <a:off x="664210" y="2238375"/>
            <a:ext cx="9945370" cy="427291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37160"/>
            <a:ext cx="10515600" cy="748665"/>
          </a:xfrm>
        </p:spPr>
        <p:txBody>
          <a:bodyPr>
            <a:normAutofit/>
          </a:bodyPr>
          <a:lstStyle/>
          <a:p>
            <a:pPr algn="ctr"/>
            <a:r>
              <a:rPr lang="en-US" sz="3600" b="1">
                <a:solidFill>
                  <a:srgbClr val="FF0000"/>
                </a:solidFill>
              </a:rPr>
              <a:t>comparison of internal &amp; external fragmentation</a:t>
            </a:r>
          </a:p>
        </p:txBody>
      </p:sp>
      <p:graphicFrame>
        <p:nvGraphicFramePr>
          <p:cNvPr id="7" name="Content Placeholder 6"/>
          <p:cNvGraphicFramePr>
            <a:graphicFrameLocks noGrp="1"/>
          </p:cNvGraphicFramePr>
          <p:nvPr>
            <p:ph idx="1"/>
          </p:nvPr>
        </p:nvGraphicFramePr>
        <p:xfrm>
          <a:off x="651510" y="711200"/>
          <a:ext cx="11038205" cy="6152515"/>
        </p:xfrm>
        <a:graphic>
          <a:graphicData uri="http://schemas.openxmlformats.org/drawingml/2006/table">
            <a:tbl>
              <a:tblPr firstRow="1" bandRow="1">
                <a:tableStyleId>{5C22544A-7EE6-4342-B048-85BDC9FD1C3A}</a:tableStyleId>
              </a:tblPr>
              <a:tblGrid>
                <a:gridCol w="1775460"/>
                <a:gridCol w="4434205"/>
                <a:gridCol w="4828540"/>
              </a:tblGrid>
              <a:tr h="1031875">
                <a:tc>
                  <a:txBody>
                    <a:bodyPr/>
                    <a:lstStyle/>
                    <a:p>
                      <a:pPr>
                        <a:buNone/>
                      </a:pPr>
                      <a:endParaRPr lang="en-US" sz="2400"/>
                    </a:p>
                  </a:txBody>
                  <a:tcPr/>
                </a:tc>
                <a:tc>
                  <a:txBody>
                    <a:bodyPr/>
                    <a:lstStyle/>
                    <a:p>
                      <a:pPr>
                        <a:buNone/>
                      </a:pPr>
                      <a:r>
                        <a:rPr lang="en-US" sz="2400"/>
                        <a:t>Internal Fragmentation	</a:t>
                      </a:r>
                    </a:p>
                  </a:txBody>
                  <a:tcPr/>
                </a:tc>
                <a:tc>
                  <a:txBody>
                    <a:bodyPr/>
                    <a:lstStyle/>
                    <a:p>
                      <a:pPr>
                        <a:buNone/>
                      </a:pPr>
                      <a:r>
                        <a:rPr lang="en-US" sz="2400"/>
                        <a:t>External Fragmentation</a:t>
                      </a:r>
                    </a:p>
                  </a:txBody>
                  <a:tcPr/>
                </a:tc>
              </a:tr>
              <a:tr h="1188720">
                <a:tc>
                  <a:txBody>
                    <a:bodyPr/>
                    <a:lstStyle/>
                    <a:p>
                      <a:pPr>
                        <a:buNone/>
                      </a:pPr>
                      <a:r>
                        <a:rPr lang="en-US" sz="2400"/>
                        <a:t>Memory block size	</a:t>
                      </a:r>
                    </a:p>
                  </a:txBody>
                  <a:tcPr/>
                </a:tc>
                <a:tc>
                  <a:txBody>
                    <a:bodyPr/>
                    <a:lstStyle/>
                    <a:p>
                      <a:pPr>
                        <a:buNone/>
                      </a:pPr>
                      <a:r>
                        <a:rPr lang="en-US" sz="2400"/>
                        <a:t>It occurs when allocated memory block are of </a:t>
                      </a:r>
                      <a:r>
                        <a:rPr lang="en-US" sz="2400">
                          <a:solidFill>
                            <a:srgbClr val="FF0000"/>
                          </a:solidFill>
                        </a:rPr>
                        <a:t>fixed size</a:t>
                      </a:r>
                      <a:r>
                        <a:rPr lang="en-US" sz="2400"/>
                        <a:t>.	</a:t>
                      </a:r>
                    </a:p>
                  </a:txBody>
                  <a:tcPr/>
                </a:tc>
                <a:tc>
                  <a:txBody>
                    <a:bodyPr/>
                    <a:lstStyle/>
                    <a:p>
                      <a:pPr>
                        <a:buNone/>
                      </a:pPr>
                      <a:r>
                        <a:rPr lang="en-US" sz="2400"/>
                        <a:t>It occurs when the allocated memory blocks are of </a:t>
                      </a:r>
                      <a:r>
                        <a:rPr lang="en-US" sz="2400">
                          <a:solidFill>
                            <a:srgbClr val="FF0000"/>
                          </a:solidFill>
                        </a:rPr>
                        <a:t>different sizes.</a:t>
                      </a:r>
                    </a:p>
                  </a:txBody>
                  <a:tcPr/>
                </a:tc>
              </a:tr>
              <a:tr h="1554480">
                <a:tc>
                  <a:txBody>
                    <a:bodyPr/>
                    <a:lstStyle/>
                    <a:p>
                      <a:pPr>
                        <a:buNone/>
                      </a:pPr>
                      <a:r>
                        <a:rPr lang="en-US" sz="2400"/>
                        <a:t>Occurrence	</a:t>
                      </a:r>
                    </a:p>
                  </a:txBody>
                  <a:tcPr/>
                </a:tc>
                <a:tc>
                  <a:txBody>
                    <a:bodyPr/>
                    <a:lstStyle/>
                    <a:p>
                      <a:pPr>
                        <a:buNone/>
                      </a:pPr>
                      <a:r>
                        <a:rPr lang="en-US" sz="2400"/>
                        <a:t>It occurs when a process requires </a:t>
                      </a:r>
                      <a:r>
                        <a:rPr lang="en-US" sz="2400">
                          <a:solidFill>
                            <a:srgbClr val="FF0000"/>
                          </a:solidFill>
                        </a:rPr>
                        <a:t>more space or uses less space </a:t>
                      </a:r>
                      <a:r>
                        <a:rPr lang="en-US" sz="2400"/>
                        <a:t>than the size of an allocated memory block.	</a:t>
                      </a:r>
                    </a:p>
                  </a:txBody>
                  <a:tcPr/>
                </a:tc>
                <a:tc>
                  <a:txBody>
                    <a:bodyPr/>
                    <a:lstStyle/>
                    <a:p>
                      <a:pPr>
                        <a:buNone/>
                      </a:pPr>
                      <a:r>
                        <a:rPr lang="en-US" sz="2400"/>
                        <a:t>It occurs when a process is </a:t>
                      </a:r>
                      <a:r>
                        <a:rPr lang="en-US" sz="2400">
                          <a:solidFill>
                            <a:srgbClr val="FF0000"/>
                          </a:solidFill>
                        </a:rPr>
                        <a:t>removed</a:t>
                      </a:r>
                      <a:r>
                        <a:rPr lang="en-US" sz="2400"/>
                        <a:t> from main memory.</a:t>
                      </a:r>
                    </a:p>
                  </a:txBody>
                  <a:tcPr/>
                </a:tc>
              </a:tr>
              <a:tr h="1188720">
                <a:tc>
                  <a:txBody>
                    <a:bodyPr/>
                    <a:lstStyle/>
                    <a:p>
                      <a:pPr>
                        <a:buNone/>
                      </a:pPr>
                      <a:r>
                        <a:rPr lang="en-US" sz="2400"/>
                        <a:t>Process	</a:t>
                      </a:r>
                    </a:p>
                  </a:txBody>
                  <a:tcPr/>
                </a:tc>
                <a:tc>
                  <a:txBody>
                    <a:bodyPr/>
                    <a:lstStyle/>
                    <a:p>
                      <a:pPr>
                        <a:buNone/>
                      </a:pPr>
                      <a:r>
                        <a:rPr lang="en-US" sz="2400"/>
                        <a:t>Process of internal fragmentation occurs when </a:t>
                      </a:r>
                      <a:r>
                        <a:rPr lang="en-US" sz="2400">
                          <a:solidFill>
                            <a:srgbClr val="FF0000"/>
                          </a:solidFill>
                        </a:rPr>
                        <a:t>paging</a:t>
                      </a:r>
                      <a:r>
                        <a:rPr lang="en-US" sz="2400"/>
                        <a:t> is employed.	</a:t>
                      </a:r>
                    </a:p>
                  </a:txBody>
                  <a:tcPr/>
                </a:tc>
                <a:tc>
                  <a:txBody>
                    <a:bodyPr/>
                    <a:lstStyle/>
                    <a:p>
                      <a:pPr>
                        <a:buNone/>
                      </a:pPr>
                      <a:r>
                        <a:rPr lang="en-US" sz="2400"/>
                        <a:t>Process of external fragmentation occurs when </a:t>
                      </a:r>
                      <a:r>
                        <a:rPr lang="en-US" sz="2400">
                          <a:solidFill>
                            <a:srgbClr val="FF0000"/>
                          </a:solidFill>
                        </a:rPr>
                        <a:t>segmentation</a:t>
                      </a:r>
                      <a:r>
                        <a:rPr lang="en-US" sz="2400"/>
                        <a:t> is employed.</a:t>
                      </a:r>
                    </a:p>
                  </a:txBody>
                  <a:tcPr/>
                </a:tc>
              </a:tr>
              <a:tr h="1188720">
                <a:tc>
                  <a:txBody>
                    <a:bodyPr/>
                    <a:lstStyle/>
                    <a:p>
                      <a:pPr>
                        <a:buNone/>
                      </a:pPr>
                      <a:r>
                        <a:rPr lang="en-US" sz="2400"/>
                        <a:t>Solution	</a:t>
                      </a:r>
                    </a:p>
                  </a:txBody>
                  <a:tcPr/>
                </a:tc>
                <a:tc>
                  <a:txBody>
                    <a:bodyPr/>
                    <a:lstStyle/>
                    <a:p>
                      <a:pPr>
                        <a:buNone/>
                      </a:pPr>
                      <a:r>
                        <a:rPr lang="en-US" sz="2400">
                          <a:solidFill>
                            <a:srgbClr val="FF0000"/>
                          </a:solidFill>
                        </a:rPr>
                        <a:t>Best fit</a:t>
                      </a:r>
                      <a:r>
                        <a:rPr lang="en-US" sz="2400"/>
                        <a:t> block search is the solution for internal fragmentation.	</a:t>
                      </a:r>
                    </a:p>
                  </a:txBody>
                  <a:tcPr/>
                </a:tc>
                <a:tc>
                  <a:txBody>
                    <a:bodyPr/>
                    <a:lstStyle/>
                    <a:p>
                      <a:pPr>
                        <a:buNone/>
                      </a:pPr>
                      <a:r>
                        <a:rPr lang="en-US" sz="2400">
                          <a:solidFill>
                            <a:srgbClr val="FF0000"/>
                          </a:solidFill>
                        </a:rPr>
                        <a:t>Compaction</a:t>
                      </a:r>
                      <a:r>
                        <a:rPr lang="en-US" sz="2400"/>
                        <a:t> is the solution for external fragmentation.</a:t>
                      </a: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a:ln w="22225">
                  <a:solidFill>
                    <a:schemeClr val="accent2"/>
                  </a:solidFill>
                  <a:prstDash val="solid"/>
                </a:ln>
                <a:solidFill>
                  <a:schemeClr val="accent2">
                    <a:lumMod val="40000"/>
                    <a:lumOff val="60000"/>
                  </a:schemeClr>
                </a:solidFill>
                <a:effectLst/>
              </a:rPr>
              <a:t>LOGICAL ADDRESS</a:t>
            </a:r>
          </a:p>
        </p:txBody>
      </p:sp>
      <p:sp>
        <p:nvSpPr>
          <p:cNvPr id="3" name="Content Placeholder 2"/>
          <p:cNvSpPr>
            <a:spLocks noGrp="1"/>
          </p:cNvSpPr>
          <p:nvPr>
            <p:ph idx="1"/>
          </p:nvPr>
        </p:nvSpPr>
        <p:spPr/>
        <p:txBody>
          <a:bodyPr/>
          <a:lstStyle/>
          <a:p>
            <a:pPr algn="just">
              <a:buFont typeface="Wingdings" panose="05000000000000000000" charset="0"/>
              <a:buChar char="v"/>
            </a:pPr>
            <a:r>
              <a:rPr lang="en-US"/>
              <a:t>Logical Address is generated by CPU while a </a:t>
            </a:r>
            <a:r>
              <a:rPr lang="en-US">
                <a:solidFill>
                  <a:schemeClr val="accent1"/>
                </a:solidFill>
                <a:effectLst>
                  <a:outerShdw blurRad="38100" dist="25400" dir="5400000" algn="ctr" rotWithShape="0">
                    <a:srgbClr val="6E747A">
                      <a:alpha val="43000"/>
                    </a:srgbClr>
                  </a:outerShdw>
                </a:effectLst>
              </a:rPr>
              <a:t>program is running</a:t>
            </a:r>
            <a:r>
              <a:rPr lang="en-US"/>
              <a:t>. </a:t>
            </a:r>
          </a:p>
          <a:p>
            <a:pPr algn="just">
              <a:buFont typeface="Wingdings" panose="05000000000000000000" charset="0"/>
              <a:buChar char="v"/>
            </a:pPr>
            <a:r>
              <a:rPr lang="en-US"/>
              <a:t>A logical address is an address that is generated by the CPU during program execution.</a:t>
            </a:r>
          </a:p>
          <a:p>
            <a:pPr algn="just">
              <a:buFont typeface="Wingdings" panose="05000000000000000000" charset="0"/>
              <a:buChar char="v"/>
            </a:pPr>
            <a:r>
              <a:rPr lang="en-US"/>
              <a:t>The logical address is virtual address as it does not exist physically, therefore, it is also known as </a:t>
            </a:r>
            <a:r>
              <a:rPr lang="en-US">
                <a:solidFill>
                  <a:schemeClr val="accent1"/>
                </a:solidFill>
                <a:effectLst>
                  <a:outerShdw blurRad="38100" dist="25400" dir="5400000" algn="ctr" rotWithShape="0">
                    <a:srgbClr val="6E747A">
                      <a:alpha val="43000"/>
                    </a:srgbClr>
                  </a:outerShdw>
                </a:effectLst>
              </a:rPr>
              <a:t>Virtual Address</a:t>
            </a:r>
            <a:r>
              <a:rPr lang="en-US"/>
              <a:t>. </a:t>
            </a:r>
          </a:p>
          <a:p>
            <a:pPr algn="just">
              <a:buFont typeface="Wingdings" panose="05000000000000000000" charset="0"/>
              <a:buChar char="v"/>
            </a:pPr>
            <a:r>
              <a:rPr lang="en-US"/>
              <a:t>This address is used as a reference to access the physical memory location by CPU. </a:t>
            </a:r>
          </a:p>
          <a:p>
            <a:pPr algn="just">
              <a:buFont typeface="Wingdings" panose="05000000000000000000" charset="0"/>
              <a:buChar char="v"/>
            </a:pPr>
            <a:r>
              <a:rPr lang="en-US"/>
              <a:t>The term Logical Address Space is used for the set of all logical addresses generated by a program’s perspective.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Types of memory</a:t>
            </a:r>
          </a:p>
        </p:txBody>
      </p:sp>
      <p:sp>
        <p:nvSpPr>
          <p:cNvPr id="3" name="Content Placeholder 2"/>
          <p:cNvSpPr>
            <a:spLocks noGrp="1"/>
          </p:cNvSpPr>
          <p:nvPr>
            <p:ph sz="half" idx="1"/>
          </p:nvPr>
        </p:nvSpPr>
        <p:spPr/>
        <p:txBody>
          <a:bodyPr/>
          <a:lstStyle/>
          <a:p>
            <a:pPr marL="0" indent="0">
              <a:buNone/>
            </a:pPr>
            <a:endParaRPr lang="en-US"/>
          </a:p>
          <a:p>
            <a:pPr marL="0" indent="0">
              <a:buNone/>
            </a:pPr>
            <a:endParaRPr lang="en-US"/>
          </a:p>
          <a:p>
            <a:pPr marL="0" indent="0">
              <a:buNone/>
            </a:pPr>
            <a:endParaRPr lang="en-US"/>
          </a:p>
        </p:txBody>
      </p:sp>
      <p:pic>
        <p:nvPicPr>
          <p:cNvPr id="4" name="Content Placeholder 3"/>
          <p:cNvPicPr>
            <a:picLocks noGrp="1" noChangeAspect="1"/>
          </p:cNvPicPr>
          <p:nvPr>
            <p:ph sz="half" idx="2"/>
          </p:nvPr>
        </p:nvPicPr>
        <p:blipFill>
          <a:blip r:embed="rId2" cstate="print"/>
          <a:stretch>
            <a:fillRect/>
          </a:stretch>
        </p:blipFill>
        <p:spPr>
          <a:xfrm>
            <a:off x="6590665" y="2040890"/>
            <a:ext cx="4343400" cy="1933575"/>
          </a:xfrm>
          <a:prstGeom prst="rect">
            <a:avLst/>
          </a:prstGeom>
        </p:spPr>
      </p:pic>
      <p:sp>
        <p:nvSpPr>
          <p:cNvPr id="6" name="Text Box 5"/>
          <p:cNvSpPr txBox="1"/>
          <p:nvPr/>
        </p:nvSpPr>
        <p:spPr>
          <a:xfrm>
            <a:off x="316865" y="2122170"/>
            <a:ext cx="6274435" cy="1076325"/>
          </a:xfrm>
          <a:prstGeom prst="rect">
            <a:avLst/>
          </a:prstGeom>
          <a:noFill/>
        </p:spPr>
        <p:txBody>
          <a:bodyPr wrap="square" rtlCol="0" anchor="t">
            <a:spAutoFit/>
          </a:bodyPr>
          <a:lstStyle/>
          <a:p>
            <a:r>
              <a:rPr lang="en-US"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1. Physical Memory:</a:t>
            </a:r>
            <a:r>
              <a:rPr lang="en-US" sz="3200"/>
              <a:t> Total memory        of the computer.  </a:t>
            </a:r>
            <a:r>
              <a:rPr lang="en-US" sz="3200">
                <a:solidFill>
                  <a:srgbClr val="FF0000"/>
                </a:solidFill>
              </a:rPr>
              <a:t>EX: RAM</a:t>
            </a:r>
          </a:p>
        </p:txBody>
      </p:sp>
      <p:sp>
        <p:nvSpPr>
          <p:cNvPr id="7" name="Text Box 6"/>
          <p:cNvSpPr txBox="1"/>
          <p:nvPr/>
        </p:nvSpPr>
        <p:spPr>
          <a:xfrm>
            <a:off x="464820" y="3415665"/>
            <a:ext cx="10604500" cy="1814830"/>
          </a:xfrm>
          <a:prstGeom prst="rect">
            <a:avLst/>
          </a:prstGeom>
          <a:noFill/>
        </p:spPr>
        <p:txBody>
          <a:bodyPr wrap="square" rtlCol="0" anchor="t">
            <a:spAutoFit/>
          </a:bodyPr>
          <a:lstStyle/>
          <a:p>
            <a:r>
              <a:rPr 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2.Logical Memory:</a:t>
            </a:r>
            <a:r>
              <a:rPr lang="en-US" sz="2800"/>
              <a:t> </a:t>
            </a:r>
            <a:r>
              <a:rPr lang="en-US" sz="2800">
                <a:ln w="12700">
                  <a:solidFill>
                    <a:schemeClr val="accent5"/>
                  </a:solidFill>
                  <a:prstDash val="solid"/>
                </a:ln>
                <a:pattFill prst="ltDnDiag">
                  <a:fgClr>
                    <a:schemeClr val="accent5">
                      <a:lumMod val="60000"/>
                      <a:lumOff val="40000"/>
                    </a:schemeClr>
                  </a:fgClr>
                  <a:bgClr>
                    <a:schemeClr val="bg1"/>
                  </a:bgClr>
                </a:pattFill>
                <a:effectLst/>
              </a:rPr>
              <a:t>CPU memory</a:t>
            </a:r>
          </a:p>
          <a:p>
            <a:r>
              <a:rPr 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 Virtual memory:</a:t>
            </a:r>
            <a:r>
              <a:rPr lang="en-US" sz="2800"/>
              <a:t> An imaginary memory area supported by </a:t>
            </a:r>
          </a:p>
          <a:p>
            <a:r>
              <a:rPr lang="en-US" sz="2800"/>
              <a:t>some operating systems (for example, Windows). It is an extension of logical memory.</a:t>
            </a:r>
            <a:r>
              <a:rPr lang="en-US"/>
              <a:t> </a:t>
            </a:r>
          </a:p>
        </p:txBody>
      </p:sp>
      <p:pic>
        <p:nvPicPr>
          <p:cNvPr id="8" name="Content Placeholder 6"/>
          <p:cNvPicPr>
            <a:picLocks noChangeAspect="1"/>
          </p:cNvPicPr>
          <p:nvPr/>
        </p:nvPicPr>
        <p:blipFill>
          <a:blip r:embed="rId3" cstate="print"/>
          <a:stretch>
            <a:fillRect/>
          </a:stretch>
        </p:blipFill>
        <p:spPr>
          <a:xfrm>
            <a:off x="6486525" y="4780915"/>
            <a:ext cx="4867275" cy="20097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Virtual memory</a:t>
            </a:r>
          </a:p>
        </p:txBody>
      </p:sp>
      <p:sp>
        <p:nvSpPr>
          <p:cNvPr id="8" name="Content Placeholder 7"/>
          <p:cNvSpPr>
            <a:spLocks noGrp="1"/>
          </p:cNvSpPr>
          <p:nvPr>
            <p:ph sz="half" idx="1"/>
          </p:nvPr>
        </p:nvSpPr>
        <p:spPr/>
        <p:txBody>
          <a:bodyPr/>
          <a:lstStyle/>
          <a:p>
            <a:pPr algn="just">
              <a:buFont typeface="Wingdings" panose="05000000000000000000" charset="0"/>
              <a:buChar char="v"/>
            </a:pPr>
            <a:r>
              <a:rPr lang="en-US"/>
              <a:t>If the size of the program is greater than the available memory size, then the concept of virtual memory is used </a:t>
            </a:r>
          </a:p>
          <a:p>
            <a:pPr algn="just">
              <a:buFont typeface="Wingdings" panose="05000000000000000000" charset="0"/>
              <a:buChar char="v"/>
            </a:pPr>
            <a:r>
              <a:rPr lang="en-US"/>
              <a:t>Ever wondered how a 10GB Game like God Of War fits into your 2GB RAM computer?</a:t>
            </a:r>
          </a:p>
          <a:p>
            <a:pPr marL="0" indent="0" algn="just">
              <a:buFont typeface="Wingdings" panose="05000000000000000000" charset="0"/>
              <a:buChar char="v"/>
            </a:pPr>
            <a:endParaRPr lang="en-US"/>
          </a:p>
        </p:txBody>
      </p:sp>
      <p:pic>
        <p:nvPicPr>
          <p:cNvPr id="9" name="Content Placeholder 8"/>
          <p:cNvPicPr>
            <a:picLocks noGrp="1" noChangeAspect="1"/>
          </p:cNvPicPr>
          <p:nvPr>
            <p:ph sz="half" idx="2"/>
          </p:nvPr>
        </p:nvPicPr>
        <p:blipFill>
          <a:blip r:embed="rId2" cstate="print"/>
          <a:stretch>
            <a:fillRect/>
          </a:stretch>
        </p:blipFill>
        <p:spPr>
          <a:xfrm>
            <a:off x="6952615" y="2100580"/>
            <a:ext cx="3619500" cy="380047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pPr algn="ctr"/>
            <a:r>
              <a:rPr lang="en-US" sz="3200">
                <a:ln w="22225">
                  <a:solidFill>
                    <a:schemeClr val="accent2"/>
                  </a:solidFill>
                  <a:prstDash val="solid"/>
                </a:ln>
                <a:solidFill>
                  <a:schemeClr val="accent2">
                    <a:lumMod val="40000"/>
                    <a:lumOff val="60000"/>
                  </a:schemeClr>
                </a:solidFill>
                <a:effectLst/>
              </a:rPr>
              <a:t>Non-contiguous memory allocation</a:t>
            </a:r>
          </a:p>
        </p:txBody>
      </p:sp>
      <p:sp>
        <p:nvSpPr>
          <p:cNvPr id="3" name="Content Placeholder 2"/>
          <p:cNvSpPr>
            <a:spLocks noGrp="1"/>
          </p:cNvSpPr>
          <p:nvPr>
            <p:ph idx="1"/>
          </p:nvPr>
        </p:nvSpPr>
        <p:spPr/>
        <p:txBody>
          <a:bodyPr/>
          <a:lstStyle/>
          <a:p>
            <a:pPr algn="just">
              <a:buFont typeface="Wingdings" panose="05000000000000000000" charset="0"/>
              <a:buChar char="v"/>
            </a:pPr>
            <a:r>
              <a:rPr lang="en-US"/>
              <a:t>In the non-contiguous memory allocation, a process will acquire the memory space but it is not at one place it is at the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different locations</a:t>
            </a:r>
            <a:r>
              <a:rPr lang="en-US"/>
              <a:t> according to the process requirement. </a:t>
            </a:r>
          </a:p>
          <a:p>
            <a:pPr algn="just">
              <a:buFont typeface="Wingdings" panose="05000000000000000000" charset="0"/>
              <a:buChar char="v"/>
            </a:pPr>
            <a:r>
              <a:rPr lang="en-US">
                <a:sym typeface="+mn-ea"/>
              </a:rPr>
              <a:t>non-contiguous memory allocation also called </a:t>
            </a:r>
            <a:r>
              <a:rPr lang="en-US" b="1">
                <a:solidFill>
                  <a:srgbClr val="FF0000"/>
                </a:solidFill>
                <a:sym typeface="+mn-ea"/>
              </a:rPr>
              <a:t>Virtual memory.</a:t>
            </a:r>
            <a:r>
              <a:rPr lang="en-US">
                <a:sym typeface="+mn-ea"/>
              </a:rPr>
              <a:t>(To provide easy to the users and to increase CPU utilization.</a:t>
            </a:r>
            <a:endParaRPr lang="en-US"/>
          </a:p>
          <a:p>
            <a:pPr algn="just">
              <a:buFont typeface="Wingdings" panose="05000000000000000000" charset="0"/>
              <a:buChar char="v"/>
            </a:pPr>
            <a:r>
              <a:rPr lang="en-US"/>
              <a:t>This technique of non-contiguous memory allocation reduces the wastage of memory which leads to internal and external fragmentation.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9240"/>
            <a:ext cx="10515600" cy="5908040"/>
          </a:xfrm>
        </p:spPr>
        <p:txBody>
          <a:bodyPr>
            <a:normAutofit fontScale="92500" lnSpcReduction="20000"/>
          </a:bodyPr>
          <a:lstStyle/>
          <a:p>
            <a:pPr marL="0" indent="0">
              <a:buFont typeface="Wingdings" panose="05000000000000000000" charset="0"/>
              <a:buNone/>
            </a:pPr>
            <a:r>
              <a:rPr lang="en-US">
                <a:ln w="22225">
                  <a:solidFill>
                    <a:schemeClr val="accent2"/>
                  </a:solidFill>
                  <a:prstDash val="solid"/>
                </a:ln>
                <a:solidFill>
                  <a:schemeClr val="accent2">
                    <a:lumMod val="40000"/>
                    <a:lumOff val="60000"/>
                  </a:schemeClr>
                </a:solidFill>
                <a:effectLst/>
                <a:sym typeface="+mn-ea"/>
              </a:rPr>
              <a:t>Contiguous memory allocation:</a:t>
            </a:r>
            <a:r>
              <a:rPr lang="en-US">
                <a:sym typeface="+mn-ea"/>
              </a:rPr>
              <a:t> It is very fast,because it stored in contiguous fashion,but it suffers from external fragmentation.</a:t>
            </a:r>
            <a:endParaRPr lang="en-US">
              <a:ln w="22225">
                <a:solidFill>
                  <a:schemeClr val="accent2"/>
                </a:solidFill>
                <a:prstDash val="solid"/>
              </a:ln>
              <a:solidFill>
                <a:schemeClr val="accent2">
                  <a:lumMod val="40000"/>
                  <a:lumOff val="60000"/>
                </a:schemeClr>
              </a:solidFill>
              <a:effectLst/>
              <a:sym typeface="+mn-ea"/>
            </a:endParaRPr>
          </a:p>
          <a:p>
            <a:pPr marL="0" indent="0">
              <a:buFont typeface="Wingdings" panose="05000000000000000000" charset="0"/>
              <a:buNone/>
            </a:pPr>
            <a:endParaRPr lang="en-US">
              <a:ln w="22225">
                <a:solidFill>
                  <a:schemeClr val="accent2"/>
                </a:solidFill>
                <a:prstDash val="solid"/>
              </a:ln>
              <a:solidFill>
                <a:schemeClr val="accent2">
                  <a:lumMod val="40000"/>
                  <a:lumOff val="60000"/>
                </a:schemeClr>
              </a:solidFill>
              <a:effectLst/>
            </a:endParaRPr>
          </a:p>
          <a:p>
            <a:pPr marL="0" indent="0">
              <a:buNone/>
            </a:pPr>
            <a:r>
              <a:rPr lang="en-US"/>
              <a:t>      </a:t>
            </a:r>
          </a:p>
          <a:p>
            <a:pPr marL="0" indent="0">
              <a:buNone/>
            </a:pPr>
            <a:endParaRPr lang="en-US"/>
          </a:p>
          <a:p>
            <a:pPr marL="0" indent="0">
              <a:buNone/>
            </a:pPr>
            <a:endParaRPr lang="en-US"/>
          </a:p>
          <a:p>
            <a:pPr marL="0" indent="0">
              <a:buNone/>
            </a:pPr>
            <a:r>
              <a:rPr lang="en-US"/>
              <a:t> 			10 kb</a:t>
            </a:r>
          </a:p>
          <a:p>
            <a:pPr marL="0" indent="0">
              <a:buNone/>
            </a:pPr>
            <a:endParaRPr lang="en-US"/>
          </a:p>
          <a:p>
            <a:pPr marL="0" indent="0">
              <a:buNone/>
            </a:pPr>
            <a:r>
              <a:rPr lang="en-US">
                <a:ln w="22225">
                  <a:solidFill>
                    <a:schemeClr val="accent2"/>
                  </a:solidFill>
                  <a:prstDash val="solid"/>
                </a:ln>
                <a:solidFill>
                  <a:schemeClr val="accent2">
                    <a:lumMod val="40000"/>
                    <a:lumOff val="60000"/>
                  </a:schemeClr>
                </a:solidFill>
                <a:effectLst/>
                <a:sym typeface="+mn-ea"/>
              </a:rPr>
              <a:t>Non-contiguous memory allocation:</a:t>
            </a:r>
            <a:r>
              <a:rPr lang="en-US">
                <a:sym typeface="+mn-ea"/>
              </a:rPr>
              <a:t> It is slow and independent. It is free from external fragmentation.</a:t>
            </a:r>
          </a:p>
          <a:p>
            <a:pPr marL="0" indent="0">
              <a:buNone/>
            </a:pPr>
            <a:endParaRPr lang="en-US">
              <a:ln w="22225">
                <a:solidFill>
                  <a:schemeClr val="accent2"/>
                </a:solidFill>
                <a:prstDash val="solid"/>
              </a:ln>
              <a:solidFill>
                <a:schemeClr val="accent2">
                  <a:lumMod val="40000"/>
                  <a:lumOff val="60000"/>
                </a:schemeClr>
              </a:solidFill>
              <a:effectLst/>
              <a:sym typeface="+mn-ea"/>
            </a:endParaRPr>
          </a:p>
          <a:p>
            <a:pPr marL="0" indent="0">
              <a:buNone/>
            </a:pPr>
            <a:r>
              <a:rPr lang="en-US">
                <a:ln w="22225">
                  <a:solidFill>
                    <a:schemeClr val="accent2"/>
                  </a:solidFill>
                  <a:prstDash val="solid"/>
                </a:ln>
                <a:solidFill>
                  <a:schemeClr val="accent2">
                    <a:lumMod val="40000"/>
                    <a:lumOff val="60000"/>
                  </a:schemeClr>
                </a:solidFill>
                <a:effectLst/>
              </a:rPr>
              <a:t>								</a:t>
            </a:r>
          </a:p>
          <a:p>
            <a:pPr marL="0" indent="0">
              <a:buNone/>
            </a:pPr>
            <a:endParaRPr lang="en-US"/>
          </a:p>
          <a:p>
            <a:pPr marL="0" indent="0">
              <a:buNone/>
            </a:pPr>
            <a:r>
              <a:rPr lang="en-US"/>
              <a:t>			10 kb</a:t>
            </a:r>
          </a:p>
        </p:txBody>
      </p:sp>
      <p:sp>
        <p:nvSpPr>
          <p:cNvPr id="5" name="Rectangles 4"/>
          <p:cNvSpPr/>
          <p:nvPr/>
        </p:nvSpPr>
        <p:spPr>
          <a:xfrm>
            <a:off x="1358265" y="1475740"/>
            <a:ext cx="2134235" cy="12350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a:t>4 kb</a:t>
            </a:r>
          </a:p>
        </p:txBody>
      </p:sp>
      <p:sp>
        <p:nvSpPr>
          <p:cNvPr id="6" name="Rectangles 5"/>
          <p:cNvSpPr/>
          <p:nvPr/>
        </p:nvSpPr>
        <p:spPr>
          <a:xfrm>
            <a:off x="3907790" y="1475740"/>
            <a:ext cx="2202815" cy="1235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a:t>4kb</a:t>
            </a:r>
          </a:p>
        </p:txBody>
      </p:sp>
      <p:sp>
        <p:nvSpPr>
          <p:cNvPr id="7" name="Rectangles 6"/>
          <p:cNvSpPr/>
          <p:nvPr/>
        </p:nvSpPr>
        <p:spPr>
          <a:xfrm>
            <a:off x="3464560" y="1475740"/>
            <a:ext cx="626110" cy="12350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a:t>2kb</a:t>
            </a:r>
          </a:p>
        </p:txBody>
      </p:sp>
      <p:sp>
        <p:nvSpPr>
          <p:cNvPr id="8" name="Rectangles 7"/>
          <p:cNvSpPr/>
          <p:nvPr/>
        </p:nvSpPr>
        <p:spPr>
          <a:xfrm>
            <a:off x="1512570" y="4354195"/>
            <a:ext cx="2134235" cy="12350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a:t>4 kb</a:t>
            </a:r>
          </a:p>
        </p:txBody>
      </p:sp>
      <p:sp>
        <p:nvSpPr>
          <p:cNvPr id="9" name="Rectangles 8"/>
          <p:cNvSpPr/>
          <p:nvPr/>
        </p:nvSpPr>
        <p:spPr>
          <a:xfrm>
            <a:off x="3646805" y="4354195"/>
            <a:ext cx="672465" cy="12350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a:t>2 kb</a:t>
            </a:r>
          </a:p>
        </p:txBody>
      </p:sp>
      <p:sp>
        <p:nvSpPr>
          <p:cNvPr id="10" name="Rectangles 9"/>
          <p:cNvSpPr/>
          <p:nvPr/>
        </p:nvSpPr>
        <p:spPr>
          <a:xfrm>
            <a:off x="4318635" y="4354195"/>
            <a:ext cx="2202815" cy="1235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a:t>4 kb       </a:t>
            </a:r>
            <a:r>
              <a:rPr lang="en-US" sz="1600" b="1">
                <a:solidFill>
                  <a:srgbClr val="7030A0"/>
                </a:solidFill>
              </a:rPr>
              <a:t>1KB</a:t>
            </a:r>
          </a:p>
        </p:txBody>
      </p:sp>
      <p:sp>
        <p:nvSpPr>
          <p:cNvPr id="11" name="Text Box 10"/>
          <p:cNvSpPr txBox="1"/>
          <p:nvPr/>
        </p:nvSpPr>
        <p:spPr>
          <a:xfrm>
            <a:off x="7745730" y="1449070"/>
            <a:ext cx="2564130" cy="521970"/>
          </a:xfrm>
          <a:prstGeom prst="rect">
            <a:avLst/>
          </a:prstGeom>
          <a:noFill/>
        </p:spPr>
        <p:txBody>
          <a:bodyPr wrap="square" rtlCol="0">
            <a:spAutoFit/>
          </a:bodyPr>
          <a:lstStyle/>
          <a:p>
            <a:r>
              <a:rPr lang="en-US" sz="2800"/>
              <a:t>Process P1=5 KB</a:t>
            </a:r>
          </a:p>
        </p:txBody>
      </p:sp>
      <p:sp>
        <p:nvSpPr>
          <p:cNvPr id="12" name="Text Box 11"/>
          <p:cNvSpPr txBox="1"/>
          <p:nvPr/>
        </p:nvSpPr>
        <p:spPr>
          <a:xfrm>
            <a:off x="7872730" y="4501515"/>
            <a:ext cx="2564130" cy="521970"/>
          </a:xfrm>
          <a:prstGeom prst="rect">
            <a:avLst/>
          </a:prstGeom>
          <a:noFill/>
        </p:spPr>
        <p:txBody>
          <a:bodyPr wrap="square" rtlCol="0">
            <a:spAutoFit/>
          </a:bodyPr>
          <a:lstStyle/>
          <a:p>
            <a:r>
              <a:rPr lang="en-US" sz="2800"/>
              <a:t>Process P1=5 KB</a:t>
            </a:r>
          </a:p>
        </p:txBody>
      </p:sp>
      <p:cxnSp>
        <p:nvCxnSpPr>
          <p:cNvPr id="13" name="Straight Connector 12"/>
          <p:cNvCxnSpPr/>
          <p:nvPr/>
        </p:nvCxnSpPr>
        <p:spPr>
          <a:xfrm>
            <a:off x="6095365" y="4227195"/>
            <a:ext cx="0" cy="13690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727710" y="2831465"/>
            <a:ext cx="1369060" cy="9798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 Box 5"/>
          <p:cNvSpPr txBox="1"/>
          <p:nvPr/>
        </p:nvSpPr>
        <p:spPr>
          <a:xfrm>
            <a:off x="1022350" y="4079875"/>
            <a:ext cx="953135" cy="460375"/>
          </a:xfrm>
          <a:prstGeom prst="rect">
            <a:avLst/>
          </a:prstGeom>
          <a:noFill/>
        </p:spPr>
        <p:txBody>
          <a:bodyPr wrap="square" rtlCol="0">
            <a:spAutoFit/>
          </a:bodyPr>
          <a:lstStyle/>
          <a:p>
            <a:r>
              <a:rPr lang="en-US" sz="2400" b="1"/>
              <a:t>CPU</a:t>
            </a:r>
          </a:p>
        </p:txBody>
      </p:sp>
      <p:sp>
        <p:nvSpPr>
          <p:cNvPr id="7" name="Rectangles 6"/>
          <p:cNvSpPr/>
          <p:nvPr/>
        </p:nvSpPr>
        <p:spPr>
          <a:xfrm>
            <a:off x="9370060" y="1878330"/>
            <a:ext cx="1986280" cy="3877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9116060" y="5797550"/>
            <a:ext cx="2790190" cy="398780"/>
          </a:xfrm>
          <a:prstGeom prst="rect">
            <a:avLst/>
          </a:prstGeom>
          <a:noFill/>
        </p:spPr>
        <p:txBody>
          <a:bodyPr wrap="square" rtlCol="0">
            <a:spAutoFit/>
          </a:bodyPr>
          <a:lstStyle/>
          <a:p>
            <a:r>
              <a:rPr lang="en-US" sz="2000" b="1"/>
              <a:t>SECONDARY MEMORY</a:t>
            </a:r>
          </a:p>
        </p:txBody>
      </p:sp>
      <p:sp>
        <p:nvSpPr>
          <p:cNvPr id="9" name="Rectangles 8"/>
          <p:cNvSpPr/>
          <p:nvPr/>
        </p:nvSpPr>
        <p:spPr>
          <a:xfrm>
            <a:off x="5102225" y="2590165"/>
            <a:ext cx="2120265" cy="21202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 Box 9"/>
          <p:cNvSpPr txBox="1"/>
          <p:nvPr/>
        </p:nvSpPr>
        <p:spPr>
          <a:xfrm>
            <a:off x="5316855" y="4925060"/>
            <a:ext cx="1906270" cy="398780"/>
          </a:xfrm>
          <a:prstGeom prst="rect">
            <a:avLst/>
          </a:prstGeom>
          <a:noFill/>
        </p:spPr>
        <p:txBody>
          <a:bodyPr wrap="square" rtlCol="0">
            <a:spAutoFit/>
          </a:bodyPr>
          <a:lstStyle/>
          <a:p>
            <a:r>
              <a:rPr lang="en-US" sz="2000" b="1"/>
              <a:t>MAIN MEMORY</a:t>
            </a:r>
          </a:p>
        </p:txBody>
      </p:sp>
      <p:sp>
        <p:nvSpPr>
          <p:cNvPr id="11" name="Rounded Rectangle 10"/>
          <p:cNvSpPr/>
          <p:nvPr/>
        </p:nvSpPr>
        <p:spPr>
          <a:xfrm>
            <a:off x="1908175" y="724535"/>
            <a:ext cx="1314450" cy="103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LOGICAL ADDRESS</a:t>
            </a:r>
          </a:p>
        </p:txBody>
      </p:sp>
      <p:sp>
        <p:nvSpPr>
          <p:cNvPr id="13" name="Rounded Rectangle 12"/>
          <p:cNvSpPr/>
          <p:nvPr/>
        </p:nvSpPr>
        <p:spPr>
          <a:xfrm>
            <a:off x="5786755" y="630555"/>
            <a:ext cx="1314450" cy="103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PHYSICAL ADDRESS</a:t>
            </a:r>
          </a:p>
        </p:txBody>
      </p:sp>
      <p:sp>
        <p:nvSpPr>
          <p:cNvPr id="14" name="Snip Same Side Corner Rectangle 13"/>
          <p:cNvSpPr/>
          <p:nvPr/>
        </p:nvSpPr>
        <p:spPr>
          <a:xfrm>
            <a:off x="4055110" y="764540"/>
            <a:ext cx="1046480" cy="67119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TRASLATOR</a:t>
            </a:r>
          </a:p>
        </p:txBody>
      </p:sp>
      <p:cxnSp>
        <p:nvCxnSpPr>
          <p:cNvPr id="15" name="Elbow Connector 14"/>
          <p:cNvCxnSpPr/>
          <p:nvPr/>
        </p:nvCxnSpPr>
        <p:spPr>
          <a:xfrm rot="16200000">
            <a:off x="1344295" y="1784350"/>
            <a:ext cx="966470" cy="966470"/>
          </a:xfrm>
          <a:prstGeom prst="bentConnector3">
            <a:avLst>
              <a:gd name="adj1" fmla="val 49934"/>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4" idx="2"/>
          </p:cNvCxnSpPr>
          <p:nvPr/>
        </p:nvCxnSpPr>
        <p:spPr>
          <a:xfrm>
            <a:off x="3223260" y="1100455"/>
            <a:ext cx="83185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02225" y="1033145"/>
            <a:ext cx="671195" cy="2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309995" y="1650365"/>
            <a:ext cx="13335" cy="8991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3" idx="3"/>
          </p:cNvCxnSpPr>
          <p:nvPr/>
        </p:nvCxnSpPr>
        <p:spPr>
          <a:xfrm>
            <a:off x="7101205" y="1147445"/>
            <a:ext cx="2188210" cy="114744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n w="22225">
                  <a:solidFill>
                    <a:schemeClr val="accent2"/>
                  </a:solidFill>
                  <a:prstDash val="solid"/>
                </a:ln>
                <a:solidFill>
                  <a:schemeClr val="accent2">
                    <a:lumMod val="40000"/>
                    <a:lumOff val="60000"/>
                  </a:schemeClr>
                </a:solidFill>
                <a:effectLst/>
                <a:sym typeface="+mn-ea"/>
              </a:rPr>
              <a:t>Segmentation</a:t>
            </a:r>
          </a:p>
        </p:txBody>
      </p:sp>
      <p:sp>
        <p:nvSpPr>
          <p:cNvPr id="3" name="Content Placeholder 2"/>
          <p:cNvSpPr>
            <a:spLocks noGrp="1"/>
          </p:cNvSpPr>
          <p:nvPr>
            <p:ph idx="1"/>
          </p:nvPr>
        </p:nvSpPr>
        <p:spPr/>
        <p:txBody>
          <a:bodyPr>
            <a:normAutofit/>
          </a:bodyPr>
          <a:lstStyle/>
          <a:p>
            <a:pPr algn="just">
              <a:buFont typeface="Wingdings" panose="05000000000000000000" charset="0"/>
              <a:buChar char="v"/>
            </a:pPr>
            <a:r>
              <a:rPr lang="en-US"/>
              <a:t>A programis a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collection of segments</a:t>
            </a:r>
            <a:r>
              <a:rPr lang="en-US"/>
              <a:t>.</a:t>
            </a:r>
          </a:p>
          <a:p>
            <a:pPr algn="just">
              <a:buFont typeface="Wingdings" panose="05000000000000000000" charset="0"/>
              <a:buChar char="v"/>
            </a:pPr>
            <a:r>
              <a:rPr lang="en-US"/>
              <a:t>Segmentation is a memory management technique in which each job is divided into several segments of different sizes, one for each module that contains pieces that perform related functions.</a:t>
            </a:r>
          </a:p>
          <a:p>
            <a:pPr algn="just">
              <a:buFont typeface="Wingdings" panose="05000000000000000000" charset="0"/>
              <a:buChar char="v"/>
            </a:pPr>
            <a:r>
              <a:rPr lang="en-US"/>
              <a:t> Each segment is actually a different logical address space of the program.</a:t>
            </a:r>
          </a:p>
          <a:p>
            <a:pPr algn="just">
              <a:buFont typeface="Wingdings" panose="05000000000000000000" charset="0"/>
              <a:buChar char="v"/>
            </a:pPr>
            <a:r>
              <a:rPr lang="en-US"/>
              <a:t>Segmentation memory management works very similar to paging but here segments are of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variable-length</a:t>
            </a:r>
            <a:r>
              <a:rPr lang="en-US"/>
              <a:t> where as in paging pages are of </a:t>
            </a:r>
            <a:r>
              <a:rPr lang="en-US">
                <a:ln w="22225">
                  <a:solidFill>
                    <a:schemeClr val="accent2"/>
                  </a:solidFill>
                  <a:prstDash val="solid"/>
                </a:ln>
                <a:solidFill>
                  <a:schemeClr val="accent2">
                    <a:lumMod val="40000"/>
                    <a:lumOff val="60000"/>
                  </a:schemeClr>
                </a:solidFill>
                <a:effectLst/>
              </a:rPr>
              <a:t>fixed size</a:t>
            </a:r>
            <a:r>
              <a:rPr lang="en-US"/>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6555"/>
            <a:ext cx="10515600" cy="5800725"/>
          </a:xfrm>
        </p:spPr>
        <p:txBody>
          <a:bodyPr>
            <a:normAutofit/>
          </a:bodyPr>
          <a:lstStyle/>
          <a:p>
            <a:pPr>
              <a:buFont typeface="Wingdings" panose="05000000000000000000" charset="0"/>
              <a:buChar char="v"/>
            </a:pPr>
            <a:r>
              <a:rPr lang="en-US"/>
              <a:t>Each segment has a name and a length. The addresses specify both the segment </a:t>
            </a:r>
            <a:r>
              <a:rPr lang="en-US">
                <a:solidFill>
                  <a:srgbClr val="FF0000"/>
                </a:solidFill>
              </a:rPr>
              <a:t>name</a:t>
            </a:r>
            <a:r>
              <a:rPr lang="en-US"/>
              <a:t> and the </a:t>
            </a:r>
            <a:r>
              <a:rPr lang="en-US">
                <a:solidFill>
                  <a:srgbClr val="FF0000"/>
                </a:solidFill>
              </a:rPr>
              <a:t>offset</a:t>
            </a:r>
            <a:r>
              <a:rPr lang="en-US"/>
              <a:t> within the segment. </a:t>
            </a:r>
          </a:p>
          <a:p>
            <a:pPr>
              <a:buFont typeface="Wingdings" panose="05000000000000000000" charset="0"/>
              <a:buChar char="v"/>
            </a:pPr>
            <a:r>
              <a:rPr lang="en-US"/>
              <a:t>The programmer therefore specifies each address by two quantities: a segment name and an offset.</a:t>
            </a:r>
          </a:p>
          <a:p>
            <a:pPr>
              <a:buFont typeface="Wingdings" panose="05000000000000000000" charset="0"/>
              <a:buChar char="v"/>
            </a:pPr>
            <a:r>
              <a:rPr lang="en-US"/>
              <a:t>segments are numbered and are referred to by a segment number, rather than by a segment name. </a:t>
            </a:r>
          </a:p>
          <a:p>
            <a:pPr>
              <a:buFont typeface="Wingdings" panose="05000000000000000000" charset="0"/>
              <a:buChar char="v"/>
            </a:pPr>
            <a:r>
              <a:rPr lang="en-US"/>
              <a:t>Thus, a logical address consists of a two tuple:</a:t>
            </a:r>
          </a:p>
          <a:p>
            <a:pPr marL="0" indent="0">
              <a:buNone/>
            </a:pPr>
            <a:r>
              <a:rPr lang="en-US">
                <a:ln w="22225">
                  <a:solidFill>
                    <a:schemeClr val="accent2"/>
                  </a:solidFill>
                  <a:prstDash val="solid"/>
                </a:ln>
                <a:solidFill>
                  <a:schemeClr val="accent2">
                    <a:lumMod val="40000"/>
                    <a:lumOff val="60000"/>
                  </a:schemeClr>
                </a:solidFill>
                <a:effectLst/>
              </a:rPr>
              <a:t>&lt;segment-number, offset&gt;.</a:t>
            </a:r>
            <a:endParaRPr lang="en-US"/>
          </a:p>
          <a:p>
            <a:pPr marL="0" indent="0">
              <a:buNone/>
            </a:pPr>
            <a:r>
              <a:rPr lang="en-US" b="1">
                <a:solidFill>
                  <a:srgbClr val="FF0000"/>
                </a:solidFill>
              </a:rPr>
              <a:t>Example of Segments</a:t>
            </a:r>
          </a:p>
          <a:p>
            <a:pPr marL="0" indent="0">
              <a:buNone/>
            </a:pPr>
            <a:r>
              <a:rPr lang="en-US"/>
              <a:t>When a program is compiled, the compiler automatically constructs segments reflecting the input program.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9895"/>
            <a:ext cx="10515600" cy="5747385"/>
          </a:xfrm>
        </p:spPr>
        <p:txBody>
          <a:bodyPr/>
          <a:lstStyle/>
          <a:p>
            <a:pPr marL="0" indent="0">
              <a:buNone/>
            </a:pPr>
            <a:r>
              <a:rPr lang="en-US"/>
              <a:t>C compiler might create separate segments for the following:</a:t>
            </a:r>
          </a:p>
          <a:p>
            <a:pPr marL="0" indent="0">
              <a:buNone/>
            </a:pPr>
            <a:r>
              <a:rPr lang="en-US"/>
              <a:t>1. The code</a:t>
            </a:r>
          </a:p>
          <a:p>
            <a:pPr marL="0" indent="0">
              <a:buNone/>
            </a:pPr>
            <a:r>
              <a:rPr lang="en-US"/>
              <a:t>2. Global variables</a:t>
            </a:r>
          </a:p>
          <a:p>
            <a:pPr marL="0" indent="0">
              <a:buNone/>
            </a:pPr>
            <a:r>
              <a:rPr lang="en-US"/>
              <a:t>3. The heap, from which memory is allocated</a:t>
            </a:r>
          </a:p>
          <a:p>
            <a:pPr marL="0" indent="0">
              <a:buNone/>
            </a:pPr>
            <a:r>
              <a:rPr lang="en-US"/>
              <a:t>4. The stacks used by each thread</a:t>
            </a:r>
          </a:p>
          <a:p>
            <a:pPr marL="0" indent="0">
              <a:buNone/>
            </a:pPr>
            <a:r>
              <a:rPr lang="en-US"/>
              <a:t>5. The standard C library</a:t>
            </a:r>
          </a:p>
          <a:p>
            <a:pPr marL="0" indent="0">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Segment table base register(STBR):</a:t>
            </a:r>
            <a:r>
              <a:rPr lang="en-US"/>
              <a:t> It points to the segment tables location in memory.</a:t>
            </a:r>
          </a:p>
          <a:p>
            <a:pPr marL="0" indent="0">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Segment table length register(STLR):</a:t>
            </a:r>
            <a:r>
              <a:rPr lang="en-US">
                <a:sym typeface="+mn-ea"/>
              </a:rPr>
              <a:t> It indicates the number of segments used by program. The segment number is legal.</a:t>
            </a:r>
          </a:p>
          <a:p>
            <a:pPr marL="0" indent="0">
              <a:buNone/>
            </a:pPr>
            <a:r>
              <a:rPr lang="en-US">
                <a:sym typeface="+mn-ea"/>
              </a:rPr>
              <a:t>				</a:t>
            </a:r>
            <a:r>
              <a:rPr lang="en-US">
                <a:ln w="22225">
                  <a:solidFill>
                    <a:schemeClr val="accent2"/>
                  </a:solidFill>
                  <a:prstDash val="solid"/>
                </a:ln>
                <a:solidFill>
                  <a:schemeClr val="accent2">
                    <a:lumMod val="40000"/>
                    <a:lumOff val="60000"/>
                  </a:schemeClr>
                </a:solidFill>
                <a:effectLst/>
                <a:sym typeface="+mn-ea"/>
              </a:rPr>
              <a:t>S &lt; STLR</a:t>
            </a:r>
            <a:endParaRPr lang="en-US">
              <a:ln w="22225">
                <a:solidFill>
                  <a:schemeClr val="accent2"/>
                </a:solidFill>
                <a:prstDash val="solid"/>
              </a:ln>
              <a:solidFill>
                <a:schemeClr val="accent2">
                  <a:lumMod val="40000"/>
                  <a:lumOff val="60000"/>
                </a:schemeClr>
              </a:solidFill>
              <a:effectLst/>
            </a:endParaRPr>
          </a:p>
          <a:p>
            <a:pPr marL="0" indent="0">
              <a:buNone/>
            </a:pPr>
            <a:endParaRPr lang="en-US">
              <a:ln w="22225">
                <a:solidFill>
                  <a:schemeClr val="accent2"/>
                </a:solidFill>
                <a:prstDash val="solid"/>
              </a:ln>
              <a:solidFill>
                <a:schemeClr val="accent2">
                  <a:lumMod val="40000"/>
                  <a:lumOff val="60000"/>
                </a:schemeClr>
              </a:solidFill>
              <a:effectLst/>
            </a:endParaRPr>
          </a:p>
          <a:p>
            <a:pPr marL="0" indent="0">
              <a:buNone/>
            </a:pPr>
            <a:endParaRPr lang="en-US">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a:ln w="22225">
                  <a:solidFill>
                    <a:schemeClr val="accent2"/>
                  </a:solidFill>
                  <a:prstDash val="solid"/>
                </a:ln>
                <a:solidFill>
                  <a:schemeClr val="accent2">
                    <a:lumMod val="40000"/>
                    <a:lumOff val="60000"/>
                  </a:schemeClr>
                </a:solidFill>
                <a:effectLst/>
              </a:rPr>
              <a:t>logical view of segmentation</a:t>
            </a:r>
          </a:p>
        </p:txBody>
      </p:sp>
      <p:pic>
        <p:nvPicPr>
          <p:cNvPr id="4" name="Content Placeholder 3"/>
          <p:cNvPicPr>
            <a:picLocks noGrp="1" noChangeAspect="1"/>
          </p:cNvPicPr>
          <p:nvPr>
            <p:ph idx="1"/>
          </p:nvPr>
        </p:nvPicPr>
        <p:blipFill>
          <a:blip r:embed="rId2" cstate="print"/>
          <a:stretch>
            <a:fillRect/>
          </a:stretch>
        </p:blipFill>
        <p:spPr>
          <a:xfrm>
            <a:off x="3094990" y="1302385"/>
            <a:ext cx="6001385" cy="530415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pPr algn="ctr"/>
            <a:r>
              <a:rPr lang="en-US" sz="3600">
                <a:ln w="22225">
                  <a:solidFill>
                    <a:schemeClr val="accent2"/>
                  </a:solidFill>
                  <a:prstDash val="solid"/>
                </a:ln>
                <a:solidFill>
                  <a:schemeClr val="accent2">
                    <a:lumMod val="40000"/>
                    <a:lumOff val="60000"/>
                  </a:schemeClr>
                </a:solidFill>
                <a:effectLst/>
              </a:rPr>
              <a:t>Segmentation Hardware</a:t>
            </a:r>
          </a:p>
        </p:txBody>
      </p:sp>
      <p:sp>
        <p:nvSpPr>
          <p:cNvPr id="3" name="Content Placeholder 2"/>
          <p:cNvSpPr>
            <a:spLocks noGrp="1"/>
          </p:cNvSpPr>
          <p:nvPr>
            <p:ph idx="1"/>
          </p:nvPr>
        </p:nvSpPr>
        <p:spPr/>
        <p:txBody>
          <a:bodyPr/>
          <a:lstStyle/>
          <a:p>
            <a:pPr>
              <a:buFont typeface="Wingdings" panose="05000000000000000000" charset="0"/>
              <a:buChar char="v"/>
            </a:pPr>
            <a:r>
              <a:rPr lang="en-US"/>
              <a:t>In segementation hardware , segment table consists of segment base and segment limit.</a:t>
            </a:r>
          </a:p>
          <a:p>
            <a:pPr>
              <a:buFont typeface="Wingdings" panose="05000000000000000000" charset="0"/>
              <a:buChar char="v"/>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Segment base: </a:t>
            </a:r>
            <a:r>
              <a:rPr lang="en-US"/>
              <a:t>The segment base contains the starting physical address where the segment resides in memory.</a:t>
            </a:r>
          </a:p>
          <a:p>
            <a:pPr>
              <a:buFont typeface="Wingdings" panose="05000000000000000000" charset="0"/>
              <a:buChar char="v"/>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Segment limit: </a:t>
            </a:r>
            <a:r>
              <a:rPr lang="en-US"/>
              <a:t>The segment limit specifies the </a:t>
            </a:r>
            <a:r>
              <a:rPr lang="en-US">
                <a:solidFill>
                  <a:srgbClr val="FF0000"/>
                </a:solidFill>
              </a:rPr>
              <a:t>length</a:t>
            </a:r>
            <a:r>
              <a:rPr lang="en-US"/>
              <a:t> of the segment.</a:t>
            </a:r>
          </a:p>
          <a:p>
            <a:pPr marL="0" indent="0">
              <a:buFont typeface="Wingdings" panose="05000000000000000000" charset="0"/>
              <a:buNone/>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n w="22225">
                  <a:solidFill>
                    <a:schemeClr val="accent2"/>
                  </a:solidFill>
                  <a:prstDash val="solid"/>
                </a:ln>
                <a:solidFill>
                  <a:schemeClr val="accent2">
                    <a:lumMod val="40000"/>
                    <a:lumOff val="60000"/>
                  </a:schemeClr>
                </a:solidFill>
                <a:effectLst/>
                <a:sym typeface="+mn-ea"/>
              </a:rPr>
              <a:t>PHYSICAL ADDRESS</a:t>
            </a:r>
          </a:p>
        </p:txBody>
      </p:sp>
      <p:sp>
        <p:nvSpPr>
          <p:cNvPr id="3" name="Content Placeholder 2"/>
          <p:cNvSpPr>
            <a:spLocks noGrp="1"/>
          </p:cNvSpPr>
          <p:nvPr>
            <p:ph idx="1"/>
          </p:nvPr>
        </p:nvSpPr>
        <p:spPr/>
        <p:txBody>
          <a:bodyPr/>
          <a:lstStyle/>
          <a:p>
            <a:pPr algn="just">
              <a:buFont typeface="Wingdings" panose="05000000000000000000" charset="0"/>
              <a:buChar char="v"/>
            </a:pPr>
            <a:r>
              <a:rPr lang="en-US"/>
              <a:t>Physical Address identifies a physical location of required data in a </a:t>
            </a:r>
            <a:r>
              <a:rPr lang="en-US">
                <a:solidFill>
                  <a:schemeClr val="accent1"/>
                </a:solidFill>
                <a:effectLst>
                  <a:outerShdw blurRad="38100" dist="25400" dir="5400000" algn="ctr" rotWithShape="0">
                    <a:srgbClr val="6E747A">
                      <a:alpha val="43000"/>
                    </a:srgbClr>
                  </a:outerShdw>
                </a:effectLst>
              </a:rPr>
              <a:t>memory</a:t>
            </a:r>
            <a:r>
              <a:rPr lang="en-US"/>
              <a:t>. </a:t>
            </a:r>
          </a:p>
          <a:p>
            <a:pPr algn="just">
              <a:buFont typeface="Wingdings" panose="05000000000000000000" charset="0"/>
              <a:buChar char="v"/>
            </a:pPr>
            <a:r>
              <a:rPr lang="en-US"/>
              <a:t>The user never directly deals with the physical address but can access by its corresponding </a:t>
            </a:r>
            <a:r>
              <a:rPr lang="en-US">
                <a:solidFill>
                  <a:schemeClr val="accent1"/>
                </a:solidFill>
                <a:effectLst>
                  <a:outerShdw blurRad="38100" dist="25400" dir="5400000" algn="ctr" rotWithShape="0">
                    <a:srgbClr val="6E747A">
                      <a:alpha val="43000"/>
                    </a:srgbClr>
                  </a:outerShdw>
                </a:effectLst>
              </a:rPr>
              <a:t>logical address</a:t>
            </a:r>
            <a:r>
              <a:rPr lang="en-US"/>
              <a:t>.</a:t>
            </a:r>
          </a:p>
          <a:p>
            <a:pPr algn="just">
              <a:buFont typeface="Wingdings" panose="05000000000000000000" charset="0"/>
              <a:buChar char="v"/>
            </a:pPr>
            <a:r>
              <a:rPr lang="en-US"/>
              <a:t> The user program generates the logical address and thinks that the program is running in this logical address but the program needs physical memory for its execution, therefore, the logical address must be mapped to the physical address by </a:t>
            </a:r>
            <a:r>
              <a:rPr lang="en-US" b="1">
                <a:solidFill>
                  <a:srgbClr val="FF0000"/>
                </a:solidFill>
              </a:rPr>
              <a:t>MMU</a:t>
            </a:r>
            <a:r>
              <a:rPr lang="en-US"/>
              <a:t> before they are used.</a:t>
            </a:r>
          </a:p>
          <a:p>
            <a:pPr algn="just">
              <a:buFont typeface="Wingdings" panose="05000000000000000000" charset="0"/>
              <a:buChar char="v"/>
            </a:pPr>
            <a:r>
              <a:rPr lang="en-US"/>
              <a:t> The term Physical Address Space is used for all physical addresses corresponding to the logical addresses in a Logical address space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990725" y="1233805"/>
            <a:ext cx="8210550" cy="5238115"/>
          </a:xfrm>
          <a:prstGeom prst="rect">
            <a:avLst/>
          </a:prstGeom>
        </p:spPr>
      </p:pic>
      <p:sp>
        <p:nvSpPr>
          <p:cNvPr id="6" name="Text Box 5"/>
          <p:cNvSpPr txBox="1"/>
          <p:nvPr/>
        </p:nvSpPr>
        <p:spPr>
          <a:xfrm>
            <a:off x="1451610" y="4992370"/>
            <a:ext cx="1546225" cy="583565"/>
          </a:xfrm>
          <a:prstGeom prst="rect">
            <a:avLst/>
          </a:prstGeom>
          <a:noFill/>
        </p:spPr>
        <p:txBody>
          <a:bodyPr wrap="square" rtlCol="0">
            <a:spAutoFit/>
          </a:bodyPr>
          <a:lstStyle/>
          <a:p>
            <a:r>
              <a:rPr lang="en-US" sz="3200" b="1">
                <a:solidFill>
                  <a:srgbClr val="FF0000"/>
                </a:solidFill>
              </a:rPr>
              <a:t>S&lt;STLR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n w="22225">
                  <a:solidFill>
                    <a:schemeClr val="accent2"/>
                  </a:solidFill>
                  <a:prstDash val="solid"/>
                </a:ln>
                <a:solidFill>
                  <a:schemeClr val="accent2">
                    <a:lumMod val="40000"/>
                    <a:lumOff val="60000"/>
                  </a:schemeClr>
                </a:solidFill>
                <a:effectLst/>
              </a:rPr>
              <a:t>Paging</a:t>
            </a:r>
          </a:p>
        </p:txBody>
      </p:sp>
      <p:sp>
        <p:nvSpPr>
          <p:cNvPr id="3" name="Content Placeholder 2"/>
          <p:cNvSpPr>
            <a:spLocks noGrp="1"/>
          </p:cNvSpPr>
          <p:nvPr>
            <p:ph idx="1"/>
          </p:nvPr>
        </p:nvSpPr>
        <p:spPr>
          <a:xfrm>
            <a:off x="758190" y="1263015"/>
            <a:ext cx="10862945" cy="4914265"/>
          </a:xfrm>
        </p:spPr>
        <p:txBody>
          <a:bodyPr>
            <a:normAutofit/>
          </a:bodyPr>
          <a:lstStyle/>
          <a:p>
            <a:pPr marL="0" indent="0" algn="just">
              <a:buNone/>
            </a:pPr>
            <a:r>
              <a:rPr lang="en-US"/>
              <a:t>Paging is another memory-management scheme that offers physical address space of a process to be non-contiguous.</a:t>
            </a:r>
          </a:p>
          <a:p>
            <a:pPr marL="0" indent="0" algn="just">
              <a:buNone/>
            </a:pPr>
            <a:r>
              <a:rPr lang="en-US">
                <a:ln w="22225">
                  <a:solidFill>
                    <a:schemeClr val="accent2"/>
                  </a:solidFill>
                  <a:prstDash val="solid"/>
                </a:ln>
                <a:solidFill>
                  <a:schemeClr val="accent2">
                    <a:lumMod val="40000"/>
                    <a:lumOff val="60000"/>
                  </a:schemeClr>
                </a:solidFill>
                <a:effectLst/>
              </a:rPr>
              <a:t>Frames: </a:t>
            </a:r>
            <a:r>
              <a:rPr lang="en-US"/>
              <a:t>Paging involves breaking physical memory into fixed-sized blocks called </a:t>
            </a: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frames</a:t>
            </a:r>
            <a:r>
              <a:rPr lang="en-US"/>
              <a:t>. </a:t>
            </a:r>
          </a:p>
          <a:p>
            <a:pPr marL="0" indent="0" algn="just">
              <a:buNone/>
            </a:pPr>
            <a:r>
              <a:rPr lang="en-US">
                <a:ln w="22225">
                  <a:solidFill>
                    <a:schemeClr val="accent2"/>
                  </a:solidFill>
                  <a:prstDash val="solid"/>
                </a:ln>
                <a:solidFill>
                  <a:schemeClr val="accent2">
                    <a:lumMod val="40000"/>
                    <a:lumOff val="60000"/>
                  </a:schemeClr>
                </a:solidFill>
                <a:effectLst/>
              </a:rPr>
              <a:t>Pages:</a:t>
            </a:r>
            <a:r>
              <a:rPr lang="en-US"/>
              <a:t> Breaking logical memory into blocks of the same size called pages. </a:t>
            </a:r>
          </a:p>
          <a:p>
            <a:pPr marL="0" indent="0" algn="just">
              <a:buNone/>
            </a:pPr>
            <a:r>
              <a:rPr lang="en-US"/>
              <a:t>When a process is to be executed, its pages are loaded into any available memory frames from their source (a file system or the backing store).</a:t>
            </a:r>
          </a:p>
          <a:p>
            <a:pPr marL="0" indent="0" algn="just">
              <a:buNone/>
            </a:pP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sym typeface="+mn-ea"/>
              </a:rPr>
              <a:t>	</a:t>
            </a:r>
            <a:r>
              <a:rPr lang="en-US">
                <a:ln w="22225">
                  <a:solidFill>
                    <a:schemeClr val="accent2"/>
                  </a:solidFill>
                  <a:prstDash val="solid"/>
                </a:ln>
                <a:solidFill>
                  <a:schemeClr val="accent2">
                    <a:lumMod val="40000"/>
                    <a:lumOff val="60000"/>
                  </a:schemeClr>
                </a:solidFill>
                <a:effectLst/>
                <a:sym typeface="+mn-ea"/>
              </a:rPr>
              <a:t>What is Paging?</a:t>
            </a:r>
            <a:r>
              <a:rPr lang="en-US">
                <a:ln w="22225">
                  <a:solidFill>
                    <a:schemeClr val="accent2"/>
                  </a:solidFill>
                  <a:prstDash val="solid"/>
                </a:ln>
                <a:solidFill>
                  <a:schemeClr val="accent2">
                    <a:lumMod val="40000"/>
                    <a:lumOff val="60000"/>
                  </a:schemeClr>
                </a:solidFill>
                <a:effectLst/>
              </a:rPr>
              <a:t/>
            </a:r>
            <a:br>
              <a:rPr lang="en-US">
                <a:ln w="22225">
                  <a:solidFill>
                    <a:schemeClr val="accent2"/>
                  </a:solidFill>
                  <a:prstDash val="solid"/>
                </a:ln>
                <a:solidFill>
                  <a:schemeClr val="accent2">
                    <a:lumMod val="40000"/>
                    <a:lumOff val="60000"/>
                  </a:schemeClr>
                </a:solidFill>
                <a:effectLst/>
              </a:rPr>
            </a:br>
            <a:endParaRPr lang="en-US">
              <a:ln w="22225">
                <a:solidFill>
                  <a:schemeClr val="accent2"/>
                </a:solidFill>
                <a:prstDash val="solid"/>
              </a:ln>
              <a:solidFill>
                <a:schemeClr val="accent2">
                  <a:lumMod val="40000"/>
                  <a:lumOff val="60000"/>
                </a:schemeClr>
              </a:solidFill>
              <a:effectLst/>
            </a:endParaRPr>
          </a:p>
        </p:txBody>
      </p:sp>
      <p:sp>
        <p:nvSpPr>
          <p:cNvPr id="3" name="Content Placeholder 2"/>
          <p:cNvSpPr>
            <a:spLocks noGrp="1"/>
          </p:cNvSpPr>
          <p:nvPr>
            <p:ph idx="1"/>
          </p:nvPr>
        </p:nvSpPr>
        <p:spPr/>
        <p:txBody>
          <a:bodyPr/>
          <a:lstStyle/>
          <a:p>
            <a:pPr algn="just">
              <a:buFont typeface="Wingdings" panose="05000000000000000000" charset="0"/>
              <a:buChar char="v"/>
            </a:pPr>
            <a:r>
              <a:rPr lang="en-US" dirty="0"/>
              <a:t>Paging is a storage mechanism that allows OS to retrieve processes from the secondary storage into the main memory </a:t>
            </a:r>
            <a:r>
              <a:rPr lang="en-US" dirty="0">
                <a:solidFill>
                  <a:srgbClr val="FF0000"/>
                </a:solidFill>
              </a:rPr>
              <a:t>in the form of pages. </a:t>
            </a:r>
          </a:p>
          <a:p>
            <a:pPr algn="just">
              <a:buFont typeface="Wingdings" panose="05000000000000000000" charset="0"/>
              <a:buChar char="v"/>
            </a:pPr>
            <a:r>
              <a:rPr lang="en-US" dirty="0"/>
              <a:t>In the Paging method, the main memory is divided into small fixed-size blocks of physical memory, which is called</a:t>
            </a:r>
            <a:r>
              <a:rPr lang="en-US" b="1" dirty="0">
                <a:solidFill>
                  <a:srgbClr val="FF0000"/>
                </a:solidFill>
              </a:rPr>
              <a:t> frames. </a:t>
            </a:r>
            <a:endParaRPr lang="en-US" dirty="0"/>
          </a:p>
          <a:p>
            <a:pPr algn="just">
              <a:buFont typeface="Wingdings" panose="05000000000000000000" charset="0"/>
              <a:buChar char="v"/>
            </a:pPr>
            <a:r>
              <a:rPr lang="en-US" dirty="0"/>
              <a:t>The size of a frame should be kept the same as that of a page to have maximum utilization of the main memory and </a:t>
            </a:r>
            <a:r>
              <a:rPr lang="en-US" dirty="0">
                <a:solidFill>
                  <a:srgbClr val="0070C0"/>
                </a:solidFill>
              </a:rPr>
              <a:t>to avoid external fragmentation. </a:t>
            </a:r>
          </a:p>
          <a:p>
            <a:pPr algn="just">
              <a:buFont typeface="Wingdings" panose="05000000000000000000" charset="0"/>
              <a:buChar char="v"/>
            </a:pPr>
            <a:r>
              <a:rPr lang="en-US" dirty="0"/>
              <a:t>Paging is used for </a:t>
            </a:r>
            <a:r>
              <a:rPr lang="en-US" dirty="0">
                <a:solidFill>
                  <a:srgbClr val="7030A0"/>
                </a:solidFill>
              </a:rPr>
              <a:t>faster access </a:t>
            </a:r>
            <a:r>
              <a:rPr lang="en-US" dirty="0"/>
              <a:t>to data.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rPr>
              <a:t>Paging concepts</a:t>
            </a:r>
            <a:endParaRPr lang="en-US" sz="4000" b="1" dirty="0">
              <a:solidFill>
                <a:srgbClr val="FF0000"/>
              </a:solidFill>
            </a:endParaRPr>
          </a:p>
        </p:txBody>
      </p:sp>
      <p:sp>
        <p:nvSpPr>
          <p:cNvPr id="3" name="Content Placeholder 2"/>
          <p:cNvSpPr>
            <a:spLocks noGrp="1"/>
          </p:cNvSpPr>
          <p:nvPr>
            <p:ph idx="1"/>
          </p:nvPr>
        </p:nvSpPr>
        <p:spPr>
          <a:xfrm>
            <a:off x="838200" y="1319348"/>
            <a:ext cx="10515600" cy="5146765"/>
          </a:xfrm>
        </p:spPr>
        <p:txBody>
          <a:bodyPr>
            <a:normAutofit/>
          </a:bodyPr>
          <a:lstStyle/>
          <a:p>
            <a:pPr marL="514350" indent="-514350">
              <a:buAutoNum type="arabicPeriod"/>
            </a:pPr>
            <a:r>
              <a:rPr lang="en-US" dirty="0" smtClean="0"/>
              <a:t>Basic Method</a:t>
            </a:r>
          </a:p>
          <a:p>
            <a:pPr marL="514350" indent="-514350">
              <a:buNone/>
            </a:pPr>
            <a:r>
              <a:rPr lang="en-US" dirty="0" smtClean="0"/>
              <a:t>	</a:t>
            </a:r>
            <a:r>
              <a:rPr lang="en-US" dirty="0" err="1" smtClean="0"/>
              <a:t>i</a:t>
            </a:r>
            <a:r>
              <a:rPr lang="en-US" dirty="0" smtClean="0"/>
              <a:t>) Frames	ii)Pages</a:t>
            </a:r>
          </a:p>
          <a:p>
            <a:pPr marL="514350" indent="-514350">
              <a:buNone/>
            </a:pPr>
            <a:r>
              <a:rPr lang="en-US" dirty="0" smtClean="0"/>
              <a:t>	a) Page Table	b) Frame table</a:t>
            </a:r>
          </a:p>
          <a:p>
            <a:pPr marL="514350" indent="-514350">
              <a:buFont typeface="Wingdings" panose="05000000000000000000" pitchFamily="2" charset="2"/>
              <a:buChar char="Ø"/>
            </a:pPr>
            <a:r>
              <a:rPr lang="en-US" dirty="0" smtClean="0"/>
              <a:t>	Defining a Page size</a:t>
            </a:r>
          </a:p>
          <a:p>
            <a:pPr marL="514350" indent="-514350">
              <a:buNone/>
            </a:pPr>
            <a:r>
              <a:rPr lang="en-US" dirty="0" smtClean="0"/>
              <a:t>2. Hardware support</a:t>
            </a:r>
          </a:p>
          <a:p>
            <a:pPr marL="514350" indent="-514350">
              <a:buFont typeface="Wingdings" panose="05000000000000000000" pitchFamily="2" charset="2"/>
              <a:buChar char="Ø"/>
            </a:pPr>
            <a:r>
              <a:rPr lang="en-US" dirty="0" smtClean="0"/>
              <a:t>Page-Table Base Register (PTBR) </a:t>
            </a:r>
          </a:p>
          <a:p>
            <a:pPr marL="514350" indent="-514350">
              <a:buNone/>
            </a:pPr>
            <a:r>
              <a:rPr lang="en-US" dirty="0" smtClean="0"/>
              <a:t>3. Protection</a:t>
            </a:r>
          </a:p>
          <a:p>
            <a:pPr marL="514350" indent="-514350">
              <a:buFont typeface="Wingdings" panose="05000000000000000000" pitchFamily="2" charset="2"/>
              <a:buChar char="Ø"/>
            </a:pPr>
            <a:r>
              <a:rPr lang="en-US" dirty="0" smtClean="0"/>
              <a:t>Valid–Invalid Bit</a:t>
            </a:r>
          </a:p>
          <a:p>
            <a:pPr marL="514350" indent="-514350">
              <a:buNone/>
            </a:pPr>
            <a:r>
              <a:rPr lang="en-US" dirty="0" smtClean="0"/>
              <a:t>4. Shared Pages</a:t>
            </a:r>
          </a:p>
          <a:p>
            <a:pPr marL="514350" indent="-514350">
              <a:buNone/>
            </a:pPr>
            <a:r>
              <a:rPr lang="en-US" dirty="0" smtClean="0"/>
              <a:t>sharing common code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490"/>
            <a:ext cx="10515600" cy="5558790"/>
          </a:xfrm>
        </p:spPr>
        <p:txBody>
          <a:bodyPr>
            <a:normAutofit lnSpcReduction="10000"/>
          </a:bodyPr>
          <a:lstStyle/>
          <a:p>
            <a:pPr marL="0" indent="0">
              <a:buNone/>
            </a:pPr>
            <a:endParaRPr lang="en-US" dirty="0"/>
          </a:p>
          <a:p>
            <a:pPr marL="0" indent="0" algn="just">
              <a:buNone/>
            </a:pPr>
            <a:r>
              <a:rPr lang="en-US" sz="3200" b="1" dirty="0">
                <a:solidFill>
                  <a:srgbClr val="FF0000"/>
                </a:solidFill>
              </a:rPr>
              <a:t>For </a:t>
            </a:r>
            <a:r>
              <a:rPr lang="en-US" sz="3200" b="1" dirty="0" smtClean="0">
                <a:solidFill>
                  <a:srgbClr val="FF0000"/>
                </a:solidFill>
              </a:rPr>
              <a:t>example:</a:t>
            </a:r>
            <a:r>
              <a:rPr lang="en-US" sz="3200" dirty="0" smtClean="0"/>
              <a:t> If </a:t>
            </a:r>
            <a:r>
              <a:rPr lang="en-US" sz="3200" dirty="0"/>
              <a:t>the main memory size is 16 KB and Frame size is 1 KB. Here, the main memory will be divided into the collection of 16 frames of 1 KB each.</a:t>
            </a:r>
          </a:p>
          <a:p>
            <a:pPr algn="just">
              <a:buFont typeface="Wingdings" panose="05000000000000000000" charset="0"/>
              <a:buChar char="Ø"/>
            </a:pPr>
            <a:r>
              <a:rPr lang="en-US" sz="3200" dirty="0"/>
              <a:t>There are 4 separate processes in the system that is A1, A2, A3, and A4 of 4 KB each. </a:t>
            </a:r>
          </a:p>
          <a:p>
            <a:pPr algn="just">
              <a:buFont typeface="Wingdings" panose="05000000000000000000" charset="0"/>
              <a:buChar char="Ø"/>
            </a:pPr>
            <a:r>
              <a:rPr lang="en-US" sz="3200" dirty="0"/>
              <a:t>Here, all the processes are divided into pages of 1 KB each so that operating system can store </a:t>
            </a:r>
            <a:r>
              <a:rPr lang="en-US" sz="3200" b="1" dirty="0">
                <a:solidFill>
                  <a:srgbClr val="7030A0"/>
                </a:solidFill>
              </a:rPr>
              <a:t>one page in one frame</a:t>
            </a:r>
            <a:r>
              <a:rPr lang="en-US" sz="3200" dirty="0"/>
              <a:t>.</a:t>
            </a:r>
          </a:p>
          <a:p>
            <a:pPr algn="just">
              <a:buFont typeface="Wingdings" panose="05000000000000000000" charset="0"/>
              <a:buChar char="Ø"/>
            </a:pPr>
            <a:r>
              <a:rPr lang="en-US" sz="3200" dirty="0"/>
              <a:t>At the beginning of the process, all the frames remain empty </a:t>
            </a:r>
          </a:p>
          <a:p>
            <a:pPr algn="just">
              <a:buFont typeface="Wingdings" panose="05000000000000000000" charset="0"/>
              <a:buChar char="Ø"/>
            </a:pPr>
            <a:r>
              <a:rPr lang="en-US" sz="3200" dirty="0"/>
              <a:t>so that all the pages of the processes will get stored in a contiguous way.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is-Paging-1"/>
          <p:cNvPicPr>
            <a:picLocks noGrp="1" noChangeAspect="1"/>
          </p:cNvPicPr>
          <p:nvPr>
            <p:ph idx="1"/>
          </p:nvPr>
        </p:nvPicPr>
        <p:blipFill>
          <a:blip r:embed="rId2" cstate="print"/>
          <a:stretch>
            <a:fillRect/>
          </a:stretch>
        </p:blipFill>
        <p:spPr>
          <a:xfrm>
            <a:off x="1130300" y="819150"/>
            <a:ext cx="9796145" cy="535813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0540"/>
            <a:ext cx="10515600" cy="5666740"/>
          </a:xfrm>
        </p:spPr>
        <p:txBody>
          <a:bodyPr/>
          <a:lstStyle/>
          <a:p>
            <a:pPr algn="just">
              <a:buFont typeface="Wingdings" panose="05000000000000000000" charset="0"/>
              <a:buChar char="v"/>
            </a:pPr>
            <a:r>
              <a:rPr lang="en-US" dirty="0"/>
              <a:t>In this example you can see that </a:t>
            </a:r>
            <a:r>
              <a:rPr lang="en-US" dirty="0">
                <a:solidFill>
                  <a:srgbClr val="00B050"/>
                </a:solidFill>
              </a:rPr>
              <a:t>A2 and A4 </a:t>
            </a:r>
            <a:r>
              <a:rPr lang="en-US" dirty="0"/>
              <a:t>are moved to the waiting state after some time. </a:t>
            </a:r>
          </a:p>
          <a:p>
            <a:pPr algn="just">
              <a:buFont typeface="Wingdings" panose="05000000000000000000" charset="0"/>
              <a:buChar char="v"/>
            </a:pPr>
            <a:r>
              <a:rPr lang="en-US" dirty="0"/>
              <a:t>Therefore, </a:t>
            </a:r>
            <a:r>
              <a:rPr lang="en-US" b="1" dirty="0">
                <a:solidFill>
                  <a:srgbClr val="7030A0"/>
                </a:solidFill>
              </a:rPr>
              <a:t>eight frames </a:t>
            </a:r>
            <a:r>
              <a:rPr lang="en-US" dirty="0"/>
              <a:t>become empty, and so other pages can be loaded in that empty blocks. </a:t>
            </a:r>
          </a:p>
          <a:p>
            <a:pPr algn="just">
              <a:buFont typeface="Wingdings" panose="05000000000000000000" charset="0"/>
              <a:buChar char="v"/>
            </a:pPr>
            <a:r>
              <a:rPr lang="en-US" dirty="0"/>
              <a:t>The process A5 of size 8 pages (8 KB) are waiting in the </a:t>
            </a:r>
            <a:r>
              <a:rPr lang="en-US" dirty="0">
                <a:solidFill>
                  <a:srgbClr val="FF0000"/>
                </a:solidFill>
              </a:rPr>
              <a:t>ready queue </a:t>
            </a:r>
            <a:r>
              <a:rPr lang="en-US" dirty="0"/>
              <a:t>as shown below</a:t>
            </a:r>
            <a:r>
              <a:rPr lang="en-US" dirty="0" smtClean="0"/>
              <a:t>.</a:t>
            </a:r>
            <a:endParaRPr lang="en-US" dirty="0"/>
          </a:p>
          <a:p>
            <a:pPr algn="just">
              <a:buFont typeface="Wingdings" panose="05000000000000000000" charset="0"/>
              <a:buChar char="v"/>
            </a:pPr>
            <a:r>
              <a:rPr lang="en-US" dirty="0"/>
              <a:t>In this example, you can see that there are </a:t>
            </a:r>
            <a:r>
              <a:rPr lang="en-US" dirty="0">
                <a:solidFill>
                  <a:srgbClr val="00B0F0"/>
                </a:solidFill>
              </a:rPr>
              <a:t>eight non-contiguous frames</a:t>
            </a:r>
            <a:r>
              <a:rPr lang="en-US" dirty="0"/>
              <a:t> which is available in the memory, and paging offers the flexibility of storing the process at the different places. </a:t>
            </a:r>
          </a:p>
          <a:p>
            <a:pPr algn="just">
              <a:buFont typeface="Wingdings" panose="05000000000000000000" charset="0"/>
              <a:buChar char="v"/>
            </a:pPr>
            <a:r>
              <a:rPr lang="en-US" dirty="0"/>
              <a:t>This allows us to load the pages of </a:t>
            </a:r>
            <a:r>
              <a:rPr lang="en-US" dirty="0">
                <a:solidFill>
                  <a:srgbClr val="7030A0"/>
                </a:solidFill>
              </a:rPr>
              <a:t>process A5 </a:t>
            </a:r>
            <a:r>
              <a:rPr lang="en-US" dirty="0"/>
              <a:t>instead of </a:t>
            </a:r>
            <a:r>
              <a:rPr lang="en-US" dirty="0">
                <a:solidFill>
                  <a:srgbClr val="7030A0"/>
                </a:solidFill>
              </a:rPr>
              <a:t>A2 and A4</a:t>
            </a:r>
            <a:r>
              <a:rPr lang="en-US" dirty="0"/>
              <a:t>.</a:t>
            </a:r>
          </a:p>
          <a:p>
            <a:pPr marL="0" indent="0">
              <a:buNone/>
            </a:pPr>
            <a:endParaRPr lang="en-US" dirty="0"/>
          </a:p>
          <a:p>
            <a:pPr marL="0" indent="0">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237615" y="873125"/>
            <a:ext cx="10116185" cy="5304155"/>
          </a:xfrm>
          <a:prstGeom prst="rect">
            <a:avLst/>
          </a:prstGeom>
        </p:spPr>
      </p:pic>
      <p:sp>
        <p:nvSpPr>
          <p:cNvPr id="5" name="Rounded Rectangle 4"/>
          <p:cNvSpPr/>
          <p:nvPr/>
        </p:nvSpPr>
        <p:spPr>
          <a:xfrm>
            <a:off x="8376920" y="4509135"/>
            <a:ext cx="2200910" cy="805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normAutofit fontScale="90000"/>
            <a:scene3d>
              <a:camera prst="orthographicFront"/>
              <a:lightRig rig="threePt" dir="t"/>
            </a:scene3d>
          </a:bodyPr>
          <a:lstStyle/>
          <a:p>
            <a:pPr algn="ctr"/>
            <a:r>
              <a:rPr lang="en-US">
                <a:ln w="22225">
                  <a:solidFill>
                    <a:schemeClr val="accent2"/>
                  </a:solidFill>
                  <a:prstDash val="solid"/>
                </a:ln>
                <a:solidFill>
                  <a:schemeClr val="accent2">
                    <a:lumMod val="40000"/>
                    <a:lumOff val="60000"/>
                  </a:schemeClr>
                </a:solidFill>
                <a:effectLst/>
                <a:sym typeface="+mn-ea"/>
              </a:rPr>
              <a:t>Hardware Support for Paging</a:t>
            </a:r>
            <a:r>
              <a:rPr lang="en-US">
                <a:ln w="22225">
                  <a:solidFill>
                    <a:schemeClr val="accent2"/>
                  </a:solidFill>
                  <a:prstDash val="solid"/>
                </a:ln>
                <a:solidFill>
                  <a:schemeClr val="accent2">
                    <a:lumMod val="40000"/>
                    <a:lumOff val="60000"/>
                  </a:schemeClr>
                </a:solidFill>
                <a:effectLst/>
              </a:rPr>
              <a:t/>
            </a:r>
            <a:br>
              <a:rPr lang="en-US">
                <a:ln w="22225">
                  <a:solidFill>
                    <a:schemeClr val="accent2"/>
                  </a:solidFill>
                  <a:prstDash val="solid"/>
                </a:ln>
                <a:solidFill>
                  <a:schemeClr val="accent2">
                    <a:lumMod val="40000"/>
                    <a:lumOff val="60000"/>
                  </a:schemeClr>
                </a:solidFill>
                <a:effectLst/>
              </a:rPr>
            </a:br>
            <a:endParaRPr lang="en-US">
              <a:ln w="22225">
                <a:solidFill>
                  <a:schemeClr val="accent2"/>
                </a:solidFill>
                <a:prstDash val="solid"/>
              </a:ln>
              <a:solidFill>
                <a:schemeClr val="accent2">
                  <a:lumMod val="40000"/>
                  <a:lumOff val="60000"/>
                </a:schemeClr>
              </a:solidFill>
              <a:effectLst/>
            </a:endParaRPr>
          </a:p>
        </p:txBody>
      </p:sp>
      <p:sp>
        <p:nvSpPr>
          <p:cNvPr id="3" name="Content Placeholder 2"/>
          <p:cNvSpPr>
            <a:spLocks noGrp="1"/>
          </p:cNvSpPr>
          <p:nvPr>
            <p:ph idx="1"/>
          </p:nvPr>
        </p:nvSpPr>
        <p:spPr>
          <a:xfrm>
            <a:off x="610870" y="469900"/>
            <a:ext cx="10971530" cy="6216650"/>
          </a:xfrm>
        </p:spPr>
        <p:txBody>
          <a:bodyPr>
            <a:noAutofit/>
          </a:bodyPr>
          <a:lstStyle/>
          <a:p>
            <a:pPr marL="0" indent="0" algn="just">
              <a:buNone/>
            </a:pPr>
            <a:endParaRPr lang="en-US" sz="1300" dirty="0"/>
          </a:p>
          <a:p>
            <a:pPr marL="0" indent="0" algn="just">
              <a:buNone/>
            </a:pPr>
            <a:r>
              <a:rPr lang="en-US" sz="2700" dirty="0"/>
              <a:t>Every address generated by the CPU is divided into two parts</a:t>
            </a:r>
            <a:r>
              <a:rPr lang="en-US" sz="2700" dirty="0" smtClean="0"/>
              <a:t>. page </a:t>
            </a:r>
            <a:r>
              <a:rPr lang="en-US" sz="2700" dirty="0"/>
              <a:t>number (p) &amp; page offset (d). </a:t>
            </a:r>
          </a:p>
          <a:p>
            <a:pPr marL="0" indent="0" algn="just">
              <a:buNone/>
            </a:pPr>
            <a:r>
              <a:rPr lang="en-US" sz="270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i</a:t>
            </a:r>
            <a:r>
              <a:rPr lang="en-US" sz="2700" dirty="0">
                <a:ln w="10160">
                  <a:solidFill>
                    <a:schemeClr val="accent5"/>
                  </a:solidFill>
                  <a:prstDash val="solid"/>
                </a:ln>
                <a:solidFill>
                  <a:srgbClr val="FFFFFF"/>
                </a:solidFill>
                <a:effectLst>
                  <a:outerShdw blurRad="38100" dist="22860" dir="5400000" algn="tl" rotWithShape="0">
                    <a:srgbClr val="000000">
                      <a:alpha val="30000"/>
                    </a:srgbClr>
                  </a:outerShdw>
                </a:effectLst>
              </a:rPr>
              <a:t>) Page Table: </a:t>
            </a:r>
            <a:r>
              <a:rPr lang="en-US" sz="2700" dirty="0"/>
              <a:t>The page number is used as an</a:t>
            </a:r>
            <a:r>
              <a:rPr lang="en-US" sz="2700" b="1" dirty="0">
                <a:solidFill>
                  <a:srgbClr val="FF0000"/>
                </a:solidFill>
              </a:rPr>
              <a:t> index</a:t>
            </a:r>
            <a:r>
              <a:rPr lang="en-US" sz="2700" dirty="0"/>
              <a:t> into a page table. The page table contains the base address of each page in physical memory. This base address is combined with the page offset to define the physical memory address that is sent to the memory unit</a:t>
            </a:r>
            <a:r>
              <a:rPr lang="en-US" sz="2700" dirty="0" smtClean="0"/>
              <a:t>.</a:t>
            </a:r>
            <a:endParaRPr lang="en-US" sz="2700" dirty="0"/>
          </a:p>
          <a:p>
            <a:pPr marL="0" indent="0" algn="just">
              <a:buNone/>
            </a:pPr>
            <a:r>
              <a:rPr lang="en-US" sz="2700" dirty="0">
                <a:ln w="10160">
                  <a:solidFill>
                    <a:schemeClr val="accent5"/>
                  </a:solidFill>
                  <a:prstDash val="solid"/>
                </a:ln>
                <a:solidFill>
                  <a:srgbClr val="FFFFFF"/>
                </a:solidFill>
                <a:effectLst>
                  <a:outerShdw blurRad="38100" dist="22860" dir="5400000" algn="tl" rotWithShape="0">
                    <a:srgbClr val="000000">
                      <a:alpha val="30000"/>
                    </a:srgbClr>
                  </a:outerShdw>
                </a:effectLst>
              </a:rPr>
              <a:t>ii)Frame Table:</a:t>
            </a:r>
            <a:r>
              <a:rPr lang="en-US" sz="2700" dirty="0"/>
              <a:t> Since the operating system is managing physical memory, it must be aware of the allocation details of physical memory—which frames are allocated, which frames are available, how many total frames there are, and so on? This information is generally kept in a data structure called a </a:t>
            </a:r>
            <a:r>
              <a:rPr lang="en-US" sz="2700" b="1" dirty="0">
                <a:solidFill>
                  <a:srgbClr val="FF0000"/>
                </a:solidFill>
              </a:rPr>
              <a:t>frame table</a:t>
            </a:r>
            <a:r>
              <a:rPr lang="en-US" sz="2700" dirty="0"/>
              <a:t>. </a:t>
            </a:r>
            <a:endParaRPr lang="en-US" sz="2700" dirty="0" smtClean="0"/>
          </a:p>
          <a:p>
            <a:pPr marL="0" indent="0" algn="just">
              <a:buNone/>
            </a:pPr>
            <a:r>
              <a:rPr lang="en-US" sz="2700" dirty="0" smtClean="0"/>
              <a:t>The </a:t>
            </a:r>
            <a:r>
              <a:rPr lang="en-US" sz="2700" dirty="0"/>
              <a:t>frame table has one entry for each physical page frame, indicating whether the latter is free or allocated and, if it is allocated, to which page of which process or processes</a:t>
            </a:r>
            <a:r>
              <a:rPr lang="en-US" sz="1700" dirty="0"/>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10515600" cy="5948680"/>
          </a:xfrm>
        </p:spPr>
        <p:txBody>
          <a:bodyPr/>
          <a:lstStyle/>
          <a:p>
            <a:pPr>
              <a:buFont typeface="Wingdings" panose="05000000000000000000" charset="0"/>
              <a:buChar char="v"/>
            </a:pPr>
            <a:endParaRPr lang="en-US" sz="3600" b="1" dirty="0" smtClean="0">
              <a:solidFill>
                <a:srgbClr val="FF0000"/>
              </a:solidFill>
            </a:endParaRPr>
          </a:p>
          <a:p>
            <a:pPr>
              <a:buFont typeface="Wingdings" panose="05000000000000000000" charset="0"/>
              <a:buChar char="v"/>
            </a:pPr>
            <a:r>
              <a:rPr lang="en-US" sz="3200" dirty="0" smtClean="0">
                <a:solidFill>
                  <a:srgbClr val="FF0000"/>
                </a:solidFill>
              </a:rPr>
              <a:t>size </a:t>
            </a:r>
            <a:r>
              <a:rPr lang="en-US" sz="3200" dirty="0">
                <a:solidFill>
                  <a:srgbClr val="FF0000"/>
                </a:solidFill>
              </a:rPr>
              <a:t>of frame=size of page</a:t>
            </a:r>
          </a:p>
          <a:p>
            <a:pPr marL="0" indent="0">
              <a:buFont typeface="Wingdings" panose="05000000000000000000" charset="0"/>
              <a:buNone/>
            </a:pPr>
            <a:r>
              <a:rPr lang="en-US" dirty="0"/>
              <a:t>so that we can avoid external fragmentation.</a:t>
            </a:r>
          </a:p>
          <a:p>
            <a:pPr>
              <a:buFont typeface="Wingdings" panose="05000000000000000000" charset="0"/>
              <a:buChar char="v"/>
            </a:pPr>
            <a:r>
              <a:rPr lang="en-US" dirty="0">
                <a:solidFill>
                  <a:srgbClr val="7030A0"/>
                </a:solidFill>
              </a:rPr>
              <a:t>Address Translation</a:t>
            </a:r>
            <a:r>
              <a:rPr lang="en-US" dirty="0"/>
              <a:t>:</a:t>
            </a:r>
          </a:p>
          <a:p>
            <a:pPr>
              <a:buFont typeface="Wingdings" panose="05000000000000000000" charset="0"/>
              <a:buChar char="v"/>
            </a:pPr>
            <a:r>
              <a:rPr lang="en-US" dirty="0"/>
              <a:t>page address is logical address and represented by</a:t>
            </a:r>
          </a:p>
          <a:p>
            <a:pPr marL="0" indent="0">
              <a:buFont typeface="Wingdings" panose="05000000000000000000" charset="0"/>
              <a:buNone/>
            </a:pPr>
            <a:r>
              <a:rPr lang="en-US" dirty="0"/>
              <a:t>		</a:t>
            </a:r>
            <a:r>
              <a:rPr lang="en-US" sz="3600" b="1" dirty="0">
                <a:ln w="22225">
                  <a:solidFill>
                    <a:schemeClr val="accent2"/>
                  </a:solidFill>
                  <a:prstDash val="solid"/>
                </a:ln>
                <a:solidFill>
                  <a:schemeClr val="accent2">
                    <a:lumMod val="40000"/>
                    <a:lumOff val="60000"/>
                  </a:schemeClr>
                </a:solidFill>
                <a:effectLst/>
              </a:rPr>
              <a:t>logical address = page </a:t>
            </a:r>
            <a:r>
              <a:rPr lang="en-US" sz="3600" b="1" dirty="0" smtClean="0">
                <a:ln w="22225">
                  <a:solidFill>
                    <a:schemeClr val="accent2"/>
                  </a:solidFill>
                  <a:prstDash val="solid"/>
                </a:ln>
                <a:solidFill>
                  <a:schemeClr val="accent2">
                    <a:lumMod val="40000"/>
                    <a:lumOff val="60000"/>
                  </a:schemeClr>
                </a:solidFill>
                <a:effectLst/>
              </a:rPr>
              <a:t>number + page </a:t>
            </a:r>
            <a:r>
              <a:rPr lang="en-US" sz="3600" b="1" dirty="0">
                <a:ln w="22225">
                  <a:solidFill>
                    <a:schemeClr val="accent2"/>
                  </a:solidFill>
                  <a:prstDash val="solid"/>
                </a:ln>
                <a:solidFill>
                  <a:schemeClr val="accent2">
                    <a:lumMod val="40000"/>
                    <a:lumOff val="60000"/>
                  </a:schemeClr>
                </a:solidFill>
                <a:effectLst/>
              </a:rPr>
              <a:t>offset</a:t>
            </a:r>
          </a:p>
          <a:p>
            <a:pPr>
              <a:buFont typeface="Wingdings" panose="05000000000000000000" charset="0"/>
              <a:buChar char="v"/>
            </a:pPr>
            <a:r>
              <a:rPr lang="en-US" dirty="0">
                <a:sym typeface="+mn-ea"/>
              </a:rPr>
              <a:t>Frame address is called physical address and represented by</a:t>
            </a:r>
          </a:p>
          <a:p>
            <a:pPr marL="0" indent="0">
              <a:buFont typeface="Wingdings" panose="05000000000000000000" charset="0"/>
              <a:buNone/>
            </a:pPr>
            <a:r>
              <a:rPr lang="en-US" b="1" dirty="0">
                <a:solidFill>
                  <a:srgbClr val="FF0000"/>
                </a:solidFill>
              </a:rPr>
              <a:t>		</a:t>
            </a:r>
            <a:r>
              <a:rPr lang="en-US" sz="3600" b="1" dirty="0">
                <a:ln w="22225">
                  <a:solidFill>
                    <a:schemeClr val="accent2"/>
                  </a:solidFill>
                  <a:prstDash val="solid"/>
                </a:ln>
                <a:solidFill>
                  <a:schemeClr val="accent2">
                    <a:lumMod val="40000"/>
                    <a:lumOff val="60000"/>
                  </a:schemeClr>
                </a:solidFill>
                <a:effectLst/>
              </a:rPr>
              <a:t>P</a:t>
            </a:r>
            <a:r>
              <a:rPr lang="en-US" sz="3200" b="1" dirty="0">
                <a:ln w="22225">
                  <a:solidFill>
                    <a:schemeClr val="accent2"/>
                  </a:solidFill>
                  <a:prstDash val="solid"/>
                </a:ln>
                <a:solidFill>
                  <a:schemeClr val="accent2">
                    <a:lumMod val="40000"/>
                    <a:lumOff val="60000"/>
                  </a:schemeClr>
                </a:solidFill>
                <a:effectLst/>
              </a:rPr>
              <a:t>hysical address = frame number + page offset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n w="22225">
                  <a:solidFill>
                    <a:schemeClr val="accent2"/>
                  </a:solidFill>
                  <a:prstDash val="solid"/>
                </a:ln>
                <a:solidFill>
                  <a:schemeClr val="accent2">
                    <a:lumMod val="40000"/>
                    <a:lumOff val="60000"/>
                  </a:schemeClr>
                </a:solidFill>
                <a:effectLst/>
              </a:rPr>
              <a:t>Virtual Memory</a:t>
            </a:r>
          </a:p>
        </p:txBody>
      </p:sp>
      <p:sp>
        <p:nvSpPr>
          <p:cNvPr id="3" name="Content Placeholder 2"/>
          <p:cNvSpPr>
            <a:spLocks noGrp="1"/>
          </p:cNvSpPr>
          <p:nvPr>
            <p:ph idx="1"/>
          </p:nvPr>
        </p:nvSpPr>
        <p:spPr/>
        <p:txBody>
          <a:bodyPr/>
          <a:lstStyle/>
          <a:p>
            <a:pPr>
              <a:buFont typeface="Wingdings" panose="05000000000000000000" charset="0"/>
              <a:buChar char="v"/>
            </a:pPr>
            <a:r>
              <a:rPr lang="en-US"/>
              <a:t>A computer can address more memory than the amount physically installed on the system. This extra memory is actually called virtual memory and it is a section of a hard disk that's set up to emulate the computer's RAM.</a:t>
            </a:r>
          </a:p>
          <a:p>
            <a:pPr marL="0" indent="0">
              <a:buNone/>
            </a:pPr>
            <a:r>
              <a:rPr lang="en-US">
                <a:ln w="10160">
                  <a:solidFill>
                    <a:schemeClr val="accent5"/>
                  </a:solidFill>
                  <a:prstDash val="solid"/>
                </a:ln>
                <a:solidFill>
                  <a:srgbClr val="FFFFFF"/>
                </a:solidFill>
                <a:effectLst>
                  <a:outerShdw blurRad="38100" dist="22860" dir="5400000" algn="tl" rotWithShape="0">
                    <a:srgbClr val="000000">
                      <a:alpha val="30000"/>
                    </a:srgbClr>
                  </a:outerShdw>
                </a:effectLst>
              </a:rPr>
              <a:t>Virtual memory:</a:t>
            </a:r>
            <a:r>
              <a:rPr lang="en-US"/>
              <a:t> something which appear to be present but actually not.</a:t>
            </a:r>
          </a:p>
          <a:p>
            <a:pPr>
              <a:buFont typeface="Wingdings" panose="05000000000000000000" charset="0"/>
              <a:buChar char="v"/>
            </a:pPr>
            <a:r>
              <a:rPr lang="en-US"/>
              <a:t>It just gives the illusion to the user.</a:t>
            </a:r>
          </a:p>
          <a:p>
            <a:pPr>
              <a:buFont typeface="Wingdings" panose="05000000000000000000" charset="0"/>
              <a:buChar char="v"/>
            </a:pPr>
            <a:r>
              <a:rPr lang="en-US"/>
              <a:t>A programmer can write a program which requires more memory than the capacity of main memory.such a program is executed by virtual memory technique.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456055" y="1100455"/>
            <a:ext cx="9360535" cy="5506085"/>
          </a:xfrm>
          <a:prstGeom prst="rect">
            <a:avLst/>
          </a:prstGeom>
        </p:spPr>
      </p:pic>
      <p:sp>
        <p:nvSpPr>
          <p:cNvPr id="5" name="Text Box 4"/>
          <p:cNvSpPr txBox="1"/>
          <p:nvPr/>
        </p:nvSpPr>
        <p:spPr>
          <a:xfrm>
            <a:off x="1666240" y="737870"/>
            <a:ext cx="4603115" cy="645160"/>
          </a:xfrm>
          <a:prstGeom prst="rect">
            <a:avLst/>
          </a:prstGeom>
          <a:noFill/>
        </p:spPr>
        <p:txBody>
          <a:bodyPr wrap="square" rtlCol="0">
            <a:spAutoFit/>
          </a:bodyPr>
          <a:lstStyle/>
          <a:p>
            <a:r>
              <a:rPr lang="en-US" sz="3600" b="1">
                <a:solidFill>
                  <a:srgbClr val="FF0000"/>
                </a:solidFill>
              </a:rPr>
              <a:t>Paging hardware</a:t>
            </a:r>
          </a:p>
        </p:txBody>
      </p:sp>
      <p:sp>
        <p:nvSpPr>
          <p:cNvPr id="6" name="TextBox 5"/>
          <p:cNvSpPr txBox="1"/>
          <p:nvPr/>
        </p:nvSpPr>
        <p:spPr>
          <a:xfrm>
            <a:off x="156754" y="1515291"/>
            <a:ext cx="8425543" cy="461665"/>
          </a:xfrm>
          <a:prstGeom prst="rect">
            <a:avLst/>
          </a:prstGeom>
          <a:noFill/>
        </p:spPr>
        <p:txBody>
          <a:bodyPr wrap="square" rtlCol="0">
            <a:spAutoFit/>
          </a:bodyPr>
          <a:lstStyle/>
          <a:p>
            <a:r>
              <a:rPr lang="en-US" sz="2400" b="1" dirty="0" smtClean="0">
                <a:solidFill>
                  <a:srgbClr val="7030A0"/>
                </a:solidFill>
              </a:rPr>
              <a:t>P  -&gt; page number ;  d -&gt; displacement(offset); f -&gt; frame number</a:t>
            </a:r>
            <a:endParaRPr lang="en-US" sz="2400" b="1" dirty="0">
              <a:solidFill>
                <a:srgbClr val="7030A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Defining of Page Size</a:t>
            </a:r>
            <a:endParaRPr lang="en-US" sz="36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dirty="0" smtClean="0"/>
              <a:t>The page size (like the frame size) is defined by the hardware. The size of a page is a </a:t>
            </a:r>
            <a:r>
              <a:rPr lang="en-US" dirty="0" smtClean="0">
                <a:solidFill>
                  <a:srgbClr val="7030A0"/>
                </a:solidFill>
              </a:rPr>
              <a:t>power of 2,</a:t>
            </a:r>
            <a:r>
              <a:rPr lang="en-US" dirty="0" smtClean="0"/>
              <a:t> varying between </a:t>
            </a:r>
            <a:r>
              <a:rPr lang="en-US" dirty="0" smtClean="0">
                <a:solidFill>
                  <a:srgbClr val="00B0F0"/>
                </a:solidFill>
              </a:rPr>
              <a:t>512 bytes and 1 GB per page</a:t>
            </a:r>
            <a:r>
              <a:rPr lang="en-US" dirty="0" smtClean="0"/>
              <a:t>, depending on the computer architecture. </a:t>
            </a:r>
          </a:p>
          <a:p>
            <a:pPr algn="just">
              <a:buFont typeface="Wingdings" panose="05000000000000000000" pitchFamily="2" charset="2"/>
              <a:buChar char="Ø"/>
            </a:pPr>
            <a:r>
              <a:rPr lang="en-US" dirty="0" smtClean="0"/>
              <a:t>The selection of a power of 2 as a page size makes the translation of a logical address into a page number and page offset particularly easy.</a:t>
            </a:r>
          </a:p>
          <a:p>
            <a:pPr algn="just">
              <a:buFont typeface="Wingdings" panose="05000000000000000000" pitchFamily="2" charset="2"/>
              <a:buChar char="Ø"/>
            </a:pPr>
            <a:r>
              <a:rPr lang="en-US" dirty="0" smtClean="0"/>
              <a:t>If the size of the logical address space is </a:t>
            </a:r>
            <a:r>
              <a:rPr lang="en-US" dirty="0" smtClean="0">
                <a:solidFill>
                  <a:srgbClr val="00B050"/>
                </a:solidFill>
              </a:rPr>
              <a:t>2m</a:t>
            </a:r>
            <a:r>
              <a:rPr lang="en-US" dirty="0" smtClean="0"/>
              <a:t> , and a page size is </a:t>
            </a:r>
            <a:r>
              <a:rPr lang="en-US" dirty="0" smtClean="0">
                <a:solidFill>
                  <a:srgbClr val="00B050"/>
                </a:solidFill>
              </a:rPr>
              <a:t>2n </a:t>
            </a:r>
            <a:r>
              <a:rPr lang="en-US" dirty="0" smtClean="0"/>
              <a:t>bytes, then the high order </a:t>
            </a:r>
            <a:r>
              <a:rPr lang="en-US" dirty="0" smtClean="0">
                <a:solidFill>
                  <a:srgbClr val="7030A0"/>
                </a:solidFill>
              </a:rPr>
              <a:t>m− n </a:t>
            </a:r>
            <a:r>
              <a:rPr lang="en-US" dirty="0" smtClean="0"/>
              <a:t>bits of a logical address designate the page number, and the n low-order bits designate the page offset. Thus, the logical address is as follows.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308" y="1825625"/>
          <a:ext cx="4232366" cy="370840"/>
        </p:xfrm>
        <a:graphic>
          <a:graphicData uri="http://schemas.openxmlformats.org/drawingml/2006/table">
            <a:tbl>
              <a:tblPr firstRow="1" bandRow="1">
                <a:tableStyleId>{5C22544A-7EE6-4342-B048-85BDC9FD1C3A}</a:tableStyleId>
              </a:tblPr>
              <a:tblGrid>
                <a:gridCol w="2116183"/>
                <a:gridCol w="2116183"/>
              </a:tblGrid>
              <a:tr h="370840">
                <a:tc>
                  <a:txBody>
                    <a:bodyPr/>
                    <a:lstStyle/>
                    <a:p>
                      <a:pPr algn="ctr"/>
                      <a:r>
                        <a:rPr lang="en-US" dirty="0" smtClean="0"/>
                        <a:t>p</a:t>
                      </a:r>
                      <a:endParaRPr lang="en-US" dirty="0"/>
                    </a:p>
                  </a:txBody>
                  <a:tcPr/>
                </a:tc>
                <a:tc>
                  <a:txBody>
                    <a:bodyPr/>
                    <a:lstStyle/>
                    <a:p>
                      <a:pPr algn="ctr"/>
                      <a:r>
                        <a:rPr lang="en-US" dirty="0" smtClean="0"/>
                        <a:t>d</a:t>
                      </a:r>
                      <a:endParaRPr lang="en-US" dirty="0"/>
                    </a:p>
                  </a:txBody>
                  <a:tcPr/>
                </a:tc>
              </a:tr>
            </a:tbl>
          </a:graphicData>
        </a:graphic>
      </p:graphicFrame>
      <p:sp>
        <p:nvSpPr>
          <p:cNvPr id="5" name="TextBox 4"/>
          <p:cNvSpPr txBox="1"/>
          <p:nvPr/>
        </p:nvSpPr>
        <p:spPr>
          <a:xfrm>
            <a:off x="2534194" y="1515291"/>
            <a:ext cx="1828800" cy="369332"/>
          </a:xfrm>
          <a:prstGeom prst="rect">
            <a:avLst/>
          </a:prstGeom>
          <a:noFill/>
        </p:spPr>
        <p:txBody>
          <a:bodyPr wrap="square" rtlCol="0">
            <a:spAutoFit/>
          </a:bodyPr>
          <a:lstStyle/>
          <a:p>
            <a:r>
              <a:rPr lang="en-US" b="1" dirty="0" smtClean="0"/>
              <a:t>Page number</a:t>
            </a:r>
            <a:endParaRPr lang="en-US" b="1" dirty="0"/>
          </a:p>
        </p:txBody>
      </p:sp>
      <p:sp>
        <p:nvSpPr>
          <p:cNvPr id="6" name="TextBox 5"/>
          <p:cNvSpPr txBox="1"/>
          <p:nvPr/>
        </p:nvSpPr>
        <p:spPr>
          <a:xfrm>
            <a:off x="4689566" y="1515291"/>
            <a:ext cx="1449977" cy="369332"/>
          </a:xfrm>
          <a:prstGeom prst="rect">
            <a:avLst/>
          </a:prstGeom>
          <a:noFill/>
        </p:spPr>
        <p:txBody>
          <a:bodyPr wrap="square" rtlCol="0">
            <a:spAutoFit/>
          </a:bodyPr>
          <a:lstStyle/>
          <a:p>
            <a:r>
              <a:rPr lang="en-US" b="1" dirty="0" smtClean="0"/>
              <a:t>Page offset</a:t>
            </a:r>
            <a:endParaRPr lang="en-US" b="1" dirty="0"/>
          </a:p>
        </p:txBody>
      </p:sp>
      <p:sp>
        <p:nvSpPr>
          <p:cNvPr id="7" name="TextBox 6"/>
          <p:cNvSpPr txBox="1"/>
          <p:nvPr/>
        </p:nvSpPr>
        <p:spPr>
          <a:xfrm>
            <a:off x="2586446" y="2338251"/>
            <a:ext cx="1201783" cy="400110"/>
          </a:xfrm>
          <a:prstGeom prst="rect">
            <a:avLst/>
          </a:prstGeom>
          <a:noFill/>
        </p:spPr>
        <p:txBody>
          <a:bodyPr wrap="square" rtlCol="0">
            <a:spAutoFit/>
          </a:bodyPr>
          <a:lstStyle/>
          <a:p>
            <a:pPr algn="ctr"/>
            <a:r>
              <a:rPr lang="en-US" sz="2000" b="1" dirty="0" smtClean="0"/>
              <a:t>m-n</a:t>
            </a:r>
            <a:endParaRPr lang="en-US" sz="2000" b="1" dirty="0"/>
          </a:p>
        </p:txBody>
      </p:sp>
      <p:sp>
        <p:nvSpPr>
          <p:cNvPr id="8" name="TextBox 7"/>
          <p:cNvSpPr txBox="1"/>
          <p:nvPr/>
        </p:nvSpPr>
        <p:spPr>
          <a:xfrm>
            <a:off x="5029200" y="2364377"/>
            <a:ext cx="809897" cy="369332"/>
          </a:xfrm>
          <a:prstGeom prst="rect">
            <a:avLst/>
          </a:prstGeom>
          <a:noFill/>
        </p:spPr>
        <p:txBody>
          <a:bodyPr wrap="square" rtlCol="0">
            <a:spAutoFit/>
          </a:bodyPr>
          <a:lstStyle/>
          <a:p>
            <a:pPr algn="ctr"/>
            <a:r>
              <a:rPr lang="en-US" b="1" dirty="0" smtClean="0"/>
              <a:t>n</a:t>
            </a:r>
            <a:endParaRPr lang="en-US" b="1" dirty="0"/>
          </a:p>
        </p:txBody>
      </p:sp>
      <p:sp>
        <p:nvSpPr>
          <p:cNvPr id="9" name="Rectangle 8"/>
          <p:cNvSpPr/>
          <p:nvPr/>
        </p:nvSpPr>
        <p:spPr>
          <a:xfrm>
            <a:off x="692331" y="3105835"/>
            <a:ext cx="10528663" cy="461665"/>
          </a:xfrm>
          <a:prstGeom prst="rect">
            <a:avLst/>
          </a:prstGeom>
        </p:spPr>
        <p:txBody>
          <a:bodyPr wrap="square">
            <a:spAutoFit/>
          </a:bodyPr>
          <a:lstStyle/>
          <a:p>
            <a:pPr>
              <a:buFont typeface="Wingdings" panose="05000000000000000000" pitchFamily="2" charset="2"/>
              <a:buChar char="Ø"/>
            </a:pPr>
            <a:r>
              <a:rPr lang="en-US" sz="2400" dirty="0" smtClean="0"/>
              <a:t>where p is an index into the page table and d is the displacement within the page</a:t>
            </a:r>
            <a:r>
              <a:rPr lang="en-US" dirty="0" smtClean="0"/>
              <a: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udent\Desktop\paging.jpg"/>
          <p:cNvPicPr>
            <a:picLocks noChangeAspect="1" noChangeArrowheads="1"/>
          </p:cNvPicPr>
          <p:nvPr/>
        </p:nvPicPr>
        <p:blipFill>
          <a:blip r:embed="rId2" cstate="print"/>
          <a:srcRect/>
          <a:stretch>
            <a:fillRect/>
          </a:stretch>
        </p:blipFill>
        <p:spPr bwMode="auto">
          <a:xfrm>
            <a:off x="692331" y="378823"/>
            <a:ext cx="10933612" cy="6191793"/>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7030A0"/>
                </a:solidFill>
              </a:rPr>
              <a:t>Paging example for 32 byte memory with 4 byte pages</a:t>
            </a:r>
            <a:endParaRPr lang="en-US" sz="3200" b="1" dirty="0">
              <a:solidFill>
                <a:srgbClr val="7030A0"/>
              </a:solidFill>
            </a:endParaRPr>
          </a:p>
        </p:txBody>
      </p:sp>
      <p:sp>
        <p:nvSpPr>
          <p:cNvPr id="3" name="Content Placeholder 2"/>
          <p:cNvSpPr>
            <a:spLocks noGrp="1"/>
          </p:cNvSpPr>
          <p:nvPr>
            <p:ph idx="1"/>
          </p:nvPr>
        </p:nvSpPr>
        <p:spPr>
          <a:xfrm>
            <a:off x="838200" y="1554480"/>
            <a:ext cx="10515600" cy="4622483"/>
          </a:xfrm>
        </p:spPr>
        <p:txBody>
          <a:bodyPr>
            <a:normAutofit fontScale="87500" lnSpcReduction="10000"/>
          </a:bodyPr>
          <a:lstStyle/>
          <a:p>
            <a:pPr marL="0" indent="0" algn="just">
              <a:buNone/>
            </a:pPr>
            <a:endParaRPr lang="en-US" dirty="0"/>
          </a:p>
          <a:p>
            <a:pPr marL="0" indent="0" algn="just">
              <a:buFont typeface="Wingdings" panose="05000000000000000000" pitchFamily="2" charset="2"/>
              <a:buChar char="Ø"/>
            </a:pPr>
            <a:r>
              <a:rPr lang="en-US" dirty="0" smtClean="0"/>
              <a:t>In </a:t>
            </a:r>
            <a:r>
              <a:rPr lang="en-US" dirty="0"/>
              <a:t>the logical address, n= 2 and m = 4. Using a page size of 4 bytes and a </a:t>
            </a:r>
          </a:p>
          <a:p>
            <a:pPr marL="0" indent="0" algn="just">
              <a:buNone/>
            </a:pPr>
            <a:r>
              <a:rPr lang="en-US" dirty="0"/>
              <a:t>physical memory of 32 bytes (8 pages</a:t>
            </a:r>
            <a:r>
              <a:rPr lang="en-US" dirty="0" smtClean="0"/>
              <a:t>).</a:t>
            </a:r>
          </a:p>
          <a:p>
            <a:pPr marL="0" indent="0" algn="just">
              <a:buFont typeface="Wingdings" panose="05000000000000000000" pitchFamily="2" charset="2"/>
              <a:buChar char="Ø"/>
            </a:pPr>
            <a:r>
              <a:rPr lang="en-US" dirty="0" smtClean="0"/>
              <a:t>Logical </a:t>
            </a:r>
            <a:r>
              <a:rPr lang="en-US" dirty="0"/>
              <a:t>address 0 is page 0, offset 0. Indexing into the </a:t>
            </a:r>
            <a:r>
              <a:rPr lang="en-US" dirty="0" smtClean="0"/>
              <a:t>page </a:t>
            </a:r>
            <a:r>
              <a:rPr lang="en-US" dirty="0"/>
              <a:t>table, we find that page 0 is in frame 5. </a:t>
            </a:r>
            <a:endParaRPr lang="en-US" dirty="0" smtClean="0"/>
          </a:p>
          <a:p>
            <a:pPr marL="0" indent="0" algn="just">
              <a:buFont typeface="Wingdings" panose="05000000000000000000" pitchFamily="2" charset="2"/>
              <a:buChar char="Ø"/>
            </a:pPr>
            <a:r>
              <a:rPr lang="en-US" dirty="0" smtClean="0"/>
              <a:t>Thus</a:t>
            </a:r>
            <a:r>
              <a:rPr lang="en-US" dirty="0"/>
              <a:t>, logical address 0 maps to physical address </a:t>
            </a:r>
            <a:r>
              <a:rPr lang="en-US" dirty="0" smtClean="0"/>
              <a:t>20 </a:t>
            </a:r>
            <a:r>
              <a:rPr lang="en-US" dirty="0"/>
              <a:t>[= (5 × 4) + 0]. </a:t>
            </a:r>
            <a:endParaRPr lang="en-US" dirty="0" smtClean="0"/>
          </a:p>
          <a:p>
            <a:pPr marL="0" indent="0" algn="just">
              <a:buFont typeface="Wingdings" panose="05000000000000000000" pitchFamily="2" charset="2"/>
              <a:buChar char="Ø"/>
            </a:pPr>
            <a:r>
              <a:rPr lang="en-US" dirty="0" smtClean="0"/>
              <a:t>Logical </a:t>
            </a:r>
            <a:r>
              <a:rPr lang="en-US" dirty="0"/>
              <a:t>address 3 (page 0, offset 3) maps to physical address 23 [= (5 × 4) </a:t>
            </a:r>
            <a:r>
              <a:rPr lang="en-US" dirty="0" smtClean="0"/>
              <a:t>+3]</a:t>
            </a:r>
          </a:p>
          <a:p>
            <a:pPr marL="0" indent="0" algn="just">
              <a:buFont typeface="Wingdings" panose="05000000000000000000" pitchFamily="2" charset="2"/>
              <a:buChar char="Ø"/>
            </a:pPr>
            <a:r>
              <a:rPr lang="en-US" dirty="0" smtClean="0"/>
              <a:t>Logical </a:t>
            </a:r>
            <a:r>
              <a:rPr lang="en-US" dirty="0"/>
              <a:t>address 4 is page 1, offset 0; according to the page table, page 1 is mapped to </a:t>
            </a:r>
            <a:r>
              <a:rPr lang="en-US" dirty="0" smtClean="0"/>
              <a:t>frame </a:t>
            </a:r>
            <a:r>
              <a:rPr lang="en-US" dirty="0"/>
              <a:t>6. </a:t>
            </a:r>
            <a:endParaRPr lang="en-US" dirty="0" smtClean="0"/>
          </a:p>
          <a:p>
            <a:pPr marL="0" indent="0" algn="just">
              <a:buFont typeface="Wingdings" panose="05000000000000000000" pitchFamily="2" charset="2"/>
              <a:buChar char="Ø"/>
            </a:pPr>
            <a:r>
              <a:rPr lang="en-US" dirty="0" smtClean="0"/>
              <a:t>Thus</a:t>
            </a:r>
            <a:r>
              <a:rPr lang="en-US" dirty="0"/>
              <a:t>, logical address 4 maps to physical address 24 [= (6 × 4) + 0]. Logical address </a:t>
            </a:r>
            <a:r>
              <a:rPr lang="en-US" dirty="0" smtClean="0"/>
              <a:t>13 </a:t>
            </a:r>
            <a:r>
              <a:rPr lang="en-US" dirty="0"/>
              <a:t>maps to physical address 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554480" y="339635"/>
            <a:ext cx="8371840" cy="6165668"/>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2.Hardware Implementation of the Page Table 	</a:t>
            </a:r>
            <a:endParaRPr lang="en-US" sz="36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00B050"/>
                </a:solidFill>
              </a:rPr>
              <a:t>Registers </a:t>
            </a:r>
          </a:p>
          <a:p>
            <a:pPr algn="just">
              <a:buFont typeface="Wingdings" panose="05000000000000000000" pitchFamily="2" charset="2"/>
              <a:buChar char="Ø"/>
            </a:pPr>
            <a:r>
              <a:rPr lang="en-US" dirty="0" smtClean="0"/>
              <a:t>In the simplest case, the page table is implemented as a set of dedicated </a:t>
            </a:r>
            <a:r>
              <a:rPr lang="en-US" dirty="0" smtClean="0">
                <a:solidFill>
                  <a:srgbClr val="7030A0"/>
                </a:solidFill>
              </a:rPr>
              <a:t>registers</a:t>
            </a:r>
            <a:r>
              <a:rPr lang="en-US" dirty="0" smtClean="0"/>
              <a:t>. </a:t>
            </a:r>
          </a:p>
          <a:p>
            <a:pPr algn="just">
              <a:buFont typeface="Wingdings" panose="05000000000000000000" pitchFamily="2" charset="2"/>
              <a:buChar char="Ø"/>
            </a:pPr>
            <a:r>
              <a:rPr lang="en-US" dirty="0" smtClean="0"/>
              <a:t>These registers should be built with very high-speed logic to make the paging-address translation efficient. </a:t>
            </a:r>
          </a:p>
          <a:p>
            <a:pPr algn="just">
              <a:buFont typeface="Wingdings" panose="05000000000000000000" pitchFamily="2" charset="2"/>
              <a:buChar char="Ø"/>
            </a:pPr>
            <a:r>
              <a:rPr lang="en-US" dirty="0" smtClean="0"/>
              <a:t> Every access to memory must go through the paging map, so efficiency is a major consideration. </a:t>
            </a:r>
          </a:p>
          <a:p>
            <a:pPr algn="just">
              <a:buFont typeface="Wingdings" panose="05000000000000000000" pitchFamily="2" charset="2"/>
              <a:buChar char="Ø"/>
            </a:pPr>
            <a:r>
              <a:rPr lang="en-US" dirty="0" smtClean="0"/>
              <a:t>The CPU dispatcher reloads these registers, just as it reloads the other registers. Instructions to load or modify the page-table registers are, of course, privileged, so that only the operating system can change the memory map.</a:t>
            </a:r>
          </a:p>
          <a:p>
            <a:pPr algn="just">
              <a:buFont typeface="Wingdings" panose="05000000000000000000" pitchFamily="2" charset="2"/>
              <a:buChar char="Ø"/>
            </a:pPr>
            <a:r>
              <a:rPr lang="en-US" dirty="0" smtClean="0"/>
              <a:t> The use of registers for the page table is satisfactory if the page table is reasonably small.</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FF0000"/>
                </a:solidFill>
              </a:rPr>
              <a:t>Page-Table Base Register (PTBR)</a:t>
            </a:r>
            <a:endParaRPr lang="en-US" sz="3200" b="1" dirty="0">
              <a:solidFill>
                <a:srgbClr val="FF0000"/>
              </a:solidFill>
            </a:endParaRPr>
          </a:p>
        </p:txBody>
      </p:sp>
      <p:sp>
        <p:nvSpPr>
          <p:cNvPr id="3" name="Content Placeholder 2"/>
          <p:cNvSpPr>
            <a:spLocks noGrp="1"/>
          </p:cNvSpPr>
          <p:nvPr>
            <p:ph idx="1"/>
          </p:nvPr>
        </p:nvSpPr>
        <p:spPr/>
        <p:txBody>
          <a:bodyPr/>
          <a:lstStyle/>
          <a:p>
            <a:pPr algn="just">
              <a:buFont typeface="Wingdings" panose="05000000000000000000" pitchFamily="2" charset="2"/>
              <a:buChar char="v"/>
            </a:pPr>
            <a:r>
              <a:rPr lang="en-US" dirty="0" smtClean="0"/>
              <a:t>Rather, the page table is kept in main memory, and a page-table base register (PTBR) points to the page table. Changing page tables requires changing only this one register, substantially </a:t>
            </a:r>
            <a:r>
              <a:rPr lang="en-US" dirty="0" smtClean="0">
                <a:solidFill>
                  <a:srgbClr val="7030A0"/>
                </a:solidFill>
              </a:rPr>
              <a:t>reducing context-switch time.</a:t>
            </a:r>
          </a:p>
          <a:p>
            <a:pPr algn="just">
              <a:buNone/>
            </a:pPr>
            <a:r>
              <a:rPr lang="en-US" dirty="0" smtClean="0">
                <a:solidFill>
                  <a:srgbClr val="00B050"/>
                </a:solidFill>
              </a:rPr>
              <a:t>Problem </a:t>
            </a:r>
          </a:p>
          <a:p>
            <a:pPr algn="just">
              <a:buFont typeface="Wingdings" panose="05000000000000000000" pitchFamily="2" charset="2"/>
              <a:buChar char="v"/>
            </a:pPr>
            <a:r>
              <a:rPr lang="en-US" dirty="0" smtClean="0"/>
              <a:t>The problem with this approach is the time required to access a user memory location.</a:t>
            </a:r>
          </a:p>
          <a:p>
            <a:pPr algn="just">
              <a:buFont typeface="Wingdings" panose="05000000000000000000" pitchFamily="2" charset="2"/>
              <a:buChar char="v"/>
            </a:pPr>
            <a:r>
              <a:rPr lang="en-US" dirty="0" smtClean="0"/>
              <a:t>With this scheme, </a:t>
            </a:r>
            <a:r>
              <a:rPr lang="en-US" dirty="0" smtClean="0">
                <a:solidFill>
                  <a:srgbClr val="00B0F0"/>
                </a:solidFill>
              </a:rPr>
              <a:t>two memory accesses </a:t>
            </a:r>
            <a:r>
              <a:rPr lang="en-US" dirty="0" smtClean="0"/>
              <a:t>are needed to access a byte (one for the page-table entry, one for the byte). Thus, memory access is slowed by a factor of 2</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Solution: Translation Look-Aside Buffer (TLB).</a:t>
            </a:r>
            <a:endParaRPr lang="en-US" sz="3600" b="1" dirty="0">
              <a:solidFill>
                <a:srgbClr val="FF0000"/>
              </a:solidFill>
            </a:endParaRPr>
          </a:p>
        </p:txBody>
      </p:sp>
      <p:sp>
        <p:nvSpPr>
          <p:cNvPr id="3" name="Content Placeholder 2"/>
          <p:cNvSpPr>
            <a:spLocks noGrp="1"/>
          </p:cNvSpPr>
          <p:nvPr>
            <p:ph idx="1"/>
          </p:nvPr>
        </p:nvSpPr>
        <p:spPr/>
        <p:txBody>
          <a:bodyPr/>
          <a:lstStyle/>
          <a:p>
            <a:pPr algn="just">
              <a:buNone/>
            </a:pPr>
            <a:r>
              <a:rPr lang="en-US" dirty="0" smtClean="0"/>
              <a:t>	The standard solution to this problem is to use a special, small, fast lookup hardware cache called a </a:t>
            </a:r>
            <a:r>
              <a:rPr lang="en-US" dirty="0" smtClean="0">
                <a:solidFill>
                  <a:srgbClr val="7030A0"/>
                </a:solidFill>
              </a:rPr>
              <a:t>translation look-aside buffer (TLB). </a:t>
            </a:r>
            <a:r>
              <a:rPr lang="en-US" dirty="0" smtClean="0"/>
              <a:t>The TLB is associative, high-speed memory. Each entry in the TLB consists of two parts: a </a:t>
            </a:r>
            <a:r>
              <a:rPr lang="en-US" dirty="0" smtClean="0">
                <a:solidFill>
                  <a:srgbClr val="00B0F0"/>
                </a:solidFill>
              </a:rPr>
              <a:t>key</a:t>
            </a:r>
            <a:r>
              <a:rPr lang="en-US" dirty="0" smtClean="0"/>
              <a:t> (or tag) and a </a:t>
            </a:r>
            <a:r>
              <a:rPr lang="en-US" dirty="0" smtClean="0">
                <a:solidFill>
                  <a:srgbClr val="00B0F0"/>
                </a:solidFill>
              </a:rPr>
              <a:t>value.</a:t>
            </a:r>
            <a:endParaRPr lang="en-US" dirty="0">
              <a:solidFill>
                <a:srgbClr val="00B0F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FF0000"/>
                </a:solidFill>
              </a:rPr>
              <a:t>Working of translation look-aside buffer (TLB)</a:t>
            </a:r>
            <a:endParaRPr lang="en-US" sz="2800" b="1" dirty="0">
              <a:solidFill>
                <a:srgbClr val="FF0000"/>
              </a:solidFill>
            </a:endParaRPr>
          </a:p>
        </p:txBody>
      </p:sp>
      <p:sp>
        <p:nvSpPr>
          <p:cNvPr id="3" name="Content Placeholder 2"/>
          <p:cNvSpPr>
            <a:spLocks noGrp="1"/>
          </p:cNvSpPr>
          <p:nvPr>
            <p:ph idx="1"/>
          </p:nvPr>
        </p:nvSpPr>
        <p:spPr>
          <a:xfrm>
            <a:off x="838200" y="1397726"/>
            <a:ext cx="10515600" cy="4779237"/>
          </a:xfrm>
        </p:spPr>
        <p:txBody>
          <a:bodyPr>
            <a:normAutofit fontScale="92500" lnSpcReduction="10000"/>
          </a:bodyPr>
          <a:lstStyle/>
          <a:p>
            <a:pPr marL="514350" indent="-514350" algn="just">
              <a:buFont typeface="+mj-lt"/>
              <a:buAutoNum type="arabicPeriod"/>
            </a:pPr>
            <a:r>
              <a:rPr lang="en-US" dirty="0" smtClean="0"/>
              <a:t>The TLB is used with page tables in the following way. The TLB contains only a few of the page-table entries. </a:t>
            </a:r>
          </a:p>
          <a:p>
            <a:pPr marL="514350" indent="-514350" algn="just">
              <a:buFont typeface="+mj-lt"/>
              <a:buAutoNum type="arabicPeriod"/>
            </a:pPr>
            <a:r>
              <a:rPr lang="en-US" dirty="0" smtClean="0"/>
              <a:t>When a logical address is generated by the CPU, its page number is presented to the TLB. If the page number is found, its frame number is immediately available and is used to access memory. </a:t>
            </a:r>
          </a:p>
          <a:p>
            <a:pPr marL="514350" indent="-514350" algn="just">
              <a:buFont typeface="+mj-lt"/>
              <a:buAutoNum type="arabicPeriod"/>
            </a:pPr>
            <a:r>
              <a:rPr lang="en-US" dirty="0" smtClean="0"/>
              <a:t> If the page number is not in the TLB (known as a TLB miss), a memory reference to the page table must be made. </a:t>
            </a:r>
          </a:p>
          <a:p>
            <a:pPr marL="514350" indent="-514350" algn="just">
              <a:buFont typeface="+mj-lt"/>
              <a:buAutoNum type="arabicPeriod"/>
            </a:pPr>
            <a:r>
              <a:rPr lang="en-US" dirty="0" smtClean="0"/>
              <a:t>Depending on the CPU, this may be done automatically in hardware or via an interrupt to the operating system. </a:t>
            </a:r>
          </a:p>
          <a:p>
            <a:pPr marL="514350" indent="-514350" algn="just">
              <a:buFont typeface="+mj-lt"/>
              <a:buAutoNum type="arabicPeriod"/>
            </a:pPr>
            <a:r>
              <a:rPr lang="en-US" dirty="0" smtClean="0"/>
              <a:t> When the frame number is obtained, we can use it to access memory. In addition, we add the page number and frame number to the TLB, so that they will be found quickly on the next reference. If the TLB is already full of entries, an existing entry must be selected for replacement.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n w="22225">
                  <a:solidFill>
                    <a:schemeClr val="accent2"/>
                  </a:solidFill>
                  <a:prstDash val="solid"/>
                </a:ln>
                <a:solidFill>
                  <a:schemeClr val="accent2">
                    <a:lumMod val="40000"/>
                    <a:lumOff val="60000"/>
                  </a:schemeClr>
                </a:solidFill>
                <a:effectLst/>
              </a:rPr>
              <a:t>Virtual memory</a:t>
            </a:r>
          </a:p>
        </p:txBody>
      </p:sp>
      <p:sp>
        <p:nvSpPr>
          <p:cNvPr id="4" name="Rounded Rectangle 3"/>
          <p:cNvSpPr/>
          <p:nvPr/>
        </p:nvSpPr>
        <p:spPr>
          <a:xfrm>
            <a:off x="1804035" y="2941955"/>
            <a:ext cx="148907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16 GB</a:t>
            </a:r>
          </a:p>
        </p:txBody>
      </p:sp>
      <p:sp>
        <p:nvSpPr>
          <p:cNvPr id="5" name="Rounded Rectangle 4"/>
          <p:cNvSpPr/>
          <p:nvPr/>
        </p:nvSpPr>
        <p:spPr>
          <a:xfrm>
            <a:off x="5937885" y="318897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4 GB</a:t>
            </a:r>
          </a:p>
        </p:txBody>
      </p:sp>
      <p:sp>
        <p:nvSpPr>
          <p:cNvPr id="6" name="Left-Right Arrow 5"/>
          <p:cNvSpPr/>
          <p:nvPr/>
        </p:nvSpPr>
        <p:spPr>
          <a:xfrm>
            <a:off x="4295140" y="3284220"/>
            <a:ext cx="1216660" cy="485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p:nvPr/>
        </p:nvSpPr>
        <p:spPr>
          <a:xfrm>
            <a:off x="1790065" y="4557395"/>
            <a:ext cx="3829685" cy="521970"/>
          </a:xfrm>
          <a:prstGeom prst="rect">
            <a:avLst/>
          </a:prstGeom>
          <a:noFill/>
        </p:spPr>
        <p:txBody>
          <a:bodyPr wrap="none" rtlCol="0">
            <a:spAutoFit/>
          </a:bodyPr>
          <a:lstStyle/>
          <a:p>
            <a:r>
              <a:rPr lang="en-US" sz="2800"/>
              <a:t>users use virtual memory</a:t>
            </a:r>
          </a:p>
        </p:txBody>
      </p:sp>
      <p:sp>
        <p:nvSpPr>
          <p:cNvPr id="8" name="Text Box 7"/>
          <p:cNvSpPr txBox="1"/>
          <p:nvPr/>
        </p:nvSpPr>
        <p:spPr>
          <a:xfrm>
            <a:off x="7183120" y="4256405"/>
            <a:ext cx="3962400" cy="521970"/>
          </a:xfrm>
          <a:prstGeom prst="rect">
            <a:avLst/>
          </a:prstGeom>
          <a:noFill/>
        </p:spPr>
        <p:txBody>
          <a:bodyPr wrap="none" rtlCol="0">
            <a:spAutoFit/>
          </a:bodyPr>
          <a:lstStyle/>
          <a:p>
            <a:r>
              <a:rPr lang="en-US" sz="2800"/>
              <a:t>Real memory of computer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udent\Desktop\373px-Translation_Lookaside_Buffer.png"/>
          <p:cNvPicPr>
            <a:picLocks noChangeAspect="1" noChangeArrowheads="1"/>
          </p:cNvPicPr>
          <p:nvPr/>
        </p:nvPicPr>
        <p:blipFill>
          <a:blip r:embed="rId2" cstate="print"/>
          <a:srcRect/>
          <a:stretch>
            <a:fillRect/>
          </a:stretch>
        </p:blipFill>
        <p:spPr bwMode="auto">
          <a:xfrm>
            <a:off x="365760" y="1645920"/>
            <a:ext cx="10528663" cy="4781006"/>
          </a:xfrm>
          <a:prstGeom prst="rect">
            <a:avLst/>
          </a:prstGeom>
          <a:noFill/>
        </p:spPr>
      </p:pic>
      <p:sp>
        <p:nvSpPr>
          <p:cNvPr id="5" name="Title 4"/>
          <p:cNvSpPr>
            <a:spLocks noGrp="1"/>
          </p:cNvSpPr>
          <p:nvPr>
            <p:ph type="title"/>
          </p:nvPr>
        </p:nvSpPr>
        <p:spPr/>
        <p:txBody>
          <a:bodyPr>
            <a:normAutofit/>
          </a:bodyPr>
          <a:lstStyle/>
          <a:p>
            <a:pPr algn="ctr"/>
            <a:r>
              <a:rPr lang="en-US" sz="3600" b="1" dirty="0" smtClean="0">
                <a:solidFill>
                  <a:srgbClr val="FF0000"/>
                </a:solidFill>
              </a:rPr>
              <a:t>Translation look-aside buffer(TLB)</a:t>
            </a:r>
            <a:endParaRPr lang="en-US" sz="3600" b="1" dirty="0">
              <a:solidFill>
                <a:srgbClr val="FF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lating-Logical-Address-into-Physical-Address-Diagram"/>
          <p:cNvPicPr>
            <a:picLocks noGrp="1" noChangeAspect="1"/>
          </p:cNvPicPr>
          <p:nvPr>
            <p:ph idx="1"/>
          </p:nvPr>
        </p:nvPicPr>
        <p:blipFill>
          <a:blip r:embed="rId2" cstate="print"/>
          <a:stretch>
            <a:fillRect/>
          </a:stretch>
        </p:blipFill>
        <p:spPr>
          <a:xfrm>
            <a:off x="1351915" y="810895"/>
            <a:ext cx="9300210" cy="5333365"/>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3.Protection</a:t>
            </a:r>
            <a:endParaRPr lang="en-US" b="1" dirty="0">
              <a:solidFill>
                <a:srgbClr val="FF0000"/>
              </a:solidFill>
            </a:endParaRPr>
          </a:p>
        </p:txBody>
      </p:sp>
      <p:sp>
        <p:nvSpPr>
          <p:cNvPr id="3" name="Content Placeholder 2"/>
          <p:cNvSpPr>
            <a:spLocks noGrp="1"/>
          </p:cNvSpPr>
          <p:nvPr>
            <p:ph idx="1"/>
          </p:nvPr>
        </p:nvSpPr>
        <p:spPr>
          <a:xfrm>
            <a:off x="838200" y="1397726"/>
            <a:ext cx="10515600" cy="4779237"/>
          </a:xfrm>
        </p:spPr>
        <p:txBody>
          <a:bodyPr>
            <a:normAutofit lnSpcReduction="10000"/>
          </a:bodyPr>
          <a:lstStyle/>
          <a:p>
            <a:pPr>
              <a:buNone/>
            </a:pPr>
            <a:r>
              <a:rPr lang="en-US" dirty="0" smtClean="0">
                <a:solidFill>
                  <a:srgbClr val="7030A0"/>
                </a:solidFill>
              </a:rPr>
              <a:t>Read–Write or Read-Only Bit</a:t>
            </a:r>
          </a:p>
          <a:p>
            <a:pPr marL="514350" indent="-514350" algn="just">
              <a:buFont typeface="+mj-lt"/>
              <a:buAutoNum type="arabicPeriod"/>
            </a:pPr>
            <a:r>
              <a:rPr lang="en-US" dirty="0" smtClean="0"/>
              <a:t>One bit can define a page to be read–write or read-only. Every reference to memory goes through the page table to find the correct frame number. </a:t>
            </a:r>
          </a:p>
          <a:p>
            <a:pPr marL="514350" indent="-514350" algn="just">
              <a:buFont typeface="+mj-lt"/>
              <a:buAutoNum type="arabicPeriod"/>
            </a:pPr>
            <a:r>
              <a:rPr lang="en-US" dirty="0" smtClean="0"/>
              <a:t>At the same time that the physical address is being computed, the protection bits can be checked to verify that no writes are being made to a read-only page. </a:t>
            </a:r>
          </a:p>
          <a:p>
            <a:pPr marL="514350" indent="-514350" algn="just">
              <a:buFont typeface="+mj-lt"/>
              <a:buAutoNum type="arabicPeriod"/>
            </a:pPr>
            <a:r>
              <a:rPr lang="en-US" dirty="0" smtClean="0"/>
              <a:t>An attempt to write to a read-only page causes a hardware trap to the operating system (or memory-protection violation). </a:t>
            </a:r>
          </a:p>
          <a:p>
            <a:pPr marL="514350" indent="-514350" algn="just">
              <a:buFont typeface="+mj-lt"/>
              <a:buAutoNum type="arabicPeriod"/>
            </a:pPr>
            <a:r>
              <a:rPr lang="en-US" dirty="0" smtClean="0"/>
              <a:t>We can easily expand this approach to provide a finer level of protection.  We can create hardware to provide read-only, read–write, or execute-only protection.</a:t>
            </a:r>
            <a:endParaRPr lang="en-US" dirty="0">
              <a:solidFill>
                <a:srgbClr val="7030A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Valid–Invalid Bit</a:t>
            </a:r>
            <a:endParaRPr lang="en-US" sz="3600" b="1" dirty="0">
              <a:solidFill>
                <a:srgbClr val="FF0000"/>
              </a:solidFill>
            </a:endParaRPr>
          </a:p>
        </p:txBody>
      </p:sp>
      <p:sp>
        <p:nvSpPr>
          <p:cNvPr id="3" name="Content Placeholder 2"/>
          <p:cNvSpPr>
            <a:spLocks noGrp="1"/>
          </p:cNvSpPr>
          <p:nvPr>
            <p:ph idx="1"/>
          </p:nvPr>
        </p:nvSpPr>
        <p:spPr/>
        <p:txBody>
          <a:bodyPr/>
          <a:lstStyle/>
          <a:p>
            <a:pPr marL="514350" indent="-514350" algn="just">
              <a:buFont typeface="+mj-lt"/>
              <a:buAutoNum type="arabicPeriod"/>
            </a:pPr>
            <a:r>
              <a:rPr lang="en-US" dirty="0" smtClean="0"/>
              <a:t>One additional bit is generally attached to each entry in the page table: a valid–invalid bit. </a:t>
            </a:r>
          </a:p>
          <a:p>
            <a:pPr marL="514350" indent="-514350" algn="just">
              <a:buFont typeface="+mj-lt"/>
              <a:buAutoNum type="arabicPeriod"/>
            </a:pPr>
            <a:r>
              <a:rPr lang="en-US" dirty="0" smtClean="0"/>
              <a:t> When this bit is set to valid, the associated page is in the process’s logical address space and is thus a legal (or valid) page. </a:t>
            </a:r>
          </a:p>
          <a:p>
            <a:pPr marL="514350" indent="-514350" algn="just">
              <a:buFont typeface="+mj-lt"/>
              <a:buAutoNum type="arabicPeriod"/>
            </a:pPr>
            <a:r>
              <a:rPr lang="en-US" dirty="0" smtClean="0"/>
              <a:t> When the bit is set to invalid, the page is not in the process’s logical address space. Illegal addresses are trapped by use of the valid–invalid bit. </a:t>
            </a:r>
          </a:p>
          <a:p>
            <a:pPr marL="514350" indent="-514350" algn="just">
              <a:buFont typeface="+mj-lt"/>
              <a:buAutoNum type="arabicPeriod"/>
            </a:pPr>
            <a:r>
              <a:rPr lang="en-US" dirty="0" smtClean="0"/>
              <a:t>The operating system sets this bit for each page to allow or disallow access to the page.</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udent\Desktop\Paging_+Protection+The+page+table+stores+various+protection+bits+along+with+each+entry.+One+special+bit+indicates+whether+a+page+is+read-only..jpg"/>
          <p:cNvPicPr>
            <a:picLocks noChangeAspect="1" noChangeArrowheads="1"/>
          </p:cNvPicPr>
          <p:nvPr/>
        </p:nvPicPr>
        <p:blipFill>
          <a:blip r:embed="rId2" cstate="print"/>
          <a:srcRect/>
          <a:stretch>
            <a:fillRect/>
          </a:stretch>
        </p:blipFill>
        <p:spPr bwMode="auto">
          <a:xfrm>
            <a:off x="627017" y="0"/>
            <a:ext cx="11168743" cy="685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solidFill>
                  <a:srgbClr val="FF0000"/>
                </a:solidFill>
              </a:rPr>
              <a:t>Hardware for Protection: Page-Table Length Register (PTLR)</a:t>
            </a:r>
            <a:endParaRPr lang="en-US" sz="2800" b="1" dirty="0">
              <a:solidFill>
                <a:srgbClr val="FF000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Some systems provide hardware, in the form of a page-table length register (PTLR), to indicate the </a:t>
            </a:r>
            <a:r>
              <a:rPr lang="en-US" dirty="0" smtClean="0">
                <a:solidFill>
                  <a:srgbClr val="00B050"/>
                </a:solidFill>
              </a:rPr>
              <a:t>size of the page table.</a:t>
            </a:r>
            <a:r>
              <a:rPr lang="en-US" dirty="0" smtClean="0"/>
              <a:t> </a:t>
            </a:r>
          </a:p>
          <a:p>
            <a:pPr>
              <a:buFont typeface="Wingdings" panose="05000000000000000000" pitchFamily="2" charset="2"/>
              <a:buChar char="Ø"/>
            </a:pPr>
            <a:r>
              <a:rPr lang="en-US" dirty="0" smtClean="0"/>
              <a:t>This value is checked against every logical address to verify that the address is in the valid range for the process. Failure of this test causes an </a:t>
            </a:r>
            <a:r>
              <a:rPr lang="en-US" dirty="0" smtClean="0">
                <a:solidFill>
                  <a:srgbClr val="7030A0"/>
                </a:solidFill>
              </a:rPr>
              <a:t>error trap </a:t>
            </a:r>
            <a:r>
              <a:rPr lang="en-US" dirty="0" smtClean="0"/>
              <a:t>to the operating system.</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0000"/>
                </a:solidFill>
              </a:rPr>
              <a:t>4. Shared Pages</a:t>
            </a:r>
            <a:endParaRPr lang="en-US" sz="3600"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An advantage of paging is the possibility of </a:t>
            </a:r>
            <a:r>
              <a:rPr lang="en-US" dirty="0" smtClean="0">
                <a:solidFill>
                  <a:srgbClr val="00B050"/>
                </a:solidFill>
              </a:rPr>
              <a:t>sharing common code</a:t>
            </a:r>
            <a:r>
              <a:rPr lang="en-US" dirty="0" smtClean="0"/>
              <a:t>. This consideration is particularly important in a time-sharing environment. </a:t>
            </a:r>
          </a:p>
          <a:p>
            <a:pPr algn="just">
              <a:buNone/>
            </a:pPr>
            <a:r>
              <a:rPr lang="en-US" dirty="0" smtClean="0">
                <a:solidFill>
                  <a:srgbClr val="00B050"/>
                </a:solidFill>
              </a:rPr>
              <a:t>Example:</a:t>
            </a:r>
          </a:p>
          <a:p>
            <a:pPr algn="just">
              <a:buFont typeface="Wingdings" panose="05000000000000000000" pitchFamily="2" charset="2"/>
              <a:buChar char="q"/>
            </a:pPr>
            <a:r>
              <a:rPr lang="en-US" dirty="0" smtClean="0"/>
              <a:t>Consider a system that supports 40 users, each of whom executes a </a:t>
            </a:r>
            <a:r>
              <a:rPr lang="en-US" dirty="0" smtClean="0">
                <a:solidFill>
                  <a:srgbClr val="7030A0"/>
                </a:solidFill>
              </a:rPr>
              <a:t>text editor. </a:t>
            </a:r>
          </a:p>
          <a:p>
            <a:pPr algn="just">
              <a:buFont typeface="Wingdings" panose="05000000000000000000" pitchFamily="2" charset="2"/>
              <a:buChar char="q"/>
            </a:pPr>
            <a:r>
              <a:rPr lang="en-US" dirty="0" smtClean="0"/>
              <a:t>If the text editor consists of 150 KB of code and 50 KB of data space, we need 8,000 KB to support the 40 users.</a:t>
            </a:r>
          </a:p>
          <a:p>
            <a:pPr algn="just">
              <a:buFont typeface="Wingdings" panose="05000000000000000000" pitchFamily="2" charset="2"/>
              <a:buChar char="q"/>
            </a:pPr>
            <a:r>
              <a:rPr lang="en-US" dirty="0" smtClean="0"/>
              <a:t> If the code is reentrant code or </a:t>
            </a:r>
            <a:r>
              <a:rPr lang="en-US" dirty="0" smtClean="0">
                <a:solidFill>
                  <a:srgbClr val="00B0F0"/>
                </a:solidFill>
              </a:rPr>
              <a:t>pure code </a:t>
            </a:r>
            <a:r>
              <a:rPr lang="en-US" dirty="0" smtClean="0"/>
              <a:t>(Reentrant code is non-self modifying code: it never changes during execution. </a:t>
            </a:r>
          </a:p>
          <a:p>
            <a:pPr algn="just">
              <a:buFont typeface="Wingdings" panose="05000000000000000000" pitchFamily="2" charset="2"/>
              <a:buChar char="q"/>
            </a:pPr>
            <a:r>
              <a:rPr lang="en-US" dirty="0" smtClean="0"/>
              <a:t>Thus, two or more processes can execute the same code at the same time. However, it can be shared.</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udent\Desktop\unnamed.jpg"/>
          <p:cNvPicPr>
            <a:picLocks noChangeAspect="1" noChangeArrowheads="1"/>
          </p:cNvPicPr>
          <p:nvPr/>
        </p:nvPicPr>
        <p:blipFill>
          <a:blip r:embed="rId2" cstate="print"/>
          <a:srcRect/>
          <a:stretch>
            <a:fillRect/>
          </a:stretch>
        </p:blipFill>
        <p:spPr bwMode="auto">
          <a:xfrm>
            <a:off x="1214845" y="1436914"/>
            <a:ext cx="9653451" cy="4924696"/>
          </a:xfrm>
          <a:prstGeom prst="rect">
            <a:avLst/>
          </a:prstGeom>
          <a:noFill/>
        </p:spPr>
      </p:pic>
      <p:sp>
        <p:nvSpPr>
          <p:cNvPr id="5" name="Title 4"/>
          <p:cNvSpPr>
            <a:spLocks noGrp="1"/>
          </p:cNvSpPr>
          <p:nvPr>
            <p:ph type="title"/>
          </p:nvPr>
        </p:nvSpPr>
        <p:spPr/>
        <p:txBody>
          <a:bodyPr>
            <a:normAutofit/>
          </a:bodyPr>
          <a:lstStyle/>
          <a:p>
            <a:pPr algn="ctr"/>
            <a:r>
              <a:rPr lang="en-US" sz="3600" b="1" dirty="0" smtClean="0">
                <a:solidFill>
                  <a:srgbClr val="00B050"/>
                </a:solidFill>
              </a:rPr>
              <a:t>Shared pages</a:t>
            </a:r>
            <a:endParaRPr lang="en-US" sz="3600" b="1" dirty="0">
              <a:solidFill>
                <a:srgbClr val="00B05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9940"/>
          </a:xfrm>
        </p:spPr>
        <p:txBody>
          <a:bodyPr>
            <a:normAutofit fontScale="90000"/>
          </a:bodyPr>
          <a:lstStyle/>
          <a:p>
            <a:pPr algn="ctr"/>
            <a:r>
              <a:rPr lang="en-US">
                <a:sym typeface="+mn-ea"/>
              </a:rPr>
              <a:t>	</a:t>
            </a:r>
            <a:r>
              <a:rPr lang="en-US" sz="3600" b="1">
                <a:solidFill>
                  <a:srgbClr val="FF0000"/>
                </a:solidFill>
                <a:sym typeface="+mn-ea"/>
              </a:rPr>
              <a:t>Advantages of Paging</a:t>
            </a:r>
            <a:r>
              <a:rPr lang="en-US" b="1">
                <a:solidFill>
                  <a:srgbClr val="FF0000"/>
                </a:solidFill>
              </a:rPr>
              <a:t/>
            </a:r>
            <a:br>
              <a:rPr lang="en-US" b="1">
                <a:solidFill>
                  <a:srgbClr val="FF0000"/>
                </a:solidFill>
              </a:rPr>
            </a:br>
            <a:endParaRPr lang="en-US" b="1">
              <a:solidFill>
                <a:srgbClr val="FF0000"/>
              </a:solidFill>
            </a:endParaRPr>
          </a:p>
        </p:txBody>
      </p:sp>
      <p:sp>
        <p:nvSpPr>
          <p:cNvPr id="3" name="Content Placeholder 2"/>
          <p:cNvSpPr>
            <a:spLocks noGrp="1"/>
          </p:cNvSpPr>
          <p:nvPr>
            <p:ph idx="1"/>
          </p:nvPr>
        </p:nvSpPr>
        <p:spPr>
          <a:xfrm>
            <a:off x="838200" y="859790"/>
            <a:ext cx="10515600" cy="5317490"/>
          </a:xfrm>
        </p:spPr>
        <p:txBody>
          <a:bodyPr>
            <a:normAutofit fontScale="97500"/>
          </a:bodyPr>
          <a:lstStyle/>
          <a:p>
            <a:pPr marL="0" indent="0">
              <a:buNone/>
            </a:pPr>
            <a:endParaRPr lang="en-US" dirty="0"/>
          </a:p>
          <a:p>
            <a:pPr>
              <a:buFont typeface="Wingdings" panose="05000000000000000000" charset="0"/>
              <a:buChar char="v"/>
            </a:pPr>
            <a:r>
              <a:rPr lang="en-US" dirty="0">
                <a:solidFill>
                  <a:srgbClr val="7030A0"/>
                </a:solidFill>
              </a:rPr>
              <a:t>Easy to use </a:t>
            </a:r>
            <a:r>
              <a:rPr lang="en-US" dirty="0"/>
              <a:t>memory management algorithm</a:t>
            </a:r>
          </a:p>
          <a:p>
            <a:pPr>
              <a:buFont typeface="Wingdings" panose="05000000000000000000" charset="0"/>
              <a:buChar char="v"/>
            </a:pPr>
            <a:r>
              <a:rPr lang="en-US" dirty="0"/>
              <a:t>No need for </a:t>
            </a:r>
            <a:r>
              <a:rPr lang="en-US" dirty="0">
                <a:solidFill>
                  <a:srgbClr val="00B0F0"/>
                </a:solidFill>
              </a:rPr>
              <a:t>external Fragmentation</a:t>
            </a:r>
          </a:p>
          <a:p>
            <a:pPr>
              <a:buFont typeface="Wingdings" panose="05000000000000000000" charset="0"/>
              <a:buChar char="v"/>
            </a:pPr>
            <a:r>
              <a:rPr lang="en-US" dirty="0"/>
              <a:t>Swapping is easy between </a:t>
            </a:r>
            <a:r>
              <a:rPr lang="en-US" dirty="0">
                <a:solidFill>
                  <a:srgbClr val="7030A0"/>
                </a:solidFill>
              </a:rPr>
              <a:t>equal-sized</a:t>
            </a:r>
            <a:r>
              <a:rPr lang="en-US" dirty="0"/>
              <a:t> pages and page frames.</a:t>
            </a:r>
          </a:p>
          <a:p>
            <a:pPr marL="0" indent="0">
              <a:buNone/>
            </a:pPr>
            <a:endParaRPr lang="en-US" dirty="0"/>
          </a:p>
          <a:p>
            <a:pPr marL="0" indent="0" algn="ctr">
              <a:buNone/>
            </a:pPr>
            <a:r>
              <a:rPr lang="en-US" sz="3600" b="1" dirty="0">
                <a:solidFill>
                  <a:srgbClr val="FF0000"/>
                </a:solidFill>
              </a:rPr>
              <a:t>Disadvantages of Paging</a:t>
            </a:r>
            <a:endParaRPr lang="en-US" dirty="0"/>
          </a:p>
          <a:p>
            <a:pPr marL="0" indent="0">
              <a:buNone/>
            </a:pPr>
            <a:endParaRPr lang="en-US" dirty="0"/>
          </a:p>
          <a:p>
            <a:pPr>
              <a:buFont typeface="Wingdings" panose="05000000000000000000" charset="0"/>
              <a:buChar char="v"/>
            </a:pPr>
            <a:r>
              <a:rPr lang="en-US" dirty="0"/>
              <a:t>May cause </a:t>
            </a:r>
            <a:r>
              <a:rPr lang="en-US" dirty="0">
                <a:solidFill>
                  <a:srgbClr val="00B0F0"/>
                </a:solidFill>
              </a:rPr>
              <a:t>Internal fragmentation</a:t>
            </a:r>
          </a:p>
          <a:p>
            <a:pPr>
              <a:buFont typeface="Wingdings" panose="05000000000000000000" charset="0"/>
              <a:buChar char="v"/>
            </a:pPr>
            <a:r>
              <a:rPr lang="en-US" dirty="0">
                <a:solidFill>
                  <a:srgbClr val="7030A0"/>
                </a:solidFill>
              </a:rPr>
              <a:t>Complex</a:t>
            </a:r>
            <a:r>
              <a:rPr lang="en-US" dirty="0"/>
              <a:t> memory management algorithm</a:t>
            </a:r>
          </a:p>
          <a:p>
            <a:pPr>
              <a:buFont typeface="Wingdings" panose="05000000000000000000" charset="0"/>
              <a:buChar char="v"/>
            </a:pPr>
            <a:r>
              <a:rPr lang="en-US" dirty="0" smtClean="0"/>
              <a:t>Multi-level </a:t>
            </a:r>
            <a:r>
              <a:rPr lang="en-US" dirty="0"/>
              <a:t>paging may lead to memory reference overhead.</a:t>
            </a:r>
          </a:p>
          <a:p>
            <a:pPr marL="0" indent="0">
              <a:buNone/>
            </a:pPr>
            <a:endParaRPr lang="en-US" dirty="0"/>
          </a:p>
          <a:p>
            <a:pPr marL="0" indent="0">
              <a:buNone/>
            </a:pP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rPr>
              <a:t>Segmentation with Paging</a:t>
            </a:r>
            <a:endParaRPr lang="en-US" sz="4000" b="1" dirty="0">
              <a:solidFill>
                <a:srgbClr val="FF0000"/>
              </a:solidFill>
            </a:endParaRPr>
          </a:p>
        </p:txBody>
      </p:sp>
      <p:sp>
        <p:nvSpPr>
          <p:cNvPr id="3" name="Content Placeholder 2"/>
          <p:cNvSpPr>
            <a:spLocks noGrp="1"/>
          </p:cNvSpPr>
          <p:nvPr>
            <p:ph idx="1"/>
          </p:nvPr>
        </p:nvSpPr>
        <p:spPr/>
        <p:txBody>
          <a:bodyPr>
            <a:normAutofit lnSpcReduction="10000"/>
          </a:bodyPr>
          <a:lstStyle/>
          <a:p>
            <a:pPr algn="just">
              <a:buNone/>
            </a:pPr>
            <a:r>
              <a:rPr lang="en-US" dirty="0" smtClean="0"/>
              <a:t>   Pure segmentation is not very popular and not being used in many of the operating systems. However, Segmentation can be combined with Paging to get the best features out of both the techniques.</a:t>
            </a:r>
          </a:p>
          <a:p>
            <a:pPr algn="just"/>
            <a:r>
              <a:rPr lang="en-US" dirty="0" smtClean="0"/>
              <a:t>In Segmented Paging, the main memory is divided into </a:t>
            </a:r>
            <a:r>
              <a:rPr lang="en-US" dirty="0" smtClean="0">
                <a:solidFill>
                  <a:srgbClr val="7030A0"/>
                </a:solidFill>
              </a:rPr>
              <a:t>variable size </a:t>
            </a:r>
            <a:r>
              <a:rPr lang="en-US" dirty="0" smtClean="0"/>
              <a:t>segments which are further divided into </a:t>
            </a:r>
            <a:r>
              <a:rPr lang="en-US" dirty="0" smtClean="0">
                <a:solidFill>
                  <a:srgbClr val="00B0F0"/>
                </a:solidFill>
              </a:rPr>
              <a:t>fixed size pages.</a:t>
            </a:r>
          </a:p>
          <a:p>
            <a:pPr algn="just"/>
            <a:r>
              <a:rPr lang="en-US" dirty="0" smtClean="0"/>
              <a:t>Pages are </a:t>
            </a:r>
            <a:r>
              <a:rPr lang="en-US" dirty="0" smtClean="0">
                <a:solidFill>
                  <a:srgbClr val="00B0F0"/>
                </a:solidFill>
              </a:rPr>
              <a:t>smaller</a:t>
            </a:r>
            <a:r>
              <a:rPr lang="en-US" dirty="0" smtClean="0"/>
              <a:t> than segments.</a:t>
            </a:r>
          </a:p>
          <a:p>
            <a:pPr algn="just"/>
            <a:r>
              <a:rPr lang="en-US" dirty="0" smtClean="0"/>
              <a:t>Each Segment has a page table which means every program has </a:t>
            </a:r>
            <a:r>
              <a:rPr lang="en-US" dirty="0" smtClean="0">
                <a:solidFill>
                  <a:srgbClr val="00B050"/>
                </a:solidFill>
              </a:rPr>
              <a:t>multiple page tables.</a:t>
            </a:r>
          </a:p>
          <a:p>
            <a:pPr algn="just"/>
            <a:r>
              <a:rPr lang="en-US" dirty="0" smtClean="0"/>
              <a:t>The logical address is represented as Segment Number (base address), </a:t>
            </a:r>
            <a:r>
              <a:rPr lang="en-US" dirty="0" smtClean="0">
                <a:solidFill>
                  <a:srgbClr val="7030A0"/>
                </a:solidFill>
              </a:rPr>
              <a:t>Page number and page offset.</a:t>
            </a:r>
          </a:p>
          <a:p>
            <a:pPr>
              <a:buNone/>
            </a:pP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anose="05000000000000000000" charset="0"/>
              <a:buChar char="v"/>
            </a:pPr>
            <a:r>
              <a:rPr lang="en-US" sz="3200"/>
              <a:t>Only part of program needs to be in memory for </a:t>
            </a:r>
            <a:r>
              <a:rPr lang="en-US" sz="3200">
                <a:solidFill>
                  <a:schemeClr val="accent1"/>
                </a:solidFill>
                <a:effectLst>
                  <a:outerShdw blurRad="38100" dist="25400" dir="5400000" algn="ctr" rotWithShape="0">
                    <a:srgbClr val="6E747A">
                      <a:alpha val="43000"/>
                    </a:srgbClr>
                  </a:outerShdw>
                </a:effectLst>
              </a:rPr>
              <a:t>execution</a:t>
            </a:r>
            <a:r>
              <a:rPr lang="en-US" sz="3200"/>
              <a:t>.</a:t>
            </a:r>
          </a:p>
          <a:p>
            <a:pPr algn="just">
              <a:buFont typeface="Wingdings" panose="05000000000000000000" charset="0"/>
              <a:buChar char="v"/>
            </a:pPr>
            <a:r>
              <a:rPr lang="en-US" sz="3200"/>
              <a:t>logical address space can therefore be much </a:t>
            </a:r>
            <a:r>
              <a:rPr lang="en-US" sz="3200">
                <a:solidFill>
                  <a:srgbClr val="FF0000"/>
                </a:solidFill>
              </a:rPr>
              <a:t>larger than</a:t>
            </a:r>
            <a:r>
              <a:rPr lang="en-US" sz="3200"/>
              <a:t> physical address space.</a:t>
            </a:r>
          </a:p>
          <a:p>
            <a:pPr algn="just">
              <a:buFont typeface="Wingdings" panose="05000000000000000000" charset="0"/>
              <a:buChar char="v"/>
            </a:pPr>
            <a:r>
              <a:rPr lang="en-US" sz="3200"/>
              <a:t>Allows address spaces to be shared by several processes.</a:t>
            </a:r>
          </a:p>
          <a:p>
            <a:pPr algn="just">
              <a:buFont typeface="Wingdings" panose="05000000000000000000" charset="0"/>
              <a:buChar char="v"/>
            </a:pPr>
            <a:r>
              <a:rPr lang="en-US" sz="3200"/>
              <a:t>More programs will run concurrently.</a:t>
            </a:r>
          </a:p>
          <a:p>
            <a:pPr algn="just">
              <a:buFont typeface="Wingdings" panose="05000000000000000000" charset="0"/>
              <a:buChar char="v"/>
            </a:pPr>
            <a:r>
              <a:rPr lang="en-US" sz="3200"/>
              <a:t>Less I/O needed to load or swap the process.</a:t>
            </a:r>
          </a:p>
          <a:p>
            <a:pPr algn="just">
              <a:buFont typeface="Wingdings" panose="05000000000000000000" charset="0"/>
              <a:buChar char="v"/>
            </a:pPr>
            <a:r>
              <a:rPr lang="en-US" sz="3200"/>
              <a:t>The main  advantage of this scheme is that programs can be larger than </a:t>
            </a:r>
            <a:r>
              <a:rPr lang="en-US" sz="3200">
                <a:solidFill>
                  <a:schemeClr val="accent1"/>
                </a:solidFill>
                <a:effectLst>
                  <a:outerShdw blurRad="38100" dist="25400" dir="5400000" algn="ctr" rotWithShape="0">
                    <a:srgbClr val="6E747A">
                      <a:alpha val="43000"/>
                    </a:srgbClr>
                  </a:outerShdw>
                </a:effectLst>
              </a:rPr>
              <a:t>physical memory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smtClean="0">
                <a:solidFill>
                  <a:srgbClr val="7030A0"/>
                </a:solidFill>
              </a:rPr>
              <a:t>Segment Number →</a:t>
            </a:r>
            <a:r>
              <a:rPr lang="en-US" dirty="0" smtClean="0"/>
              <a:t> It points to the appropriate Segment Number.</a:t>
            </a:r>
          </a:p>
          <a:p>
            <a:pPr algn="just"/>
            <a:r>
              <a:rPr lang="en-US" b="1" dirty="0" smtClean="0">
                <a:solidFill>
                  <a:srgbClr val="00B050"/>
                </a:solidFill>
              </a:rPr>
              <a:t>Page Number →</a:t>
            </a:r>
            <a:r>
              <a:rPr lang="en-US" dirty="0" smtClean="0"/>
              <a:t> It Points to the exact page within the segment</a:t>
            </a:r>
          </a:p>
          <a:p>
            <a:pPr algn="just"/>
            <a:r>
              <a:rPr lang="en-US" b="1" dirty="0" smtClean="0">
                <a:solidFill>
                  <a:srgbClr val="00B0F0"/>
                </a:solidFill>
              </a:rPr>
              <a:t>Page Offset →</a:t>
            </a:r>
            <a:r>
              <a:rPr lang="en-US" dirty="0" smtClean="0">
                <a:solidFill>
                  <a:srgbClr val="00B0F0"/>
                </a:solidFill>
              </a:rPr>
              <a:t> </a:t>
            </a:r>
            <a:r>
              <a:rPr lang="en-US" dirty="0" smtClean="0"/>
              <a:t>Used as an offset within the page frame</a:t>
            </a:r>
          </a:p>
          <a:p>
            <a:pPr algn="just"/>
            <a:r>
              <a:rPr lang="en-US" dirty="0" smtClean="0"/>
              <a:t>Each Page table contains the </a:t>
            </a:r>
            <a:r>
              <a:rPr lang="en-US" dirty="0" smtClean="0">
                <a:solidFill>
                  <a:srgbClr val="7030A0"/>
                </a:solidFill>
              </a:rPr>
              <a:t>various information </a:t>
            </a:r>
            <a:r>
              <a:rPr lang="en-US" dirty="0" smtClean="0"/>
              <a:t>about every page of the segment. </a:t>
            </a:r>
          </a:p>
          <a:p>
            <a:pPr algn="just"/>
            <a:r>
              <a:rPr lang="en-US" dirty="0" smtClean="0"/>
              <a:t>The Segment Table contains the information about </a:t>
            </a:r>
            <a:r>
              <a:rPr lang="en-US" dirty="0" smtClean="0">
                <a:solidFill>
                  <a:srgbClr val="7030A0"/>
                </a:solidFill>
              </a:rPr>
              <a:t>every segment</a:t>
            </a:r>
            <a:r>
              <a:rPr lang="en-US" dirty="0" smtClean="0"/>
              <a:t>. </a:t>
            </a:r>
          </a:p>
          <a:p>
            <a:pPr algn="just"/>
            <a:r>
              <a:rPr lang="en-US" dirty="0" smtClean="0"/>
              <a:t>Each segment table entry points to a page table entry and every page table entry is </a:t>
            </a:r>
            <a:r>
              <a:rPr lang="en-US" dirty="0" smtClean="0">
                <a:solidFill>
                  <a:srgbClr val="FF0000"/>
                </a:solidFill>
              </a:rPr>
              <a:t>mapped </a:t>
            </a:r>
            <a:r>
              <a:rPr lang="en-US" dirty="0" smtClean="0"/>
              <a:t>to one of the page within a segment.</a:t>
            </a:r>
          </a:p>
          <a:p>
            <a:pPr>
              <a:buNone/>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udent\Desktop\os-segmented-paging1.png"/>
          <p:cNvPicPr>
            <a:picLocks noChangeAspect="1" noChangeArrowheads="1"/>
          </p:cNvPicPr>
          <p:nvPr/>
        </p:nvPicPr>
        <p:blipFill>
          <a:blip r:embed="rId2" cstate="print"/>
          <a:srcRect/>
          <a:stretch>
            <a:fillRect/>
          </a:stretch>
        </p:blipFill>
        <p:spPr bwMode="auto">
          <a:xfrm>
            <a:off x="979714" y="704849"/>
            <a:ext cx="10071463" cy="5800453"/>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FF0000"/>
                </a:solidFill>
              </a:rPr>
              <a:t>Translation of logical address to physical address</a:t>
            </a:r>
            <a:endParaRPr lang="en-US" sz="3200" b="1" dirty="0">
              <a:solidFill>
                <a:srgbClr val="FF0000"/>
              </a:solidFill>
            </a:endParaRPr>
          </a:p>
        </p:txBody>
      </p:sp>
      <p:sp>
        <p:nvSpPr>
          <p:cNvPr id="3" name="Content Placeholder 2"/>
          <p:cNvSpPr>
            <a:spLocks noGrp="1"/>
          </p:cNvSpPr>
          <p:nvPr>
            <p:ph idx="1"/>
          </p:nvPr>
        </p:nvSpPr>
        <p:spPr/>
        <p:txBody>
          <a:bodyPr/>
          <a:lstStyle/>
          <a:p>
            <a:pPr algn="just"/>
            <a:r>
              <a:rPr lang="en-US" dirty="0" smtClean="0"/>
              <a:t>The CPU generates a logical address which is divided into </a:t>
            </a:r>
            <a:r>
              <a:rPr lang="en-US" dirty="0" smtClean="0">
                <a:solidFill>
                  <a:srgbClr val="7030A0"/>
                </a:solidFill>
              </a:rPr>
              <a:t>two parts</a:t>
            </a:r>
            <a:r>
              <a:rPr lang="en-US" dirty="0" smtClean="0"/>
              <a:t>: </a:t>
            </a:r>
          </a:p>
          <a:p>
            <a:pPr algn="just">
              <a:buNone/>
            </a:pPr>
            <a:r>
              <a:rPr lang="en-US" dirty="0" err="1" smtClean="0"/>
              <a:t>i</a:t>
            </a:r>
            <a:r>
              <a:rPr lang="en-US" dirty="0" smtClean="0"/>
              <a:t>) </a:t>
            </a:r>
            <a:r>
              <a:rPr lang="en-US" dirty="0" smtClean="0">
                <a:solidFill>
                  <a:srgbClr val="00B0F0"/>
                </a:solidFill>
              </a:rPr>
              <a:t>Segment Number </a:t>
            </a:r>
            <a:r>
              <a:rPr lang="en-US" dirty="0" smtClean="0"/>
              <a:t>and   ii) </a:t>
            </a:r>
            <a:r>
              <a:rPr lang="en-US" dirty="0" smtClean="0">
                <a:solidFill>
                  <a:srgbClr val="00B0F0"/>
                </a:solidFill>
              </a:rPr>
              <a:t>Segment Offset. </a:t>
            </a:r>
          </a:p>
          <a:p>
            <a:pPr algn="just"/>
            <a:r>
              <a:rPr lang="en-US" dirty="0" smtClean="0"/>
              <a:t>The Segment Offset must be less than the segment limit. Offset is further divided into Page number and Page Offset. </a:t>
            </a:r>
          </a:p>
          <a:p>
            <a:pPr algn="just"/>
            <a:r>
              <a:rPr lang="en-US" dirty="0" smtClean="0"/>
              <a:t>To map the exact page number in the page table, the page number is added into the page table base.</a:t>
            </a:r>
          </a:p>
          <a:p>
            <a:pPr algn="just"/>
            <a:r>
              <a:rPr lang="en-US" dirty="0" smtClean="0"/>
              <a:t>The actual frame number with the page offset is mapped to the main memory to get the desired word in the page of the certain segment of the process.</a:t>
            </a:r>
          </a:p>
          <a:p>
            <a:pPr>
              <a:buNone/>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udent\Desktop\os-segmented-paging2.png"/>
          <p:cNvPicPr>
            <a:picLocks noChangeAspect="1" noChangeArrowheads="1"/>
          </p:cNvPicPr>
          <p:nvPr/>
        </p:nvPicPr>
        <p:blipFill>
          <a:blip r:embed="rId2" cstate="print"/>
          <a:srcRect/>
          <a:stretch>
            <a:fillRect/>
          </a:stretch>
        </p:blipFill>
        <p:spPr bwMode="auto">
          <a:xfrm>
            <a:off x="734291" y="207818"/>
            <a:ext cx="10626436" cy="6192982"/>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fontScale="90000"/>
          </a:bodyPr>
          <a:lstStyle/>
          <a:p>
            <a:pPr algn="ctr"/>
            <a:r>
              <a:rPr lang="en-US" sz="4000" b="1" dirty="0" smtClean="0">
                <a:solidFill>
                  <a:srgbClr val="FF0000"/>
                </a:solidFill>
              </a:rPr>
              <a:t>Advantages of Segmented Paging</a:t>
            </a:r>
            <a:r>
              <a:rPr lang="en-US" dirty="0" smtClean="0"/>
              <a:t/>
            </a:r>
            <a:br>
              <a:rPr lang="en-US" dirty="0" smtClean="0"/>
            </a:br>
            <a:endParaRPr lang="en-US" dirty="0"/>
          </a:p>
        </p:txBody>
      </p:sp>
      <p:sp>
        <p:nvSpPr>
          <p:cNvPr id="3" name="Content Placeholder 2"/>
          <p:cNvSpPr>
            <a:spLocks noGrp="1"/>
          </p:cNvSpPr>
          <p:nvPr>
            <p:ph idx="1"/>
          </p:nvPr>
        </p:nvSpPr>
        <p:spPr>
          <a:xfrm>
            <a:off x="838200" y="720436"/>
            <a:ext cx="10515600" cy="5456527"/>
          </a:xfrm>
        </p:spPr>
        <p:txBody>
          <a:bodyPr>
            <a:normAutofit/>
          </a:bodyPr>
          <a:lstStyle/>
          <a:p>
            <a:r>
              <a:rPr lang="en-US" dirty="0" smtClean="0"/>
              <a:t>It reduces memory usage.</a:t>
            </a:r>
          </a:p>
          <a:p>
            <a:r>
              <a:rPr lang="en-US" dirty="0" smtClean="0"/>
              <a:t>Page table size is limited by the segment size.</a:t>
            </a:r>
          </a:p>
          <a:p>
            <a:r>
              <a:rPr lang="en-US" dirty="0" smtClean="0"/>
              <a:t>Segment table has only one entry corresponding to one actual segment.</a:t>
            </a:r>
          </a:p>
          <a:p>
            <a:r>
              <a:rPr lang="en-US" dirty="0" smtClean="0"/>
              <a:t>External Fragmentation is not there.</a:t>
            </a:r>
          </a:p>
          <a:p>
            <a:r>
              <a:rPr lang="en-US" dirty="0" smtClean="0"/>
              <a:t>It simplifies memory allocation.</a:t>
            </a:r>
          </a:p>
          <a:p>
            <a:pPr>
              <a:buNone/>
            </a:pPr>
            <a:r>
              <a:rPr lang="en-US" b="1" dirty="0" smtClean="0">
                <a:solidFill>
                  <a:srgbClr val="FF0000"/>
                </a:solidFill>
              </a:rPr>
              <a:t>Disadvantages of Segmented Paging</a:t>
            </a:r>
          </a:p>
          <a:p>
            <a:r>
              <a:rPr lang="en-US" dirty="0" smtClean="0"/>
              <a:t>Internal Fragmentation will be there.</a:t>
            </a:r>
          </a:p>
          <a:p>
            <a:r>
              <a:rPr lang="en-US" dirty="0" smtClean="0"/>
              <a:t>The complexity level will be much higher as compare to paging.</a:t>
            </a:r>
          </a:p>
          <a:p>
            <a:r>
              <a:rPr lang="en-US" dirty="0" smtClean="0"/>
              <a:t>Page Tables need to be contiguously stored in the memory.</a:t>
            </a:r>
          </a:p>
          <a:p>
            <a:pPr>
              <a:buNone/>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Demand Paging</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According to the concept of Virtual Memory, in order to execute some process, only a part of the process needs to be present in the main memory which means that </a:t>
            </a:r>
            <a:r>
              <a:rPr lang="en-US" dirty="0" smtClean="0">
                <a:solidFill>
                  <a:srgbClr val="00B0F0"/>
                </a:solidFill>
              </a:rPr>
              <a:t>only a few pages will only be present in the main memory at any time.</a:t>
            </a:r>
          </a:p>
          <a:p>
            <a:pPr algn="just"/>
            <a:r>
              <a:rPr lang="en-US" dirty="0" smtClean="0"/>
              <a:t>However, deciding, which pages need to be kept in the main memory and which need to be kept in the secondary memory, is going to be difficult because we </a:t>
            </a:r>
            <a:r>
              <a:rPr lang="en-US" dirty="0" smtClean="0">
                <a:solidFill>
                  <a:srgbClr val="7030A0"/>
                </a:solidFill>
              </a:rPr>
              <a:t>cannot say in advance </a:t>
            </a:r>
            <a:r>
              <a:rPr lang="en-US" dirty="0" smtClean="0"/>
              <a:t>that a process will require a particular page at particular time.</a:t>
            </a:r>
          </a:p>
          <a:p>
            <a:pPr algn="just"/>
            <a:r>
              <a:rPr lang="en-US" dirty="0" smtClean="0"/>
              <a:t>Therefore, to overcome this problem, there is a concept called </a:t>
            </a:r>
            <a:r>
              <a:rPr lang="en-US" dirty="0" smtClean="0">
                <a:solidFill>
                  <a:srgbClr val="00B0F0"/>
                </a:solidFill>
              </a:rPr>
              <a:t>Demand Paging is introduced.</a:t>
            </a:r>
            <a:r>
              <a:rPr lang="en-US" dirty="0" smtClean="0"/>
              <a:t> It suggests keeping all pages of the frames in the secondary memory until they are required. In other words, it says that do not load any page in the main memory until it is required.</a:t>
            </a:r>
          </a:p>
          <a:p>
            <a:pPr>
              <a:buNone/>
            </a:pP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1057"/>
          </a:xfrm>
        </p:spPr>
        <p:txBody>
          <a:bodyPr>
            <a:normAutofit/>
          </a:bodyPr>
          <a:lstStyle/>
          <a:p>
            <a:pPr algn="ctr"/>
            <a:r>
              <a:rPr lang="en-US" sz="4000" b="1" dirty="0" smtClean="0">
                <a:solidFill>
                  <a:srgbClr val="FF0000"/>
                </a:solidFill>
              </a:rPr>
              <a:t>Demand Paging</a:t>
            </a:r>
            <a:endParaRPr lang="en-US" sz="4000" b="1" dirty="0">
              <a:solidFill>
                <a:srgbClr val="FF0000"/>
              </a:solidFill>
            </a:endParaRPr>
          </a:p>
        </p:txBody>
      </p:sp>
      <p:sp>
        <p:nvSpPr>
          <p:cNvPr id="3" name="Content Placeholder 2"/>
          <p:cNvSpPr>
            <a:spLocks noGrp="1"/>
          </p:cNvSpPr>
          <p:nvPr>
            <p:ph idx="1"/>
          </p:nvPr>
        </p:nvSpPr>
        <p:spPr>
          <a:xfrm>
            <a:off x="838200" y="1149927"/>
            <a:ext cx="10515600" cy="5027036"/>
          </a:xfrm>
        </p:spPr>
        <p:txBody>
          <a:bodyPr/>
          <a:lstStyle/>
          <a:p>
            <a:pPr algn="just">
              <a:buNone/>
            </a:pPr>
            <a:r>
              <a:rPr lang="en-US" dirty="0" smtClean="0">
                <a:solidFill>
                  <a:srgbClr val="7030A0"/>
                </a:solidFill>
              </a:rPr>
              <a:t>Definition : </a:t>
            </a:r>
            <a:r>
              <a:rPr lang="en-US" dirty="0" smtClean="0"/>
              <a:t>Loading the entire program into memory results in loading the executable code for all options, regardless of whether or not an option is ultimately selected by the user.</a:t>
            </a:r>
          </a:p>
          <a:p>
            <a:pPr algn="just">
              <a:buNone/>
            </a:pPr>
            <a:r>
              <a:rPr lang="en-US" dirty="0" smtClean="0"/>
              <a:t> An alternative strategy is to load pages only as they are needed. This technique is known as </a:t>
            </a:r>
            <a:r>
              <a:rPr lang="en-US" dirty="0" smtClean="0">
                <a:solidFill>
                  <a:srgbClr val="00B050"/>
                </a:solidFill>
              </a:rPr>
              <a:t>demand paging </a:t>
            </a:r>
            <a:r>
              <a:rPr lang="en-US" dirty="0" smtClean="0"/>
              <a:t>and is commonly used in virtual memory systems. </a:t>
            </a:r>
          </a:p>
          <a:p>
            <a:pPr marL="514350" indent="-514350" algn="just">
              <a:buFont typeface="Wingdings" panose="05000000000000000000" pitchFamily="2" charset="2"/>
              <a:buChar char="Ø"/>
            </a:pPr>
            <a:r>
              <a:rPr lang="en-US" dirty="0" smtClean="0"/>
              <a:t>With demand-paged virtual memory, pages are loaded only when they are demanded during program execution. </a:t>
            </a:r>
          </a:p>
          <a:p>
            <a:pPr marL="514350" indent="-514350" algn="just">
              <a:buFont typeface="Wingdings" panose="05000000000000000000" pitchFamily="2" charset="2"/>
              <a:buChar char="Ø"/>
            </a:pPr>
            <a:r>
              <a:rPr lang="en-US" dirty="0" smtClean="0"/>
              <a:t>Pages that are never accessed are thus never loaded into physical memory.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802"/>
          </a:xfrm>
        </p:spPr>
        <p:txBody>
          <a:bodyPr>
            <a:normAutofit/>
          </a:bodyPr>
          <a:lstStyle/>
          <a:p>
            <a:r>
              <a:rPr lang="en-US" sz="3200" b="1" dirty="0" smtClean="0">
                <a:solidFill>
                  <a:srgbClr val="7030A0"/>
                </a:solidFill>
              </a:rPr>
              <a:t>Lazy Swapper</a:t>
            </a:r>
            <a:endParaRPr lang="en-US" sz="3200" b="1" dirty="0">
              <a:solidFill>
                <a:srgbClr val="7030A0"/>
              </a:solidFill>
            </a:endParaRPr>
          </a:p>
        </p:txBody>
      </p:sp>
      <p:sp>
        <p:nvSpPr>
          <p:cNvPr id="3" name="Content Placeholder 2"/>
          <p:cNvSpPr>
            <a:spLocks noGrp="1"/>
          </p:cNvSpPr>
          <p:nvPr>
            <p:ph idx="1"/>
          </p:nvPr>
        </p:nvSpPr>
        <p:spPr>
          <a:xfrm>
            <a:off x="838200" y="955964"/>
            <a:ext cx="10515600" cy="5220999"/>
          </a:xfrm>
        </p:spPr>
        <p:txBody>
          <a:bodyPr/>
          <a:lstStyle/>
          <a:p>
            <a:pPr algn="just">
              <a:buNone/>
            </a:pPr>
            <a:r>
              <a:rPr lang="en-US" dirty="0" smtClean="0"/>
              <a:t>   When we want to execute a process, we swap it into memory. Rather than swapping the entire process into memory, though, we use a lazy swapper. A lazy swapper never swaps a page into memory </a:t>
            </a:r>
            <a:r>
              <a:rPr lang="en-US" dirty="0" smtClean="0">
                <a:solidFill>
                  <a:srgbClr val="00B050"/>
                </a:solidFill>
              </a:rPr>
              <a:t>unless that page will be needed.</a:t>
            </a:r>
          </a:p>
          <a:p>
            <a:pPr algn="just">
              <a:buNone/>
            </a:pPr>
            <a:r>
              <a:rPr lang="en-US" dirty="0" smtClean="0">
                <a:solidFill>
                  <a:srgbClr val="00B0F0"/>
                </a:solidFill>
              </a:rPr>
              <a:t>Valid–Invalid Bit : </a:t>
            </a:r>
          </a:p>
          <a:p>
            <a:pPr algn="just">
              <a:buFont typeface="Wingdings" panose="05000000000000000000" pitchFamily="2" charset="2"/>
              <a:buChar char="Ø"/>
            </a:pPr>
            <a:r>
              <a:rPr lang="en-US" dirty="0" smtClean="0"/>
              <a:t>We need some form of hardware support to distinguish between the pages that are in memory and the pages that are on the disk. when this bit is set to “valid,” the associated page is both legal and in memory. </a:t>
            </a:r>
          </a:p>
          <a:p>
            <a:pPr algn="just">
              <a:buFont typeface="Wingdings" panose="05000000000000000000" pitchFamily="2" charset="2"/>
              <a:buChar char="Ø"/>
            </a:pPr>
            <a:r>
              <a:rPr lang="en-US" dirty="0" smtClean="0"/>
              <a:t>If the bit is set to “invalid,” the page either is not valid (that is, not in the logical address space of the process) or is valid but is currently on the disk</a:t>
            </a:r>
            <a:endParaRPr lang="en-US" dirty="0">
              <a:solidFill>
                <a:srgbClr val="00B0F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rgbClr val="00B050"/>
                </a:solidFill>
              </a:rPr>
              <a:t>Transfer of a paged memory to contiguous disk space</a:t>
            </a:r>
            <a:r>
              <a:rPr lang="en-US" dirty="0" smtClean="0"/>
              <a:t>. </a:t>
            </a:r>
            <a:endParaRPr lang="en-US" dirty="0"/>
          </a:p>
        </p:txBody>
      </p:sp>
      <p:pic>
        <p:nvPicPr>
          <p:cNvPr id="3074" name="Picture 2" descr="C:\Users\Student\Desktop\9_04_PagedMemoryTransfer.jpg"/>
          <p:cNvPicPr>
            <a:picLocks noChangeAspect="1" noChangeArrowheads="1"/>
          </p:cNvPicPr>
          <p:nvPr/>
        </p:nvPicPr>
        <p:blipFill>
          <a:blip r:embed="rId2" cstate="print"/>
          <a:srcRect/>
          <a:stretch>
            <a:fillRect/>
          </a:stretch>
        </p:blipFill>
        <p:spPr bwMode="auto">
          <a:xfrm>
            <a:off x="2812473" y="1440873"/>
            <a:ext cx="7218218" cy="4946072"/>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FF0000"/>
                </a:solidFill>
              </a:rPr>
              <a:t>Valid–Invalid Bit</a:t>
            </a:r>
            <a:endParaRPr lang="en-US" sz="4000" b="1" dirty="0">
              <a:solidFill>
                <a:srgbClr val="FF0000"/>
              </a:solidFill>
            </a:endParaRPr>
          </a:p>
        </p:txBody>
      </p:sp>
      <p:pic>
        <p:nvPicPr>
          <p:cNvPr id="1026" name="Picture 2" descr="C:\Users\Student\Desktop\download.jpg"/>
          <p:cNvPicPr>
            <a:picLocks noChangeAspect="1" noChangeArrowheads="1"/>
          </p:cNvPicPr>
          <p:nvPr/>
        </p:nvPicPr>
        <p:blipFill>
          <a:blip r:embed="rId2" cstate="print"/>
          <a:srcRect/>
          <a:stretch>
            <a:fillRect/>
          </a:stretch>
        </p:blipFill>
        <p:spPr bwMode="auto">
          <a:xfrm>
            <a:off x="2701637" y="1620981"/>
            <a:ext cx="7370618" cy="464127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8224</Words>
  <Application>Microsoft Office PowerPoint</Application>
  <PresentationFormat>Custom</PresentationFormat>
  <Paragraphs>555</Paragraphs>
  <Slides>124</Slides>
  <Notes>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MEMORY MANAGEMENT &amp; VIRTUAL MEMORY UNIT-4</vt:lpstr>
      <vt:lpstr>MEMORY MANAGEMENT</vt:lpstr>
      <vt:lpstr>Process Address Space</vt:lpstr>
      <vt:lpstr>Memory Addresses &amp; Description </vt:lpstr>
      <vt:lpstr>LOGICAL ADDRESS</vt:lpstr>
      <vt:lpstr>PHYSICAL ADDRESS</vt:lpstr>
      <vt:lpstr>Virtual Memory</vt:lpstr>
      <vt:lpstr>Virtual memory</vt:lpstr>
      <vt:lpstr>Slide 9</vt:lpstr>
      <vt:lpstr>Slide 10</vt:lpstr>
      <vt:lpstr>Slide 11</vt:lpstr>
      <vt:lpstr>Slide 12</vt:lpstr>
      <vt:lpstr>2.ADDRESS BINDING</vt:lpstr>
      <vt:lpstr>Slide 14</vt:lpstr>
      <vt:lpstr>Slide 15</vt:lpstr>
      <vt:lpstr>Slide 16</vt:lpstr>
      <vt:lpstr>3.Logical Versus Physical Address Space</vt:lpstr>
      <vt:lpstr>Memory-Management Unit (MMU) </vt:lpstr>
      <vt:lpstr>Memory-Management Unit (MMU)</vt:lpstr>
      <vt:lpstr>What is Virtual Memory?</vt:lpstr>
      <vt:lpstr>How Virtual Memory Works?</vt:lpstr>
      <vt:lpstr>Swapping</vt:lpstr>
      <vt:lpstr>1.Standard Swapping </vt:lpstr>
      <vt:lpstr>Slide 24</vt:lpstr>
      <vt:lpstr>Slide 25</vt:lpstr>
      <vt:lpstr>Factors</vt:lpstr>
      <vt:lpstr>Slide 27</vt:lpstr>
      <vt:lpstr>Slide 28</vt:lpstr>
      <vt:lpstr>2.Swapping on Mobile Systems </vt:lpstr>
      <vt:lpstr>Slide 30</vt:lpstr>
      <vt:lpstr>Contiguous Memory Allocation</vt:lpstr>
      <vt:lpstr>1.Memory Protection </vt:lpstr>
      <vt:lpstr>Slide 33</vt:lpstr>
      <vt:lpstr>Slide 34</vt:lpstr>
      <vt:lpstr>2. Memory Allocation</vt:lpstr>
      <vt:lpstr>Slide 36</vt:lpstr>
      <vt:lpstr>Slide 37</vt:lpstr>
      <vt:lpstr>Slide 38</vt:lpstr>
      <vt:lpstr>Slide 39</vt:lpstr>
      <vt:lpstr>Slide 40</vt:lpstr>
      <vt:lpstr>Slide 41</vt:lpstr>
      <vt:lpstr>Dynamic Storage Allocation Problem (Memory Allocation Techniques) </vt:lpstr>
      <vt:lpstr>3. Fragmentation</vt:lpstr>
      <vt:lpstr>Slide 44</vt:lpstr>
      <vt:lpstr>Slide 45</vt:lpstr>
      <vt:lpstr>Slide 46</vt:lpstr>
      <vt:lpstr>Solution to External Fragmentation </vt:lpstr>
      <vt:lpstr>Slide 48</vt:lpstr>
      <vt:lpstr>comparison of internal &amp; external fragmentation</vt:lpstr>
      <vt:lpstr>Types of memory</vt:lpstr>
      <vt:lpstr>Virtual memory</vt:lpstr>
      <vt:lpstr>Non-contiguous memory allocation</vt:lpstr>
      <vt:lpstr>Slide 53</vt:lpstr>
      <vt:lpstr>Slide 54</vt:lpstr>
      <vt:lpstr>Segmentation</vt:lpstr>
      <vt:lpstr>Slide 56</vt:lpstr>
      <vt:lpstr>Slide 57</vt:lpstr>
      <vt:lpstr>logical view of segmentation</vt:lpstr>
      <vt:lpstr>Segmentation Hardware</vt:lpstr>
      <vt:lpstr>Slide 60</vt:lpstr>
      <vt:lpstr>Paging</vt:lpstr>
      <vt:lpstr> What is Paging? </vt:lpstr>
      <vt:lpstr>Paging concepts</vt:lpstr>
      <vt:lpstr>Slide 64</vt:lpstr>
      <vt:lpstr>Slide 65</vt:lpstr>
      <vt:lpstr>Slide 66</vt:lpstr>
      <vt:lpstr>Slide 67</vt:lpstr>
      <vt:lpstr>Hardware Support for Paging </vt:lpstr>
      <vt:lpstr>Slide 69</vt:lpstr>
      <vt:lpstr>Slide 70</vt:lpstr>
      <vt:lpstr>Defining of Page Size</vt:lpstr>
      <vt:lpstr>Slide 72</vt:lpstr>
      <vt:lpstr>Slide 73</vt:lpstr>
      <vt:lpstr>Paging example for 32 byte memory with 4 byte pages</vt:lpstr>
      <vt:lpstr>Slide 75</vt:lpstr>
      <vt:lpstr>2.Hardware Implementation of the Page Table  </vt:lpstr>
      <vt:lpstr>Page-Table Base Register (PTBR)</vt:lpstr>
      <vt:lpstr>Solution: Translation Look-Aside Buffer (TLB).</vt:lpstr>
      <vt:lpstr>Working of translation look-aside buffer (TLB)</vt:lpstr>
      <vt:lpstr>Translation look-aside buffer(TLB)</vt:lpstr>
      <vt:lpstr>Slide 81</vt:lpstr>
      <vt:lpstr>3.Protection</vt:lpstr>
      <vt:lpstr>Valid–Invalid Bit</vt:lpstr>
      <vt:lpstr>Slide 84</vt:lpstr>
      <vt:lpstr>Hardware for Protection: Page-Table Length Register (PTLR)</vt:lpstr>
      <vt:lpstr>4. Shared Pages</vt:lpstr>
      <vt:lpstr>Shared pages</vt:lpstr>
      <vt:lpstr> Advantages of Paging </vt:lpstr>
      <vt:lpstr>Segmentation with Paging</vt:lpstr>
      <vt:lpstr>Slide 90</vt:lpstr>
      <vt:lpstr>Slide 91</vt:lpstr>
      <vt:lpstr>Translation of logical address to physical address</vt:lpstr>
      <vt:lpstr>Slide 93</vt:lpstr>
      <vt:lpstr>Advantages of Segmented Paging </vt:lpstr>
      <vt:lpstr>Demand Paging</vt:lpstr>
      <vt:lpstr>Demand Paging</vt:lpstr>
      <vt:lpstr>Lazy Swapper</vt:lpstr>
      <vt:lpstr>Transfer of a paged memory to contiguous disk space. </vt:lpstr>
      <vt:lpstr>Valid–Invalid Bit</vt:lpstr>
      <vt:lpstr>Page Fault</vt:lpstr>
      <vt:lpstr>Slide 101</vt:lpstr>
      <vt:lpstr>Slide 102</vt:lpstr>
      <vt:lpstr>Pure Demand Paging</vt:lpstr>
      <vt:lpstr>Hardware to Support Demand Paging</vt:lpstr>
      <vt:lpstr>Performance of Demand Paging</vt:lpstr>
      <vt:lpstr>Slide 106</vt:lpstr>
      <vt:lpstr>Example</vt:lpstr>
      <vt:lpstr>Page Replacement</vt:lpstr>
      <vt:lpstr>Need for page replacement</vt:lpstr>
      <vt:lpstr>Basic Page Replacement</vt:lpstr>
      <vt:lpstr>Page replacement</vt:lpstr>
      <vt:lpstr>Page Replacement Algorithms</vt:lpstr>
      <vt:lpstr>1.FIFO(First-In-First-Out)Page Replacement  </vt:lpstr>
      <vt:lpstr>Example</vt:lpstr>
      <vt:lpstr>2.Optimal Page Replacement</vt:lpstr>
      <vt:lpstr>Example</vt:lpstr>
      <vt:lpstr>3.LRU(Least Recently Used) Page Replacement</vt:lpstr>
      <vt:lpstr>Example</vt:lpstr>
      <vt:lpstr>Slide 119</vt:lpstr>
      <vt:lpstr>Slide 120</vt:lpstr>
      <vt:lpstr>Additional-Reference-Bits Algorithm</vt:lpstr>
      <vt:lpstr>Second-Chance Algorithm OR clock algorithm</vt:lpstr>
      <vt:lpstr>Slide 123</vt:lpstr>
      <vt:lpstr>Enhanced Second-Chance Algorithm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MANAGEMENT &amp; VIRTUAL MEMORY</dc:title>
  <dc:creator>pc</dc:creator>
  <cp:lastModifiedBy>AI&amp;ML P.A</cp:lastModifiedBy>
  <cp:revision>62</cp:revision>
  <dcterms:created xsi:type="dcterms:W3CDTF">2021-06-22T03:09:00Z</dcterms:created>
  <dcterms:modified xsi:type="dcterms:W3CDTF">2022-05-09T09:33:06Z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