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86" r:id="rId4"/>
    <p:sldId id="258" r:id="rId5"/>
    <p:sldId id="259" r:id="rId6"/>
    <p:sldId id="313"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314" r:id="rId20"/>
    <p:sldId id="273" r:id="rId21"/>
    <p:sldId id="274" r:id="rId22"/>
    <p:sldId id="275" r:id="rId23"/>
    <p:sldId id="276" r:id="rId24"/>
    <p:sldId id="277" r:id="rId25"/>
    <p:sldId id="278" r:id="rId26"/>
    <p:sldId id="279" r:id="rId27"/>
    <p:sldId id="280" r:id="rId28"/>
    <p:sldId id="281" r:id="rId29"/>
    <p:sldId id="282" r:id="rId30"/>
    <p:sldId id="284" r:id="rId31"/>
    <p:sldId id="28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1" autoAdjust="0"/>
    <p:restoredTop sz="94660"/>
  </p:normalViewPr>
  <p:slideViewPr>
    <p:cSldViewPr snapToGrid="0">
      <p:cViewPr varScale="1">
        <p:scale>
          <a:sx n="39" d="100"/>
          <a:sy n="39" d="100"/>
        </p:scale>
        <p:origin x="-138" y="-79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5/9/2022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5/9/2022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5/9/2022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pPr/>
              <a:t>5/9/2022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b="1" dirty="0">
                <a:latin typeface="Times New Roman" panose="02020603050405020304" charset="0"/>
                <a:cs typeface="Times New Roman" panose="02020603050405020304" charset="0"/>
              </a:rPr>
              <a:t>INTERPROCESS COMMUNICATION MECHANISMS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838200" y="306070"/>
            <a:ext cx="10424160" cy="5871210"/>
          </a:xfrm>
        </p:spPr>
        <p:txBody>
          <a:bodyPr/>
          <a:lstStyle/>
          <a:p>
            <a:pPr marL="0" indent="0">
              <a:buNone/>
            </a:pPr>
            <a:r>
              <a:rPr lang="en-US"/>
              <a:t>What happens after the fork depends on which direction of data flow we want. </a:t>
            </a:r>
          </a:p>
          <a:p>
            <a:pPr marL="0" indent="0">
              <a:buNone/>
            </a:pPr>
            <a:r>
              <a:rPr lang="en-US"/>
              <a:t>a) For a pipe from the parent to the child, the parent closes the read end of the pipe (fd[0]),  and the child closes the write end (fd[1]).</a:t>
            </a:r>
          </a:p>
        </p:txBody>
      </p:sp>
      <p:pic>
        <p:nvPicPr>
          <p:cNvPr id="7" name="Content Placeholder 6"/>
          <p:cNvPicPr>
            <a:picLocks noGrp="1" noChangeAspect="1"/>
          </p:cNvPicPr>
          <p:nvPr>
            <p:ph sz="half" idx="2"/>
          </p:nvPr>
        </p:nvPicPr>
        <p:blipFill>
          <a:blip r:embed="rId2"/>
          <a:stretch>
            <a:fillRect/>
          </a:stretch>
        </p:blipFill>
        <p:spPr>
          <a:xfrm>
            <a:off x="532130" y="2614930"/>
            <a:ext cx="11245850" cy="35623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838200" y="648970"/>
            <a:ext cx="10382885" cy="5528310"/>
          </a:xfrm>
        </p:spPr>
        <p:txBody>
          <a:bodyPr/>
          <a:lstStyle/>
          <a:p>
            <a:pPr marL="0" indent="0">
              <a:buNone/>
            </a:pPr>
            <a:r>
              <a:rPr lang="en-US"/>
              <a:t>b) For a pipe from the child to the parent, the parent closes fd[1], and the child closes fd[0].</a:t>
            </a:r>
          </a:p>
        </p:txBody>
      </p:sp>
      <p:pic>
        <p:nvPicPr>
          <p:cNvPr id="7" name="Content Placeholder 6"/>
          <p:cNvPicPr>
            <a:picLocks noGrp="1" noChangeAspect="1"/>
          </p:cNvPicPr>
          <p:nvPr>
            <p:ph sz="half" idx="2"/>
          </p:nvPr>
        </p:nvPicPr>
        <p:blipFill>
          <a:blip r:embed="rId2"/>
          <a:stretch>
            <a:fillRect/>
          </a:stretch>
        </p:blipFill>
        <p:spPr>
          <a:xfrm>
            <a:off x="1741805" y="1884680"/>
            <a:ext cx="9147175" cy="420433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38200" y="265430"/>
            <a:ext cx="10515600" cy="6445885"/>
          </a:xfrm>
        </p:spPr>
        <p:txBody>
          <a:bodyPr>
            <a:noAutofit/>
          </a:bodyPr>
          <a:lstStyle/>
          <a:p>
            <a:pPr marL="0" indent="0" algn="just">
              <a:buNone/>
            </a:pPr>
            <a:r>
              <a:rPr lang="en-US" sz="2400"/>
              <a:t>When one end of a pipe is closed, two rules apply. </a:t>
            </a:r>
          </a:p>
          <a:p>
            <a:pPr marL="0" indent="0" algn="just">
              <a:buNone/>
            </a:pPr>
            <a:r>
              <a:rPr lang="en-US" sz="2400"/>
              <a:t>a) If we read from a pipe whose write end has been closed, read </a:t>
            </a:r>
            <a:r>
              <a:rPr lang="en-US" sz="2400">
                <a:solidFill>
                  <a:srgbClr val="FF0000"/>
                </a:solidFill>
              </a:rPr>
              <a:t>returns 0</a:t>
            </a:r>
            <a:r>
              <a:rPr lang="en-US" sz="2400"/>
              <a:t> to indicate an end of file after all the data has been read.</a:t>
            </a:r>
          </a:p>
          <a:p>
            <a:pPr marL="0" indent="0" algn="just">
              <a:buNone/>
            </a:pPr>
            <a:r>
              <a:rPr lang="en-US" sz="2400"/>
              <a:t>b) If we write to a pipe whose read end has been closed, the signal </a:t>
            </a:r>
            <a:r>
              <a:rPr lang="en-US" sz="2400">
                <a:ln w="22225">
                  <a:solidFill>
                    <a:schemeClr val="accent2"/>
                  </a:solidFill>
                  <a:prstDash val="solid"/>
                </a:ln>
                <a:solidFill>
                  <a:schemeClr val="accent2">
                    <a:lumMod val="40000"/>
                    <a:lumOff val="60000"/>
                  </a:schemeClr>
                </a:solidFill>
                <a:effectLst/>
              </a:rPr>
              <a:t>SIGPIPE</a:t>
            </a:r>
            <a:r>
              <a:rPr lang="en-US" sz="2400"/>
              <a:t> is generated which is either ignored or catched. PIPE_BUF specifies the kernel’s pipe buffer size.</a:t>
            </a:r>
          </a:p>
          <a:p>
            <a:pPr marL="0" indent="0" algn="just">
              <a:buNone/>
            </a:pPr>
            <a:r>
              <a:rPr lang="en-US" sz="2400"/>
              <a:t> Ordinary pipes on Windows systems are termed anonymous pipes. They employ parent–child relationships between the communicating processes. In addition, reading and writing to the pipe can be accomplished with the ordinary ReadFile () and WriteFile () functions. </a:t>
            </a:r>
          </a:p>
          <a:p>
            <a:pPr marL="0" indent="0" algn="just">
              <a:buNone/>
            </a:pPr>
            <a:r>
              <a:rPr lang="en-US" sz="2400"/>
              <a:t>The Windows API for creating pipes is the CreatePipe() function.</a:t>
            </a:r>
          </a:p>
          <a:p>
            <a:pPr marL="0" indent="0" algn="just">
              <a:buNone/>
            </a:pPr>
            <a:r>
              <a:rPr lang="en-US" sz="2400"/>
              <a:t> Ordinary pipes provide a simple mechanism for allowing a pair of processes to </a:t>
            </a:r>
          </a:p>
          <a:p>
            <a:pPr marL="0" indent="0" algn="just">
              <a:buNone/>
            </a:pPr>
            <a:r>
              <a:rPr lang="en-US" sz="2400"/>
              <a:t>communicate. However, ordinary pipes exist only while the processes are communicating with one another. On both UNIX and Windows systems, once the processes have finished communicating and have terminated,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a:ln w="22225">
                  <a:solidFill>
                    <a:schemeClr val="accent2"/>
                  </a:solidFill>
                  <a:prstDash val="solid"/>
                </a:ln>
                <a:solidFill>
                  <a:schemeClr val="accent2">
                    <a:lumMod val="40000"/>
                    <a:lumOff val="60000"/>
                  </a:schemeClr>
                </a:solidFill>
                <a:effectLst/>
              </a:rPr>
              <a:t>2.Named Pipes or FIFOs</a:t>
            </a:r>
          </a:p>
        </p:txBody>
      </p:sp>
      <p:sp>
        <p:nvSpPr>
          <p:cNvPr id="3" name="Content Placeholder 2"/>
          <p:cNvSpPr>
            <a:spLocks noGrp="1"/>
          </p:cNvSpPr>
          <p:nvPr>
            <p:ph idx="1"/>
          </p:nvPr>
        </p:nvSpPr>
        <p:spPr>
          <a:xfrm>
            <a:off x="838200" y="1388110"/>
            <a:ext cx="10515600" cy="5254625"/>
          </a:xfrm>
        </p:spPr>
        <p:txBody>
          <a:bodyPr/>
          <a:lstStyle/>
          <a:p>
            <a:pPr marL="514350" indent="-514350">
              <a:buAutoNum type="arabicPeriod"/>
            </a:pPr>
            <a:r>
              <a:rPr lang="en-US"/>
              <a:t>Named pipes are referred to as </a:t>
            </a:r>
            <a:r>
              <a:rPr lang="en-US">
                <a:ln w="12700">
                  <a:solidFill>
                    <a:schemeClr val="accent5"/>
                  </a:solidFill>
                  <a:prstDash val="solid"/>
                </a:ln>
                <a:pattFill prst="ltDnDiag">
                  <a:fgClr>
                    <a:schemeClr val="accent5">
                      <a:lumMod val="60000"/>
                      <a:lumOff val="40000"/>
                    </a:schemeClr>
                  </a:fgClr>
                  <a:bgClr>
                    <a:schemeClr val="bg1"/>
                  </a:bgClr>
                </a:pattFill>
                <a:effectLst/>
              </a:rPr>
              <a:t>FIFOs</a:t>
            </a:r>
            <a:r>
              <a:rPr lang="en-US"/>
              <a:t> in UNIX systems.</a:t>
            </a:r>
          </a:p>
          <a:p>
            <a:pPr marL="514350" indent="-514350">
              <a:buAutoNum type="arabicPeriod"/>
            </a:pPr>
            <a:r>
              <a:rPr lang="en-US"/>
              <a:t> Both UNIX and Windows systems support named pipes.</a:t>
            </a:r>
          </a:p>
          <a:p>
            <a:pPr marL="514350" indent="-514350">
              <a:buAutoNum type="arabicPeriod"/>
            </a:pPr>
            <a:r>
              <a:rPr lang="en-US"/>
              <a:t>Named pipes provide a much more powerful communication tool. </a:t>
            </a:r>
          </a:p>
          <a:p>
            <a:pPr marL="514350" indent="-514350">
              <a:buAutoNum type="arabicPeriod"/>
            </a:pPr>
            <a:r>
              <a:rPr lang="en-US"/>
              <a:t> Communication can be </a:t>
            </a:r>
            <a:r>
              <a:rPr lang="en-US">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bidirectional.</a:t>
            </a:r>
          </a:p>
          <a:p>
            <a:pPr marL="514350" indent="-514350">
              <a:buAutoNum type="arabicPeriod"/>
            </a:pPr>
            <a:r>
              <a:rPr lang="en-US"/>
              <a:t>Unnamed pipes can be used only between related processes when a common ancestor has created the pipe. With FIFOs, however, unrelated processes can exchange data.</a:t>
            </a:r>
          </a:p>
          <a:p>
            <a:pPr marL="514350" indent="-514350">
              <a:buAutoNum type="arabicPeriod"/>
            </a:pPr>
            <a:r>
              <a:rPr lang="en-US"/>
              <a:t> Creating a FIFO is similar to creating a file.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6070"/>
            <a:ext cx="10515600" cy="5871210"/>
          </a:xfrm>
        </p:spPr>
        <p:txBody>
          <a:bodyPr>
            <a:normAutofit lnSpcReduction="10000"/>
          </a:bodyPr>
          <a:lstStyle/>
          <a:p>
            <a:pPr marL="0" indent="0">
              <a:buNone/>
            </a:pPr>
            <a:r>
              <a:rPr lang="en-US">
                <a:solidFill>
                  <a:srgbClr val="FF0000"/>
                </a:solidFill>
              </a:rPr>
              <a:t>General Form:</a:t>
            </a:r>
            <a:r>
              <a:rPr lang="en-US"/>
              <a:t> int mkfifo(const char *path, mode_t mode);</a:t>
            </a:r>
          </a:p>
          <a:p>
            <a:pPr marL="0" indent="0">
              <a:buNone/>
            </a:pPr>
            <a:r>
              <a:rPr lang="en-US"/>
              <a:t> Once we have used mkfifo to create a FIFO, we open it using open. Normal file I/O functions(close, read,write,unlink etc) all work with FIFOs.</a:t>
            </a:r>
          </a:p>
          <a:p>
            <a:pPr marL="0" indent="0">
              <a:buNone/>
            </a:pPr>
            <a:r>
              <a:rPr lang="en-US"/>
              <a:t>There are two uses for FIFOs.</a:t>
            </a:r>
          </a:p>
          <a:p>
            <a:pPr marL="0" indent="0">
              <a:buNone/>
            </a:pPr>
            <a:r>
              <a:rPr lang="en-US"/>
              <a:t>a) Duplication of Output stream</a:t>
            </a:r>
          </a:p>
          <a:p>
            <a:pPr marL="0" indent="0">
              <a:buNone/>
            </a:pPr>
            <a:r>
              <a:rPr lang="en-US"/>
              <a:t>b) Client server communication</a:t>
            </a:r>
          </a:p>
          <a:p>
            <a:pPr marL="0" indent="0">
              <a:buNone/>
            </a:pPr>
            <a:r>
              <a:rPr lang="en-US"/>
              <a:t> </a:t>
            </a:r>
          </a:p>
          <a:p>
            <a:pPr marL="0" indent="0">
              <a:buNone/>
            </a:pPr>
            <a:r>
              <a:rPr lang="en-US"/>
              <a:t>Using FIFOs to Duplicate Output Streams</a:t>
            </a:r>
          </a:p>
          <a:p>
            <a:pPr marL="0" indent="0">
              <a:buNone/>
            </a:pPr>
            <a:endParaRPr lang="en-US"/>
          </a:p>
          <a:p>
            <a:pPr marL="0" indent="0">
              <a:buNone/>
            </a:pPr>
            <a:r>
              <a:rPr lang="en-US">
                <a:ln w="22225">
                  <a:solidFill>
                    <a:schemeClr val="accent2"/>
                  </a:solidFill>
                  <a:prstDash val="solid"/>
                </a:ln>
                <a:solidFill>
                  <a:schemeClr val="accent2">
                    <a:lumMod val="40000"/>
                    <a:lumOff val="60000"/>
                  </a:schemeClr>
                </a:solidFill>
                <a:effectLst/>
                <a:sym typeface="+mn-ea"/>
              </a:rPr>
              <a:t>a) Duplication of Output stream</a:t>
            </a:r>
            <a:endParaRPr lang="en-US"/>
          </a:p>
          <a:p>
            <a:pPr marL="0" indent="0">
              <a:buNone/>
            </a:pPr>
            <a:r>
              <a:rPr lang="en-US"/>
              <a:t>FIFOs can be used to duplicate an output stream and can be used for nonlinear connections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32180" y="904240"/>
            <a:ext cx="8985250" cy="2581910"/>
          </a:xfrm>
          <a:prstGeom prst="rect">
            <a:avLst/>
          </a:prstGeom>
        </p:spPr>
      </p:pic>
      <p:sp>
        <p:nvSpPr>
          <p:cNvPr id="5" name="Text Box 4"/>
          <p:cNvSpPr txBox="1"/>
          <p:nvPr/>
        </p:nvSpPr>
        <p:spPr>
          <a:xfrm>
            <a:off x="405765" y="3486150"/>
            <a:ext cx="10506075" cy="3107690"/>
          </a:xfrm>
          <a:prstGeom prst="rect">
            <a:avLst/>
          </a:prstGeom>
          <a:noFill/>
        </p:spPr>
        <p:txBody>
          <a:bodyPr wrap="square" rtlCol="0" anchor="t">
            <a:spAutoFit/>
          </a:bodyPr>
          <a:lstStyle/>
          <a:p>
            <a:pPr algn="just"/>
            <a:r>
              <a:rPr lang="en-US" sz="2800"/>
              <a:t>With a FIFO and the UNIX program tee(1), we can accomplish this procedure without using a temporary file. (The tee program copies its standard input to both its standard output and the file named on its command line.)</a:t>
            </a:r>
          </a:p>
          <a:p>
            <a:pPr algn="just"/>
            <a:r>
              <a:rPr lang="en-US" sz="2800"/>
              <a:t>mkfifo fifo1 </a:t>
            </a:r>
          </a:p>
          <a:p>
            <a:pPr algn="just"/>
            <a:r>
              <a:rPr lang="en-US" sz="2800"/>
              <a:t>prog3 &lt; fifo1 &amp; </a:t>
            </a:r>
          </a:p>
          <a:p>
            <a:pPr algn="just"/>
            <a:r>
              <a:rPr lang="en-US" sz="2800"/>
              <a:t>prog1 &lt; infile | tee fifo1 | prog2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47980"/>
            <a:ext cx="9931400" cy="5829300"/>
          </a:xfrm>
        </p:spPr>
        <p:txBody>
          <a:bodyPr/>
          <a:lstStyle/>
          <a:p>
            <a:pPr marL="0" indent="0" algn="just">
              <a:buNone/>
            </a:pPr>
            <a:r>
              <a:rPr lang="en-US"/>
              <a:t>We create the FIFO and then start prog3 in the background, reading from the FIFO. We then start prog1 and use tee to send its input to both the FIFO and prog2.</a:t>
            </a:r>
          </a:p>
        </p:txBody>
      </p:sp>
      <p:pic>
        <p:nvPicPr>
          <p:cNvPr id="4" name="Content Placeholder 3"/>
          <p:cNvPicPr>
            <a:picLocks noGrp="1" noChangeAspect="1"/>
          </p:cNvPicPr>
          <p:nvPr>
            <p:ph sz="half" idx="2"/>
          </p:nvPr>
        </p:nvPicPr>
        <p:blipFill>
          <a:blip r:embed="rId2"/>
          <a:stretch>
            <a:fillRect/>
          </a:stretch>
        </p:blipFill>
        <p:spPr>
          <a:xfrm>
            <a:off x="1148080" y="1868805"/>
            <a:ext cx="9621520" cy="385381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sz="4000">
                <a:ln w="22225">
                  <a:solidFill>
                    <a:schemeClr val="accent2"/>
                  </a:solidFill>
                  <a:prstDash val="solid"/>
                </a:ln>
                <a:solidFill>
                  <a:schemeClr val="accent2">
                    <a:lumMod val="40000"/>
                    <a:lumOff val="60000"/>
                  </a:schemeClr>
                </a:solidFill>
                <a:effectLst/>
              </a:rPr>
              <a:t>b)Client–Server Communication Using a FIFO</a:t>
            </a:r>
          </a:p>
        </p:txBody>
      </p:sp>
      <p:sp>
        <p:nvSpPr>
          <p:cNvPr id="6" name="Content Placeholder 5"/>
          <p:cNvSpPr>
            <a:spLocks noGrp="1"/>
          </p:cNvSpPr>
          <p:nvPr>
            <p:ph sz="half" idx="1"/>
          </p:nvPr>
        </p:nvSpPr>
        <p:spPr>
          <a:xfrm>
            <a:off x="838200" y="1388745"/>
            <a:ext cx="10684510" cy="5157470"/>
          </a:xfrm>
        </p:spPr>
        <p:txBody>
          <a:bodyPr/>
          <a:lstStyle/>
          <a:p>
            <a:pPr marL="0" indent="0" algn="just">
              <a:buNone/>
            </a:pPr>
            <a:r>
              <a:rPr lang="en-US"/>
              <a:t>Another use for FIFOs is to send data between a client and a server. If we have a server that is contacted by numerous clients, each client can write its request to a well-known FIFO that the server creates.</a:t>
            </a:r>
          </a:p>
        </p:txBody>
      </p:sp>
      <p:pic>
        <p:nvPicPr>
          <p:cNvPr id="7" name="Content Placeholder 6"/>
          <p:cNvPicPr>
            <a:picLocks noGrp="1" noChangeAspect="1"/>
          </p:cNvPicPr>
          <p:nvPr>
            <p:ph sz="half" idx="2"/>
          </p:nvPr>
        </p:nvPicPr>
        <p:blipFill>
          <a:blip r:embed="rId2"/>
          <a:stretch>
            <a:fillRect/>
          </a:stretch>
        </p:blipFill>
        <p:spPr>
          <a:xfrm>
            <a:off x="1583690" y="2701290"/>
            <a:ext cx="8507730" cy="399542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4000">
                <a:ln w="22225">
                  <a:solidFill>
                    <a:schemeClr val="accent2"/>
                  </a:solidFill>
                  <a:prstDash val="solid"/>
                </a:ln>
                <a:solidFill>
                  <a:schemeClr val="accent2">
                    <a:lumMod val="40000"/>
                    <a:lumOff val="60000"/>
                  </a:schemeClr>
                </a:solidFill>
                <a:effectLst/>
              </a:rPr>
              <a:t>Client-server communication using FIFOs</a:t>
            </a:r>
          </a:p>
        </p:txBody>
      </p:sp>
      <p:pic>
        <p:nvPicPr>
          <p:cNvPr id="7" name="Content Placeholder 6"/>
          <p:cNvPicPr>
            <a:picLocks noGrp="1" noChangeAspect="1"/>
          </p:cNvPicPr>
          <p:nvPr>
            <p:ph idx="1"/>
          </p:nvPr>
        </p:nvPicPr>
        <p:blipFill>
          <a:blip r:embed="rId2"/>
          <a:stretch>
            <a:fillRect/>
          </a:stretch>
        </p:blipFill>
        <p:spPr>
          <a:xfrm>
            <a:off x="837565" y="1400810"/>
            <a:ext cx="10516235" cy="545719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a:ln w="22225">
                  <a:solidFill>
                    <a:schemeClr val="accent2"/>
                  </a:solidFill>
                  <a:prstDash val="solid"/>
                </a:ln>
                <a:solidFill>
                  <a:schemeClr val="accent2">
                    <a:lumMod val="40000"/>
                    <a:lumOff val="60000"/>
                  </a:schemeClr>
                </a:solidFill>
                <a:effectLst/>
                <a:sym typeface="+mn-ea"/>
              </a:rPr>
              <a:t>3.Message Queues</a:t>
            </a:r>
            <a:r>
              <a:rPr lang="en-US">
                <a:ln w="22225">
                  <a:solidFill>
                    <a:schemeClr val="accent2"/>
                  </a:solidFill>
                  <a:prstDash val="solid"/>
                </a:ln>
                <a:solidFill>
                  <a:schemeClr val="accent2">
                    <a:lumMod val="40000"/>
                    <a:lumOff val="60000"/>
                  </a:schemeClr>
                </a:solidFill>
                <a:effectLst/>
              </a:rPr>
              <a:t/>
            </a:r>
            <a:br>
              <a:rPr lang="en-US">
                <a:ln w="22225">
                  <a:solidFill>
                    <a:schemeClr val="accent2"/>
                  </a:solidFill>
                  <a:prstDash val="solid"/>
                </a:ln>
                <a:solidFill>
                  <a:schemeClr val="accent2">
                    <a:lumMod val="40000"/>
                    <a:lumOff val="60000"/>
                  </a:schemeClr>
                </a:solidFill>
                <a:effectLst/>
              </a:rPr>
            </a:br>
            <a:endParaRPr lang="en-US"/>
          </a:p>
        </p:txBody>
      </p:sp>
      <p:sp>
        <p:nvSpPr>
          <p:cNvPr id="3" name="Content Placeholder 2"/>
          <p:cNvSpPr>
            <a:spLocks noGrp="1"/>
          </p:cNvSpPr>
          <p:nvPr>
            <p:ph idx="1"/>
          </p:nvPr>
        </p:nvSpPr>
        <p:spPr>
          <a:xfrm>
            <a:off x="838200" y="1155065"/>
            <a:ext cx="10515600" cy="5022215"/>
          </a:xfrm>
        </p:spPr>
        <p:txBody>
          <a:bodyPr/>
          <a:lstStyle/>
          <a:p>
            <a:pPr marL="0" indent="0">
              <a:buNone/>
            </a:pPr>
            <a:r>
              <a:rPr lang="en-US" sz="3600">
                <a:ln w="22225">
                  <a:solidFill>
                    <a:schemeClr val="accent2"/>
                  </a:solidFill>
                  <a:prstDash val="solid"/>
                </a:ln>
                <a:solidFill>
                  <a:schemeClr val="accent2">
                    <a:lumMod val="40000"/>
                    <a:lumOff val="60000"/>
                  </a:schemeClr>
                </a:solidFill>
                <a:effectLst/>
              </a:rPr>
              <a:t>msgget(): </a:t>
            </a:r>
            <a:r>
              <a:rPr lang="en-US" sz="3600"/>
              <a:t>New queue is created </a:t>
            </a:r>
            <a:r>
              <a:rPr lang="en-US" sz="3600">
                <a:ln w="10160">
                  <a:solidFill>
                    <a:schemeClr val="accent5"/>
                  </a:solidFill>
                  <a:prstDash val="solid"/>
                </a:ln>
                <a:solidFill>
                  <a:srgbClr val="FFFFFF"/>
                </a:solidFill>
                <a:effectLst>
                  <a:outerShdw blurRad="38100" dist="22860" dir="5400000" algn="tl" rotWithShape="0">
                    <a:srgbClr val="000000">
                      <a:alpha val="30000"/>
                    </a:srgbClr>
                  </a:outerShdw>
                </a:effectLst>
              </a:rPr>
              <a:t>or </a:t>
            </a:r>
            <a:r>
              <a:rPr lang="en-US" sz="3600"/>
              <a:t>existing queue is opened.</a:t>
            </a:r>
          </a:p>
          <a:p>
            <a:pPr marL="0" indent="0">
              <a:buNone/>
            </a:pPr>
            <a:r>
              <a:rPr lang="en-US" sz="3600">
                <a:ln w="22225">
                  <a:solidFill>
                    <a:schemeClr val="accent2"/>
                  </a:solidFill>
                  <a:prstDash val="solid"/>
                </a:ln>
                <a:solidFill>
                  <a:schemeClr val="accent2">
                    <a:lumMod val="40000"/>
                    <a:lumOff val="60000"/>
                  </a:schemeClr>
                </a:solidFill>
                <a:effectLst/>
              </a:rPr>
              <a:t>msgsnd():</a:t>
            </a:r>
            <a:r>
              <a:rPr lang="en-US" sz="3600"/>
              <a:t> Write into message queue.</a:t>
            </a:r>
          </a:p>
          <a:p>
            <a:pPr marL="0" indent="0">
              <a:buNone/>
            </a:pPr>
            <a:r>
              <a:rPr lang="en-US" sz="3600">
                <a:ln w="22225">
                  <a:solidFill>
                    <a:schemeClr val="accent2"/>
                  </a:solidFill>
                  <a:prstDash val="solid"/>
                </a:ln>
                <a:solidFill>
                  <a:schemeClr val="accent2">
                    <a:lumMod val="40000"/>
                    <a:lumOff val="60000"/>
                  </a:schemeClr>
                </a:solidFill>
                <a:effectLst/>
              </a:rPr>
              <a:t>msgrcv() :</a:t>
            </a:r>
            <a:r>
              <a:rPr lang="en-US" sz="3600"/>
              <a:t> Read from the </a:t>
            </a:r>
            <a:r>
              <a:rPr lang="en-US" sz="3600">
                <a:sym typeface="+mn-ea"/>
              </a:rPr>
              <a:t>message queue.</a:t>
            </a:r>
          </a:p>
          <a:p>
            <a:pPr marL="0" indent="0">
              <a:buNone/>
            </a:pPr>
            <a:r>
              <a:rPr lang="en-US" sz="3600">
                <a:ln w="22225">
                  <a:solidFill>
                    <a:schemeClr val="accent2"/>
                  </a:solidFill>
                  <a:prstDash val="solid"/>
                </a:ln>
                <a:solidFill>
                  <a:schemeClr val="accent2">
                    <a:lumMod val="40000"/>
                    <a:lumOff val="60000"/>
                  </a:schemeClr>
                </a:solidFill>
                <a:effectLst/>
                <a:sym typeface="+mn-ea"/>
              </a:rPr>
              <a:t>msgctl() :</a:t>
            </a:r>
            <a:r>
              <a:rPr lang="en-US" sz="3600">
                <a:sym typeface="+mn-ea"/>
              </a:rPr>
              <a:t> Perform control operation on message queue.</a:t>
            </a:r>
            <a:endParaRPr lang="en-US" sz="3600"/>
          </a:p>
          <a:p>
            <a:pPr marL="0" indent="0">
              <a:buNone/>
            </a:pPr>
            <a:endParaRPr lang="en-US"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0400" y="401955"/>
            <a:ext cx="10515600" cy="5979795"/>
          </a:xfrm>
        </p:spPr>
        <p:txBody>
          <a:bodyPr/>
          <a:lstStyle/>
          <a:p>
            <a:pPr marL="0" indent="0">
              <a:buNone/>
            </a:pPr>
            <a:r>
              <a:rPr lang="en-US" b="1">
                <a:solidFill>
                  <a:srgbClr val="FF0000"/>
                </a:solidFill>
              </a:rPr>
              <a:t>IPC : </a:t>
            </a:r>
            <a:r>
              <a:rPr lang="en-US"/>
              <a:t>Exchange of data between two or more separate or Independent process.</a:t>
            </a:r>
          </a:p>
          <a:p>
            <a:pPr>
              <a:buFont typeface="Wingdings" panose="05000000000000000000" charset="0"/>
              <a:buChar char="v"/>
            </a:pPr>
            <a:r>
              <a:rPr lang="en-US"/>
              <a:t>Operating systems provides the facilities for IPC.</a:t>
            </a:r>
          </a:p>
          <a:p>
            <a:pPr marL="0" indent="0">
              <a:buFont typeface="Wingdings" panose="05000000000000000000" charset="0"/>
              <a:buNone/>
            </a:pPr>
            <a:endParaRPr lang="en-US"/>
          </a:p>
        </p:txBody>
      </p:sp>
      <p:sp>
        <p:nvSpPr>
          <p:cNvPr id="4" name="Rounded Rectangle 3"/>
          <p:cNvSpPr/>
          <p:nvPr/>
        </p:nvSpPr>
        <p:spPr>
          <a:xfrm>
            <a:off x="1790065" y="2969895"/>
            <a:ext cx="1902460" cy="86233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b="1"/>
              <a:t>Web server</a:t>
            </a:r>
          </a:p>
        </p:txBody>
      </p:sp>
      <p:sp>
        <p:nvSpPr>
          <p:cNvPr id="5" name="Rounded Rectangle 4"/>
          <p:cNvSpPr/>
          <p:nvPr/>
        </p:nvSpPr>
        <p:spPr>
          <a:xfrm>
            <a:off x="5212080" y="2887345"/>
            <a:ext cx="2039620" cy="9582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DataBase</a:t>
            </a:r>
          </a:p>
        </p:txBody>
      </p:sp>
      <p:sp>
        <p:nvSpPr>
          <p:cNvPr id="6" name="Text Box 5"/>
          <p:cNvSpPr txBox="1"/>
          <p:nvPr/>
        </p:nvSpPr>
        <p:spPr>
          <a:xfrm>
            <a:off x="2241550" y="2353945"/>
            <a:ext cx="862965" cy="521970"/>
          </a:xfrm>
          <a:prstGeom prst="rect">
            <a:avLst/>
          </a:prstGeom>
          <a:noFill/>
        </p:spPr>
        <p:txBody>
          <a:bodyPr wrap="square" rtlCol="0">
            <a:spAutoFit/>
          </a:bodyPr>
          <a:lstStyle/>
          <a:p>
            <a:r>
              <a:rPr lang="en-US" sz="2800"/>
              <a:t>P1</a:t>
            </a:r>
          </a:p>
        </p:txBody>
      </p:sp>
      <p:sp>
        <p:nvSpPr>
          <p:cNvPr id="7" name="Text Box 6"/>
          <p:cNvSpPr txBox="1"/>
          <p:nvPr/>
        </p:nvSpPr>
        <p:spPr>
          <a:xfrm>
            <a:off x="5978525" y="2353945"/>
            <a:ext cx="725805" cy="521970"/>
          </a:xfrm>
          <a:prstGeom prst="rect">
            <a:avLst/>
          </a:prstGeom>
          <a:noFill/>
        </p:spPr>
        <p:txBody>
          <a:bodyPr wrap="square" rtlCol="0">
            <a:spAutoFit/>
          </a:bodyPr>
          <a:lstStyle/>
          <a:p>
            <a:r>
              <a:rPr lang="en-US" sz="2800"/>
              <a:t>P2</a:t>
            </a:r>
          </a:p>
        </p:txBody>
      </p:sp>
      <p:sp>
        <p:nvSpPr>
          <p:cNvPr id="8" name="Flowchart: Process 7"/>
          <p:cNvSpPr/>
          <p:nvPr/>
        </p:nvSpPr>
        <p:spPr>
          <a:xfrm>
            <a:off x="1899920" y="4051300"/>
            <a:ext cx="5351780" cy="835025"/>
          </a:xfrm>
          <a:prstGeom prst="flowChartProces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cxnSp>
        <p:nvCxnSpPr>
          <p:cNvPr id="10" name="Straight Connector 9"/>
          <p:cNvCxnSpPr/>
          <p:nvPr/>
        </p:nvCxnSpPr>
        <p:spPr>
          <a:xfrm>
            <a:off x="1188085" y="2052320"/>
            <a:ext cx="123190" cy="36690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297305" y="5584190"/>
            <a:ext cx="6625590" cy="137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799705" y="1943100"/>
            <a:ext cx="81915" cy="3627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1188085" y="1929130"/>
            <a:ext cx="6583680" cy="8255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7380"/>
          </a:xfrm>
        </p:spPr>
        <p:txBody>
          <a:bodyPr>
            <a:normAutofit fontScale="90000"/>
          </a:bodyPr>
          <a:lstStyle/>
          <a:p>
            <a:pPr algn="ctr"/>
            <a:r>
              <a:rPr lang="en-US" sz="4000">
                <a:ln w="22225">
                  <a:solidFill>
                    <a:schemeClr val="accent2"/>
                  </a:solidFill>
                  <a:prstDash val="solid"/>
                </a:ln>
                <a:solidFill>
                  <a:schemeClr val="accent2">
                    <a:lumMod val="40000"/>
                    <a:lumOff val="60000"/>
                  </a:schemeClr>
                </a:solidFill>
                <a:effectLst/>
              </a:rPr>
              <a:t>3.Message Queues</a:t>
            </a:r>
          </a:p>
        </p:txBody>
      </p:sp>
      <p:sp>
        <p:nvSpPr>
          <p:cNvPr id="3" name="Content Placeholder 2"/>
          <p:cNvSpPr>
            <a:spLocks noGrp="1"/>
          </p:cNvSpPr>
          <p:nvPr>
            <p:ph idx="1"/>
          </p:nvPr>
        </p:nvSpPr>
        <p:spPr>
          <a:xfrm>
            <a:off x="838200" y="815340"/>
            <a:ext cx="10515600" cy="6043295"/>
          </a:xfrm>
        </p:spPr>
        <p:txBody>
          <a:bodyPr>
            <a:normAutofit fontScale="40000"/>
          </a:bodyPr>
          <a:lstStyle/>
          <a:p>
            <a:pPr>
              <a:buFont typeface="Wingdings" panose="05000000000000000000" charset="0"/>
              <a:buChar char="v"/>
            </a:pPr>
            <a:r>
              <a:rPr lang="en-US" sz="5500" b="1"/>
              <a:t>A message queue is a linked list of messages stored within the kernel and identified by a message queue identifier.</a:t>
            </a:r>
          </a:p>
          <a:p>
            <a:pPr>
              <a:buFont typeface="Wingdings" panose="05000000000000000000" charset="0"/>
              <a:buChar char="v"/>
            </a:pPr>
            <a:r>
              <a:rPr lang="en-US" sz="5500" b="1"/>
              <a:t>Each queue has the following msqid_ds structure associated with it.</a:t>
            </a:r>
          </a:p>
          <a:p>
            <a:pPr marL="0" indent="0">
              <a:buNone/>
            </a:pPr>
            <a:r>
              <a:rPr lang="en-US" sz="5000"/>
              <a:t>struct msqid_ds</a:t>
            </a:r>
          </a:p>
          <a:p>
            <a:pPr marL="0" indent="0">
              <a:buNone/>
            </a:pPr>
            <a:r>
              <a:rPr lang="en-US" sz="5000"/>
              <a:t>{</a:t>
            </a:r>
          </a:p>
          <a:p>
            <a:pPr marL="0" indent="0">
              <a:buNone/>
            </a:pPr>
            <a:r>
              <a:rPr lang="en-US" sz="5000"/>
              <a:t>struct ipc_perm msg_perm;		 /* defines permissions */ </a:t>
            </a:r>
          </a:p>
          <a:p>
            <a:pPr marL="0" indent="0">
              <a:buNone/>
            </a:pPr>
            <a:r>
              <a:rPr lang="en-US" sz="5000"/>
              <a:t>msgqnum_t msg_qnum;			 /* # of messages on queue */ </a:t>
            </a:r>
          </a:p>
          <a:p>
            <a:pPr marL="0" indent="0">
              <a:buNone/>
            </a:pPr>
            <a:r>
              <a:rPr lang="en-US" sz="5000"/>
              <a:t>msglen_t msg_qbytes;			 /* max # of bytes on queue */ </a:t>
            </a:r>
          </a:p>
          <a:p>
            <a:pPr marL="0" indent="0">
              <a:buNone/>
            </a:pPr>
            <a:r>
              <a:rPr lang="en-US" sz="5000"/>
              <a:t>pid_t msg_lspid; 				/* pid of last msgsnd() */</a:t>
            </a:r>
          </a:p>
          <a:p>
            <a:pPr marL="0" indent="0">
              <a:buNone/>
            </a:pPr>
            <a:r>
              <a:rPr lang="en-US" sz="5000"/>
              <a:t>pid_t msg_lrpid; 				/* pid of last msgrcv() */ </a:t>
            </a:r>
          </a:p>
          <a:p>
            <a:pPr marL="0" indent="0">
              <a:buNone/>
            </a:pPr>
            <a:r>
              <a:rPr lang="en-US" sz="5000"/>
              <a:t>time_t msg_stime;			 /* last-msgsnd() time */ </a:t>
            </a:r>
          </a:p>
          <a:p>
            <a:pPr marL="0" indent="0">
              <a:buNone/>
            </a:pPr>
            <a:r>
              <a:rPr lang="en-US" sz="5000"/>
              <a:t>time_t msg_rtime; 			/* last-msgrcv() time */ </a:t>
            </a:r>
          </a:p>
          <a:p>
            <a:pPr marL="0" indent="0">
              <a:buNone/>
            </a:pPr>
            <a:r>
              <a:rPr lang="en-US" sz="5000"/>
              <a:t>time_t msg_ctime;			 /* last-change time */</a:t>
            </a:r>
          </a:p>
          <a:p>
            <a:pPr marL="0" indent="0">
              <a:buNone/>
            </a:pPr>
            <a:r>
              <a:rPr lang="en-US" sz="5000"/>
              <a:t>}; </a:t>
            </a:r>
          </a:p>
          <a:p>
            <a:pPr marL="0" indent="0">
              <a:buNone/>
            </a:pPr>
            <a:r>
              <a:rPr lang="en-US" sz="5000" b="1">
                <a:solidFill>
                  <a:srgbClr val="FF0000"/>
                </a:solidFill>
              </a:rPr>
              <a:t>This structure defines the current status of the queue.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4040"/>
          </a:xfrm>
        </p:spPr>
        <p:txBody>
          <a:bodyPr>
            <a:normAutofit fontScale="90000"/>
          </a:bodyPr>
          <a:lstStyle/>
          <a:p>
            <a:pPr algn="ctr"/>
            <a:r>
              <a:rPr lang="en-US" b="1">
                <a:solidFill>
                  <a:srgbClr val="FF0000"/>
                </a:solidFill>
                <a:sym typeface="+mn-ea"/>
              </a:rPr>
              <a:t> Msgget </a:t>
            </a:r>
            <a:r>
              <a:rPr lang="en-US"/>
              <a:t/>
            </a:r>
            <a:br>
              <a:rPr lang="en-US"/>
            </a:br>
            <a:endParaRPr lang="en-US"/>
          </a:p>
        </p:txBody>
      </p:sp>
      <p:sp>
        <p:nvSpPr>
          <p:cNvPr id="3" name="Content Placeholder 2"/>
          <p:cNvSpPr>
            <a:spLocks noGrp="1"/>
          </p:cNvSpPr>
          <p:nvPr>
            <p:ph idx="1"/>
          </p:nvPr>
        </p:nvSpPr>
        <p:spPr>
          <a:xfrm>
            <a:off x="592455" y="799465"/>
            <a:ext cx="11008360" cy="4351655"/>
          </a:xfrm>
        </p:spPr>
        <p:txBody>
          <a:bodyPr>
            <a:noAutofit/>
          </a:bodyPr>
          <a:lstStyle/>
          <a:p>
            <a:pPr marL="0" indent="0" algn="just">
              <a:buNone/>
            </a:pPr>
            <a:r>
              <a:rPr lang="en-US" sz="2600"/>
              <a:t>The first function normally called is msgget to either open an existing queue or create a new queue.</a:t>
            </a:r>
          </a:p>
          <a:p>
            <a:pPr marL="0" indent="0" algn="just">
              <a:buNone/>
            </a:pPr>
            <a:r>
              <a:rPr lang="en-US" sz="2600">
                <a:solidFill>
                  <a:srgbClr val="FF0000"/>
                </a:solidFill>
              </a:rPr>
              <a:t>General Form: </a:t>
            </a:r>
            <a:r>
              <a:rPr lang="en-US" sz="2600"/>
              <a:t>int msgget(key_t key, int flag);</a:t>
            </a:r>
          </a:p>
          <a:p>
            <a:pPr marL="0" indent="0" algn="just">
              <a:buNone/>
            </a:pPr>
            <a:r>
              <a:rPr lang="en-US" sz="2600"/>
              <a:t>Key is converted into identifier of the process and used to decide whether a new queue is created or an existing queue is referenced. </a:t>
            </a:r>
          </a:p>
          <a:p>
            <a:pPr algn="just">
              <a:buFont typeface="Wingdings" panose="05000000000000000000" charset="0"/>
              <a:buChar char="Ø"/>
            </a:pPr>
            <a:r>
              <a:rPr lang="en-US" sz="2600"/>
              <a:t>When a new queue is created, the following members of the msqid_ds structure are initialized.</a:t>
            </a:r>
          </a:p>
          <a:p>
            <a:pPr algn="just">
              <a:buFont typeface="Wingdings" panose="05000000000000000000" charset="0"/>
              <a:buChar char="Ø"/>
            </a:pPr>
            <a:r>
              <a:rPr lang="en-US" sz="2600"/>
              <a:t> The mode member of this structure is set to the corresponding permission bits of flag. </a:t>
            </a:r>
          </a:p>
          <a:p>
            <a:pPr algn="just">
              <a:buFont typeface="Wingdings" panose="05000000000000000000" charset="0"/>
              <a:buChar char="Ø"/>
            </a:pPr>
            <a:r>
              <a:rPr lang="en-US" sz="2600"/>
              <a:t>msg_qnum, msg_lspid, msg_lrpid, msg_stime, and msg_rtime are all set to 0. </a:t>
            </a:r>
          </a:p>
          <a:p>
            <a:pPr algn="just">
              <a:buFont typeface="Wingdings" panose="05000000000000000000" charset="0"/>
              <a:buChar char="Ø"/>
            </a:pPr>
            <a:r>
              <a:rPr lang="en-US" sz="2600"/>
              <a:t>msg_ctime is set to the current time. </a:t>
            </a:r>
          </a:p>
          <a:p>
            <a:pPr algn="just">
              <a:buFont typeface="Wingdings" panose="05000000000000000000" charset="0"/>
              <a:buChar char="Ø"/>
            </a:pPr>
            <a:r>
              <a:rPr lang="en-US" sz="2600"/>
              <a:t> msg_qbytes is set to the system limit. </a:t>
            </a:r>
          </a:p>
          <a:p>
            <a:pPr marL="0" indent="0" algn="just">
              <a:buNone/>
            </a:pPr>
            <a:r>
              <a:rPr lang="en-US" sz="2600"/>
              <a:t>On success, msgget returns the non-negative queue ID. This value is then used with the other three message queue functions.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a:solidFill>
                  <a:srgbClr val="FF0000"/>
                </a:solidFill>
                <a:sym typeface="+mn-ea"/>
              </a:rPr>
              <a:t>Msgsnd</a:t>
            </a:r>
            <a:r>
              <a:rPr lang="en-US"/>
              <a:t/>
            </a:r>
            <a:br>
              <a:rPr lang="en-US"/>
            </a:br>
            <a:endParaRPr lang="en-US"/>
          </a:p>
        </p:txBody>
      </p:sp>
      <p:sp>
        <p:nvSpPr>
          <p:cNvPr id="3" name="Content Placeholder 2"/>
          <p:cNvSpPr>
            <a:spLocks noGrp="1"/>
          </p:cNvSpPr>
          <p:nvPr>
            <p:ph idx="1"/>
          </p:nvPr>
        </p:nvSpPr>
        <p:spPr>
          <a:xfrm>
            <a:off x="1098550" y="1184275"/>
            <a:ext cx="10515600" cy="5501005"/>
          </a:xfrm>
        </p:spPr>
        <p:txBody>
          <a:bodyPr/>
          <a:lstStyle/>
          <a:p>
            <a:pPr algn="just">
              <a:buFont typeface="Wingdings" panose="05000000000000000000" charset="0"/>
              <a:buChar char="v"/>
            </a:pPr>
            <a:r>
              <a:rPr lang="en-US" sz="3200"/>
              <a:t>Data is placed onto a message queue by calling msgsnd.</a:t>
            </a:r>
          </a:p>
          <a:p>
            <a:pPr marL="0" indent="0" algn="just">
              <a:buNone/>
            </a:pPr>
            <a:r>
              <a:rPr lang="en-US" sz="3200">
                <a:solidFill>
                  <a:srgbClr val="FF0000"/>
                </a:solidFill>
              </a:rPr>
              <a:t>General Form:</a:t>
            </a:r>
            <a:r>
              <a:rPr lang="en-US" sz="3200"/>
              <a:t> int msgsnd(int msqid, const void *ptr, size_t nbytes, int flag);</a:t>
            </a:r>
          </a:p>
          <a:p>
            <a:pPr algn="just">
              <a:buFont typeface="Wingdings" panose="05000000000000000000" charset="0"/>
              <a:buChar char="v"/>
            </a:pPr>
            <a:r>
              <a:rPr lang="en-US" sz="3200"/>
              <a:t>Each message is composed of a positive long integer type field, a non-negative length (nbytes), and the actual data bytes (corresponding to the length). Messages are always placed at the end of the queue. </a:t>
            </a:r>
          </a:p>
          <a:p>
            <a:pPr algn="just">
              <a:buFont typeface="Wingdings" panose="05000000000000000000" charset="0"/>
              <a:buChar char="v"/>
            </a:pPr>
            <a:r>
              <a:rPr lang="en-US" sz="3200"/>
              <a:t>The ptr argument points to a long integer that contains the positive integer message type, and it is immediately followed by the message data.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a:solidFill>
                  <a:srgbClr val="FF0000"/>
                </a:solidFill>
                <a:sym typeface="+mn-ea"/>
              </a:rPr>
              <a:t>Msgrcv</a:t>
            </a:r>
            <a:r>
              <a:rPr lang="en-US"/>
              <a:t/>
            </a:r>
            <a:br>
              <a:rPr lang="en-US"/>
            </a:br>
            <a:endParaRPr lang="en-US"/>
          </a:p>
        </p:txBody>
      </p:sp>
      <p:sp>
        <p:nvSpPr>
          <p:cNvPr id="3" name="Content Placeholder 2"/>
          <p:cNvSpPr>
            <a:spLocks noGrp="1"/>
          </p:cNvSpPr>
          <p:nvPr>
            <p:ph idx="1"/>
          </p:nvPr>
        </p:nvSpPr>
        <p:spPr>
          <a:xfrm>
            <a:off x="838200" y="1196975"/>
            <a:ext cx="10515600" cy="4980305"/>
          </a:xfrm>
        </p:spPr>
        <p:txBody>
          <a:bodyPr>
            <a:normAutofit/>
          </a:bodyPr>
          <a:lstStyle/>
          <a:p>
            <a:pPr marL="0" indent="0" algn="just">
              <a:buNone/>
            </a:pPr>
            <a:r>
              <a:rPr lang="en-US" sz="3200"/>
              <a:t>Messages are retrieved from a queue by msgrcv.</a:t>
            </a:r>
          </a:p>
          <a:p>
            <a:pPr marL="0" indent="0" algn="just">
              <a:buNone/>
            </a:pPr>
            <a:r>
              <a:rPr lang="en-US" sz="3200">
                <a:solidFill>
                  <a:srgbClr val="FF0000"/>
                </a:solidFill>
              </a:rPr>
              <a:t>General Form: </a:t>
            </a:r>
            <a:r>
              <a:rPr lang="en-US" sz="3200"/>
              <a:t>ssize_t msgrcv(int msqid, void *ptr, size_t nbytes, long type, int flag);</a:t>
            </a:r>
          </a:p>
          <a:p>
            <a:pPr algn="just">
              <a:buFont typeface="Wingdings" panose="05000000000000000000" charset="0"/>
              <a:buChar char="v"/>
            </a:pPr>
            <a:r>
              <a:rPr lang="en-US" sz="3200"/>
              <a:t>The ptr argument points to a long integer (where the message type of the returned message is stored) followed by a data buffer for the actual message data. </a:t>
            </a:r>
          </a:p>
          <a:p>
            <a:pPr algn="just">
              <a:buFont typeface="Wingdings" panose="05000000000000000000" charset="0"/>
              <a:buChar char="v"/>
            </a:pPr>
            <a:r>
              <a:rPr lang="en-US" sz="3200"/>
              <a:t>n bytes specifies the size of the data buffer.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a:solidFill>
                  <a:srgbClr val="FF0000"/>
                </a:solidFill>
                <a:sym typeface="+mn-ea"/>
              </a:rPr>
              <a:t>Msgctl</a:t>
            </a:r>
            <a:r>
              <a:rPr lang="en-US"/>
              <a:t/>
            </a:r>
            <a:br>
              <a:rPr lang="en-US"/>
            </a:br>
            <a:endParaRPr lang="en-US"/>
          </a:p>
        </p:txBody>
      </p:sp>
      <p:sp>
        <p:nvSpPr>
          <p:cNvPr id="3" name="Content Placeholder 2"/>
          <p:cNvSpPr>
            <a:spLocks noGrp="1"/>
          </p:cNvSpPr>
          <p:nvPr>
            <p:ph idx="1"/>
          </p:nvPr>
        </p:nvSpPr>
        <p:spPr>
          <a:xfrm>
            <a:off x="838200" y="1032510"/>
            <a:ext cx="10515600" cy="5678170"/>
          </a:xfrm>
        </p:spPr>
        <p:txBody>
          <a:bodyPr>
            <a:noAutofit/>
          </a:bodyPr>
          <a:lstStyle/>
          <a:p>
            <a:pPr marL="0" indent="0" algn="just">
              <a:buNone/>
            </a:pPr>
            <a:r>
              <a:rPr lang="en-US"/>
              <a:t>The msgctl function performs various operations on a queue.</a:t>
            </a:r>
          </a:p>
          <a:p>
            <a:pPr marL="0" indent="0" algn="just">
              <a:buNone/>
            </a:pPr>
            <a:r>
              <a:rPr lang="en-US">
                <a:solidFill>
                  <a:srgbClr val="FF0000"/>
                </a:solidFill>
              </a:rPr>
              <a:t>General Form:</a:t>
            </a:r>
            <a:r>
              <a:rPr lang="en-US"/>
              <a:t> int msgctl(int msqid, int cmd, struct msqid_ds *buf );</a:t>
            </a:r>
          </a:p>
          <a:p>
            <a:pPr algn="just">
              <a:buFont typeface="Wingdings" panose="05000000000000000000" charset="0"/>
              <a:buChar char="v"/>
            </a:pPr>
            <a:r>
              <a:rPr lang="en-US"/>
              <a:t>The cmd argument specifies the command to be performed on the queue specified by msqid. </a:t>
            </a:r>
          </a:p>
          <a:p>
            <a:pPr algn="just">
              <a:buFont typeface="Wingdings" panose="05000000000000000000" charset="0"/>
              <a:buChar char="v"/>
            </a:pPr>
            <a:r>
              <a:rPr lang="en-US"/>
              <a:t>IPC_STAT Fetch the msqid_ds structure for this queue, storing it in the structure pointed to by buf. </a:t>
            </a:r>
          </a:p>
          <a:p>
            <a:pPr algn="just">
              <a:buFont typeface="Wingdings" panose="05000000000000000000" charset="0"/>
              <a:buChar char="v"/>
            </a:pPr>
            <a:r>
              <a:rPr lang="en-US"/>
              <a:t>IPC_SET Copy the following fields from the structure pointed to by buf to the msqid_ds structure associated with this queue: msg_perm.uid, </a:t>
            </a:r>
          </a:p>
          <a:p>
            <a:pPr algn="just">
              <a:buFont typeface="Wingdings" panose="05000000000000000000" charset="0"/>
              <a:buChar char="v"/>
            </a:pPr>
            <a:r>
              <a:rPr lang="en-US"/>
              <a:t>msg_perm.gid, msg_perm.mode, and msg_qbytes.</a:t>
            </a:r>
          </a:p>
          <a:p>
            <a:pPr marL="0" indent="0" algn="just">
              <a:buNone/>
            </a:pPr>
            <a:r>
              <a:rPr lang="en-US"/>
              <a:t>IPC_RMID Remove the message queue from the system and any data still on the queue. This removal is immediate.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6310"/>
          </a:xfrm>
        </p:spPr>
        <p:txBody>
          <a:bodyPr/>
          <a:lstStyle/>
          <a:p>
            <a:pPr algn="ctr"/>
            <a:r>
              <a:rPr lang="en-US">
                <a:ln w="22225">
                  <a:solidFill>
                    <a:schemeClr val="accent2"/>
                  </a:solidFill>
                  <a:prstDash val="solid"/>
                </a:ln>
                <a:solidFill>
                  <a:schemeClr val="accent2">
                    <a:lumMod val="40000"/>
                    <a:lumOff val="60000"/>
                  </a:schemeClr>
                </a:solidFill>
                <a:effectLst/>
              </a:rPr>
              <a:t>4.Shared memory</a:t>
            </a:r>
          </a:p>
        </p:txBody>
      </p:sp>
      <p:sp>
        <p:nvSpPr>
          <p:cNvPr id="3" name="Content Placeholder 2"/>
          <p:cNvSpPr>
            <a:spLocks noGrp="1"/>
          </p:cNvSpPr>
          <p:nvPr>
            <p:ph idx="1"/>
          </p:nvPr>
        </p:nvSpPr>
        <p:spPr>
          <a:xfrm>
            <a:off x="838200" y="1100455"/>
            <a:ext cx="10515600" cy="5459095"/>
          </a:xfrm>
        </p:spPr>
        <p:txBody>
          <a:bodyPr/>
          <a:lstStyle/>
          <a:p>
            <a:pPr marL="0" indent="0" algn="just">
              <a:buNone/>
            </a:pPr>
            <a:r>
              <a:rPr lang="en-US" sz="3200"/>
              <a:t>1.Shared memory allows </a:t>
            </a:r>
            <a:r>
              <a:rPr lang="en-US" sz="32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two or more processes</a:t>
            </a:r>
            <a:r>
              <a:rPr lang="en-US" sz="3200"/>
              <a:t> to share a given region of memory. </a:t>
            </a:r>
          </a:p>
          <a:p>
            <a:pPr marL="0" indent="0" algn="just">
              <a:buNone/>
            </a:pPr>
            <a:r>
              <a:rPr lang="en-US" sz="3200"/>
              <a:t>2. This is the fastest form of IPC, because the data does not need to be copied between the client and the server. </a:t>
            </a:r>
          </a:p>
          <a:p>
            <a:pPr marL="0" indent="0" algn="just">
              <a:buNone/>
            </a:pPr>
            <a:r>
              <a:rPr lang="en-US" sz="3200"/>
              <a:t>3. The only trick in using shared memory is synchronizing access to a given region among </a:t>
            </a:r>
            <a:r>
              <a:rPr lang="en-US" sz="32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multiple processes</a:t>
            </a:r>
            <a:r>
              <a:rPr lang="en-US" sz="3200"/>
              <a:t>.</a:t>
            </a:r>
          </a:p>
          <a:p>
            <a:pPr marL="0" indent="0" algn="just">
              <a:buNone/>
            </a:pPr>
            <a:r>
              <a:rPr lang="en-US" sz="3200"/>
              <a:t>4. If the server is placing data into a shared memory region, the client shouldn’t try to access the data until the server is done. Often, semaphores are used to synchronize shared memory access.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892300" y="599440"/>
            <a:ext cx="8460105" cy="3901440"/>
          </a:xfrm>
          <a:prstGeom prst="rect">
            <a:avLst/>
          </a:prstGeom>
        </p:spPr>
      </p:pic>
      <p:sp>
        <p:nvSpPr>
          <p:cNvPr id="5" name="Text Box 4"/>
          <p:cNvSpPr txBox="1"/>
          <p:nvPr/>
        </p:nvSpPr>
        <p:spPr>
          <a:xfrm>
            <a:off x="938530" y="5017135"/>
            <a:ext cx="10820400" cy="829945"/>
          </a:xfrm>
          <a:prstGeom prst="rect">
            <a:avLst/>
          </a:prstGeom>
          <a:noFill/>
        </p:spPr>
        <p:txBody>
          <a:bodyPr wrap="square" rtlCol="0" anchor="t">
            <a:spAutoFit/>
          </a:bodyPr>
          <a:lstStyle/>
          <a:p>
            <a:r>
              <a:rPr lang="en-US" sz="2400"/>
              <a:t>The kernel maintains a structure with at least the following members for each shared </a:t>
            </a:r>
          </a:p>
          <a:p>
            <a:r>
              <a:rPr lang="en-US" sz="2400"/>
              <a:t>memory segment.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4365"/>
            <a:ext cx="10515600" cy="5542915"/>
          </a:xfrm>
        </p:spPr>
        <p:txBody>
          <a:bodyPr>
            <a:noAutofit/>
          </a:bodyPr>
          <a:lstStyle/>
          <a:p>
            <a:pPr marL="0" indent="0">
              <a:buNone/>
            </a:pPr>
            <a:r>
              <a:rPr lang="en-US" sz="2400"/>
              <a:t>struct shmid_ds </a:t>
            </a:r>
          </a:p>
          <a:p>
            <a:pPr marL="0" indent="0">
              <a:buNone/>
            </a:pPr>
            <a:r>
              <a:rPr lang="en-US" sz="2400"/>
              <a:t>{ </a:t>
            </a:r>
          </a:p>
          <a:p>
            <a:pPr marL="0" indent="0">
              <a:buNone/>
            </a:pPr>
            <a:r>
              <a:rPr lang="en-US" sz="2400"/>
              <a:t>struct ipc_perm shm_perm; 			/* defines permissions */ </a:t>
            </a:r>
          </a:p>
          <a:p>
            <a:pPr marL="0" indent="0">
              <a:buNone/>
            </a:pPr>
            <a:r>
              <a:rPr lang="en-US" sz="2400"/>
              <a:t>size_t shm_segsz; 				/* size of segment in bytes */ </a:t>
            </a:r>
          </a:p>
          <a:p>
            <a:pPr marL="0" indent="0">
              <a:buNone/>
            </a:pPr>
            <a:r>
              <a:rPr lang="en-US" sz="2400"/>
              <a:t>pid_t shm_lpid; 				/* pid of last shmop() */ </a:t>
            </a:r>
          </a:p>
          <a:p>
            <a:pPr marL="0" indent="0">
              <a:buNone/>
            </a:pPr>
            <a:r>
              <a:rPr lang="en-US" sz="2400"/>
              <a:t>pid_t shm_cpid; 				/* pid of creator */ </a:t>
            </a:r>
          </a:p>
          <a:p>
            <a:pPr marL="0" indent="0">
              <a:buNone/>
            </a:pPr>
            <a:r>
              <a:rPr lang="en-US" sz="2400"/>
              <a:t>shmatt_t shm_nattch; 			/* number of current attaches */ </a:t>
            </a:r>
          </a:p>
          <a:p>
            <a:pPr marL="0" indent="0">
              <a:buNone/>
            </a:pPr>
            <a:r>
              <a:rPr lang="en-US" sz="2400"/>
              <a:t>time_t shm_atime;				 /* last-attach time */ </a:t>
            </a:r>
          </a:p>
          <a:p>
            <a:pPr marL="0" indent="0">
              <a:buNone/>
            </a:pPr>
            <a:r>
              <a:rPr lang="en-US" sz="2400"/>
              <a:t>time_t shm_dtime; 				/* last-detach time */</a:t>
            </a:r>
          </a:p>
          <a:p>
            <a:pPr marL="0" indent="0">
              <a:buNone/>
            </a:pPr>
            <a:r>
              <a:rPr lang="en-US" sz="2400"/>
              <a:t>time_t shm_ctime; 				/* last-change time */ </a:t>
            </a:r>
          </a:p>
          <a:p>
            <a:pPr marL="0" indent="0">
              <a:buNone/>
            </a:pPr>
            <a:r>
              <a:rPr lang="en-US" sz="2400"/>
              <a:t>...</a:t>
            </a:r>
          </a:p>
          <a:p>
            <a:pPr marL="0" indent="0">
              <a:buNone/>
            </a:pPr>
            <a:r>
              <a:rPr lang="en-US" sz="240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a:solidFill>
                  <a:srgbClr val="FF0000"/>
                </a:solidFill>
                <a:sym typeface="+mn-ea"/>
              </a:rPr>
              <a:t>shmget</a:t>
            </a:r>
            <a:r>
              <a:rPr lang="en-US"/>
              <a:t/>
            </a:r>
            <a:br>
              <a:rPr lang="en-US"/>
            </a:br>
            <a:endParaRPr lang="en-US"/>
          </a:p>
        </p:txBody>
      </p:sp>
      <p:sp>
        <p:nvSpPr>
          <p:cNvPr id="3" name="Content Placeholder 2"/>
          <p:cNvSpPr>
            <a:spLocks noGrp="1"/>
          </p:cNvSpPr>
          <p:nvPr>
            <p:ph idx="1"/>
          </p:nvPr>
        </p:nvSpPr>
        <p:spPr>
          <a:xfrm>
            <a:off x="838200" y="1155065"/>
            <a:ext cx="10788650" cy="5022215"/>
          </a:xfrm>
        </p:spPr>
        <p:txBody>
          <a:bodyPr>
            <a:noAutofit/>
          </a:bodyPr>
          <a:lstStyle/>
          <a:p>
            <a:pPr marL="0" indent="0" algn="just">
              <a:buNone/>
            </a:pPr>
            <a:r>
              <a:rPr lang="en-US"/>
              <a:t>The first function called is usually shmget, to obtain a shared memory identifier.</a:t>
            </a:r>
          </a:p>
          <a:p>
            <a:pPr marL="0" indent="0" algn="just">
              <a:buNone/>
            </a:pPr>
            <a:r>
              <a:rPr lang="en-US">
                <a:solidFill>
                  <a:srgbClr val="FF0000"/>
                </a:solidFill>
              </a:rPr>
              <a:t>General Form:</a:t>
            </a:r>
            <a:r>
              <a:rPr lang="en-US"/>
              <a:t> int shmget(key_t key, size_t size, int flag);</a:t>
            </a:r>
          </a:p>
          <a:p>
            <a:pPr algn="just">
              <a:buFont typeface="Wingdings" panose="05000000000000000000" charset="0"/>
              <a:buChar char="v"/>
            </a:pPr>
            <a:r>
              <a:rPr lang="en-US"/>
              <a:t>Key is converted into an identifier and whether a new segment is created or an existing segment is referenced. </a:t>
            </a:r>
          </a:p>
          <a:p>
            <a:pPr algn="just">
              <a:buFont typeface="Wingdings" panose="05000000000000000000" charset="0"/>
              <a:buChar char="v"/>
            </a:pPr>
            <a:r>
              <a:rPr lang="en-US"/>
              <a:t>When a new segment is created, the following members of the shmid_ds structure are initialized. </a:t>
            </a:r>
          </a:p>
          <a:p>
            <a:pPr algn="just">
              <a:buFont typeface="Wingdings" panose="05000000000000000000" charset="0"/>
              <a:buChar char="v"/>
            </a:pPr>
            <a:r>
              <a:rPr lang="en-US"/>
              <a:t>The ipc_perm structure is initialized . The mode member of this structure is set to the corresponding permission bits of flag.</a:t>
            </a:r>
          </a:p>
          <a:p>
            <a:pPr algn="just">
              <a:buFont typeface="Wingdings" panose="05000000000000000000" charset="0"/>
              <a:buChar char="v"/>
            </a:pPr>
            <a:r>
              <a:rPr lang="en-US"/>
              <a:t>shm_lpid, shm_nattch, shm_atime, and shm_dtime are all set to 0. </a:t>
            </a:r>
          </a:p>
          <a:p>
            <a:pPr algn="just">
              <a:buFont typeface="Wingdings" panose="05000000000000000000" charset="0"/>
              <a:buChar char="v"/>
            </a:pPr>
            <a:r>
              <a:rPr lang="en-US"/>
              <a:t>shm_ctime is set to the current time. </a:t>
            </a:r>
          </a:p>
          <a:p>
            <a:pPr marL="0" indent="0" algn="just">
              <a:buNone/>
            </a:pPr>
            <a:r>
              <a:rPr lang="en-US"/>
              <a:t>The size parameter is the size of the shared memory segment in bytes.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a:solidFill>
                  <a:srgbClr val="FF0000"/>
                </a:solidFill>
                <a:sym typeface="+mn-ea"/>
              </a:rPr>
              <a:t>shmctl</a:t>
            </a:r>
            <a:r>
              <a:rPr lang="en-US"/>
              <a:t/>
            </a:r>
            <a:br>
              <a:rPr lang="en-US"/>
            </a:br>
            <a:endParaRPr lang="en-US"/>
          </a:p>
        </p:txBody>
      </p:sp>
      <p:sp>
        <p:nvSpPr>
          <p:cNvPr id="3" name="Content Placeholder 2"/>
          <p:cNvSpPr>
            <a:spLocks noGrp="1"/>
          </p:cNvSpPr>
          <p:nvPr>
            <p:ph idx="1"/>
          </p:nvPr>
        </p:nvSpPr>
        <p:spPr>
          <a:xfrm>
            <a:off x="838200" y="908685"/>
            <a:ext cx="10515600" cy="5706745"/>
          </a:xfrm>
        </p:spPr>
        <p:txBody>
          <a:bodyPr>
            <a:noAutofit/>
          </a:bodyPr>
          <a:lstStyle/>
          <a:p>
            <a:pPr marL="0" indent="0" algn="just">
              <a:buNone/>
            </a:pPr>
            <a:r>
              <a:rPr lang="en-US"/>
              <a:t>The shmctl function is the catchall for various shared memory operations.</a:t>
            </a:r>
          </a:p>
          <a:p>
            <a:pPr marL="0" indent="0" algn="just">
              <a:buNone/>
            </a:pPr>
            <a:r>
              <a:rPr lang="en-US">
                <a:solidFill>
                  <a:srgbClr val="FF0000"/>
                </a:solidFill>
              </a:rPr>
              <a:t>General Form: </a:t>
            </a:r>
            <a:r>
              <a:rPr lang="en-US"/>
              <a:t>int shmctl(int shmid, int cmd, struct shmid_ds *buf );</a:t>
            </a:r>
          </a:p>
          <a:p>
            <a:pPr algn="just">
              <a:buFont typeface="Wingdings" panose="05000000000000000000" charset="0"/>
              <a:buChar char="v"/>
            </a:pPr>
            <a:r>
              <a:rPr lang="en-US"/>
              <a:t>The cmd argument specifies one of the following five commands to be performed, on the segment specified by shmid. </a:t>
            </a:r>
          </a:p>
          <a:p>
            <a:pPr algn="just">
              <a:buFont typeface="Wingdings" panose="05000000000000000000" charset="0"/>
              <a:buChar char="v"/>
            </a:pPr>
            <a:r>
              <a:rPr lang="en-US"/>
              <a:t>IPC_STAT Fetch the shmid_ds structure for this segment, storing it in the structure pointed to by buf. </a:t>
            </a:r>
          </a:p>
          <a:p>
            <a:pPr algn="just">
              <a:buFont typeface="Wingdings" panose="05000000000000000000" charset="0"/>
              <a:buChar char="v"/>
            </a:pPr>
            <a:r>
              <a:rPr lang="en-US"/>
              <a:t>IPC_SET Set the following three fields from the structure pointed to by buf in the shmid_ds structure associated with this shared memory segment: </a:t>
            </a:r>
          </a:p>
          <a:p>
            <a:pPr algn="just">
              <a:buFont typeface="Wingdings" panose="05000000000000000000" charset="0"/>
              <a:buChar char="v"/>
            </a:pPr>
            <a:r>
              <a:rPr lang="en-US"/>
              <a:t>shm_perm.uid, shm_perm.gid, and shm_perm.mode.</a:t>
            </a:r>
          </a:p>
          <a:p>
            <a:pPr marL="0" indent="0" algn="just">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0040"/>
            <a:ext cx="10515600" cy="5857240"/>
          </a:xfrm>
        </p:spPr>
        <p:txBody>
          <a:bodyPr/>
          <a:lstStyle/>
          <a:p>
            <a:pPr marL="0" indent="0">
              <a:buNone/>
            </a:pPr>
            <a:r>
              <a:rPr lang="en-US"/>
              <a:t>	</a:t>
            </a:r>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r>
              <a:rPr lang="en-US"/>
              <a:t>			</a:t>
            </a:r>
          </a:p>
        </p:txBody>
      </p:sp>
      <p:sp>
        <p:nvSpPr>
          <p:cNvPr id="4" name="Rounded Rectangle 3"/>
          <p:cNvSpPr/>
          <p:nvPr/>
        </p:nvSpPr>
        <p:spPr>
          <a:xfrm>
            <a:off x="4596130" y="505460"/>
            <a:ext cx="1437005" cy="615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IPC</a:t>
            </a:r>
          </a:p>
        </p:txBody>
      </p:sp>
      <p:cxnSp>
        <p:nvCxnSpPr>
          <p:cNvPr id="5" name="Straight Arrow Connector 4"/>
          <p:cNvCxnSpPr/>
          <p:nvPr/>
        </p:nvCxnSpPr>
        <p:spPr>
          <a:xfrm flipH="1">
            <a:off x="4226560" y="1149350"/>
            <a:ext cx="835025" cy="6159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226050" y="1169670"/>
            <a:ext cx="670560" cy="5746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3186430" y="1765300"/>
            <a:ext cx="1875155" cy="821055"/>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UNICAST IPC</a:t>
            </a:r>
          </a:p>
        </p:txBody>
      </p:sp>
      <p:sp>
        <p:nvSpPr>
          <p:cNvPr id="10" name="Rounded Rectangle 9"/>
          <p:cNvSpPr/>
          <p:nvPr/>
        </p:nvSpPr>
        <p:spPr>
          <a:xfrm>
            <a:off x="5622925" y="1751330"/>
            <a:ext cx="1956435" cy="8763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800" b="1"/>
              <a:t>MULTICAST IPC</a:t>
            </a:r>
          </a:p>
        </p:txBody>
      </p:sp>
      <p:sp>
        <p:nvSpPr>
          <p:cNvPr id="11" name="Text Box 10"/>
          <p:cNvSpPr txBox="1"/>
          <p:nvPr/>
        </p:nvSpPr>
        <p:spPr>
          <a:xfrm>
            <a:off x="734695" y="2860040"/>
            <a:ext cx="11457305" cy="3107690"/>
          </a:xfrm>
          <a:prstGeom prst="rect">
            <a:avLst/>
          </a:prstGeom>
          <a:noFill/>
        </p:spPr>
        <p:txBody>
          <a:bodyPr wrap="square" rtlCol="0">
            <a:spAutoFit/>
          </a:bodyPr>
          <a:lstStyle/>
          <a:p>
            <a:r>
              <a:rPr lang="en-US" sz="2800" b="1">
                <a:solidFill>
                  <a:srgbClr val="FF0000"/>
                </a:solidFill>
              </a:rPr>
              <a:t>Unicast IPC : </a:t>
            </a:r>
            <a:r>
              <a:rPr lang="en-US" sz="2800"/>
              <a:t>Communication is from one process to single other process.</a:t>
            </a:r>
          </a:p>
          <a:p>
            <a:r>
              <a:rPr lang="en-US" sz="2800"/>
              <a:t>		</a:t>
            </a:r>
          </a:p>
          <a:p>
            <a:r>
              <a:rPr lang="en-US" sz="2800"/>
              <a:t>Example:  Socket Communication</a:t>
            </a:r>
          </a:p>
          <a:p>
            <a:endParaRPr lang="en-US" sz="2800" b="1">
              <a:solidFill>
                <a:srgbClr val="FF0000"/>
              </a:solidFill>
            </a:endParaRPr>
          </a:p>
          <a:p>
            <a:r>
              <a:rPr lang="en-US" sz="2800" b="1">
                <a:solidFill>
                  <a:srgbClr val="FF0000"/>
                </a:solidFill>
              </a:rPr>
              <a:t>Multicast IPC : </a:t>
            </a:r>
            <a:r>
              <a:rPr lang="en-US" sz="2800">
                <a:sym typeface="+mn-ea"/>
              </a:rPr>
              <a:t>Communication is from one process to Group of process.</a:t>
            </a:r>
          </a:p>
          <a:p>
            <a:r>
              <a:rPr lang="en-US" sz="2800"/>
              <a:t>                                   </a:t>
            </a:r>
          </a:p>
          <a:p>
            <a:r>
              <a:rPr lang="en-US" sz="2800"/>
              <a:t>Example : Publish/ Subscribe message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46480"/>
            <a:ext cx="10515600" cy="5130800"/>
          </a:xfrm>
        </p:spPr>
        <p:txBody>
          <a:bodyPr/>
          <a:lstStyle/>
          <a:p>
            <a:pPr marL="0" indent="0" algn="just">
              <a:buNone/>
            </a:pPr>
            <a:r>
              <a:rPr lang="en-US">
                <a:sym typeface="+mn-ea"/>
              </a:rPr>
              <a:t>IPC_RMID Remove the shared memory segment set from the system.</a:t>
            </a:r>
          </a:p>
          <a:p>
            <a:pPr marL="0" indent="0" algn="just">
              <a:buNone/>
            </a:pPr>
            <a:endParaRPr lang="en-US"/>
          </a:p>
          <a:p>
            <a:pPr algn="just">
              <a:buFont typeface="Wingdings" panose="05000000000000000000" charset="0"/>
              <a:buChar char="v"/>
            </a:pPr>
            <a:r>
              <a:rPr lang="en-US">
                <a:sym typeface="+mn-ea"/>
              </a:rPr>
              <a:t>Two additional commands are provided by Linux and Solaris, but are not part of the Single UNIX Specification. </a:t>
            </a:r>
            <a:endParaRPr lang="en-US"/>
          </a:p>
          <a:p>
            <a:pPr algn="just">
              <a:buFont typeface="Wingdings" panose="05000000000000000000" charset="0"/>
              <a:buChar char="v"/>
            </a:pPr>
            <a:r>
              <a:rPr lang="en-US">
                <a:sym typeface="+mn-ea"/>
              </a:rPr>
              <a:t>SHM_LOCK Lock the shared memory segment in memory. This command can be executed only by the superuser.</a:t>
            </a:r>
            <a:endParaRPr lang="en-US"/>
          </a:p>
          <a:p>
            <a:pPr algn="just">
              <a:buFont typeface="Wingdings" panose="05000000000000000000" charset="0"/>
              <a:buChar char="v"/>
            </a:pPr>
            <a:r>
              <a:rPr lang="en-US">
                <a:sym typeface="+mn-ea"/>
              </a:rPr>
              <a:t>SHM_UNLOCK Unlock the shared memory segment. This command can be executed only by the superuser.</a:t>
            </a:r>
            <a:endParaRPr lang="en-US"/>
          </a:p>
          <a:p>
            <a:pPr marL="0" indent="0">
              <a:buNone/>
            </a:pP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a:solidFill>
                  <a:srgbClr val="FF0000"/>
                </a:solidFill>
                <a:sym typeface="+mn-ea"/>
              </a:rPr>
              <a:t>shmat</a:t>
            </a:r>
            <a:r>
              <a:rPr lang="en-US"/>
              <a:t/>
            </a:r>
            <a:br>
              <a:rPr lang="en-US"/>
            </a:br>
            <a:endParaRPr lang="en-US"/>
          </a:p>
        </p:txBody>
      </p:sp>
      <p:sp>
        <p:nvSpPr>
          <p:cNvPr id="3" name="Content Placeholder 2"/>
          <p:cNvSpPr>
            <a:spLocks noGrp="1"/>
          </p:cNvSpPr>
          <p:nvPr>
            <p:ph idx="1"/>
          </p:nvPr>
        </p:nvSpPr>
        <p:spPr>
          <a:xfrm>
            <a:off x="838200" y="1318895"/>
            <a:ext cx="10515600" cy="4858385"/>
          </a:xfrm>
        </p:spPr>
        <p:txBody>
          <a:bodyPr>
            <a:normAutofit fontScale="90000" lnSpcReduction="20000"/>
          </a:bodyPr>
          <a:lstStyle/>
          <a:p>
            <a:pPr algn="just">
              <a:buFont typeface="Wingdings" panose="05000000000000000000" charset="0"/>
              <a:buChar char="v"/>
            </a:pPr>
            <a:r>
              <a:rPr lang="en-US" sz="3200"/>
              <a:t>Once a shared memory segment has been created, a process attaches it to its address space by calling shmat.</a:t>
            </a:r>
          </a:p>
          <a:p>
            <a:pPr marL="0" indent="0" algn="just">
              <a:buFont typeface="Wingdings" panose="05000000000000000000" charset="0"/>
              <a:buNone/>
            </a:pPr>
            <a:endParaRPr lang="en-US" sz="3200"/>
          </a:p>
          <a:p>
            <a:pPr marL="0" indent="0" algn="ctr">
              <a:buNone/>
            </a:pPr>
            <a:r>
              <a:rPr lang="en-US" sz="4000" b="1">
                <a:solidFill>
                  <a:srgbClr val="FF0000"/>
                </a:solidFill>
              </a:rPr>
              <a:t>shmdt</a:t>
            </a:r>
          </a:p>
          <a:p>
            <a:pPr marL="0" indent="0" algn="just">
              <a:buNone/>
            </a:pPr>
            <a:endParaRPr lang="en-US" sz="3200" b="1">
              <a:solidFill>
                <a:srgbClr val="FF0000"/>
              </a:solidFill>
            </a:endParaRPr>
          </a:p>
          <a:p>
            <a:pPr algn="just">
              <a:buFont typeface="Wingdings" panose="05000000000000000000" charset="0"/>
              <a:buChar char="v"/>
            </a:pPr>
            <a:r>
              <a:rPr lang="en-US" sz="3200"/>
              <a:t>When we’re done with a shared memory segment, we call shmdt to detach it. This does not remove the identifier and its associated data structure from the system. </a:t>
            </a:r>
          </a:p>
          <a:p>
            <a:pPr marL="0" indent="0" algn="just">
              <a:buFont typeface="Wingdings" panose="05000000000000000000" charset="0"/>
              <a:buNone/>
            </a:pPr>
            <a:endParaRPr lang="en-US" sz="3200"/>
          </a:p>
          <a:p>
            <a:pPr algn="just">
              <a:buFont typeface="Wingdings" panose="05000000000000000000" charset="0"/>
              <a:buChar char="v"/>
            </a:pPr>
            <a:r>
              <a:rPr lang="en-US" sz="3200"/>
              <a:t>The identifier remains in existence until some process (often a server) specifically removes it by calling shmctl with a command of IPC_RMID.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9460"/>
            <a:ext cx="10515600" cy="396240"/>
          </a:xfrm>
        </p:spPr>
        <p:txBody>
          <a:bodyPr>
            <a:normAutofit fontScale="90000"/>
          </a:bodyPr>
          <a:lstStyle/>
          <a:p>
            <a:pPr algn="ctr"/>
            <a:r>
              <a:rPr lang="en-US" sz="4000">
                <a:ln w="22225">
                  <a:solidFill>
                    <a:schemeClr val="accent2"/>
                  </a:solidFill>
                  <a:prstDash val="solid"/>
                </a:ln>
                <a:solidFill>
                  <a:schemeClr val="accent2">
                    <a:lumMod val="40000"/>
                    <a:lumOff val="60000"/>
                  </a:schemeClr>
                </a:solidFill>
                <a:effectLst/>
                <a:sym typeface="+mn-ea"/>
              </a:rPr>
              <a:t>IPC Between processes on a single computer system</a:t>
            </a:r>
            <a:r>
              <a:rPr lang="en-US"/>
              <a:t/>
            </a:r>
            <a:br>
              <a:rPr lang="en-US"/>
            </a:br>
            <a:r>
              <a:rPr lang="en-US"/>
              <a:t/>
            </a:r>
            <a:br>
              <a:rPr lang="en-US"/>
            </a:br>
            <a:endParaRPr lang="en-US"/>
          </a:p>
        </p:txBody>
      </p:sp>
      <p:sp>
        <p:nvSpPr>
          <p:cNvPr id="3" name="Content Placeholder 2"/>
          <p:cNvSpPr>
            <a:spLocks noGrp="1"/>
          </p:cNvSpPr>
          <p:nvPr>
            <p:ph idx="1"/>
          </p:nvPr>
        </p:nvSpPr>
        <p:spPr>
          <a:xfrm>
            <a:off x="838200" y="758825"/>
            <a:ext cx="10515600" cy="6098540"/>
          </a:xfrm>
        </p:spPr>
        <p:txBody>
          <a:bodyPr>
            <a:noAutofit/>
          </a:bodyPr>
          <a:lstStyle/>
          <a:p>
            <a:pPr marL="0" indent="0" algn="just">
              <a:buNone/>
            </a:pPr>
            <a:r>
              <a:rPr lang="en-US" sz="2600"/>
              <a:t>Cooperating processes require an inter-process communication (IPC) mechanism that will allow them to exchange data and information.</a:t>
            </a:r>
          </a:p>
          <a:p>
            <a:pPr marL="0" indent="0" algn="just">
              <a:buNone/>
            </a:pPr>
            <a:r>
              <a:rPr lang="en-US" sz="2600"/>
              <a:t>The following are the different forms of IPC mechanisms,  </a:t>
            </a:r>
          </a:p>
          <a:p>
            <a:pPr marL="514350" indent="-514350" algn="just">
              <a:buAutoNum type="arabicPeriod"/>
            </a:pPr>
            <a:r>
              <a:rPr lang="en-US" sz="2600"/>
              <a:t>Pipes</a:t>
            </a:r>
          </a:p>
          <a:p>
            <a:pPr marL="514350" indent="-514350" algn="just">
              <a:buFont typeface="+mj-lt"/>
              <a:buAutoNum type="arabicPeriod"/>
            </a:pPr>
            <a:r>
              <a:rPr lang="en-US" sz="2600"/>
              <a:t>FIFOs</a:t>
            </a:r>
          </a:p>
          <a:p>
            <a:pPr marL="514350" indent="-514350" algn="just">
              <a:buAutoNum type="arabicPeriod"/>
            </a:pPr>
            <a:r>
              <a:rPr lang="en-US" sz="2600"/>
              <a:t> Message Queues</a:t>
            </a:r>
          </a:p>
          <a:p>
            <a:pPr marL="514350" indent="-514350" algn="just">
              <a:buAutoNum type="arabicPeriod"/>
            </a:pPr>
            <a:r>
              <a:rPr lang="en-US" sz="2600"/>
              <a:t> Shared memory</a:t>
            </a:r>
          </a:p>
          <a:p>
            <a:pPr marL="514350" indent="-514350" algn="just">
              <a:buAutoNum type="arabicPeriod"/>
            </a:pPr>
            <a:r>
              <a:rPr lang="en-US" sz="2600"/>
              <a:t> Sockets</a:t>
            </a:r>
          </a:p>
          <a:p>
            <a:pPr marL="0" indent="0" algn="just">
              <a:buNone/>
            </a:pPr>
            <a:endParaRPr lang="en-US" sz="2600"/>
          </a:p>
          <a:p>
            <a:pPr marL="0" indent="0" algn="just">
              <a:buNone/>
            </a:pPr>
            <a:r>
              <a:rPr lang="en-US" sz="2600"/>
              <a:t>The first 4 are usually restricted to IPC between processes on the same host. The final will be the only support IPC between processes on different hosts.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a:ln w="22225">
                  <a:solidFill>
                    <a:schemeClr val="accent2"/>
                  </a:solidFill>
                  <a:prstDash val="solid"/>
                </a:ln>
                <a:solidFill>
                  <a:schemeClr val="accent2">
                    <a:lumMod val="40000"/>
                    <a:lumOff val="60000"/>
                  </a:schemeClr>
                </a:solidFill>
                <a:effectLst/>
                <a:sym typeface="+mn-ea"/>
              </a:rPr>
              <a:t>IPC Between processes on a different system</a:t>
            </a:r>
          </a:p>
        </p:txBody>
      </p:sp>
      <p:sp>
        <p:nvSpPr>
          <p:cNvPr id="3" name="Content Placeholder 2"/>
          <p:cNvSpPr>
            <a:spLocks noGrp="1"/>
          </p:cNvSpPr>
          <p:nvPr>
            <p:ph idx="1"/>
          </p:nvPr>
        </p:nvSpPr>
        <p:spPr/>
        <p:txBody>
          <a:bodyPr/>
          <a:lstStyle/>
          <a:p>
            <a:pPr marL="0" indent="0" algn="ctr">
              <a:buNone/>
            </a:pPr>
            <a:r>
              <a:rPr lang="en-US" sz="3200" b="1">
                <a:solidFill>
                  <a:schemeClr val="accent1"/>
                </a:solidFill>
                <a:effectLst>
                  <a:outerShdw blurRad="38100" dist="25400" dir="5400000" algn="ctr" rotWithShape="0">
                    <a:srgbClr val="6E747A">
                      <a:alpha val="43000"/>
                    </a:srgbClr>
                  </a:outerShdw>
                </a:effectLst>
              </a:rPr>
              <a:t>1.Pipes</a:t>
            </a:r>
          </a:p>
          <a:p>
            <a:pPr marL="0" indent="0">
              <a:buNone/>
            </a:pPr>
            <a:r>
              <a:rPr lang="en-US">
                <a:solidFill>
                  <a:srgbClr val="FF0000"/>
                </a:solidFill>
              </a:rPr>
              <a:t>Definition: </a:t>
            </a:r>
            <a:r>
              <a:rPr lang="en-US"/>
              <a:t>A pipe acts as a conduct or channel allowing two processes to communicate. </a:t>
            </a:r>
          </a:p>
          <a:p>
            <a:pPr marL="0" indent="0">
              <a:buNone/>
            </a:pPr>
            <a:r>
              <a:rPr lang="en-US"/>
              <a:t>Pipes are the oldest form of IPC</a:t>
            </a:r>
          </a:p>
          <a:p>
            <a:pPr marL="0" indent="0">
              <a:buNone/>
            </a:pPr>
            <a:r>
              <a:rPr lang="en-US"/>
              <a:t>Common types of pipes :</a:t>
            </a:r>
          </a:p>
          <a:p>
            <a:pPr marL="0" indent="0">
              <a:buNone/>
            </a:pPr>
            <a:r>
              <a:rPr lang="en-US"/>
              <a:t>Two common types of pipes used on both UNIX and Windows systems: </a:t>
            </a:r>
          </a:p>
          <a:p>
            <a:pPr marL="0" indent="0">
              <a:buNone/>
            </a:pPr>
            <a:r>
              <a:rPr lang="en-US"/>
              <a:t>1. Ordinary pipes or Pipes</a:t>
            </a:r>
          </a:p>
          <a:p>
            <a:pPr marL="0" indent="0">
              <a:buNone/>
            </a:pPr>
            <a:r>
              <a:rPr lang="en-US"/>
              <a:t>2. Named pipes or FIFOs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926080" y="1450340"/>
            <a:ext cx="4818380" cy="11360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a:t>PIPE</a:t>
            </a:r>
          </a:p>
        </p:txBody>
      </p:sp>
      <p:sp>
        <p:nvSpPr>
          <p:cNvPr id="5" name="Right Arrow 4"/>
          <p:cNvSpPr/>
          <p:nvPr/>
        </p:nvSpPr>
        <p:spPr>
          <a:xfrm>
            <a:off x="1323975" y="1737360"/>
            <a:ext cx="1191260" cy="698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5"/>
          <p:cNvSpPr txBox="1"/>
          <p:nvPr/>
        </p:nvSpPr>
        <p:spPr>
          <a:xfrm>
            <a:off x="1174115" y="1244600"/>
            <a:ext cx="876300" cy="521970"/>
          </a:xfrm>
          <a:prstGeom prst="rect">
            <a:avLst/>
          </a:prstGeom>
          <a:noFill/>
        </p:spPr>
        <p:txBody>
          <a:bodyPr wrap="square" rtlCol="0">
            <a:spAutoFit/>
          </a:bodyPr>
          <a:lstStyle/>
          <a:p>
            <a:r>
              <a:rPr lang="en-US" sz="2800"/>
              <a:t>P0</a:t>
            </a:r>
          </a:p>
        </p:txBody>
      </p:sp>
      <p:sp>
        <p:nvSpPr>
          <p:cNvPr id="7" name="Text Box 6"/>
          <p:cNvSpPr txBox="1"/>
          <p:nvPr/>
        </p:nvSpPr>
        <p:spPr>
          <a:xfrm>
            <a:off x="106680" y="1984375"/>
            <a:ext cx="1217295" cy="460375"/>
          </a:xfrm>
          <a:prstGeom prst="rect">
            <a:avLst/>
          </a:prstGeom>
          <a:noFill/>
        </p:spPr>
        <p:txBody>
          <a:bodyPr wrap="square" rtlCol="0">
            <a:spAutoFit/>
          </a:bodyPr>
          <a:lstStyle/>
          <a:p>
            <a:r>
              <a:rPr lang="en-US" sz="2400"/>
              <a:t>WRITE()</a:t>
            </a:r>
          </a:p>
        </p:txBody>
      </p:sp>
      <p:sp>
        <p:nvSpPr>
          <p:cNvPr id="8" name="Right Arrow 7"/>
          <p:cNvSpPr/>
          <p:nvPr/>
        </p:nvSpPr>
        <p:spPr>
          <a:xfrm>
            <a:off x="8046085" y="1675765"/>
            <a:ext cx="1793240" cy="8210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Box 8"/>
          <p:cNvSpPr txBox="1"/>
          <p:nvPr/>
        </p:nvSpPr>
        <p:spPr>
          <a:xfrm>
            <a:off x="8182610" y="1244600"/>
            <a:ext cx="1177290" cy="583565"/>
          </a:xfrm>
          <a:prstGeom prst="rect">
            <a:avLst/>
          </a:prstGeom>
          <a:noFill/>
        </p:spPr>
        <p:txBody>
          <a:bodyPr wrap="square" rtlCol="0">
            <a:spAutoFit/>
          </a:bodyPr>
          <a:lstStyle/>
          <a:p>
            <a:r>
              <a:rPr lang="en-US" sz="3200"/>
              <a:t>P1</a:t>
            </a:r>
          </a:p>
        </p:txBody>
      </p:sp>
      <p:sp>
        <p:nvSpPr>
          <p:cNvPr id="10" name="Text Box 9"/>
          <p:cNvSpPr txBox="1"/>
          <p:nvPr/>
        </p:nvSpPr>
        <p:spPr>
          <a:xfrm>
            <a:off x="10208895" y="1724025"/>
            <a:ext cx="1259205" cy="460375"/>
          </a:xfrm>
          <a:prstGeom prst="rect">
            <a:avLst/>
          </a:prstGeom>
          <a:noFill/>
        </p:spPr>
        <p:txBody>
          <a:bodyPr wrap="square" rtlCol="0">
            <a:spAutoFit/>
          </a:bodyPr>
          <a:lstStyle/>
          <a:p>
            <a:r>
              <a:rPr lang="en-US" sz="2400"/>
              <a:t>READ()</a:t>
            </a:r>
          </a:p>
        </p:txBody>
      </p:sp>
      <p:sp>
        <p:nvSpPr>
          <p:cNvPr id="11" name="Text Box 10"/>
          <p:cNvSpPr txBox="1"/>
          <p:nvPr/>
        </p:nvSpPr>
        <p:spPr>
          <a:xfrm>
            <a:off x="681990" y="3106420"/>
            <a:ext cx="9157335" cy="2553335"/>
          </a:xfrm>
          <a:prstGeom prst="rect">
            <a:avLst/>
          </a:prstGeom>
          <a:noFill/>
        </p:spPr>
        <p:txBody>
          <a:bodyPr wrap="square" rtlCol="0">
            <a:spAutoFit/>
          </a:bodyPr>
          <a:lstStyle/>
          <a:p>
            <a:pPr marL="342900" indent="-342900">
              <a:buFont typeface="Wingdings" panose="05000000000000000000" charset="0"/>
              <a:buChar char="v"/>
            </a:pPr>
            <a:r>
              <a:rPr lang="en-US" sz="3200"/>
              <a:t>Child and parent process communication</a:t>
            </a:r>
          </a:p>
          <a:p>
            <a:pPr marL="342900" indent="-342900">
              <a:buFont typeface="Wingdings" panose="05000000000000000000" charset="0"/>
              <a:buChar char="v"/>
            </a:pPr>
            <a:r>
              <a:rPr lang="en-US" sz="3200"/>
              <a:t>FIFO</a:t>
            </a:r>
          </a:p>
          <a:p>
            <a:pPr marL="342900" indent="-342900">
              <a:buFont typeface="Wingdings" panose="05000000000000000000" charset="0"/>
              <a:buChar char="v"/>
            </a:pPr>
            <a:r>
              <a:rPr lang="en-US" sz="3200"/>
              <a:t>It can perform write 512 Bytes</a:t>
            </a:r>
          </a:p>
          <a:p>
            <a:pPr marL="342900" indent="-342900">
              <a:buFont typeface="Wingdings" panose="05000000000000000000" charset="0"/>
              <a:buChar char="v"/>
            </a:pPr>
            <a:r>
              <a:rPr lang="en-US" sz="3200"/>
              <a:t>It can perform read 1 Byte</a:t>
            </a:r>
          </a:p>
          <a:p>
            <a:pPr marL="342900" indent="-342900">
              <a:buFont typeface="Wingdings" panose="05000000000000000000" charset="0"/>
              <a:buChar char="v"/>
            </a:pPr>
            <a:endParaRPr lang="en-US" sz="3200"/>
          </a:p>
        </p:txBody>
      </p:sp>
      <p:sp>
        <p:nvSpPr>
          <p:cNvPr id="12" name="Text Box 11"/>
          <p:cNvSpPr txBox="1"/>
          <p:nvPr/>
        </p:nvSpPr>
        <p:spPr>
          <a:xfrm>
            <a:off x="8387715" y="2983230"/>
            <a:ext cx="3518535" cy="3846195"/>
          </a:xfrm>
          <a:prstGeom prst="rect">
            <a:avLst/>
          </a:prstGeom>
          <a:noFill/>
        </p:spPr>
        <p:txBody>
          <a:bodyPr wrap="square" rtlCol="0">
            <a:spAutoFit/>
          </a:bodyPr>
          <a:lstStyle/>
          <a:p>
            <a:r>
              <a:rPr lang="en-US" sz="3600">
                <a:solidFill>
                  <a:srgbClr val="FF0000"/>
                </a:solidFill>
              </a:rPr>
              <a:t>syntax:</a:t>
            </a:r>
          </a:p>
          <a:p>
            <a:r>
              <a:rPr lang="en-US" sz="3600"/>
              <a:t>int pipe(int fds[2]</a:t>
            </a:r>
          </a:p>
          <a:p>
            <a:r>
              <a:rPr lang="en-US" sz="3600"/>
              <a:t>fd[0]    &amp;    fd[1]</a:t>
            </a:r>
          </a:p>
          <a:p>
            <a:r>
              <a:rPr lang="en-US" sz="3600"/>
              <a:t>read	 write</a:t>
            </a:r>
          </a:p>
          <a:p>
            <a:r>
              <a:rPr lang="en-US" sz="3600"/>
              <a:t>return 0(sucess)</a:t>
            </a:r>
          </a:p>
          <a:p>
            <a:r>
              <a:rPr lang="en-US" sz="3600"/>
              <a:t>             -1(failure)</a:t>
            </a:r>
          </a:p>
          <a:p>
            <a:r>
              <a:rPr lang="en-US"/>
              <a:t>		</a:t>
            </a:r>
            <a:r>
              <a:rPr lang="en-US" sz="2800"/>
              <a:t>perror()</a:t>
            </a:r>
          </a:p>
        </p:txBody>
      </p:sp>
      <p:sp>
        <p:nvSpPr>
          <p:cNvPr id="13" name="Text Box 12"/>
          <p:cNvSpPr txBox="1"/>
          <p:nvPr/>
        </p:nvSpPr>
        <p:spPr>
          <a:xfrm>
            <a:off x="859155" y="2449195"/>
            <a:ext cx="1218565" cy="521970"/>
          </a:xfrm>
          <a:prstGeom prst="rect">
            <a:avLst/>
          </a:prstGeom>
          <a:noFill/>
        </p:spPr>
        <p:txBody>
          <a:bodyPr wrap="square" rtlCol="0">
            <a:spAutoFit/>
          </a:bodyPr>
          <a:lstStyle/>
          <a:p>
            <a:r>
              <a:rPr lang="en-US" sz="2800"/>
              <a:t>fd[1]</a:t>
            </a:r>
          </a:p>
        </p:txBody>
      </p:sp>
      <p:sp>
        <p:nvSpPr>
          <p:cNvPr id="14" name="Text Box 13"/>
          <p:cNvSpPr txBox="1"/>
          <p:nvPr/>
        </p:nvSpPr>
        <p:spPr>
          <a:xfrm>
            <a:off x="10427335" y="2148205"/>
            <a:ext cx="930910" cy="521970"/>
          </a:xfrm>
          <a:prstGeom prst="rect">
            <a:avLst/>
          </a:prstGeom>
          <a:noFill/>
        </p:spPr>
        <p:txBody>
          <a:bodyPr wrap="square" rtlCol="0">
            <a:spAutoFit/>
          </a:bodyPr>
          <a:lstStyle/>
          <a:p>
            <a:r>
              <a:rPr lang="en-US" sz="2800"/>
              <a:t>fd[0]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7700"/>
            <a:ext cx="10515600" cy="5981700"/>
          </a:xfrm>
        </p:spPr>
        <p:txBody>
          <a:bodyPr/>
          <a:lstStyle/>
          <a:p>
            <a:pPr marL="0" indent="0" algn="just">
              <a:buNone/>
            </a:pPr>
            <a:r>
              <a:rPr lang="en-US" sz="3200" b="1">
                <a:solidFill>
                  <a:schemeClr val="accent1"/>
                </a:solidFill>
                <a:effectLst>
                  <a:outerShdw blurRad="38100" dist="25400" dir="5400000" algn="ctr" rotWithShape="0">
                    <a:srgbClr val="6E747A">
                      <a:alpha val="43000"/>
                    </a:srgbClr>
                  </a:outerShdw>
                </a:effectLst>
              </a:rPr>
              <a:t>1.Ordinary pipes or Pipes :</a:t>
            </a:r>
            <a:r>
              <a:rPr lang="en-US" sz="3200">
                <a:solidFill>
                  <a:schemeClr val="accent1"/>
                </a:solidFill>
                <a:effectLst>
                  <a:outerShdw blurRad="38100" dist="25400" dir="5400000" algn="ctr" rotWithShape="0">
                    <a:srgbClr val="6E747A">
                      <a:alpha val="43000"/>
                    </a:srgbClr>
                  </a:outerShdw>
                </a:effectLst>
              </a:rPr>
              <a:t> </a:t>
            </a:r>
            <a:r>
              <a:rPr lang="en-US" sz="3200"/>
              <a:t>Ordinary pipes allow two processes to communicate in standard producer– consumer fashion: the producer </a:t>
            </a:r>
            <a:r>
              <a:rPr lang="en-US" sz="32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writes </a:t>
            </a:r>
            <a:r>
              <a:rPr lang="en-US" sz="3200"/>
              <a:t>to one end of the pipe (the write-end) and the consumer</a:t>
            </a:r>
            <a:r>
              <a:rPr lang="en-US" sz="32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reads</a:t>
            </a:r>
            <a:r>
              <a:rPr lang="en-US" sz="3200"/>
              <a:t> from the other end (the read-end). </a:t>
            </a:r>
          </a:p>
          <a:p>
            <a:pPr marL="0" indent="0" algn="just">
              <a:buNone/>
            </a:pPr>
            <a:r>
              <a:rPr lang="en-US" sz="3200"/>
              <a:t> Ordinary pipes are unidirectional, allowing </a:t>
            </a:r>
            <a:r>
              <a:rPr lang="en-US" sz="3200">
                <a:ln w="12700">
                  <a:solidFill>
                    <a:schemeClr val="accent5"/>
                  </a:solidFill>
                  <a:prstDash val="solid"/>
                </a:ln>
                <a:pattFill prst="ltDnDiag">
                  <a:fgClr>
                    <a:schemeClr val="accent5">
                      <a:lumMod val="60000"/>
                      <a:lumOff val="40000"/>
                    </a:schemeClr>
                  </a:fgClr>
                  <a:bgClr>
                    <a:schemeClr val="bg1"/>
                  </a:bgClr>
                </a:pattFill>
                <a:effectLst/>
              </a:rPr>
              <a:t>only one-way</a:t>
            </a:r>
            <a:r>
              <a:rPr lang="en-US" sz="3200"/>
              <a:t> communication. If two-way communication is required, two pipes must be used, with each pipe sending data in a different direction.</a:t>
            </a:r>
          </a:p>
          <a:p>
            <a:pPr marL="0" indent="0" algn="just">
              <a:buNone/>
            </a:pPr>
            <a:r>
              <a:rPr lang="en-US" sz="3200"/>
              <a:t> On UNIX systems, A pipe is created by calling the pipe functio</a:t>
            </a:r>
            <a:r>
              <a:rPr lang="en-US"/>
              <a:t>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525145"/>
            <a:ext cx="10820400" cy="5652135"/>
          </a:xfrm>
        </p:spPr>
        <p:txBody>
          <a:bodyPr/>
          <a:lstStyle/>
          <a:p>
            <a:pPr marL="0" indent="0">
              <a:buNone/>
            </a:pPr>
            <a:r>
              <a:rPr lang="en-US">
                <a:solidFill>
                  <a:srgbClr val="FF0000"/>
                </a:solidFill>
              </a:rPr>
              <a:t>General Form</a:t>
            </a:r>
            <a:r>
              <a:rPr lang="en-US"/>
              <a:t>: int pipe(int fd[2]);</a:t>
            </a:r>
          </a:p>
          <a:p>
            <a:pPr marL="0" indent="0">
              <a:buNone/>
            </a:pPr>
            <a:r>
              <a:rPr lang="en-US"/>
              <a:t>Two file descriptors are returned through the fd argument: fd[0] is open for reading, and fd[1] is open for writing. The output of fd[1] is the input for fd[0].</a:t>
            </a:r>
          </a:p>
          <a:p>
            <a:pPr>
              <a:buFont typeface="Wingdings" panose="05000000000000000000" charset="0"/>
              <a:buChar char="v"/>
            </a:pPr>
            <a:r>
              <a:rPr lang="en-US"/>
              <a:t> Two ways to picture a half-duplex pipe.</a:t>
            </a:r>
          </a:p>
        </p:txBody>
      </p:sp>
      <p:pic>
        <p:nvPicPr>
          <p:cNvPr id="4" name="Content Placeholder 3"/>
          <p:cNvPicPr>
            <a:picLocks noGrp="1" noChangeAspect="1"/>
          </p:cNvPicPr>
          <p:nvPr>
            <p:ph sz="half" idx="2"/>
          </p:nvPr>
        </p:nvPicPr>
        <p:blipFill>
          <a:blip r:embed="rId2"/>
          <a:stretch>
            <a:fillRect/>
          </a:stretch>
        </p:blipFill>
        <p:spPr>
          <a:xfrm>
            <a:off x="669290" y="3025140"/>
            <a:ext cx="9232900" cy="35179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838200" y="744220"/>
            <a:ext cx="10888980" cy="5433060"/>
          </a:xfrm>
        </p:spPr>
        <p:txBody>
          <a:bodyPr/>
          <a:lstStyle/>
          <a:p>
            <a:pPr marL="0" indent="0">
              <a:buNone/>
            </a:pPr>
            <a:r>
              <a:rPr lang="en-US"/>
              <a:t>A pipe in a single process is next to useless.</a:t>
            </a:r>
          </a:p>
          <a:p>
            <a:pPr>
              <a:buFont typeface="Wingdings" panose="05000000000000000000" charset="0"/>
              <a:buChar char="v"/>
            </a:pPr>
            <a:r>
              <a:rPr lang="en-US"/>
              <a:t>The process that calls pipe then calls fork, creating an IPC channel from the parent to the child, or vice versa.</a:t>
            </a:r>
          </a:p>
        </p:txBody>
      </p:sp>
      <p:pic>
        <p:nvPicPr>
          <p:cNvPr id="7" name="Content Placeholder 6"/>
          <p:cNvPicPr>
            <a:picLocks noGrp="1" noChangeAspect="1"/>
          </p:cNvPicPr>
          <p:nvPr>
            <p:ph sz="half" idx="2"/>
          </p:nvPr>
        </p:nvPicPr>
        <p:blipFill>
          <a:blip r:embed="rId2"/>
          <a:stretch>
            <a:fillRect/>
          </a:stretch>
        </p:blipFill>
        <p:spPr>
          <a:xfrm>
            <a:off x="573405" y="2240915"/>
            <a:ext cx="10314305" cy="40386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1974</Words>
  <Application>WPS Presentation</Application>
  <PresentationFormat>Custom</PresentationFormat>
  <Paragraphs>199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INTERPROCESS COMMUNICATION MECHANISMS</vt:lpstr>
      <vt:lpstr>Slide 2</vt:lpstr>
      <vt:lpstr>Slide 3</vt:lpstr>
      <vt:lpstr>IPC Between processes on a single computer system  </vt:lpstr>
      <vt:lpstr>IPC Between processes on a different system</vt:lpstr>
      <vt:lpstr>Slide 6</vt:lpstr>
      <vt:lpstr>Slide 7</vt:lpstr>
      <vt:lpstr>Slide 8</vt:lpstr>
      <vt:lpstr>Slide 9</vt:lpstr>
      <vt:lpstr>Slide 10</vt:lpstr>
      <vt:lpstr>Slide 11</vt:lpstr>
      <vt:lpstr>Slide 12</vt:lpstr>
      <vt:lpstr>2.Named Pipes or FIFOs</vt:lpstr>
      <vt:lpstr>Slide 14</vt:lpstr>
      <vt:lpstr>Slide 15</vt:lpstr>
      <vt:lpstr>Slide 16</vt:lpstr>
      <vt:lpstr>b)Client–Server Communication Using a FIFO</vt:lpstr>
      <vt:lpstr>Client-server communication using FIFOs</vt:lpstr>
      <vt:lpstr>3.Message Queues </vt:lpstr>
      <vt:lpstr>3.Message Queues</vt:lpstr>
      <vt:lpstr> Msgget  </vt:lpstr>
      <vt:lpstr>Msgsnd </vt:lpstr>
      <vt:lpstr>Msgrcv </vt:lpstr>
      <vt:lpstr>Msgctl </vt:lpstr>
      <vt:lpstr>4.Shared memory</vt:lpstr>
      <vt:lpstr>Slide 26</vt:lpstr>
      <vt:lpstr>Slide 27</vt:lpstr>
      <vt:lpstr>shmget </vt:lpstr>
      <vt:lpstr>shmctl </vt:lpstr>
      <vt:lpstr>Slide 30</vt:lpstr>
      <vt:lpstr>shmat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INTERPROCESS COMMUNICATION MECHANISMS</dc:title>
  <dc:creator>pc</dc:creator>
  <cp:lastModifiedBy>AI&amp;ML P.A</cp:lastModifiedBy>
  <cp:revision>5</cp:revision>
  <dcterms:created xsi:type="dcterms:W3CDTF">2021-06-15T16:28:00Z</dcterms:created>
  <dcterms:modified xsi:type="dcterms:W3CDTF">2022-05-09T09:32:05Z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1033-11.2.0.10130</vt:lpwstr>
  </property>
</Properties>
</file>