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notesSlides/notesSlide46.xml" ContentType="application/vnd.openxmlformats-officedocument.presentationml.notesSlide+xml"/>
  <Override PartName="/ppt/notesSlides/notesSlide55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64"/>
  </p:notesMasterIdLst>
  <p:handoutMasterIdLst>
    <p:handoutMasterId r:id="rId65"/>
  </p:handoutMasterIdLst>
  <p:sldIdLst>
    <p:sldId id="256" r:id="rId2"/>
    <p:sldId id="291" r:id="rId3"/>
    <p:sldId id="292" r:id="rId4"/>
    <p:sldId id="294" r:id="rId5"/>
    <p:sldId id="348" r:id="rId6"/>
    <p:sldId id="296" r:id="rId7"/>
    <p:sldId id="298" r:id="rId8"/>
    <p:sldId id="297" r:id="rId9"/>
    <p:sldId id="299" r:id="rId10"/>
    <p:sldId id="300" r:id="rId11"/>
    <p:sldId id="349" r:id="rId12"/>
    <p:sldId id="301" r:id="rId13"/>
    <p:sldId id="302" r:id="rId14"/>
    <p:sldId id="303" r:id="rId15"/>
    <p:sldId id="304" r:id="rId16"/>
    <p:sldId id="350" r:id="rId17"/>
    <p:sldId id="305" r:id="rId18"/>
    <p:sldId id="307" r:id="rId19"/>
    <p:sldId id="308" r:id="rId20"/>
    <p:sldId id="309" r:id="rId21"/>
    <p:sldId id="310" r:id="rId22"/>
    <p:sldId id="324" r:id="rId23"/>
    <p:sldId id="344" r:id="rId24"/>
    <p:sldId id="311" r:id="rId25"/>
    <p:sldId id="306" r:id="rId26"/>
    <p:sldId id="312" r:id="rId27"/>
    <p:sldId id="351" r:id="rId28"/>
    <p:sldId id="313" r:id="rId29"/>
    <p:sldId id="345" r:id="rId30"/>
    <p:sldId id="314" r:id="rId31"/>
    <p:sldId id="316" r:id="rId32"/>
    <p:sldId id="315" r:id="rId33"/>
    <p:sldId id="317" r:id="rId34"/>
    <p:sldId id="319" r:id="rId35"/>
    <p:sldId id="343" r:id="rId36"/>
    <p:sldId id="320" r:id="rId37"/>
    <p:sldId id="322" r:id="rId38"/>
    <p:sldId id="321" r:id="rId39"/>
    <p:sldId id="323" r:id="rId40"/>
    <p:sldId id="325" r:id="rId41"/>
    <p:sldId id="318" r:id="rId42"/>
    <p:sldId id="326" r:id="rId43"/>
    <p:sldId id="327" r:id="rId44"/>
    <p:sldId id="346" r:id="rId45"/>
    <p:sldId id="352" r:id="rId46"/>
    <p:sldId id="328" r:id="rId47"/>
    <p:sldId id="329" r:id="rId48"/>
    <p:sldId id="330" r:id="rId49"/>
    <p:sldId id="331" r:id="rId50"/>
    <p:sldId id="347" r:id="rId51"/>
    <p:sldId id="332" r:id="rId52"/>
    <p:sldId id="353" r:id="rId53"/>
    <p:sldId id="333" r:id="rId54"/>
    <p:sldId id="335" r:id="rId55"/>
    <p:sldId id="336" r:id="rId56"/>
    <p:sldId id="337" r:id="rId57"/>
    <p:sldId id="338" r:id="rId58"/>
    <p:sldId id="339" r:id="rId59"/>
    <p:sldId id="340" r:id="rId60"/>
    <p:sldId id="341" r:id="rId61"/>
    <p:sldId id="342" r:id="rId62"/>
    <p:sldId id="290" r:id="rId6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CC3499"/>
    <a:srgbClr val="008000"/>
    <a:srgbClr val="99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7" autoAdjust="0"/>
  </p:normalViewPr>
  <p:slideViewPr>
    <p:cSldViewPr>
      <p:cViewPr>
        <p:scale>
          <a:sx n="100" d="100"/>
          <a:sy n="100" d="100"/>
        </p:scale>
        <p:origin x="-1944" y="-6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74"/>
    </p:cViewPr>
  </p:sorterViewPr>
  <p:notesViewPr>
    <p:cSldViewPr>
      <p:cViewPr varScale="1">
        <p:scale>
          <a:sx n="93" d="100"/>
          <a:sy n="93" d="100"/>
        </p:scale>
        <p:origin x="-2488" y="-120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Cpt S 317: Spring 2009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School of EECS, WSU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1CE925DB-B76B-4466-B4AD-F8EA86B3C3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Cpt S 317: Spring 2009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School of EECS, WSU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3635EBBB-1BAE-4C3A-A8D7-91317D0B7B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6758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6758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21CCA0-DC39-4185-9E74-2176550FED3A}" type="slidenum">
              <a:rPr lang="en-US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  <p:sp>
        <p:nvSpPr>
          <p:cNvPr id="6758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7680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7680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2D0D2B-E7CC-4ECB-BEA5-065894BA2E38}" type="slidenum">
              <a:rPr lang="en-US" smtClean="0">
                <a:latin typeface="Arial" charset="0"/>
              </a:rPr>
              <a:pPr/>
              <a:t>10</a:t>
            </a:fld>
            <a:endParaRPr lang="en-US" smtClean="0">
              <a:latin typeface="Arial" charset="0"/>
            </a:endParaRPr>
          </a:p>
        </p:txBody>
      </p:sp>
      <p:sp>
        <p:nvSpPr>
          <p:cNvPr id="7680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7782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7782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B8CE96-AEB7-449E-B475-82A5568E4A38}" type="slidenum">
              <a:rPr lang="en-US" smtClean="0">
                <a:latin typeface="Arial" charset="0"/>
              </a:rPr>
              <a:pPr/>
              <a:t>11</a:t>
            </a:fld>
            <a:endParaRPr lang="en-US" smtClean="0">
              <a:latin typeface="Arial" charset="0"/>
            </a:endParaRPr>
          </a:p>
        </p:txBody>
      </p:sp>
      <p:sp>
        <p:nvSpPr>
          <p:cNvPr id="7782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788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788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ED89E0-59F2-4F39-BD54-E46599B29B04}" type="slidenum">
              <a:rPr lang="en-US" smtClean="0">
                <a:latin typeface="Arial" charset="0"/>
              </a:rPr>
              <a:pPr/>
              <a:t>12</a:t>
            </a:fld>
            <a:endParaRPr lang="en-US" smtClean="0">
              <a:latin typeface="Arial" charset="0"/>
            </a:endParaRPr>
          </a:p>
        </p:txBody>
      </p:sp>
      <p:sp>
        <p:nvSpPr>
          <p:cNvPr id="7885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7987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7987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C23C3-FCBC-416D-8F51-5C95B62F8C5A}" type="slidenum">
              <a:rPr lang="en-US" smtClean="0">
                <a:latin typeface="Arial" charset="0"/>
              </a:rPr>
              <a:pPr/>
              <a:t>13</a:t>
            </a:fld>
            <a:endParaRPr lang="en-US" smtClean="0">
              <a:latin typeface="Arial" charset="0"/>
            </a:endParaRPr>
          </a:p>
        </p:txBody>
      </p:sp>
      <p:sp>
        <p:nvSpPr>
          <p:cNvPr id="7987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8089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8090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8BC340-7B2D-4D1A-9E22-462B71DE7598}" type="slidenum">
              <a:rPr lang="en-US" smtClean="0">
                <a:latin typeface="Arial" charset="0"/>
              </a:rPr>
              <a:pPr/>
              <a:t>14</a:t>
            </a:fld>
            <a:endParaRPr lang="en-US" smtClean="0">
              <a:latin typeface="Arial" charset="0"/>
            </a:endParaRPr>
          </a:p>
        </p:txBody>
      </p:sp>
      <p:sp>
        <p:nvSpPr>
          <p:cNvPr id="8090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8192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8192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103E95-BDDA-4901-9339-12CAEDFE51D3}" type="slidenum">
              <a:rPr lang="en-US" smtClean="0">
                <a:latin typeface="Arial" charset="0"/>
              </a:rPr>
              <a:pPr/>
              <a:t>15</a:t>
            </a:fld>
            <a:endParaRPr lang="en-US" smtClean="0">
              <a:latin typeface="Arial" charset="0"/>
            </a:endParaRPr>
          </a:p>
        </p:txBody>
      </p:sp>
      <p:sp>
        <p:nvSpPr>
          <p:cNvPr id="8192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8294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8294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999FE1-BA51-4E4B-B592-0FAC5E3E4D6B}" type="slidenum">
              <a:rPr lang="en-US" smtClean="0">
                <a:latin typeface="Arial" charset="0"/>
              </a:rPr>
              <a:pPr/>
              <a:t>16</a:t>
            </a:fld>
            <a:endParaRPr lang="en-US" smtClean="0">
              <a:latin typeface="Arial" charset="0"/>
            </a:endParaRPr>
          </a:p>
        </p:txBody>
      </p:sp>
      <p:sp>
        <p:nvSpPr>
          <p:cNvPr id="8294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8397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8397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17D99C-D99E-4E7A-BAB4-A42825F8AB9A}" type="slidenum">
              <a:rPr lang="en-US" smtClean="0">
                <a:latin typeface="Arial" charset="0"/>
              </a:rPr>
              <a:pPr/>
              <a:t>17</a:t>
            </a:fld>
            <a:endParaRPr lang="en-US" smtClean="0">
              <a:latin typeface="Arial" charset="0"/>
            </a:endParaRPr>
          </a:p>
        </p:txBody>
      </p:sp>
      <p:sp>
        <p:nvSpPr>
          <p:cNvPr id="8397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8499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8499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5A72FC-AAF9-4207-8970-F46A31118939}" type="slidenum">
              <a:rPr lang="en-US" smtClean="0">
                <a:latin typeface="Arial" charset="0"/>
              </a:rPr>
              <a:pPr/>
              <a:t>18</a:t>
            </a:fld>
            <a:endParaRPr lang="en-US" smtClean="0">
              <a:latin typeface="Arial" charset="0"/>
            </a:endParaRPr>
          </a:p>
        </p:txBody>
      </p:sp>
      <p:sp>
        <p:nvSpPr>
          <p:cNvPr id="8499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860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8602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63A45E-1B18-49DD-B931-7CC2AE1F21BD}" type="slidenum">
              <a:rPr lang="en-US" smtClean="0">
                <a:latin typeface="Arial" charset="0"/>
              </a:rPr>
              <a:pPr/>
              <a:t>19</a:t>
            </a:fld>
            <a:endParaRPr lang="en-US" smtClean="0">
              <a:latin typeface="Arial" charset="0"/>
            </a:endParaRPr>
          </a:p>
        </p:txBody>
      </p:sp>
      <p:sp>
        <p:nvSpPr>
          <p:cNvPr id="8602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6861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6861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AF918E-382E-44D2-BFA1-640168077B3A}" type="slidenum">
              <a:rPr lang="en-US" smtClean="0">
                <a:latin typeface="Arial" charset="0"/>
              </a:rPr>
              <a:pPr/>
              <a:t>2</a:t>
            </a:fld>
            <a:endParaRPr lang="en-US" smtClean="0">
              <a:latin typeface="Arial" charset="0"/>
            </a:endParaRPr>
          </a:p>
        </p:txBody>
      </p:sp>
      <p:sp>
        <p:nvSpPr>
          <p:cNvPr id="6861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8704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8704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5E6AD2-AB68-4BD3-AF62-0C983B1B3417}" type="slidenum">
              <a:rPr lang="en-US" smtClean="0">
                <a:latin typeface="Arial" charset="0"/>
              </a:rPr>
              <a:pPr/>
              <a:t>20</a:t>
            </a:fld>
            <a:endParaRPr lang="en-US" smtClean="0">
              <a:latin typeface="Arial" charset="0"/>
            </a:endParaRPr>
          </a:p>
        </p:txBody>
      </p:sp>
      <p:sp>
        <p:nvSpPr>
          <p:cNvPr id="8704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8806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8806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421F82-ABDA-4B1A-828E-BB2C886002A5}" type="slidenum">
              <a:rPr lang="en-US" smtClean="0">
                <a:latin typeface="Arial" charset="0"/>
              </a:rPr>
              <a:pPr/>
              <a:t>21</a:t>
            </a:fld>
            <a:endParaRPr lang="en-US" smtClean="0">
              <a:latin typeface="Arial" charset="0"/>
            </a:endParaRPr>
          </a:p>
        </p:txBody>
      </p:sp>
      <p:sp>
        <p:nvSpPr>
          <p:cNvPr id="8806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8909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8909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2CAE64-28C2-4C53-A157-7DED098C0CDD}" type="slidenum">
              <a:rPr lang="en-US" smtClean="0">
                <a:latin typeface="Arial" charset="0"/>
              </a:rPr>
              <a:pPr/>
              <a:t>22</a:t>
            </a:fld>
            <a:endParaRPr lang="en-US" smtClean="0">
              <a:latin typeface="Arial" charset="0"/>
            </a:endParaRPr>
          </a:p>
        </p:txBody>
      </p:sp>
      <p:sp>
        <p:nvSpPr>
          <p:cNvPr id="8909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9011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9011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EF3F34-AC13-43C3-B040-EE8CD86E77E6}" type="slidenum">
              <a:rPr lang="en-US" smtClean="0">
                <a:latin typeface="Arial" charset="0"/>
              </a:rPr>
              <a:pPr/>
              <a:t>23</a:t>
            </a:fld>
            <a:endParaRPr lang="en-US" smtClean="0">
              <a:latin typeface="Arial" charset="0"/>
            </a:endParaRPr>
          </a:p>
        </p:txBody>
      </p:sp>
      <p:sp>
        <p:nvSpPr>
          <p:cNvPr id="9011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911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911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981C7D-4F1C-4540-8856-ABB57D9D6416}" type="slidenum">
              <a:rPr lang="en-US" smtClean="0">
                <a:latin typeface="Arial" charset="0"/>
              </a:rPr>
              <a:pPr/>
              <a:t>24</a:t>
            </a:fld>
            <a:endParaRPr lang="en-US" smtClean="0">
              <a:latin typeface="Arial" charset="0"/>
            </a:endParaRPr>
          </a:p>
        </p:txBody>
      </p:sp>
      <p:sp>
        <p:nvSpPr>
          <p:cNvPr id="9114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921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921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1791EE-5A4E-4BB5-8FFA-F93F759F3D3D}" type="slidenum">
              <a:rPr lang="en-US" smtClean="0">
                <a:latin typeface="Arial" charset="0"/>
              </a:rPr>
              <a:pPr/>
              <a:t>25</a:t>
            </a:fld>
            <a:endParaRPr lang="en-US" smtClean="0">
              <a:latin typeface="Arial" charset="0"/>
            </a:endParaRPr>
          </a:p>
        </p:txBody>
      </p:sp>
      <p:sp>
        <p:nvSpPr>
          <p:cNvPr id="9216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9318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9318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079D5-FD54-4A5A-91E1-A67C628E257C}" type="slidenum">
              <a:rPr lang="en-US" smtClean="0">
                <a:latin typeface="Arial" charset="0"/>
              </a:rPr>
              <a:pPr/>
              <a:t>26</a:t>
            </a:fld>
            <a:endParaRPr lang="en-US" smtClean="0">
              <a:latin typeface="Arial" charset="0"/>
            </a:endParaRPr>
          </a:p>
        </p:txBody>
      </p:sp>
      <p:sp>
        <p:nvSpPr>
          <p:cNvPr id="9318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9421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9421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191DD1-4CBF-42AF-B01E-547DECBD9659}" type="slidenum">
              <a:rPr lang="en-US" smtClean="0">
                <a:latin typeface="Arial" charset="0"/>
              </a:rPr>
              <a:pPr/>
              <a:t>28</a:t>
            </a:fld>
            <a:endParaRPr lang="en-US" smtClean="0">
              <a:latin typeface="Arial" charset="0"/>
            </a:endParaRPr>
          </a:p>
        </p:txBody>
      </p:sp>
      <p:sp>
        <p:nvSpPr>
          <p:cNvPr id="9421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9523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9523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D7B39D-4B10-4657-9EE2-4938AD7CA7EB}" type="slidenum">
              <a:rPr lang="en-US" smtClean="0">
                <a:latin typeface="Arial" charset="0"/>
              </a:rPr>
              <a:pPr/>
              <a:t>29</a:t>
            </a:fld>
            <a:endParaRPr lang="en-US" smtClean="0">
              <a:latin typeface="Arial" charset="0"/>
            </a:endParaRPr>
          </a:p>
        </p:txBody>
      </p:sp>
      <p:sp>
        <p:nvSpPr>
          <p:cNvPr id="9523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9625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9626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52344D-1041-4298-B88D-3F57FB4A57F9}" type="slidenum">
              <a:rPr lang="en-US" smtClean="0">
                <a:latin typeface="Arial" charset="0"/>
              </a:rPr>
              <a:pPr/>
              <a:t>30</a:t>
            </a:fld>
            <a:endParaRPr lang="en-US" smtClean="0">
              <a:latin typeface="Arial" charset="0"/>
            </a:endParaRPr>
          </a:p>
        </p:txBody>
      </p:sp>
      <p:sp>
        <p:nvSpPr>
          <p:cNvPr id="9626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6963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6963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8536D9-FCF8-4049-A058-B20437BC92E9}" type="slidenum">
              <a:rPr lang="en-US" smtClean="0">
                <a:latin typeface="Arial" charset="0"/>
              </a:rPr>
              <a:pPr/>
              <a:t>3</a:t>
            </a:fld>
            <a:endParaRPr lang="en-US" smtClean="0">
              <a:latin typeface="Arial" charset="0"/>
            </a:endParaRPr>
          </a:p>
        </p:txBody>
      </p:sp>
      <p:sp>
        <p:nvSpPr>
          <p:cNvPr id="6963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9728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9728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C54399-1786-4A55-B340-10649D2E40C4}" type="slidenum">
              <a:rPr lang="en-US" smtClean="0">
                <a:latin typeface="Arial" charset="0"/>
              </a:rPr>
              <a:pPr/>
              <a:t>31</a:t>
            </a:fld>
            <a:endParaRPr lang="en-US" smtClean="0">
              <a:latin typeface="Arial" charset="0"/>
            </a:endParaRPr>
          </a:p>
        </p:txBody>
      </p:sp>
      <p:sp>
        <p:nvSpPr>
          <p:cNvPr id="9728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9830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9830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565E8F-75AB-4843-A163-1AAC9C7CEFEE}" type="slidenum">
              <a:rPr lang="en-US" smtClean="0">
                <a:latin typeface="Arial" charset="0"/>
              </a:rPr>
              <a:pPr/>
              <a:t>32</a:t>
            </a:fld>
            <a:endParaRPr lang="en-US" smtClean="0">
              <a:latin typeface="Arial" charset="0"/>
            </a:endParaRPr>
          </a:p>
        </p:txBody>
      </p:sp>
      <p:sp>
        <p:nvSpPr>
          <p:cNvPr id="9830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9933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9933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1CD6F1-C05C-4D19-A665-95FA18F1AB7C}" type="slidenum">
              <a:rPr lang="en-US" smtClean="0">
                <a:latin typeface="Arial" charset="0"/>
              </a:rPr>
              <a:pPr/>
              <a:t>33</a:t>
            </a:fld>
            <a:endParaRPr lang="en-US" smtClean="0">
              <a:latin typeface="Arial" charset="0"/>
            </a:endParaRPr>
          </a:p>
        </p:txBody>
      </p:sp>
      <p:sp>
        <p:nvSpPr>
          <p:cNvPr id="9933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0035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0035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E5FBED-4BB8-4AEE-9A15-EDFC40D3C8D7}" type="slidenum">
              <a:rPr lang="en-US" smtClean="0">
                <a:latin typeface="Arial" charset="0"/>
              </a:rPr>
              <a:pPr/>
              <a:t>34</a:t>
            </a:fld>
            <a:endParaRPr lang="en-US" smtClean="0">
              <a:latin typeface="Arial" charset="0"/>
            </a:endParaRPr>
          </a:p>
        </p:txBody>
      </p:sp>
      <p:sp>
        <p:nvSpPr>
          <p:cNvPr id="10035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0137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0138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3FDAE0-42D1-4FD7-906E-BEE136EE1CE5}" type="slidenum">
              <a:rPr lang="en-US" smtClean="0">
                <a:latin typeface="Arial" charset="0"/>
              </a:rPr>
              <a:pPr/>
              <a:t>35</a:t>
            </a:fld>
            <a:endParaRPr lang="en-US" smtClean="0">
              <a:latin typeface="Arial" charset="0"/>
            </a:endParaRPr>
          </a:p>
        </p:txBody>
      </p:sp>
      <p:sp>
        <p:nvSpPr>
          <p:cNvPr id="10138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0240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0240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8FE10D-21AD-400E-924B-15020943AE6D}" type="slidenum">
              <a:rPr lang="en-US" smtClean="0">
                <a:latin typeface="Arial" charset="0"/>
              </a:rPr>
              <a:pPr/>
              <a:t>36</a:t>
            </a:fld>
            <a:endParaRPr lang="en-US" smtClean="0">
              <a:latin typeface="Arial" charset="0"/>
            </a:endParaRPr>
          </a:p>
        </p:txBody>
      </p:sp>
      <p:sp>
        <p:nvSpPr>
          <p:cNvPr id="10240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0342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0342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D98078-BA55-4946-87F7-9A0AB1250C1A}" type="slidenum">
              <a:rPr lang="en-US" smtClean="0">
                <a:latin typeface="Arial" charset="0"/>
              </a:rPr>
              <a:pPr/>
              <a:t>37</a:t>
            </a:fld>
            <a:endParaRPr lang="en-US" smtClean="0">
              <a:latin typeface="Arial" charset="0"/>
            </a:endParaRPr>
          </a:p>
        </p:txBody>
      </p:sp>
      <p:sp>
        <p:nvSpPr>
          <p:cNvPr id="10342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044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044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1EA1A5-F549-4462-965E-718FFB2645E8}" type="slidenum">
              <a:rPr lang="en-US" smtClean="0">
                <a:latin typeface="Arial" charset="0"/>
              </a:rPr>
              <a:pPr/>
              <a:t>38</a:t>
            </a:fld>
            <a:endParaRPr lang="en-US" smtClean="0">
              <a:latin typeface="Arial" charset="0"/>
            </a:endParaRPr>
          </a:p>
        </p:txBody>
      </p:sp>
      <p:sp>
        <p:nvSpPr>
          <p:cNvPr id="10445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0547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0547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157A1F-DD9F-41BF-8CA5-57A294A1F3B7}" type="slidenum">
              <a:rPr lang="en-US" smtClean="0">
                <a:latin typeface="Arial" charset="0"/>
              </a:rPr>
              <a:pPr/>
              <a:t>39</a:t>
            </a:fld>
            <a:endParaRPr lang="en-US" smtClean="0">
              <a:latin typeface="Arial" charset="0"/>
            </a:endParaRPr>
          </a:p>
        </p:txBody>
      </p:sp>
      <p:sp>
        <p:nvSpPr>
          <p:cNvPr id="10547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0649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0650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1C61D6-DC9C-4816-8861-E0DBA42BFAAD}" type="slidenum">
              <a:rPr lang="en-US" smtClean="0">
                <a:latin typeface="Arial" charset="0"/>
              </a:rPr>
              <a:pPr/>
              <a:t>40</a:t>
            </a:fld>
            <a:endParaRPr lang="en-US" smtClean="0">
              <a:latin typeface="Arial" charset="0"/>
            </a:endParaRPr>
          </a:p>
        </p:txBody>
      </p:sp>
      <p:sp>
        <p:nvSpPr>
          <p:cNvPr id="10650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7065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7066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A28CE3-C129-49FD-A63B-6469EE212DD9}" type="slidenum">
              <a:rPr lang="en-US" smtClean="0">
                <a:latin typeface="Arial" charset="0"/>
              </a:rPr>
              <a:pPr/>
              <a:t>4</a:t>
            </a:fld>
            <a:endParaRPr lang="en-US" smtClean="0">
              <a:latin typeface="Arial" charset="0"/>
            </a:endParaRPr>
          </a:p>
        </p:txBody>
      </p:sp>
      <p:sp>
        <p:nvSpPr>
          <p:cNvPr id="7066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0752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0752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BFA243-9ECF-4C39-AFAF-CCEBBBC654F6}" type="slidenum">
              <a:rPr lang="en-US" smtClean="0">
                <a:latin typeface="Arial" charset="0"/>
              </a:rPr>
              <a:pPr/>
              <a:t>41</a:t>
            </a:fld>
            <a:endParaRPr lang="en-US" smtClean="0">
              <a:latin typeface="Arial" charset="0"/>
            </a:endParaRPr>
          </a:p>
        </p:txBody>
      </p:sp>
      <p:sp>
        <p:nvSpPr>
          <p:cNvPr id="10752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0854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0854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90DAA8-383D-4637-9911-DB6788092B78}" type="slidenum">
              <a:rPr lang="en-US" smtClean="0">
                <a:latin typeface="Arial" charset="0"/>
              </a:rPr>
              <a:pPr/>
              <a:t>42</a:t>
            </a:fld>
            <a:endParaRPr lang="en-US" smtClean="0">
              <a:latin typeface="Arial" charset="0"/>
            </a:endParaRPr>
          </a:p>
        </p:txBody>
      </p:sp>
      <p:sp>
        <p:nvSpPr>
          <p:cNvPr id="10854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0957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0957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5235CF-436E-4A25-A405-71CB3D808EFD}" type="slidenum">
              <a:rPr lang="en-US" smtClean="0">
                <a:latin typeface="Arial" charset="0"/>
              </a:rPr>
              <a:pPr/>
              <a:t>43</a:t>
            </a:fld>
            <a:endParaRPr lang="en-US" smtClean="0">
              <a:latin typeface="Arial" charset="0"/>
            </a:endParaRPr>
          </a:p>
        </p:txBody>
      </p:sp>
      <p:sp>
        <p:nvSpPr>
          <p:cNvPr id="10957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1059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1059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DAA9CA-A795-439D-AC54-A6533D509936}" type="slidenum">
              <a:rPr lang="en-US" smtClean="0">
                <a:latin typeface="Arial" charset="0"/>
              </a:rPr>
              <a:pPr/>
              <a:t>44</a:t>
            </a:fld>
            <a:endParaRPr lang="en-US" smtClean="0">
              <a:latin typeface="Arial" charset="0"/>
            </a:endParaRPr>
          </a:p>
        </p:txBody>
      </p:sp>
      <p:sp>
        <p:nvSpPr>
          <p:cNvPr id="110597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116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1162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175EB0-BD6D-4E98-8CE9-298FC5796051}" type="slidenum">
              <a:rPr lang="en-US" smtClean="0">
                <a:latin typeface="Arial" charset="0"/>
              </a:rPr>
              <a:pPr/>
              <a:t>46</a:t>
            </a:fld>
            <a:endParaRPr lang="en-US" smtClean="0">
              <a:latin typeface="Arial" charset="0"/>
            </a:endParaRPr>
          </a:p>
        </p:txBody>
      </p:sp>
      <p:sp>
        <p:nvSpPr>
          <p:cNvPr id="111621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1264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1264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33E7E5-A924-4BAA-B49C-E658EBC6C275}" type="slidenum">
              <a:rPr lang="en-US" smtClean="0">
                <a:latin typeface="Arial" charset="0"/>
              </a:rPr>
              <a:pPr/>
              <a:t>47</a:t>
            </a:fld>
            <a:endParaRPr lang="en-US" smtClean="0">
              <a:latin typeface="Arial" charset="0"/>
            </a:endParaRPr>
          </a:p>
        </p:txBody>
      </p:sp>
      <p:sp>
        <p:nvSpPr>
          <p:cNvPr id="11264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1366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1366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29D1BF-3311-4825-8287-C403C28184FC}" type="slidenum">
              <a:rPr lang="en-US" smtClean="0">
                <a:latin typeface="Arial" charset="0"/>
              </a:rPr>
              <a:pPr/>
              <a:t>48</a:t>
            </a:fld>
            <a:endParaRPr lang="en-US" smtClean="0">
              <a:latin typeface="Arial" charset="0"/>
            </a:endParaRPr>
          </a:p>
        </p:txBody>
      </p:sp>
      <p:sp>
        <p:nvSpPr>
          <p:cNvPr id="11366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1469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1469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AD1AEC-D1A2-4237-A2F5-1C08D3CAB91E}" type="slidenum">
              <a:rPr lang="en-US" smtClean="0">
                <a:latin typeface="Arial" charset="0"/>
              </a:rPr>
              <a:pPr/>
              <a:t>49</a:t>
            </a:fld>
            <a:endParaRPr lang="en-US" smtClean="0">
              <a:latin typeface="Arial" charset="0"/>
            </a:endParaRPr>
          </a:p>
        </p:txBody>
      </p:sp>
      <p:sp>
        <p:nvSpPr>
          <p:cNvPr id="11469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1571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1571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0044A9-EFEB-4B7A-8A21-123EFB2EF13A}" type="slidenum">
              <a:rPr lang="en-US" smtClean="0">
                <a:latin typeface="Arial" charset="0"/>
              </a:rPr>
              <a:pPr/>
              <a:t>50</a:t>
            </a:fld>
            <a:endParaRPr lang="en-US" smtClean="0">
              <a:latin typeface="Arial" charset="0"/>
            </a:endParaRPr>
          </a:p>
        </p:txBody>
      </p:sp>
      <p:sp>
        <p:nvSpPr>
          <p:cNvPr id="11571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167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167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4434FE-3D29-4190-8140-FC634C1E26E9}" type="slidenum">
              <a:rPr lang="en-US" smtClean="0">
                <a:latin typeface="Arial" charset="0"/>
              </a:rPr>
              <a:pPr/>
              <a:t>51</a:t>
            </a:fld>
            <a:endParaRPr lang="en-US" smtClean="0">
              <a:latin typeface="Arial" charset="0"/>
            </a:endParaRPr>
          </a:p>
        </p:txBody>
      </p:sp>
      <p:sp>
        <p:nvSpPr>
          <p:cNvPr id="11674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7168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7168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D1F52E-5971-494C-AC05-C1C4998AC180}" type="slidenum">
              <a:rPr lang="en-US" smtClean="0">
                <a:latin typeface="Arial" charset="0"/>
              </a:rPr>
              <a:pPr/>
              <a:t>5</a:t>
            </a:fld>
            <a:endParaRPr lang="en-US" smtClean="0">
              <a:latin typeface="Arial" charset="0"/>
            </a:endParaRPr>
          </a:p>
        </p:txBody>
      </p:sp>
      <p:sp>
        <p:nvSpPr>
          <p:cNvPr id="7168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177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177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746620-E65F-4560-ABBC-DCEB396FD9ED}" type="slidenum">
              <a:rPr lang="en-US" smtClean="0">
                <a:latin typeface="Arial" charset="0"/>
              </a:rPr>
              <a:pPr/>
              <a:t>53</a:t>
            </a:fld>
            <a:endParaRPr lang="en-US" smtClean="0">
              <a:latin typeface="Arial" charset="0"/>
            </a:endParaRPr>
          </a:p>
        </p:txBody>
      </p:sp>
      <p:sp>
        <p:nvSpPr>
          <p:cNvPr id="11776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1878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1878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5E2E72-3E9F-4C2D-9248-E6CBE7E9E506}" type="slidenum">
              <a:rPr lang="en-US" smtClean="0">
                <a:latin typeface="Arial" charset="0"/>
              </a:rPr>
              <a:pPr/>
              <a:t>54</a:t>
            </a:fld>
            <a:endParaRPr lang="en-US" smtClean="0">
              <a:latin typeface="Arial" charset="0"/>
            </a:endParaRPr>
          </a:p>
        </p:txBody>
      </p:sp>
      <p:sp>
        <p:nvSpPr>
          <p:cNvPr id="11878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1981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1981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638C01-A209-4D0A-8A58-F37D0C8C6127}" type="slidenum">
              <a:rPr lang="en-US" smtClean="0">
                <a:latin typeface="Arial" charset="0"/>
              </a:rPr>
              <a:pPr/>
              <a:t>55</a:t>
            </a:fld>
            <a:endParaRPr lang="en-US" smtClean="0">
              <a:latin typeface="Arial" charset="0"/>
            </a:endParaRPr>
          </a:p>
        </p:txBody>
      </p:sp>
      <p:sp>
        <p:nvSpPr>
          <p:cNvPr id="11981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2083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2083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2CC3DF-EC40-4D66-99B0-85CCE09703A7}" type="slidenum">
              <a:rPr lang="en-US" smtClean="0">
                <a:latin typeface="Arial" charset="0"/>
              </a:rPr>
              <a:pPr/>
              <a:t>56</a:t>
            </a:fld>
            <a:endParaRPr lang="en-US" smtClean="0">
              <a:latin typeface="Arial" charset="0"/>
            </a:endParaRPr>
          </a:p>
        </p:txBody>
      </p:sp>
      <p:sp>
        <p:nvSpPr>
          <p:cNvPr id="12083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2185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2186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F8FD1C-E976-47AE-AFD2-5E9A57DD430D}" type="slidenum">
              <a:rPr lang="en-US" smtClean="0">
                <a:latin typeface="Arial" charset="0"/>
              </a:rPr>
              <a:pPr/>
              <a:t>57</a:t>
            </a:fld>
            <a:endParaRPr lang="en-US" smtClean="0">
              <a:latin typeface="Arial" charset="0"/>
            </a:endParaRPr>
          </a:p>
        </p:txBody>
      </p:sp>
      <p:sp>
        <p:nvSpPr>
          <p:cNvPr id="12186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2288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2288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32F204-0F91-43FC-A000-76B8EF6E7736}" type="slidenum">
              <a:rPr lang="en-US" smtClean="0">
                <a:latin typeface="Arial" charset="0"/>
              </a:rPr>
              <a:pPr/>
              <a:t>58</a:t>
            </a:fld>
            <a:endParaRPr lang="en-US" smtClean="0">
              <a:latin typeface="Arial" charset="0"/>
            </a:endParaRPr>
          </a:p>
        </p:txBody>
      </p:sp>
      <p:sp>
        <p:nvSpPr>
          <p:cNvPr id="12288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2390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2390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5A9903-86B5-4498-90B3-5D5D548ABF6E}" type="slidenum">
              <a:rPr lang="en-US" smtClean="0">
                <a:latin typeface="Arial" charset="0"/>
              </a:rPr>
              <a:pPr/>
              <a:t>59</a:t>
            </a:fld>
            <a:endParaRPr lang="en-US" smtClean="0">
              <a:latin typeface="Arial" charset="0"/>
            </a:endParaRPr>
          </a:p>
        </p:txBody>
      </p:sp>
      <p:sp>
        <p:nvSpPr>
          <p:cNvPr id="12390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2493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2493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657738-5530-46F0-B076-37EB874E62F7}" type="slidenum">
              <a:rPr lang="en-US" smtClean="0">
                <a:latin typeface="Arial" charset="0"/>
              </a:rPr>
              <a:pPr/>
              <a:t>60</a:t>
            </a:fld>
            <a:endParaRPr lang="en-US" smtClean="0">
              <a:latin typeface="Arial" charset="0"/>
            </a:endParaRPr>
          </a:p>
        </p:txBody>
      </p:sp>
      <p:sp>
        <p:nvSpPr>
          <p:cNvPr id="12493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2595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2595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33A09A-64D2-4767-BF79-95DE028F0D77}" type="slidenum">
              <a:rPr lang="en-US" smtClean="0">
                <a:latin typeface="Arial" charset="0"/>
              </a:rPr>
              <a:pPr/>
              <a:t>61</a:t>
            </a:fld>
            <a:endParaRPr lang="en-US" smtClean="0">
              <a:latin typeface="Arial" charset="0"/>
            </a:endParaRPr>
          </a:p>
        </p:txBody>
      </p:sp>
      <p:sp>
        <p:nvSpPr>
          <p:cNvPr id="12595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12697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12698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BC41D6-0E01-43CD-8E0E-8828F25EDE1F}" type="slidenum">
              <a:rPr lang="en-US" smtClean="0">
                <a:latin typeface="Arial" charset="0"/>
              </a:rPr>
              <a:pPr/>
              <a:t>62</a:t>
            </a:fld>
            <a:endParaRPr lang="en-US" smtClean="0">
              <a:latin typeface="Arial" charset="0"/>
            </a:endParaRPr>
          </a:p>
        </p:txBody>
      </p:sp>
      <p:sp>
        <p:nvSpPr>
          <p:cNvPr id="12698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7270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7270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0A01EA-A7CD-42AB-9E19-58304F9B64E1}" type="slidenum">
              <a:rPr lang="en-US" smtClean="0">
                <a:latin typeface="Arial" charset="0"/>
              </a:rPr>
              <a:pPr/>
              <a:t>6</a:t>
            </a:fld>
            <a:endParaRPr lang="en-US" smtClean="0">
              <a:latin typeface="Arial" charset="0"/>
            </a:endParaRPr>
          </a:p>
        </p:txBody>
      </p:sp>
      <p:sp>
        <p:nvSpPr>
          <p:cNvPr id="7270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7373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7373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7C4CFE-6FA5-43F8-B586-9CDE5D5CEE9B}" type="slidenum">
              <a:rPr lang="en-US" smtClean="0">
                <a:latin typeface="Arial" charset="0"/>
              </a:rPr>
              <a:pPr/>
              <a:t>7</a:t>
            </a:fld>
            <a:endParaRPr lang="en-US" smtClean="0">
              <a:latin typeface="Arial" charset="0"/>
            </a:endParaRPr>
          </a:p>
        </p:txBody>
      </p:sp>
      <p:sp>
        <p:nvSpPr>
          <p:cNvPr id="7373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7475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7475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E1B595-EB7E-4E6A-974B-B5A6FB710F66}" type="slidenum">
              <a:rPr lang="en-US" smtClean="0">
                <a:latin typeface="Arial" charset="0"/>
              </a:rPr>
              <a:pPr/>
              <a:t>8</a:t>
            </a:fld>
            <a:endParaRPr lang="en-US" smtClean="0">
              <a:latin typeface="Arial" charset="0"/>
            </a:endParaRPr>
          </a:p>
        </p:txBody>
      </p:sp>
      <p:sp>
        <p:nvSpPr>
          <p:cNvPr id="7475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Cpt S 317: Spring 2009</a:t>
            </a:r>
          </a:p>
        </p:txBody>
      </p:sp>
      <p:sp>
        <p:nvSpPr>
          <p:cNvPr id="7577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School of EECS, WSU</a:t>
            </a:r>
          </a:p>
        </p:txBody>
      </p:sp>
      <p:sp>
        <p:nvSpPr>
          <p:cNvPr id="7578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2F610E-D2B5-4BEA-90EE-62B693C95B71}" type="slidenum">
              <a:rPr lang="en-US" smtClean="0">
                <a:latin typeface="Arial" charset="0"/>
              </a:rPr>
              <a:pPr/>
              <a:t>9</a:t>
            </a:fld>
            <a:endParaRPr lang="en-US" smtClean="0">
              <a:latin typeface="Arial" charset="0"/>
            </a:endParaRPr>
          </a:p>
        </p:txBody>
      </p:sp>
      <p:sp>
        <p:nvSpPr>
          <p:cNvPr id="7578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90513" y="2546350"/>
            <a:ext cx="711200" cy="474663"/>
            <a:chOff x="720" y="336"/>
            <a:chExt cx="624" cy="432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414338" y="2968625"/>
            <a:ext cx="738187" cy="474663"/>
            <a:chOff x="912" y="2640"/>
            <a:chExt cx="672" cy="432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2895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gray">
          <a:xfrm flipV="1">
            <a:off x="315913" y="3265488"/>
            <a:ext cx="8683625" cy="46037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 sz="2400">
              <a:latin typeface="Arial" pitchFamily="34" charset="0"/>
            </a:endParaRPr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2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3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FDA821DA-126C-49D9-931C-8484DCC1CD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3D3DA-1C07-4DE8-85FD-AD0404D04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432AA-401B-4108-8544-F5C2BD29A8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29D59-1ECD-45ED-913B-E55FB8A79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23050-5F73-42CD-A4F5-6D90D233B4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428AF-106D-48F3-B51E-F1DEFDC66C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67C54-E105-4AE5-A7BF-741567CE57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A7BF1-8A96-4BF9-8CDB-D1B5392B6C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8379C-817D-4A3F-9EAA-0BBA6740C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76E71-5C75-4721-82F7-4A5A1FC55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94D95-C363-4D5A-A8BC-671C0F66B2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10357-7A24-4C75-AE32-5274A16570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08BA4D-E1CB-464F-876F-2AFE59A550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Arial" pitchFamily="34" charset="0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Arial" pitchFamily="34" charset="0"/>
            </a:endParaRP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Arial" pitchFamily="34" charset="0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Arial" pitchFamily="34" charset="0"/>
            </a:endParaRP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Arial" pitchFamily="34" charset="0"/>
            </a:endParaRP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Arial" pitchFamily="34" charset="0"/>
            </a:endParaRP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gray">
          <a:xfrm flipV="1">
            <a:off x="460375" y="1828800"/>
            <a:ext cx="8683625" cy="460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 sz="2400">
              <a:latin typeface="Arial" pitchFamily="34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9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59509CAD-ECE7-43F5-881B-87E3DD96B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CE7CF0-15DB-4A3F-BA31-554863826314}" type="slidenum">
              <a:rPr lang="en-US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9050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Properties of Context-free Languages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276600"/>
            <a:ext cx="6400800" cy="1752600"/>
          </a:xfrm>
        </p:spPr>
        <p:txBody>
          <a:bodyPr/>
          <a:lstStyle/>
          <a:p>
            <a:pPr eaLnBrk="1" hangingPunct="1"/>
            <a:r>
              <a:rPr lang="en-US" smtClean="0"/>
              <a:t>Reading: Chapter 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90652A-0159-4A4E-81E6-373DB23B8F8E}" type="slidenum">
              <a:rPr lang="en-US" smtClean="0">
                <a:latin typeface="Arial" charset="0"/>
              </a:rPr>
              <a:pPr/>
              <a:t>10</a:t>
            </a:fld>
            <a:endParaRPr lang="en-US" smtClean="0">
              <a:latin typeface="Arial" charset="0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Algorithm to find all reachable symbols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u="sng" smtClean="0"/>
              <a:t>Given:</a:t>
            </a:r>
            <a:r>
              <a:rPr lang="en-US" smtClean="0"/>
              <a:t> G=(V,T,P,S)</a:t>
            </a:r>
          </a:p>
          <a:p>
            <a:pPr eaLnBrk="1" hangingPunct="1">
              <a:lnSpc>
                <a:spcPct val="90000"/>
              </a:lnSpc>
            </a:pPr>
            <a:r>
              <a:rPr lang="en-US" u="sng" smtClean="0"/>
              <a:t>Basis: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 is obviously reachable (from itself)</a:t>
            </a:r>
          </a:p>
          <a:p>
            <a:pPr eaLnBrk="1" hangingPunct="1">
              <a:lnSpc>
                <a:spcPct val="90000"/>
              </a:lnSpc>
            </a:pPr>
            <a:r>
              <a:rPr lang="en-US" u="sng" smtClean="0"/>
              <a:t>Induction: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Suppose for a production A</a:t>
            </a:r>
            <a:r>
              <a:rPr lang="en-US" smtClean="0">
                <a:sym typeface="Wingdings" pitchFamily="2" charset="2"/>
              </a:rPr>
              <a:t> </a:t>
            </a:r>
            <a:r>
              <a:rPr lang="en-US" smtClean="0">
                <a:sym typeface="Symbol" pitchFamily="18" charset="2"/>
              </a:rPr>
              <a:t></a:t>
            </a:r>
            <a:r>
              <a:rPr lang="en-US" baseline="-25000" smtClean="0">
                <a:sym typeface="Symbol" pitchFamily="18" charset="2"/>
              </a:rPr>
              <a:t>1 </a:t>
            </a:r>
            <a:r>
              <a:rPr lang="en-US" smtClean="0">
                <a:sym typeface="Symbol" pitchFamily="18" charset="2"/>
              </a:rPr>
              <a:t></a:t>
            </a:r>
            <a:r>
              <a:rPr lang="en-US" baseline="-25000" smtClean="0">
                <a:sym typeface="Symbol" pitchFamily="18" charset="2"/>
              </a:rPr>
              <a:t>2</a:t>
            </a:r>
            <a:r>
              <a:rPr lang="en-US" smtClean="0">
                <a:sym typeface="Symbol" pitchFamily="18" charset="2"/>
              </a:rPr>
              <a:t>…</a:t>
            </a:r>
            <a:r>
              <a:rPr lang="en-US" baseline="-25000" smtClean="0">
                <a:sym typeface="Symbol" pitchFamily="18" charset="2"/>
              </a:rPr>
              <a:t> </a:t>
            </a:r>
            <a:r>
              <a:rPr lang="en-US" smtClean="0">
                <a:sym typeface="Symbol" pitchFamily="18" charset="2"/>
              </a:rPr>
              <a:t></a:t>
            </a:r>
            <a:r>
              <a:rPr lang="en-US" baseline="-25000" smtClean="0">
                <a:sym typeface="Symbol" pitchFamily="18" charset="2"/>
              </a:rPr>
              <a:t>k</a:t>
            </a:r>
            <a:r>
              <a:rPr lang="en-US" smtClean="0">
                <a:sym typeface="Symbol" pitchFamily="18" charset="2"/>
              </a:rPr>
              <a:t>, where A is reachable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ym typeface="Symbol" pitchFamily="18" charset="2"/>
              </a:rPr>
              <a:t>Then, all symbols on the right hand side, {</a:t>
            </a:r>
            <a:r>
              <a:rPr lang="en-US" baseline="-25000" smtClean="0">
                <a:sym typeface="Symbol" pitchFamily="18" charset="2"/>
              </a:rPr>
              <a:t>1</a:t>
            </a:r>
            <a:r>
              <a:rPr lang="en-US" smtClean="0">
                <a:sym typeface="Symbol" pitchFamily="18" charset="2"/>
              </a:rPr>
              <a:t>,</a:t>
            </a:r>
            <a:r>
              <a:rPr lang="en-US" baseline="-25000" smtClean="0">
                <a:sym typeface="Symbol" pitchFamily="18" charset="2"/>
              </a:rPr>
              <a:t> </a:t>
            </a:r>
            <a:r>
              <a:rPr lang="en-US" smtClean="0">
                <a:sym typeface="Symbol" pitchFamily="18" charset="2"/>
              </a:rPr>
              <a:t></a:t>
            </a:r>
            <a:r>
              <a:rPr lang="en-US" baseline="-25000" smtClean="0">
                <a:sym typeface="Symbol" pitchFamily="18" charset="2"/>
              </a:rPr>
              <a:t>2</a:t>
            </a:r>
            <a:r>
              <a:rPr lang="en-US" smtClean="0">
                <a:sym typeface="Symbol" pitchFamily="18" charset="2"/>
              </a:rPr>
              <a:t> ,…</a:t>
            </a:r>
            <a:r>
              <a:rPr lang="en-US" baseline="-25000" smtClean="0">
                <a:sym typeface="Symbol" pitchFamily="18" charset="2"/>
              </a:rPr>
              <a:t> </a:t>
            </a:r>
            <a:r>
              <a:rPr lang="en-US" smtClean="0">
                <a:sym typeface="Symbol" pitchFamily="18" charset="2"/>
              </a:rPr>
              <a:t></a:t>
            </a:r>
            <a:r>
              <a:rPr lang="en-US" baseline="-25000" smtClean="0">
                <a:sym typeface="Symbol" pitchFamily="18" charset="2"/>
              </a:rPr>
              <a:t>k</a:t>
            </a:r>
            <a:r>
              <a:rPr lang="en-US" smtClean="0">
                <a:sym typeface="Symbol" pitchFamily="18" charset="2"/>
              </a:rPr>
              <a:t>} are also reachable.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4454525" y="533400"/>
            <a:ext cx="1946275" cy="519113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chemeClr val="hlink"/>
                </a:solidFill>
              </a:rPr>
              <a:t>S </a:t>
            </a:r>
            <a:r>
              <a:rPr lang="en-US" sz="2800" i="1">
                <a:solidFill>
                  <a:schemeClr val="hlink"/>
                </a:solidFill>
                <a:sym typeface="Wingdings" pitchFamily="2" charset="2"/>
              </a:rPr>
              <a:t></a:t>
            </a:r>
            <a:r>
              <a:rPr lang="en-US" sz="2800" i="1" baseline="30000">
                <a:solidFill>
                  <a:schemeClr val="hlink"/>
                </a:solidFill>
                <a:sym typeface="Wingdings" pitchFamily="2" charset="2"/>
              </a:rPr>
              <a:t>*</a:t>
            </a:r>
            <a:r>
              <a:rPr lang="en-US" sz="2800" i="1">
                <a:solidFill>
                  <a:schemeClr val="hlink"/>
                </a:solidFill>
                <a:sym typeface="Wingdings" pitchFamily="2" charset="2"/>
              </a:rPr>
              <a:t> </a:t>
            </a:r>
            <a:r>
              <a:rPr lang="en-US" sz="2800" i="1">
                <a:solidFill>
                  <a:schemeClr val="hlink"/>
                </a:solidFill>
                <a:sym typeface="Symbol" pitchFamily="18" charset="2"/>
              </a:rPr>
              <a:t> X 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6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03602A-0245-4880-863C-AE822231FCCD}" type="slidenum">
              <a:rPr lang="en-US" smtClean="0">
                <a:latin typeface="Arial" charset="0"/>
              </a:rPr>
              <a:pPr/>
              <a:t>11</a:t>
            </a:fld>
            <a:endParaRPr lang="en-US" smtClean="0">
              <a:latin typeface="Arial" charset="0"/>
            </a:endParaRPr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Eliminating </a:t>
            </a:r>
            <a:r>
              <a:rPr lang="en-US" smtClean="0">
                <a:sym typeface="Symbol" pitchFamily="18" charset="2"/>
              </a:rPr>
              <a:t></a:t>
            </a:r>
            <a:r>
              <a:rPr lang="en-US" smtClean="0">
                <a:cs typeface="Arial" charset="0"/>
              </a:rPr>
              <a:t>-productions</a:t>
            </a:r>
            <a:endParaRPr lang="en-US" smtClean="0"/>
          </a:p>
        </p:txBody>
      </p:sp>
      <p:sp>
        <p:nvSpPr>
          <p:cNvPr id="7" name="TextBox 6"/>
          <p:cNvSpPr txBox="1"/>
          <p:nvPr/>
        </p:nvSpPr>
        <p:spPr>
          <a:xfrm>
            <a:off x="4114800" y="3505200"/>
            <a:ext cx="893763" cy="4000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pitchFamily="34" charset="0"/>
              </a:rPr>
              <a:t>A =&gt; </a:t>
            </a:r>
            <a:r>
              <a:rPr lang="en-US" dirty="0">
                <a:latin typeface="Arial" pitchFamily="34" charset="0"/>
                <a:sym typeface="Symbol"/>
              </a:rPr>
              <a:t></a:t>
            </a:r>
            <a:endParaRPr lang="en-US" dirty="0">
              <a:latin typeface="Arial" pitchFamily="34" charset="0"/>
            </a:endParaRPr>
          </a:p>
        </p:txBody>
      </p:sp>
      <p:grpSp>
        <p:nvGrpSpPr>
          <p:cNvPr id="13317" name="Group 7"/>
          <p:cNvGrpSpPr>
            <a:grpSpLocks/>
          </p:cNvGrpSpPr>
          <p:nvPr/>
        </p:nvGrpSpPr>
        <p:grpSpPr bwMode="auto">
          <a:xfrm>
            <a:off x="4495800" y="3886200"/>
            <a:ext cx="228600" cy="381000"/>
            <a:chOff x="6858000" y="4114800"/>
            <a:chExt cx="228600" cy="381000"/>
          </a:xfrm>
        </p:grpSpPr>
        <p:cxnSp>
          <p:nvCxnSpPr>
            <p:cNvPr id="13318" name="Straight Connector 8"/>
            <p:cNvCxnSpPr>
              <a:cxnSpLocks noChangeShapeType="1"/>
            </p:cNvCxnSpPr>
            <p:nvPr/>
          </p:nvCxnSpPr>
          <p:spPr bwMode="auto">
            <a:xfrm rot="16200000" flipH="1">
              <a:off x="6781800" y="4191000"/>
              <a:ext cx="381000" cy="2286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3319" name="Straight Connector 9"/>
            <p:cNvCxnSpPr>
              <a:cxnSpLocks noChangeShapeType="1"/>
            </p:cNvCxnSpPr>
            <p:nvPr/>
          </p:nvCxnSpPr>
          <p:spPr bwMode="auto">
            <a:xfrm rot="5400000">
              <a:off x="6781800" y="4191000"/>
              <a:ext cx="381000" cy="2286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BBCD95-C35F-4BCC-B68C-63057B342C64}" type="slidenum">
              <a:rPr lang="en-US" smtClean="0">
                <a:latin typeface="Arial" charset="0"/>
              </a:rPr>
              <a:pPr/>
              <a:t>12</a:t>
            </a:fld>
            <a:endParaRPr lang="en-US" smtClean="0">
              <a:latin typeface="Arial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Eliminating </a:t>
            </a:r>
            <a:r>
              <a:rPr lang="en-US" smtClean="0">
                <a:sym typeface="Symbol" pitchFamily="18" charset="2"/>
              </a:rPr>
              <a:t></a:t>
            </a:r>
            <a:r>
              <a:rPr lang="en-US" smtClean="0">
                <a:cs typeface="Arial" charset="0"/>
              </a:rPr>
              <a:t>-productions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u="sng" smtClean="0"/>
              <a:t>Caveat:</a:t>
            </a:r>
            <a:r>
              <a:rPr lang="en-US" sz="2400" smtClean="0"/>
              <a:t> It is </a:t>
            </a:r>
            <a:r>
              <a:rPr lang="en-US" sz="2400" i="1" smtClean="0"/>
              <a:t>not </a:t>
            </a:r>
            <a:r>
              <a:rPr lang="en-US" sz="2400" smtClean="0"/>
              <a:t>possible to eliminate </a:t>
            </a:r>
            <a:r>
              <a:rPr lang="en-US" sz="2800" smtClean="0">
                <a:sym typeface="Symbol" pitchFamily="18" charset="2"/>
              </a:rPr>
              <a:t>-</a:t>
            </a:r>
            <a:r>
              <a:rPr lang="en-US" sz="2400" smtClean="0">
                <a:cs typeface="Arial" charset="0"/>
              </a:rPr>
              <a:t>productions for languages which include </a:t>
            </a:r>
            <a:r>
              <a:rPr lang="en-US" sz="2800" smtClean="0">
                <a:sym typeface="Symbol" pitchFamily="18" charset="2"/>
              </a:rPr>
              <a:t></a:t>
            </a:r>
            <a:r>
              <a:rPr lang="en-US" sz="2400" smtClean="0">
                <a:cs typeface="Arial" charset="0"/>
              </a:rPr>
              <a:t> in their word set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u="sng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u="sng" smtClean="0"/>
              <a:t>Theorem:</a:t>
            </a:r>
            <a:r>
              <a:rPr lang="en-US" sz="2400" smtClean="0"/>
              <a:t> If G=(V,T,P,S) is a CFG for a language L, then L\ {</a:t>
            </a:r>
            <a:r>
              <a:rPr lang="en-US" sz="2800" smtClean="0">
                <a:sym typeface="Symbol" pitchFamily="18" charset="2"/>
              </a:rPr>
              <a:t></a:t>
            </a:r>
            <a:r>
              <a:rPr lang="en-US" sz="2400" smtClean="0">
                <a:cs typeface="Arial" charset="0"/>
              </a:rPr>
              <a:t>} has a CFG without </a:t>
            </a:r>
            <a:r>
              <a:rPr lang="en-US" sz="2800" smtClean="0">
                <a:sym typeface="Symbol" pitchFamily="18" charset="2"/>
              </a:rPr>
              <a:t></a:t>
            </a:r>
            <a:r>
              <a:rPr lang="en-US" sz="2400" smtClean="0">
                <a:cs typeface="Arial" charset="0"/>
              </a:rPr>
              <a:t>-productions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i="1" smtClean="0">
              <a:cs typeface="Arial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i="1" u="sng" smtClean="0">
                <a:solidFill>
                  <a:srgbClr val="FF0000"/>
                </a:solidFill>
                <a:cs typeface="Arial" charset="0"/>
              </a:rPr>
              <a:t>Definition:</a:t>
            </a:r>
            <a:r>
              <a:rPr lang="en-US" sz="2400" i="1" smtClean="0">
                <a:solidFill>
                  <a:srgbClr val="FF0000"/>
                </a:solidFill>
                <a:cs typeface="Arial" charset="0"/>
              </a:rPr>
              <a:t> A is “nullable” if A</a:t>
            </a:r>
            <a:r>
              <a:rPr lang="en-US" sz="2400" i="1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* </a:t>
            </a:r>
            <a:r>
              <a:rPr lang="en-US" sz="2800" i="1" smtClean="0">
                <a:solidFill>
                  <a:srgbClr val="FF0000"/>
                </a:solidFill>
                <a:sym typeface="Symbol" pitchFamily="18" charset="2"/>
              </a:rPr>
              <a:t></a:t>
            </a:r>
            <a:r>
              <a:rPr lang="en-US" sz="2400" i="1" smtClean="0">
                <a:solidFill>
                  <a:srgbClr val="FF0000"/>
                </a:solidFill>
                <a:cs typeface="Arial" charset="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cs typeface="Arial" charset="0"/>
              </a:rPr>
              <a:t>If A is nullable, then any production of the form </a:t>
            </a:r>
            <a:br>
              <a:rPr lang="en-US" sz="2400" smtClean="0">
                <a:cs typeface="Arial" charset="0"/>
              </a:rPr>
            </a:br>
            <a:r>
              <a:rPr lang="en-US" sz="2400" smtClean="0">
                <a:cs typeface="Arial" charset="0"/>
              </a:rPr>
              <a:t>“B</a:t>
            </a:r>
            <a:r>
              <a:rPr lang="en-US" sz="2400" smtClean="0">
                <a:cs typeface="Arial" charset="0"/>
                <a:sym typeface="Wingdings" pitchFamily="2" charset="2"/>
              </a:rPr>
              <a:t> CAD” can be simulated by: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>
                <a:cs typeface="Arial" charset="0"/>
              </a:rPr>
              <a:t>B </a:t>
            </a:r>
            <a:r>
              <a:rPr lang="en-US" smtClean="0">
                <a:cs typeface="Arial" charset="0"/>
                <a:sym typeface="Wingdings" pitchFamily="2" charset="2"/>
              </a:rPr>
              <a:t> CD | CAD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1600" smtClean="0">
                <a:cs typeface="Arial" charset="0"/>
              </a:rPr>
              <a:t>This can allow us to remove </a:t>
            </a:r>
            <a:r>
              <a:rPr lang="en-US" sz="1600" smtClean="0">
                <a:cs typeface="Arial" charset="0"/>
                <a:sym typeface="Symbol" pitchFamily="18" charset="2"/>
              </a:rPr>
              <a:t> transitions for </a:t>
            </a:r>
            <a:r>
              <a:rPr lang="en-US" sz="1600" smtClean="0">
                <a:cs typeface="Arial" charset="0"/>
              </a:rPr>
              <a:t>A</a:t>
            </a:r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4454525" y="533400"/>
            <a:ext cx="1154113" cy="519113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chemeClr val="hlink"/>
                </a:solidFill>
              </a:rPr>
              <a:t>A </a:t>
            </a:r>
            <a:r>
              <a:rPr lang="en-US" sz="2800" i="1">
                <a:solidFill>
                  <a:schemeClr val="hlink"/>
                </a:solidFill>
                <a:sym typeface="Wingdings" pitchFamily="2" charset="2"/>
              </a:rPr>
              <a:t> </a:t>
            </a:r>
            <a:r>
              <a:rPr lang="en-US" sz="2800" i="1">
                <a:solidFill>
                  <a:schemeClr val="hlink"/>
                </a:solidFill>
                <a:sym typeface="Symbol" pitchFamily="18" charset="2"/>
              </a:rPr>
              <a:t>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66800" y="2895600"/>
            <a:ext cx="6702425" cy="4000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So we will target the grammar for the </a:t>
            </a:r>
            <a:r>
              <a:rPr lang="en-US" i="1" u="sng"/>
              <a:t>rest</a:t>
            </a:r>
            <a:r>
              <a:rPr lang="en-US" i="1"/>
              <a:t> of the language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04800" y="152400"/>
            <a:ext cx="5162550" cy="4000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What’s the point of removing </a:t>
            </a:r>
            <a:r>
              <a:rPr lang="en-US">
                <a:cs typeface="Arial" charset="0"/>
                <a:sym typeface="Symbol" pitchFamily="18" charset="2"/>
              </a:rPr>
              <a:t>-productions?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1539" grpId="0" build="p"/>
      <p:bldP spid="8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2A8908-A417-4BC8-852B-350FC5E1CF81}" type="slidenum">
              <a:rPr lang="en-US" smtClean="0">
                <a:latin typeface="Arial" charset="0"/>
              </a:rPr>
              <a:pPr/>
              <a:t>13</a:t>
            </a:fld>
            <a:endParaRPr lang="en-US" smtClean="0">
              <a:latin typeface="Arial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Algorithm to detect all nullable variables</a:t>
            </a:r>
            <a:endParaRPr lang="en-US" sz="4000" smtClean="0">
              <a:cs typeface="Arial" charset="0"/>
            </a:endParaRP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u="sng" smtClean="0"/>
              <a:t>Basis:</a:t>
            </a:r>
            <a:r>
              <a:rPr lang="en-US" smtClean="0"/>
              <a:t> </a:t>
            </a:r>
          </a:p>
          <a:p>
            <a:pPr lvl="1" eaLnBrk="1" hangingPunct="1"/>
            <a:r>
              <a:rPr lang="en-US" smtClean="0"/>
              <a:t>If A</a:t>
            </a:r>
            <a:r>
              <a:rPr lang="en-US" smtClean="0">
                <a:sym typeface="Wingdings" pitchFamily="2" charset="2"/>
              </a:rPr>
              <a:t> </a:t>
            </a:r>
            <a:r>
              <a:rPr lang="en-US" smtClean="0">
                <a:sym typeface="Symbol" pitchFamily="18" charset="2"/>
              </a:rPr>
              <a:t></a:t>
            </a:r>
            <a:r>
              <a:rPr lang="en-US" smtClean="0">
                <a:cs typeface="Arial" charset="0"/>
              </a:rPr>
              <a:t> is a production in G, then A is nullable</a:t>
            </a:r>
            <a:br>
              <a:rPr lang="en-US" smtClean="0">
                <a:cs typeface="Arial" charset="0"/>
              </a:rPr>
            </a:br>
            <a:r>
              <a:rPr lang="en-US" smtClean="0">
                <a:cs typeface="Arial" charset="0"/>
              </a:rPr>
              <a:t>(note: A can still have other productions)</a:t>
            </a:r>
          </a:p>
          <a:p>
            <a:pPr eaLnBrk="1" hangingPunct="1"/>
            <a:r>
              <a:rPr lang="en-US" u="sng" smtClean="0">
                <a:cs typeface="Arial" charset="0"/>
              </a:rPr>
              <a:t>Induction:</a:t>
            </a:r>
          </a:p>
          <a:p>
            <a:pPr lvl="1" eaLnBrk="1" hangingPunct="1"/>
            <a:r>
              <a:rPr lang="en-US" smtClean="0">
                <a:cs typeface="Arial" charset="0"/>
              </a:rPr>
              <a:t>If there is a production B</a:t>
            </a:r>
            <a:r>
              <a:rPr lang="en-US" smtClean="0">
                <a:cs typeface="Arial" charset="0"/>
                <a:sym typeface="Wingdings" pitchFamily="2" charset="2"/>
              </a:rPr>
              <a:t> C</a:t>
            </a:r>
            <a:r>
              <a:rPr lang="en-US" baseline="-25000" smtClean="0">
                <a:cs typeface="Arial" charset="0"/>
                <a:sym typeface="Wingdings" pitchFamily="2" charset="2"/>
              </a:rPr>
              <a:t>1</a:t>
            </a:r>
            <a:r>
              <a:rPr lang="en-US" smtClean="0">
                <a:cs typeface="Arial" charset="0"/>
                <a:sym typeface="Wingdings" pitchFamily="2" charset="2"/>
              </a:rPr>
              <a:t>C</a:t>
            </a:r>
            <a:r>
              <a:rPr lang="en-US" baseline="-25000" smtClean="0">
                <a:cs typeface="Arial" charset="0"/>
                <a:sym typeface="Wingdings" pitchFamily="2" charset="2"/>
              </a:rPr>
              <a:t>2</a:t>
            </a:r>
            <a:r>
              <a:rPr lang="en-US" smtClean="0">
                <a:cs typeface="Arial" charset="0"/>
                <a:sym typeface="Wingdings" pitchFamily="2" charset="2"/>
              </a:rPr>
              <a:t>…C</a:t>
            </a:r>
            <a:r>
              <a:rPr lang="en-US" baseline="-25000" smtClean="0">
                <a:cs typeface="Arial" charset="0"/>
                <a:sym typeface="Wingdings" pitchFamily="2" charset="2"/>
              </a:rPr>
              <a:t>k</a:t>
            </a:r>
            <a:r>
              <a:rPr lang="en-US" smtClean="0">
                <a:cs typeface="Arial" charset="0"/>
                <a:sym typeface="Wingdings" pitchFamily="2" charset="2"/>
              </a:rPr>
              <a:t>, where </a:t>
            </a:r>
            <a:r>
              <a:rPr lang="en-US" i="1" smtClean="0">
                <a:cs typeface="Arial" charset="0"/>
                <a:sym typeface="Wingdings" pitchFamily="2" charset="2"/>
              </a:rPr>
              <a:t>every </a:t>
            </a:r>
            <a:r>
              <a:rPr lang="en-US" smtClean="0">
                <a:cs typeface="Arial" charset="0"/>
                <a:sym typeface="Wingdings" pitchFamily="2" charset="2"/>
              </a:rPr>
              <a:t>C</a:t>
            </a:r>
            <a:r>
              <a:rPr lang="en-US" baseline="-25000" smtClean="0">
                <a:cs typeface="Arial" charset="0"/>
                <a:sym typeface="Wingdings" pitchFamily="2" charset="2"/>
              </a:rPr>
              <a:t>i</a:t>
            </a:r>
            <a:r>
              <a:rPr lang="en-US" smtClean="0">
                <a:cs typeface="Arial" charset="0"/>
                <a:sym typeface="Wingdings" pitchFamily="2" charset="2"/>
              </a:rPr>
              <a:t> is nullable, then B is also nullable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3BD710C-7305-48FE-B8FF-1AD95D9A9193}" type="slidenum">
              <a:rPr lang="en-US" smtClean="0">
                <a:latin typeface="Arial" charset="0"/>
              </a:rPr>
              <a:pPr/>
              <a:t>14</a:t>
            </a:fld>
            <a:endParaRPr lang="en-US" smtClean="0">
              <a:latin typeface="Arial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Eliminating </a:t>
            </a:r>
            <a:r>
              <a:rPr lang="en-US" smtClean="0">
                <a:sym typeface="Symbol" pitchFamily="18" charset="2"/>
              </a:rPr>
              <a:t></a:t>
            </a:r>
            <a:r>
              <a:rPr lang="en-US" smtClean="0">
                <a:cs typeface="Arial" charset="0"/>
              </a:rPr>
              <a:t>-productions</a:t>
            </a:r>
            <a:r>
              <a:rPr lang="en-US" smtClean="0"/>
              <a:t> </a:t>
            </a:r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60400" indent="-660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u="sng" dirty="0" smtClean="0"/>
              <a:t>Given:</a:t>
            </a:r>
            <a:r>
              <a:rPr lang="en-US" sz="2800" dirty="0" smtClean="0"/>
              <a:t> G=(V,T,P,S)</a:t>
            </a:r>
          </a:p>
          <a:p>
            <a:pPr marL="660400" indent="-6604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u="sng" dirty="0" smtClean="0"/>
              <a:t>Algorithm:</a:t>
            </a:r>
          </a:p>
          <a:p>
            <a:pPr marL="1035050" lvl="1" indent="-57785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en-US" sz="2400" dirty="0" smtClean="0"/>
              <a:t>Detect all </a:t>
            </a:r>
            <a:r>
              <a:rPr lang="en-US" sz="2400" dirty="0" err="1" smtClean="0"/>
              <a:t>nullable</a:t>
            </a:r>
            <a:r>
              <a:rPr lang="en-US" sz="2400" dirty="0" smtClean="0"/>
              <a:t> variables in G</a:t>
            </a:r>
          </a:p>
          <a:p>
            <a:pPr marL="1035050" lvl="1" indent="-57785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en-US" sz="2400" dirty="0" smtClean="0"/>
              <a:t>Then construct G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=(V,T,P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,S) as follows:</a:t>
            </a:r>
          </a:p>
          <a:p>
            <a:pPr marL="1409700" lvl="2" indent="-495300" eaLnBrk="1" hangingPunct="1">
              <a:lnSpc>
                <a:spcPct val="90000"/>
              </a:lnSpc>
              <a:buFont typeface="Arial" charset="0"/>
              <a:buAutoNum type="romanLcPeriod"/>
              <a:defRPr/>
            </a:pPr>
            <a:r>
              <a:rPr lang="en-US" sz="2000" dirty="0" smtClean="0"/>
              <a:t>For each production of the form: A</a:t>
            </a:r>
            <a:r>
              <a:rPr lang="en-US" sz="2000" dirty="0" smtClean="0">
                <a:sym typeface="Wingdings" pitchFamily="2" charset="2"/>
              </a:rPr>
              <a:t></a:t>
            </a:r>
            <a:r>
              <a:rPr lang="en-US" sz="2000" dirty="0" smtClean="0">
                <a:cs typeface="Arial" charset="0"/>
                <a:sym typeface="Wingdings" pitchFamily="2" charset="2"/>
              </a:rPr>
              <a:t>X</a:t>
            </a:r>
            <a:r>
              <a:rPr lang="en-US" sz="2000" baseline="-25000" dirty="0" smtClean="0">
                <a:cs typeface="Arial" charset="0"/>
                <a:sym typeface="Wingdings" pitchFamily="2" charset="2"/>
              </a:rPr>
              <a:t>1</a:t>
            </a:r>
            <a:r>
              <a:rPr lang="en-US" sz="2000" dirty="0" smtClean="0">
                <a:cs typeface="Arial" charset="0"/>
                <a:sym typeface="Wingdings" pitchFamily="2" charset="2"/>
              </a:rPr>
              <a:t>X</a:t>
            </a:r>
            <a:r>
              <a:rPr lang="en-US" sz="2000" baseline="-25000" dirty="0" smtClean="0">
                <a:cs typeface="Arial" charset="0"/>
                <a:sym typeface="Wingdings" pitchFamily="2" charset="2"/>
              </a:rPr>
              <a:t>2</a:t>
            </a:r>
            <a:r>
              <a:rPr lang="en-US" sz="2000" dirty="0" smtClean="0">
                <a:cs typeface="Arial" charset="0"/>
                <a:sym typeface="Wingdings" pitchFamily="2" charset="2"/>
              </a:rPr>
              <a:t>…</a:t>
            </a:r>
            <a:r>
              <a:rPr lang="en-US" sz="2000" dirty="0" err="1" smtClean="0">
                <a:cs typeface="Arial" charset="0"/>
                <a:sym typeface="Wingdings" pitchFamily="2" charset="2"/>
              </a:rPr>
              <a:t>X</a:t>
            </a:r>
            <a:r>
              <a:rPr lang="en-US" sz="2000" baseline="-25000" dirty="0" err="1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k</a:t>
            </a:r>
            <a:r>
              <a:rPr lang="en-US" sz="2000" dirty="0" smtClean="0">
                <a:cs typeface="Arial" charset="0"/>
                <a:sym typeface="Wingdings" pitchFamily="2" charset="2"/>
              </a:rPr>
              <a:t>,</a:t>
            </a:r>
            <a:r>
              <a:rPr lang="en-US" sz="2000" dirty="0" smtClean="0">
                <a:sym typeface="Wingdings" pitchFamily="2" charset="2"/>
              </a:rPr>
              <a:t> where k</a:t>
            </a:r>
            <a:r>
              <a:rPr lang="en-US" sz="2000" dirty="0" smtClean="0">
                <a:cs typeface="Arial" charset="0"/>
                <a:sym typeface="Wingdings" pitchFamily="2" charset="2"/>
              </a:rPr>
              <a:t>≥1, suppose </a:t>
            </a:r>
            <a:r>
              <a:rPr lang="en-US" sz="20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  <a:sym typeface="Wingdings" pitchFamily="2" charset="2"/>
              </a:rPr>
              <a:t>m</a:t>
            </a:r>
            <a:r>
              <a:rPr lang="en-US" sz="2000" dirty="0" smtClean="0">
                <a:cs typeface="Arial" charset="0"/>
                <a:sym typeface="Wingdings" pitchFamily="2" charset="2"/>
              </a:rPr>
              <a:t> out of the </a:t>
            </a:r>
            <a:r>
              <a:rPr lang="en-US" sz="2000" b="1" i="1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k</a:t>
            </a:r>
            <a:r>
              <a:rPr lang="en-US" sz="2000" dirty="0" smtClean="0">
                <a:cs typeface="Arial" charset="0"/>
                <a:sym typeface="Wingdings" pitchFamily="2" charset="2"/>
              </a:rPr>
              <a:t> X</a:t>
            </a:r>
            <a:r>
              <a:rPr lang="en-US" sz="2000" baseline="-25000" dirty="0" smtClean="0">
                <a:cs typeface="Arial" charset="0"/>
                <a:sym typeface="Wingdings" pitchFamily="2" charset="2"/>
              </a:rPr>
              <a:t>i</a:t>
            </a:r>
            <a:r>
              <a:rPr lang="en-US" sz="2000" dirty="0" smtClean="0">
                <a:cs typeface="Arial" charset="0"/>
                <a:sym typeface="Wingdings" pitchFamily="2" charset="2"/>
              </a:rPr>
              <a:t>’s are </a:t>
            </a:r>
            <a:r>
              <a:rPr lang="en-US" sz="2000" dirty="0" err="1" smtClean="0">
                <a:cs typeface="Arial" charset="0"/>
                <a:sym typeface="Wingdings" pitchFamily="2" charset="2"/>
              </a:rPr>
              <a:t>nullable</a:t>
            </a:r>
            <a:r>
              <a:rPr lang="en-US" sz="2000" dirty="0" smtClean="0">
                <a:cs typeface="Arial" charset="0"/>
                <a:sym typeface="Wingdings" pitchFamily="2" charset="2"/>
              </a:rPr>
              <a:t> symbols</a:t>
            </a:r>
          </a:p>
          <a:p>
            <a:pPr marL="1409700" lvl="2" indent="-495300" eaLnBrk="1" hangingPunct="1">
              <a:lnSpc>
                <a:spcPct val="90000"/>
              </a:lnSpc>
              <a:buFont typeface="Arial" charset="0"/>
              <a:buAutoNum type="romanLcPeriod"/>
              <a:defRPr/>
            </a:pPr>
            <a:r>
              <a:rPr lang="en-US" sz="2000" dirty="0" smtClean="0">
                <a:cs typeface="Arial" charset="0"/>
                <a:sym typeface="Wingdings" pitchFamily="2" charset="2"/>
              </a:rPr>
              <a:t>Then G</a:t>
            </a:r>
            <a:r>
              <a:rPr lang="en-US" sz="2000" baseline="-25000" dirty="0" smtClean="0">
                <a:cs typeface="Arial" charset="0"/>
                <a:sym typeface="Wingdings" pitchFamily="2" charset="2"/>
              </a:rPr>
              <a:t>1</a:t>
            </a:r>
            <a:r>
              <a:rPr lang="en-US" sz="2000" dirty="0" smtClean="0">
                <a:cs typeface="Arial" charset="0"/>
                <a:sym typeface="Wingdings" pitchFamily="2" charset="2"/>
              </a:rPr>
              <a:t> will have 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  <a:sym typeface="Wingdings" pitchFamily="2" charset="2"/>
              </a:rPr>
              <a:t>2</a:t>
            </a:r>
            <a:r>
              <a:rPr lang="en-US" sz="2000" b="1" baseline="30000" dirty="0" smtClean="0">
                <a:solidFill>
                  <a:schemeClr val="accent1">
                    <a:lumMod val="50000"/>
                  </a:schemeClr>
                </a:solidFill>
                <a:cs typeface="Arial" charset="0"/>
                <a:sym typeface="Wingdings" pitchFamily="2" charset="2"/>
              </a:rPr>
              <a:t>m</a:t>
            </a:r>
            <a:r>
              <a:rPr lang="en-US" sz="2000" dirty="0" smtClean="0">
                <a:cs typeface="Arial" charset="0"/>
                <a:sym typeface="Wingdings" pitchFamily="2" charset="2"/>
              </a:rPr>
              <a:t> versions for this production </a:t>
            </a:r>
          </a:p>
          <a:p>
            <a:pPr marL="1866900" lvl="3" indent="-495300" eaLnBrk="1" hangingPunct="1">
              <a:lnSpc>
                <a:spcPct val="90000"/>
              </a:lnSpc>
              <a:buFont typeface="Arial" charset="0"/>
              <a:buAutoNum type="romanLcPeriod"/>
              <a:defRPr/>
            </a:pPr>
            <a:r>
              <a:rPr lang="en-US" sz="1600" dirty="0" err="1" smtClean="0">
                <a:cs typeface="Arial" charset="0"/>
                <a:sym typeface="Wingdings" pitchFamily="2" charset="2"/>
              </a:rPr>
              <a:t>i.e</a:t>
            </a:r>
            <a:r>
              <a:rPr lang="en-US" sz="1600" dirty="0" smtClean="0">
                <a:cs typeface="Arial" charset="0"/>
                <a:sym typeface="Wingdings" pitchFamily="2" charset="2"/>
              </a:rPr>
              <a:t>, all combinations where each X</a:t>
            </a:r>
            <a:r>
              <a:rPr lang="en-US" sz="1600" baseline="-25000" dirty="0" smtClean="0">
                <a:cs typeface="Arial" charset="0"/>
                <a:sym typeface="Wingdings" pitchFamily="2" charset="2"/>
              </a:rPr>
              <a:t>i</a:t>
            </a:r>
            <a:r>
              <a:rPr lang="en-US" sz="1600" dirty="0" smtClean="0">
                <a:cs typeface="Arial" charset="0"/>
                <a:sym typeface="Wingdings" pitchFamily="2" charset="2"/>
              </a:rPr>
              <a:t> is either present or absent</a:t>
            </a:r>
          </a:p>
          <a:p>
            <a:pPr marL="1409700" lvl="2" indent="-495300" eaLnBrk="1" hangingPunct="1">
              <a:lnSpc>
                <a:spcPct val="90000"/>
              </a:lnSpc>
              <a:buFont typeface="Arial" charset="0"/>
              <a:buAutoNum type="romanLcPeriod"/>
              <a:defRPr/>
            </a:pPr>
            <a:r>
              <a:rPr lang="en-US" sz="2000" dirty="0" smtClean="0">
                <a:cs typeface="Arial" charset="0"/>
                <a:sym typeface="Wingdings" pitchFamily="2" charset="2"/>
              </a:rPr>
              <a:t>Alternatively, if a production is of the </a:t>
            </a:r>
            <a:r>
              <a:rPr lang="en-US" sz="2000" dirty="0" smtClean="0"/>
              <a:t>form: A</a:t>
            </a:r>
            <a:r>
              <a:rPr lang="en-US" sz="2000" dirty="0" smtClean="0">
                <a:sym typeface="Wingdings" pitchFamily="2" charset="2"/>
              </a:rPr>
              <a:t></a:t>
            </a:r>
            <a:r>
              <a:rPr lang="en-US" sz="2000" dirty="0" smtClean="0">
                <a:sym typeface="Symbol" pitchFamily="18" charset="2"/>
              </a:rPr>
              <a:t></a:t>
            </a:r>
            <a:r>
              <a:rPr lang="en-US" sz="2000" dirty="0" smtClean="0">
                <a:cs typeface="Arial" charset="0"/>
                <a:sym typeface="Wingdings" pitchFamily="2" charset="2"/>
              </a:rPr>
              <a:t>,</a:t>
            </a:r>
            <a:r>
              <a:rPr lang="en-US" sz="2000" dirty="0" smtClean="0">
                <a:sym typeface="Wingdings" pitchFamily="2" charset="2"/>
              </a:rPr>
              <a:t> then remove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8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6B9C1F-848C-450F-B35F-011FAF8BE4A7}" type="slidenum">
              <a:rPr lang="en-US" smtClean="0">
                <a:latin typeface="Arial" charset="0"/>
              </a:rPr>
              <a:pPr/>
              <a:t>15</a:t>
            </a:fld>
            <a:endParaRPr lang="en-US" smtClean="0">
              <a:latin typeface="Arial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Example: Eliminating </a:t>
            </a:r>
            <a:r>
              <a:rPr lang="en-US" smtClean="0">
                <a:sym typeface="Symbol" pitchFamily="18" charset="2"/>
              </a:rPr>
              <a:t></a:t>
            </a:r>
            <a:r>
              <a:rPr lang="en-US" sz="4000" smtClean="0">
                <a:cs typeface="Arial" charset="0"/>
              </a:rPr>
              <a:t>-productions</a:t>
            </a: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60400" indent="-660400" eaLnBrk="1" hangingPunct="1">
              <a:lnSpc>
                <a:spcPct val="80000"/>
              </a:lnSpc>
            </a:pPr>
            <a:r>
              <a:rPr lang="en-US" sz="1700" smtClean="0"/>
              <a:t>Let L be the language represented by the following CFG G:</a:t>
            </a:r>
          </a:p>
          <a:p>
            <a:pPr marL="1035050" lvl="1" indent="-577850" eaLnBrk="1" hangingPunct="1">
              <a:lnSpc>
                <a:spcPct val="80000"/>
              </a:lnSpc>
              <a:buFont typeface="Arial" charset="0"/>
              <a:buAutoNum type="romanLcPeriod"/>
            </a:pPr>
            <a:r>
              <a:rPr lang="en-US" sz="1700" smtClean="0"/>
              <a:t>S</a:t>
            </a:r>
            <a:r>
              <a:rPr lang="en-US" sz="1700" smtClean="0">
                <a:sym typeface="Wingdings" pitchFamily="2" charset="2"/>
              </a:rPr>
              <a:t>AB</a:t>
            </a:r>
          </a:p>
          <a:p>
            <a:pPr marL="1035050" lvl="1" indent="-577850" eaLnBrk="1" hangingPunct="1">
              <a:lnSpc>
                <a:spcPct val="80000"/>
              </a:lnSpc>
              <a:buFont typeface="Arial" charset="0"/>
              <a:buAutoNum type="romanLcPeriod"/>
            </a:pPr>
            <a:r>
              <a:rPr lang="en-US" sz="1700" smtClean="0">
                <a:sym typeface="Wingdings" pitchFamily="2" charset="2"/>
              </a:rPr>
              <a:t>AaAA | </a:t>
            </a:r>
            <a:r>
              <a:rPr lang="en-US" sz="1700" smtClean="0">
                <a:sym typeface="Symbol" pitchFamily="18" charset="2"/>
              </a:rPr>
              <a:t></a:t>
            </a:r>
            <a:endParaRPr lang="en-US" sz="1700" smtClean="0">
              <a:cs typeface="Arial" charset="0"/>
              <a:sym typeface="Wingdings" pitchFamily="2" charset="2"/>
            </a:endParaRPr>
          </a:p>
          <a:p>
            <a:pPr marL="1035050" lvl="1" indent="-577850" eaLnBrk="1" hangingPunct="1">
              <a:lnSpc>
                <a:spcPct val="80000"/>
              </a:lnSpc>
              <a:buFont typeface="Arial" charset="0"/>
              <a:buAutoNum type="romanLcPeriod"/>
            </a:pPr>
            <a:r>
              <a:rPr lang="en-US" sz="1700" smtClean="0">
                <a:sym typeface="Wingdings" pitchFamily="2" charset="2"/>
              </a:rPr>
              <a:t>BbBB | </a:t>
            </a:r>
            <a:r>
              <a:rPr lang="en-US" sz="1700" smtClean="0">
                <a:sym typeface="Symbol" pitchFamily="18" charset="2"/>
              </a:rPr>
              <a:t></a:t>
            </a:r>
            <a:endParaRPr lang="en-US" sz="1700" smtClean="0">
              <a:cs typeface="Arial" charset="0"/>
              <a:sym typeface="Wingdings" pitchFamily="2" charset="2"/>
            </a:endParaRPr>
          </a:p>
          <a:p>
            <a:pPr marL="660400" indent="-660400" eaLnBrk="1" hangingPunct="1">
              <a:lnSpc>
                <a:spcPct val="80000"/>
              </a:lnSpc>
            </a:pPr>
            <a:endParaRPr lang="en-US" sz="1700" smtClean="0">
              <a:cs typeface="Arial" charset="0"/>
              <a:sym typeface="Wingdings" pitchFamily="2" charset="2"/>
            </a:endParaRPr>
          </a:p>
          <a:p>
            <a:pPr marL="660400" indent="-660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700" u="sng" smtClean="0">
                <a:cs typeface="Arial" charset="0"/>
                <a:sym typeface="Wingdings" pitchFamily="2" charset="2"/>
              </a:rPr>
              <a:t>Goal:</a:t>
            </a:r>
            <a:r>
              <a:rPr lang="en-US" sz="1700" smtClean="0">
                <a:cs typeface="Arial" charset="0"/>
                <a:sym typeface="Wingdings" pitchFamily="2" charset="2"/>
              </a:rPr>
              <a:t> To construct G1, which is the grammar for L-{</a:t>
            </a:r>
            <a:r>
              <a:rPr lang="en-US" sz="1700" smtClean="0">
                <a:sym typeface="Symbol" pitchFamily="18" charset="2"/>
              </a:rPr>
              <a:t></a:t>
            </a:r>
            <a:r>
              <a:rPr lang="en-US" sz="1700" smtClean="0">
                <a:cs typeface="Arial" charset="0"/>
                <a:sym typeface="Wingdings" pitchFamily="2" charset="2"/>
              </a:rPr>
              <a:t>}</a:t>
            </a:r>
          </a:p>
          <a:p>
            <a:pPr marL="660400" indent="-660400" eaLnBrk="1" hangingPunct="1">
              <a:lnSpc>
                <a:spcPct val="80000"/>
              </a:lnSpc>
            </a:pPr>
            <a:endParaRPr lang="en-US" sz="1700" smtClean="0">
              <a:cs typeface="Arial" charset="0"/>
              <a:sym typeface="Wingdings" pitchFamily="2" charset="2"/>
            </a:endParaRPr>
          </a:p>
          <a:p>
            <a:pPr marL="660400" indent="-660400" eaLnBrk="1" hangingPunct="1">
              <a:lnSpc>
                <a:spcPct val="80000"/>
              </a:lnSpc>
            </a:pPr>
            <a:r>
              <a:rPr lang="en-US" sz="1700" smtClean="0">
                <a:cs typeface="Arial" charset="0"/>
                <a:sym typeface="Wingdings" pitchFamily="2" charset="2"/>
              </a:rPr>
              <a:t>Nullable symbols: 	{A, B}</a:t>
            </a:r>
          </a:p>
          <a:p>
            <a:pPr marL="660400" indent="-660400" eaLnBrk="1" hangingPunct="1">
              <a:lnSpc>
                <a:spcPct val="80000"/>
              </a:lnSpc>
            </a:pPr>
            <a:endParaRPr lang="en-US" sz="1700" smtClean="0">
              <a:cs typeface="Arial" charset="0"/>
              <a:sym typeface="Wingdings" pitchFamily="2" charset="2"/>
            </a:endParaRPr>
          </a:p>
          <a:p>
            <a:pPr marL="660400" indent="-660400" eaLnBrk="1" hangingPunct="1">
              <a:lnSpc>
                <a:spcPct val="80000"/>
              </a:lnSpc>
            </a:pPr>
            <a:r>
              <a:rPr lang="en-US" sz="1700" smtClean="0">
                <a:cs typeface="Arial" charset="0"/>
                <a:sym typeface="Wingdings" pitchFamily="2" charset="2"/>
              </a:rPr>
              <a:t>G</a:t>
            </a:r>
            <a:r>
              <a:rPr lang="en-US" sz="1700" baseline="-25000" smtClean="0">
                <a:cs typeface="Arial" charset="0"/>
                <a:sym typeface="Wingdings" pitchFamily="2" charset="2"/>
              </a:rPr>
              <a:t>1</a:t>
            </a:r>
            <a:r>
              <a:rPr lang="en-US" sz="1700" smtClean="0">
                <a:cs typeface="Arial" charset="0"/>
                <a:sym typeface="Wingdings" pitchFamily="2" charset="2"/>
              </a:rPr>
              <a:t> can be constructed from G as follows:</a:t>
            </a:r>
          </a:p>
          <a:p>
            <a:pPr marL="1035050" lvl="1" indent="-577850" eaLnBrk="1" hangingPunct="1">
              <a:lnSpc>
                <a:spcPct val="80000"/>
              </a:lnSpc>
            </a:pPr>
            <a:r>
              <a:rPr lang="en-US" sz="1700" smtClean="0">
                <a:cs typeface="Arial" charset="0"/>
                <a:sym typeface="Wingdings" pitchFamily="2" charset="2"/>
              </a:rPr>
              <a:t>B  b | bB | bB | bBB</a:t>
            </a:r>
          </a:p>
          <a:p>
            <a:pPr marL="1409700" lvl="2" indent="-495300" eaLnBrk="1" hangingPunct="1">
              <a:lnSpc>
                <a:spcPct val="80000"/>
              </a:lnSpc>
            </a:pPr>
            <a:r>
              <a:rPr lang="en-US" sz="1700" smtClean="0">
                <a:cs typeface="Arial" charset="0"/>
                <a:sym typeface="Wingdings" pitchFamily="2" charset="2"/>
              </a:rPr>
              <a:t>==&gt;		B  b | bB | bBB</a:t>
            </a:r>
          </a:p>
          <a:p>
            <a:pPr marL="1035050" lvl="1" indent="-577850" eaLnBrk="1" hangingPunct="1">
              <a:lnSpc>
                <a:spcPct val="80000"/>
              </a:lnSpc>
            </a:pPr>
            <a:r>
              <a:rPr lang="en-US" sz="1700" smtClean="0">
                <a:cs typeface="Arial" charset="0"/>
                <a:sym typeface="Wingdings" pitchFamily="2" charset="2"/>
              </a:rPr>
              <a:t>Similarly, 	A  a | aA | aAA</a:t>
            </a:r>
          </a:p>
          <a:p>
            <a:pPr marL="1035050" lvl="1" indent="-577850" eaLnBrk="1" hangingPunct="1">
              <a:lnSpc>
                <a:spcPct val="80000"/>
              </a:lnSpc>
            </a:pPr>
            <a:r>
              <a:rPr lang="en-US" sz="1700" smtClean="0">
                <a:cs typeface="Arial" charset="0"/>
                <a:sym typeface="Wingdings" pitchFamily="2" charset="2"/>
              </a:rPr>
              <a:t>Similarly, 	S  A | B | AB</a:t>
            </a:r>
          </a:p>
          <a:p>
            <a:pPr marL="660400" indent="-660400" eaLnBrk="1" hangingPunct="1">
              <a:lnSpc>
                <a:spcPct val="80000"/>
              </a:lnSpc>
            </a:pPr>
            <a:endParaRPr lang="en-US" sz="1700" smtClean="0">
              <a:cs typeface="Arial" charset="0"/>
              <a:sym typeface="Wingdings" pitchFamily="2" charset="2"/>
            </a:endParaRPr>
          </a:p>
          <a:p>
            <a:pPr marL="660400" indent="-660400" eaLnBrk="1" hangingPunct="1">
              <a:lnSpc>
                <a:spcPct val="80000"/>
              </a:lnSpc>
            </a:pPr>
            <a:r>
              <a:rPr lang="en-US" sz="1700" u="sng" smtClean="0">
                <a:cs typeface="Arial" charset="0"/>
                <a:sym typeface="Wingdings" pitchFamily="2" charset="2"/>
              </a:rPr>
              <a:t>Note:</a:t>
            </a:r>
            <a:r>
              <a:rPr lang="en-US" sz="1700" smtClean="0">
                <a:cs typeface="Arial" charset="0"/>
                <a:sym typeface="Wingdings" pitchFamily="2" charset="2"/>
              </a:rPr>
              <a:t>  L(G) = L(G</a:t>
            </a:r>
            <a:r>
              <a:rPr lang="en-US" sz="1700" baseline="-25000" smtClean="0">
                <a:cs typeface="Arial" charset="0"/>
                <a:sym typeface="Wingdings" pitchFamily="2" charset="2"/>
              </a:rPr>
              <a:t>1</a:t>
            </a:r>
            <a:r>
              <a:rPr lang="en-US" sz="1700" smtClean="0">
                <a:cs typeface="Arial" charset="0"/>
                <a:sym typeface="Wingdings" pitchFamily="2" charset="2"/>
              </a:rPr>
              <a:t>) U {</a:t>
            </a:r>
            <a:r>
              <a:rPr lang="en-US" sz="1700" smtClean="0">
                <a:sym typeface="Symbol" pitchFamily="18" charset="2"/>
              </a:rPr>
              <a:t></a:t>
            </a:r>
            <a:r>
              <a:rPr lang="en-US" sz="1700" smtClean="0">
                <a:cs typeface="Arial" charset="0"/>
                <a:sym typeface="Wingdings" pitchFamily="2" charset="2"/>
              </a:rPr>
              <a:t>}</a:t>
            </a:r>
          </a:p>
          <a:p>
            <a:pPr marL="660400" indent="-660400" eaLnBrk="1" hangingPunct="1">
              <a:lnSpc>
                <a:spcPct val="80000"/>
              </a:lnSpc>
            </a:pPr>
            <a:endParaRPr lang="en-US" sz="1700" smtClean="0">
              <a:cs typeface="Arial" charset="0"/>
              <a:sym typeface="Wingdings" pitchFamily="2" charset="2"/>
            </a:endParaRPr>
          </a:p>
        </p:txBody>
      </p:sp>
      <p:sp>
        <p:nvSpPr>
          <p:cNvPr id="324612" name="Text Box 4"/>
          <p:cNvSpPr txBox="1">
            <a:spLocks noChangeArrowheads="1"/>
          </p:cNvSpPr>
          <p:nvPr/>
        </p:nvSpPr>
        <p:spPr bwMode="auto">
          <a:xfrm>
            <a:off x="6045200" y="4251325"/>
            <a:ext cx="2193925" cy="10795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/>
            <a:r>
              <a:rPr lang="en-US" sz="1600" u="sng">
                <a:solidFill>
                  <a:schemeClr val="folHlink"/>
                </a:solidFill>
              </a:rPr>
              <a:t>G</a:t>
            </a:r>
            <a:r>
              <a:rPr lang="en-US" sz="1600" u="sng" baseline="-25000">
                <a:solidFill>
                  <a:schemeClr val="folHlink"/>
                </a:solidFill>
              </a:rPr>
              <a:t>1</a:t>
            </a:r>
            <a:r>
              <a:rPr lang="en-US" sz="1600" u="sng">
                <a:solidFill>
                  <a:schemeClr val="folHlink"/>
                </a:solidFill>
              </a:rPr>
              <a:t>:</a:t>
            </a:r>
          </a:p>
          <a:p>
            <a:pPr marL="457200" indent="-457200">
              <a:buFontTx/>
              <a:buChar char="•"/>
            </a:pPr>
            <a:r>
              <a:rPr lang="en-US" sz="1600">
                <a:solidFill>
                  <a:schemeClr val="folHlink"/>
                </a:solidFill>
              </a:rPr>
              <a:t>S </a:t>
            </a:r>
            <a:r>
              <a:rPr lang="en-US" sz="1600">
                <a:solidFill>
                  <a:schemeClr val="folHlink"/>
                </a:solidFill>
                <a:sym typeface="Wingdings" pitchFamily="2" charset="2"/>
              </a:rPr>
              <a:t> A | B | AB</a:t>
            </a:r>
          </a:p>
          <a:p>
            <a:pPr marL="457200" indent="-457200">
              <a:buFontTx/>
              <a:buChar char="•"/>
            </a:pPr>
            <a:r>
              <a:rPr lang="en-US" sz="1600">
                <a:solidFill>
                  <a:schemeClr val="folHlink"/>
                </a:solidFill>
                <a:sym typeface="Wingdings" pitchFamily="2" charset="2"/>
              </a:rPr>
              <a:t>A  a | aA | aAA</a:t>
            </a:r>
          </a:p>
          <a:p>
            <a:pPr marL="457200" indent="-457200">
              <a:buFontTx/>
              <a:buChar char="•"/>
            </a:pPr>
            <a:r>
              <a:rPr lang="en-US" sz="1600">
                <a:solidFill>
                  <a:schemeClr val="folHlink"/>
                </a:solidFill>
                <a:sym typeface="Wingdings" pitchFamily="2" charset="2"/>
              </a:rPr>
              <a:t>B  b | bB | bBB</a:t>
            </a:r>
            <a:endParaRPr lang="en-US" sz="1600">
              <a:solidFill>
                <a:schemeClr val="folHlink"/>
              </a:solidFill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6019800" y="5334000"/>
            <a:ext cx="1208088" cy="762000"/>
            <a:chOff x="6019800" y="5334000"/>
            <a:chExt cx="1207382" cy="762000"/>
          </a:xfrm>
        </p:grpSpPr>
        <p:sp>
          <p:nvSpPr>
            <p:cNvPr id="17418" name="Text Box 4"/>
            <p:cNvSpPr txBox="1">
              <a:spLocks noChangeArrowheads="1"/>
            </p:cNvSpPr>
            <p:nvPr/>
          </p:nvSpPr>
          <p:spPr bwMode="auto">
            <a:xfrm>
              <a:off x="6019800" y="5757446"/>
              <a:ext cx="1207382" cy="338554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457200" indent="-457200">
                <a:buFontTx/>
                <a:buChar char="•"/>
              </a:pPr>
              <a:r>
                <a:rPr lang="en-US" sz="1600">
                  <a:solidFill>
                    <a:schemeClr val="folHlink"/>
                  </a:solidFill>
                </a:rPr>
                <a:t>S </a:t>
              </a:r>
              <a:r>
                <a:rPr lang="en-US" sz="1600">
                  <a:solidFill>
                    <a:schemeClr val="folHlink"/>
                  </a:solidFill>
                  <a:sym typeface="Wingdings" pitchFamily="2" charset="2"/>
                </a:rPr>
                <a:t> </a:t>
              </a:r>
              <a:r>
                <a:rPr lang="en-US" sz="1600">
                  <a:solidFill>
                    <a:schemeClr val="folHlink"/>
                  </a:solidFill>
                  <a:sym typeface="Symbol" pitchFamily="18" charset="2"/>
                </a:rPr>
                <a:t></a:t>
              </a:r>
              <a:endParaRPr lang="en-US" sz="1600">
                <a:solidFill>
                  <a:schemeClr val="folHlink"/>
                </a:solidFill>
              </a:endParaRPr>
            </a:p>
          </p:txBody>
        </p:sp>
        <p:sp>
          <p:nvSpPr>
            <p:cNvPr id="17419" name="TextBox 7"/>
            <p:cNvSpPr txBox="1">
              <a:spLocks noChangeArrowheads="1"/>
            </p:cNvSpPr>
            <p:nvPr/>
          </p:nvSpPr>
          <p:spPr bwMode="auto">
            <a:xfrm>
              <a:off x="6019800" y="5334000"/>
              <a:ext cx="33374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+</a:t>
              </a:r>
            </a:p>
          </p:txBody>
        </p:sp>
      </p:grpSp>
      <p:sp>
        <p:nvSpPr>
          <p:cNvPr id="10" name="Rounded Rectangle 9"/>
          <p:cNvSpPr>
            <a:spLocks noChangeArrowheads="1"/>
          </p:cNvSpPr>
          <p:nvPr/>
        </p:nvSpPr>
        <p:spPr bwMode="auto">
          <a:xfrm>
            <a:off x="5791200" y="3962400"/>
            <a:ext cx="2971800" cy="2514600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Bent Arrow 10"/>
          <p:cNvSpPr/>
          <p:nvPr/>
        </p:nvSpPr>
        <p:spPr bwMode="auto">
          <a:xfrm rot="5400000">
            <a:off x="5600700" y="1562100"/>
            <a:ext cx="1219200" cy="2971800"/>
          </a:xfrm>
          <a:prstGeom prst="ben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543800" y="2590800"/>
            <a:ext cx="1298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Simplified</a:t>
            </a:r>
            <a:br>
              <a:rPr lang="en-US">
                <a:solidFill>
                  <a:srgbClr val="FF0000"/>
                </a:solidFill>
              </a:rPr>
            </a:br>
            <a:r>
              <a:rPr lang="en-US">
                <a:solidFill>
                  <a:srgbClr val="FF0000"/>
                </a:solidFill>
              </a:rPr>
              <a:t>grammar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1" grpId="0" build="p"/>
      <p:bldP spid="324612" grpId="0" animBg="1"/>
      <p:bldP spid="10" grpId="0" animBg="1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CC063E-6364-42A4-9E86-4CC5BDBB3816}" type="slidenum">
              <a:rPr lang="en-US" smtClean="0">
                <a:latin typeface="Arial" charset="0"/>
              </a:rPr>
              <a:pPr/>
              <a:t>16</a:t>
            </a:fld>
            <a:endParaRPr lang="en-US" smtClean="0">
              <a:latin typeface="Arial" charset="0"/>
            </a:endParaRPr>
          </a:p>
        </p:txBody>
      </p:sp>
      <p:sp>
        <p:nvSpPr>
          <p:cNvPr id="18435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Eliminating </a:t>
            </a:r>
            <a:r>
              <a:rPr lang="en-US" smtClean="0">
                <a:sym typeface="Symbol" pitchFamily="18" charset="2"/>
              </a:rPr>
              <a:t>unit </a:t>
            </a:r>
            <a:r>
              <a:rPr lang="en-US" smtClean="0">
                <a:cs typeface="Arial" charset="0"/>
              </a:rPr>
              <a:t>productions</a:t>
            </a:r>
            <a:endParaRPr lang="en-US" smtClean="0"/>
          </a:p>
        </p:txBody>
      </p:sp>
      <p:sp>
        <p:nvSpPr>
          <p:cNvPr id="7" name="TextBox 6"/>
          <p:cNvSpPr txBox="1"/>
          <p:nvPr/>
        </p:nvSpPr>
        <p:spPr>
          <a:xfrm>
            <a:off x="4114800" y="3505200"/>
            <a:ext cx="952500" cy="4000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pitchFamily="34" charset="0"/>
              </a:rPr>
              <a:t>A =&gt; B</a:t>
            </a:r>
          </a:p>
        </p:txBody>
      </p:sp>
      <p:grpSp>
        <p:nvGrpSpPr>
          <p:cNvPr id="18437" name="Group 7"/>
          <p:cNvGrpSpPr>
            <a:grpSpLocks/>
          </p:cNvGrpSpPr>
          <p:nvPr/>
        </p:nvGrpSpPr>
        <p:grpSpPr bwMode="auto">
          <a:xfrm>
            <a:off x="4495800" y="3886200"/>
            <a:ext cx="228600" cy="381000"/>
            <a:chOff x="6858000" y="4114800"/>
            <a:chExt cx="228600" cy="381000"/>
          </a:xfrm>
        </p:grpSpPr>
        <p:cxnSp>
          <p:nvCxnSpPr>
            <p:cNvPr id="18448" name="Straight Connector 8"/>
            <p:cNvCxnSpPr>
              <a:cxnSpLocks noChangeShapeType="1"/>
            </p:cNvCxnSpPr>
            <p:nvPr/>
          </p:nvCxnSpPr>
          <p:spPr bwMode="auto">
            <a:xfrm rot="16200000" flipH="1">
              <a:off x="6781800" y="4191000"/>
              <a:ext cx="381000" cy="2286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8449" name="Straight Connector 9"/>
            <p:cNvCxnSpPr>
              <a:cxnSpLocks noChangeShapeType="1"/>
            </p:cNvCxnSpPr>
            <p:nvPr/>
          </p:nvCxnSpPr>
          <p:spPr bwMode="auto">
            <a:xfrm rot="5400000">
              <a:off x="6781800" y="4191000"/>
              <a:ext cx="381000" cy="2286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</p:cxnSp>
      </p:grpSp>
      <p:cxnSp>
        <p:nvCxnSpPr>
          <p:cNvPr id="18438" name="Straight Arrow Connector 10"/>
          <p:cNvCxnSpPr>
            <a:cxnSpLocks noChangeShapeType="1"/>
            <a:stCxn id="18439" idx="1"/>
            <a:endCxn id="7" idx="3"/>
          </p:cNvCxnSpPr>
          <p:nvPr/>
        </p:nvCxnSpPr>
        <p:spPr bwMode="auto">
          <a:xfrm rot="10800000">
            <a:off x="5067300" y="3705225"/>
            <a:ext cx="342900" cy="76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8439" name="TextBox 11"/>
          <p:cNvSpPr txBox="1">
            <a:spLocks noChangeArrowheads="1"/>
          </p:cNvSpPr>
          <p:nvPr/>
        </p:nvSpPr>
        <p:spPr bwMode="auto">
          <a:xfrm>
            <a:off x="5410200" y="3581400"/>
            <a:ext cx="26622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 has to be a variable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0" y="4343400"/>
            <a:ext cx="5475288" cy="4000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What’s the point of removing unit</a:t>
            </a:r>
            <a:r>
              <a:rPr lang="en-US">
                <a:cs typeface="Arial" charset="0"/>
                <a:sym typeface="Symbol" pitchFamily="18" charset="2"/>
              </a:rPr>
              <a:t> transitions ?</a:t>
            </a:r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62000" y="5029200"/>
            <a:ext cx="2239963" cy="13239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A=&gt;B | …</a:t>
            </a:r>
          </a:p>
          <a:p>
            <a:pPr>
              <a:defRPr/>
            </a:pPr>
            <a:r>
              <a:rPr lang="en-US" dirty="0"/>
              <a:t>B=&gt;C | …</a:t>
            </a:r>
          </a:p>
          <a:p>
            <a:pPr>
              <a:defRPr/>
            </a:pPr>
            <a:r>
              <a:rPr lang="en-US" dirty="0"/>
              <a:t>C=&gt;D | …</a:t>
            </a:r>
          </a:p>
          <a:p>
            <a:pPr>
              <a:defRPr/>
            </a:pPr>
            <a:r>
              <a:rPr lang="en-US" dirty="0"/>
              <a:t>D=&gt;xxx | </a:t>
            </a:r>
            <a:r>
              <a:rPr lang="en-US" dirty="0" err="1"/>
              <a:t>yyy</a:t>
            </a:r>
            <a:r>
              <a:rPr lang="en-US" dirty="0"/>
              <a:t> | </a:t>
            </a:r>
            <a:r>
              <a:rPr lang="en-US" dirty="0" err="1"/>
              <a:t>zzz</a:t>
            </a:r>
            <a:endParaRPr lang="en-US" dirty="0"/>
          </a:p>
        </p:txBody>
      </p:sp>
      <p:sp>
        <p:nvSpPr>
          <p:cNvPr id="14" name="Right Arrow 13"/>
          <p:cNvSpPr>
            <a:spLocks noChangeArrowheads="1"/>
          </p:cNvSpPr>
          <p:nvPr/>
        </p:nvSpPr>
        <p:spPr bwMode="auto">
          <a:xfrm>
            <a:off x="3124200" y="5334000"/>
            <a:ext cx="762000" cy="533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038600" y="5029200"/>
            <a:ext cx="2895600" cy="13239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A=&gt;xxx | </a:t>
            </a:r>
            <a:r>
              <a:rPr lang="en-US" dirty="0" err="1"/>
              <a:t>yyy</a:t>
            </a:r>
            <a:r>
              <a:rPr lang="en-US" dirty="0"/>
              <a:t> | </a:t>
            </a:r>
            <a:r>
              <a:rPr lang="en-US" dirty="0" err="1"/>
              <a:t>zzz</a:t>
            </a:r>
            <a:r>
              <a:rPr lang="en-US" dirty="0"/>
              <a:t> | …</a:t>
            </a:r>
          </a:p>
          <a:p>
            <a:pPr>
              <a:defRPr/>
            </a:pPr>
            <a:r>
              <a:rPr lang="en-US" dirty="0"/>
              <a:t>B=&gt; xxx | </a:t>
            </a:r>
            <a:r>
              <a:rPr lang="en-US" dirty="0" err="1"/>
              <a:t>yyy</a:t>
            </a:r>
            <a:r>
              <a:rPr lang="en-US" dirty="0"/>
              <a:t> | </a:t>
            </a:r>
            <a:r>
              <a:rPr lang="en-US" dirty="0" err="1"/>
              <a:t>zzz</a:t>
            </a:r>
            <a:r>
              <a:rPr lang="en-US" dirty="0"/>
              <a:t> | …</a:t>
            </a:r>
          </a:p>
          <a:p>
            <a:pPr>
              <a:defRPr/>
            </a:pPr>
            <a:r>
              <a:rPr lang="en-US" dirty="0"/>
              <a:t>C=&gt; xxx | </a:t>
            </a:r>
            <a:r>
              <a:rPr lang="en-US" dirty="0" err="1"/>
              <a:t>yyy</a:t>
            </a:r>
            <a:r>
              <a:rPr lang="en-US" dirty="0"/>
              <a:t> | </a:t>
            </a:r>
            <a:r>
              <a:rPr lang="en-US" dirty="0" err="1"/>
              <a:t>zzz</a:t>
            </a:r>
            <a:r>
              <a:rPr lang="en-US" dirty="0"/>
              <a:t> | …</a:t>
            </a:r>
          </a:p>
          <a:p>
            <a:pPr>
              <a:defRPr/>
            </a:pPr>
            <a:r>
              <a:rPr lang="en-US" dirty="0"/>
              <a:t>D=&gt;xxx | </a:t>
            </a:r>
            <a:r>
              <a:rPr lang="en-US" dirty="0" err="1"/>
              <a:t>yyy</a:t>
            </a:r>
            <a:r>
              <a:rPr lang="en-US" dirty="0"/>
              <a:t> | </a:t>
            </a:r>
            <a:r>
              <a:rPr lang="en-US" dirty="0" err="1"/>
              <a:t>zzz</a:t>
            </a:r>
            <a:endParaRPr lang="en-US" dirty="0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562600" y="4495800"/>
            <a:ext cx="2921000" cy="40005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Will save #substitutions 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6200" y="4953000"/>
            <a:ext cx="781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E.g., </a:t>
            </a:r>
          </a:p>
        </p:txBody>
      </p:sp>
      <p:sp>
        <p:nvSpPr>
          <p:cNvPr id="18446" name="TextBox 17"/>
          <p:cNvSpPr txBox="1">
            <a:spLocks noChangeArrowheads="1"/>
          </p:cNvSpPr>
          <p:nvPr/>
        </p:nvSpPr>
        <p:spPr bwMode="auto">
          <a:xfrm>
            <a:off x="1371600" y="6457950"/>
            <a:ext cx="911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before</a:t>
            </a:r>
          </a:p>
        </p:txBody>
      </p:sp>
      <p:sp>
        <p:nvSpPr>
          <p:cNvPr id="18447" name="TextBox 18"/>
          <p:cNvSpPr txBox="1">
            <a:spLocks noChangeArrowheads="1"/>
          </p:cNvSpPr>
          <p:nvPr/>
        </p:nvSpPr>
        <p:spPr bwMode="auto">
          <a:xfrm>
            <a:off x="4803775" y="6400800"/>
            <a:ext cx="696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after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4" grpId="0" animBg="1"/>
      <p:bldP spid="15" grpId="0" animBg="1"/>
      <p:bldP spid="16" grpId="0" animBg="1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14E53C7-9A81-4C55-A6BB-55FC294BE9C7}" type="slidenum">
              <a:rPr lang="en-US" smtClean="0">
                <a:latin typeface="Arial" charset="0"/>
              </a:rPr>
              <a:pPr/>
              <a:t>17</a:t>
            </a:fld>
            <a:endParaRPr lang="en-US" smtClean="0">
              <a:latin typeface="Arial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Eliminating unit productions</a:t>
            </a:r>
          </a:p>
        </p:txBody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en-US" sz="1800" smtClean="0"/>
              <a:t>Unit production is one which is of the form A</a:t>
            </a:r>
            <a:r>
              <a:rPr lang="en-US" sz="1800" smtClean="0">
                <a:sym typeface="Wingdings" pitchFamily="2" charset="2"/>
              </a:rPr>
              <a:t> B, where both A &amp; B are variables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en-US" sz="1800" smtClean="0">
                <a:sym typeface="Wingdings" pitchFamily="2" charset="2"/>
              </a:rPr>
              <a:t>E.g.,</a:t>
            </a:r>
          </a:p>
          <a:p>
            <a:pPr marL="1371600" lvl="2" indent="-4572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-US" sz="1400" smtClean="0">
                <a:sym typeface="Wingdings" pitchFamily="2" charset="2"/>
              </a:rPr>
              <a:t>E  </a:t>
            </a:r>
            <a:r>
              <a:rPr lang="en-US" sz="1400" smtClean="0">
                <a:solidFill>
                  <a:srgbClr val="FF0000"/>
                </a:solidFill>
                <a:sym typeface="Wingdings" pitchFamily="2" charset="2"/>
              </a:rPr>
              <a:t>T</a:t>
            </a:r>
            <a:r>
              <a:rPr lang="en-US" sz="1400" smtClean="0">
                <a:sym typeface="Wingdings" pitchFamily="2" charset="2"/>
              </a:rPr>
              <a:t> | E+T</a:t>
            </a:r>
          </a:p>
          <a:p>
            <a:pPr marL="1371600" lvl="2" indent="-4572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-US" sz="1400" smtClean="0">
                <a:sym typeface="Wingdings" pitchFamily="2" charset="2"/>
              </a:rPr>
              <a:t>T  </a:t>
            </a:r>
            <a:r>
              <a:rPr lang="en-US" sz="1400" smtClean="0">
                <a:solidFill>
                  <a:srgbClr val="FF0000"/>
                </a:solidFill>
                <a:sym typeface="Wingdings" pitchFamily="2" charset="2"/>
              </a:rPr>
              <a:t>F</a:t>
            </a:r>
            <a:r>
              <a:rPr lang="en-US" sz="1400" smtClean="0">
                <a:sym typeface="Wingdings" pitchFamily="2" charset="2"/>
              </a:rPr>
              <a:t> | T*F</a:t>
            </a:r>
          </a:p>
          <a:p>
            <a:pPr marL="1371600" lvl="2" indent="-4572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-US" sz="1400" smtClean="0">
                <a:sym typeface="Wingdings" pitchFamily="2" charset="2"/>
              </a:rPr>
              <a:t>F  </a:t>
            </a:r>
            <a:r>
              <a:rPr lang="en-US" sz="1400" smtClean="0">
                <a:solidFill>
                  <a:srgbClr val="FF0000"/>
                </a:solidFill>
                <a:sym typeface="Wingdings" pitchFamily="2" charset="2"/>
              </a:rPr>
              <a:t>I</a:t>
            </a:r>
            <a:r>
              <a:rPr lang="en-US" sz="1400" smtClean="0">
                <a:sym typeface="Wingdings" pitchFamily="2" charset="2"/>
              </a:rPr>
              <a:t> | (E)</a:t>
            </a:r>
          </a:p>
          <a:p>
            <a:pPr marL="1371600" lvl="2" indent="-4572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en-US" sz="1400" smtClean="0"/>
              <a:t>I </a:t>
            </a:r>
            <a:r>
              <a:rPr lang="en-US" sz="1400" smtClean="0">
                <a:sym typeface="Wingdings" pitchFamily="2" charset="2"/>
              </a:rPr>
              <a:t> a | b | Ia | Ib | I0 | I1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1600" smtClean="0"/>
              <a:t>How to eliminate unit productions?</a:t>
            </a:r>
          </a:p>
          <a:p>
            <a:pPr marL="1371600" lvl="2" indent="-457200" eaLnBrk="1" hangingPunct="1">
              <a:lnSpc>
                <a:spcPct val="80000"/>
              </a:lnSpc>
            </a:pPr>
            <a:endParaRPr lang="en-US" sz="1400" smtClean="0"/>
          </a:p>
          <a:p>
            <a:pPr marL="1371600" lvl="2" indent="-457200" eaLnBrk="1" hangingPunct="1">
              <a:lnSpc>
                <a:spcPct val="80000"/>
              </a:lnSpc>
            </a:pPr>
            <a:r>
              <a:rPr lang="en-US" sz="1400" smtClean="0"/>
              <a:t>Replace E</a:t>
            </a:r>
            <a:r>
              <a:rPr lang="en-US" sz="1400" smtClean="0">
                <a:sym typeface="Wingdings" pitchFamily="2" charset="2"/>
              </a:rPr>
              <a:t> T with E  F | T*F</a:t>
            </a:r>
          </a:p>
          <a:p>
            <a:pPr marL="1371600" lvl="2" indent="-457200" eaLnBrk="1" hangingPunct="1">
              <a:lnSpc>
                <a:spcPct val="80000"/>
              </a:lnSpc>
            </a:pPr>
            <a:endParaRPr lang="en-US" sz="1400" smtClean="0"/>
          </a:p>
          <a:p>
            <a:pPr marL="1371600" lvl="2" indent="-457200" eaLnBrk="1" hangingPunct="1">
              <a:lnSpc>
                <a:spcPct val="80000"/>
              </a:lnSpc>
            </a:pPr>
            <a:r>
              <a:rPr lang="en-US" sz="1400" smtClean="0"/>
              <a:t>Then, upon recursive application wherever there is a unit production:</a:t>
            </a:r>
          </a:p>
          <a:p>
            <a:pPr marL="1752600" lvl="3" indent="-381000" eaLnBrk="1" hangingPunct="1">
              <a:lnSpc>
                <a:spcPct val="80000"/>
              </a:lnSpc>
            </a:pPr>
            <a:r>
              <a:rPr lang="en-US" sz="1200" smtClean="0"/>
              <a:t>E</a:t>
            </a:r>
            <a:r>
              <a:rPr lang="en-US" sz="1200" smtClean="0">
                <a:sym typeface="Wingdings" pitchFamily="2" charset="2"/>
              </a:rPr>
              <a:t> </a:t>
            </a:r>
            <a:r>
              <a:rPr lang="en-US" sz="1200" smtClean="0">
                <a:solidFill>
                  <a:srgbClr val="FF0000"/>
                </a:solidFill>
                <a:sym typeface="Wingdings" pitchFamily="2" charset="2"/>
              </a:rPr>
              <a:t>F | T*F </a:t>
            </a:r>
            <a:r>
              <a:rPr lang="en-US" sz="1200" smtClean="0">
                <a:sym typeface="Wingdings" pitchFamily="2" charset="2"/>
              </a:rPr>
              <a:t>| E+T		 	(substituting for T)</a:t>
            </a:r>
          </a:p>
          <a:p>
            <a:pPr marL="1752600" lvl="3" indent="-381000" eaLnBrk="1" hangingPunct="1">
              <a:lnSpc>
                <a:spcPct val="80000"/>
              </a:lnSpc>
            </a:pPr>
            <a:r>
              <a:rPr lang="en-US" sz="1200" smtClean="0"/>
              <a:t>E</a:t>
            </a:r>
            <a:r>
              <a:rPr lang="en-US" sz="1200" smtClean="0">
                <a:sym typeface="Wingdings" pitchFamily="2" charset="2"/>
              </a:rPr>
              <a:t> </a:t>
            </a:r>
            <a:r>
              <a:rPr lang="en-US" sz="1200" smtClean="0">
                <a:solidFill>
                  <a:srgbClr val="FF0000"/>
                </a:solidFill>
                <a:sym typeface="Wingdings" pitchFamily="2" charset="2"/>
              </a:rPr>
              <a:t>I | (E)  </a:t>
            </a:r>
            <a:r>
              <a:rPr lang="en-US" sz="1200" smtClean="0">
                <a:sym typeface="Wingdings" pitchFamily="2" charset="2"/>
              </a:rPr>
              <a:t>| T*F| E+T	 		(substituting for F)</a:t>
            </a:r>
          </a:p>
          <a:p>
            <a:pPr marL="1752600" lvl="3" indent="-381000" eaLnBrk="1" hangingPunct="1">
              <a:lnSpc>
                <a:spcPct val="80000"/>
              </a:lnSpc>
            </a:pPr>
            <a:r>
              <a:rPr lang="en-US" sz="1200" smtClean="0"/>
              <a:t> E</a:t>
            </a:r>
            <a:r>
              <a:rPr lang="en-US" sz="1200" smtClean="0">
                <a:sym typeface="Wingdings" pitchFamily="2" charset="2"/>
              </a:rPr>
              <a:t></a:t>
            </a:r>
            <a:r>
              <a:rPr lang="en-US" sz="1200" smtClean="0">
                <a:solidFill>
                  <a:srgbClr val="FF0000"/>
                </a:solidFill>
                <a:sym typeface="Wingdings" pitchFamily="2" charset="2"/>
              </a:rPr>
              <a:t> a | b | Ia | Ib | I0 | I1 </a:t>
            </a:r>
            <a:r>
              <a:rPr lang="en-US" sz="1200" smtClean="0">
                <a:sym typeface="Wingdings" pitchFamily="2" charset="2"/>
              </a:rPr>
              <a:t>| (E) | T*F | E+T		(substituting for I)</a:t>
            </a:r>
          </a:p>
          <a:p>
            <a:pPr marL="1752600" lvl="3" indent="-381000" eaLnBrk="1" hangingPunct="1">
              <a:lnSpc>
                <a:spcPct val="80000"/>
              </a:lnSpc>
            </a:pPr>
            <a:r>
              <a:rPr lang="en-US" sz="1200" smtClean="0">
                <a:sym typeface="Wingdings" pitchFamily="2" charset="2"/>
              </a:rPr>
              <a:t>Now, E has no unit productions</a:t>
            </a:r>
          </a:p>
          <a:p>
            <a:pPr marL="1371600" lvl="2" indent="-457200" eaLnBrk="1" hangingPunct="1">
              <a:lnSpc>
                <a:spcPct val="80000"/>
              </a:lnSpc>
            </a:pPr>
            <a:endParaRPr lang="en-US" sz="1400" smtClean="0">
              <a:sym typeface="Wingdings" pitchFamily="2" charset="2"/>
            </a:endParaRPr>
          </a:p>
          <a:p>
            <a:pPr marL="1371600" lvl="2" indent="-457200" eaLnBrk="1" hangingPunct="1">
              <a:lnSpc>
                <a:spcPct val="80000"/>
              </a:lnSpc>
            </a:pPr>
            <a:r>
              <a:rPr lang="en-US" sz="1400" smtClean="0">
                <a:sym typeface="Wingdings" pitchFamily="2" charset="2"/>
              </a:rPr>
              <a:t>Similarly, eliminate for the remainder of the unit productions</a:t>
            </a:r>
          </a:p>
        </p:txBody>
      </p:sp>
      <p:sp>
        <p:nvSpPr>
          <p:cNvPr id="19461" name="Text Box 6"/>
          <p:cNvSpPr txBox="1">
            <a:spLocks noChangeArrowheads="1"/>
          </p:cNvSpPr>
          <p:nvPr/>
        </p:nvSpPr>
        <p:spPr bwMode="auto">
          <a:xfrm>
            <a:off x="4454525" y="517525"/>
            <a:ext cx="1235075" cy="519113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chemeClr val="hlink"/>
                </a:solidFill>
              </a:rPr>
              <a:t>A </a:t>
            </a:r>
            <a:r>
              <a:rPr lang="en-US" sz="2800" i="1">
                <a:solidFill>
                  <a:schemeClr val="hlink"/>
                </a:solidFill>
                <a:sym typeface="Wingdings" pitchFamily="2" charset="2"/>
              </a:rPr>
              <a:t> </a:t>
            </a:r>
            <a:r>
              <a:rPr lang="en-US" sz="2800" i="1">
                <a:solidFill>
                  <a:schemeClr val="hlink"/>
                </a:solidFill>
                <a:sym typeface="Symbol" pitchFamily="18" charset="2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73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1915AD-0EAC-46EA-A538-FBB63CF38220}" type="slidenum">
              <a:rPr lang="en-US" smtClean="0">
                <a:latin typeface="Arial" charset="0"/>
              </a:rPr>
              <a:pPr/>
              <a:t>18</a:t>
            </a:fld>
            <a:endParaRPr lang="en-US" smtClean="0">
              <a:latin typeface="Arial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The </a:t>
            </a:r>
            <a:r>
              <a:rPr lang="en-US" sz="4000" b="1" u="sng" smtClean="0"/>
              <a:t>Unit Pair Algorithm</a:t>
            </a:r>
            <a:r>
              <a:rPr lang="en-US" sz="4000" smtClean="0"/>
              <a:t>:</a:t>
            </a:r>
            <a:br>
              <a:rPr lang="en-US" sz="4000" smtClean="0"/>
            </a:br>
            <a:r>
              <a:rPr lang="en-US" sz="4000" smtClean="0"/>
              <a:t>	 to remove unit productions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/>
              <a:t>Suppose A</a:t>
            </a:r>
            <a:r>
              <a:rPr lang="en-US" sz="2000" smtClean="0">
                <a:sym typeface="Wingdings" pitchFamily="2" charset="2"/>
              </a:rPr>
              <a:t>B</a:t>
            </a:r>
            <a:r>
              <a:rPr lang="en-US" sz="2000" baseline="-25000" smtClean="0">
                <a:sym typeface="Wingdings" pitchFamily="2" charset="2"/>
              </a:rPr>
              <a:t>1</a:t>
            </a:r>
            <a:r>
              <a:rPr lang="en-US" sz="2000" smtClean="0">
                <a:sym typeface="Wingdings" pitchFamily="2" charset="2"/>
              </a:rPr>
              <a:t> B</a:t>
            </a:r>
            <a:r>
              <a:rPr lang="en-US" sz="2000" baseline="-25000" smtClean="0">
                <a:sym typeface="Wingdings" pitchFamily="2" charset="2"/>
              </a:rPr>
              <a:t>2</a:t>
            </a:r>
            <a:r>
              <a:rPr lang="en-US" sz="2000" smtClean="0">
                <a:sym typeface="Wingdings" pitchFamily="2" charset="2"/>
              </a:rPr>
              <a:t> </a:t>
            </a:r>
            <a:r>
              <a:rPr lang="en-US" sz="2000" smtClean="0"/>
              <a:t> … </a:t>
            </a:r>
            <a:r>
              <a:rPr lang="en-US" sz="2000" smtClean="0">
                <a:sym typeface="Wingdings" pitchFamily="2" charset="2"/>
              </a:rPr>
              <a:t> B</a:t>
            </a:r>
            <a:r>
              <a:rPr lang="en-US" sz="2000" baseline="-25000" smtClean="0">
                <a:sym typeface="Wingdings" pitchFamily="2" charset="2"/>
              </a:rPr>
              <a:t>n</a:t>
            </a:r>
            <a:r>
              <a:rPr lang="en-US" sz="2000" smtClean="0">
                <a:sym typeface="Wingdings" pitchFamily="2" charset="2"/>
              </a:rPr>
              <a:t>  </a:t>
            </a:r>
            <a:r>
              <a:rPr lang="en-US" sz="2000" smtClean="0">
                <a:sym typeface="Symbol" pitchFamily="18" charset="2"/>
              </a:rPr>
              <a:t>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u="sng" smtClean="0">
                <a:sym typeface="Symbol" pitchFamily="18" charset="2"/>
              </a:rPr>
              <a:t>Action:</a:t>
            </a:r>
            <a:r>
              <a:rPr lang="en-US" sz="2000" smtClean="0">
                <a:sym typeface="Symbol" pitchFamily="18" charset="2"/>
              </a:rPr>
              <a:t> Replace all intermediate productions to produce  directly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>
                <a:sym typeface="Symbol" pitchFamily="18" charset="2"/>
              </a:rPr>
              <a:t>i.e., A</a:t>
            </a:r>
            <a:r>
              <a:rPr lang="en-US" sz="1800" smtClean="0">
                <a:sym typeface="Wingdings" pitchFamily="2" charset="2"/>
              </a:rPr>
              <a:t> </a:t>
            </a:r>
            <a:r>
              <a:rPr lang="en-US" sz="1800" smtClean="0">
                <a:sym typeface="Symbol" pitchFamily="18" charset="2"/>
              </a:rPr>
              <a:t>; B</a:t>
            </a:r>
            <a:r>
              <a:rPr lang="en-US" sz="1800" baseline="-25000" smtClean="0">
                <a:sym typeface="Symbol" pitchFamily="18" charset="2"/>
              </a:rPr>
              <a:t>1</a:t>
            </a:r>
            <a:r>
              <a:rPr lang="en-US" sz="1800" smtClean="0">
                <a:sym typeface="Wingdings" pitchFamily="2" charset="2"/>
              </a:rPr>
              <a:t> </a:t>
            </a:r>
            <a:r>
              <a:rPr lang="en-US" sz="1800" smtClean="0">
                <a:sym typeface="Symbol" pitchFamily="18" charset="2"/>
              </a:rPr>
              <a:t>; … B</a:t>
            </a:r>
            <a:r>
              <a:rPr lang="en-US" sz="1800" baseline="-25000" smtClean="0">
                <a:sym typeface="Symbol" pitchFamily="18" charset="2"/>
              </a:rPr>
              <a:t>n</a:t>
            </a:r>
            <a:r>
              <a:rPr lang="en-US" sz="1800" smtClean="0">
                <a:sym typeface="Symbol" pitchFamily="18" charset="2"/>
              </a:rPr>
              <a:t> </a:t>
            </a:r>
            <a:r>
              <a:rPr lang="en-US" sz="1800" smtClean="0">
                <a:sym typeface="Wingdings" pitchFamily="2" charset="2"/>
              </a:rPr>
              <a:t> </a:t>
            </a:r>
            <a:r>
              <a:rPr lang="en-US" sz="1800" smtClean="0">
                <a:sym typeface="Symbol" pitchFamily="18" charset="2"/>
              </a:rPr>
              <a:t>;</a:t>
            </a:r>
          </a:p>
          <a:p>
            <a:pPr eaLnBrk="1" hangingPunct="1">
              <a:lnSpc>
                <a:spcPct val="80000"/>
              </a:lnSpc>
            </a:pPr>
            <a:endParaRPr lang="en-US" sz="2000" smtClean="0"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u="sng" smtClean="0"/>
              <a:t>Definition: </a:t>
            </a:r>
            <a:r>
              <a:rPr lang="en-US" sz="2000" smtClean="0"/>
              <a:t>(A,B) to be a </a:t>
            </a:r>
            <a:r>
              <a:rPr lang="en-US" sz="2000" b="1" smtClean="0">
                <a:solidFill>
                  <a:srgbClr val="FF0000"/>
                </a:solidFill>
              </a:rPr>
              <a:t>“</a:t>
            </a:r>
            <a:r>
              <a:rPr lang="en-US" sz="2000" b="1" i="1" smtClean="0">
                <a:solidFill>
                  <a:srgbClr val="FF0000"/>
                </a:solidFill>
              </a:rPr>
              <a:t>unit pair” </a:t>
            </a:r>
            <a:r>
              <a:rPr lang="en-US" sz="2000" smtClean="0"/>
              <a:t>if A</a:t>
            </a:r>
            <a:r>
              <a:rPr lang="en-US" sz="2000" smtClean="0">
                <a:sym typeface="Wingdings" pitchFamily="2" charset="2"/>
              </a:rPr>
              <a:t></a:t>
            </a:r>
            <a:r>
              <a:rPr lang="en-US" sz="2000" baseline="30000" smtClean="0">
                <a:sym typeface="Wingdings" pitchFamily="2" charset="2"/>
              </a:rPr>
              <a:t>*</a:t>
            </a:r>
            <a:r>
              <a:rPr lang="en-US" sz="2000" smtClean="0">
                <a:sym typeface="Wingdings" pitchFamily="2" charset="2"/>
              </a:rPr>
              <a:t>B  </a:t>
            </a:r>
            <a:endParaRPr lang="en-US" sz="2000" smtClean="0"/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We can find all unit pairs inductively: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u="sng" smtClean="0"/>
              <a:t>Basis:</a:t>
            </a:r>
            <a:r>
              <a:rPr lang="en-US" sz="1800" smtClean="0"/>
              <a:t> Every pair (A,A) is a unit pair (by definition). Similarly, if A</a:t>
            </a:r>
            <a:r>
              <a:rPr lang="en-US" sz="1800" smtClean="0">
                <a:sym typeface="Wingdings" pitchFamily="2" charset="2"/>
              </a:rPr>
              <a:t>B is a production, then (A,B) is a unit pair.</a:t>
            </a:r>
          </a:p>
          <a:p>
            <a:pPr lvl="1" eaLnBrk="1" hangingPunct="1">
              <a:lnSpc>
                <a:spcPct val="80000"/>
              </a:lnSpc>
            </a:pPr>
            <a:endParaRPr lang="en-US" sz="1800" smtClean="0"/>
          </a:p>
          <a:p>
            <a:pPr lvl="1" eaLnBrk="1" hangingPunct="1">
              <a:lnSpc>
                <a:spcPct val="80000"/>
              </a:lnSpc>
            </a:pPr>
            <a:r>
              <a:rPr lang="en-US" sz="1800" u="sng" smtClean="0"/>
              <a:t>Induction:</a:t>
            </a:r>
            <a:r>
              <a:rPr lang="en-US" sz="1800" smtClean="0"/>
              <a:t> If (A,B) and (B,C) are unit pairs, and A</a:t>
            </a:r>
            <a:r>
              <a:rPr lang="en-US" sz="1800" smtClean="0">
                <a:sym typeface="Wingdings" pitchFamily="2" charset="2"/>
              </a:rPr>
              <a:t>C is also a unit pair. </a:t>
            </a:r>
            <a:endParaRPr 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4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4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4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D6794F-2BF2-4CED-8F78-BDA8BD53F800}" type="slidenum">
              <a:rPr lang="en-US" smtClean="0">
                <a:latin typeface="Arial" charset="0"/>
              </a:rPr>
              <a:pPr/>
              <a:t>19</a:t>
            </a:fld>
            <a:endParaRPr lang="en-US" smtClean="0">
              <a:latin typeface="Arial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The Unit Pair Algorithm:</a:t>
            </a:r>
            <a:br>
              <a:rPr lang="en-US" sz="4000" smtClean="0"/>
            </a:br>
            <a:r>
              <a:rPr lang="en-US" sz="4000" smtClean="0"/>
              <a:t>	 to remove unit productions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u="sng" dirty="0" smtClean="0"/>
              <a:t>Input:</a:t>
            </a:r>
            <a:r>
              <a:rPr lang="en-US" sz="2800" dirty="0" smtClean="0"/>
              <a:t> G=(V,T,P,S)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u="sng" dirty="0" smtClean="0"/>
              <a:t>Goal:</a:t>
            </a:r>
            <a:r>
              <a:rPr lang="en-US" sz="2800" dirty="0" smtClean="0"/>
              <a:t> to build G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=(V,T,P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,S) devoid of unit productions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u="sng" dirty="0" smtClean="0"/>
              <a:t>Algorithm:</a:t>
            </a:r>
          </a:p>
          <a:p>
            <a:pPr marL="590550" indent="-53340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en-US" dirty="0" smtClean="0"/>
              <a:t>Find all unit pairs in G</a:t>
            </a:r>
          </a:p>
          <a:p>
            <a:pPr marL="590550" indent="-53340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en-US" dirty="0" smtClean="0"/>
              <a:t>For each unit pair (A,B) in G:</a:t>
            </a:r>
          </a:p>
          <a:p>
            <a:pPr marL="1371600" lvl="2" indent="-45720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en-US" dirty="0" smtClean="0"/>
              <a:t>Add to P</a:t>
            </a:r>
            <a:r>
              <a:rPr lang="en-US" baseline="-25000" dirty="0" smtClean="0"/>
              <a:t>1</a:t>
            </a:r>
            <a:r>
              <a:rPr lang="en-US" dirty="0" smtClean="0"/>
              <a:t> a new production A</a:t>
            </a:r>
            <a:r>
              <a:rPr lang="en-US" dirty="0" smtClean="0">
                <a:sym typeface="Wingdings" pitchFamily="2" charset="2"/>
              </a:rPr>
              <a:t></a:t>
            </a:r>
            <a:r>
              <a:rPr lang="en-US" dirty="0" smtClean="0">
                <a:sym typeface="Symbol" pitchFamily="18" charset="2"/>
              </a:rPr>
              <a:t>, for every B</a:t>
            </a:r>
            <a:r>
              <a:rPr lang="en-US" dirty="0" smtClean="0">
                <a:sym typeface="Wingdings" pitchFamily="2" charset="2"/>
              </a:rPr>
              <a:t></a:t>
            </a:r>
            <a:r>
              <a:rPr lang="en-US" dirty="0" smtClean="0">
                <a:sym typeface="Symbol" pitchFamily="18" charset="2"/>
              </a:rPr>
              <a:t> which is a </a:t>
            </a:r>
            <a:r>
              <a:rPr lang="en-US" i="1" dirty="0" smtClean="0">
                <a:sym typeface="Symbol" pitchFamily="18" charset="2"/>
              </a:rPr>
              <a:t>non-unit </a:t>
            </a:r>
            <a:r>
              <a:rPr lang="en-US" dirty="0" smtClean="0">
                <a:sym typeface="Symbol" pitchFamily="18" charset="2"/>
              </a:rPr>
              <a:t>production</a:t>
            </a:r>
          </a:p>
          <a:p>
            <a:pPr marL="1371600" lvl="2" indent="-45720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en-US" dirty="0" smtClean="0">
                <a:sym typeface="Symbol" pitchFamily="18" charset="2"/>
              </a:rPr>
              <a:t>If a resulting production is already there in P, then there is no need to add it.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AF5F75-E8C4-4A67-83D0-82D36C9CB83D}" type="slidenum">
              <a:rPr lang="en-US" smtClean="0">
                <a:latin typeface="Arial" charset="0"/>
              </a:rPr>
              <a:pPr/>
              <a:t>2</a:t>
            </a:fld>
            <a:endParaRPr lang="en-US" smtClean="0">
              <a:latin typeface="Arial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Topics 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Arial" charset="0"/>
              <a:buAutoNum type="arabicParenR"/>
            </a:pPr>
            <a:r>
              <a:rPr lang="en-US" smtClean="0"/>
              <a:t>Simplifying CFGs, Normal forms</a:t>
            </a:r>
          </a:p>
          <a:p>
            <a:pPr marL="609600" indent="-609600" eaLnBrk="1" hangingPunct="1">
              <a:buFont typeface="Arial" charset="0"/>
              <a:buAutoNum type="arabicParenR"/>
            </a:pPr>
            <a:r>
              <a:rPr lang="en-US" smtClean="0"/>
              <a:t>Pumping lemma for CFLs</a:t>
            </a:r>
          </a:p>
          <a:p>
            <a:pPr marL="609600" indent="-609600" eaLnBrk="1" hangingPunct="1">
              <a:buFont typeface="Arial" charset="0"/>
              <a:buAutoNum type="arabicParenR"/>
            </a:pPr>
            <a:r>
              <a:rPr lang="en-US" smtClean="0"/>
              <a:t>Closure and decision properties of CFLs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400800"/>
            <a:ext cx="1905000" cy="457200"/>
          </a:xfrm>
          <a:noFill/>
        </p:spPr>
        <p:txBody>
          <a:bodyPr/>
          <a:lstStyle/>
          <a:p>
            <a:fld id="{D78DFE40-0550-4148-A9F9-ED7F7A1D866C}" type="slidenum">
              <a:rPr lang="en-US" smtClean="0">
                <a:latin typeface="Arial" charset="0"/>
              </a:rPr>
              <a:pPr/>
              <a:t>20</a:t>
            </a:fld>
            <a:endParaRPr lang="en-US" smtClean="0">
              <a:latin typeface="Arial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Example: eliminating unit productions</a:t>
            </a:r>
          </a:p>
        </p:txBody>
      </p:sp>
      <p:sp>
        <p:nvSpPr>
          <p:cNvPr id="335876" name="Text Box 4"/>
          <p:cNvSpPr txBox="1">
            <a:spLocks noChangeArrowheads="1"/>
          </p:cNvSpPr>
          <p:nvPr/>
        </p:nvSpPr>
        <p:spPr bwMode="auto">
          <a:xfrm>
            <a:off x="76200" y="2438400"/>
            <a:ext cx="3459163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371600" lvl="2" indent="-457200"/>
            <a:r>
              <a:rPr lang="en-US" sz="1400" u="sng">
                <a:solidFill>
                  <a:schemeClr val="folHlink"/>
                </a:solidFill>
                <a:sym typeface="Wingdings" pitchFamily="2" charset="2"/>
              </a:rPr>
              <a:t>G: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folHlink"/>
                </a:solidFill>
                <a:sym typeface="Wingdings" pitchFamily="2" charset="2"/>
              </a:rPr>
              <a:t> E  T | E+T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folHlink"/>
                </a:solidFill>
                <a:sym typeface="Wingdings" pitchFamily="2" charset="2"/>
              </a:rPr>
              <a:t> T  F | T*F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folHlink"/>
                </a:solidFill>
                <a:sym typeface="Wingdings" pitchFamily="2" charset="2"/>
              </a:rPr>
              <a:t> F  I | (E)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folHlink"/>
                </a:solidFill>
                <a:sym typeface="Wingdings" pitchFamily="2" charset="2"/>
              </a:rPr>
              <a:t> </a:t>
            </a:r>
            <a:r>
              <a:rPr lang="en-US" sz="1400">
                <a:solidFill>
                  <a:schemeClr val="folHlink"/>
                </a:solidFill>
              </a:rPr>
              <a:t>I </a:t>
            </a:r>
            <a:r>
              <a:rPr lang="en-US" sz="1400">
                <a:solidFill>
                  <a:schemeClr val="folHlink"/>
                </a:solidFill>
                <a:sym typeface="Wingdings" pitchFamily="2" charset="2"/>
              </a:rPr>
              <a:t> a | b | Ia | Ib | I0 | I1</a:t>
            </a:r>
            <a:endParaRPr lang="en-US" sz="1400">
              <a:solidFill>
                <a:schemeClr val="folHlink"/>
              </a:solidFill>
            </a:endParaRPr>
          </a:p>
        </p:txBody>
      </p:sp>
      <p:graphicFrame>
        <p:nvGraphicFramePr>
          <p:cNvPr id="335969" name="Group 97"/>
          <p:cNvGraphicFramePr>
            <a:graphicFrameLocks noGrp="1"/>
          </p:cNvGraphicFramePr>
          <p:nvPr>
            <p:ph idx="1"/>
          </p:nvPr>
        </p:nvGraphicFramePr>
        <p:xfrm>
          <a:off x="4343400" y="1812925"/>
          <a:ext cx="4419600" cy="4664076"/>
        </p:xfrm>
        <a:graphic>
          <a:graphicData uri="http://schemas.openxmlformats.org/drawingml/2006/table">
            <a:tbl>
              <a:tblPr/>
              <a:tblGrid>
                <a:gridCol w="2211388"/>
                <a:gridCol w="2208212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Unit pairs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Only non-unit productions to be added to P</a:t>
                      </a:r>
                      <a:r>
                        <a:rPr kumimoji="0" lang="en-US" sz="16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endParaRPr kumimoji="0" lang="en-US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(E,E)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 E+T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(E,T)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 T*F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(E,F)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 (E)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(E,I)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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a|b|Ia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 |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Ib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 | I0 | I1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(T,T)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 T*F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(T,F)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 (E)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(T,I)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 a|b| Ia | Ib | I0 | I1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(F,F)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 (E)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(F,I)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 a| b| Ia | Ib | I0 | I1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(I,I)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 a| b |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Ia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 |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Ib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Wingdings" pitchFamily="2" charset="2"/>
                        </a:rPr>
                        <a:t> | I0 | I1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5937" name="AutoShape 65"/>
          <p:cNvSpPr>
            <a:spLocks noChangeArrowheads="1"/>
          </p:cNvSpPr>
          <p:nvPr/>
        </p:nvSpPr>
        <p:spPr bwMode="auto">
          <a:xfrm>
            <a:off x="3886200" y="2971800"/>
            <a:ext cx="381000" cy="4572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5938" name="AutoShape 66"/>
          <p:cNvSpPr>
            <a:spLocks noChangeArrowheads="1"/>
          </p:cNvSpPr>
          <p:nvPr/>
        </p:nvSpPr>
        <p:spPr bwMode="auto">
          <a:xfrm rot="10631853">
            <a:off x="3810000" y="5408613"/>
            <a:ext cx="379413" cy="382587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5939" name="Text Box 67"/>
          <p:cNvSpPr txBox="1">
            <a:spLocks noChangeArrowheads="1"/>
          </p:cNvSpPr>
          <p:nvPr/>
        </p:nvSpPr>
        <p:spPr bwMode="auto">
          <a:xfrm>
            <a:off x="-654050" y="4787900"/>
            <a:ext cx="476885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371600" lvl="2" indent="-457200"/>
            <a:r>
              <a:rPr lang="en-US" sz="1400" u="sng">
                <a:solidFill>
                  <a:schemeClr val="hlink"/>
                </a:solidFill>
                <a:sym typeface="Wingdings" pitchFamily="2" charset="2"/>
              </a:rPr>
              <a:t>G</a:t>
            </a:r>
            <a:r>
              <a:rPr lang="en-US" sz="1400" u="sng" baseline="-25000">
                <a:solidFill>
                  <a:schemeClr val="hlink"/>
                </a:solidFill>
                <a:sym typeface="Wingdings" pitchFamily="2" charset="2"/>
              </a:rPr>
              <a:t>1</a:t>
            </a:r>
            <a:r>
              <a:rPr lang="en-US" sz="1400" u="sng">
                <a:solidFill>
                  <a:schemeClr val="hlink"/>
                </a:solidFill>
                <a:sym typeface="Wingdings" pitchFamily="2" charset="2"/>
              </a:rPr>
              <a:t>: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E  E+T | T*F | (E) | a| b | Ia | Ib | I0 | I1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T  T*F | (E) | a| b | Ia | Ib | I0 | I1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F  (E) | a| b | Ia | Ib | I0 | I1 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</a:t>
            </a:r>
            <a:r>
              <a:rPr lang="en-US" sz="1400">
                <a:solidFill>
                  <a:schemeClr val="hlink"/>
                </a:solidFill>
              </a:rPr>
              <a:t>I 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 a | b | Ia | Ib | I0 | I1</a:t>
            </a: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4038600" y="3962400"/>
            <a:ext cx="472440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1" name="Straight Connector 10"/>
          <p:cNvCxnSpPr>
            <a:cxnSpLocks noChangeShapeType="1"/>
          </p:cNvCxnSpPr>
          <p:nvPr/>
        </p:nvCxnSpPr>
        <p:spPr bwMode="auto">
          <a:xfrm>
            <a:off x="4038600" y="4953000"/>
            <a:ext cx="472440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2" name="Straight Connector 11"/>
          <p:cNvCxnSpPr>
            <a:cxnSpLocks noChangeShapeType="1"/>
          </p:cNvCxnSpPr>
          <p:nvPr/>
        </p:nvCxnSpPr>
        <p:spPr bwMode="auto">
          <a:xfrm>
            <a:off x="4038600" y="5867400"/>
            <a:ext cx="472440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73" name="Straight Connector 12"/>
          <p:cNvCxnSpPr>
            <a:cxnSpLocks noChangeShapeType="1"/>
          </p:cNvCxnSpPr>
          <p:nvPr/>
        </p:nvCxnSpPr>
        <p:spPr bwMode="auto">
          <a:xfrm>
            <a:off x="4038600" y="6477000"/>
            <a:ext cx="472440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</p:cxn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2176463" y="2078038"/>
            <a:ext cx="5367337" cy="817562"/>
            <a:chOff x="2176462" y="2078038"/>
            <a:chExt cx="5367338" cy="817562"/>
          </a:xfrm>
        </p:grpSpPr>
        <p:sp>
          <p:nvSpPr>
            <p:cNvPr id="22587" name="Rounded Rectangle 13"/>
            <p:cNvSpPr>
              <a:spLocks noChangeArrowheads="1"/>
            </p:cNvSpPr>
            <p:nvPr/>
          </p:nvSpPr>
          <p:spPr bwMode="auto">
            <a:xfrm>
              <a:off x="2209800" y="2667000"/>
              <a:ext cx="457200" cy="228600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C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8" name="Rounded Rectangle 14"/>
            <p:cNvSpPr>
              <a:spLocks noChangeArrowheads="1"/>
            </p:cNvSpPr>
            <p:nvPr/>
          </p:nvSpPr>
          <p:spPr bwMode="auto">
            <a:xfrm>
              <a:off x="7086600" y="2667000"/>
              <a:ext cx="457200" cy="228600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C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9" name="Freeform 15"/>
            <p:cNvSpPr>
              <a:spLocks/>
            </p:cNvSpPr>
            <p:nvPr/>
          </p:nvSpPr>
          <p:spPr bwMode="auto">
            <a:xfrm>
              <a:off x="2176462" y="2078038"/>
              <a:ext cx="5110163" cy="617537"/>
            </a:xfrm>
            <a:custGeom>
              <a:avLst/>
              <a:gdLst>
                <a:gd name="T0" fmla="*/ 242888 w 5110163"/>
                <a:gd name="T1" fmla="*/ 579437 h 617537"/>
                <a:gd name="T2" fmla="*/ 319088 w 5110163"/>
                <a:gd name="T3" fmla="*/ 522287 h 617537"/>
                <a:gd name="T4" fmla="*/ 2157413 w 5110163"/>
                <a:gd name="T5" fmla="*/ 7937 h 617537"/>
                <a:gd name="T6" fmla="*/ 5110163 w 5110163"/>
                <a:gd name="T7" fmla="*/ 569912 h 617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10163"/>
                <a:gd name="T13" fmla="*/ 0 h 617537"/>
                <a:gd name="T14" fmla="*/ 5110163 w 5110163"/>
                <a:gd name="T15" fmla="*/ 617537 h 617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10163" h="617537">
                  <a:moveTo>
                    <a:pt x="242888" y="579437"/>
                  </a:moveTo>
                  <a:cubicBezTo>
                    <a:pt x="121444" y="598487"/>
                    <a:pt x="0" y="617537"/>
                    <a:pt x="319088" y="522287"/>
                  </a:cubicBezTo>
                  <a:cubicBezTo>
                    <a:pt x="638176" y="427037"/>
                    <a:pt x="1358901" y="0"/>
                    <a:pt x="2157413" y="7937"/>
                  </a:cubicBezTo>
                  <a:cubicBezTo>
                    <a:pt x="2955925" y="15874"/>
                    <a:pt x="4033044" y="292893"/>
                    <a:pt x="5110163" y="569912"/>
                  </a:cubicBezTo>
                </a:path>
              </a:pathLst>
            </a:custGeom>
            <a:noFill/>
            <a:ln w="9525" cap="flat" cmpd="sng" algn="ctr">
              <a:solidFill>
                <a:srgbClr val="C00000"/>
              </a:solidFill>
              <a:prstDash val="dash"/>
              <a:round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2133600" y="2362200"/>
            <a:ext cx="5367338" cy="817563"/>
            <a:chOff x="2176462" y="2078038"/>
            <a:chExt cx="5367338" cy="817562"/>
          </a:xfrm>
        </p:grpSpPr>
        <p:sp>
          <p:nvSpPr>
            <p:cNvPr id="22584" name="Rounded Rectangle 18"/>
            <p:cNvSpPr>
              <a:spLocks noChangeArrowheads="1"/>
            </p:cNvSpPr>
            <p:nvPr/>
          </p:nvSpPr>
          <p:spPr bwMode="auto">
            <a:xfrm>
              <a:off x="2209800" y="2667000"/>
              <a:ext cx="457200" cy="228600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C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5" name="Rounded Rectangle 19"/>
            <p:cNvSpPr>
              <a:spLocks noChangeArrowheads="1"/>
            </p:cNvSpPr>
            <p:nvPr/>
          </p:nvSpPr>
          <p:spPr bwMode="auto">
            <a:xfrm>
              <a:off x="7086600" y="2667000"/>
              <a:ext cx="457200" cy="228600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C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6" name="Freeform 20"/>
            <p:cNvSpPr>
              <a:spLocks/>
            </p:cNvSpPr>
            <p:nvPr/>
          </p:nvSpPr>
          <p:spPr bwMode="auto">
            <a:xfrm>
              <a:off x="2176462" y="2078038"/>
              <a:ext cx="5110163" cy="617537"/>
            </a:xfrm>
            <a:custGeom>
              <a:avLst/>
              <a:gdLst>
                <a:gd name="T0" fmla="*/ 242888 w 5110163"/>
                <a:gd name="T1" fmla="*/ 579437 h 617537"/>
                <a:gd name="T2" fmla="*/ 319088 w 5110163"/>
                <a:gd name="T3" fmla="*/ 522287 h 617537"/>
                <a:gd name="T4" fmla="*/ 2157413 w 5110163"/>
                <a:gd name="T5" fmla="*/ 7937 h 617537"/>
                <a:gd name="T6" fmla="*/ 5110163 w 5110163"/>
                <a:gd name="T7" fmla="*/ 569912 h 617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10163"/>
                <a:gd name="T13" fmla="*/ 0 h 617537"/>
                <a:gd name="T14" fmla="*/ 5110163 w 5110163"/>
                <a:gd name="T15" fmla="*/ 617537 h 617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10163" h="617537">
                  <a:moveTo>
                    <a:pt x="242888" y="579437"/>
                  </a:moveTo>
                  <a:cubicBezTo>
                    <a:pt x="121444" y="598487"/>
                    <a:pt x="0" y="617537"/>
                    <a:pt x="319088" y="522287"/>
                  </a:cubicBezTo>
                  <a:cubicBezTo>
                    <a:pt x="638176" y="427037"/>
                    <a:pt x="1358901" y="0"/>
                    <a:pt x="2157413" y="7937"/>
                  </a:cubicBezTo>
                  <a:cubicBezTo>
                    <a:pt x="2955925" y="15874"/>
                    <a:pt x="4033044" y="292893"/>
                    <a:pt x="5110163" y="569912"/>
                  </a:cubicBezTo>
                </a:path>
              </a:pathLst>
            </a:custGeom>
            <a:noFill/>
            <a:ln w="9525" cap="flat" cmpd="sng" algn="ctr">
              <a:solidFill>
                <a:srgbClr val="C00000"/>
              </a:solidFill>
              <a:prstDash val="dash"/>
              <a:round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2133600" y="2582863"/>
            <a:ext cx="5367338" cy="998537"/>
            <a:chOff x="2176463" y="2201863"/>
            <a:chExt cx="5367337" cy="998537"/>
          </a:xfrm>
        </p:grpSpPr>
        <p:sp>
          <p:nvSpPr>
            <p:cNvPr id="22581" name="Rounded Rectangle 22"/>
            <p:cNvSpPr>
              <a:spLocks noChangeArrowheads="1"/>
            </p:cNvSpPr>
            <p:nvPr/>
          </p:nvSpPr>
          <p:spPr bwMode="auto">
            <a:xfrm>
              <a:off x="2209800" y="2743200"/>
              <a:ext cx="457200" cy="228600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C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2" name="Rounded Rectangle 23"/>
            <p:cNvSpPr>
              <a:spLocks noChangeArrowheads="1"/>
            </p:cNvSpPr>
            <p:nvPr/>
          </p:nvSpPr>
          <p:spPr bwMode="auto">
            <a:xfrm>
              <a:off x="7086600" y="2971800"/>
              <a:ext cx="457200" cy="228600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C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3" name="Freeform 24"/>
            <p:cNvSpPr>
              <a:spLocks/>
            </p:cNvSpPr>
            <p:nvPr/>
          </p:nvSpPr>
          <p:spPr bwMode="auto">
            <a:xfrm>
              <a:off x="2176463" y="2201863"/>
              <a:ext cx="4953000" cy="769937"/>
            </a:xfrm>
            <a:custGeom>
              <a:avLst/>
              <a:gdLst>
                <a:gd name="T0" fmla="*/ 214358 w 5110163"/>
                <a:gd name="T1" fmla="*/ 1400150 h 617537"/>
                <a:gd name="T2" fmla="*/ 281608 w 5110163"/>
                <a:gd name="T3" fmla="*/ 1262054 h 617537"/>
                <a:gd name="T4" fmla="*/ 1904005 w 5110163"/>
                <a:gd name="T5" fmla="*/ 19179 h 617537"/>
                <a:gd name="T6" fmla="*/ 4509927 w 5110163"/>
                <a:gd name="T7" fmla="*/ 1377136 h 617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10163"/>
                <a:gd name="T13" fmla="*/ 0 h 617537"/>
                <a:gd name="T14" fmla="*/ 5110163 w 5110163"/>
                <a:gd name="T15" fmla="*/ 617537 h 617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10163" h="617537">
                  <a:moveTo>
                    <a:pt x="242888" y="579437"/>
                  </a:moveTo>
                  <a:cubicBezTo>
                    <a:pt x="121444" y="598487"/>
                    <a:pt x="0" y="617537"/>
                    <a:pt x="319088" y="522287"/>
                  </a:cubicBezTo>
                  <a:cubicBezTo>
                    <a:pt x="638176" y="427037"/>
                    <a:pt x="1358901" y="0"/>
                    <a:pt x="2157413" y="7937"/>
                  </a:cubicBezTo>
                  <a:cubicBezTo>
                    <a:pt x="2955925" y="15874"/>
                    <a:pt x="4033044" y="292893"/>
                    <a:pt x="5110163" y="569912"/>
                  </a:cubicBezTo>
                </a:path>
              </a:pathLst>
            </a:custGeom>
            <a:noFill/>
            <a:ln w="9525" cap="flat" cmpd="sng" algn="ctr">
              <a:solidFill>
                <a:srgbClr val="C00000"/>
              </a:solidFill>
              <a:prstDash val="dash"/>
              <a:round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1828800" y="2905125"/>
            <a:ext cx="6934200" cy="1133475"/>
            <a:chOff x="1828800" y="2905125"/>
            <a:chExt cx="6934200" cy="1133475"/>
          </a:xfrm>
        </p:grpSpPr>
        <p:sp>
          <p:nvSpPr>
            <p:cNvPr id="22578" name="Rounded Rectangle 26"/>
            <p:cNvSpPr>
              <a:spLocks noChangeArrowheads="1"/>
            </p:cNvSpPr>
            <p:nvPr/>
          </p:nvSpPr>
          <p:spPr bwMode="auto">
            <a:xfrm>
              <a:off x="1828800" y="3276600"/>
              <a:ext cx="1676400" cy="381000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C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79" name="Rounded Rectangle 27"/>
            <p:cNvSpPr>
              <a:spLocks noChangeArrowheads="1"/>
            </p:cNvSpPr>
            <p:nvPr/>
          </p:nvSpPr>
          <p:spPr bwMode="auto">
            <a:xfrm>
              <a:off x="7086600" y="3657600"/>
              <a:ext cx="1676400" cy="381000"/>
            </a:xfrm>
            <a:prstGeom prst="roundRect">
              <a:avLst>
                <a:gd name="adj" fmla="val 16667"/>
              </a:avLst>
            </a:prstGeom>
            <a:noFill/>
            <a:ln w="9525" algn="ctr">
              <a:solidFill>
                <a:srgbClr val="C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80" name="Freeform 28"/>
            <p:cNvSpPr>
              <a:spLocks/>
            </p:cNvSpPr>
            <p:nvPr/>
          </p:nvSpPr>
          <p:spPr bwMode="auto">
            <a:xfrm>
              <a:off x="2782888" y="2905125"/>
              <a:ext cx="4303712" cy="790575"/>
            </a:xfrm>
            <a:custGeom>
              <a:avLst/>
              <a:gdLst>
                <a:gd name="T0" fmla="*/ 312737 w 4303712"/>
                <a:gd name="T1" fmla="*/ 361950 h 790575"/>
                <a:gd name="T2" fmla="*/ 360362 w 4303712"/>
                <a:gd name="T3" fmla="*/ 333375 h 790575"/>
                <a:gd name="T4" fmla="*/ 2474912 w 4303712"/>
                <a:gd name="T5" fmla="*/ 76200 h 790575"/>
                <a:gd name="T6" fmla="*/ 4303712 w 4303712"/>
                <a:gd name="T7" fmla="*/ 790575 h 7905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03712"/>
                <a:gd name="T13" fmla="*/ 0 h 790575"/>
                <a:gd name="T14" fmla="*/ 4303712 w 4303712"/>
                <a:gd name="T15" fmla="*/ 790575 h 7905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03712" h="790575">
                  <a:moveTo>
                    <a:pt x="312737" y="361950"/>
                  </a:moveTo>
                  <a:cubicBezTo>
                    <a:pt x="156368" y="371475"/>
                    <a:pt x="0" y="381000"/>
                    <a:pt x="360362" y="333375"/>
                  </a:cubicBezTo>
                  <a:cubicBezTo>
                    <a:pt x="720724" y="285750"/>
                    <a:pt x="1817687" y="0"/>
                    <a:pt x="2474912" y="76200"/>
                  </a:cubicBezTo>
                  <a:cubicBezTo>
                    <a:pt x="3132137" y="152400"/>
                    <a:pt x="3717924" y="471487"/>
                    <a:pt x="4303712" y="790575"/>
                  </a:cubicBezTo>
                </a:path>
              </a:pathLst>
            </a:custGeom>
            <a:noFill/>
            <a:ln w="9525" cap="flat" cmpd="sng" algn="ctr">
              <a:solidFill>
                <a:srgbClr val="C00000"/>
              </a:solidFill>
              <a:prstDash val="dash"/>
              <a:round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5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5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5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35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6" grpId="0" autoUpdateAnimBg="0"/>
      <p:bldP spid="335937" grpId="0" animBg="1"/>
      <p:bldP spid="335938" grpId="0" animBg="1"/>
      <p:bldP spid="335939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2A6414-D567-463C-9F96-269D3059C4CD}" type="slidenum">
              <a:rPr lang="en-US" smtClean="0">
                <a:latin typeface="Arial" charset="0"/>
              </a:rPr>
              <a:pPr/>
              <a:t>21</a:t>
            </a:fld>
            <a:endParaRPr lang="en-US" smtClean="0">
              <a:latin typeface="Arial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Putting all this together…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en-US" sz="2400" u="sng" smtClean="0"/>
              <a:t>Theorem:</a:t>
            </a:r>
            <a:r>
              <a:rPr lang="en-US" sz="2400" smtClean="0"/>
              <a:t> If G is a CFG for a language that contains at least one string other than </a:t>
            </a:r>
            <a:r>
              <a:rPr lang="en-US" sz="2400" smtClean="0">
                <a:cs typeface="Arial" charset="0"/>
                <a:sym typeface="Symbol" pitchFamily="18" charset="2"/>
              </a:rPr>
              <a:t></a:t>
            </a:r>
            <a:r>
              <a:rPr lang="en-US" sz="2400" smtClean="0">
                <a:cs typeface="Arial" charset="0"/>
              </a:rPr>
              <a:t>, then there is another CFG G</a:t>
            </a:r>
            <a:r>
              <a:rPr lang="en-US" sz="2400" baseline="-25000" smtClean="0">
                <a:cs typeface="Arial" charset="0"/>
              </a:rPr>
              <a:t>1</a:t>
            </a:r>
            <a:r>
              <a:rPr lang="en-US" sz="2400" smtClean="0">
                <a:cs typeface="Arial" charset="0"/>
              </a:rPr>
              <a:t>, such that </a:t>
            </a:r>
            <a:r>
              <a:rPr lang="en-US" sz="2400" smtClean="0">
                <a:solidFill>
                  <a:srgbClr val="FF0000"/>
                </a:solidFill>
                <a:cs typeface="Arial" charset="0"/>
              </a:rPr>
              <a:t>L(G</a:t>
            </a:r>
            <a:r>
              <a:rPr lang="en-US" sz="2400" baseline="-25000" smtClean="0">
                <a:solidFill>
                  <a:srgbClr val="FF0000"/>
                </a:solidFill>
                <a:cs typeface="Arial" charset="0"/>
              </a:rPr>
              <a:t>1</a:t>
            </a:r>
            <a:r>
              <a:rPr lang="en-US" sz="2400" smtClean="0">
                <a:solidFill>
                  <a:srgbClr val="FF0000"/>
                </a:solidFill>
                <a:cs typeface="Arial" charset="0"/>
              </a:rPr>
              <a:t>)=L(G) - </a:t>
            </a:r>
            <a:r>
              <a:rPr lang="en-US" sz="2400" smtClean="0">
                <a:solidFill>
                  <a:srgbClr val="FF0000"/>
                </a:solidFill>
                <a:cs typeface="Arial" charset="0"/>
                <a:sym typeface="Symbol" pitchFamily="18" charset="2"/>
              </a:rPr>
              <a:t></a:t>
            </a:r>
            <a:r>
              <a:rPr lang="en-US" sz="2400" smtClean="0">
                <a:cs typeface="Arial" charset="0"/>
              </a:rPr>
              <a:t>, </a:t>
            </a:r>
            <a:r>
              <a:rPr lang="en-US" sz="2400" i="1" smtClean="0">
                <a:cs typeface="Arial" charset="0"/>
              </a:rPr>
              <a:t>and </a:t>
            </a:r>
            <a:r>
              <a:rPr lang="en-US" sz="2400" smtClean="0">
                <a:cs typeface="Arial" charset="0"/>
              </a:rPr>
              <a:t>G</a:t>
            </a:r>
            <a:r>
              <a:rPr lang="en-US" sz="2400" baseline="-25000" smtClean="0">
                <a:cs typeface="Arial" charset="0"/>
              </a:rPr>
              <a:t>1</a:t>
            </a:r>
            <a:r>
              <a:rPr lang="en-US" sz="2400" smtClean="0">
                <a:cs typeface="Arial" charset="0"/>
              </a:rPr>
              <a:t> has: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000" smtClean="0">
                <a:cs typeface="Arial" charset="0"/>
              </a:rPr>
              <a:t>no </a:t>
            </a:r>
            <a:r>
              <a:rPr lang="en-US" sz="2000" smtClean="0">
                <a:cs typeface="Arial" charset="0"/>
                <a:sym typeface="Symbol" pitchFamily="18" charset="2"/>
              </a:rPr>
              <a:t></a:t>
            </a:r>
            <a:r>
              <a:rPr lang="en-US" sz="2000" smtClean="0">
                <a:cs typeface="Arial" charset="0"/>
              </a:rPr>
              <a:t> -productions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000" smtClean="0">
                <a:cs typeface="Arial" charset="0"/>
              </a:rPr>
              <a:t>no unit productions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000" smtClean="0">
                <a:cs typeface="Arial" charset="0"/>
              </a:rPr>
              <a:t>no useless symbols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smtClean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</a:pPr>
            <a:r>
              <a:rPr lang="en-US" sz="2400" u="sng" smtClean="0">
                <a:cs typeface="Arial" charset="0"/>
              </a:rPr>
              <a:t>Algorithm: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cs typeface="Arial" charset="0"/>
              </a:rPr>
              <a:t>Step 1)	eliminate </a:t>
            </a:r>
            <a:r>
              <a:rPr lang="en-US" sz="2000" smtClean="0">
                <a:cs typeface="Arial" charset="0"/>
                <a:sym typeface="Symbol" pitchFamily="18" charset="2"/>
              </a:rPr>
              <a:t></a:t>
            </a:r>
            <a:r>
              <a:rPr lang="en-US" sz="2000" smtClean="0">
                <a:cs typeface="Arial" charset="0"/>
              </a:rPr>
              <a:t> -productions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cs typeface="Arial" charset="0"/>
              </a:rPr>
              <a:t>Step 2)	eliminate unit productions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cs typeface="Arial" charset="0"/>
              </a:rPr>
              <a:t>Step 3)	eliminate useless symbols</a:t>
            </a:r>
          </a:p>
        </p:txBody>
      </p:sp>
      <p:sp>
        <p:nvSpPr>
          <p:cNvPr id="340997" name="Line 5"/>
          <p:cNvSpPr>
            <a:spLocks noChangeShapeType="1"/>
          </p:cNvSpPr>
          <p:nvPr/>
        </p:nvSpPr>
        <p:spPr bwMode="auto">
          <a:xfrm>
            <a:off x="6705600" y="48006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0998" name="Text Box 6"/>
          <p:cNvSpPr txBox="1">
            <a:spLocks noChangeArrowheads="1"/>
          </p:cNvSpPr>
          <p:nvPr/>
        </p:nvSpPr>
        <p:spPr bwMode="auto">
          <a:xfrm>
            <a:off x="6918325" y="4819650"/>
            <a:ext cx="1465263" cy="163195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Again, </a:t>
            </a:r>
          </a:p>
          <a:p>
            <a:r>
              <a:rPr lang="en-US"/>
              <a:t>the order is</a:t>
            </a:r>
            <a:br>
              <a:rPr lang="en-US"/>
            </a:br>
            <a:r>
              <a:rPr lang="en-US"/>
              <a:t>important!</a:t>
            </a:r>
          </a:p>
          <a:p>
            <a:endParaRPr lang="en-US"/>
          </a:p>
          <a:p>
            <a:r>
              <a:rPr lang="en-US"/>
              <a:t>    Why?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40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40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995" grpId="0" build="p"/>
      <p:bldP spid="340997" grpId="0" animBg="1"/>
      <p:bldP spid="34099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9CFE2F-610F-4B24-B5E0-A82582EFA7B5}" type="slidenum">
              <a:rPr lang="en-US" smtClean="0">
                <a:latin typeface="Arial" charset="0"/>
              </a:rPr>
              <a:pPr/>
              <a:t>22</a:t>
            </a:fld>
            <a:endParaRPr lang="en-US" smtClean="0">
              <a:latin typeface="Arial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Normal Forms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7E12B7-0B8E-45ED-8B82-B4DCB795ECEA}" type="slidenum">
              <a:rPr lang="en-US" smtClean="0">
                <a:latin typeface="Arial" charset="0"/>
              </a:rPr>
              <a:pPr/>
              <a:t>23</a:t>
            </a:fld>
            <a:endParaRPr lang="en-US" smtClean="0">
              <a:latin typeface="Arial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normal forms?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800" smtClean="0"/>
              <a:t>If all productions of the grammar could be expressed in the same form(s), then: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sz="2800" smtClean="0"/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AutoNum type="alphaLcPeriod"/>
            </a:pPr>
            <a:r>
              <a:rPr lang="en-US" sz="2400" smtClean="0"/>
              <a:t>It becomes easy to design algorithms that use the grammar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AutoNum type="alphaLcPeriod"/>
            </a:pPr>
            <a:endParaRPr lang="en-US" sz="2400" smtClean="0"/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AutoNum type="alphaLcPeriod"/>
            </a:pPr>
            <a:r>
              <a:rPr lang="en-US" sz="2400" smtClean="0"/>
              <a:t>It becomes easy to show proofs and properties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sz="280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1E4ABF-0AE6-47DE-BCFA-EE536D6A86C3}" type="slidenum">
              <a:rPr lang="en-US" smtClean="0">
                <a:latin typeface="Arial" charset="0"/>
              </a:rPr>
              <a:pPr/>
              <a:t>24</a:t>
            </a:fld>
            <a:endParaRPr lang="en-US" smtClean="0">
              <a:latin typeface="Arial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smtClean="0"/>
              <a:t>Chomsky Normal Form (CNF)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60400" indent="-660400" eaLnBrk="1" hangingPunct="1">
              <a:buFont typeface="Wingdings" pitchFamily="2" charset="2"/>
              <a:buNone/>
            </a:pPr>
            <a:r>
              <a:rPr lang="en-US" sz="2800" smtClean="0"/>
              <a:t>Let G be a CFG for some L-{</a:t>
            </a:r>
            <a:r>
              <a:rPr lang="en-US" sz="2800" smtClean="0">
                <a:sym typeface="Symbol" pitchFamily="18" charset="2"/>
              </a:rPr>
              <a:t></a:t>
            </a:r>
            <a:r>
              <a:rPr lang="en-US" sz="2800" smtClean="0"/>
              <a:t>}</a:t>
            </a:r>
            <a:endParaRPr lang="en-US" sz="2800" smtClean="0">
              <a:cs typeface="Arial" charset="0"/>
            </a:endParaRPr>
          </a:p>
          <a:p>
            <a:pPr marL="660400" indent="-660400" eaLnBrk="1" hangingPunct="1">
              <a:buFont typeface="Wingdings" pitchFamily="2" charset="2"/>
              <a:buNone/>
            </a:pPr>
            <a:r>
              <a:rPr lang="en-US" sz="2800" u="sng" smtClean="0">
                <a:cs typeface="Arial" charset="0"/>
              </a:rPr>
              <a:t>Definition: </a:t>
            </a:r>
          </a:p>
          <a:p>
            <a:pPr marL="660400" indent="-660400" eaLnBrk="1" hangingPunct="1">
              <a:buFont typeface="Wingdings" pitchFamily="2" charset="2"/>
              <a:buNone/>
            </a:pPr>
            <a:r>
              <a:rPr lang="en-US" sz="2800" i="1" smtClean="0">
                <a:cs typeface="Arial" charset="0"/>
              </a:rPr>
              <a:t>G is said to be in </a:t>
            </a:r>
            <a:r>
              <a:rPr lang="en-US" sz="2800" b="1" i="1" smtClean="0">
                <a:solidFill>
                  <a:srgbClr val="FF0000"/>
                </a:solidFill>
                <a:cs typeface="Arial" charset="0"/>
              </a:rPr>
              <a:t>Chomsky Normal Form </a:t>
            </a:r>
            <a:r>
              <a:rPr lang="en-US" sz="2800" i="1" smtClean="0">
                <a:cs typeface="Arial" charset="0"/>
              </a:rPr>
              <a:t>if all its productions are in one of the following two forms:</a:t>
            </a:r>
          </a:p>
          <a:p>
            <a:pPr marL="1409700" lvl="2" indent="-495300" eaLnBrk="1" hangingPunct="1">
              <a:buFont typeface="Arial" charset="0"/>
              <a:buAutoNum type="romanLcPeriod"/>
            </a:pPr>
            <a:r>
              <a:rPr lang="en-US" sz="2000" b="1" i="1" smtClean="0">
                <a:solidFill>
                  <a:schemeClr val="folHlink"/>
                </a:solidFill>
                <a:cs typeface="Arial" charset="0"/>
              </a:rPr>
              <a:t>A </a:t>
            </a:r>
            <a:r>
              <a:rPr lang="en-US" sz="2000" b="1" i="1" smtClean="0">
                <a:solidFill>
                  <a:schemeClr val="folHlink"/>
                </a:solidFill>
                <a:cs typeface="Arial" charset="0"/>
                <a:sym typeface="Wingdings" pitchFamily="2" charset="2"/>
              </a:rPr>
              <a:t> BC</a:t>
            </a:r>
            <a:r>
              <a:rPr lang="en-US" sz="2000" i="1" smtClean="0">
                <a:cs typeface="Arial" charset="0"/>
                <a:sym typeface="Wingdings" pitchFamily="2" charset="2"/>
              </a:rPr>
              <a:t> 		where A,B,C are variables, or</a:t>
            </a:r>
          </a:p>
          <a:p>
            <a:pPr marL="1409700" lvl="2" indent="-495300" eaLnBrk="1" hangingPunct="1">
              <a:buFont typeface="Arial" charset="0"/>
              <a:buAutoNum type="romanLcPeriod"/>
            </a:pPr>
            <a:r>
              <a:rPr lang="en-US" sz="2000" b="1" i="1" smtClean="0">
                <a:solidFill>
                  <a:schemeClr val="folHlink"/>
                </a:solidFill>
                <a:cs typeface="Arial" charset="0"/>
                <a:sym typeface="Wingdings" pitchFamily="2" charset="2"/>
              </a:rPr>
              <a:t>A  a		</a:t>
            </a:r>
            <a:r>
              <a:rPr lang="en-US" sz="2000" i="1" smtClean="0">
                <a:cs typeface="Arial" charset="0"/>
                <a:sym typeface="Wingdings" pitchFamily="2" charset="2"/>
              </a:rPr>
              <a:t>where a is a terminal</a:t>
            </a:r>
          </a:p>
          <a:p>
            <a:pPr marL="1035050" lvl="1" indent="-577850" eaLnBrk="1" hangingPunct="1"/>
            <a:r>
              <a:rPr lang="en-US" sz="2400" i="1" smtClean="0">
                <a:cs typeface="Arial" charset="0"/>
              </a:rPr>
              <a:t>G has no useless symbols</a:t>
            </a:r>
          </a:p>
          <a:p>
            <a:pPr marL="1035050" lvl="1" indent="-577850" eaLnBrk="1" hangingPunct="1"/>
            <a:r>
              <a:rPr lang="en-US" sz="2400" i="1" smtClean="0">
                <a:cs typeface="Arial" charset="0"/>
              </a:rPr>
              <a:t>G has no unit productions</a:t>
            </a:r>
          </a:p>
          <a:p>
            <a:pPr marL="1035050" lvl="1" indent="-577850" eaLnBrk="1" hangingPunct="1"/>
            <a:r>
              <a:rPr lang="en-US" sz="2400" i="1" smtClean="0">
                <a:cs typeface="Arial" charset="0"/>
              </a:rPr>
              <a:t>G has no </a:t>
            </a:r>
            <a:r>
              <a:rPr lang="en-US" sz="2400" i="1" smtClean="0">
                <a:cs typeface="Arial" charset="0"/>
                <a:sym typeface="Symbol" pitchFamily="18" charset="2"/>
              </a:rPr>
              <a:t>-</a:t>
            </a:r>
            <a:r>
              <a:rPr lang="en-US" sz="2400" i="1" smtClean="0">
                <a:cs typeface="Arial" charset="0"/>
              </a:rPr>
              <a:t>productions</a:t>
            </a:r>
            <a:endParaRPr lang="en-US" sz="2400" smtClean="0">
              <a:cs typeface="Arial" charset="0"/>
            </a:endParaRPr>
          </a:p>
        </p:txBody>
      </p:sp>
      <p:sp>
        <p:nvSpPr>
          <p:cNvPr id="6" name="Rounded Rectangle 5"/>
          <p:cNvSpPr>
            <a:spLocks noChangeArrowheads="1"/>
          </p:cNvSpPr>
          <p:nvPr/>
        </p:nvSpPr>
        <p:spPr bwMode="auto">
          <a:xfrm>
            <a:off x="762000" y="2590800"/>
            <a:ext cx="7772400" cy="4038600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43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43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43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43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43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43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43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3043" grpId="0" build="p"/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DDE2C9-D901-40BF-8171-82822A48C3FA}" type="slidenum">
              <a:rPr lang="en-US" smtClean="0">
                <a:latin typeface="Arial" charset="0"/>
              </a:rPr>
              <a:pPr/>
              <a:t>25</a:t>
            </a:fld>
            <a:endParaRPr lang="en-US" smtClean="0">
              <a:latin typeface="Arial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CNF checklist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2514600" y="2438400"/>
            <a:ext cx="4800600" cy="11652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371600" lvl="2" indent="-457200"/>
            <a:r>
              <a:rPr lang="en-US" sz="1400" u="sng">
                <a:solidFill>
                  <a:schemeClr val="hlink"/>
                </a:solidFill>
                <a:sym typeface="Wingdings" pitchFamily="2" charset="2"/>
              </a:rPr>
              <a:t>G</a:t>
            </a:r>
            <a:r>
              <a:rPr lang="en-US" sz="1400" u="sng" baseline="-25000">
                <a:solidFill>
                  <a:schemeClr val="hlink"/>
                </a:solidFill>
                <a:sym typeface="Wingdings" pitchFamily="2" charset="2"/>
              </a:rPr>
              <a:t>1</a:t>
            </a:r>
            <a:r>
              <a:rPr lang="en-US" sz="1400" u="sng">
                <a:solidFill>
                  <a:schemeClr val="hlink"/>
                </a:solidFill>
                <a:sym typeface="Wingdings" pitchFamily="2" charset="2"/>
              </a:rPr>
              <a:t>: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E  E+T | T*F | (E) | Ia | Ib | I0 | I1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T  T*F | (E) | Ia | Ib | I0 | I1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F  (E) | Ia | Ib | I0 | I1 </a:t>
            </a:r>
          </a:p>
          <a:p>
            <a:pPr marL="1371600" lvl="2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</a:t>
            </a:r>
            <a:r>
              <a:rPr lang="en-US" sz="1400">
                <a:solidFill>
                  <a:schemeClr val="hlink"/>
                </a:solidFill>
              </a:rPr>
              <a:t>I 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 a | b | Ia | Ib | I0 | I1</a:t>
            </a:r>
          </a:p>
        </p:txBody>
      </p:sp>
      <p:sp>
        <p:nvSpPr>
          <p:cNvPr id="331781" name="Text Box 5"/>
          <p:cNvSpPr txBox="1">
            <a:spLocks noChangeArrowheads="1"/>
          </p:cNvSpPr>
          <p:nvPr/>
        </p:nvSpPr>
        <p:spPr bwMode="auto">
          <a:xfrm>
            <a:off x="2041525" y="4038600"/>
            <a:ext cx="55308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/>
              <a:t>Checklist:</a:t>
            </a:r>
          </a:p>
          <a:p>
            <a:pPr>
              <a:buFontTx/>
              <a:buChar char="•"/>
            </a:pPr>
            <a:r>
              <a:rPr lang="en-US"/>
              <a:t> G has no </a:t>
            </a:r>
            <a:r>
              <a:rPr lang="en-US">
                <a:cs typeface="Arial" charset="0"/>
                <a:sym typeface="Symbol" pitchFamily="18" charset="2"/>
              </a:rPr>
              <a:t></a:t>
            </a:r>
            <a:r>
              <a:rPr lang="en-US">
                <a:cs typeface="Arial" charset="0"/>
              </a:rPr>
              <a:t>-productions</a:t>
            </a:r>
          </a:p>
          <a:p>
            <a:pPr>
              <a:buFontTx/>
              <a:buChar char="•"/>
            </a:pPr>
            <a:r>
              <a:rPr lang="en-US">
                <a:cs typeface="Arial" charset="0"/>
              </a:rPr>
              <a:t> G has no unit productions</a:t>
            </a:r>
          </a:p>
          <a:p>
            <a:pPr>
              <a:buFontTx/>
              <a:buChar char="•"/>
            </a:pPr>
            <a:r>
              <a:rPr lang="en-US">
                <a:cs typeface="Arial" charset="0"/>
              </a:rPr>
              <a:t> G has no useless symbols</a:t>
            </a:r>
          </a:p>
          <a:p>
            <a:pPr>
              <a:buFontTx/>
              <a:buChar char="•"/>
            </a:pPr>
            <a:r>
              <a:rPr lang="en-US">
                <a:cs typeface="Arial" charset="0"/>
              </a:rPr>
              <a:t> But…</a:t>
            </a:r>
          </a:p>
          <a:p>
            <a:pPr lvl="1">
              <a:buFontTx/>
              <a:buChar char="•"/>
            </a:pPr>
            <a:r>
              <a:rPr lang="en-US">
                <a:cs typeface="Arial" charset="0"/>
              </a:rPr>
              <a:t> the normal form for productions is violated</a:t>
            </a:r>
          </a:p>
        </p:txBody>
      </p:sp>
      <p:sp>
        <p:nvSpPr>
          <p:cNvPr id="27654" name="TextBox 5"/>
          <p:cNvSpPr txBox="1">
            <a:spLocks noChangeArrowheads="1"/>
          </p:cNvSpPr>
          <p:nvPr/>
        </p:nvSpPr>
        <p:spPr bwMode="auto">
          <a:xfrm>
            <a:off x="1066800" y="1981200"/>
            <a:ext cx="29606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Is this grammar in CNF?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334000" y="4572000"/>
            <a:ext cx="457200" cy="304800"/>
            <a:chOff x="8001000" y="4267200"/>
            <a:chExt cx="457200" cy="304800"/>
          </a:xfrm>
        </p:grpSpPr>
        <p:cxnSp>
          <p:nvCxnSpPr>
            <p:cNvPr id="27664" name="Straight Connector 7"/>
            <p:cNvCxnSpPr>
              <a:cxnSpLocks noChangeShapeType="1"/>
            </p:cNvCxnSpPr>
            <p:nvPr/>
          </p:nvCxnSpPr>
          <p:spPr bwMode="auto">
            <a:xfrm>
              <a:off x="8001000" y="4419600"/>
              <a:ext cx="152400" cy="152400"/>
            </a:xfrm>
            <a:prstGeom prst="line">
              <a:avLst/>
            </a:prstGeom>
            <a:noFill/>
            <a:ln w="25400" algn="ctr">
              <a:solidFill>
                <a:srgbClr val="006600"/>
              </a:solidFill>
              <a:round/>
              <a:headEnd/>
              <a:tailEnd/>
            </a:ln>
          </p:spPr>
        </p:cxnSp>
        <p:cxnSp>
          <p:nvCxnSpPr>
            <p:cNvPr id="27665" name="Straight Connector 9"/>
            <p:cNvCxnSpPr>
              <a:cxnSpLocks noChangeShapeType="1"/>
            </p:cNvCxnSpPr>
            <p:nvPr/>
          </p:nvCxnSpPr>
          <p:spPr bwMode="auto">
            <a:xfrm flipV="1">
              <a:off x="8153400" y="4267200"/>
              <a:ext cx="304800" cy="304800"/>
            </a:xfrm>
            <a:prstGeom prst="line">
              <a:avLst/>
            </a:prstGeom>
            <a:noFill/>
            <a:ln w="25400" algn="ctr">
              <a:solidFill>
                <a:srgbClr val="006600"/>
              </a:solidFill>
              <a:round/>
              <a:headEnd/>
              <a:tailEnd/>
            </a:ln>
          </p:spPr>
        </p:cxn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5181600" y="4267200"/>
            <a:ext cx="457200" cy="304800"/>
            <a:chOff x="8001000" y="4267200"/>
            <a:chExt cx="457200" cy="304800"/>
          </a:xfrm>
        </p:grpSpPr>
        <p:cxnSp>
          <p:nvCxnSpPr>
            <p:cNvPr id="27662" name="Straight Connector 12"/>
            <p:cNvCxnSpPr>
              <a:cxnSpLocks noChangeShapeType="1"/>
            </p:cNvCxnSpPr>
            <p:nvPr/>
          </p:nvCxnSpPr>
          <p:spPr bwMode="auto">
            <a:xfrm>
              <a:off x="8001000" y="4419600"/>
              <a:ext cx="152400" cy="152400"/>
            </a:xfrm>
            <a:prstGeom prst="line">
              <a:avLst/>
            </a:prstGeom>
            <a:noFill/>
            <a:ln w="25400" algn="ctr">
              <a:solidFill>
                <a:srgbClr val="006600"/>
              </a:solidFill>
              <a:round/>
              <a:headEnd/>
              <a:tailEnd/>
            </a:ln>
          </p:spPr>
        </p:cxnSp>
        <p:cxnSp>
          <p:nvCxnSpPr>
            <p:cNvPr id="27663" name="Straight Connector 13"/>
            <p:cNvCxnSpPr>
              <a:cxnSpLocks noChangeShapeType="1"/>
            </p:cNvCxnSpPr>
            <p:nvPr/>
          </p:nvCxnSpPr>
          <p:spPr bwMode="auto">
            <a:xfrm flipV="1">
              <a:off x="8153400" y="4267200"/>
              <a:ext cx="304800" cy="304800"/>
            </a:xfrm>
            <a:prstGeom prst="line">
              <a:avLst/>
            </a:prstGeom>
            <a:noFill/>
            <a:ln w="25400" algn="ctr">
              <a:solidFill>
                <a:srgbClr val="006600"/>
              </a:solidFill>
              <a:round/>
              <a:headEnd/>
              <a:tailEnd/>
            </a:ln>
          </p:spPr>
        </p:cxn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5410200" y="4953000"/>
            <a:ext cx="457200" cy="304800"/>
            <a:chOff x="8001000" y="4267200"/>
            <a:chExt cx="457200" cy="304800"/>
          </a:xfrm>
        </p:grpSpPr>
        <p:cxnSp>
          <p:nvCxnSpPr>
            <p:cNvPr id="27660" name="Straight Connector 15"/>
            <p:cNvCxnSpPr>
              <a:cxnSpLocks noChangeShapeType="1"/>
            </p:cNvCxnSpPr>
            <p:nvPr/>
          </p:nvCxnSpPr>
          <p:spPr bwMode="auto">
            <a:xfrm>
              <a:off x="8001000" y="4419600"/>
              <a:ext cx="152400" cy="152400"/>
            </a:xfrm>
            <a:prstGeom prst="line">
              <a:avLst/>
            </a:prstGeom>
            <a:noFill/>
            <a:ln w="25400" algn="ctr">
              <a:solidFill>
                <a:srgbClr val="006600"/>
              </a:solidFill>
              <a:round/>
              <a:headEnd/>
              <a:tailEnd/>
            </a:ln>
          </p:spPr>
        </p:cxnSp>
        <p:cxnSp>
          <p:nvCxnSpPr>
            <p:cNvPr id="27661" name="Straight Connector 16"/>
            <p:cNvCxnSpPr>
              <a:cxnSpLocks noChangeShapeType="1"/>
            </p:cNvCxnSpPr>
            <p:nvPr/>
          </p:nvCxnSpPr>
          <p:spPr bwMode="auto">
            <a:xfrm flipV="1">
              <a:off x="8153400" y="4267200"/>
              <a:ext cx="304800" cy="304800"/>
            </a:xfrm>
            <a:prstGeom prst="line">
              <a:avLst/>
            </a:prstGeom>
            <a:noFill/>
            <a:ln w="25400" algn="ctr">
              <a:solidFill>
                <a:srgbClr val="006600"/>
              </a:solidFill>
              <a:round/>
              <a:headEnd/>
              <a:tailEnd/>
            </a:ln>
          </p:spPr>
        </p:cxnSp>
      </p:grpSp>
      <p:sp>
        <p:nvSpPr>
          <p:cNvPr id="18" name="Right Arrow 17"/>
          <p:cNvSpPr>
            <a:spLocks noChangeArrowheads="1"/>
          </p:cNvSpPr>
          <p:nvPr/>
        </p:nvSpPr>
        <p:spPr bwMode="auto">
          <a:xfrm>
            <a:off x="2057400" y="6248400"/>
            <a:ext cx="609600" cy="152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895600" y="6172200"/>
            <a:ext cx="3643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So, the grammar is not in CNF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1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781" grpId="0"/>
      <p:bldP spid="18" grpId="0" animBg="1"/>
      <p:bldP spid="1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BB2BC5-D527-434B-87FE-E8544D19B744}" type="slidenum">
              <a:rPr lang="en-US" smtClean="0">
                <a:latin typeface="Arial" charset="0"/>
              </a:rPr>
              <a:pPr/>
              <a:t>26</a:t>
            </a:fld>
            <a:endParaRPr lang="en-US" smtClean="0">
              <a:latin typeface="Arial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to convert a G into CNF?</a:t>
            </a:r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defRPr/>
            </a:pPr>
            <a:r>
              <a:rPr lang="en-US" sz="1800" u="sng" dirty="0" smtClean="0"/>
              <a:t>Assumption:</a:t>
            </a:r>
            <a:r>
              <a:rPr lang="en-US" sz="1800" dirty="0" smtClean="0"/>
              <a:t> G has no </a:t>
            </a:r>
            <a:r>
              <a:rPr lang="en-US" sz="1800" dirty="0" smtClean="0">
                <a:cs typeface="Arial" charset="0"/>
                <a:sym typeface="Symbol" pitchFamily="18" charset="2"/>
              </a:rPr>
              <a:t></a:t>
            </a:r>
            <a:r>
              <a:rPr lang="en-US" sz="1800" dirty="0" smtClean="0">
                <a:cs typeface="Arial" charset="0"/>
              </a:rPr>
              <a:t>-productions, unit productions or useless symbols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 smtClean="0"/>
          </a:p>
          <a:p>
            <a:pPr marL="609600" indent="-609600" eaLnBrk="1" hangingPunct="1">
              <a:lnSpc>
                <a:spcPct val="80000"/>
              </a:lnSpc>
              <a:buFont typeface="Arial" charset="0"/>
              <a:buAutoNum type="arabicParenR"/>
              <a:defRPr/>
            </a:pPr>
            <a:r>
              <a:rPr lang="en-US" sz="1800" dirty="0" smtClean="0"/>
              <a:t>For every terminal </a:t>
            </a:r>
            <a:r>
              <a:rPr lang="en-US" sz="1800" b="1" i="1" dirty="0" smtClean="0">
                <a:solidFill>
                  <a:srgbClr val="0070C0"/>
                </a:solidFill>
              </a:rPr>
              <a:t>a</a:t>
            </a:r>
            <a:r>
              <a:rPr lang="en-US" sz="1800" b="1" dirty="0" smtClean="0">
                <a:solidFill>
                  <a:srgbClr val="0070C0"/>
                </a:solidFill>
              </a:rPr>
              <a:t> </a:t>
            </a:r>
            <a:r>
              <a:rPr lang="en-US" sz="1800" dirty="0" smtClean="0"/>
              <a:t>that appears in the body of a production: </a:t>
            </a:r>
          </a:p>
          <a:p>
            <a:pPr marL="990600" lvl="1" indent="-533400" eaLnBrk="1" hangingPunct="1">
              <a:lnSpc>
                <a:spcPct val="80000"/>
              </a:lnSpc>
              <a:buFont typeface="Arial" charset="0"/>
              <a:buAutoNum type="romanLcPeriod"/>
              <a:defRPr/>
            </a:pPr>
            <a:r>
              <a:rPr lang="en-US" sz="1600" dirty="0" smtClean="0"/>
              <a:t>create a unique variable, say </a:t>
            </a:r>
            <a:r>
              <a:rPr lang="en-US" sz="1600" i="1" dirty="0" err="1" smtClean="0">
                <a:solidFill>
                  <a:srgbClr val="0070C0"/>
                </a:solidFill>
              </a:rPr>
              <a:t>X</a:t>
            </a:r>
            <a:r>
              <a:rPr lang="en-US" sz="1600" i="1" baseline="-25000" dirty="0" err="1" smtClean="0">
                <a:solidFill>
                  <a:srgbClr val="0070C0"/>
                </a:solidFill>
              </a:rPr>
              <a:t>a</a:t>
            </a:r>
            <a:r>
              <a:rPr lang="en-US" sz="1600" dirty="0" smtClean="0"/>
              <a:t>, with a production </a:t>
            </a:r>
            <a:r>
              <a:rPr lang="en-US" sz="1600" i="1" dirty="0" err="1" smtClean="0">
                <a:solidFill>
                  <a:srgbClr val="0070C0"/>
                </a:solidFill>
              </a:rPr>
              <a:t>X</a:t>
            </a:r>
            <a:r>
              <a:rPr lang="en-US" sz="1600" i="1" baseline="-25000" dirty="0" err="1" smtClean="0">
                <a:solidFill>
                  <a:srgbClr val="0070C0"/>
                </a:solidFill>
              </a:rPr>
              <a:t>a</a:t>
            </a:r>
            <a:r>
              <a:rPr lang="en-US" sz="1600" i="1" dirty="0" smtClean="0">
                <a:solidFill>
                  <a:srgbClr val="0070C0"/>
                </a:solidFill>
              </a:rPr>
              <a:t> </a:t>
            </a:r>
            <a:r>
              <a:rPr lang="en-US" sz="1600" i="1" dirty="0" smtClean="0">
                <a:solidFill>
                  <a:srgbClr val="0070C0"/>
                </a:solidFill>
                <a:sym typeface="Wingdings" pitchFamily="2" charset="2"/>
              </a:rPr>
              <a:t> a</a:t>
            </a:r>
            <a:r>
              <a:rPr lang="en-US" sz="1600" dirty="0" smtClean="0"/>
              <a:t>, and</a:t>
            </a:r>
          </a:p>
          <a:p>
            <a:pPr marL="990600" lvl="1" indent="-533400" eaLnBrk="1" hangingPunct="1">
              <a:lnSpc>
                <a:spcPct val="80000"/>
              </a:lnSpc>
              <a:buFont typeface="Arial" charset="0"/>
              <a:buAutoNum type="romanLcPeriod"/>
              <a:defRPr/>
            </a:pPr>
            <a:r>
              <a:rPr lang="en-US" sz="1600" dirty="0" smtClean="0"/>
              <a:t>replace all other instances of </a:t>
            </a:r>
            <a:r>
              <a:rPr lang="en-US" sz="1600" i="1" dirty="0" smtClean="0">
                <a:solidFill>
                  <a:srgbClr val="0070C0"/>
                </a:solidFill>
                <a:sym typeface="Wingdings" pitchFamily="2" charset="2"/>
              </a:rPr>
              <a:t>a</a:t>
            </a:r>
            <a:r>
              <a:rPr lang="en-US" sz="1600" dirty="0" smtClean="0"/>
              <a:t> in G by </a:t>
            </a:r>
            <a:r>
              <a:rPr lang="en-US" sz="1600" i="1" dirty="0" err="1" smtClean="0">
                <a:solidFill>
                  <a:srgbClr val="0070C0"/>
                </a:solidFill>
              </a:rPr>
              <a:t>X</a:t>
            </a:r>
            <a:r>
              <a:rPr lang="en-US" sz="1600" i="1" baseline="-25000" dirty="0" err="1" smtClean="0">
                <a:solidFill>
                  <a:srgbClr val="0070C0"/>
                </a:solidFill>
              </a:rPr>
              <a:t>a</a:t>
            </a:r>
            <a:endParaRPr lang="en-US" sz="1600" i="1" baseline="-25000" dirty="0" smtClean="0">
              <a:solidFill>
                <a:srgbClr val="0070C0"/>
              </a:solidFill>
            </a:endParaRPr>
          </a:p>
          <a:p>
            <a:pPr marL="590550" indent="-533400" eaLnBrk="1" hangingPunct="1">
              <a:lnSpc>
                <a:spcPct val="80000"/>
              </a:lnSpc>
              <a:buFont typeface="Arial" charset="0"/>
              <a:buAutoNum type="arabicParenR"/>
              <a:defRPr/>
            </a:pPr>
            <a:endParaRPr lang="en-US" sz="2400" i="1" baseline="-25000" dirty="0" smtClean="0">
              <a:solidFill>
                <a:srgbClr val="0070C0"/>
              </a:solidFill>
            </a:endParaRPr>
          </a:p>
          <a:p>
            <a:pPr marL="590550" indent="-533400" eaLnBrk="1" hangingPunct="1">
              <a:lnSpc>
                <a:spcPct val="80000"/>
              </a:lnSpc>
              <a:buFont typeface="Arial" charset="0"/>
              <a:buAutoNum type="arabicParenR"/>
              <a:defRPr/>
            </a:pPr>
            <a:r>
              <a:rPr lang="en-US" sz="2400" dirty="0" smtClean="0"/>
              <a:t>Now, all productions will be in one of the following two forms:</a:t>
            </a:r>
          </a:p>
          <a:p>
            <a:pPr marL="971550" lvl="1" indent="-457200" eaLnBrk="1" hangingPunct="1">
              <a:lnSpc>
                <a:spcPct val="80000"/>
              </a:lnSpc>
              <a:defRPr/>
            </a:pPr>
            <a:r>
              <a:rPr lang="en-US" sz="1800" dirty="0" smtClean="0"/>
              <a:t>A </a:t>
            </a:r>
            <a:r>
              <a:rPr lang="en-US" sz="1800" dirty="0" smtClean="0">
                <a:sym typeface="Wingdings" pitchFamily="2" charset="2"/>
              </a:rPr>
              <a:t> B</a:t>
            </a:r>
            <a:r>
              <a:rPr lang="en-US" sz="1800" baseline="-25000" dirty="0" smtClean="0">
                <a:sym typeface="Wingdings" pitchFamily="2" charset="2"/>
              </a:rPr>
              <a:t>1</a:t>
            </a:r>
            <a:r>
              <a:rPr lang="en-US" sz="1800" dirty="0" smtClean="0">
                <a:sym typeface="Wingdings" pitchFamily="2" charset="2"/>
              </a:rPr>
              <a:t>B</a:t>
            </a:r>
            <a:r>
              <a:rPr lang="en-US" sz="1800" baseline="-25000" dirty="0" smtClean="0">
                <a:sym typeface="Wingdings" pitchFamily="2" charset="2"/>
              </a:rPr>
              <a:t>2</a:t>
            </a:r>
            <a:r>
              <a:rPr lang="en-US" sz="1800" dirty="0" smtClean="0">
                <a:sym typeface="Wingdings" pitchFamily="2" charset="2"/>
              </a:rPr>
              <a:t>… </a:t>
            </a:r>
            <a:r>
              <a:rPr lang="en-US" sz="1800" dirty="0" err="1" smtClean="0">
                <a:sym typeface="Wingdings" pitchFamily="2" charset="2"/>
              </a:rPr>
              <a:t>B</a:t>
            </a:r>
            <a:r>
              <a:rPr lang="en-US" sz="1800" baseline="-25000" dirty="0" err="1" smtClean="0">
                <a:sym typeface="Wingdings" pitchFamily="2" charset="2"/>
              </a:rPr>
              <a:t>k</a:t>
            </a:r>
            <a:r>
              <a:rPr lang="en-US" sz="1800" baseline="-25000" dirty="0" smtClean="0">
                <a:sym typeface="Wingdings" pitchFamily="2" charset="2"/>
              </a:rPr>
              <a:t> </a:t>
            </a:r>
            <a:r>
              <a:rPr lang="en-US" sz="1800" dirty="0" smtClean="0">
                <a:sym typeface="Wingdings" pitchFamily="2" charset="2"/>
              </a:rPr>
              <a:t> (k</a:t>
            </a:r>
            <a:r>
              <a:rPr lang="en-US" sz="1800" dirty="0" smtClean="0">
                <a:cs typeface="Arial" charset="0"/>
                <a:sym typeface="Wingdings" pitchFamily="2" charset="2"/>
              </a:rPr>
              <a:t>≥3) 	or 	</a:t>
            </a:r>
            <a:r>
              <a:rPr lang="en-US" sz="1800" dirty="0" err="1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Aa</a:t>
            </a:r>
            <a:endParaRPr lang="en-US" sz="1800" dirty="0" smtClean="0">
              <a:solidFill>
                <a:srgbClr val="FF0000"/>
              </a:solidFill>
              <a:cs typeface="Arial" charset="0"/>
              <a:sym typeface="Wingdings" pitchFamily="2" charset="2"/>
            </a:endParaRPr>
          </a:p>
          <a:p>
            <a:pPr marL="990600" lvl="1" indent="-533400" eaLnBrk="1" hangingPunct="1">
              <a:lnSpc>
                <a:spcPct val="80000"/>
              </a:lnSpc>
              <a:defRPr/>
            </a:pPr>
            <a:endParaRPr lang="en-US" sz="1600" i="1" baseline="-25000" dirty="0" smtClean="0"/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600" i="1" baseline="-25000" dirty="0" smtClean="0"/>
          </a:p>
          <a:p>
            <a:pPr marL="609600" indent="-609600" eaLnBrk="1" hangingPunct="1">
              <a:lnSpc>
                <a:spcPct val="80000"/>
              </a:lnSpc>
              <a:buFont typeface="Arial" charset="0"/>
              <a:buAutoNum type="arabicParenR"/>
              <a:defRPr/>
            </a:pPr>
            <a:r>
              <a:rPr lang="en-US" sz="1800" dirty="0" smtClean="0">
                <a:cs typeface="Arial" charset="0"/>
              </a:rPr>
              <a:t>Replace each production of the form </a:t>
            </a:r>
            <a:r>
              <a:rPr lang="en-US" sz="1800" dirty="0" smtClean="0"/>
              <a:t>A </a:t>
            </a:r>
            <a:r>
              <a:rPr lang="en-US" sz="1800" dirty="0" smtClean="0">
                <a:sym typeface="Wingdings" pitchFamily="2" charset="2"/>
              </a:rPr>
              <a:t> B</a:t>
            </a:r>
            <a:r>
              <a:rPr lang="en-US" sz="1800" baseline="-25000" dirty="0" smtClean="0">
                <a:sym typeface="Wingdings" pitchFamily="2" charset="2"/>
              </a:rPr>
              <a:t>1</a:t>
            </a:r>
            <a:r>
              <a:rPr lang="en-US" sz="1800" dirty="0" smtClean="0">
                <a:sym typeface="Wingdings" pitchFamily="2" charset="2"/>
              </a:rPr>
              <a:t>B</a:t>
            </a:r>
            <a:r>
              <a:rPr lang="en-US" sz="1800" baseline="-25000" dirty="0" smtClean="0">
                <a:sym typeface="Wingdings" pitchFamily="2" charset="2"/>
              </a:rPr>
              <a:t>2</a:t>
            </a:r>
            <a:r>
              <a:rPr lang="en-US" sz="1800" dirty="0" smtClean="0">
                <a:sym typeface="Wingdings" pitchFamily="2" charset="2"/>
              </a:rPr>
              <a:t>B</a:t>
            </a:r>
            <a:r>
              <a:rPr lang="en-US" sz="1800" baseline="-25000" dirty="0" smtClean="0">
                <a:sym typeface="Wingdings" pitchFamily="2" charset="2"/>
              </a:rPr>
              <a:t>3</a:t>
            </a:r>
            <a:r>
              <a:rPr lang="en-US" sz="1800" dirty="0" smtClean="0">
                <a:sym typeface="Wingdings" pitchFamily="2" charset="2"/>
              </a:rPr>
              <a:t>… </a:t>
            </a:r>
            <a:r>
              <a:rPr lang="en-US" sz="1800" dirty="0" err="1" smtClean="0">
                <a:sym typeface="Wingdings" pitchFamily="2" charset="2"/>
              </a:rPr>
              <a:t>B</a:t>
            </a:r>
            <a:r>
              <a:rPr lang="en-US" sz="1800" baseline="-25000" dirty="0" err="1" smtClean="0">
                <a:sym typeface="Wingdings" pitchFamily="2" charset="2"/>
              </a:rPr>
              <a:t>k</a:t>
            </a:r>
            <a:r>
              <a:rPr lang="en-US" sz="1800" dirty="0" smtClean="0">
                <a:sym typeface="Wingdings" pitchFamily="2" charset="2"/>
              </a:rPr>
              <a:t> b</a:t>
            </a:r>
            <a:r>
              <a:rPr lang="en-US" sz="1800" dirty="0" smtClean="0">
                <a:cs typeface="Arial" charset="0"/>
                <a:sym typeface="Wingdings" pitchFamily="2" charset="2"/>
              </a:rPr>
              <a:t>y: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600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600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 marL="990600" lvl="1" indent="-533400" eaLnBrk="1" hangingPunct="1">
              <a:lnSpc>
                <a:spcPct val="80000"/>
              </a:lnSpc>
              <a:defRPr/>
            </a:pPr>
            <a:endParaRPr lang="en-US" sz="1600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 marL="990600" lvl="1" indent="-533400" eaLnBrk="1" hangingPunct="1">
              <a:lnSpc>
                <a:spcPct val="80000"/>
              </a:lnSpc>
              <a:defRPr/>
            </a:pPr>
            <a:r>
              <a:rPr lang="en-US" sz="1600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AB</a:t>
            </a:r>
            <a:r>
              <a:rPr lang="en-US" sz="1600" baseline="-25000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1</a:t>
            </a:r>
            <a:r>
              <a:rPr lang="en-US" sz="1600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C</a:t>
            </a:r>
            <a:r>
              <a:rPr lang="en-US" sz="1600" baseline="-25000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1</a:t>
            </a:r>
            <a:r>
              <a:rPr lang="en-US" sz="1600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       C</a:t>
            </a:r>
            <a:r>
              <a:rPr lang="en-US" sz="1600" baseline="-25000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1</a:t>
            </a:r>
            <a:r>
              <a:rPr lang="en-US" sz="1600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B</a:t>
            </a:r>
            <a:r>
              <a:rPr lang="en-US" sz="1600" baseline="-25000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2</a:t>
            </a:r>
            <a:r>
              <a:rPr lang="en-US" sz="1600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C</a:t>
            </a:r>
            <a:r>
              <a:rPr lang="en-US" sz="1600" baseline="-25000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2</a:t>
            </a:r>
            <a:r>
              <a:rPr lang="en-US" sz="1600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  …   C</a:t>
            </a:r>
            <a:r>
              <a:rPr lang="en-US" sz="1600" baseline="-25000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k-3</a:t>
            </a:r>
            <a:r>
              <a:rPr lang="en-US" sz="1600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B</a:t>
            </a:r>
            <a:r>
              <a:rPr lang="en-US" sz="1600" baseline="-25000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k-2</a:t>
            </a:r>
            <a:r>
              <a:rPr lang="en-US" sz="1600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C</a:t>
            </a:r>
            <a:r>
              <a:rPr lang="en-US" sz="1600" baseline="-25000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k-2</a:t>
            </a:r>
            <a:r>
              <a:rPr lang="en-US" sz="1600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      C</a:t>
            </a:r>
            <a:r>
              <a:rPr lang="en-US" sz="1600" baseline="-25000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k-2</a:t>
            </a:r>
            <a:r>
              <a:rPr lang="en-US" sz="1600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B</a:t>
            </a:r>
            <a:r>
              <a:rPr lang="en-US" sz="1600" baseline="-25000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k-1</a:t>
            </a:r>
            <a:r>
              <a:rPr lang="en-US" sz="1600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B</a:t>
            </a:r>
            <a:r>
              <a:rPr lang="en-US" sz="1600" baseline="-25000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k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096000" y="5638800"/>
            <a:ext cx="1295400" cy="338138"/>
            <a:chOff x="6096000" y="5638800"/>
            <a:chExt cx="1295400" cy="338554"/>
          </a:xfrm>
        </p:grpSpPr>
        <p:sp>
          <p:nvSpPr>
            <p:cNvPr id="5" name="TextBox 4"/>
            <p:cNvSpPr txBox="1"/>
            <p:nvPr/>
          </p:nvSpPr>
          <p:spPr>
            <a:xfrm>
              <a:off x="6096000" y="5638800"/>
              <a:ext cx="1003300" cy="33855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 kern="0" dirty="0">
                  <a:solidFill>
                    <a:srgbClr val="FF0000"/>
                  </a:solidFill>
                  <a:latin typeface="Arial"/>
                  <a:ea typeface="+mn-ea"/>
                  <a:cs typeface="Arial" charset="0"/>
                  <a:sym typeface="Wingdings" pitchFamily="2" charset="2"/>
                </a:rPr>
                <a:t>B</a:t>
              </a:r>
              <a:r>
                <a:rPr lang="en-US" sz="1600" kern="0" baseline="-25000" dirty="0">
                  <a:solidFill>
                    <a:srgbClr val="FF0000"/>
                  </a:solidFill>
                  <a:latin typeface="Arial"/>
                  <a:ea typeface="+mn-ea"/>
                  <a:cs typeface="Arial" charset="0"/>
                  <a:sym typeface="Wingdings" pitchFamily="2" charset="2"/>
                </a:rPr>
                <a:t>1          </a:t>
              </a:r>
              <a:r>
                <a:rPr lang="en-US" sz="1600" kern="0" dirty="0">
                  <a:solidFill>
                    <a:srgbClr val="FF0000"/>
                  </a:solidFill>
                  <a:latin typeface="Arial"/>
                  <a:ea typeface="+mn-ea"/>
                  <a:cs typeface="Arial" charset="0"/>
                  <a:sym typeface="Wingdings" pitchFamily="2" charset="2"/>
                </a:rPr>
                <a:t>C</a:t>
              </a:r>
              <a:r>
                <a:rPr lang="en-US" sz="1600" kern="0" baseline="-25000" dirty="0">
                  <a:solidFill>
                    <a:srgbClr val="FF0000"/>
                  </a:solidFill>
                  <a:latin typeface="Arial"/>
                  <a:ea typeface="+mn-ea"/>
                  <a:cs typeface="Arial" charset="0"/>
                  <a:sym typeface="Wingdings" pitchFamily="2" charset="2"/>
                </a:rPr>
                <a:t>1</a:t>
              </a:r>
              <a:endParaRPr lang="en-US" dirty="0"/>
            </a:p>
          </p:txBody>
        </p:sp>
        <p:cxnSp>
          <p:nvCxnSpPr>
            <p:cNvPr id="28683" name="Straight Arrow Connector 9"/>
            <p:cNvCxnSpPr>
              <a:cxnSpLocks noChangeShapeType="1"/>
            </p:cNvCxnSpPr>
            <p:nvPr/>
          </p:nvCxnSpPr>
          <p:spPr bwMode="auto">
            <a:xfrm>
              <a:off x="6400800" y="5713412"/>
              <a:ext cx="990600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</p:cxn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6400800" y="5376863"/>
            <a:ext cx="914400" cy="338137"/>
            <a:chOff x="6400800" y="5376446"/>
            <a:chExt cx="914400" cy="338554"/>
          </a:xfrm>
        </p:grpSpPr>
        <p:sp>
          <p:nvSpPr>
            <p:cNvPr id="13" name="TextBox 12"/>
            <p:cNvSpPr txBox="1"/>
            <p:nvPr/>
          </p:nvSpPr>
          <p:spPr>
            <a:xfrm>
              <a:off x="6400800" y="5376446"/>
              <a:ext cx="849313" cy="33855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 kern="0" dirty="0">
                  <a:solidFill>
                    <a:srgbClr val="FF0000"/>
                  </a:solidFill>
                  <a:latin typeface="Arial"/>
                  <a:ea typeface="+mn-ea"/>
                  <a:cs typeface="Arial" charset="0"/>
                  <a:sym typeface="Wingdings" pitchFamily="2" charset="2"/>
                </a:rPr>
                <a:t>B</a:t>
              </a:r>
              <a:r>
                <a:rPr lang="en-US" sz="1600" kern="0" baseline="-25000" dirty="0">
                  <a:solidFill>
                    <a:srgbClr val="FF0000"/>
                  </a:solidFill>
                  <a:latin typeface="Arial"/>
                  <a:ea typeface="+mn-ea"/>
                  <a:cs typeface="Arial" charset="0"/>
                  <a:sym typeface="Wingdings" pitchFamily="2" charset="2"/>
                </a:rPr>
                <a:t>2      </a:t>
              </a:r>
              <a:r>
                <a:rPr lang="en-US" sz="1600" kern="0" dirty="0">
                  <a:solidFill>
                    <a:srgbClr val="FF0000"/>
                  </a:solidFill>
                  <a:latin typeface="Arial"/>
                  <a:ea typeface="+mn-ea"/>
                  <a:cs typeface="Arial" charset="0"/>
                  <a:sym typeface="Wingdings" pitchFamily="2" charset="2"/>
                </a:rPr>
                <a:t>C</a:t>
              </a:r>
              <a:r>
                <a:rPr lang="en-US" sz="1600" kern="0" baseline="-25000" dirty="0">
                  <a:solidFill>
                    <a:srgbClr val="FF0000"/>
                  </a:solidFill>
                  <a:latin typeface="Arial"/>
                  <a:ea typeface="+mn-ea"/>
                  <a:cs typeface="Arial" charset="0"/>
                  <a:sym typeface="Wingdings" pitchFamily="2" charset="2"/>
                </a:rPr>
                <a:t>2</a:t>
              </a:r>
              <a:endParaRPr lang="en-US" dirty="0"/>
            </a:p>
          </p:txBody>
        </p:sp>
        <p:cxnSp>
          <p:nvCxnSpPr>
            <p:cNvPr id="28681" name="Straight Arrow Connector 17"/>
            <p:cNvCxnSpPr>
              <a:cxnSpLocks noChangeShapeType="1"/>
            </p:cNvCxnSpPr>
            <p:nvPr/>
          </p:nvCxnSpPr>
          <p:spPr bwMode="auto">
            <a:xfrm>
              <a:off x="6705600" y="5410200"/>
              <a:ext cx="609600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</p:cxnSp>
      </p:grp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467600" y="5334000"/>
            <a:ext cx="12906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B050"/>
                </a:solidFill>
              </a:rPr>
              <a:t>and so on…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1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#1</a:t>
            </a: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9F3E44-34A9-4AB3-A609-6975E5C06E62}" type="slidenum">
              <a:rPr lang="en-US" smtClean="0">
                <a:latin typeface="Arial" charset="0"/>
              </a:rPr>
              <a:pPr/>
              <a:t>27</a:t>
            </a:fld>
            <a:endParaRPr lang="en-US" smtClean="0">
              <a:latin typeface="Arial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09600" y="2286000"/>
            <a:ext cx="2819400" cy="21859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u="sng" dirty="0"/>
              <a:t>G: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defRPr/>
            </a:pPr>
            <a:r>
              <a:rPr lang="en-US" dirty="0">
                <a:solidFill>
                  <a:srgbClr val="C00000"/>
                </a:solidFill>
              </a:rPr>
              <a:t>S =&gt; AS | </a:t>
            </a:r>
            <a:r>
              <a:rPr lang="en-US" dirty="0">
                <a:solidFill>
                  <a:srgbClr val="C00000"/>
                </a:solidFill>
                <a:sym typeface="Symbol" pitchFamily="18" charset="2"/>
              </a:rPr>
              <a:t>BABC</a:t>
            </a:r>
            <a:endParaRPr lang="en-US" dirty="0">
              <a:solidFill>
                <a:srgbClr val="C00000"/>
              </a:solidFill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defRPr/>
            </a:pPr>
            <a:r>
              <a:rPr lang="en-US" dirty="0">
                <a:solidFill>
                  <a:srgbClr val="7030A0"/>
                </a:solidFill>
              </a:rPr>
              <a:t>A =&gt; A1 | 0A1 | 01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defRPr/>
            </a:pPr>
            <a:r>
              <a:rPr lang="en-US" dirty="0">
                <a:solidFill>
                  <a:srgbClr val="006600"/>
                </a:solidFill>
              </a:rPr>
              <a:t>B =&gt; 0B | 0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C =&gt; 1C | 1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800600" y="2514600"/>
            <a:ext cx="11033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en-US" baseline="-25000">
                <a:solidFill>
                  <a:srgbClr val="FF0000"/>
                </a:solidFill>
              </a:rPr>
              <a:t>0</a:t>
            </a:r>
            <a:r>
              <a:rPr lang="en-US">
                <a:solidFill>
                  <a:srgbClr val="FF0000"/>
                </a:solidFill>
              </a:rPr>
              <a:t> =&gt; 0</a:t>
            </a:r>
          </a:p>
          <a:p>
            <a:r>
              <a:rPr lang="en-US">
                <a:solidFill>
                  <a:srgbClr val="FF0000"/>
                </a:solidFill>
              </a:rPr>
              <a:t> X</a:t>
            </a:r>
            <a:r>
              <a:rPr lang="en-US" baseline="-25000">
                <a:solidFill>
                  <a:srgbClr val="FF0000"/>
                </a:solidFill>
              </a:rPr>
              <a:t>1</a:t>
            </a:r>
            <a:r>
              <a:rPr lang="en-US">
                <a:solidFill>
                  <a:srgbClr val="FF0000"/>
                </a:solidFill>
              </a:rPr>
              <a:t> =&gt; 1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800600" y="3178175"/>
            <a:ext cx="1911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 S  =&gt; AS | BY</a:t>
            </a:r>
            <a:r>
              <a:rPr lang="en-US" baseline="-25000">
                <a:solidFill>
                  <a:srgbClr val="C00000"/>
                </a:solidFill>
              </a:rPr>
              <a:t>1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787900" y="3482975"/>
            <a:ext cx="13604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 Y</a:t>
            </a:r>
            <a:r>
              <a:rPr lang="en-US" baseline="-25000">
                <a:solidFill>
                  <a:srgbClr val="C00000"/>
                </a:solidFill>
              </a:rPr>
              <a:t>1</a:t>
            </a:r>
            <a:r>
              <a:rPr lang="en-US">
                <a:solidFill>
                  <a:srgbClr val="C00000"/>
                </a:solidFill>
              </a:rPr>
              <a:t> =&gt; AY</a:t>
            </a:r>
            <a:r>
              <a:rPr lang="en-US" baseline="-25000">
                <a:solidFill>
                  <a:srgbClr val="C00000"/>
                </a:solidFill>
              </a:rPr>
              <a:t>2</a:t>
            </a:r>
          </a:p>
          <a:p>
            <a:r>
              <a:rPr lang="en-US">
                <a:solidFill>
                  <a:srgbClr val="C00000"/>
                </a:solidFill>
              </a:rPr>
              <a:t> Y</a:t>
            </a:r>
            <a:r>
              <a:rPr lang="en-US" baseline="-25000">
                <a:solidFill>
                  <a:srgbClr val="C00000"/>
                </a:solidFill>
              </a:rPr>
              <a:t>2</a:t>
            </a:r>
            <a:r>
              <a:rPr lang="en-US">
                <a:solidFill>
                  <a:srgbClr val="C00000"/>
                </a:solidFill>
              </a:rPr>
              <a:t> =&gt; BC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876800" y="4095750"/>
            <a:ext cx="2686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7030A0"/>
                </a:solidFill>
              </a:rPr>
              <a:t>A =&gt; AX</a:t>
            </a:r>
            <a:r>
              <a:rPr lang="en-US" baseline="-25000">
                <a:solidFill>
                  <a:srgbClr val="7030A0"/>
                </a:solidFill>
              </a:rPr>
              <a:t>1</a:t>
            </a:r>
            <a:r>
              <a:rPr lang="en-US">
                <a:solidFill>
                  <a:srgbClr val="7030A0"/>
                </a:solidFill>
              </a:rPr>
              <a:t> | X</a:t>
            </a:r>
            <a:r>
              <a:rPr lang="en-US" baseline="-25000">
                <a:solidFill>
                  <a:srgbClr val="7030A0"/>
                </a:solidFill>
              </a:rPr>
              <a:t>0</a:t>
            </a:r>
            <a:r>
              <a:rPr lang="en-US">
                <a:solidFill>
                  <a:srgbClr val="7030A0"/>
                </a:solidFill>
              </a:rPr>
              <a:t>Y</a:t>
            </a:r>
            <a:r>
              <a:rPr lang="en-US" baseline="-25000">
                <a:solidFill>
                  <a:srgbClr val="7030A0"/>
                </a:solidFill>
              </a:rPr>
              <a:t>3</a:t>
            </a:r>
            <a:r>
              <a:rPr lang="en-US">
                <a:solidFill>
                  <a:srgbClr val="7030A0"/>
                </a:solidFill>
              </a:rPr>
              <a:t> | X</a:t>
            </a:r>
            <a:r>
              <a:rPr lang="en-US" baseline="-25000">
                <a:solidFill>
                  <a:srgbClr val="7030A0"/>
                </a:solidFill>
              </a:rPr>
              <a:t>0</a:t>
            </a:r>
            <a:r>
              <a:rPr lang="en-US">
                <a:solidFill>
                  <a:srgbClr val="7030A0"/>
                </a:solidFill>
              </a:rPr>
              <a:t>X</a:t>
            </a:r>
            <a:r>
              <a:rPr lang="en-US" baseline="-25000">
                <a:solidFill>
                  <a:srgbClr val="7030A0"/>
                </a:solidFill>
              </a:rPr>
              <a:t>1</a:t>
            </a:r>
            <a:endParaRPr lang="en-US">
              <a:solidFill>
                <a:srgbClr val="7030A0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876800" y="4400550"/>
            <a:ext cx="13128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7030A0"/>
                </a:solidFill>
              </a:rPr>
              <a:t>Y</a:t>
            </a:r>
            <a:r>
              <a:rPr lang="en-US" baseline="-25000">
                <a:solidFill>
                  <a:srgbClr val="7030A0"/>
                </a:solidFill>
              </a:rPr>
              <a:t>3</a:t>
            </a:r>
            <a:r>
              <a:rPr lang="en-US">
                <a:solidFill>
                  <a:srgbClr val="7030A0"/>
                </a:solidFill>
              </a:rPr>
              <a:t> =&gt; AX</a:t>
            </a:r>
            <a:r>
              <a:rPr lang="en-US" baseline="-25000">
                <a:solidFill>
                  <a:srgbClr val="7030A0"/>
                </a:solidFill>
              </a:rPr>
              <a:t>1</a:t>
            </a:r>
            <a:endParaRPr lang="en-US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848225" y="4705350"/>
            <a:ext cx="1584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6600"/>
                </a:solidFill>
              </a:rPr>
              <a:t>B =&gt; X</a:t>
            </a:r>
            <a:r>
              <a:rPr lang="en-US" baseline="-25000">
                <a:solidFill>
                  <a:srgbClr val="006600"/>
                </a:solidFill>
              </a:rPr>
              <a:t>0</a:t>
            </a:r>
            <a:r>
              <a:rPr lang="en-US">
                <a:solidFill>
                  <a:srgbClr val="006600"/>
                </a:solidFill>
              </a:rPr>
              <a:t>B | 0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864100" y="5010150"/>
            <a:ext cx="1612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C =&gt; X</a:t>
            </a:r>
            <a:r>
              <a:rPr lang="en-US" baseline="-25000" dirty="0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C | 1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3657600" y="1905000"/>
            <a:ext cx="3810000" cy="3657600"/>
            <a:chOff x="10515600" y="-6172200"/>
            <a:chExt cx="3810000" cy="3657600"/>
          </a:xfrm>
        </p:grpSpPr>
        <p:sp>
          <p:nvSpPr>
            <p:cNvPr id="29710" name="Right Arrow 6"/>
            <p:cNvSpPr>
              <a:spLocks noChangeArrowheads="1"/>
            </p:cNvSpPr>
            <p:nvPr/>
          </p:nvSpPr>
          <p:spPr bwMode="auto">
            <a:xfrm>
              <a:off x="10515600" y="-4724400"/>
              <a:ext cx="4572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11201400" y="-5715000"/>
              <a:ext cx="3124200" cy="320040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>
              <a:solidFill>
                <a:schemeClr val="dk1">
                  <a:alpha val="62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en-US">
                <a:solidFill>
                  <a:schemeClr val="tx1"/>
                </a:solidFill>
                <a:ea typeface="ＭＳ Ｐゴシック" pitchFamily="28" charset="-128"/>
              </a:endParaRPr>
            </a:p>
          </p:txBody>
        </p:sp>
        <p:sp>
          <p:nvSpPr>
            <p:cNvPr id="29712" name="TextBox 15"/>
            <p:cNvSpPr txBox="1">
              <a:spLocks noChangeArrowheads="1"/>
            </p:cNvSpPr>
            <p:nvPr/>
          </p:nvSpPr>
          <p:spPr bwMode="auto">
            <a:xfrm>
              <a:off x="11201400" y="-6172200"/>
              <a:ext cx="132440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G in CNF:</a:t>
              </a:r>
            </a:p>
          </p:txBody>
        </p:sp>
      </p:grp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971800" y="5638800"/>
            <a:ext cx="5521325" cy="40005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All productions are of the form: A=&gt;BC or A=&gt;a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B22941-D371-49D4-8F4C-0E1E8ADAE5EE}" type="slidenum">
              <a:rPr lang="en-US" smtClean="0">
                <a:latin typeface="Arial" charset="0"/>
              </a:rPr>
              <a:pPr/>
              <a:t>28</a:t>
            </a:fld>
            <a:endParaRPr lang="en-US" smtClean="0">
              <a:latin typeface="Arial" charset="0"/>
            </a:endParaRPr>
          </a:p>
        </p:txBody>
      </p:sp>
      <p:sp>
        <p:nvSpPr>
          <p:cNvPr id="3072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#2</a:t>
            </a:r>
          </a:p>
        </p:txBody>
      </p:sp>
      <p:sp>
        <p:nvSpPr>
          <p:cNvPr id="30724" name="Text Box 5"/>
          <p:cNvSpPr txBox="1">
            <a:spLocks noChangeArrowheads="1"/>
          </p:cNvSpPr>
          <p:nvPr/>
        </p:nvSpPr>
        <p:spPr bwMode="auto">
          <a:xfrm>
            <a:off x="381000" y="2259013"/>
            <a:ext cx="3581400" cy="107315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tIns="0" bIns="0">
            <a:spAutoFit/>
          </a:bodyPr>
          <a:lstStyle/>
          <a:p>
            <a:pPr marL="457200" indent="-457200"/>
            <a:r>
              <a:rPr lang="en-US" sz="1400" u="sng">
                <a:solidFill>
                  <a:schemeClr val="folHlink"/>
                </a:solidFill>
                <a:sym typeface="Wingdings" pitchFamily="2" charset="2"/>
              </a:rPr>
              <a:t>G: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olidFill>
                  <a:schemeClr val="folHlink"/>
                </a:solidFill>
                <a:sym typeface="Wingdings" pitchFamily="2" charset="2"/>
              </a:rPr>
              <a:t> E  E+T | T*F | (E) | Ia | Ib | I0 | I1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olidFill>
                  <a:schemeClr val="folHlink"/>
                </a:solidFill>
                <a:sym typeface="Wingdings" pitchFamily="2" charset="2"/>
              </a:rPr>
              <a:t> T  T*F | (E) | Ia | Ib | I0 | I1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olidFill>
                  <a:schemeClr val="folHlink"/>
                </a:solidFill>
                <a:sym typeface="Wingdings" pitchFamily="2" charset="2"/>
              </a:rPr>
              <a:t> F  (E) | Ia | Ib | I0 | I1 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olidFill>
                  <a:schemeClr val="folHlink"/>
                </a:solidFill>
                <a:sym typeface="Wingdings" pitchFamily="2" charset="2"/>
              </a:rPr>
              <a:t> </a:t>
            </a:r>
            <a:r>
              <a:rPr lang="en-US" sz="1400">
                <a:solidFill>
                  <a:schemeClr val="folHlink"/>
                </a:solidFill>
              </a:rPr>
              <a:t>I </a:t>
            </a:r>
            <a:r>
              <a:rPr lang="en-US" sz="1400">
                <a:solidFill>
                  <a:schemeClr val="folHlink"/>
                </a:solidFill>
                <a:sym typeface="Wingdings" pitchFamily="2" charset="2"/>
              </a:rPr>
              <a:t> a | b | Ia | Ib | I0 | I1</a:t>
            </a:r>
          </a:p>
        </p:txBody>
      </p:sp>
      <p:sp>
        <p:nvSpPr>
          <p:cNvPr id="30725" name="Text Box 6"/>
          <p:cNvSpPr txBox="1">
            <a:spLocks noChangeArrowheads="1"/>
          </p:cNvSpPr>
          <p:nvPr/>
        </p:nvSpPr>
        <p:spPr bwMode="auto">
          <a:xfrm>
            <a:off x="4953000" y="2159000"/>
            <a:ext cx="4129088" cy="20161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E  EX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+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T | TX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*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F | 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(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EX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)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a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b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0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1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T  TX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*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F | 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(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EX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)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a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b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0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1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F  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(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EX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)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a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b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0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1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</a:t>
            </a:r>
            <a:r>
              <a:rPr lang="en-US" sz="1400">
                <a:solidFill>
                  <a:schemeClr val="hlink"/>
                </a:solidFill>
              </a:rPr>
              <a:t>I 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 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a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b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a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b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0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| IX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1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+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 +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ym typeface="Wingdings" pitchFamily="2" charset="2"/>
              </a:rPr>
              <a:t> 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*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 *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ym typeface="Wingdings" pitchFamily="2" charset="2"/>
              </a:rPr>
              <a:t> 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+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 +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ym typeface="Wingdings" pitchFamily="2" charset="2"/>
              </a:rPr>
              <a:t> 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X</a:t>
            </a:r>
            <a:r>
              <a:rPr lang="en-US" sz="1400" baseline="-25000">
                <a:solidFill>
                  <a:schemeClr val="hlink"/>
                </a:solidFill>
                <a:sym typeface="Wingdings" pitchFamily="2" charset="2"/>
              </a:rPr>
              <a:t>(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  (</a:t>
            </a:r>
          </a:p>
          <a:p>
            <a:pPr marL="457200" indent="-457200">
              <a:buFontTx/>
              <a:buAutoNum type="arabicPeriod"/>
            </a:pPr>
            <a:r>
              <a:rPr lang="en-US" sz="1400">
                <a:sym typeface="Wingdings" pitchFamily="2" charset="2"/>
              </a:rPr>
              <a:t> </a:t>
            </a:r>
            <a:r>
              <a:rPr lang="en-US" sz="1400">
                <a:solidFill>
                  <a:schemeClr val="hlink"/>
                </a:solidFill>
                <a:sym typeface="Wingdings" pitchFamily="2" charset="2"/>
              </a:rPr>
              <a:t>…….</a:t>
            </a:r>
          </a:p>
        </p:txBody>
      </p:sp>
      <p:sp>
        <p:nvSpPr>
          <p:cNvPr id="30726" name="AutoShape 7"/>
          <p:cNvSpPr>
            <a:spLocks noChangeArrowheads="1"/>
          </p:cNvSpPr>
          <p:nvPr/>
        </p:nvSpPr>
        <p:spPr bwMode="auto">
          <a:xfrm>
            <a:off x="4038600" y="2819400"/>
            <a:ext cx="685800" cy="152400"/>
          </a:xfrm>
          <a:prstGeom prst="rightArrow">
            <a:avLst>
              <a:gd name="adj1" fmla="val 50000"/>
              <a:gd name="adj2" fmla="val 1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Text Box 8"/>
          <p:cNvSpPr txBox="1">
            <a:spLocks noChangeArrowheads="1"/>
          </p:cNvSpPr>
          <p:nvPr/>
        </p:nvSpPr>
        <p:spPr bwMode="auto">
          <a:xfrm>
            <a:off x="3962400" y="3032125"/>
            <a:ext cx="9064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Step (1)</a:t>
            </a:r>
          </a:p>
        </p:txBody>
      </p:sp>
      <p:sp>
        <p:nvSpPr>
          <p:cNvPr id="30728" name="Text Box 9"/>
          <p:cNvSpPr txBox="1">
            <a:spLocks noChangeArrowheads="1"/>
          </p:cNvSpPr>
          <p:nvPr/>
        </p:nvSpPr>
        <p:spPr bwMode="auto">
          <a:xfrm>
            <a:off x="381000" y="4664075"/>
            <a:ext cx="4648200" cy="156845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E  EC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1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| TC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2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| X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(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C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3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| IX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a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| IX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b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| IX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0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| IX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1</a:t>
            </a:r>
          </a:p>
          <a:p>
            <a:pPr marL="457200" indent="-457200">
              <a:buFontTx/>
              <a:buAutoNum type="arabicPeriod"/>
            </a:pP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C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1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 X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+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T</a:t>
            </a:r>
          </a:p>
          <a:p>
            <a:pPr marL="457200" indent="-457200">
              <a:buFontTx/>
              <a:buAutoNum type="arabicPeriod"/>
            </a:pP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C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2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 X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*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F</a:t>
            </a:r>
          </a:p>
          <a:p>
            <a:pPr marL="457200" indent="-457200">
              <a:buFontTx/>
              <a:buAutoNum type="arabicPeriod"/>
            </a:pP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C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3</a:t>
            </a: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 EX</a:t>
            </a:r>
            <a:r>
              <a:rPr lang="en-US" sz="1600" baseline="-25000">
                <a:solidFill>
                  <a:srgbClr val="CC3499"/>
                </a:solidFill>
                <a:sym typeface="Wingdings" pitchFamily="2" charset="2"/>
              </a:rPr>
              <a:t>)</a:t>
            </a:r>
          </a:p>
          <a:p>
            <a:pPr marL="457200" indent="-457200">
              <a:buFontTx/>
              <a:buAutoNum type="arabicPeriod"/>
            </a:pP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T  ..……. </a:t>
            </a:r>
          </a:p>
          <a:p>
            <a:pPr marL="457200" indent="-457200">
              <a:buFontTx/>
              <a:buAutoNum type="arabicPeriod"/>
            </a:pPr>
            <a:r>
              <a:rPr lang="en-US" sz="1600">
                <a:solidFill>
                  <a:srgbClr val="CC3499"/>
                </a:solidFill>
                <a:sym typeface="Wingdings" pitchFamily="2" charset="2"/>
              </a:rPr>
              <a:t> ….</a:t>
            </a:r>
          </a:p>
        </p:txBody>
      </p:sp>
      <p:sp>
        <p:nvSpPr>
          <p:cNvPr id="30729" name="AutoShape 10"/>
          <p:cNvSpPr>
            <a:spLocks noChangeArrowheads="1"/>
          </p:cNvSpPr>
          <p:nvPr/>
        </p:nvSpPr>
        <p:spPr bwMode="auto">
          <a:xfrm rot="8253826">
            <a:off x="4114800" y="4191000"/>
            <a:ext cx="685800" cy="152400"/>
          </a:xfrm>
          <a:prstGeom prst="rightArrow">
            <a:avLst>
              <a:gd name="adj1" fmla="val 50000"/>
              <a:gd name="adj2" fmla="val 1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Text Box 11"/>
          <p:cNvSpPr txBox="1">
            <a:spLocks noChangeArrowheads="1"/>
          </p:cNvSpPr>
          <p:nvPr/>
        </p:nvSpPr>
        <p:spPr bwMode="auto">
          <a:xfrm rot="-2404763">
            <a:off x="3733800" y="3932238"/>
            <a:ext cx="9064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Step (2)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1E548F-C05D-4D8D-82D6-AE54EDBD7BBD}" type="slidenum">
              <a:rPr lang="en-US" smtClean="0">
                <a:latin typeface="Arial" charset="0"/>
              </a:rPr>
              <a:pPr/>
              <a:t>29</a:t>
            </a:fld>
            <a:endParaRPr lang="en-US" smtClean="0">
              <a:latin typeface="Arial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Languages with </a:t>
            </a:r>
            <a:r>
              <a:rPr lang="en-US" smtClean="0">
                <a:sym typeface="Symbol" pitchFamily="18" charset="2"/>
              </a:rPr>
              <a:t></a:t>
            </a:r>
            <a:endParaRPr lang="en-US" smtClean="0"/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 languages that include </a:t>
            </a:r>
            <a:r>
              <a:rPr lang="en-US" smtClean="0">
                <a:sym typeface="Symbol" pitchFamily="18" charset="2"/>
              </a:rPr>
              <a:t>, </a:t>
            </a:r>
          </a:p>
          <a:p>
            <a:pPr lvl="1" eaLnBrk="1" hangingPunct="1"/>
            <a:r>
              <a:rPr lang="en-US" smtClean="0"/>
              <a:t>Write down the rest of grammar in CNF </a:t>
            </a:r>
          </a:p>
          <a:p>
            <a:pPr lvl="1" eaLnBrk="1" hangingPunct="1"/>
            <a:r>
              <a:rPr lang="en-US" smtClean="0"/>
              <a:t>Then add production “S =&gt; </a:t>
            </a:r>
            <a:r>
              <a:rPr lang="en-US" smtClean="0">
                <a:sym typeface="Symbol" pitchFamily="18" charset="2"/>
              </a:rPr>
              <a:t>”</a:t>
            </a:r>
            <a:r>
              <a:rPr lang="en-US" smtClean="0"/>
              <a:t> at the end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33400" y="4038600"/>
            <a:ext cx="2819400" cy="17668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1600" u="sng" dirty="0"/>
              <a:t>G: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defRPr/>
            </a:pPr>
            <a:r>
              <a:rPr lang="en-US" sz="1600" dirty="0">
                <a:solidFill>
                  <a:srgbClr val="C00000"/>
                </a:solidFill>
              </a:rPr>
              <a:t>S =&gt; AS | </a:t>
            </a:r>
            <a:r>
              <a:rPr lang="en-US" sz="1600" dirty="0">
                <a:solidFill>
                  <a:srgbClr val="C00000"/>
                </a:solidFill>
                <a:sym typeface="Symbol" pitchFamily="18" charset="2"/>
              </a:rPr>
              <a:t>BABC </a:t>
            </a:r>
            <a:endParaRPr lang="en-US" sz="1600" dirty="0">
              <a:solidFill>
                <a:srgbClr val="C00000"/>
              </a:solidFill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defRPr/>
            </a:pPr>
            <a:r>
              <a:rPr lang="en-US" sz="1600" dirty="0">
                <a:solidFill>
                  <a:srgbClr val="7030A0"/>
                </a:solidFill>
              </a:rPr>
              <a:t>A =&gt; A1 | 0A1 | 01 | </a:t>
            </a:r>
            <a:r>
              <a:rPr lang="en-US" sz="1600" dirty="0">
                <a:solidFill>
                  <a:srgbClr val="7030A0"/>
                </a:solidFill>
                <a:sym typeface="Symbol"/>
              </a:rPr>
              <a:t></a:t>
            </a:r>
            <a:r>
              <a:rPr lang="en-US" sz="1600" dirty="0">
                <a:solidFill>
                  <a:srgbClr val="7030A0"/>
                </a:solidFill>
              </a:rPr>
              <a:t>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defRPr/>
            </a:pPr>
            <a:r>
              <a:rPr lang="en-US" sz="1600" dirty="0">
                <a:solidFill>
                  <a:srgbClr val="006600"/>
                </a:solidFill>
              </a:rPr>
              <a:t>B =&gt; 0B | 0 | </a:t>
            </a:r>
            <a:r>
              <a:rPr lang="en-US" sz="1600" dirty="0">
                <a:solidFill>
                  <a:srgbClr val="006600"/>
                </a:solidFill>
                <a:sym typeface="Symbol"/>
              </a:rPr>
              <a:t></a:t>
            </a:r>
            <a:endParaRPr lang="en-US" sz="1600" dirty="0">
              <a:solidFill>
                <a:srgbClr val="006600"/>
              </a:solidFill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defRPr/>
            </a:pPr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C =&gt; 1C | 1 | 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  <a:sym typeface="Symbol"/>
              </a:rPr>
              <a:t></a:t>
            </a:r>
            <a:endParaRPr lang="en-US" sz="160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defRPr/>
            </a:pPr>
            <a:endParaRPr lang="en-US" sz="1600" dirty="0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3505200" y="3657600"/>
            <a:ext cx="4038600" cy="3200400"/>
            <a:chOff x="10515600" y="-6172200"/>
            <a:chExt cx="4038600" cy="3200400"/>
          </a:xfrm>
        </p:grpSpPr>
        <p:sp>
          <p:nvSpPr>
            <p:cNvPr id="31760" name="Right Arrow 6"/>
            <p:cNvSpPr>
              <a:spLocks noChangeArrowheads="1"/>
            </p:cNvSpPr>
            <p:nvPr/>
          </p:nvSpPr>
          <p:spPr bwMode="auto">
            <a:xfrm>
              <a:off x="10515600" y="-4724400"/>
              <a:ext cx="4572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11201400" y="-5791200"/>
              <a:ext cx="3352800" cy="281940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>
              <a:solidFill>
                <a:schemeClr val="dk1">
                  <a:alpha val="62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en-US">
                <a:solidFill>
                  <a:schemeClr val="tx1"/>
                </a:solidFill>
                <a:ea typeface="ＭＳ Ｐゴシック" pitchFamily="28" charset="-128"/>
              </a:endParaRPr>
            </a:p>
          </p:txBody>
        </p:sp>
        <p:sp>
          <p:nvSpPr>
            <p:cNvPr id="31762" name="TextBox 15"/>
            <p:cNvSpPr txBox="1">
              <a:spLocks noChangeArrowheads="1"/>
            </p:cNvSpPr>
            <p:nvPr/>
          </p:nvSpPr>
          <p:spPr bwMode="auto">
            <a:xfrm>
              <a:off x="11201400" y="-6172200"/>
              <a:ext cx="132440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G in CNF:</a:t>
              </a:r>
            </a:p>
          </p:txBody>
        </p:sp>
      </p:grpSp>
      <p:sp>
        <p:nvSpPr>
          <p:cNvPr id="31751" name="TextBox 9"/>
          <p:cNvSpPr txBox="1">
            <a:spLocks noChangeArrowheads="1"/>
          </p:cNvSpPr>
          <p:nvPr/>
        </p:nvSpPr>
        <p:spPr bwMode="auto">
          <a:xfrm>
            <a:off x="0" y="3657600"/>
            <a:ext cx="18208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E.g., consider: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800600" y="4038600"/>
            <a:ext cx="828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 </a:t>
            </a:r>
            <a:r>
              <a:rPr lang="en-US" sz="1400">
                <a:solidFill>
                  <a:srgbClr val="FF0000"/>
                </a:solidFill>
              </a:rPr>
              <a:t>X</a:t>
            </a:r>
            <a:r>
              <a:rPr lang="en-US" sz="1400" baseline="-25000">
                <a:solidFill>
                  <a:srgbClr val="FF0000"/>
                </a:solidFill>
              </a:rPr>
              <a:t>0</a:t>
            </a:r>
            <a:r>
              <a:rPr lang="en-US" sz="1400">
                <a:solidFill>
                  <a:srgbClr val="FF0000"/>
                </a:solidFill>
              </a:rPr>
              <a:t> =&gt; 0</a:t>
            </a:r>
          </a:p>
          <a:p>
            <a:r>
              <a:rPr lang="en-US" sz="1400">
                <a:solidFill>
                  <a:srgbClr val="FF0000"/>
                </a:solidFill>
              </a:rPr>
              <a:t> X</a:t>
            </a:r>
            <a:r>
              <a:rPr lang="en-US" sz="1400" baseline="-25000">
                <a:solidFill>
                  <a:srgbClr val="FF0000"/>
                </a:solidFill>
              </a:rPr>
              <a:t>1</a:t>
            </a:r>
            <a:r>
              <a:rPr lang="en-US" sz="1400">
                <a:solidFill>
                  <a:srgbClr val="FF0000"/>
                </a:solidFill>
              </a:rPr>
              <a:t> =&gt; 1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800600" y="4702175"/>
            <a:ext cx="1397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C00000"/>
                </a:solidFill>
              </a:rPr>
              <a:t> S  =&gt; AS | BY</a:t>
            </a:r>
            <a:r>
              <a:rPr lang="en-US" sz="1400" baseline="-25000">
                <a:solidFill>
                  <a:srgbClr val="C00000"/>
                </a:solidFill>
              </a:rPr>
              <a:t>1</a:t>
            </a:r>
            <a:endParaRPr lang="en-US" sz="140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787900" y="5006975"/>
            <a:ext cx="10112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C00000"/>
                </a:solidFill>
              </a:rPr>
              <a:t> Y</a:t>
            </a:r>
            <a:r>
              <a:rPr lang="en-US" sz="1400" baseline="-25000">
                <a:solidFill>
                  <a:srgbClr val="C00000"/>
                </a:solidFill>
              </a:rPr>
              <a:t>1</a:t>
            </a:r>
            <a:r>
              <a:rPr lang="en-US" sz="1400">
                <a:solidFill>
                  <a:srgbClr val="C00000"/>
                </a:solidFill>
              </a:rPr>
              <a:t> =&gt; AY</a:t>
            </a:r>
            <a:r>
              <a:rPr lang="en-US" sz="1400" baseline="-25000">
                <a:solidFill>
                  <a:srgbClr val="C00000"/>
                </a:solidFill>
              </a:rPr>
              <a:t>2</a:t>
            </a:r>
          </a:p>
          <a:p>
            <a:r>
              <a:rPr lang="en-US" sz="1400">
                <a:solidFill>
                  <a:srgbClr val="C00000"/>
                </a:solidFill>
              </a:rPr>
              <a:t> Y</a:t>
            </a:r>
            <a:r>
              <a:rPr lang="en-US" sz="1400" baseline="-25000">
                <a:solidFill>
                  <a:srgbClr val="C00000"/>
                </a:solidFill>
              </a:rPr>
              <a:t>2</a:t>
            </a:r>
            <a:r>
              <a:rPr lang="en-US" sz="1400">
                <a:solidFill>
                  <a:srgbClr val="C00000"/>
                </a:solidFill>
              </a:rPr>
              <a:t> =&gt; BC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876800" y="5619750"/>
            <a:ext cx="19431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7030A0"/>
                </a:solidFill>
              </a:rPr>
              <a:t>A =&gt; AX</a:t>
            </a:r>
            <a:r>
              <a:rPr lang="en-US" sz="1400" baseline="-25000">
                <a:solidFill>
                  <a:srgbClr val="7030A0"/>
                </a:solidFill>
              </a:rPr>
              <a:t>1</a:t>
            </a:r>
            <a:r>
              <a:rPr lang="en-US" sz="1400">
                <a:solidFill>
                  <a:srgbClr val="7030A0"/>
                </a:solidFill>
              </a:rPr>
              <a:t> | X</a:t>
            </a:r>
            <a:r>
              <a:rPr lang="en-US" sz="1400" baseline="-25000">
                <a:solidFill>
                  <a:srgbClr val="7030A0"/>
                </a:solidFill>
              </a:rPr>
              <a:t>0</a:t>
            </a:r>
            <a:r>
              <a:rPr lang="en-US" sz="1400">
                <a:solidFill>
                  <a:srgbClr val="7030A0"/>
                </a:solidFill>
              </a:rPr>
              <a:t>Y</a:t>
            </a:r>
            <a:r>
              <a:rPr lang="en-US" sz="1400" baseline="-25000">
                <a:solidFill>
                  <a:srgbClr val="7030A0"/>
                </a:solidFill>
              </a:rPr>
              <a:t>3</a:t>
            </a:r>
            <a:r>
              <a:rPr lang="en-US" sz="1400">
                <a:solidFill>
                  <a:srgbClr val="7030A0"/>
                </a:solidFill>
              </a:rPr>
              <a:t> | X</a:t>
            </a:r>
            <a:r>
              <a:rPr lang="en-US" sz="1400" baseline="-25000">
                <a:solidFill>
                  <a:srgbClr val="7030A0"/>
                </a:solidFill>
              </a:rPr>
              <a:t>0</a:t>
            </a:r>
            <a:r>
              <a:rPr lang="en-US" sz="1400">
                <a:solidFill>
                  <a:srgbClr val="7030A0"/>
                </a:solidFill>
              </a:rPr>
              <a:t>X</a:t>
            </a:r>
            <a:r>
              <a:rPr lang="en-US" sz="1400" baseline="-25000">
                <a:solidFill>
                  <a:srgbClr val="7030A0"/>
                </a:solidFill>
              </a:rPr>
              <a:t>1</a:t>
            </a:r>
            <a:endParaRPr lang="en-US" sz="1400">
              <a:solidFill>
                <a:srgbClr val="7030A0"/>
              </a:solidFill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876800" y="5924550"/>
            <a:ext cx="9779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7030A0"/>
                </a:solidFill>
              </a:rPr>
              <a:t>Y</a:t>
            </a:r>
            <a:r>
              <a:rPr lang="en-US" sz="1400" baseline="-25000">
                <a:solidFill>
                  <a:srgbClr val="7030A0"/>
                </a:solidFill>
              </a:rPr>
              <a:t>3</a:t>
            </a:r>
            <a:r>
              <a:rPr lang="en-US" sz="1400">
                <a:solidFill>
                  <a:srgbClr val="7030A0"/>
                </a:solidFill>
              </a:rPr>
              <a:t> =&gt; AX</a:t>
            </a:r>
            <a:r>
              <a:rPr lang="en-US" sz="1400" baseline="-25000">
                <a:solidFill>
                  <a:srgbClr val="7030A0"/>
                </a:solidFill>
              </a:rPr>
              <a:t>1</a:t>
            </a:r>
            <a:endParaRPr lang="en-US" sz="1400">
              <a:solidFill>
                <a:srgbClr val="7030A0"/>
              </a:solidFill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848225" y="6229350"/>
            <a:ext cx="11652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006600"/>
                </a:solidFill>
              </a:rPr>
              <a:t>B =&gt; X</a:t>
            </a:r>
            <a:r>
              <a:rPr lang="en-US" sz="1400" baseline="-25000">
                <a:solidFill>
                  <a:srgbClr val="006600"/>
                </a:solidFill>
              </a:rPr>
              <a:t>0</a:t>
            </a:r>
            <a:r>
              <a:rPr lang="en-US" sz="1400">
                <a:solidFill>
                  <a:srgbClr val="006600"/>
                </a:solidFill>
              </a:rPr>
              <a:t>B | 0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864100" y="6534150"/>
            <a:ext cx="1184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</a:rPr>
              <a:t>C =&gt; X</a:t>
            </a:r>
            <a:r>
              <a:rPr lang="en-US" sz="1400" baseline="-25000" dirty="0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en-US" sz="1400" dirty="0">
                <a:solidFill>
                  <a:schemeClr val="accent2">
                    <a:lumMod val="50000"/>
                  </a:schemeClr>
                </a:solidFill>
              </a:rPr>
              <a:t>C | 1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019800" y="4648200"/>
            <a:ext cx="5048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C3499"/>
                </a:solidFill>
                <a:sym typeface="Symbol" pitchFamily="18" charset="2"/>
              </a:rPr>
              <a:t> | </a:t>
            </a:r>
            <a:endParaRPr lang="en-US" b="1">
              <a:solidFill>
                <a:srgbClr val="CC34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6DE70A9-22F0-425B-8B48-1B807DFEB35E}" type="slidenum">
              <a:rPr lang="en-US" smtClean="0">
                <a:latin typeface="Arial" charset="0"/>
              </a:rPr>
              <a:pPr/>
              <a:t>3</a:t>
            </a:fld>
            <a:endParaRPr lang="en-US" smtClean="0">
              <a:latin typeface="Arial" charset="0"/>
            </a:endParaRPr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to “simplify” CFGs?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B784168-1CD2-411E-B59F-1FEBD5DA7068}" type="slidenum">
              <a:rPr lang="en-US" smtClean="0">
                <a:latin typeface="Arial" charset="0"/>
              </a:rPr>
              <a:pPr/>
              <a:t>30</a:t>
            </a:fld>
            <a:endParaRPr lang="en-US" smtClean="0">
              <a:latin typeface="Arial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Normal Forms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Griebach Normal Form (GNF)</a:t>
            </a:r>
          </a:p>
          <a:p>
            <a:pPr lvl="1" eaLnBrk="1" hangingPunct="1"/>
            <a:r>
              <a:rPr lang="en-US" smtClean="0"/>
              <a:t>All productions of the form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i="1" smtClean="0"/>
              <a:t>				</a:t>
            </a:r>
            <a:r>
              <a:rPr lang="en-US" i="1" smtClean="0">
                <a:solidFill>
                  <a:srgbClr val="CC3499"/>
                </a:solidFill>
              </a:rPr>
              <a:t>A==&gt;a </a:t>
            </a:r>
            <a:r>
              <a:rPr lang="en-US" smtClean="0">
                <a:solidFill>
                  <a:srgbClr val="CC3499"/>
                </a:solidFill>
                <a:sym typeface="Symbol" pitchFamily="18" charset="2"/>
              </a:rPr>
              <a:t></a:t>
            </a:r>
            <a:endParaRPr lang="en-US" smtClean="0">
              <a:solidFill>
                <a:srgbClr val="CC34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62A6E84-0109-4448-B977-7C2FDDA3F08C}" type="slidenum">
              <a:rPr lang="en-US" smtClean="0">
                <a:latin typeface="Arial" charset="0"/>
              </a:rPr>
              <a:pPr/>
              <a:t>31</a:t>
            </a:fld>
            <a:endParaRPr lang="en-US" smtClean="0">
              <a:latin typeface="Arial" charset="0"/>
            </a:endParaRPr>
          </a:p>
        </p:txBody>
      </p:sp>
      <p:sp>
        <p:nvSpPr>
          <p:cNvPr id="33795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Return of the Pumping Lemma !!</a:t>
            </a:r>
          </a:p>
        </p:txBody>
      </p:sp>
      <p:sp>
        <p:nvSpPr>
          <p:cNvPr id="3379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858000" cy="1752600"/>
          </a:xfrm>
        </p:spPr>
        <p:txBody>
          <a:bodyPr/>
          <a:lstStyle/>
          <a:p>
            <a:pPr eaLnBrk="1" hangingPunct="1"/>
            <a:r>
              <a:rPr lang="en-US" sz="2800" smtClean="0"/>
              <a:t>Think of languages that cannot be CFL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133600" y="4629150"/>
            <a:ext cx="6750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== think of languages for which a stack will not be enough</a:t>
            </a:r>
            <a:endParaRPr lang="en-US" i="1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48000" y="5334000"/>
            <a:ext cx="51498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e.g., the language of strings of the form  </a:t>
            </a:r>
            <a:r>
              <a:rPr lang="en-US" i="1"/>
              <a:t>ww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build="p"/>
      <p:bldP spid="5" grpId="0"/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A65B0F-CC6B-4006-ABB1-D3F0926967A2}" type="slidenum">
              <a:rPr lang="en-US" smtClean="0">
                <a:latin typeface="Arial" charset="0"/>
              </a:rPr>
              <a:pPr/>
              <a:t>32</a:t>
            </a:fld>
            <a:endParaRPr lang="en-US" smtClean="0">
              <a:latin typeface="Arial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pumping lemma?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result that will be useful in proving languages that </a:t>
            </a:r>
            <a:r>
              <a:rPr lang="en-US" i="1" smtClean="0"/>
              <a:t>are not </a:t>
            </a:r>
            <a:r>
              <a:rPr lang="en-US" smtClean="0"/>
              <a:t>CFLs</a:t>
            </a:r>
          </a:p>
          <a:p>
            <a:pPr lvl="1" eaLnBrk="1" hangingPunct="1"/>
            <a:r>
              <a:rPr lang="en-US" smtClean="0"/>
              <a:t>(just like we did for regular languages)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But before we prove the pumping lemma for CFLs ….</a:t>
            </a:r>
          </a:p>
          <a:p>
            <a:pPr lvl="1" eaLnBrk="1" hangingPunct="1"/>
            <a:r>
              <a:rPr lang="en-US" smtClean="0"/>
              <a:t>Let us first prove an important property about parse trees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172E1E-4B91-4423-B2E0-FF07D493258F}" type="slidenum">
              <a:rPr lang="en-US" smtClean="0">
                <a:latin typeface="Arial" charset="0"/>
              </a:rPr>
              <a:pPr/>
              <a:t>33</a:t>
            </a:fld>
            <a:endParaRPr lang="en-US" smtClean="0">
              <a:latin typeface="Arial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“parse tree theorem”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9055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u="sng" smtClean="0"/>
              <a:t>Given:</a:t>
            </a:r>
            <a:r>
              <a:rPr lang="en-US" sz="2400" smtClean="0"/>
              <a:t> </a:t>
            </a:r>
          </a:p>
          <a:p>
            <a:pPr marL="971550" lvl="1" indent="-457200" eaLnBrk="1" hangingPunct="1">
              <a:lnSpc>
                <a:spcPct val="90000"/>
              </a:lnSpc>
            </a:pPr>
            <a:r>
              <a:rPr lang="en-US" sz="2200" smtClean="0"/>
              <a:t>Suppose we have a parse tree for a string </a:t>
            </a:r>
            <a:r>
              <a:rPr lang="en-US" sz="2200" b="1" i="1" smtClean="0"/>
              <a:t>w</a:t>
            </a:r>
            <a:r>
              <a:rPr lang="en-US" sz="2200" smtClean="0"/>
              <a:t>, according to a CNF grammar, G=(V,T,P,S)</a:t>
            </a:r>
            <a:br>
              <a:rPr lang="en-US" sz="2200" smtClean="0"/>
            </a:br>
            <a:endParaRPr lang="en-US" sz="2200" smtClean="0"/>
          </a:p>
          <a:p>
            <a:pPr marL="971550" lvl="1" indent="-457200" eaLnBrk="1" hangingPunct="1">
              <a:lnSpc>
                <a:spcPct val="90000"/>
              </a:lnSpc>
            </a:pPr>
            <a:r>
              <a:rPr lang="en-US" sz="2200" smtClean="0"/>
              <a:t>Let </a:t>
            </a:r>
            <a:r>
              <a:rPr lang="en-US" sz="2200" i="1" smtClean="0"/>
              <a:t>h</a:t>
            </a:r>
            <a:r>
              <a:rPr lang="en-US" sz="2200" smtClean="0"/>
              <a:t> be the height of the parse tree</a:t>
            </a:r>
          </a:p>
          <a:p>
            <a:pPr marL="59055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u="sng" smtClean="0"/>
              <a:t>Implies:</a:t>
            </a:r>
          </a:p>
          <a:p>
            <a:pPr marL="971550" lvl="1" indent="-457200" eaLnBrk="1" hangingPunct="1">
              <a:lnSpc>
                <a:spcPct val="90000"/>
              </a:lnSpc>
            </a:pPr>
            <a:r>
              <a:rPr lang="en-US" sz="2200" b="1" i="1" smtClean="0"/>
              <a:t>|w| </a:t>
            </a:r>
            <a:r>
              <a:rPr lang="en-US" sz="2200" b="1" i="1" smtClean="0">
                <a:cs typeface="Arial" charset="0"/>
              </a:rPr>
              <a:t>≤ 2</a:t>
            </a:r>
            <a:r>
              <a:rPr lang="en-US" sz="2200" b="1" i="1" baseline="30000" smtClean="0">
                <a:cs typeface="Arial" charset="0"/>
              </a:rPr>
              <a:t>h-1</a:t>
            </a:r>
            <a:endParaRPr lang="en-US" sz="2200" b="1" smtClean="0">
              <a:cs typeface="Arial" charset="0"/>
            </a:endParaRPr>
          </a:p>
        </p:txBody>
      </p:sp>
      <p:sp>
        <p:nvSpPr>
          <p:cNvPr id="35845" name="Line 6"/>
          <p:cNvSpPr>
            <a:spLocks noChangeShapeType="1"/>
          </p:cNvSpPr>
          <p:nvPr/>
        </p:nvSpPr>
        <p:spPr bwMode="auto">
          <a:xfrm flipH="1">
            <a:off x="5638800" y="2743200"/>
            <a:ext cx="9906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6" name="Line 7"/>
          <p:cNvSpPr>
            <a:spLocks noChangeShapeType="1"/>
          </p:cNvSpPr>
          <p:nvPr/>
        </p:nvSpPr>
        <p:spPr bwMode="auto">
          <a:xfrm>
            <a:off x="6629400" y="2743200"/>
            <a:ext cx="13716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7" name="Freeform 11"/>
          <p:cNvSpPr>
            <a:spLocks/>
          </p:cNvSpPr>
          <p:nvPr/>
        </p:nvSpPr>
        <p:spPr bwMode="auto">
          <a:xfrm>
            <a:off x="5638800" y="5029200"/>
            <a:ext cx="2362200" cy="622300"/>
          </a:xfrm>
          <a:custGeom>
            <a:avLst/>
            <a:gdLst>
              <a:gd name="T0" fmla="*/ 0 w 1488"/>
              <a:gd name="T1" fmla="*/ 0 h 392"/>
              <a:gd name="T2" fmla="*/ 2147483647 w 1488"/>
              <a:gd name="T3" fmla="*/ 2147483647 h 392"/>
              <a:gd name="T4" fmla="*/ 2147483647 w 1488"/>
              <a:gd name="T5" fmla="*/ 2147483647 h 392"/>
              <a:gd name="T6" fmla="*/ 2147483647 w 1488"/>
              <a:gd name="T7" fmla="*/ 2147483647 h 392"/>
              <a:gd name="T8" fmla="*/ 2147483647 w 1488"/>
              <a:gd name="T9" fmla="*/ 2147483647 h 392"/>
              <a:gd name="T10" fmla="*/ 2147483647 w 1488"/>
              <a:gd name="T11" fmla="*/ 2147483647 h 392"/>
              <a:gd name="T12" fmla="*/ 2147483647 w 1488"/>
              <a:gd name="T13" fmla="*/ 2147483647 h 392"/>
              <a:gd name="T14" fmla="*/ 2147483647 w 1488"/>
              <a:gd name="T15" fmla="*/ 2147483647 h 392"/>
              <a:gd name="T16" fmla="*/ 2147483647 w 1488"/>
              <a:gd name="T17" fmla="*/ 2147483647 h 392"/>
              <a:gd name="T18" fmla="*/ 2147483647 w 1488"/>
              <a:gd name="T19" fmla="*/ 2147483647 h 392"/>
              <a:gd name="T20" fmla="*/ 2147483647 w 1488"/>
              <a:gd name="T21" fmla="*/ 2147483647 h 392"/>
              <a:gd name="T22" fmla="*/ 2147483647 w 1488"/>
              <a:gd name="T23" fmla="*/ 2147483647 h 392"/>
              <a:gd name="T24" fmla="*/ 2147483647 w 1488"/>
              <a:gd name="T25" fmla="*/ 2147483647 h 392"/>
              <a:gd name="T26" fmla="*/ 2147483647 w 1488"/>
              <a:gd name="T27" fmla="*/ 2147483647 h 392"/>
              <a:gd name="T28" fmla="*/ 2147483647 w 1488"/>
              <a:gd name="T29" fmla="*/ 2147483647 h 392"/>
              <a:gd name="T30" fmla="*/ 2147483647 w 1488"/>
              <a:gd name="T31" fmla="*/ 2147483647 h 3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488"/>
              <a:gd name="T49" fmla="*/ 0 h 392"/>
              <a:gd name="T50" fmla="*/ 1488 w 1488"/>
              <a:gd name="T51" fmla="*/ 392 h 39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488" h="392">
                <a:moveTo>
                  <a:pt x="0" y="0"/>
                </a:moveTo>
                <a:cubicBezTo>
                  <a:pt x="72" y="44"/>
                  <a:pt x="144" y="88"/>
                  <a:pt x="192" y="96"/>
                </a:cubicBezTo>
                <a:cubicBezTo>
                  <a:pt x="240" y="104"/>
                  <a:pt x="264" y="56"/>
                  <a:pt x="288" y="48"/>
                </a:cubicBezTo>
                <a:cubicBezTo>
                  <a:pt x="312" y="40"/>
                  <a:pt x="312" y="32"/>
                  <a:pt x="336" y="48"/>
                </a:cubicBezTo>
                <a:cubicBezTo>
                  <a:pt x="360" y="64"/>
                  <a:pt x="408" y="120"/>
                  <a:pt x="432" y="144"/>
                </a:cubicBezTo>
                <a:cubicBezTo>
                  <a:pt x="456" y="168"/>
                  <a:pt x="464" y="208"/>
                  <a:pt x="480" y="192"/>
                </a:cubicBezTo>
                <a:cubicBezTo>
                  <a:pt x="496" y="176"/>
                  <a:pt x="480" y="16"/>
                  <a:pt x="528" y="48"/>
                </a:cubicBezTo>
                <a:cubicBezTo>
                  <a:pt x="576" y="80"/>
                  <a:pt x="704" y="376"/>
                  <a:pt x="768" y="384"/>
                </a:cubicBezTo>
                <a:cubicBezTo>
                  <a:pt x="832" y="392"/>
                  <a:pt x="872" y="144"/>
                  <a:pt x="912" y="96"/>
                </a:cubicBezTo>
                <a:cubicBezTo>
                  <a:pt x="952" y="48"/>
                  <a:pt x="984" y="88"/>
                  <a:pt x="1008" y="96"/>
                </a:cubicBezTo>
                <a:cubicBezTo>
                  <a:pt x="1032" y="104"/>
                  <a:pt x="1040" y="152"/>
                  <a:pt x="1056" y="144"/>
                </a:cubicBezTo>
                <a:cubicBezTo>
                  <a:pt x="1072" y="136"/>
                  <a:pt x="1072" y="48"/>
                  <a:pt x="1104" y="48"/>
                </a:cubicBezTo>
                <a:cubicBezTo>
                  <a:pt x="1136" y="48"/>
                  <a:pt x="1216" y="120"/>
                  <a:pt x="1248" y="144"/>
                </a:cubicBezTo>
                <a:cubicBezTo>
                  <a:pt x="1280" y="168"/>
                  <a:pt x="1280" y="192"/>
                  <a:pt x="1296" y="192"/>
                </a:cubicBezTo>
                <a:cubicBezTo>
                  <a:pt x="1312" y="192"/>
                  <a:pt x="1312" y="168"/>
                  <a:pt x="1344" y="144"/>
                </a:cubicBezTo>
                <a:cubicBezTo>
                  <a:pt x="1376" y="120"/>
                  <a:pt x="1432" y="84"/>
                  <a:pt x="1488" y="48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8" name="Line 12"/>
          <p:cNvSpPr>
            <a:spLocks noChangeShapeType="1"/>
          </p:cNvSpPr>
          <p:nvPr/>
        </p:nvSpPr>
        <p:spPr bwMode="auto">
          <a:xfrm>
            <a:off x="5867400" y="60960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849" name="Text Box 13"/>
          <p:cNvSpPr txBox="1">
            <a:spLocks noChangeArrowheads="1"/>
          </p:cNvSpPr>
          <p:nvPr/>
        </p:nvSpPr>
        <p:spPr bwMode="auto">
          <a:xfrm>
            <a:off x="6642100" y="610711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CC3499"/>
                </a:solidFill>
              </a:rPr>
              <a:t>w</a:t>
            </a:r>
          </a:p>
        </p:txBody>
      </p:sp>
      <p:sp>
        <p:nvSpPr>
          <p:cNvPr id="35850" name="Text Box 14"/>
          <p:cNvSpPr txBox="1">
            <a:spLocks noChangeArrowheads="1"/>
          </p:cNvSpPr>
          <p:nvPr/>
        </p:nvSpPr>
        <p:spPr bwMode="auto">
          <a:xfrm>
            <a:off x="5867400" y="1981200"/>
            <a:ext cx="1976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/>
              <a:t>Parse tree for w</a:t>
            </a:r>
          </a:p>
        </p:txBody>
      </p:sp>
      <p:sp>
        <p:nvSpPr>
          <p:cNvPr id="35851" name="Oval 15"/>
          <p:cNvSpPr>
            <a:spLocks noChangeArrowheads="1"/>
          </p:cNvSpPr>
          <p:nvPr/>
        </p:nvSpPr>
        <p:spPr bwMode="auto">
          <a:xfrm>
            <a:off x="6477000" y="2514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         S  = A</a:t>
            </a:r>
            <a:r>
              <a:rPr lang="en-US" sz="1600" baseline="-25000"/>
              <a:t>0</a:t>
            </a:r>
          </a:p>
        </p:txBody>
      </p:sp>
      <p:sp>
        <p:nvSpPr>
          <p:cNvPr id="35852" name="Line 18"/>
          <p:cNvSpPr>
            <a:spLocks noChangeShapeType="1"/>
          </p:cNvSpPr>
          <p:nvPr/>
        </p:nvSpPr>
        <p:spPr bwMode="auto">
          <a:xfrm>
            <a:off x="6629400" y="2819400"/>
            <a:ext cx="228600" cy="28194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53" name="Text Box 20"/>
          <p:cNvSpPr txBox="1">
            <a:spLocks noChangeArrowheads="1"/>
          </p:cNvSpPr>
          <p:nvPr/>
        </p:nvSpPr>
        <p:spPr bwMode="auto">
          <a:xfrm>
            <a:off x="6613525" y="3108325"/>
            <a:ext cx="396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  <a:r>
              <a:rPr lang="en-US" sz="1600" baseline="-25000"/>
              <a:t>1</a:t>
            </a:r>
          </a:p>
        </p:txBody>
      </p:sp>
      <p:sp>
        <p:nvSpPr>
          <p:cNvPr id="35854" name="Text Box 21"/>
          <p:cNvSpPr txBox="1">
            <a:spLocks noChangeArrowheads="1"/>
          </p:cNvSpPr>
          <p:nvPr/>
        </p:nvSpPr>
        <p:spPr bwMode="auto">
          <a:xfrm>
            <a:off x="6689725" y="3473450"/>
            <a:ext cx="396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  <a:r>
              <a:rPr lang="en-US" sz="1600" baseline="-25000"/>
              <a:t>2</a:t>
            </a:r>
          </a:p>
        </p:txBody>
      </p:sp>
      <p:sp>
        <p:nvSpPr>
          <p:cNvPr id="35855" name="Text Box 23"/>
          <p:cNvSpPr txBox="1">
            <a:spLocks noChangeArrowheads="1"/>
          </p:cNvSpPr>
          <p:nvPr/>
        </p:nvSpPr>
        <p:spPr bwMode="auto">
          <a:xfrm>
            <a:off x="6842125" y="4845050"/>
            <a:ext cx="5159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  <a:r>
              <a:rPr lang="en-US" sz="1600" baseline="-25000"/>
              <a:t>h-1</a:t>
            </a:r>
          </a:p>
        </p:txBody>
      </p:sp>
      <p:sp>
        <p:nvSpPr>
          <p:cNvPr id="35856" name="Text Box 24"/>
          <p:cNvSpPr txBox="1">
            <a:spLocks noChangeArrowheads="1"/>
          </p:cNvSpPr>
          <p:nvPr/>
        </p:nvSpPr>
        <p:spPr bwMode="auto">
          <a:xfrm rot="-250774">
            <a:off x="6765925" y="3810000"/>
            <a:ext cx="254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.</a:t>
            </a:r>
          </a:p>
          <a:p>
            <a:r>
              <a:rPr lang="en-US"/>
              <a:t>.</a:t>
            </a:r>
          </a:p>
          <a:p>
            <a:r>
              <a:rPr lang="en-US"/>
              <a:t>.</a:t>
            </a:r>
            <a:endParaRPr lang="en-US" baseline="-25000"/>
          </a:p>
        </p:txBody>
      </p:sp>
      <p:sp>
        <p:nvSpPr>
          <p:cNvPr id="35857" name="Text Box 25"/>
          <p:cNvSpPr txBox="1">
            <a:spLocks noChangeArrowheads="1"/>
          </p:cNvSpPr>
          <p:nvPr/>
        </p:nvSpPr>
        <p:spPr bwMode="auto">
          <a:xfrm>
            <a:off x="7881938" y="3870325"/>
            <a:ext cx="8937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i="1">
                <a:solidFill>
                  <a:schemeClr val="folHlink"/>
                </a:solidFill>
              </a:rPr>
              <a:t>h </a:t>
            </a:r>
            <a:br>
              <a:rPr lang="en-US" sz="1600" i="1">
                <a:solidFill>
                  <a:schemeClr val="folHlink"/>
                </a:solidFill>
              </a:rPr>
            </a:br>
            <a:r>
              <a:rPr lang="en-US" sz="1000">
                <a:solidFill>
                  <a:schemeClr val="folHlink"/>
                </a:solidFill>
              </a:rPr>
              <a:t>= tree height</a:t>
            </a:r>
          </a:p>
        </p:txBody>
      </p:sp>
      <p:sp>
        <p:nvSpPr>
          <p:cNvPr id="35858" name="Line 26"/>
          <p:cNvSpPr>
            <a:spLocks noChangeShapeType="1"/>
          </p:cNvSpPr>
          <p:nvPr/>
        </p:nvSpPr>
        <p:spPr bwMode="auto">
          <a:xfrm flipV="1">
            <a:off x="8305800" y="2667000"/>
            <a:ext cx="0" cy="121920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859" name="Line 27"/>
          <p:cNvSpPr>
            <a:spLocks noChangeShapeType="1"/>
          </p:cNvSpPr>
          <p:nvPr/>
        </p:nvSpPr>
        <p:spPr bwMode="auto">
          <a:xfrm>
            <a:off x="8305800" y="4495800"/>
            <a:ext cx="0" cy="99060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860" name="Oval 28"/>
          <p:cNvSpPr>
            <a:spLocks noChangeArrowheads="1"/>
          </p:cNvSpPr>
          <p:nvPr/>
        </p:nvSpPr>
        <p:spPr bwMode="auto">
          <a:xfrm>
            <a:off x="6781800" y="5562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1" name="Text Box 29"/>
          <p:cNvSpPr txBox="1">
            <a:spLocks noChangeArrowheads="1"/>
          </p:cNvSpPr>
          <p:nvPr/>
        </p:nvSpPr>
        <p:spPr bwMode="auto">
          <a:xfrm>
            <a:off x="6705600" y="5607050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a</a:t>
            </a:r>
            <a:endParaRPr lang="en-US" sz="1600" i="1" baseline="-25000"/>
          </a:p>
        </p:txBody>
      </p:sp>
      <p:sp>
        <p:nvSpPr>
          <p:cNvPr id="23" name="TextBox 22"/>
          <p:cNvSpPr txBox="1"/>
          <p:nvPr/>
        </p:nvSpPr>
        <p:spPr>
          <a:xfrm>
            <a:off x="533400" y="6172200"/>
            <a:ext cx="5830888" cy="70802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In other words, a CNF parse tree’s string yield (w)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		can no longer be 2</a:t>
            </a:r>
            <a:r>
              <a:rPr lang="en-US" baseline="30000" dirty="0">
                <a:solidFill>
                  <a:schemeClr val="tx1"/>
                </a:solidFill>
              </a:rPr>
              <a:t>h-1</a:t>
            </a:r>
            <a:r>
              <a:rPr lang="en-US" dirty="0">
                <a:solidFill>
                  <a:schemeClr val="tx1"/>
                </a:solidFill>
              </a:rPr>
              <a:t>		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3400" y="228600"/>
            <a:ext cx="5840413" cy="8302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chemeClr val="tx1"/>
                </a:solidFill>
              </a:rPr>
              <a:t>Observe that any parse tree generated by a CNF will be a </a:t>
            </a:r>
            <a:br>
              <a:rPr lang="en-US" sz="1600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binary tree, where all internal nodes have exactly two children </a:t>
            </a:r>
            <a:br>
              <a:rPr lang="en-US" sz="1600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(except those nodes connected to the leaves).</a:t>
            </a:r>
          </a:p>
        </p:txBody>
      </p:sp>
      <p:cxnSp>
        <p:nvCxnSpPr>
          <p:cNvPr id="26" name="Straight Arrow Connector 25"/>
          <p:cNvCxnSpPr>
            <a:cxnSpLocks noChangeShapeType="1"/>
            <a:endCxn id="35850" idx="0"/>
          </p:cNvCxnSpPr>
          <p:nvPr/>
        </p:nvCxnSpPr>
        <p:spPr bwMode="auto">
          <a:xfrm flipH="1">
            <a:off x="6856413" y="914400"/>
            <a:ext cx="77787" cy="1066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build="p"/>
      <p:bldP spid="23" grpId="0" animBg="1"/>
      <p:bldP spid="2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617C84-77B9-4752-AC90-39736C49D63C}" type="slidenum">
              <a:rPr lang="en-US" smtClean="0">
                <a:latin typeface="Arial" charset="0"/>
              </a:rPr>
              <a:pPr/>
              <a:t>34</a:t>
            </a:fld>
            <a:endParaRPr lang="en-US" smtClean="0">
              <a:latin typeface="Arial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Proof…The size of parse trees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u="sng" dirty="0" smtClean="0"/>
              <a:t>Proof: (using induction on h)</a:t>
            </a:r>
          </a:p>
          <a:p>
            <a:pPr marL="590550" indent="-5334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u="sng" dirty="0" smtClean="0"/>
              <a:t>Basis:</a:t>
            </a:r>
            <a:r>
              <a:rPr lang="en-US" sz="1800" dirty="0" smtClean="0"/>
              <a:t> h = 1</a:t>
            </a:r>
          </a:p>
          <a:p>
            <a:pPr marL="1371600" lvl="2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dirty="0" smtClean="0">
                <a:solidFill>
                  <a:srgbClr val="FF0000"/>
                </a:solidFill>
                <a:sym typeface="Wingdings" pitchFamily="2" charset="2"/>
              </a:rPr>
              <a:t></a:t>
            </a:r>
            <a:r>
              <a:rPr lang="en-US" sz="1400" dirty="0" smtClean="0">
                <a:sym typeface="Wingdings" pitchFamily="2" charset="2"/>
              </a:rPr>
              <a:t> Derivation will have to be “</a:t>
            </a:r>
            <a:r>
              <a:rPr lang="en-US" sz="1400" dirty="0" err="1" smtClean="0"/>
              <a:t>S</a:t>
            </a:r>
            <a:r>
              <a:rPr lang="en-US" sz="1400" dirty="0" err="1" smtClean="0">
                <a:sym typeface="Wingdings" pitchFamily="2" charset="2"/>
              </a:rPr>
              <a:t>a</a:t>
            </a:r>
            <a:r>
              <a:rPr lang="en-US" sz="1400" dirty="0" smtClean="0">
                <a:sym typeface="Wingdings" pitchFamily="2" charset="2"/>
              </a:rPr>
              <a:t>”  </a:t>
            </a:r>
          </a:p>
          <a:p>
            <a:pPr marL="1371600" lvl="2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dirty="0" smtClean="0">
                <a:solidFill>
                  <a:srgbClr val="FF0000"/>
                </a:solidFill>
                <a:sym typeface="Wingdings" pitchFamily="2" charset="2"/>
              </a:rPr>
              <a:t></a:t>
            </a:r>
            <a:r>
              <a:rPr lang="en-US" sz="1400" dirty="0" smtClean="0">
                <a:sym typeface="Wingdings" pitchFamily="2" charset="2"/>
              </a:rPr>
              <a:t> |w|= 1 = 2</a:t>
            </a:r>
            <a:r>
              <a:rPr lang="en-US" sz="1400" baseline="30000" dirty="0" smtClean="0">
                <a:sym typeface="Wingdings" pitchFamily="2" charset="2"/>
              </a:rPr>
              <a:t>1-1</a:t>
            </a:r>
            <a:r>
              <a:rPr lang="en-US" sz="1400" dirty="0" smtClean="0">
                <a:sym typeface="Wingdings" pitchFamily="2" charset="2"/>
              </a:rPr>
              <a:t> .</a:t>
            </a:r>
          </a:p>
          <a:p>
            <a:pPr marL="5715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u="sng" dirty="0" smtClean="0"/>
          </a:p>
          <a:p>
            <a:pPr marL="5715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u="sng" dirty="0" smtClean="0"/>
              <a:t>Ind. </a:t>
            </a:r>
            <a:r>
              <a:rPr lang="en-US" sz="1800" u="sng" dirty="0" err="1" smtClean="0"/>
              <a:t>Hyp</a:t>
            </a:r>
            <a:r>
              <a:rPr lang="en-US" sz="1800" u="sng" dirty="0" smtClean="0">
                <a:sym typeface="Wingdings" pitchFamily="2" charset="2"/>
              </a:rPr>
              <a:t>:</a:t>
            </a:r>
            <a:r>
              <a:rPr lang="en-US" sz="1800" dirty="0" smtClean="0">
                <a:sym typeface="Wingdings" pitchFamily="2" charset="2"/>
              </a:rPr>
              <a:t> h = k-1</a:t>
            </a:r>
          </a:p>
          <a:p>
            <a:pPr marL="1371600" lvl="2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dirty="0" smtClean="0">
                <a:solidFill>
                  <a:srgbClr val="FF0000"/>
                </a:solidFill>
                <a:sym typeface="Wingdings" pitchFamily="2" charset="2"/>
              </a:rPr>
              <a:t></a:t>
            </a:r>
            <a:r>
              <a:rPr lang="en-US" sz="1400" dirty="0" smtClean="0">
                <a:sym typeface="Wingdings" pitchFamily="2" charset="2"/>
              </a:rPr>
              <a:t> |w|</a:t>
            </a:r>
            <a:r>
              <a:rPr lang="en-US" sz="1400" dirty="0" smtClean="0">
                <a:cs typeface="Arial" charset="0"/>
                <a:sym typeface="Wingdings" pitchFamily="2" charset="2"/>
              </a:rPr>
              <a:t>≤ </a:t>
            </a:r>
            <a:r>
              <a:rPr lang="en-US" sz="1400" dirty="0" smtClean="0">
                <a:sym typeface="Wingdings" pitchFamily="2" charset="2"/>
              </a:rPr>
              <a:t>2</a:t>
            </a:r>
            <a:r>
              <a:rPr lang="en-US" sz="1400" baseline="30000" dirty="0" smtClean="0">
                <a:sym typeface="Wingdings" pitchFamily="2" charset="2"/>
              </a:rPr>
              <a:t>k-2</a:t>
            </a:r>
            <a:r>
              <a:rPr lang="en-US" sz="1400" dirty="0" smtClean="0">
                <a:sym typeface="Wingdings" pitchFamily="2" charset="2"/>
              </a:rPr>
              <a:t> </a:t>
            </a:r>
          </a:p>
          <a:p>
            <a:pPr marL="5715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u="sng" dirty="0" smtClean="0">
              <a:sym typeface="Wingdings" pitchFamily="2" charset="2"/>
            </a:endParaRPr>
          </a:p>
          <a:p>
            <a:pPr marL="5715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u="sng" dirty="0" smtClean="0">
                <a:sym typeface="Wingdings" pitchFamily="2" charset="2"/>
              </a:rPr>
              <a:t>Ind. Step:</a:t>
            </a:r>
            <a:r>
              <a:rPr lang="en-US" sz="1800" dirty="0" smtClean="0">
                <a:sym typeface="Wingdings" pitchFamily="2" charset="2"/>
              </a:rPr>
              <a:t> h = k</a:t>
            </a:r>
          </a:p>
          <a:p>
            <a:pPr marL="1371600" lvl="2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dirty="0" smtClean="0"/>
              <a:t>S will have exactly two children:  S</a:t>
            </a:r>
            <a:r>
              <a:rPr lang="en-US" sz="1400" dirty="0" smtClean="0">
                <a:sym typeface="Wingdings" pitchFamily="2" charset="2"/>
              </a:rPr>
              <a:t>AB     </a:t>
            </a:r>
          </a:p>
          <a:p>
            <a:pPr marL="1371600" lvl="2" indent="-457200" eaLnBrk="1" hangingPunct="1">
              <a:lnSpc>
                <a:spcPct val="80000"/>
              </a:lnSpc>
              <a:defRPr/>
            </a:pPr>
            <a:endParaRPr lang="en-US" sz="1400" dirty="0" smtClean="0">
              <a:sym typeface="Wingdings" pitchFamily="2" charset="2"/>
            </a:endParaRPr>
          </a:p>
          <a:p>
            <a:pPr marL="1371600" lvl="2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dirty="0" smtClean="0">
                <a:solidFill>
                  <a:srgbClr val="FF0000"/>
                </a:solidFill>
                <a:sym typeface="Wingdings" pitchFamily="2" charset="2"/>
              </a:rPr>
              <a:t></a:t>
            </a:r>
            <a:r>
              <a:rPr lang="en-US" sz="1400" dirty="0" smtClean="0">
                <a:sym typeface="Wingdings" pitchFamily="2" charset="2"/>
              </a:rPr>
              <a:t> Heights of A &amp; B </a:t>
            </a:r>
            <a:r>
              <a:rPr lang="en-US" sz="1400" dirty="0" err="1" smtClean="0">
                <a:sym typeface="Wingdings" pitchFamily="2" charset="2"/>
              </a:rPr>
              <a:t>subtrees</a:t>
            </a:r>
            <a:r>
              <a:rPr lang="en-US" sz="1400" dirty="0" smtClean="0">
                <a:sym typeface="Wingdings" pitchFamily="2" charset="2"/>
              </a:rPr>
              <a:t> are at most h-1</a:t>
            </a:r>
          </a:p>
          <a:p>
            <a:pPr marL="1371600" lvl="2" indent="-457200" eaLnBrk="1" hangingPunct="1">
              <a:lnSpc>
                <a:spcPct val="80000"/>
              </a:lnSpc>
              <a:defRPr/>
            </a:pPr>
            <a:endParaRPr lang="en-US" sz="1400" dirty="0" smtClean="0">
              <a:sym typeface="Wingdings" pitchFamily="2" charset="2"/>
            </a:endParaRPr>
          </a:p>
          <a:p>
            <a:pPr marL="1371600" lvl="2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dirty="0" smtClean="0">
                <a:solidFill>
                  <a:srgbClr val="FF0000"/>
                </a:solidFill>
                <a:sym typeface="Wingdings" pitchFamily="2" charset="2"/>
              </a:rPr>
              <a:t></a:t>
            </a:r>
            <a:r>
              <a:rPr lang="en-US" sz="1400" dirty="0" smtClean="0">
                <a:sym typeface="Wingdings" pitchFamily="2" charset="2"/>
              </a:rPr>
              <a:t> w = w</a:t>
            </a:r>
            <a:r>
              <a:rPr lang="en-US" sz="1400" baseline="-25000" dirty="0" smtClean="0">
                <a:sym typeface="Wingdings" pitchFamily="2" charset="2"/>
              </a:rPr>
              <a:t>A</a:t>
            </a:r>
            <a:r>
              <a:rPr lang="en-US" sz="1400" dirty="0" smtClean="0">
                <a:sym typeface="Wingdings" pitchFamily="2" charset="2"/>
              </a:rPr>
              <a:t> </a:t>
            </a:r>
            <a:r>
              <a:rPr lang="en-US" sz="1400" dirty="0" err="1" smtClean="0">
                <a:sym typeface="Wingdings" pitchFamily="2" charset="2"/>
              </a:rPr>
              <a:t>w</a:t>
            </a:r>
            <a:r>
              <a:rPr lang="en-US" sz="1400" baseline="-25000" dirty="0" err="1" smtClean="0">
                <a:sym typeface="Wingdings" pitchFamily="2" charset="2"/>
              </a:rPr>
              <a:t>B</a:t>
            </a:r>
            <a:r>
              <a:rPr lang="en-US" sz="1400" dirty="0" smtClean="0">
                <a:sym typeface="Wingdings" pitchFamily="2" charset="2"/>
              </a:rPr>
              <a:t>, where |w</a:t>
            </a:r>
            <a:r>
              <a:rPr lang="en-US" sz="1400" baseline="-25000" dirty="0" smtClean="0">
                <a:sym typeface="Wingdings" pitchFamily="2" charset="2"/>
              </a:rPr>
              <a:t>A</a:t>
            </a:r>
            <a:r>
              <a:rPr lang="en-US" sz="1400" dirty="0" smtClean="0">
                <a:sym typeface="Wingdings" pitchFamily="2" charset="2"/>
              </a:rPr>
              <a:t>| </a:t>
            </a:r>
            <a:r>
              <a:rPr lang="en-US" sz="1400" dirty="0" smtClean="0">
                <a:cs typeface="Arial" charset="0"/>
                <a:sym typeface="Wingdings" pitchFamily="2" charset="2"/>
              </a:rPr>
              <a:t>≤ </a:t>
            </a:r>
            <a:r>
              <a:rPr lang="en-US" sz="1400" dirty="0" smtClean="0">
                <a:sym typeface="Wingdings" pitchFamily="2" charset="2"/>
              </a:rPr>
              <a:t>2</a:t>
            </a:r>
            <a:r>
              <a:rPr lang="en-US" sz="1400" baseline="30000" dirty="0" smtClean="0">
                <a:sym typeface="Wingdings" pitchFamily="2" charset="2"/>
              </a:rPr>
              <a:t>k-2</a:t>
            </a:r>
            <a:r>
              <a:rPr lang="en-US" sz="1400" dirty="0" smtClean="0">
                <a:sym typeface="Wingdings" pitchFamily="2" charset="2"/>
              </a:rPr>
              <a:t> and |</a:t>
            </a:r>
            <a:r>
              <a:rPr lang="en-US" sz="1400" dirty="0" err="1" smtClean="0">
                <a:sym typeface="Wingdings" pitchFamily="2" charset="2"/>
              </a:rPr>
              <a:t>w</a:t>
            </a:r>
            <a:r>
              <a:rPr lang="en-US" sz="1400" baseline="-25000" dirty="0" err="1" smtClean="0">
                <a:sym typeface="Wingdings" pitchFamily="2" charset="2"/>
              </a:rPr>
              <a:t>B</a:t>
            </a:r>
            <a:r>
              <a:rPr lang="en-US" sz="1400" dirty="0" smtClean="0">
                <a:sym typeface="Wingdings" pitchFamily="2" charset="2"/>
              </a:rPr>
              <a:t>| </a:t>
            </a:r>
            <a:r>
              <a:rPr lang="en-US" sz="1400" dirty="0" smtClean="0">
                <a:cs typeface="Arial" charset="0"/>
                <a:sym typeface="Wingdings" pitchFamily="2" charset="2"/>
              </a:rPr>
              <a:t>≤ </a:t>
            </a:r>
            <a:r>
              <a:rPr lang="en-US" sz="1400" dirty="0" smtClean="0">
                <a:sym typeface="Wingdings" pitchFamily="2" charset="2"/>
              </a:rPr>
              <a:t>2</a:t>
            </a:r>
            <a:r>
              <a:rPr lang="en-US" sz="1400" baseline="30000" dirty="0" smtClean="0">
                <a:sym typeface="Wingdings" pitchFamily="2" charset="2"/>
              </a:rPr>
              <a:t>k-2</a:t>
            </a:r>
            <a:r>
              <a:rPr lang="en-US" sz="1400" dirty="0" smtClean="0">
                <a:sym typeface="Wingdings" pitchFamily="2" charset="2"/>
              </a:rPr>
              <a:t> </a:t>
            </a:r>
          </a:p>
          <a:p>
            <a:pPr marL="1371600" lvl="2" indent="-457200" eaLnBrk="1" hangingPunct="1">
              <a:lnSpc>
                <a:spcPct val="80000"/>
              </a:lnSpc>
              <a:defRPr/>
            </a:pPr>
            <a:endParaRPr lang="en-US" sz="1400" dirty="0" smtClean="0">
              <a:sym typeface="Wingdings" pitchFamily="2" charset="2"/>
            </a:endParaRPr>
          </a:p>
          <a:p>
            <a:pPr marL="1371600" lvl="2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dirty="0" smtClean="0">
                <a:solidFill>
                  <a:srgbClr val="FF0000"/>
                </a:solidFill>
                <a:sym typeface="Wingdings" pitchFamily="2" charset="2"/>
              </a:rPr>
              <a:t></a:t>
            </a:r>
            <a:r>
              <a:rPr lang="en-US" sz="1400" dirty="0" smtClean="0">
                <a:sym typeface="Wingdings" pitchFamily="2" charset="2"/>
              </a:rPr>
              <a:t> |w| </a:t>
            </a:r>
            <a:r>
              <a:rPr lang="en-US" sz="1400" dirty="0" smtClean="0">
                <a:cs typeface="Arial" charset="0"/>
                <a:sym typeface="Wingdings" pitchFamily="2" charset="2"/>
              </a:rPr>
              <a:t>≤ </a:t>
            </a:r>
            <a:r>
              <a:rPr lang="en-US" sz="1400" dirty="0" smtClean="0">
                <a:sym typeface="Wingdings" pitchFamily="2" charset="2"/>
              </a:rPr>
              <a:t>2</a:t>
            </a:r>
            <a:r>
              <a:rPr lang="en-US" sz="1400" baseline="30000" dirty="0" smtClean="0">
                <a:sym typeface="Wingdings" pitchFamily="2" charset="2"/>
              </a:rPr>
              <a:t>k-1</a:t>
            </a:r>
            <a:r>
              <a:rPr lang="en-US" sz="1400" dirty="0" smtClean="0">
                <a:sym typeface="Wingdings" pitchFamily="2" charset="2"/>
              </a:rPr>
              <a:t> </a:t>
            </a:r>
            <a:endParaRPr lang="en-US" sz="1400" dirty="0" smtClean="0"/>
          </a:p>
          <a:p>
            <a:pPr marL="990600" lvl="1" indent="-533400" eaLnBrk="1" hangingPunct="1">
              <a:lnSpc>
                <a:spcPct val="80000"/>
              </a:lnSpc>
              <a:defRPr/>
            </a:pPr>
            <a:endParaRPr lang="en-US" sz="1400" u="sng" dirty="0" smtClean="0">
              <a:solidFill>
                <a:schemeClr val="folHlink"/>
              </a:solidFill>
            </a:endParaRPr>
          </a:p>
        </p:txBody>
      </p:sp>
      <p:sp>
        <p:nvSpPr>
          <p:cNvPr id="36869" name="Line 4"/>
          <p:cNvSpPr>
            <a:spLocks noChangeShapeType="1"/>
          </p:cNvSpPr>
          <p:nvPr/>
        </p:nvSpPr>
        <p:spPr bwMode="auto">
          <a:xfrm flipH="1">
            <a:off x="5638800" y="2743200"/>
            <a:ext cx="9906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70" name="Line 5"/>
          <p:cNvSpPr>
            <a:spLocks noChangeShapeType="1"/>
          </p:cNvSpPr>
          <p:nvPr/>
        </p:nvSpPr>
        <p:spPr bwMode="auto">
          <a:xfrm>
            <a:off x="6629400" y="2743200"/>
            <a:ext cx="13716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71" name="Freeform 6"/>
          <p:cNvSpPr>
            <a:spLocks/>
          </p:cNvSpPr>
          <p:nvPr/>
        </p:nvSpPr>
        <p:spPr bwMode="auto">
          <a:xfrm>
            <a:off x="5638800" y="5029200"/>
            <a:ext cx="2362200" cy="622300"/>
          </a:xfrm>
          <a:custGeom>
            <a:avLst/>
            <a:gdLst>
              <a:gd name="T0" fmla="*/ 0 w 1488"/>
              <a:gd name="T1" fmla="*/ 0 h 392"/>
              <a:gd name="T2" fmla="*/ 2147483647 w 1488"/>
              <a:gd name="T3" fmla="*/ 2147483647 h 392"/>
              <a:gd name="T4" fmla="*/ 2147483647 w 1488"/>
              <a:gd name="T5" fmla="*/ 2147483647 h 392"/>
              <a:gd name="T6" fmla="*/ 2147483647 w 1488"/>
              <a:gd name="T7" fmla="*/ 2147483647 h 392"/>
              <a:gd name="T8" fmla="*/ 2147483647 w 1488"/>
              <a:gd name="T9" fmla="*/ 2147483647 h 392"/>
              <a:gd name="T10" fmla="*/ 2147483647 w 1488"/>
              <a:gd name="T11" fmla="*/ 2147483647 h 392"/>
              <a:gd name="T12" fmla="*/ 2147483647 w 1488"/>
              <a:gd name="T13" fmla="*/ 2147483647 h 392"/>
              <a:gd name="T14" fmla="*/ 2147483647 w 1488"/>
              <a:gd name="T15" fmla="*/ 2147483647 h 392"/>
              <a:gd name="T16" fmla="*/ 2147483647 w 1488"/>
              <a:gd name="T17" fmla="*/ 2147483647 h 392"/>
              <a:gd name="T18" fmla="*/ 2147483647 w 1488"/>
              <a:gd name="T19" fmla="*/ 2147483647 h 392"/>
              <a:gd name="T20" fmla="*/ 2147483647 w 1488"/>
              <a:gd name="T21" fmla="*/ 2147483647 h 392"/>
              <a:gd name="T22" fmla="*/ 2147483647 w 1488"/>
              <a:gd name="T23" fmla="*/ 2147483647 h 392"/>
              <a:gd name="T24" fmla="*/ 2147483647 w 1488"/>
              <a:gd name="T25" fmla="*/ 2147483647 h 392"/>
              <a:gd name="T26" fmla="*/ 2147483647 w 1488"/>
              <a:gd name="T27" fmla="*/ 2147483647 h 392"/>
              <a:gd name="T28" fmla="*/ 2147483647 w 1488"/>
              <a:gd name="T29" fmla="*/ 2147483647 h 392"/>
              <a:gd name="T30" fmla="*/ 2147483647 w 1488"/>
              <a:gd name="T31" fmla="*/ 2147483647 h 3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488"/>
              <a:gd name="T49" fmla="*/ 0 h 392"/>
              <a:gd name="T50" fmla="*/ 1488 w 1488"/>
              <a:gd name="T51" fmla="*/ 392 h 39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488" h="392">
                <a:moveTo>
                  <a:pt x="0" y="0"/>
                </a:moveTo>
                <a:cubicBezTo>
                  <a:pt x="72" y="44"/>
                  <a:pt x="144" y="88"/>
                  <a:pt x="192" y="96"/>
                </a:cubicBezTo>
                <a:cubicBezTo>
                  <a:pt x="240" y="104"/>
                  <a:pt x="264" y="56"/>
                  <a:pt x="288" y="48"/>
                </a:cubicBezTo>
                <a:cubicBezTo>
                  <a:pt x="312" y="40"/>
                  <a:pt x="312" y="32"/>
                  <a:pt x="336" y="48"/>
                </a:cubicBezTo>
                <a:cubicBezTo>
                  <a:pt x="360" y="64"/>
                  <a:pt x="408" y="120"/>
                  <a:pt x="432" y="144"/>
                </a:cubicBezTo>
                <a:cubicBezTo>
                  <a:pt x="456" y="168"/>
                  <a:pt x="464" y="208"/>
                  <a:pt x="480" y="192"/>
                </a:cubicBezTo>
                <a:cubicBezTo>
                  <a:pt x="496" y="176"/>
                  <a:pt x="480" y="16"/>
                  <a:pt x="528" y="48"/>
                </a:cubicBezTo>
                <a:cubicBezTo>
                  <a:pt x="576" y="80"/>
                  <a:pt x="704" y="376"/>
                  <a:pt x="768" y="384"/>
                </a:cubicBezTo>
                <a:cubicBezTo>
                  <a:pt x="832" y="392"/>
                  <a:pt x="872" y="144"/>
                  <a:pt x="912" y="96"/>
                </a:cubicBezTo>
                <a:cubicBezTo>
                  <a:pt x="952" y="48"/>
                  <a:pt x="984" y="88"/>
                  <a:pt x="1008" y="96"/>
                </a:cubicBezTo>
                <a:cubicBezTo>
                  <a:pt x="1032" y="104"/>
                  <a:pt x="1040" y="152"/>
                  <a:pt x="1056" y="144"/>
                </a:cubicBezTo>
                <a:cubicBezTo>
                  <a:pt x="1072" y="136"/>
                  <a:pt x="1072" y="48"/>
                  <a:pt x="1104" y="48"/>
                </a:cubicBezTo>
                <a:cubicBezTo>
                  <a:pt x="1136" y="48"/>
                  <a:pt x="1216" y="120"/>
                  <a:pt x="1248" y="144"/>
                </a:cubicBezTo>
                <a:cubicBezTo>
                  <a:pt x="1280" y="168"/>
                  <a:pt x="1280" y="192"/>
                  <a:pt x="1296" y="192"/>
                </a:cubicBezTo>
                <a:cubicBezTo>
                  <a:pt x="1312" y="192"/>
                  <a:pt x="1312" y="168"/>
                  <a:pt x="1344" y="144"/>
                </a:cubicBezTo>
                <a:cubicBezTo>
                  <a:pt x="1376" y="120"/>
                  <a:pt x="1432" y="84"/>
                  <a:pt x="1488" y="48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73" name="Text Box 8"/>
          <p:cNvSpPr txBox="1">
            <a:spLocks noChangeArrowheads="1"/>
          </p:cNvSpPr>
          <p:nvPr/>
        </p:nvSpPr>
        <p:spPr bwMode="auto">
          <a:xfrm>
            <a:off x="6489700" y="62484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/>
              <a:t>w</a:t>
            </a:r>
          </a:p>
        </p:txBody>
      </p:sp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5867400" y="1981200"/>
            <a:ext cx="1976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/>
              <a:t>Parse tree for w</a:t>
            </a:r>
          </a:p>
        </p:txBody>
      </p:sp>
      <p:sp>
        <p:nvSpPr>
          <p:cNvPr id="36874" name="Oval 10"/>
          <p:cNvSpPr>
            <a:spLocks noChangeArrowheads="1"/>
          </p:cNvSpPr>
          <p:nvPr/>
        </p:nvSpPr>
        <p:spPr bwMode="auto">
          <a:xfrm>
            <a:off x="6477000" y="2514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         S  = A</a:t>
            </a:r>
            <a:r>
              <a:rPr lang="en-US" sz="1600" baseline="-25000"/>
              <a:t>0</a:t>
            </a:r>
          </a:p>
        </p:txBody>
      </p:sp>
      <p:sp>
        <p:nvSpPr>
          <p:cNvPr id="36875" name="Text Box 16"/>
          <p:cNvSpPr txBox="1">
            <a:spLocks noChangeArrowheads="1"/>
          </p:cNvSpPr>
          <p:nvPr/>
        </p:nvSpPr>
        <p:spPr bwMode="auto">
          <a:xfrm>
            <a:off x="8010525" y="3870325"/>
            <a:ext cx="63976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i="1">
                <a:solidFill>
                  <a:schemeClr val="folHlink"/>
                </a:solidFill>
              </a:rPr>
              <a:t>h</a:t>
            </a:r>
            <a:br>
              <a:rPr lang="en-US" sz="1600" i="1">
                <a:solidFill>
                  <a:schemeClr val="folHlink"/>
                </a:solidFill>
              </a:rPr>
            </a:br>
            <a:r>
              <a:rPr lang="en-US" sz="1000">
                <a:solidFill>
                  <a:schemeClr val="folHlink"/>
                </a:solidFill>
              </a:rPr>
              <a:t>= height</a:t>
            </a:r>
          </a:p>
        </p:txBody>
      </p:sp>
      <p:sp>
        <p:nvSpPr>
          <p:cNvPr id="36876" name="Line 17"/>
          <p:cNvSpPr>
            <a:spLocks noChangeShapeType="1"/>
          </p:cNvSpPr>
          <p:nvPr/>
        </p:nvSpPr>
        <p:spPr bwMode="auto">
          <a:xfrm flipV="1">
            <a:off x="8305800" y="2667000"/>
            <a:ext cx="0" cy="121920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77" name="Line 18"/>
          <p:cNvSpPr>
            <a:spLocks noChangeShapeType="1"/>
          </p:cNvSpPr>
          <p:nvPr/>
        </p:nvSpPr>
        <p:spPr bwMode="auto">
          <a:xfrm>
            <a:off x="8305800" y="4495800"/>
            <a:ext cx="0" cy="99060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" name="Oval 10"/>
          <p:cNvSpPr>
            <a:spLocks noChangeArrowheads="1"/>
          </p:cNvSpPr>
          <p:nvPr/>
        </p:nvSpPr>
        <p:spPr bwMode="auto">
          <a:xfrm>
            <a:off x="6172200" y="3276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A</a:t>
            </a:r>
            <a:endParaRPr lang="en-US" sz="1600" baseline="-25000"/>
          </a:p>
        </p:txBody>
      </p:sp>
      <p:sp>
        <p:nvSpPr>
          <p:cNvPr id="25" name="Oval 10"/>
          <p:cNvSpPr>
            <a:spLocks noChangeArrowheads="1"/>
          </p:cNvSpPr>
          <p:nvPr/>
        </p:nvSpPr>
        <p:spPr bwMode="auto">
          <a:xfrm>
            <a:off x="6934200" y="3276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B</a:t>
            </a:r>
            <a:endParaRPr lang="en-US" sz="1600" baseline="-25000"/>
          </a:p>
        </p:txBody>
      </p:sp>
      <p:cxnSp>
        <p:nvCxnSpPr>
          <p:cNvPr id="27" name="Straight Connector 26"/>
          <p:cNvCxnSpPr>
            <a:cxnSpLocks noChangeShapeType="1"/>
            <a:stCxn id="24" idx="5"/>
          </p:cNvCxnSpPr>
          <p:nvPr/>
        </p:nvCxnSpPr>
        <p:spPr bwMode="auto">
          <a:xfrm rot="16200000" flipH="1">
            <a:off x="5708650" y="4260850"/>
            <a:ext cx="1949450" cy="5016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9" name="Straight Connector 28"/>
          <p:cNvCxnSpPr>
            <a:cxnSpLocks noChangeShapeType="1"/>
            <a:stCxn id="25" idx="4"/>
          </p:cNvCxnSpPr>
          <p:nvPr/>
        </p:nvCxnSpPr>
        <p:spPr bwMode="auto">
          <a:xfrm rot="5400000">
            <a:off x="6172200" y="4419600"/>
            <a:ext cx="1752600" cy="762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5943600" y="5622925"/>
            <a:ext cx="484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w</a:t>
            </a:r>
            <a:r>
              <a:rPr lang="en-US" i="1" baseline="-25000"/>
              <a:t>A</a:t>
            </a:r>
          </a:p>
        </p:txBody>
      </p:sp>
      <p:sp>
        <p:nvSpPr>
          <p:cNvPr id="33" name="Text Box 8"/>
          <p:cNvSpPr txBox="1">
            <a:spLocks noChangeArrowheads="1"/>
          </p:cNvSpPr>
          <p:nvPr/>
        </p:nvSpPr>
        <p:spPr bwMode="auto">
          <a:xfrm>
            <a:off x="7288213" y="5619750"/>
            <a:ext cx="484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w</a:t>
            </a:r>
            <a:r>
              <a:rPr lang="en-US" i="1" baseline="-25000"/>
              <a:t>B</a:t>
            </a:r>
          </a:p>
        </p:txBody>
      </p:sp>
      <p:cxnSp>
        <p:nvCxnSpPr>
          <p:cNvPr id="37" name="Straight Arrow Connector 36"/>
          <p:cNvCxnSpPr>
            <a:cxnSpLocks noChangeShapeType="1"/>
          </p:cNvCxnSpPr>
          <p:nvPr/>
        </p:nvCxnSpPr>
        <p:spPr bwMode="auto">
          <a:xfrm>
            <a:off x="5638800" y="5715000"/>
            <a:ext cx="12954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39" name="Straight Arrow Connector 38"/>
          <p:cNvCxnSpPr>
            <a:cxnSpLocks noChangeShapeType="1"/>
          </p:cNvCxnSpPr>
          <p:nvPr/>
        </p:nvCxnSpPr>
        <p:spPr bwMode="auto">
          <a:xfrm>
            <a:off x="7086600" y="5715000"/>
            <a:ext cx="9906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" name="Straight Arrow Connector 40"/>
          <p:cNvCxnSpPr>
            <a:cxnSpLocks noChangeShapeType="1"/>
          </p:cNvCxnSpPr>
          <p:nvPr/>
        </p:nvCxnSpPr>
        <p:spPr bwMode="auto">
          <a:xfrm>
            <a:off x="5638800" y="6248400"/>
            <a:ext cx="24384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6887" name="TextBox 22"/>
          <p:cNvSpPr txBox="1">
            <a:spLocks noChangeArrowheads="1"/>
          </p:cNvSpPr>
          <p:nvPr/>
        </p:nvSpPr>
        <p:spPr bwMode="auto">
          <a:xfrm>
            <a:off x="533400" y="304800"/>
            <a:ext cx="315912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lvl="1"/>
            <a:r>
              <a:rPr lang="en-US" sz="2200" b="1" i="1"/>
              <a:t>To show: 	|w| </a:t>
            </a:r>
            <a:r>
              <a:rPr lang="en-US" sz="2200" b="1" i="1">
                <a:cs typeface="Arial" charset="0"/>
              </a:rPr>
              <a:t>≤ 2</a:t>
            </a:r>
            <a:r>
              <a:rPr lang="en-US" sz="2200" b="1" i="1" baseline="30000">
                <a:cs typeface="Arial" charset="0"/>
              </a:rPr>
              <a:t>h-1</a:t>
            </a:r>
            <a:endParaRPr lang="en-US" sz="2200" b="1">
              <a:cs typeface="Arial" charset="0"/>
            </a:endParaRP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3" grpId="0" build="p"/>
      <p:bldP spid="36873" grpId="0"/>
      <p:bldP spid="24" grpId="0" animBg="1"/>
      <p:bldP spid="25" grpId="0" animBg="1"/>
      <p:bldP spid="32" grpId="0"/>
      <p:bldP spid="3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45221C-66AC-40FB-B892-451D9AF99C3D}" type="slidenum">
              <a:rPr lang="en-US" smtClean="0">
                <a:latin typeface="Arial" charset="0"/>
              </a:rPr>
              <a:pPr/>
              <a:t>35</a:t>
            </a:fld>
            <a:endParaRPr lang="en-US" smtClean="0">
              <a:latin typeface="Arial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Implication of the Parse Tree Theorem (assuming CNF)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u="sng" smtClean="0"/>
              <a:t>Fact:</a:t>
            </a:r>
            <a:endParaRPr lang="en-US" smtClean="0"/>
          </a:p>
          <a:p>
            <a:pPr lvl="1" eaLnBrk="1" hangingPunct="1"/>
            <a:r>
              <a:rPr lang="en-US" smtClean="0"/>
              <a:t>If the height of a parse tree is h, then</a:t>
            </a:r>
          </a:p>
          <a:p>
            <a:pPr lvl="2" eaLnBrk="1" hangingPunct="1"/>
            <a:r>
              <a:rPr lang="en-US" smtClean="0"/>
              <a:t>==&gt; |w| ≤ 2</a:t>
            </a:r>
            <a:r>
              <a:rPr lang="en-US" baseline="30000" smtClean="0"/>
              <a:t>h-1</a:t>
            </a:r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en-US" b="1" u="sng" smtClean="0">
              <a:solidFill>
                <a:srgbClr val="C0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b="1" u="sng" smtClean="0">
                <a:solidFill>
                  <a:srgbClr val="C00000"/>
                </a:solidFill>
              </a:rPr>
              <a:t>Implication:</a:t>
            </a:r>
            <a:endParaRPr lang="en-US" b="1" smtClean="0">
              <a:solidFill>
                <a:srgbClr val="C00000"/>
              </a:solidFill>
            </a:endParaRPr>
          </a:p>
          <a:p>
            <a:pPr lvl="1" eaLnBrk="1" hangingPunct="1"/>
            <a:r>
              <a:rPr lang="en-US" b="1" smtClean="0">
                <a:solidFill>
                  <a:srgbClr val="C00000"/>
                </a:solidFill>
              </a:rPr>
              <a:t>If |w| ≥ 2</a:t>
            </a:r>
            <a:r>
              <a:rPr lang="en-US" b="1" baseline="30000" smtClean="0">
                <a:solidFill>
                  <a:srgbClr val="C00000"/>
                </a:solidFill>
              </a:rPr>
              <a:t>h</a:t>
            </a:r>
            <a:r>
              <a:rPr lang="en-US" b="1" smtClean="0">
                <a:solidFill>
                  <a:srgbClr val="C00000"/>
                </a:solidFill>
              </a:rPr>
              <a:t>, then  </a:t>
            </a:r>
          </a:p>
          <a:p>
            <a:pPr lvl="2" eaLnBrk="1" hangingPunct="1"/>
            <a:r>
              <a:rPr lang="en-US" b="1" smtClean="0">
                <a:solidFill>
                  <a:srgbClr val="C00000"/>
                </a:solidFill>
              </a:rPr>
              <a:t>Its parse tree’s height is </a:t>
            </a:r>
            <a:r>
              <a:rPr lang="en-US" b="1" i="1" smtClean="0">
                <a:solidFill>
                  <a:srgbClr val="C00000"/>
                </a:solidFill>
              </a:rPr>
              <a:t>at least</a:t>
            </a:r>
            <a:r>
              <a:rPr lang="en-US" b="1" smtClean="0">
                <a:solidFill>
                  <a:srgbClr val="C00000"/>
                </a:solidFill>
              </a:rPr>
              <a:t> h+1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DC67AB-E157-4947-BFC4-FD5E7C8F44F3}" type="slidenum">
              <a:rPr lang="en-US" smtClean="0">
                <a:latin typeface="Arial" charset="0"/>
              </a:rPr>
              <a:pPr/>
              <a:t>36</a:t>
            </a:fld>
            <a:endParaRPr lang="en-US" smtClean="0">
              <a:latin typeface="Arial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The Pumping Lemma for CFLs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92D050"/>
          </a:solidFill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smtClean="0"/>
              <a:t>Let L be a CFL.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mtClean="0"/>
              <a:t>Then there exists a constant N, s.t., </a:t>
            </a:r>
          </a:p>
          <a:p>
            <a:pPr marL="990600" lvl="1" indent="-533400" eaLnBrk="1" hangingPunct="1"/>
            <a:r>
              <a:rPr lang="en-US" smtClean="0"/>
              <a:t>if z </a:t>
            </a:r>
            <a:r>
              <a:rPr lang="en-US" smtClean="0">
                <a:sym typeface="Symbol" pitchFamily="18" charset="2"/>
              </a:rPr>
              <a:t></a:t>
            </a:r>
            <a:r>
              <a:rPr lang="en-US" smtClean="0"/>
              <a:t>L s.t. |z|</a:t>
            </a:r>
            <a:r>
              <a:rPr lang="en-US" smtClean="0">
                <a:cs typeface="Arial" charset="0"/>
              </a:rPr>
              <a:t>≥N, then we can write z=</a:t>
            </a:r>
            <a:r>
              <a:rPr lang="en-US" smtClean="0">
                <a:solidFill>
                  <a:srgbClr val="993300"/>
                </a:solidFill>
                <a:cs typeface="Arial" charset="0"/>
              </a:rPr>
              <a:t>u</a:t>
            </a:r>
            <a:r>
              <a:rPr lang="en-US" smtClean="0">
                <a:solidFill>
                  <a:schemeClr val="hlink"/>
                </a:solidFill>
                <a:cs typeface="Arial" charset="0"/>
              </a:rPr>
              <a:t>v</a:t>
            </a:r>
            <a:r>
              <a:rPr lang="en-US" smtClean="0">
                <a:solidFill>
                  <a:srgbClr val="993300"/>
                </a:solidFill>
                <a:cs typeface="Arial" charset="0"/>
              </a:rPr>
              <a:t>w</a:t>
            </a:r>
            <a:r>
              <a:rPr lang="en-US" smtClean="0">
                <a:solidFill>
                  <a:schemeClr val="folHlink"/>
                </a:solidFill>
                <a:cs typeface="Arial" charset="0"/>
              </a:rPr>
              <a:t>x</a:t>
            </a:r>
            <a:r>
              <a:rPr lang="en-US" smtClean="0">
                <a:solidFill>
                  <a:srgbClr val="993300"/>
                </a:solidFill>
                <a:cs typeface="Arial" charset="0"/>
              </a:rPr>
              <a:t>y</a:t>
            </a:r>
            <a:r>
              <a:rPr lang="en-US" smtClean="0">
                <a:cs typeface="Arial" charset="0"/>
              </a:rPr>
              <a:t>, such that:</a:t>
            </a:r>
          </a:p>
          <a:p>
            <a:pPr marL="1371600" lvl="2" indent="-457200" eaLnBrk="1" hangingPunct="1">
              <a:buFont typeface="Arial" charset="0"/>
              <a:buAutoNum type="arabicPeriod"/>
            </a:pPr>
            <a:r>
              <a:rPr lang="en-US" smtClean="0">
                <a:cs typeface="Arial" charset="0"/>
              </a:rPr>
              <a:t>|</a:t>
            </a:r>
            <a:r>
              <a:rPr lang="en-US" smtClean="0">
                <a:solidFill>
                  <a:schemeClr val="hlink"/>
                </a:solidFill>
                <a:cs typeface="Arial" charset="0"/>
              </a:rPr>
              <a:t>v</a:t>
            </a:r>
            <a:r>
              <a:rPr lang="en-US" smtClean="0">
                <a:solidFill>
                  <a:srgbClr val="993300"/>
                </a:solidFill>
                <a:cs typeface="Arial" charset="0"/>
              </a:rPr>
              <a:t>w</a:t>
            </a:r>
            <a:r>
              <a:rPr lang="en-US" smtClean="0">
                <a:solidFill>
                  <a:schemeClr val="folHlink"/>
                </a:solidFill>
                <a:cs typeface="Arial" charset="0"/>
              </a:rPr>
              <a:t>x</a:t>
            </a:r>
            <a:r>
              <a:rPr lang="en-US" smtClean="0">
                <a:cs typeface="Arial" charset="0"/>
              </a:rPr>
              <a:t>| ≤ N</a:t>
            </a:r>
          </a:p>
          <a:p>
            <a:pPr marL="1371600" lvl="2" indent="-457200" eaLnBrk="1" hangingPunct="1">
              <a:buFont typeface="Arial" charset="0"/>
              <a:buAutoNum type="arabicPeriod"/>
            </a:pPr>
            <a:r>
              <a:rPr lang="en-US" smtClean="0">
                <a:solidFill>
                  <a:schemeClr val="hlink"/>
                </a:solidFill>
                <a:cs typeface="Arial" charset="0"/>
              </a:rPr>
              <a:t>v</a:t>
            </a:r>
            <a:r>
              <a:rPr lang="en-US" smtClean="0">
                <a:solidFill>
                  <a:schemeClr val="folHlink"/>
                </a:solidFill>
                <a:cs typeface="Arial" charset="0"/>
              </a:rPr>
              <a:t>x</a:t>
            </a:r>
            <a:r>
              <a:rPr lang="en-US" smtClean="0">
                <a:cs typeface="Arial" charset="0"/>
              </a:rPr>
              <a:t>≠</a:t>
            </a:r>
            <a:r>
              <a:rPr lang="en-US" smtClean="0">
                <a:cs typeface="Arial" charset="0"/>
                <a:sym typeface="Symbol" pitchFamily="18" charset="2"/>
              </a:rPr>
              <a:t></a:t>
            </a:r>
            <a:endParaRPr lang="en-US" smtClean="0">
              <a:cs typeface="Arial" charset="0"/>
            </a:endParaRPr>
          </a:p>
          <a:p>
            <a:pPr marL="1371600" lvl="2" indent="-457200" eaLnBrk="1" hangingPunct="1">
              <a:buFont typeface="Arial" charset="0"/>
              <a:buAutoNum type="arabicPeriod"/>
            </a:pPr>
            <a:r>
              <a:rPr lang="en-US" smtClean="0">
                <a:cs typeface="Arial" charset="0"/>
              </a:rPr>
              <a:t>For all k≥0: 	</a:t>
            </a:r>
            <a:r>
              <a:rPr lang="en-US" smtClean="0">
                <a:solidFill>
                  <a:srgbClr val="993300"/>
                </a:solidFill>
                <a:cs typeface="Arial" charset="0"/>
              </a:rPr>
              <a:t>u</a:t>
            </a:r>
            <a:r>
              <a:rPr lang="en-US" smtClean="0">
                <a:solidFill>
                  <a:schemeClr val="hlink"/>
                </a:solidFill>
                <a:cs typeface="Arial" charset="0"/>
              </a:rPr>
              <a:t>v</a:t>
            </a:r>
            <a:r>
              <a:rPr lang="en-US" baseline="30000" smtClean="0">
                <a:solidFill>
                  <a:schemeClr val="hlink"/>
                </a:solidFill>
                <a:cs typeface="Arial" charset="0"/>
              </a:rPr>
              <a:t>k</a:t>
            </a:r>
            <a:r>
              <a:rPr lang="en-US" smtClean="0">
                <a:solidFill>
                  <a:srgbClr val="993300"/>
                </a:solidFill>
                <a:cs typeface="Arial" charset="0"/>
              </a:rPr>
              <a:t>w</a:t>
            </a:r>
            <a:r>
              <a:rPr lang="en-US" smtClean="0">
                <a:solidFill>
                  <a:schemeClr val="folHlink"/>
                </a:solidFill>
                <a:cs typeface="Arial" charset="0"/>
              </a:rPr>
              <a:t>x</a:t>
            </a:r>
            <a:r>
              <a:rPr lang="en-US" baseline="30000" smtClean="0">
                <a:solidFill>
                  <a:schemeClr val="folHlink"/>
                </a:solidFill>
                <a:cs typeface="Arial" charset="0"/>
              </a:rPr>
              <a:t>k</a:t>
            </a:r>
            <a:r>
              <a:rPr lang="en-US" smtClean="0">
                <a:solidFill>
                  <a:srgbClr val="993300"/>
                </a:solidFill>
                <a:cs typeface="Arial" charset="0"/>
              </a:rPr>
              <a:t>y </a:t>
            </a:r>
            <a:r>
              <a:rPr lang="en-US" smtClean="0">
                <a:sym typeface="Symbol" pitchFamily="18" charset="2"/>
              </a:rPr>
              <a:t> </a:t>
            </a:r>
            <a:r>
              <a:rPr lang="en-US" smtClean="0">
                <a:cs typeface="Arial" charset="0"/>
              </a:rPr>
              <a:t>L</a:t>
            </a:r>
          </a:p>
        </p:txBody>
      </p:sp>
      <p:sp>
        <p:nvSpPr>
          <p:cNvPr id="38917" name="Text Box 4"/>
          <p:cNvSpPr txBox="1">
            <a:spLocks noChangeArrowheads="1"/>
          </p:cNvSpPr>
          <p:nvPr/>
        </p:nvSpPr>
        <p:spPr bwMode="auto">
          <a:xfrm>
            <a:off x="3429000" y="6096000"/>
            <a:ext cx="505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>
                <a:solidFill>
                  <a:srgbClr val="993300"/>
                </a:solidFill>
              </a:rPr>
              <a:t>Note:</a:t>
            </a:r>
            <a:r>
              <a:rPr lang="en-US">
                <a:solidFill>
                  <a:srgbClr val="993300"/>
                </a:solidFill>
              </a:rPr>
              <a:t> we are pumping in two places (v &amp; x)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06164AD-B6C7-423E-856C-81BB68E5AE12}" type="slidenum">
              <a:rPr lang="en-US" smtClean="0">
                <a:latin typeface="Arial" charset="0"/>
              </a:rPr>
              <a:pPr/>
              <a:t>37</a:t>
            </a:fld>
            <a:endParaRPr lang="en-US" smtClean="0">
              <a:latin typeface="Arial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Proof: Pumping Lemma for CFL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If L=</a:t>
            </a:r>
            <a:r>
              <a:rPr lang="el-GR" sz="2800" smtClean="0">
                <a:cs typeface="Arial" charset="0"/>
              </a:rPr>
              <a:t>Φ</a:t>
            </a:r>
            <a:r>
              <a:rPr lang="en-US" sz="2800" smtClean="0">
                <a:cs typeface="Arial" charset="0"/>
              </a:rPr>
              <a:t> or contains only </a:t>
            </a:r>
            <a:r>
              <a:rPr lang="en-US" sz="2800" smtClean="0">
                <a:cs typeface="Arial" charset="0"/>
                <a:sym typeface="Symbol" pitchFamily="18" charset="2"/>
              </a:rPr>
              <a:t></a:t>
            </a:r>
            <a:r>
              <a:rPr lang="en-US" sz="2800" smtClean="0">
                <a:cs typeface="Arial" charset="0"/>
              </a:rPr>
              <a:t>, then the lemma is trivially satisfied (as it cannot be violated)</a:t>
            </a:r>
          </a:p>
          <a:p>
            <a:pPr eaLnBrk="1" hangingPunct="1">
              <a:lnSpc>
                <a:spcPct val="90000"/>
              </a:lnSpc>
            </a:pPr>
            <a:endParaRPr lang="en-US" sz="2800" smtClean="0"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cs typeface="Arial" charset="0"/>
              </a:rPr>
              <a:t>For any other L which is a CFL: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cs typeface="Arial" charset="0"/>
              </a:rPr>
              <a:t>Let G be a CNF grammar for 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cs typeface="Arial" charset="0"/>
              </a:rPr>
              <a:t>Let m = number of variables in 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cs typeface="Arial" charset="0"/>
              </a:rPr>
              <a:t>Choose N=2</a:t>
            </a:r>
            <a:r>
              <a:rPr lang="en-US" sz="2400" baseline="30000" smtClean="0">
                <a:cs typeface="Arial" charset="0"/>
              </a:rPr>
              <a:t>m</a:t>
            </a:r>
            <a:r>
              <a:rPr lang="en-US" sz="2400" smtClean="0">
                <a:cs typeface="Arial" charset="0"/>
              </a:rPr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cs typeface="Arial" charset="0"/>
              </a:rPr>
              <a:t>Pick any z </a:t>
            </a:r>
            <a:r>
              <a:rPr lang="en-US" sz="2400" smtClean="0">
                <a:cs typeface="Arial" charset="0"/>
                <a:sym typeface="Symbol" pitchFamily="18" charset="2"/>
              </a:rPr>
              <a:t></a:t>
            </a:r>
            <a:r>
              <a:rPr lang="en-US" sz="2400" smtClean="0">
                <a:cs typeface="Arial" charset="0"/>
              </a:rPr>
              <a:t> L s.t. |z|≥ N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cs typeface="Arial" charset="0"/>
                <a:sym typeface="Wingdings" pitchFamily="2" charset="2"/>
              </a:rPr>
              <a:t> 	 the parse tree for z should have a height ≥ m+1</a:t>
            </a:r>
            <a:br>
              <a:rPr lang="en-US" sz="2400" smtClean="0">
                <a:cs typeface="Arial" charset="0"/>
                <a:sym typeface="Wingdings" pitchFamily="2" charset="2"/>
              </a:rPr>
            </a:br>
            <a:r>
              <a:rPr lang="en-US" sz="2400" smtClean="0">
                <a:cs typeface="Arial" charset="0"/>
                <a:sym typeface="Wingdings" pitchFamily="2" charset="2"/>
              </a:rPr>
              <a:t>				(by the parse tree theorem)</a:t>
            </a:r>
          </a:p>
          <a:p>
            <a:pPr lvl="1" eaLnBrk="1" hangingPunct="1">
              <a:lnSpc>
                <a:spcPct val="90000"/>
              </a:lnSpc>
            </a:pPr>
            <a:endParaRPr lang="el-GR" sz="240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C4450B-39F1-4575-8B21-4B37861DB7EA}" type="slidenum">
              <a:rPr lang="en-US" smtClean="0">
                <a:latin typeface="Arial" charset="0"/>
              </a:rPr>
              <a:pPr/>
              <a:t>38</a:t>
            </a:fld>
            <a:endParaRPr lang="en-US" smtClean="0">
              <a:latin typeface="Arial" charset="0"/>
            </a:endParaRPr>
          </a:p>
        </p:txBody>
      </p:sp>
      <p:sp>
        <p:nvSpPr>
          <p:cNvPr id="4096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Parse tree for z</a:t>
            </a:r>
          </a:p>
        </p:txBody>
      </p:sp>
      <p:sp>
        <p:nvSpPr>
          <p:cNvPr id="40964" name="Line 5"/>
          <p:cNvSpPr>
            <a:spLocks noChangeShapeType="1"/>
          </p:cNvSpPr>
          <p:nvPr/>
        </p:nvSpPr>
        <p:spPr bwMode="auto">
          <a:xfrm flipH="1">
            <a:off x="762000" y="2514600"/>
            <a:ext cx="9906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65" name="Line 6"/>
          <p:cNvSpPr>
            <a:spLocks noChangeShapeType="1"/>
          </p:cNvSpPr>
          <p:nvPr/>
        </p:nvSpPr>
        <p:spPr bwMode="auto">
          <a:xfrm>
            <a:off x="1752600" y="2514600"/>
            <a:ext cx="13716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66" name="Freeform 7"/>
          <p:cNvSpPr>
            <a:spLocks/>
          </p:cNvSpPr>
          <p:nvPr/>
        </p:nvSpPr>
        <p:spPr bwMode="auto">
          <a:xfrm>
            <a:off x="762000" y="4800600"/>
            <a:ext cx="2362200" cy="622300"/>
          </a:xfrm>
          <a:custGeom>
            <a:avLst/>
            <a:gdLst>
              <a:gd name="T0" fmla="*/ 0 w 1488"/>
              <a:gd name="T1" fmla="*/ 0 h 392"/>
              <a:gd name="T2" fmla="*/ 2147483647 w 1488"/>
              <a:gd name="T3" fmla="*/ 2147483647 h 392"/>
              <a:gd name="T4" fmla="*/ 2147483647 w 1488"/>
              <a:gd name="T5" fmla="*/ 2147483647 h 392"/>
              <a:gd name="T6" fmla="*/ 2147483647 w 1488"/>
              <a:gd name="T7" fmla="*/ 2147483647 h 392"/>
              <a:gd name="T8" fmla="*/ 2147483647 w 1488"/>
              <a:gd name="T9" fmla="*/ 2147483647 h 392"/>
              <a:gd name="T10" fmla="*/ 2147483647 w 1488"/>
              <a:gd name="T11" fmla="*/ 2147483647 h 392"/>
              <a:gd name="T12" fmla="*/ 2147483647 w 1488"/>
              <a:gd name="T13" fmla="*/ 2147483647 h 392"/>
              <a:gd name="T14" fmla="*/ 2147483647 w 1488"/>
              <a:gd name="T15" fmla="*/ 2147483647 h 392"/>
              <a:gd name="T16" fmla="*/ 2147483647 w 1488"/>
              <a:gd name="T17" fmla="*/ 2147483647 h 392"/>
              <a:gd name="T18" fmla="*/ 2147483647 w 1488"/>
              <a:gd name="T19" fmla="*/ 2147483647 h 392"/>
              <a:gd name="T20" fmla="*/ 2147483647 w 1488"/>
              <a:gd name="T21" fmla="*/ 2147483647 h 392"/>
              <a:gd name="T22" fmla="*/ 2147483647 w 1488"/>
              <a:gd name="T23" fmla="*/ 2147483647 h 392"/>
              <a:gd name="T24" fmla="*/ 2147483647 w 1488"/>
              <a:gd name="T25" fmla="*/ 2147483647 h 392"/>
              <a:gd name="T26" fmla="*/ 2147483647 w 1488"/>
              <a:gd name="T27" fmla="*/ 2147483647 h 392"/>
              <a:gd name="T28" fmla="*/ 2147483647 w 1488"/>
              <a:gd name="T29" fmla="*/ 2147483647 h 392"/>
              <a:gd name="T30" fmla="*/ 2147483647 w 1488"/>
              <a:gd name="T31" fmla="*/ 2147483647 h 3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488"/>
              <a:gd name="T49" fmla="*/ 0 h 392"/>
              <a:gd name="T50" fmla="*/ 1488 w 1488"/>
              <a:gd name="T51" fmla="*/ 392 h 39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488" h="392">
                <a:moveTo>
                  <a:pt x="0" y="0"/>
                </a:moveTo>
                <a:cubicBezTo>
                  <a:pt x="72" y="44"/>
                  <a:pt x="144" y="88"/>
                  <a:pt x="192" y="96"/>
                </a:cubicBezTo>
                <a:cubicBezTo>
                  <a:pt x="240" y="104"/>
                  <a:pt x="264" y="56"/>
                  <a:pt x="288" y="48"/>
                </a:cubicBezTo>
                <a:cubicBezTo>
                  <a:pt x="312" y="40"/>
                  <a:pt x="312" y="32"/>
                  <a:pt x="336" y="48"/>
                </a:cubicBezTo>
                <a:cubicBezTo>
                  <a:pt x="360" y="64"/>
                  <a:pt x="408" y="120"/>
                  <a:pt x="432" y="144"/>
                </a:cubicBezTo>
                <a:cubicBezTo>
                  <a:pt x="456" y="168"/>
                  <a:pt x="464" y="208"/>
                  <a:pt x="480" y="192"/>
                </a:cubicBezTo>
                <a:cubicBezTo>
                  <a:pt x="496" y="176"/>
                  <a:pt x="480" y="16"/>
                  <a:pt x="528" y="48"/>
                </a:cubicBezTo>
                <a:cubicBezTo>
                  <a:pt x="576" y="80"/>
                  <a:pt x="704" y="376"/>
                  <a:pt x="768" y="384"/>
                </a:cubicBezTo>
                <a:cubicBezTo>
                  <a:pt x="832" y="392"/>
                  <a:pt x="872" y="144"/>
                  <a:pt x="912" y="96"/>
                </a:cubicBezTo>
                <a:cubicBezTo>
                  <a:pt x="952" y="48"/>
                  <a:pt x="984" y="88"/>
                  <a:pt x="1008" y="96"/>
                </a:cubicBezTo>
                <a:cubicBezTo>
                  <a:pt x="1032" y="104"/>
                  <a:pt x="1040" y="152"/>
                  <a:pt x="1056" y="144"/>
                </a:cubicBezTo>
                <a:cubicBezTo>
                  <a:pt x="1072" y="136"/>
                  <a:pt x="1072" y="48"/>
                  <a:pt x="1104" y="48"/>
                </a:cubicBezTo>
                <a:cubicBezTo>
                  <a:pt x="1136" y="48"/>
                  <a:pt x="1216" y="120"/>
                  <a:pt x="1248" y="144"/>
                </a:cubicBezTo>
                <a:cubicBezTo>
                  <a:pt x="1280" y="168"/>
                  <a:pt x="1280" y="192"/>
                  <a:pt x="1296" y="192"/>
                </a:cubicBezTo>
                <a:cubicBezTo>
                  <a:pt x="1312" y="192"/>
                  <a:pt x="1312" y="168"/>
                  <a:pt x="1344" y="144"/>
                </a:cubicBezTo>
                <a:cubicBezTo>
                  <a:pt x="1376" y="120"/>
                  <a:pt x="1432" y="84"/>
                  <a:pt x="1488" y="48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67" name="Line 8"/>
          <p:cNvSpPr>
            <a:spLocks noChangeShapeType="1"/>
          </p:cNvSpPr>
          <p:nvPr/>
        </p:nvSpPr>
        <p:spPr bwMode="auto">
          <a:xfrm>
            <a:off x="990600" y="58674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68" name="Text Box 9"/>
          <p:cNvSpPr txBox="1">
            <a:spLocks noChangeArrowheads="1"/>
          </p:cNvSpPr>
          <p:nvPr/>
        </p:nvSpPr>
        <p:spPr bwMode="auto">
          <a:xfrm>
            <a:off x="1765300" y="5878513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z</a:t>
            </a:r>
          </a:p>
        </p:txBody>
      </p:sp>
      <p:sp>
        <p:nvSpPr>
          <p:cNvPr id="40969" name="Oval 11"/>
          <p:cNvSpPr>
            <a:spLocks noChangeArrowheads="1"/>
          </p:cNvSpPr>
          <p:nvPr/>
        </p:nvSpPr>
        <p:spPr bwMode="auto">
          <a:xfrm>
            <a:off x="1600200" y="2286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         S  = A</a:t>
            </a:r>
            <a:r>
              <a:rPr lang="en-US" sz="1600" baseline="-25000"/>
              <a:t>0</a:t>
            </a:r>
          </a:p>
        </p:txBody>
      </p:sp>
      <p:sp>
        <p:nvSpPr>
          <p:cNvPr id="40970" name="Line 12"/>
          <p:cNvSpPr>
            <a:spLocks noChangeShapeType="1"/>
          </p:cNvSpPr>
          <p:nvPr/>
        </p:nvSpPr>
        <p:spPr bwMode="auto">
          <a:xfrm>
            <a:off x="1752600" y="2590800"/>
            <a:ext cx="228600" cy="28194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71" name="Text Box 13"/>
          <p:cNvSpPr txBox="1">
            <a:spLocks noChangeArrowheads="1"/>
          </p:cNvSpPr>
          <p:nvPr/>
        </p:nvSpPr>
        <p:spPr bwMode="auto">
          <a:xfrm>
            <a:off x="1736725" y="2879725"/>
            <a:ext cx="396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  <a:r>
              <a:rPr lang="en-US" sz="1600" baseline="-25000"/>
              <a:t>1</a:t>
            </a:r>
          </a:p>
        </p:txBody>
      </p:sp>
      <p:sp>
        <p:nvSpPr>
          <p:cNvPr id="40972" name="Text Box 14"/>
          <p:cNvSpPr txBox="1">
            <a:spLocks noChangeArrowheads="1"/>
          </p:cNvSpPr>
          <p:nvPr/>
        </p:nvSpPr>
        <p:spPr bwMode="auto">
          <a:xfrm>
            <a:off x="1812925" y="3244850"/>
            <a:ext cx="396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  <a:r>
              <a:rPr lang="en-US" sz="1600" baseline="-25000"/>
              <a:t>2</a:t>
            </a:r>
          </a:p>
        </p:txBody>
      </p:sp>
      <p:sp>
        <p:nvSpPr>
          <p:cNvPr id="40973" name="Text Box 15"/>
          <p:cNvSpPr txBox="1">
            <a:spLocks noChangeArrowheads="1"/>
          </p:cNvSpPr>
          <p:nvPr/>
        </p:nvSpPr>
        <p:spPr bwMode="auto">
          <a:xfrm>
            <a:off x="1965325" y="4616450"/>
            <a:ext cx="5159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  <a:r>
              <a:rPr lang="en-US" sz="1600" baseline="-25000"/>
              <a:t>h-1</a:t>
            </a:r>
          </a:p>
        </p:txBody>
      </p:sp>
      <p:sp>
        <p:nvSpPr>
          <p:cNvPr id="40974" name="Text Box 16"/>
          <p:cNvSpPr txBox="1">
            <a:spLocks noChangeArrowheads="1"/>
          </p:cNvSpPr>
          <p:nvPr/>
        </p:nvSpPr>
        <p:spPr bwMode="auto">
          <a:xfrm rot="-250774">
            <a:off x="1889125" y="3581400"/>
            <a:ext cx="254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.</a:t>
            </a:r>
          </a:p>
          <a:p>
            <a:r>
              <a:rPr lang="en-US"/>
              <a:t>.</a:t>
            </a:r>
          </a:p>
          <a:p>
            <a:r>
              <a:rPr lang="en-US"/>
              <a:t>.</a:t>
            </a:r>
            <a:endParaRPr lang="en-US" baseline="-25000"/>
          </a:p>
        </p:txBody>
      </p:sp>
      <p:sp>
        <p:nvSpPr>
          <p:cNvPr id="40975" name="Text Box 17"/>
          <p:cNvSpPr txBox="1">
            <a:spLocks noChangeArrowheads="1"/>
          </p:cNvSpPr>
          <p:nvPr/>
        </p:nvSpPr>
        <p:spPr bwMode="auto">
          <a:xfrm>
            <a:off x="3130550" y="3716338"/>
            <a:ext cx="6461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folHlink"/>
                </a:solidFill>
              </a:rPr>
              <a:t>h </a:t>
            </a:r>
            <a:r>
              <a:rPr lang="en-US" sz="1000">
                <a:solidFill>
                  <a:schemeClr val="folHlink"/>
                </a:solidFill>
                <a:cs typeface="Arial" charset="0"/>
              </a:rPr>
              <a:t>≥ m+1</a:t>
            </a:r>
          </a:p>
        </p:txBody>
      </p:sp>
      <p:sp>
        <p:nvSpPr>
          <p:cNvPr id="40976" name="Line 18"/>
          <p:cNvSpPr>
            <a:spLocks noChangeShapeType="1"/>
          </p:cNvSpPr>
          <p:nvPr/>
        </p:nvSpPr>
        <p:spPr bwMode="auto">
          <a:xfrm flipV="1">
            <a:off x="3429000" y="2438400"/>
            <a:ext cx="0" cy="121920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77" name="Line 19"/>
          <p:cNvSpPr>
            <a:spLocks noChangeShapeType="1"/>
          </p:cNvSpPr>
          <p:nvPr/>
        </p:nvSpPr>
        <p:spPr bwMode="auto">
          <a:xfrm>
            <a:off x="3429000" y="4267200"/>
            <a:ext cx="0" cy="99060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8679" name="AutoShape 39"/>
          <p:cNvSpPr>
            <a:spLocks noChangeArrowheads="1"/>
          </p:cNvSpPr>
          <p:nvPr/>
        </p:nvSpPr>
        <p:spPr bwMode="auto">
          <a:xfrm>
            <a:off x="4267200" y="3657600"/>
            <a:ext cx="6096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52"/>
          <p:cNvGrpSpPr>
            <a:grpSpLocks/>
          </p:cNvGrpSpPr>
          <p:nvPr/>
        </p:nvGrpSpPr>
        <p:grpSpPr bwMode="auto">
          <a:xfrm>
            <a:off x="5273675" y="2225675"/>
            <a:ext cx="3014663" cy="3989388"/>
            <a:chOff x="3322" y="1402"/>
            <a:chExt cx="1899" cy="2513"/>
          </a:xfrm>
        </p:grpSpPr>
        <p:sp>
          <p:nvSpPr>
            <p:cNvPr id="40994" name="Text Box 27"/>
            <p:cNvSpPr txBox="1">
              <a:spLocks noChangeArrowheads="1"/>
            </p:cNvSpPr>
            <p:nvPr/>
          </p:nvSpPr>
          <p:spPr bwMode="auto">
            <a:xfrm>
              <a:off x="3954" y="3665"/>
              <a:ext cx="8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1"/>
                <a:t>z = </a:t>
              </a:r>
              <a:r>
                <a:rPr lang="en-US" i="1">
                  <a:solidFill>
                    <a:srgbClr val="993300"/>
                  </a:solidFill>
                </a:rPr>
                <a:t>u</a:t>
              </a:r>
              <a:r>
                <a:rPr lang="en-US" i="1">
                  <a:solidFill>
                    <a:schemeClr val="hlink"/>
                  </a:solidFill>
                </a:rPr>
                <a:t>v</a:t>
              </a:r>
              <a:r>
                <a:rPr lang="en-US" i="1">
                  <a:solidFill>
                    <a:srgbClr val="993300"/>
                  </a:solidFill>
                </a:rPr>
                <a:t>w</a:t>
              </a:r>
              <a:r>
                <a:rPr lang="en-US" i="1">
                  <a:solidFill>
                    <a:schemeClr val="folHlink"/>
                  </a:solidFill>
                </a:rPr>
                <a:t>x</a:t>
              </a:r>
              <a:r>
                <a:rPr lang="en-US" i="1">
                  <a:solidFill>
                    <a:srgbClr val="993300"/>
                  </a:solidFill>
                </a:rPr>
                <a:t>y</a:t>
              </a:r>
            </a:p>
          </p:txBody>
        </p:sp>
        <p:grpSp>
          <p:nvGrpSpPr>
            <p:cNvPr id="40995" name="Group 51"/>
            <p:cNvGrpSpPr>
              <a:grpSpLocks/>
            </p:cNvGrpSpPr>
            <p:nvPr/>
          </p:nvGrpSpPr>
          <p:grpSpPr bwMode="auto">
            <a:xfrm>
              <a:off x="3322" y="1402"/>
              <a:ext cx="1899" cy="2256"/>
              <a:chOff x="3322" y="1402"/>
              <a:chExt cx="1899" cy="2256"/>
            </a:xfrm>
          </p:grpSpPr>
          <p:sp>
            <p:nvSpPr>
              <p:cNvPr id="40996" name="Line 23"/>
              <p:cNvSpPr>
                <a:spLocks noChangeShapeType="1"/>
              </p:cNvSpPr>
              <p:nvPr/>
            </p:nvSpPr>
            <p:spPr bwMode="auto">
              <a:xfrm flipH="1">
                <a:off x="3322" y="1546"/>
                <a:ext cx="624" cy="14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997" name="Line 24"/>
              <p:cNvSpPr>
                <a:spLocks noChangeShapeType="1"/>
              </p:cNvSpPr>
              <p:nvPr/>
            </p:nvSpPr>
            <p:spPr bwMode="auto">
              <a:xfrm>
                <a:off x="3946" y="1546"/>
                <a:ext cx="864" cy="14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998" name="Freeform 25"/>
              <p:cNvSpPr>
                <a:spLocks/>
              </p:cNvSpPr>
              <p:nvPr/>
            </p:nvSpPr>
            <p:spPr bwMode="auto">
              <a:xfrm>
                <a:off x="3322" y="2986"/>
                <a:ext cx="1488" cy="392"/>
              </a:xfrm>
              <a:custGeom>
                <a:avLst/>
                <a:gdLst>
                  <a:gd name="T0" fmla="*/ 0 w 1488"/>
                  <a:gd name="T1" fmla="*/ 0 h 392"/>
                  <a:gd name="T2" fmla="*/ 192 w 1488"/>
                  <a:gd name="T3" fmla="*/ 96 h 392"/>
                  <a:gd name="T4" fmla="*/ 288 w 1488"/>
                  <a:gd name="T5" fmla="*/ 48 h 392"/>
                  <a:gd name="T6" fmla="*/ 336 w 1488"/>
                  <a:gd name="T7" fmla="*/ 48 h 392"/>
                  <a:gd name="T8" fmla="*/ 432 w 1488"/>
                  <a:gd name="T9" fmla="*/ 144 h 392"/>
                  <a:gd name="T10" fmla="*/ 480 w 1488"/>
                  <a:gd name="T11" fmla="*/ 192 h 392"/>
                  <a:gd name="T12" fmla="*/ 528 w 1488"/>
                  <a:gd name="T13" fmla="*/ 48 h 392"/>
                  <a:gd name="T14" fmla="*/ 768 w 1488"/>
                  <a:gd name="T15" fmla="*/ 384 h 392"/>
                  <a:gd name="T16" fmla="*/ 912 w 1488"/>
                  <a:gd name="T17" fmla="*/ 96 h 392"/>
                  <a:gd name="T18" fmla="*/ 1008 w 1488"/>
                  <a:gd name="T19" fmla="*/ 96 h 392"/>
                  <a:gd name="T20" fmla="*/ 1056 w 1488"/>
                  <a:gd name="T21" fmla="*/ 144 h 392"/>
                  <a:gd name="T22" fmla="*/ 1104 w 1488"/>
                  <a:gd name="T23" fmla="*/ 48 h 392"/>
                  <a:gd name="T24" fmla="*/ 1248 w 1488"/>
                  <a:gd name="T25" fmla="*/ 144 h 392"/>
                  <a:gd name="T26" fmla="*/ 1296 w 1488"/>
                  <a:gd name="T27" fmla="*/ 192 h 392"/>
                  <a:gd name="T28" fmla="*/ 1344 w 1488"/>
                  <a:gd name="T29" fmla="*/ 144 h 392"/>
                  <a:gd name="T30" fmla="*/ 1488 w 1488"/>
                  <a:gd name="T31" fmla="*/ 48 h 392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488"/>
                  <a:gd name="T49" fmla="*/ 0 h 392"/>
                  <a:gd name="T50" fmla="*/ 1488 w 1488"/>
                  <a:gd name="T51" fmla="*/ 392 h 392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488" h="392">
                    <a:moveTo>
                      <a:pt x="0" y="0"/>
                    </a:moveTo>
                    <a:cubicBezTo>
                      <a:pt x="72" y="44"/>
                      <a:pt x="144" y="88"/>
                      <a:pt x="192" y="96"/>
                    </a:cubicBezTo>
                    <a:cubicBezTo>
                      <a:pt x="240" y="104"/>
                      <a:pt x="264" y="56"/>
                      <a:pt x="288" y="48"/>
                    </a:cubicBezTo>
                    <a:cubicBezTo>
                      <a:pt x="312" y="40"/>
                      <a:pt x="312" y="32"/>
                      <a:pt x="336" y="48"/>
                    </a:cubicBezTo>
                    <a:cubicBezTo>
                      <a:pt x="360" y="64"/>
                      <a:pt x="408" y="120"/>
                      <a:pt x="432" y="144"/>
                    </a:cubicBezTo>
                    <a:cubicBezTo>
                      <a:pt x="456" y="168"/>
                      <a:pt x="464" y="208"/>
                      <a:pt x="480" y="192"/>
                    </a:cubicBezTo>
                    <a:cubicBezTo>
                      <a:pt x="496" y="176"/>
                      <a:pt x="480" y="16"/>
                      <a:pt x="528" y="48"/>
                    </a:cubicBezTo>
                    <a:cubicBezTo>
                      <a:pt x="576" y="80"/>
                      <a:pt x="704" y="376"/>
                      <a:pt x="768" y="384"/>
                    </a:cubicBezTo>
                    <a:cubicBezTo>
                      <a:pt x="832" y="392"/>
                      <a:pt x="872" y="144"/>
                      <a:pt x="912" y="96"/>
                    </a:cubicBezTo>
                    <a:cubicBezTo>
                      <a:pt x="952" y="48"/>
                      <a:pt x="984" y="88"/>
                      <a:pt x="1008" y="96"/>
                    </a:cubicBezTo>
                    <a:cubicBezTo>
                      <a:pt x="1032" y="104"/>
                      <a:pt x="1040" y="152"/>
                      <a:pt x="1056" y="144"/>
                    </a:cubicBezTo>
                    <a:cubicBezTo>
                      <a:pt x="1072" y="136"/>
                      <a:pt x="1072" y="48"/>
                      <a:pt x="1104" y="48"/>
                    </a:cubicBezTo>
                    <a:cubicBezTo>
                      <a:pt x="1136" y="48"/>
                      <a:pt x="1216" y="120"/>
                      <a:pt x="1248" y="144"/>
                    </a:cubicBezTo>
                    <a:cubicBezTo>
                      <a:pt x="1280" y="168"/>
                      <a:pt x="1280" y="192"/>
                      <a:pt x="1296" y="192"/>
                    </a:cubicBezTo>
                    <a:cubicBezTo>
                      <a:pt x="1312" y="192"/>
                      <a:pt x="1312" y="168"/>
                      <a:pt x="1344" y="144"/>
                    </a:cubicBezTo>
                    <a:cubicBezTo>
                      <a:pt x="1376" y="120"/>
                      <a:pt x="1432" y="84"/>
                      <a:pt x="1488" y="48"/>
                    </a:cubicBez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999" name="Line 26"/>
              <p:cNvSpPr>
                <a:spLocks noChangeShapeType="1"/>
              </p:cNvSpPr>
              <p:nvPr/>
            </p:nvSpPr>
            <p:spPr bwMode="auto">
              <a:xfrm>
                <a:off x="3466" y="3658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00" name="Oval 28"/>
              <p:cNvSpPr>
                <a:spLocks noChangeArrowheads="1"/>
              </p:cNvSpPr>
              <p:nvPr/>
            </p:nvSpPr>
            <p:spPr bwMode="auto">
              <a:xfrm>
                <a:off x="3850" y="1402"/>
                <a:ext cx="192" cy="1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600"/>
                  <a:t>         S  = A</a:t>
                </a:r>
                <a:r>
                  <a:rPr lang="en-US" sz="1600" baseline="-25000"/>
                  <a:t>0</a:t>
                </a:r>
              </a:p>
            </p:txBody>
          </p:sp>
          <p:sp>
            <p:nvSpPr>
              <p:cNvPr id="41001" name="Line 29"/>
              <p:cNvSpPr>
                <a:spLocks noChangeShapeType="1"/>
              </p:cNvSpPr>
              <p:nvPr/>
            </p:nvSpPr>
            <p:spPr bwMode="auto">
              <a:xfrm>
                <a:off x="3946" y="1594"/>
                <a:ext cx="144" cy="177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02" name="Text Box 30"/>
              <p:cNvSpPr txBox="1">
                <a:spLocks noChangeArrowheads="1"/>
              </p:cNvSpPr>
              <p:nvPr/>
            </p:nvSpPr>
            <p:spPr bwMode="auto">
              <a:xfrm>
                <a:off x="3974" y="2044"/>
                <a:ext cx="221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A</a:t>
                </a:r>
                <a:r>
                  <a:rPr lang="en-US" sz="1600" baseline="-25000"/>
                  <a:t>i</a:t>
                </a:r>
              </a:p>
            </p:txBody>
          </p:sp>
          <p:sp>
            <p:nvSpPr>
              <p:cNvPr id="41003" name="Text Box 31"/>
              <p:cNvSpPr txBox="1">
                <a:spLocks noChangeArrowheads="1"/>
              </p:cNvSpPr>
              <p:nvPr/>
            </p:nvSpPr>
            <p:spPr bwMode="auto">
              <a:xfrm>
                <a:off x="4022" y="2572"/>
                <a:ext cx="221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A</a:t>
                </a:r>
                <a:r>
                  <a:rPr lang="en-US" sz="1600" baseline="-25000"/>
                  <a:t>j</a:t>
                </a:r>
              </a:p>
            </p:txBody>
          </p:sp>
          <p:sp>
            <p:nvSpPr>
              <p:cNvPr id="41004" name="Text Box 34"/>
              <p:cNvSpPr txBox="1">
                <a:spLocks noChangeArrowheads="1"/>
              </p:cNvSpPr>
              <p:nvPr/>
            </p:nvSpPr>
            <p:spPr bwMode="auto">
              <a:xfrm>
                <a:off x="4814" y="2303"/>
                <a:ext cx="407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000">
                    <a:solidFill>
                      <a:schemeClr val="folHlink"/>
                    </a:solidFill>
                  </a:rPr>
                  <a:t>h </a:t>
                </a:r>
                <a:r>
                  <a:rPr lang="en-US" sz="1000">
                    <a:solidFill>
                      <a:schemeClr val="folHlink"/>
                    </a:solidFill>
                    <a:cs typeface="Arial" charset="0"/>
                  </a:rPr>
                  <a:t>≥ m+1</a:t>
                </a:r>
              </a:p>
            </p:txBody>
          </p:sp>
          <p:sp>
            <p:nvSpPr>
              <p:cNvPr id="41005" name="Line 35"/>
              <p:cNvSpPr>
                <a:spLocks noChangeShapeType="1"/>
              </p:cNvSpPr>
              <p:nvPr/>
            </p:nvSpPr>
            <p:spPr bwMode="auto">
              <a:xfrm flipV="1">
                <a:off x="5002" y="1498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06" name="Line 36"/>
              <p:cNvSpPr>
                <a:spLocks noChangeShapeType="1"/>
              </p:cNvSpPr>
              <p:nvPr/>
            </p:nvSpPr>
            <p:spPr bwMode="auto">
              <a:xfrm flipH="1">
                <a:off x="4992" y="2650"/>
                <a:ext cx="10" cy="75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07" name="Line 41"/>
              <p:cNvSpPr>
                <a:spLocks noChangeShapeType="1"/>
              </p:cNvSpPr>
              <p:nvPr/>
            </p:nvSpPr>
            <p:spPr bwMode="auto">
              <a:xfrm flipH="1">
                <a:off x="3648" y="2160"/>
                <a:ext cx="336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08" name="Line 42"/>
              <p:cNvSpPr>
                <a:spLocks noChangeShapeType="1"/>
              </p:cNvSpPr>
              <p:nvPr/>
            </p:nvSpPr>
            <p:spPr bwMode="auto">
              <a:xfrm>
                <a:off x="3984" y="2160"/>
                <a:ext cx="528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09" name="Line 43"/>
              <p:cNvSpPr>
                <a:spLocks noChangeShapeType="1"/>
              </p:cNvSpPr>
              <p:nvPr/>
            </p:nvSpPr>
            <p:spPr bwMode="auto">
              <a:xfrm flipH="1">
                <a:off x="3840" y="2640"/>
                <a:ext cx="192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10" name="Line 44"/>
              <p:cNvSpPr>
                <a:spLocks noChangeShapeType="1"/>
              </p:cNvSpPr>
              <p:nvPr/>
            </p:nvSpPr>
            <p:spPr bwMode="auto">
              <a:xfrm>
                <a:off x="4032" y="2640"/>
                <a:ext cx="240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11" name="Text Box 45"/>
              <p:cNvSpPr txBox="1">
                <a:spLocks noChangeArrowheads="1"/>
              </p:cNvSpPr>
              <p:nvPr/>
            </p:nvSpPr>
            <p:spPr bwMode="auto">
              <a:xfrm>
                <a:off x="3360" y="311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i="1">
                    <a:solidFill>
                      <a:srgbClr val="993300"/>
                    </a:solidFill>
                  </a:rPr>
                  <a:t>u</a:t>
                </a:r>
              </a:p>
            </p:txBody>
          </p:sp>
          <p:sp>
            <p:nvSpPr>
              <p:cNvPr id="41012" name="Text Box 46"/>
              <p:cNvSpPr txBox="1">
                <a:spLocks noChangeArrowheads="1"/>
              </p:cNvSpPr>
              <p:nvPr/>
            </p:nvSpPr>
            <p:spPr bwMode="auto">
              <a:xfrm>
                <a:off x="3984" y="3350"/>
                <a:ext cx="23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i="1">
                    <a:solidFill>
                      <a:srgbClr val="993300"/>
                    </a:solidFill>
                  </a:rPr>
                  <a:t>w</a:t>
                </a:r>
              </a:p>
            </p:txBody>
          </p:sp>
          <p:sp>
            <p:nvSpPr>
              <p:cNvPr id="41013" name="Text Box 47"/>
              <p:cNvSpPr txBox="1">
                <a:spLocks noChangeArrowheads="1"/>
              </p:cNvSpPr>
              <p:nvPr/>
            </p:nvSpPr>
            <p:spPr bwMode="auto">
              <a:xfrm>
                <a:off x="4608" y="3158"/>
                <a:ext cx="19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i="1">
                    <a:solidFill>
                      <a:srgbClr val="993300"/>
                    </a:solidFill>
                  </a:rPr>
                  <a:t>y</a:t>
                </a:r>
              </a:p>
            </p:txBody>
          </p:sp>
          <p:sp>
            <p:nvSpPr>
              <p:cNvPr id="41014" name="Text Box 48"/>
              <p:cNvSpPr txBox="1">
                <a:spLocks noChangeArrowheads="1"/>
              </p:cNvSpPr>
              <p:nvPr/>
            </p:nvSpPr>
            <p:spPr bwMode="auto">
              <a:xfrm>
                <a:off x="3600" y="3110"/>
                <a:ext cx="19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i="1">
                    <a:solidFill>
                      <a:schemeClr val="hlink"/>
                    </a:solidFill>
                  </a:rPr>
                  <a:t>v</a:t>
                </a:r>
              </a:p>
            </p:txBody>
          </p:sp>
          <p:sp>
            <p:nvSpPr>
              <p:cNvPr id="41015" name="Text Box 49"/>
              <p:cNvSpPr txBox="1">
                <a:spLocks noChangeArrowheads="1"/>
              </p:cNvSpPr>
              <p:nvPr/>
            </p:nvSpPr>
            <p:spPr bwMode="auto">
              <a:xfrm>
                <a:off x="4320" y="3110"/>
                <a:ext cx="19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i="1">
                    <a:solidFill>
                      <a:schemeClr val="folHlink"/>
                    </a:solidFill>
                  </a:rPr>
                  <a:t>x</a:t>
                </a:r>
              </a:p>
            </p:txBody>
          </p:sp>
        </p:grpSp>
      </p:grpSp>
      <p:sp>
        <p:nvSpPr>
          <p:cNvPr id="368690" name="Text Box 50"/>
          <p:cNvSpPr txBox="1">
            <a:spLocks noChangeArrowheads="1"/>
          </p:cNvSpPr>
          <p:nvPr/>
        </p:nvSpPr>
        <p:spPr bwMode="auto">
          <a:xfrm>
            <a:off x="5029200" y="6259513"/>
            <a:ext cx="2513013" cy="4064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buFontTx/>
              <a:buChar char="•"/>
            </a:pPr>
            <a:r>
              <a:rPr lang="en-US"/>
              <a:t>Therefore, vx≠</a:t>
            </a:r>
            <a:r>
              <a:rPr lang="en-US">
                <a:sym typeface="Symbol" pitchFamily="18" charset="2"/>
              </a:rPr>
              <a:t></a:t>
            </a:r>
            <a:endParaRPr lang="en-US"/>
          </a:p>
        </p:txBody>
      </p:sp>
      <p:sp>
        <p:nvSpPr>
          <p:cNvPr id="368694" name="Text Box 54"/>
          <p:cNvSpPr txBox="1">
            <a:spLocks noChangeArrowheads="1"/>
          </p:cNvSpPr>
          <p:nvPr/>
        </p:nvSpPr>
        <p:spPr bwMode="auto">
          <a:xfrm>
            <a:off x="7086600" y="1905000"/>
            <a:ext cx="15240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993300"/>
                </a:solidFill>
              </a:rPr>
              <a:t>h-m≤ i &lt; j ≤ h</a:t>
            </a:r>
          </a:p>
        </p:txBody>
      </p:sp>
      <p:sp>
        <p:nvSpPr>
          <p:cNvPr id="368718" name="Text Box 78"/>
          <p:cNvSpPr txBox="1">
            <a:spLocks noChangeArrowheads="1"/>
          </p:cNvSpPr>
          <p:nvPr/>
        </p:nvSpPr>
        <p:spPr bwMode="auto">
          <a:xfrm>
            <a:off x="8458200" y="4338638"/>
            <a:ext cx="5349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m+1</a:t>
            </a:r>
          </a:p>
        </p:txBody>
      </p:sp>
      <p:sp>
        <p:nvSpPr>
          <p:cNvPr id="368719" name="Line 79"/>
          <p:cNvSpPr>
            <a:spLocks noChangeShapeType="1"/>
          </p:cNvSpPr>
          <p:nvPr/>
        </p:nvSpPr>
        <p:spPr bwMode="auto">
          <a:xfrm flipV="1">
            <a:off x="8686800" y="3048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20" name="Line 80"/>
          <p:cNvSpPr>
            <a:spLocks noChangeShapeType="1"/>
          </p:cNvSpPr>
          <p:nvPr/>
        </p:nvSpPr>
        <p:spPr bwMode="auto">
          <a:xfrm>
            <a:off x="8686800" y="4648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21" name="Text Box 81"/>
          <p:cNvSpPr txBox="1">
            <a:spLocks noChangeArrowheads="1"/>
          </p:cNvSpPr>
          <p:nvPr/>
        </p:nvSpPr>
        <p:spPr bwMode="auto">
          <a:xfrm>
            <a:off x="4724400" y="2971800"/>
            <a:ext cx="914400" cy="3381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dirty="0"/>
              <a:t>A</a:t>
            </a:r>
            <a:r>
              <a:rPr lang="en-US" sz="1600" baseline="-25000" dirty="0"/>
              <a:t>i </a:t>
            </a:r>
            <a:r>
              <a:rPr lang="en-US" sz="1600" dirty="0"/>
              <a:t>= </a:t>
            </a:r>
            <a:r>
              <a:rPr lang="en-US" sz="1600" dirty="0" err="1"/>
              <a:t>A</a:t>
            </a:r>
            <a:r>
              <a:rPr lang="en-US" sz="1600" baseline="-25000" dirty="0" err="1"/>
              <a:t>j</a:t>
            </a:r>
            <a:endParaRPr lang="en-US" sz="1600" baseline="-25000" dirty="0"/>
          </a:p>
        </p:txBody>
      </p:sp>
      <p:sp>
        <p:nvSpPr>
          <p:cNvPr id="368722" name="AutoShape 82"/>
          <p:cNvSpPr>
            <a:spLocks noChangeArrowheads="1"/>
          </p:cNvSpPr>
          <p:nvPr/>
        </p:nvSpPr>
        <p:spPr bwMode="auto">
          <a:xfrm>
            <a:off x="5867400" y="228600"/>
            <a:ext cx="2209800" cy="990600"/>
          </a:xfrm>
          <a:prstGeom prst="wedgeRectCallout">
            <a:avLst>
              <a:gd name="adj1" fmla="val 11995"/>
              <a:gd name="adj2" fmla="val 1110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 u="sng"/>
              <a:t>Meaning: </a:t>
            </a:r>
            <a:endParaRPr lang="en-US" sz="1800"/>
          </a:p>
          <a:p>
            <a:r>
              <a:rPr lang="en-US" sz="1800"/>
              <a:t>   Repetition in the </a:t>
            </a:r>
            <a:br>
              <a:rPr lang="en-US" sz="1800"/>
            </a:br>
            <a:r>
              <a:rPr lang="en-US" sz="1800"/>
              <a:t>last m+1 variables</a:t>
            </a:r>
          </a:p>
        </p:txBody>
      </p:sp>
      <p:sp>
        <p:nvSpPr>
          <p:cNvPr id="40987" name="Text Box 15"/>
          <p:cNvSpPr txBox="1">
            <a:spLocks noChangeArrowheads="1"/>
          </p:cNvSpPr>
          <p:nvPr/>
        </p:nvSpPr>
        <p:spPr bwMode="auto">
          <a:xfrm>
            <a:off x="2057400" y="5257800"/>
            <a:ext cx="6302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  <a:r>
              <a:rPr lang="en-US" sz="1600" baseline="-25000"/>
              <a:t>h</a:t>
            </a:r>
            <a:r>
              <a:rPr lang="en-US" sz="1600"/>
              <a:t>=a</a:t>
            </a:r>
            <a:endParaRPr lang="en-US" sz="1600" baseline="-25000"/>
          </a:p>
        </p:txBody>
      </p:sp>
      <p:grpSp>
        <p:nvGrpSpPr>
          <p:cNvPr id="4" name="Group 56"/>
          <p:cNvGrpSpPr>
            <a:grpSpLocks/>
          </p:cNvGrpSpPr>
          <p:nvPr/>
        </p:nvGrpSpPr>
        <p:grpSpPr bwMode="auto">
          <a:xfrm>
            <a:off x="4419600" y="2286000"/>
            <a:ext cx="1143000" cy="460375"/>
            <a:chOff x="4419600" y="2286000"/>
            <a:chExt cx="1143000" cy="460375"/>
          </a:xfrm>
        </p:grpSpPr>
        <p:pic>
          <p:nvPicPr>
            <p:cNvPr id="40991" name="Picture 1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19600" y="2286000"/>
              <a:ext cx="411445" cy="460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4" name="Oval 53"/>
            <p:cNvSpPr/>
            <p:nvPr/>
          </p:nvSpPr>
          <p:spPr bwMode="auto">
            <a:xfrm>
              <a:off x="5105400" y="2286000"/>
              <a:ext cx="457200" cy="381000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993" name="TextBox 54"/>
            <p:cNvSpPr txBox="1">
              <a:spLocks noChangeArrowheads="1"/>
            </p:cNvSpPr>
            <p:nvPr/>
          </p:nvSpPr>
          <p:spPr bwMode="auto">
            <a:xfrm>
              <a:off x="4724400" y="2286000"/>
              <a:ext cx="33374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+</a:t>
              </a:r>
            </a:p>
          </p:txBody>
        </p:sp>
      </p:grpSp>
      <p:sp>
        <p:nvSpPr>
          <p:cNvPr id="55" name="TextBox 54"/>
          <p:cNvSpPr txBox="1">
            <a:spLocks noChangeArrowheads="1"/>
          </p:cNvSpPr>
          <p:nvPr/>
        </p:nvSpPr>
        <p:spPr bwMode="auto">
          <a:xfrm rot="-5755393">
            <a:off x="915194" y="4045744"/>
            <a:ext cx="1525588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i="1">
                <a:solidFill>
                  <a:srgbClr val="C00000"/>
                </a:solidFill>
              </a:rPr>
              <a:t>m variables, &gt; m levels </a:t>
            </a:r>
          </a:p>
        </p:txBody>
      </p:sp>
      <p:sp>
        <p:nvSpPr>
          <p:cNvPr id="57" name="Rounded Rectangle 56"/>
          <p:cNvSpPr>
            <a:spLocks noChangeArrowheads="1"/>
          </p:cNvSpPr>
          <p:nvPr/>
        </p:nvSpPr>
        <p:spPr bwMode="auto">
          <a:xfrm>
            <a:off x="1371600" y="2057400"/>
            <a:ext cx="1143000" cy="2895600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6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6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9" grpId="0" animBg="1"/>
      <p:bldP spid="368690" grpId="0" animBg="1" autoUpdateAnimBg="0"/>
      <p:bldP spid="368694" grpId="0" animBg="1" autoUpdateAnimBg="0"/>
      <p:bldP spid="368718" grpId="0" autoUpdateAnimBg="0"/>
      <p:bldP spid="368719" grpId="0" animBg="1"/>
      <p:bldP spid="368720" grpId="0" animBg="1"/>
      <p:bldP spid="368721" grpId="0" animBg="1"/>
      <p:bldP spid="368722" grpId="0" animBg="1"/>
      <p:bldP spid="55" grpId="0"/>
      <p:bldP spid="5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510EBF-687D-4E87-9439-902DA2B68913}" type="slidenum">
              <a:rPr lang="en-US" smtClean="0">
                <a:latin typeface="Arial" charset="0"/>
              </a:rPr>
              <a:pPr/>
              <a:t>39</a:t>
            </a:fld>
            <a:endParaRPr lang="en-US" smtClean="0">
              <a:latin typeface="Arial" charset="0"/>
            </a:endParaRPr>
          </a:p>
        </p:txBody>
      </p:sp>
      <p:sp>
        <p:nvSpPr>
          <p:cNvPr id="4198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Extending the parse tree…</a:t>
            </a:r>
          </a:p>
        </p:txBody>
      </p:sp>
      <p:sp>
        <p:nvSpPr>
          <p:cNvPr id="41988" name="Line 5"/>
          <p:cNvSpPr>
            <a:spLocks noChangeShapeType="1"/>
          </p:cNvSpPr>
          <p:nvPr/>
        </p:nvSpPr>
        <p:spPr bwMode="auto">
          <a:xfrm flipH="1">
            <a:off x="1066800" y="2514600"/>
            <a:ext cx="9906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89" name="Line 6"/>
          <p:cNvSpPr>
            <a:spLocks noChangeShapeType="1"/>
          </p:cNvSpPr>
          <p:nvPr/>
        </p:nvSpPr>
        <p:spPr bwMode="auto">
          <a:xfrm>
            <a:off x="2057400" y="2514600"/>
            <a:ext cx="13716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0" name="Line 8"/>
          <p:cNvSpPr>
            <a:spLocks noChangeShapeType="1"/>
          </p:cNvSpPr>
          <p:nvPr/>
        </p:nvSpPr>
        <p:spPr bwMode="auto">
          <a:xfrm>
            <a:off x="1295400" y="64008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991" name="Text Box 9"/>
          <p:cNvSpPr txBox="1">
            <a:spLocks noChangeArrowheads="1"/>
          </p:cNvSpPr>
          <p:nvPr/>
        </p:nvSpPr>
        <p:spPr bwMode="auto">
          <a:xfrm>
            <a:off x="1524000" y="6384925"/>
            <a:ext cx="1471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z = </a:t>
            </a:r>
            <a:r>
              <a:rPr lang="en-US" i="1">
                <a:solidFill>
                  <a:srgbClr val="993300"/>
                </a:solidFill>
              </a:rPr>
              <a:t>u</a:t>
            </a:r>
            <a:r>
              <a:rPr lang="en-US" i="1">
                <a:solidFill>
                  <a:schemeClr val="hlink"/>
                </a:solidFill>
              </a:rPr>
              <a:t>v</a:t>
            </a:r>
            <a:r>
              <a:rPr lang="en-US" i="1" baseline="30000">
                <a:solidFill>
                  <a:schemeClr val="hlink"/>
                </a:solidFill>
              </a:rPr>
              <a:t>k</a:t>
            </a:r>
            <a:r>
              <a:rPr lang="en-US" i="1">
                <a:solidFill>
                  <a:srgbClr val="993300"/>
                </a:solidFill>
              </a:rPr>
              <a:t>w</a:t>
            </a:r>
            <a:r>
              <a:rPr lang="en-US" i="1">
                <a:solidFill>
                  <a:schemeClr val="folHlink"/>
                </a:solidFill>
              </a:rPr>
              <a:t>x</a:t>
            </a:r>
            <a:r>
              <a:rPr lang="en-US" i="1" baseline="30000">
                <a:solidFill>
                  <a:schemeClr val="folHlink"/>
                </a:solidFill>
              </a:rPr>
              <a:t>k</a:t>
            </a:r>
            <a:r>
              <a:rPr lang="en-US" i="1">
                <a:solidFill>
                  <a:srgbClr val="993300"/>
                </a:solidFill>
              </a:rPr>
              <a:t>y</a:t>
            </a:r>
          </a:p>
        </p:txBody>
      </p:sp>
      <p:sp>
        <p:nvSpPr>
          <p:cNvPr id="41992" name="Oval 10"/>
          <p:cNvSpPr>
            <a:spLocks noChangeArrowheads="1"/>
          </p:cNvSpPr>
          <p:nvPr/>
        </p:nvSpPr>
        <p:spPr bwMode="auto">
          <a:xfrm>
            <a:off x="1905000" y="2286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         S  = A</a:t>
            </a:r>
            <a:r>
              <a:rPr lang="en-US" sz="1600" baseline="-25000"/>
              <a:t>0</a:t>
            </a:r>
          </a:p>
        </p:txBody>
      </p:sp>
      <p:sp>
        <p:nvSpPr>
          <p:cNvPr id="41993" name="Line 11"/>
          <p:cNvSpPr>
            <a:spLocks noChangeShapeType="1"/>
          </p:cNvSpPr>
          <p:nvPr/>
        </p:nvSpPr>
        <p:spPr bwMode="auto">
          <a:xfrm>
            <a:off x="2057400" y="2590800"/>
            <a:ext cx="228600" cy="33528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4" name="Text Box 12"/>
          <p:cNvSpPr txBox="1">
            <a:spLocks noChangeArrowheads="1"/>
          </p:cNvSpPr>
          <p:nvPr/>
        </p:nvSpPr>
        <p:spPr bwMode="auto">
          <a:xfrm>
            <a:off x="2101850" y="3305175"/>
            <a:ext cx="6365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  <a:r>
              <a:rPr lang="en-US" sz="1600" baseline="-25000"/>
              <a:t>i</a:t>
            </a:r>
            <a:r>
              <a:rPr lang="en-US" sz="1600"/>
              <a:t>=A</a:t>
            </a:r>
            <a:r>
              <a:rPr lang="en-US" sz="1600" baseline="-25000"/>
              <a:t>j</a:t>
            </a:r>
          </a:p>
        </p:txBody>
      </p:sp>
      <p:sp>
        <p:nvSpPr>
          <p:cNvPr id="41995" name="Text Box 13"/>
          <p:cNvSpPr txBox="1">
            <a:spLocks noChangeArrowheads="1"/>
          </p:cNvSpPr>
          <p:nvPr/>
        </p:nvSpPr>
        <p:spPr bwMode="auto">
          <a:xfrm>
            <a:off x="2178050" y="4143375"/>
            <a:ext cx="3508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  <a:r>
              <a:rPr lang="en-US" sz="1600" baseline="-25000"/>
              <a:t>i</a:t>
            </a:r>
          </a:p>
        </p:txBody>
      </p:sp>
      <p:sp>
        <p:nvSpPr>
          <p:cNvPr id="41996" name="Text Box 14"/>
          <p:cNvSpPr txBox="1">
            <a:spLocks noChangeArrowheads="1"/>
          </p:cNvSpPr>
          <p:nvPr/>
        </p:nvSpPr>
        <p:spPr bwMode="auto">
          <a:xfrm>
            <a:off x="3435350" y="3716338"/>
            <a:ext cx="6461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folHlink"/>
                </a:solidFill>
              </a:rPr>
              <a:t>h </a:t>
            </a:r>
            <a:r>
              <a:rPr lang="en-US" sz="1000">
                <a:solidFill>
                  <a:schemeClr val="folHlink"/>
                </a:solidFill>
                <a:cs typeface="Arial" charset="0"/>
              </a:rPr>
              <a:t>≥ m+1</a:t>
            </a:r>
          </a:p>
        </p:txBody>
      </p:sp>
      <p:sp>
        <p:nvSpPr>
          <p:cNvPr id="41997" name="Line 15"/>
          <p:cNvSpPr>
            <a:spLocks noChangeShapeType="1"/>
          </p:cNvSpPr>
          <p:nvPr/>
        </p:nvSpPr>
        <p:spPr bwMode="auto">
          <a:xfrm flipV="1">
            <a:off x="3733800" y="2438400"/>
            <a:ext cx="0" cy="121920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998" name="Line 16"/>
          <p:cNvSpPr>
            <a:spLocks noChangeShapeType="1"/>
          </p:cNvSpPr>
          <p:nvPr/>
        </p:nvSpPr>
        <p:spPr bwMode="auto">
          <a:xfrm>
            <a:off x="3733800" y="4267200"/>
            <a:ext cx="0" cy="99060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999" name="Line 17"/>
          <p:cNvSpPr>
            <a:spLocks noChangeShapeType="1"/>
          </p:cNvSpPr>
          <p:nvPr/>
        </p:nvSpPr>
        <p:spPr bwMode="auto">
          <a:xfrm flipH="1">
            <a:off x="1584325" y="3489325"/>
            <a:ext cx="533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0" name="Line 18"/>
          <p:cNvSpPr>
            <a:spLocks noChangeShapeType="1"/>
          </p:cNvSpPr>
          <p:nvPr/>
        </p:nvSpPr>
        <p:spPr bwMode="auto">
          <a:xfrm>
            <a:off x="2117725" y="3489325"/>
            <a:ext cx="8382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1" name="Line 19"/>
          <p:cNvSpPr>
            <a:spLocks noChangeShapeType="1"/>
          </p:cNvSpPr>
          <p:nvPr/>
        </p:nvSpPr>
        <p:spPr bwMode="auto">
          <a:xfrm flipH="1">
            <a:off x="1676400" y="4251325"/>
            <a:ext cx="517525" cy="1235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2" name="Line 20"/>
          <p:cNvSpPr>
            <a:spLocks noChangeShapeType="1"/>
          </p:cNvSpPr>
          <p:nvPr/>
        </p:nvSpPr>
        <p:spPr bwMode="auto">
          <a:xfrm>
            <a:off x="2193925" y="4251325"/>
            <a:ext cx="701675" cy="1311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3" name="Text Box 21"/>
          <p:cNvSpPr txBox="1">
            <a:spLocks noChangeArrowheads="1"/>
          </p:cNvSpPr>
          <p:nvPr/>
        </p:nvSpPr>
        <p:spPr bwMode="auto">
          <a:xfrm>
            <a:off x="1127125" y="49371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993300"/>
                </a:solidFill>
              </a:rPr>
              <a:t>u</a:t>
            </a:r>
          </a:p>
        </p:txBody>
      </p:sp>
      <p:sp>
        <p:nvSpPr>
          <p:cNvPr id="42004" name="Text Box 22"/>
          <p:cNvSpPr txBox="1">
            <a:spLocks noChangeArrowheads="1"/>
          </p:cNvSpPr>
          <p:nvPr/>
        </p:nvSpPr>
        <p:spPr bwMode="auto">
          <a:xfrm>
            <a:off x="2117725" y="59436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993300"/>
                </a:solidFill>
              </a:rPr>
              <a:t>w</a:t>
            </a:r>
          </a:p>
        </p:txBody>
      </p:sp>
      <p:sp>
        <p:nvSpPr>
          <p:cNvPr id="42005" name="Text Box 23"/>
          <p:cNvSpPr txBox="1">
            <a:spLocks noChangeArrowheads="1"/>
          </p:cNvSpPr>
          <p:nvPr/>
        </p:nvSpPr>
        <p:spPr bwMode="auto">
          <a:xfrm>
            <a:off x="3108325" y="50133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993300"/>
                </a:solidFill>
              </a:rPr>
              <a:t>y</a:t>
            </a:r>
          </a:p>
        </p:txBody>
      </p:sp>
      <p:sp>
        <p:nvSpPr>
          <p:cNvPr id="42006" name="Text Box 24"/>
          <p:cNvSpPr txBox="1">
            <a:spLocks noChangeArrowheads="1"/>
          </p:cNvSpPr>
          <p:nvPr/>
        </p:nvSpPr>
        <p:spPr bwMode="auto">
          <a:xfrm>
            <a:off x="1508125" y="49371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chemeClr val="hlink"/>
                </a:solidFill>
              </a:rPr>
              <a:t>v</a:t>
            </a:r>
          </a:p>
        </p:txBody>
      </p:sp>
      <p:sp>
        <p:nvSpPr>
          <p:cNvPr id="42007" name="Text Box 25"/>
          <p:cNvSpPr txBox="1">
            <a:spLocks noChangeArrowheads="1"/>
          </p:cNvSpPr>
          <p:nvPr/>
        </p:nvSpPr>
        <p:spPr bwMode="auto">
          <a:xfrm>
            <a:off x="2651125" y="49371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chemeClr val="folHlink"/>
                </a:solidFill>
              </a:rPr>
              <a:t>x</a:t>
            </a:r>
          </a:p>
        </p:txBody>
      </p:sp>
      <p:sp>
        <p:nvSpPr>
          <p:cNvPr id="42008" name="AutoShape 26"/>
          <p:cNvSpPr>
            <a:spLocks noChangeArrowheads="1"/>
          </p:cNvSpPr>
          <p:nvPr/>
        </p:nvSpPr>
        <p:spPr bwMode="auto">
          <a:xfrm>
            <a:off x="533400" y="3505200"/>
            <a:ext cx="6096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9" name="Text Box 27"/>
          <p:cNvSpPr txBox="1">
            <a:spLocks noChangeArrowheads="1"/>
          </p:cNvSpPr>
          <p:nvPr/>
        </p:nvSpPr>
        <p:spPr bwMode="auto">
          <a:xfrm>
            <a:off x="284163" y="2743200"/>
            <a:ext cx="1084262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500"/>
              <a:t>Replacing </a:t>
            </a:r>
            <a:br>
              <a:rPr lang="en-US" sz="1500"/>
            </a:br>
            <a:r>
              <a:rPr lang="en-US" sz="1500"/>
              <a:t>A</a:t>
            </a:r>
            <a:r>
              <a:rPr lang="en-US" sz="1500" baseline="-25000"/>
              <a:t>j</a:t>
            </a:r>
            <a:r>
              <a:rPr lang="en-US" sz="1500"/>
              <a:t> with A</a:t>
            </a:r>
            <a:r>
              <a:rPr lang="en-US" sz="1500" baseline="-25000"/>
              <a:t>i</a:t>
            </a:r>
          </a:p>
          <a:p>
            <a:r>
              <a:rPr lang="en-US" sz="1500"/>
              <a:t> (k times)</a:t>
            </a:r>
          </a:p>
        </p:txBody>
      </p:sp>
      <p:sp>
        <p:nvSpPr>
          <p:cNvPr id="42010" name="Text Box 29"/>
          <p:cNvSpPr txBox="1">
            <a:spLocks noChangeArrowheads="1"/>
          </p:cNvSpPr>
          <p:nvPr/>
        </p:nvSpPr>
        <p:spPr bwMode="auto">
          <a:xfrm>
            <a:off x="1660525" y="54705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chemeClr val="hlink"/>
                </a:solidFill>
              </a:rPr>
              <a:t>v</a:t>
            </a:r>
          </a:p>
        </p:txBody>
      </p:sp>
      <p:sp>
        <p:nvSpPr>
          <p:cNvPr id="42011" name="Text Box 30"/>
          <p:cNvSpPr txBox="1">
            <a:spLocks noChangeArrowheads="1"/>
          </p:cNvSpPr>
          <p:nvPr/>
        </p:nvSpPr>
        <p:spPr bwMode="auto">
          <a:xfrm>
            <a:off x="2590800" y="54705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chemeClr val="folHlink"/>
                </a:solidFill>
              </a:rPr>
              <a:t>x</a:t>
            </a:r>
          </a:p>
        </p:txBody>
      </p:sp>
      <p:sp>
        <p:nvSpPr>
          <p:cNvPr id="42012" name="Text Box 31"/>
          <p:cNvSpPr txBox="1">
            <a:spLocks noChangeArrowheads="1"/>
          </p:cNvSpPr>
          <p:nvPr/>
        </p:nvSpPr>
        <p:spPr bwMode="auto">
          <a:xfrm rot="3584583">
            <a:off x="1812926" y="5649912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42013" name="Text Box 32"/>
          <p:cNvSpPr txBox="1">
            <a:spLocks noChangeArrowheads="1"/>
          </p:cNvSpPr>
          <p:nvPr/>
        </p:nvSpPr>
        <p:spPr bwMode="auto">
          <a:xfrm rot="-3776591">
            <a:off x="2249488" y="5659437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42014" name="Freeform 33"/>
          <p:cNvSpPr>
            <a:spLocks/>
          </p:cNvSpPr>
          <p:nvPr/>
        </p:nvSpPr>
        <p:spPr bwMode="auto">
          <a:xfrm>
            <a:off x="1066800" y="4800600"/>
            <a:ext cx="609600" cy="685800"/>
          </a:xfrm>
          <a:custGeom>
            <a:avLst/>
            <a:gdLst>
              <a:gd name="T0" fmla="*/ 0 w 384"/>
              <a:gd name="T1" fmla="*/ 0 h 432"/>
              <a:gd name="T2" fmla="*/ 2147483647 w 384"/>
              <a:gd name="T3" fmla="*/ 2147483647 h 432"/>
              <a:gd name="T4" fmla="*/ 2147483647 w 384"/>
              <a:gd name="T5" fmla="*/ 0 h 432"/>
              <a:gd name="T6" fmla="*/ 2147483647 w 384"/>
              <a:gd name="T7" fmla="*/ 2147483647 h 432"/>
              <a:gd name="T8" fmla="*/ 2147483647 w 384"/>
              <a:gd name="T9" fmla="*/ 2147483647 h 432"/>
              <a:gd name="T10" fmla="*/ 2147483647 w 384"/>
              <a:gd name="T11" fmla="*/ 2147483647 h 432"/>
              <a:gd name="T12" fmla="*/ 2147483647 w 384"/>
              <a:gd name="T13" fmla="*/ 2147483647 h 432"/>
              <a:gd name="T14" fmla="*/ 2147483647 w 384"/>
              <a:gd name="T15" fmla="*/ 2147483647 h 43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84"/>
              <a:gd name="T25" fmla="*/ 0 h 432"/>
              <a:gd name="T26" fmla="*/ 384 w 384"/>
              <a:gd name="T27" fmla="*/ 432 h 43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84" h="432">
                <a:moveTo>
                  <a:pt x="0" y="0"/>
                </a:moveTo>
                <a:cubicBezTo>
                  <a:pt x="32" y="24"/>
                  <a:pt x="64" y="48"/>
                  <a:pt x="96" y="48"/>
                </a:cubicBezTo>
                <a:cubicBezTo>
                  <a:pt x="128" y="48"/>
                  <a:pt x="168" y="0"/>
                  <a:pt x="192" y="0"/>
                </a:cubicBezTo>
                <a:cubicBezTo>
                  <a:pt x="216" y="0"/>
                  <a:pt x="216" y="40"/>
                  <a:pt x="240" y="48"/>
                </a:cubicBezTo>
                <a:cubicBezTo>
                  <a:pt x="264" y="56"/>
                  <a:pt x="328" y="16"/>
                  <a:pt x="336" y="48"/>
                </a:cubicBezTo>
                <a:cubicBezTo>
                  <a:pt x="344" y="80"/>
                  <a:pt x="288" y="192"/>
                  <a:pt x="288" y="240"/>
                </a:cubicBezTo>
                <a:cubicBezTo>
                  <a:pt x="288" y="288"/>
                  <a:pt x="320" y="304"/>
                  <a:pt x="336" y="336"/>
                </a:cubicBezTo>
                <a:cubicBezTo>
                  <a:pt x="352" y="368"/>
                  <a:pt x="368" y="400"/>
                  <a:pt x="384" y="432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15" name="Freeform 34"/>
          <p:cNvSpPr>
            <a:spLocks/>
          </p:cNvSpPr>
          <p:nvPr/>
        </p:nvSpPr>
        <p:spPr bwMode="auto">
          <a:xfrm>
            <a:off x="2895600" y="4864100"/>
            <a:ext cx="533400" cy="698500"/>
          </a:xfrm>
          <a:custGeom>
            <a:avLst/>
            <a:gdLst>
              <a:gd name="T0" fmla="*/ 0 w 336"/>
              <a:gd name="T1" fmla="*/ 2147483647 h 440"/>
              <a:gd name="T2" fmla="*/ 2147483647 w 336"/>
              <a:gd name="T3" fmla="*/ 2147483647 h 440"/>
              <a:gd name="T4" fmla="*/ 2147483647 w 336"/>
              <a:gd name="T5" fmla="*/ 2147483647 h 440"/>
              <a:gd name="T6" fmla="*/ 2147483647 w 336"/>
              <a:gd name="T7" fmla="*/ 2147483647 h 440"/>
              <a:gd name="T8" fmla="*/ 2147483647 w 336"/>
              <a:gd name="T9" fmla="*/ 2147483647 h 440"/>
              <a:gd name="T10" fmla="*/ 2147483647 w 336"/>
              <a:gd name="T11" fmla="*/ 2147483647 h 440"/>
              <a:gd name="T12" fmla="*/ 2147483647 w 336"/>
              <a:gd name="T13" fmla="*/ 2147483647 h 440"/>
              <a:gd name="T14" fmla="*/ 2147483647 w 336"/>
              <a:gd name="T15" fmla="*/ 2147483647 h 440"/>
              <a:gd name="T16" fmla="*/ 2147483647 w 336"/>
              <a:gd name="T17" fmla="*/ 2147483647 h 440"/>
              <a:gd name="T18" fmla="*/ 2147483647 w 336"/>
              <a:gd name="T19" fmla="*/ 2147483647 h 440"/>
              <a:gd name="T20" fmla="*/ 2147483647 w 336"/>
              <a:gd name="T21" fmla="*/ 2147483647 h 44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36"/>
              <a:gd name="T34" fmla="*/ 0 h 440"/>
              <a:gd name="T35" fmla="*/ 336 w 336"/>
              <a:gd name="T36" fmla="*/ 440 h 44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36" h="440">
                <a:moveTo>
                  <a:pt x="0" y="440"/>
                </a:moveTo>
                <a:cubicBezTo>
                  <a:pt x="20" y="412"/>
                  <a:pt x="40" y="384"/>
                  <a:pt x="48" y="344"/>
                </a:cubicBezTo>
                <a:cubicBezTo>
                  <a:pt x="56" y="304"/>
                  <a:pt x="48" y="240"/>
                  <a:pt x="48" y="200"/>
                </a:cubicBezTo>
                <a:cubicBezTo>
                  <a:pt x="48" y="160"/>
                  <a:pt x="48" y="128"/>
                  <a:pt x="48" y="104"/>
                </a:cubicBezTo>
                <a:cubicBezTo>
                  <a:pt x="48" y="80"/>
                  <a:pt x="40" y="72"/>
                  <a:pt x="48" y="56"/>
                </a:cubicBezTo>
                <a:cubicBezTo>
                  <a:pt x="56" y="40"/>
                  <a:pt x="80" y="16"/>
                  <a:pt x="96" y="8"/>
                </a:cubicBezTo>
                <a:cubicBezTo>
                  <a:pt x="112" y="0"/>
                  <a:pt x="128" y="8"/>
                  <a:pt x="144" y="8"/>
                </a:cubicBezTo>
                <a:cubicBezTo>
                  <a:pt x="160" y="8"/>
                  <a:pt x="176" y="0"/>
                  <a:pt x="192" y="8"/>
                </a:cubicBezTo>
                <a:cubicBezTo>
                  <a:pt x="208" y="16"/>
                  <a:pt x="224" y="56"/>
                  <a:pt x="240" y="56"/>
                </a:cubicBezTo>
                <a:cubicBezTo>
                  <a:pt x="256" y="56"/>
                  <a:pt x="272" y="16"/>
                  <a:pt x="288" y="8"/>
                </a:cubicBezTo>
                <a:cubicBezTo>
                  <a:pt x="304" y="0"/>
                  <a:pt x="320" y="4"/>
                  <a:pt x="336" y="8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16" name="Text Box 35"/>
          <p:cNvSpPr txBox="1">
            <a:spLocks noChangeArrowheads="1"/>
          </p:cNvSpPr>
          <p:nvPr/>
        </p:nvSpPr>
        <p:spPr bwMode="auto">
          <a:xfrm>
            <a:off x="2209800" y="4845050"/>
            <a:ext cx="3508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</a:t>
            </a:r>
            <a:r>
              <a:rPr lang="en-US" sz="1600" baseline="-25000"/>
              <a:t>i</a:t>
            </a:r>
          </a:p>
        </p:txBody>
      </p:sp>
      <p:sp>
        <p:nvSpPr>
          <p:cNvPr id="373796" name="Text Box 36"/>
          <p:cNvSpPr txBox="1">
            <a:spLocks noChangeArrowheads="1"/>
          </p:cNvSpPr>
          <p:nvPr/>
        </p:nvSpPr>
        <p:spPr bwMode="auto">
          <a:xfrm>
            <a:off x="3429000" y="5865813"/>
            <a:ext cx="4106863" cy="369887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/>
            <a:r>
              <a:rPr lang="en-US" sz="1800"/>
              <a:t>==&gt; 	For all k</a:t>
            </a:r>
            <a:r>
              <a:rPr lang="en-US" sz="1800">
                <a:cs typeface="Arial" charset="0"/>
              </a:rPr>
              <a:t>≥</a:t>
            </a:r>
            <a:r>
              <a:rPr lang="en-US" sz="1800"/>
              <a:t>0: 	</a:t>
            </a:r>
            <a:r>
              <a:rPr lang="en-US" sz="1800" i="1">
                <a:solidFill>
                  <a:srgbClr val="993300"/>
                </a:solidFill>
              </a:rPr>
              <a:t>u</a:t>
            </a:r>
            <a:r>
              <a:rPr lang="en-US" sz="1800" i="1">
                <a:solidFill>
                  <a:schemeClr val="hlink"/>
                </a:solidFill>
              </a:rPr>
              <a:t>v</a:t>
            </a:r>
            <a:r>
              <a:rPr lang="en-US" sz="1800" i="1" baseline="30000">
                <a:solidFill>
                  <a:schemeClr val="hlink"/>
                </a:solidFill>
              </a:rPr>
              <a:t>k</a:t>
            </a:r>
            <a:r>
              <a:rPr lang="en-US" sz="1800" i="1">
                <a:solidFill>
                  <a:srgbClr val="993300"/>
                </a:solidFill>
              </a:rPr>
              <a:t>w</a:t>
            </a:r>
            <a:r>
              <a:rPr lang="en-US" sz="1800" i="1">
                <a:solidFill>
                  <a:schemeClr val="folHlink"/>
                </a:solidFill>
              </a:rPr>
              <a:t>x</a:t>
            </a:r>
            <a:r>
              <a:rPr lang="en-US" sz="1800" i="1" baseline="30000">
                <a:solidFill>
                  <a:schemeClr val="folHlink"/>
                </a:solidFill>
              </a:rPr>
              <a:t>k</a:t>
            </a:r>
            <a:r>
              <a:rPr lang="en-US" sz="1800" i="1">
                <a:solidFill>
                  <a:srgbClr val="993300"/>
                </a:solidFill>
              </a:rPr>
              <a:t>y </a:t>
            </a:r>
            <a:r>
              <a:rPr lang="en-US" sz="1800" i="1">
                <a:solidFill>
                  <a:srgbClr val="993300"/>
                </a:solidFill>
                <a:sym typeface="Symbol" pitchFamily="18" charset="2"/>
              </a:rPr>
              <a:t></a:t>
            </a:r>
            <a:r>
              <a:rPr lang="en-US" sz="1800" i="1">
                <a:solidFill>
                  <a:srgbClr val="993300"/>
                </a:solidFill>
              </a:rPr>
              <a:t>L</a:t>
            </a:r>
          </a:p>
        </p:txBody>
      </p:sp>
      <p:sp>
        <p:nvSpPr>
          <p:cNvPr id="42018" name="Text Box 45"/>
          <p:cNvSpPr txBox="1">
            <a:spLocks noChangeArrowheads="1"/>
          </p:cNvSpPr>
          <p:nvPr/>
        </p:nvSpPr>
        <p:spPr bwMode="auto">
          <a:xfrm>
            <a:off x="8162925" y="3563938"/>
            <a:ext cx="184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sz="1000">
              <a:solidFill>
                <a:schemeClr val="folHlink"/>
              </a:solidFill>
              <a:cs typeface="Arial" charset="0"/>
            </a:endParaRPr>
          </a:p>
        </p:txBody>
      </p:sp>
      <p:grpSp>
        <p:nvGrpSpPr>
          <p:cNvPr id="2" name="Group 70"/>
          <p:cNvGrpSpPr>
            <a:grpSpLocks/>
          </p:cNvGrpSpPr>
          <p:nvPr/>
        </p:nvGrpSpPr>
        <p:grpSpPr bwMode="auto">
          <a:xfrm>
            <a:off x="4779963" y="2133600"/>
            <a:ext cx="3144837" cy="3521075"/>
            <a:chOff x="3011" y="1344"/>
            <a:chExt cx="1981" cy="2218"/>
          </a:xfrm>
        </p:grpSpPr>
        <p:sp>
          <p:nvSpPr>
            <p:cNvPr id="42021" name="Line 37"/>
            <p:cNvSpPr>
              <a:spLocks noChangeShapeType="1"/>
            </p:cNvSpPr>
            <p:nvPr/>
          </p:nvSpPr>
          <p:spPr bwMode="auto">
            <a:xfrm flipH="1">
              <a:off x="3504" y="1488"/>
              <a:ext cx="624" cy="1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22" name="Line 38"/>
            <p:cNvSpPr>
              <a:spLocks noChangeShapeType="1"/>
            </p:cNvSpPr>
            <p:nvPr/>
          </p:nvSpPr>
          <p:spPr bwMode="auto">
            <a:xfrm>
              <a:off x="4128" y="1488"/>
              <a:ext cx="864" cy="1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23" name="Line 39"/>
            <p:cNvSpPr>
              <a:spLocks noChangeShapeType="1"/>
            </p:cNvSpPr>
            <p:nvPr/>
          </p:nvSpPr>
          <p:spPr bwMode="auto">
            <a:xfrm>
              <a:off x="3648" y="331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24" name="Text Box 40"/>
            <p:cNvSpPr txBox="1">
              <a:spLocks noChangeArrowheads="1"/>
            </p:cNvSpPr>
            <p:nvPr/>
          </p:nvSpPr>
          <p:spPr bwMode="auto">
            <a:xfrm>
              <a:off x="3792" y="3312"/>
              <a:ext cx="66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1"/>
                <a:t>z = </a:t>
              </a:r>
              <a:r>
                <a:rPr lang="en-US" i="1">
                  <a:solidFill>
                    <a:srgbClr val="993300"/>
                  </a:solidFill>
                </a:rPr>
                <a:t>uwy</a:t>
              </a:r>
            </a:p>
          </p:txBody>
        </p:sp>
        <p:sp>
          <p:nvSpPr>
            <p:cNvPr id="42025" name="Oval 41"/>
            <p:cNvSpPr>
              <a:spLocks noChangeArrowheads="1"/>
            </p:cNvSpPr>
            <p:nvPr/>
          </p:nvSpPr>
          <p:spPr bwMode="auto">
            <a:xfrm>
              <a:off x="4032" y="1344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/>
                <a:t>         S  = A</a:t>
              </a:r>
              <a:r>
                <a:rPr lang="en-US" sz="1600" baseline="-25000"/>
                <a:t>0</a:t>
              </a:r>
            </a:p>
          </p:txBody>
        </p:sp>
        <p:sp>
          <p:nvSpPr>
            <p:cNvPr id="42026" name="Line 42"/>
            <p:cNvSpPr>
              <a:spLocks noChangeShapeType="1"/>
            </p:cNvSpPr>
            <p:nvPr/>
          </p:nvSpPr>
          <p:spPr bwMode="auto">
            <a:xfrm>
              <a:off x="4128" y="1536"/>
              <a:ext cx="48" cy="110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27" name="Text Box 43"/>
            <p:cNvSpPr txBox="1">
              <a:spLocks noChangeArrowheads="1"/>
            </p:cNvSpPr>
            <p:nvPr/>
          </p:nvSpPr>
          <p:spPr bwMode="auto">
            <a:xfrm>
              <a:off x="4156" y="1986"/>
              <a:ext cx="22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A</a:t>
              </a:r>
              <a:r>
                <a:rPr lang="en-US" sz="1600" baseline="-25000"/>
                <a:t>j</a:t>
              </a:r>
            </a:p>
          </p:txBody>
        </p:sp>
        <p:sp>
          <p:nvSpPr>
            <p:cNvPr id="42028" name="Line 48"/>
            <p:cNvSpPr>
              <a:spLocks noChangeShapeType="1"/>
            </p:cNvSpPr>
            <p:nvPr/>
          </p:nvSpPr>
          <p:spPr bwMode="auto">
            <a:xfrm flipH="1">
              <a:off x="3830" y="2102"/>
              <a:ext cx="336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29" name="Line 49"/>
            <p:cNvSpPr>
              <a:spLocks noChangeShapeType="1"/>
            </p:cNvSpPr>
            <p:nvPr/>
          </p:nvSpPr>
          <p:spPr bwMode="auto">
            <a:xfrm>
              <a:off x="4166" y="2102"/>
              <a:ext cx="528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30" name="Text Box 52"/>
            <p:cNvSpPr txBox="1">
              <a:spLocks noChangeArrowheads="1"/>
            </p:cNvSpPr>
            <p:nvPr/>
          </p:nvSpPr>
          <p:spPr bwMode="auto">
            <a:xfrm>
              <a:off x="3542" y="3014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1">
                  <a:solidFill>
                    <a:srgbClr val="993300"/>
                  </a:solidFill>
                </a:rPr>
                <a:t>u</a:t>
              </a:r>
            </a:p>
          </p:txBody>
        </p:sp>
        <p:sp>
          <p:nvSpPr>
            <p:cNvPr id="42031" name="Text Box 53"/>
            <p:cNvSpPr txBox="1">
              <a:spLocks noChangeArrowheads="1"/>
            </p:cNvSpPr>
            <p:nvPr/>
          </p:nvSpPr>
          <p:spPr bwMode="auto">
            <a:xfrm>
              <a:off x="4080" y="2688"/>
              <a:ext cx="2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1">
                  <a:solidFill>
                    <a:srgbClr val="993300"/>
                  </a:solidFill>
                </a:rPr>
                <a:t>w</a:t>
              </a:r>
            </a:p>
          </p:txBody>
        </p:sp>
        <p:sp>
          <p:nvSpPr>
            <p:cNvPr id="42032" name="Text Box 54"/>
            <p:cNvSpPr txBox="1">
              <a:spLocks noChangeArrowheads="1"/>
            </p:cNvSpPr>
            <p:nvPr/>
          </p:nvSpPr>
          <p:spPr bwMode="auto">
            <a:xfrm>
              <a:off x="4790" y="3062"/>
              <a:ext cx="1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1">
                  <a:solidFill>
                    <a:srgbClr val="993300"/>
                  </a:solidFill>
                </a:rPr>
                <a:t>y</a:t>
              </a:r>
            </a:p>
          </p:txBody>
        </p:sp>
        <p:sp>
          <p:nvSpPr>
            <p:cNvPr id="42033" name="AutoShape 57"/>
            <p:cNvSpPr>
              <a:spLocks noChangeArrowheads="1"/>
            </p:cNvSpPr>
            <p:nvPr/>
          </p:nvSpPr>
          <p:spPr bwMode="auto">
            <a:xfrm>
              <a:off x="3168" y="2112"/>
              <a:ext cx="384" cy="192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34" name="Text Box 58"/>
            <p:cNvSpPr txBox="1">
              <a:spLocks noChangeArrowheads="1"/>
            </p:cNvSpPr>
            <p:nvPr/>
          </p:nvSpPr>
          <p:spPr bwMode="auto">
            <a:xfrm>
              <a:off x="3011" y="1728"/>
              <a:ext cx="836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500"/>
                <a:t>Or, replacing </a:t>
              </a:r>
              <a:br>
                <a:rPr lang="en-US" sz="1500"/>
              </a:br>
              <a:r>
                <a:rPr lang="en-US" sz="1500"/>
                <a:t>A</a:t>
              </a:r>
              <a:r>
                <a:rPr lang="en-US" sz="1500" baseline="-25000"/>
                <a:t>i</a:t>
              </a:r>
              <a:r>
                <a:rPr lang="en-US" sz="1500"/>
                <a:t> with A</a:t>
              </a:r>
              <a:r>
                <a:rPr lang="en-US" baseline="-25000"/>
                <a:t>j</a:t>
              </a:r>
              <a:endParaRPr lang="en-US" sz="1500"/>
            </a:p>
          </p:txBody>
        </p:sp>
        <p:sp>
          <p:nvSpPr>
            <p:cNvPr id="42035" name="Freeform 66"/>
            <p:cNvSpPr>
              <a:spLocks/>
            </p:cNvSpPr>
            <p:nvPr/>
          </p:nvSpPr>
          <p:spPr bwMode="auto">
            <a:xfrm flipV="1">
              <a:off x="3504" y="2928"/>
              <a:ext cx="336" cy="48"/>
            </a:xfrm>
            <a:custGeom>
              <a:avLst/>
              <a:gdLst>
                <a:gd name="T0" fmla="*/ 0 w 336"/>
                <a:gd name="T1" fmla="*/ 3 h 56"/>
                <a:gd name="T2" fmla="*/ 96 w 336"/>
                <a:gd name="T3" fmla="*/ 10 h 56"/>
                <a:gd name="T4" fmla="*/ 144 w 336"/>
                <a:gd name="T5" fmla="*/ 3 h 56"/>
                <a:gd name="T6" fmla="*/ 336 w 336"/>
                <a:gd name="T7" fmla="*/ 3 h 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6"/>
                <a:gd name="T13" fmla="*/ 0 h 56"/>
                <a:gd name="T14" fmla="*/ 336 w 336"/>
                <a:gd name="T15" fmla="*/ 56 h 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6" h="56">
                  <a:moveTo>
                    <a:pt x="0" y="8"/>
                  </a:moveTo>
                  <a:cubicBezTo>
                    <a:pt x="36" y="32"/>
                    <a:pt x="72" y="56"/>
                    <a:pt x="96" y="56"/>
                  </a:cubicBezTo>
                  <a:cubicBezTo>
                    <a:pt x="120" y="56"/>
                    <a:pt x="104" y="16"/>
                    <a:pt x="144" y="8"/>
                  </a:cubicBezTo>
                  <a:cubicBezTo>
                    <a:pt x="184" y="0"/>
                    <a:pt x="260" y="4"/>
                    <a:pt x="336" y="8"/>
                  </a:cubicBez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36" name="Freeform 67"/>
            <p:cNvSpPr>
              <a:spLocks/>
            </p:cNvSpPr>
            <p:nvPr/>
          </p:nvSpPr>
          <p:spPr bwMode="auto">
            <a:xfrm>
              <a:off x="3840" y="2624"/>
              <a:ext cx="1152" cy="440"/>
            </a:xfrm>
            <a:custGeom>
              <a:avLst/>
              <a:gdLst>
                <a:gd name="T0" fmla="*/ 0 w 1152"/>
                <a:gd name="T1" fmla="*/ 304 h 440"/>
                <a:gd name="T2" fmla="*/ 144 w 1152"/>
                <a:gd name="T3" fmla="*/ 64 h 440"/>
                <a:gd name="T4" fmla="*/ 192 w 1152"/>
                <a:gd name="T5" fmla="*/ 112 h 440"/>
                <a:gd name="T6" fmla="*/ 336 w 1152"/>
                <a:gd name="T7" fmla="*/ 16 h 440"/>
                <a:gd name="T8" fmla="*/ 384 w 1152"/>
                <a:gd name="T9" fmla="*/ 16 h 440"/>
                <a:gd name="T10" fmla="*/ 528 w 1152"/>
                <a:gd name="T11" fmla="*/ 112 h 440"/>
                <a:gd name="T12" fmla="*/ 576 w 1152"/>
                <a:gd name="T13" fmla="*/ 112 h 440"/>
                <a:gd name="T14" fmla="*/ 864 w 1152"/>
                <a:gd name="T15" fmla="*/ 400 h 440"/>
                <a:gd name="T16" fmla="*/ 960 w 1152"/>
                <a:gd name="T17" fmla="*/ 352 h 440"/>
                <a:gd name="T18" fmla="*/ 1008 w 1152"/>
                <a:gd name="T19" fmla="*/ 352 h 440"/>
                <a:gd name="T20" fmla="*/ 1152 w 1152"/>
                <a:gd name="T21" fmla="*/ 352 h 44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52"/>
                <a:gd name="T34" fmla="*/ 0 h 440"/>
                <a:gd name="T35" fmla="*/ 1152 w 1152"/>
                <a:gd name="T36" fmla="*/ 440 h 44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52" h="440">
                  <a:moveTo>
                    <a:pt x="0" y="304"/>
                  </a:moveTo>
                  <a:cubicBezTo>
                    <a:pt x="56" y="200"/>
                    <a:pt x="112" y="96"/>
                    <a:pt x="144" y="64"/>
                  </a:cubicBezTo>
                  <a:cubicBezTo>
                    <a:pt x="176" y="32"/>
                    <a:pt x="160" y="120"/>
                    <a:pt x="192" y="112"/>
                  </a:cubicBezTo>
                  <a:cubicBezTo>
                    <a:pt x="224" y="104"/>
                    <a:pt x="304" y="32"/>
                    <a:pt x="336" y="16"/>
                  </a:cubicBezTo>
                  <a:cubicBezTo>
                    <a:pt x="368" y="0"/>
                    <a:pt x="352" y="0"/>
                    <a:pt x="384" y="16"/>
                  </a:cubicBezTo>
                  <a:cubicBezTo>
                    <a:pt x="416" y="32"/>
                    <a:pt x="496" y="96"/>
                    <a:pt x="528" y="112"/>
                  </a:cubicBezTo>
                  <a:cubicBezTo>
                    <a:pt x="560" y="128"/>
                    <a:pt x="520" y="64"/>
                    <a:pt x="576" y="112"/>
                  </a:cubicBezTo>
                  <a:cubicBezTo>
                    <a:pt x="632" y="160"/>
                    <a:pt x="800" y="360"/>
                    <a:pt x="864" y="400"/>
                  </a:cubicBezTo>
                  <a:cubicBezTo>
                    <a:pt x="928" y="440"/>
                    <a:pt x="936" y="360"/>
                    <a:pt x="960" y="352"/>
                  </a:cubicBezTo>
                  <a:cubicBezTo>
                    <a:pt x="984" y="344"/>
                    <a:pt x="976" y="352"/>
                    <a:pt x="1008" y="352"/>
                  </a:cubicBezTo>
                  <a:cubicBezTo>
                    <a:pt x="1040" y="352"/>
                    <a:pt x="1096" y="352"/>
                    <a:pt x="1152" y="352"/>
                  </a:cubicBez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020" name="Line 68"/>
          <p:cNvSpPr>
            <a:spLocks noChangeShapeType="1"/>
          </p:cNvSpPr>
          <p:nvPr/>
        </p:nvSpPr>
        <p:spPr bwMode="auto">
          <a:xfrm>
            <a:off x="4572000" y="1981200"/>
            <a:ext cx="0" cy="37338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7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9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74FAB4-B396-4E56-99A6-4C3945139410}" type="slidenum">
              <a:rPr lang="en-US" smtClean="0">
                <a:latin typeface="Arial" charset="0"/>
              </a:rPr>
              <a:pPr/>
              <a:t>4</a:t>
            </a:fld>
            <a:endParaRPr lang="en-US" smtClean="0">
              <a:latin typeface="Arial" charset="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400" smtClean="0"/>
              <a:t>Three ways to simplify/clean a CFG</a:t>
            </a:r>
          </a:p>
        </p:txBody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Arial" charset="0"/>
              <a:buNone/>
            </a:pPr>
            <a:r>
              <a:rPr lang="en-US" sz="2800" i="1" smtClean="0">
                <a:solidFill>
                  <a:schemeClr val="folHlink"/>
                </a:solidFill>
              </a:rPr>
              <a:t>(clean)</a:t>
            </a:r>
            <a:endParaRPr lang="en-US" sz="2800" smtClean="0">
              <a:solidFill>
                <a:schemeClr val="folHlink"/>
              </a:solidFill>
            </a:endParaRPr>
          </a:p>
          <a:p>
            <a:pPr marL="609600" indent="-609600" eaLnBrk="1" hangingPunct="1">
              <a:buFont typeface="Arial" charset="0"/>
              <a:buAutoNum type="arabicPeriod"/>
            </a:pPr>
            <a:r>
              <a:rPr lang="en-US" sz="2800" smtClean="0">
                <a:solidFill>
                  <a:schemeClr val="folHlink"/>
                </a:solidFill>
              </a:rPr>
              <a:t>Eliminate </a:t>
            </a:r>
            <a:r>
              <a:rPr lang="en-US" sz="2800" i="1" smtClean="0">
                <a:solidFill>
                  <a:schemeClr val="folHlink"/>
                </a:solidFill>
              </a:rPr>
              <a:t>useless symbols</a:t>
            </a:r>
            <a:endParaRPr lang="en-US" sz="2800" smtClean="0"/>
          </a:p>
          <a:p>
            <a:pPr marL="609600" indent="-609600" eaLnBrk="1" hangingPunct="1">
              <a:buFont typeface="Arial" charset="0"/>
              <a:buNone/>
            </a:pPr>
            <a:endParaRPr lang="en-US" sz="2800" smtClean="0"/>
          </a:p>
          <a:p>
            <a:pPr marL="609600" indent="-609600" eaLnBrk="1" hangingPunct="1">
              <a:buFont typeface="Arial" charset="0"/>
              <a:buNone/>
            </a:pPr>
            <a:r>
              <a:rPr lang="en-US" sz="2800" i="1" smtClean="0">
                <a:solidFill>
                  <a:schemeClr val="hlink"/>
                </a:solidFill>
              </a:rPr>
              <a:t>(simplify)</a:t>
            </a:r>
            <a:endParaRPr lang="en-US" sz="2800" smtClean="0"/>
          </a:p>
          <a:p>
            <a:pPr marL="609600" indent="-609600" eaLnBrk="1" hangingPunct="1">
              <a:buFont typeface="Wingdings" pitchFamily="2" charset="2"/>
              <a:buAutoNum type="arabicPeriod" startAt="2"/>
            </a:pPr>
            <a:r>
              <a:rPr lang="en-US" sz="2800" smtClean="0">
                <a:solidFill>
                  <a:schemeClr val="hlink"/>
                </a:solidFill>
              </a:rPr>
              <a:t>Eliminate </a:t>
            </a:r>
            <a:r>
              <a:rPr lang="en-US" sz="2800" smtClean="0">
                <a:solidFill>
                  <a:schemeClr val="hlink"/>
                </a:solidFill>
                <a:sym typeface="Symbol" pitchFamily="18" charset="2"/>
              </a:rPr>
              <a:t></a:t>
            </a:r>
            <a:r>
              <a:rPr lang="en-US" sz="2800" smtClean="0">
                <a:solidFill>
                  <a:schemeClr val="hlink"/>
                </a:solidFill>
              </a:rPr>
              <a:t>-productions</a:t>
            </a:r>
          </a:p>
          <a:p>
            <a:pPr marL="609600" indent="-609600" eaLnBrk="1" hangingPunct="1">
              <a:buFont typeface="Wingdings" pitchFamily="2" charset="2"/>
              <a:buAutoNum type="arabicPeriod" startAt="2"/>
            </a:pPr>
            <a:endParaRPr lang="en-US" sz="2800" smtClean="0">
              <a:solidFill>
                <a:schemeClr val="hlink"/>
              </a:solidFill>
            </a:endParaRPr>
          </a:p>
          <a:p>
            <a:pPr marL="609600" indent="-609600" eaLnBrk="1" hangingPunct="1">
              <a:buFont typeface="Wingdings" pitchFamily="2" charset="2"/>
              <a:buAutoNum type="arabicPeriod" startAt="2"/>
            </a:pPr>
            <a:r>
              <a:rPr lang="en-US" sz="2800" smtClean="0">
                <a:solidFill>
                  <a:schemeClr val="hlink"/>
                </a:solidFill>
              </a:rPr>
              <a:t>Eliminate </a:t>
            </a:r>
            <a:r>
              <a:rPr lang="en-US" sz="2800" i="1" smtClean="0">
                <a:solidFill>
                  <a:schemeClr val="hlink"/>
                </a:solidFill>
              </a:rPr>
              <a:t>unit productions</a:t>
            </a:r>
            <a:endParaRPr lang="en-US" sz="2800" smtClean="0">
              <a:solidFill>
                <a:schemeClr val="hlink"/>
              </a:solidFill>
            </a:endParaRPr>
          </a:p>
          <a:p>
            <a:pPr marL="609600" indent="-609600" eaLnBrk="1" hangingPunct="1">
              <a:buFont typeface="Wingdings" pitchFamily="2" charset="2"/>
              <a:buAutoNum type="arabicPeriod"/>
            </a:pPr>
            <a:endParaRPr lang="en-US" sz="2800" smtClean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239000" y="4191000"/>
            <a:ext cx="8937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 =&gt; </a:t>
            </a:r>
            <a:r>
              <a:rPr lang="en-US">
                <a:sym typeface="Symbol" pitchFamily="18" charset="2"/>
              </a:rPr>
              <a:t></a:t>
            </a:r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239000" y="5162550"/>
            <a:ext cx="952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 =&gt; B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7543800" y="4191000"/>
            <a:ext cx="228600" cy="381000"/>
            <a:chOff x="6858000" y="4114800"/>
            <a:chExt cx="228600" cy="381000"/>
          </a:xfrm>
        </p:grpSpPr>
        <p:cxnSp>
          <p:nvCxnSpPr>
            <p:cNvPr id="6155" name="Straight Connector 8"/>
            <p:cNvCxnSpPr>
              <a:cxnSpLocks noChangeShapeType="1"/>
            </p:cNvCxnSpPr>
            <p:nvPr/>
          </p:nvCxnSpPr>
          <p:spPr bwMode="auto">
            <a:xfrm rot="16200000" flipH="1">
              <a:off x="6781800" y="4191000"/>
              <a:ext cx="381000" cy="2286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6156" name="Straight Connector 10"/>
            <p:cNvCxnSpPr>
              <a:cxnSpLocks noChangeShapeType="1"/>
            </p:cNvCxnSpPr>
            <p:nvPr/>
          </p:nvCxnSpPr>
          <p:spPr bwMode="auto">
            <a:xfrm rot="5400000">
              <a:off x="6781800" y="4191000"/>
              <a:ext cx="381000" cy="2286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7543800" y="5181600"/>
            <a:ext cx="228600" cy="381000"/>
            <a:chOff x="6858000" y="4114800"/>
            <a:chExt cx="228600" cy="381000"/>
          </a:xfrm>
        </p:grpSpPr>
        <p:cxnSp>
          <p:nvCxnSpPr>
            <p:cNvPr id="6153" name="Straight Connector 15"/>
            <p:cNvCxnSpPr>
              <a:cxnSpLocks noChangeShapeType="1"/>
            </p:cNvCxnSpPr>
            <p:nvPr/>
          </p:nvCxnSpPr>
          <p:spPr bwMode="auto">
            <a:xfrm rot="16200000" flipH="1">
              <a:off x="6781800" y="4191000"/>
              <a:ext cx="381000" cy="2286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6154" name="Straight Connector 16"/>
            <p:cNvCxnSpPr>
              <a:cxnSpLocks noChangeShapeType="1"/>
            </p:cNvCxnSpPr>
            <p:nvPr/>
          </p:nvCxnSpPr>
          <p:spPr bwMode="auto">
            <a:xfrm rot="5400000">
              <a:off x="6781800" y="4191000"/>
              <a:ext cx="381000" cy="228600"/>
            </a:xfrm>
            <a:prstGeom prst="line">
              <a:avLst/>
            </a:prstGeom>
            <a:noFill/>
            <a:ln w="25400" algn="ctr">
              <a:solidFill>
                <a:srgbClr val="FF0000"/>
              </a:solidFill>
              <a:round/>
              <a:headEnd/>
              <a:tailEnd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07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3" grpId="0" build="p"/>
      <p:bldP spid="6" grpId="0"/>
      <p:bldP spid="7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0E2734B-E954-4829-9D66-5B524C4F96CB}" type="slidenum">
              <a:rPr lang="en-US" smtClean="0">
                <a:latin typeface="Arial" charset="0"/>
              </a:rPr>
              <a:pPr/>
              <a:t>40</a:t>
            </a:fld>
            <a:endParaRPr lang="en-US" smtClean="0">
              <a:latin typeface="Arial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Proof contd..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2400" smtClean="0">
                <a:ea typeface="ＭＳ Ｐゴシック" pitchFamily="28" charset="-128"/>
              </a:rPr>
              <a:t>Also, since A</a:t>
            </a:r>
            <a:r>
              <a:rPr lang="en-US" sz="2400" baseline="-25000" smtClean="0">
                <a:ea typeface="ＭＳ Ｐゴシック" pitchFamily="28" charset="-128"/>
              </a:rPr>
              <a:t>i</a:t>
            </a:r>
            <a:r>
              <a:rPr lang="en-US" sz="2400" smtClean="0">
                <a:ea typeface="ＭＳ Ｐゴシック" pitchFamily="28" charset="-128"/>
              </a:rPr>
              <a:t>’s subtree no taller than m+1</a:t>
            </a:r>
          </a:p>
          <a:p>
            <a:pPr lvl="1">
              <a:spcBef>
                <a:spcPct val="0"/>
              </a:spcBef>
              <a:buClrTx/>
              <a:buSzTx/>
              <a:buFontTx/>
              <a:buChar char="•"/>
            </a:pPr>
            <a:endParaRPr lang="en-US" sz="2400" smtClean="0">
              <a:ea typeface="ＭＳ Ｐゴシック" pitchFamily="28" charset="-128"/>
            </a:endParaRP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sz="2400" smtClean="0">
                <a:ea typeface="ＭＳ Ｐゴシック" pitchFamily="28" charset="-128"/>
              </a:rPr>
              <a:t>==&gt; the string generated under A</a:t>
            </a:r>
            <a:r>
              <a:rPr lang="en-US" sz="2400" baseline="-25000" smtClean="0">
                <a:ea typeface="ＭＳ Ｐゴシック" pitchFamily="28" charset="-128"/>
              </a:rPr>
              <a:t>i</a:t>
            </a:r>
            <a:r>
              <a:rPr lang="en-US" sz="2400" smtClean="0">
                <a:ea typeface="ＭＳ Ｐゴシック" pitchFamily="28" charset="-128"/>
              </a:rPr>
              <a:t>‘s subtree, which is </a:t>
            </a:r>
            <a:r>
              <a:rPr lang="en-US" sz="2400" smtClean="0">
                <a:solidFill>
                  <a:schemeClr val="hlink"/>
                </a:solidFill>
                <a:ea typeface="ＭＳ Ｐゴシック" pitchFamily="28" charset="-128"/>
              </a:rPr>
              <a:t>v</a:t>
            </a:r>
            <a:r>
              <a:rPr lang="en-US" sz="2400" smtClean="0">
                <a:solidFill>
                  <a:srgbClr val="993300"/>
                </a:solidFill>
                <a:ea typeface="ＭＳ Ｐゴシック" pitchFamily="28" charset="-128"/>
              </a:rPr>
              <a:t>w</a:t>
            </a:r>
            <a:r>
              <a:rPr lang="en-US" sz="2400" smtClean="0">
                <a:solidFill>
                  <a:schemeClr val="folHlink"/>
                </a:solidFill>
                <a:ea typeface="ＭＳ Ｐゴシック" pitchFamily="28" charset="-128"/>
              </a:rPr>
              <a:t>x</a:t>
            </a:r>
            <a:r>
              <a:rPr lang="en-US" sz="2400" smtClean="0">
                <a:ea typeface="ＭＳ Ｐゴシック" pitchFamily="28" charset="-128"/>
              </a:rPr>
              <a:t>, cannot be longer than 2</a:t>
            </a:r>
            <a:r>
              <a:rPr lang="en-US" sz="2400" baseline="30000" smtClean="0">
                <a:ea typeface="ＭＳ Ｐゴシック" pitchFamily="28" charset="-128"/>
              </a:rPr>
              <a:t>m</a:t>
            </a:r>
            <a:r>
              <a:rPr lang="en-US" sz="2400" smtClean="0">
                <a:ea typeface="ＭＳ Ｐゴシック" pitchFamily="28" charset="-128"/>
              </a:rPr>
              <a:t> (=N)</a:t>
            </a:r>
          </a:p>
          <a:p>
            <a:pPr lvl="1">
              <a:spcBef>
                <a:spcPct val="0"/>
              </a:spcBef>
              <a:buClrTx/>
              <a:buSzTx/>
              <a:buFontTx/>
              <a:buChar char="•"/>
            </a:pPr>
            <a:endParaRPr lang="en-US" sz="2400" smtClean="0">
              <a:ea typeface="ＭＳ Ｐゴシック" pitchFamily="28" charset="-128"/>
            </a:endParaRP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sz="2400" smtClean="0">
                <a:ea typeface="ＭＳ Ｐゴシック" pitchFamily="28" charset="-128"/>
              </a:rPr>
              <a:t>But, 2</a:t>
            </a:r>
            <a:r>
              <a:rPr lang="en-US" sz="2400" baseline="30000" smtClean="0">
                <a:ea typeface="ＭＳ Ｐゴシック" pitchFamily="28" charset="-128"/>
              </a:rPr>
              <a:t>m</a:t>
            </a:r>
            <a:r>
              <a:rPr lang="en-US" sz="2400" smtClean="0">
                <a:ea typeface="ＭＳ Ｐゴシック" pitchFamily="28" charset="-128"/>
              </a:rPr>
              <a:t> =N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en-US" sz="2400" smtClean="0">
              <a:ea typeface="ＭＳ Ｐゴシック" pitchFamily="28" charset="-128"/>
            </a:endParaRP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sz="2400" smtClean="0">
                <a:ea typeface="ＭＳ Ｐゴシック" pitchFamily="28" charset="-128"/>
              </a:rPr>
              <a:t>==&gt; |</a:t>
            </a:r>
            <a:r>
              <a:rPr lang="en-US" sz="2400" smtClean="0">
                <a:solidFill>
                  <a:schemeClr val="hlink"/>
                </a:solidFill>
                <a:ea typeface="ＭＳ Ｐゴシック" pitchFamily="28" charset="-128"/>
              </a:rPr>
              <a:t>v</a:t>
            </a:r>
            <a:r>
              <a:rPr lang="en-US" sz="2400" smtClean="0">
                <a:solidFill>
                  <a:srgbClr val="993300"/>
                </a:solidFill>
                <a:ea typeface="ＭＳ Ｐゴシック" pitchFamily="28" charset="-128"/>
              </a:rPr>
              <a:t>w</a:t>
            </a:r>
            <a:r>
              <a:rPr lang="en-US" sz="2400" smtClean="0">
                <a:solidFill>
                  <a:schemeClr val="folHlink"/>
                </a:solidFill>
                <a:ea typeface="ＭＳ Ｐゴシック" pitchFamily="28" charset="-128"/>
              </a:rPr>
              <a:t>x</a:t>
            </a:r>
            <a:r>
              <a:rPr lang="en-US" sz="2400" smtClean="0">
                <a:ea typeface="ＭＳ Ｐゴシック" pitchFamily="28" charset="-128"/>
              </a:rPr>
              <a:t>| ≤ N </a:t>
            </a: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en-US" sz="2400" smtClean="0">
              <a:ea typeface="ＭＳ Ｐゴシック" pitchFamily="28" charset="-128"/>
            </a:endParaRPr>
          </a:p>
          <a:p>
            <a:pPr lvl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sz="2400" smtClean="0">
                <a:ea typeface="ＭＳ Ｐゴシック" pitchFamily="28" charset="-128"/>
              </a:rPr>
              <a:t>This completes the proof for the pumping lemma.</a:t>
            </a:r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07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6EDB2F-07A9-4852-80CF-9783E590F014}" type="slidenum">
              <a:rPr lang="en-US" smtClean="0">
                <a:latin typeface="Arial" charset="0"/>
              </a:rPr>
              <a:pPr/>
              <a:t>41</a:t>
            </a:fld>
            <a:endParaRPr lang="en-US" smtClean="0">
              <a:latin typeface="Arial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Application of Pumping Lemma for CFLs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u="sng" smtClean="0"/>
              <a:t>Example 1:</a:t>
            </a:r>
            <a:r>
              <a:rPr lang="en-US" sz="2800" smtClean="0"/>
              <a:t>		L = {a</a:t>
            </a:r>
            <a:r>
              <a:rPr lang="en-US" sz="2800" baseline="30000" smtClean="0"/>
              <a:t>m</a:t>
            </a:r>
            <a:r>
              <a:rPr lang="en-US" sz="2800" smtClean="0"/>
              <a:t>b</a:t>
            </a:r>
            <a:r>
              <a:rPr lang="en-US" sz="2800" baseline="30000" smtClean="0"/>
              <a:t>m</a:t>
            </a:r>
            <a:r>
              <a:rPr lang="en-US" sz="2800" smtClean="0"/>
              <a:t>c</a:t>
            </a:r>
            <a:r>
              <a:rPr lang="en-US" sz="2800" baseline="30000" smtClean="0"/>
              <a:t>m</a:t>
            </a:r>
            <a:r>
              <a:rPr lang="en-US" sz="2800" smtClean="0"/>
              <a:t> | m&gt;0 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u="sng" smtClean="0"/>
              <a:t>Claim:</a:t>
            </a:r>
            <a:r>
              <a:rPr lang="en-US" sz="2800" smtClean="0"/>
              <a:t> L is not a CFL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u="sng" smtClean="0"/>
              <a:t>Proof:</a:t>
            </a:r>
            <a:endParaRPr lang="en-US" sz="280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Let N &lt;== P/L constant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Pick z = a</a:t>
            </a:r>
            <a:r>
              <a:rPr lang="en-US" sz="2400" baseline="30000" smtClean="0"/>
              <a:t>N</a:t>
            </a:r>
            <a:r>
              <a:rPr lang="en-US" sz="2400" smtClean="0"/>
              <a:t>b</a:t>
            </a:r>
            <a:r>
              <a:rPr lang="en-US" sz="2400" baseline="30000" smtClean="0"/>
              <a:t>N</a:t>
            </a:r>
            <a:r>
              <a:rPr lang="en-US" sz="2400" smtClean="0"/>
              <a:t>c</a:t>
            </a:r>
            <a:r>
              <a:rPr lang="en-US" sz="2400" baseline="30000" smtClean="0"/>
              <a:t>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Apply pumping lemma to z and show that there exists at least one other string constructed from z (obtained by pumping up or down) that is </a:t>
            </a:r>
            <a:r>
              <a:rPr lang="en-US" sz="2400" smtClean="0">
                <a:sym typeface="Symbol" pitchFamily="18" charset="2"/>
              </a:rPr>
              <a:t> L</a:t>
            </a:r>
            <a:r>
              <a:rPr lang="en-US" sz="2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499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49711F-4995-4F6D-A958-BD6340163C43}" type="slidenum">
              <a:rPr lang="en-US" smtClean="0">
                <a:latin typeface="Arial" charset="0"/>
              </a:rPr>
              <a:pPr/>
              <a:t>42</a:t>
            </a:fld>
            <a:endParaRPr lang="en-US" smtClean="0">
              <a:latin typeface="Arial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Proof contd…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990600" lvl="1" indent="-533400" eaLnBrk="1" hangingPunct="1"/>
            <a:r>
              <a:rPr lang="en-US" smtClean="0"/>
              <a:t>z = uvwxy</a:t>
            </a:r>
          </a:p>
          <a:p>
            <a:pPr marL="990600" lvl="1" indent="-533400" eaLnBrk="1" hangingPunct="1"/>
            <a:r>
              <a:rPr lang="en-US" smtClean="0"/>
              <a:t>As z = a</a:t>
            </a:r>
            <a:r>
              <a:rPr lang="en-US" baseline="30000" smtClean="0"/>
              <a:t>N</a:t>
            </a:r>
            <a:r>
              <a:rPr lang="en-US" smtClean="0"/>
              <a:t>b</a:t>
            </a:r>
            <a:r>
              <a:rPr lang="en-US" baseline="30000" smtClean="0"/>
              <a:t>N</a:t>
            </a:r>
            <a:r>
              <a:rPr lang="en-US" smtClean="0"/>
              <a:t>c</a:t>
            </a:r>
            <a:r>
              <a:rPr lang="en-US" baseline="30000" smtClean="0"/>
              <a:t>N</a:t>
            </a:r>
            <a:r>
              <a:rPr lang="en-US" smtClean="0"/>
              <a:t> </a:t>
            </a:r>
            <a:r>
              <a:rPr lang="en-US" i="1" smtClean="0"/>
              <a:t>and</a:t>
            </a:r>
            <a:r>
              <a:rPr lang="en-US" smtClean="0"/>
              <a:t> </a:t>
            </a:r>
            <a:r>
              <a:rPr lang="en-US" smtClean="0">
                <a:cs typeface="Arial" charset="0"/>
              </a:rPr>
              <a:t>|</a:t>
            </a:r>
            <a:r>
              <a:rPr lang="en-US" smtClean="0">
                <a:solidFill>
                  <a:schemeClr val="hlink"/>
                </a:solidFill>
                <a:cs typeface="Arial" charset="0"/>
              </a:rPr>
              <a:t>v</a:t>
            </a:r>
            <a:r>
              <a:rPr lang="en-US" smtClean="0">
                <a:solidFill>
                  <a:srgbClr val="993300"/>
                </a:solidFill>
                <a:cs typeface="Arial" charset="0"/>
              </a:rPr>
              <a:t>w</a:t>
            </a:r>
            <a:r>
              <a:rPr lang="en-US" smtClean="0">
                <a:solidFill>
                  <a:schemeClr val="folHlink"/>
                </a:solidFill>
                <a:cs typeface="Arial" charset="0"/>
              </a:rPr>
              <a:t>x</a:t>
            </a:r>
            <a:r>
              <a:rPr lang="en-US" smtClean="0">
                <a:cs typeface="Arial" charset="0"/>
              </a:rPr>
              <a:t>| ≤ N </a:t>
            </a:r>
            <a:r>
              <a:rPr lang="en-US" i="1" smtClean="0">
                <a:cs typeface="Arial" charset="0"/>
              </a:rPr>
              <a:t>and</a:t>
            </a:r>
            <a:r>
              <a:rPr lang="en-US" smtClean="0">
                <a:cs typeface="Arial" charset="0"/>
              </a:rPr>
              <a:t> </a:t>
            </a:r>
            <a:r>
              <a:rPr lang="en-US" smtClean="0">
                <a:solidFill>
                  <a:schemeClr val="hlink"/>
                </a:solidFill>
                <a:cs typeface="Arial" charset="0"/>
              </a:rPr>
              <a:t>v</a:t>
            </a:r>
            <a:r>
              <a:rPr lang="en-US" smtClean="0">
                <a:solidFill>
                  <a:schemeClr val="folHlink"/>
                </a:solidFill>
                <a:cs typeface="Arial" charset="0"/>
              </a:rPr>
              <a:t>x</a:t>
            </a:r>
            <a:r>
              <a:rPr lang="en-US" smtClean="0">
                <a:cs typeface="Arial" charset="0"/>
              </a:rPr>
              <a:t>≠</a:t>
            </a:r>
            <a:r>
              <a:rPr lang="en-US" smtClean="0">
                <a:cs typeface="Arial" charset="0"/>
                <a:sym typeface="Symbol" pitchFamily="18" charset="2"/>
              </a:rPr>
              <a:t></a:t>
            </a:r>
            <a:endParaRPr lang="en-US" smtClean="0"/>
          </a:p>
          <a:p>
            <a:pPr marL="1371600" lvl="2" indent="-457200" eaLnBrk="1" hangingPunct="1"/>
            <a:r>
              <a:rPr lang="en-US" smtClean="0"/>
              <a:t>==&gt; v, x cannot contain all three symbols (a,b,c)</a:t>
            </a:r>
            <a:endParaRPr lang="en-US" baseline="30000" smtClean="0"/>
          </a:p>
          <a:p>
            <a:pPr marL="1371600" lvl="2" indent="-457200" eaLnBrk="1" hangingPunct="1"/>
            <a:r>
              <a:rPr lang="en-US" smtClean="0"/>
              <a:t>==&gt;  we can pump up or pump down to build another string which is </a:t>
            </a:r>
            <a:r>
              <a:rPr lang="en-US" smtClean="0">
                <a:sym typeface="Symbol" pitchFamily="18" charset="2"/>
              </a:rPr>
              <a:t> L</a:t>
            </a:r>
          </a:p>
          <a:p>
            <a:pPr marL="990600" lvl="1" indent="-533400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55CECF-529D-4C33-8751-F75C8BB48E57}" type="slidenum">
              <a:rPr lang="en-US" smtClean="0">
                <a:latin typeface="Arial" charset="0"/>
              </a:rPr>
              <a:pPr/>
              <a:t>43</a:t>
            </a:fld>
            <a:endParaRPr lang="en-US" smtClean="0">
              <a:latin typeface="Arial" charset="0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#2 for P/L application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L = { ww | w is in {0,1}*}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Show that L is not a CFL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Try string z = 0</a:t>
            </a:r>
            <a:r>
              <a:rPr lang="en-US" baseline="30000" smtClean="0"/>
              <a:t>N</a:t>
            </a:r>
            <a:r>
              <a:rPr lang="en-US" smtClean="0"/>
              <a:t>0</a:t>
            </a:r>
            <a:r>
              <a:rPr lang="en-US" baseline="30000" smtClean="0"/>
              <a:t>N</a:t>
            </a:r>
            <a:r>
              <a:rPr lang="en-US" smtClean="0"/>
              <a:t>	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	what happens?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Try string z = 0</a:t>
            </a:r>
            <a:r>
              <a:rPr lang="en-US" baseline="30000" smtClean="0"/>
              <a:t>N</a:t>
            </a:r>
            <a:r>
              <a:rPr lang="en-US" smtClean="0"/>
              <a:t>1</a:t>
            </a:r>
            <a:r>
              <a:rPr lang="en-US" baseline="30000" smtClean="0"/>
              <a:t>N</a:t>
            </a:r>
            <a:r>
              <a:rPr lang="en-US" smtClean="0"/>
              <a:t>0</a:t>
            </a:r>
            <a:r>
              <a:rPr lang="en-US" baseline="30000" smtClean="0"/>
              <a:t>N</a:t>
            </a:r>
            <a:r>
              <a:rPr lang="en-US" smtClean="0"/>
              <a:t>1</a:t>
            </a:r>
            <a:r>
              <a:rPr lang="en-US" baseline="30000" smtClean="0"/>
              <a:t>N</a:t>
            </a:r>
            <a:endParaRPr lang="en-US" smtClean="0"/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 	what happens?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574A9D-9320-4971-A1CD-F1833AA2FB64}" type="slidenum">
              <a:rPr lang="en-US" smtClean="0">
                <a:latin typeface="Arial" charset="0"/>
              </a:rPr>
              <a:pPr/>
              <a:t>44</a:t>
            </a:fld>
            <a:endParaRPr lang="en-US" smtClean="0">
              <a:latin typeface="Arial" charset="0"/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3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 = { 0</a:t>
            </a:r>
            <a:r>
              <a:rPr lang="en-US" baseline="30000" smtClean="0"/>
              <a:t>k</a:t>
            </a:r>
            <a:r>
              <a:rPr lang="en-US" baseline="60000" smtClean="0"/>
              <a:t>2</a:t>
            </a:r>
            <a:r>
              <a:rPr lang="en-US" smtClean="0"/>
              <a:t> | k is any integer)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Prove L is not a CFL using Pumping Lemma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4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 = {a</a:t>
            </a:r>
            <a:r>
              <a:rPr lang="en-US" baseline="30000" smtClean="0"/>
              <a:t>i</a:t>
            </a:r>
            <a:r>
              <a:rPr lang="en-US" smtClean="0"/>
              <a:t>b</a:t>
            </a:r>
            <a:r>
              <a:rPr lang="en-US" baseline="30000" smtClean="0"/>
              <a:t>j</a:t>
            </a:r>
            <a:r>
              <a:rPr lang="en-US" smtClean="0"/>
              <a:t>c</a:t>
            </a:r>
            <a:r>
              <a:rPr lang="en-US" baseline="30000" smtClean="0"/>
              <a:t>k</a:t>
            </a:r>
            <a:r>
              <a:rPr lang="en-US" smtClean="0"/>
              <a:t> | i&lt;j&lt;k }</a:t>
            </a:r>
          </a:p>
          <a:p>
            <a:endParaRPr lang="en-US" smtClean="0"/>
          </a:p>
          <a:p>
            <a:r>
              <a:rPr lang="en-US" smtClean="0"/>
              <a:t>Prove that L is not a CFL</a:t>
            </a: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3ADE5B-2D8A-438E-B691-B47E507F84DD}" type="slidenum">
              <a:rPr lang="en-US" smtClean="0">
                <a:latin typeface="Arial" charset="0"/>
              </a:rPr>
              <a:pPr/>
              <a:t>45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D74E97-8C18-470D-ABB1-1D71380ACCDD}" type="slidenum">
              <a:rPr lang="en-US" smtClean="0">
                <a:latin typeface="Arial" charset="0"/>
              </a:rPr>
              <a:pPr/>
              <a:t>46</a:t>
            </a:fld>
            <a:endParaRPr lang="en-US" smtClean="0">
              <a:latin typeface="Arial" charset="0"/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CFL Closure Properties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ACF3C6-B3B9-4BBD-A0E1-C0FDC000FDD7}" type="slidenum">
              <a:rPr lang="en-US" smtClean="0">
                <a:latin typeface="Arial" charset="0"/>
              </a:rPr>
              <a:pPr/>
              <a:t>47</a:t>
            </a:fld>
            <a:endParaRPr lang="en-US" smtClean="0">
              <a:latin typeface="Arial" charset="0"/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Closure Property Results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008000"/>
                </a:solidFill>
              </a:rPr>
              <a:t>CFLs are closed under: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8000"/>
                </a:solidFill>
              </a:rPr>
              <a:t>Union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8000"/>
                </a:solidFill>
              </a:rPr>
              <a:t>Concatenation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8000"/>
                </a:solidFill>
              </a:rPr>
              <a:t>Kleene closure operator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8000"/>
                </a:solidFill>
              </a:rPr>
              <a:t>Substitution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8000"/>
                </a:solidFill>
              </a:rPr>
              <a:t>Homomorphism, inverse homomorphism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8000"/>
                </a:solidFill>
              </a:rPr>
              <a:t>reversal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FF0000"/>
                </a:solidFill>
              </a:rPr>
              <a:t>CFLs are </a:t>
            </a:r>
            <a:r>
              <a:rPr lang="en-US" sz="2800" i="1" smtClean="0">
                <a:solidFill>
                  <a:srgbClr val="FF0000"/>
                </a:solidFill>
              </a:rPr>
              <a:t>not </a:t>
            </a:r>
            <a:r>
              <a:rPr lang="en-US" sz="2800" smtClean="0">
                <a:solidFill>
                  <a:srgbClr val="FF0000"/>
                </a:solidFill>
              </a:rPr>
              <a:t>closed under: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0000"/>
                </a:solidFill>
              </a:rPr>
              <a:t>Intersection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0000"/>
                </a:solidFill>
              </a:rPr>
              <a:t>Difference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0000"/>
                </a:solidFill>
              </a:rPr>
              <a:t>Complementation</a:t>
            </a:r>
          </a:p>
          <a:p>
            <a:pPr lvl="1" eaLnBrk="1" hangingPunct="1">
              <a:lnSpc>
                <a:spcPct val="90000"/>
              </a:lnSpc>
            </a:pPr>
            <a:endParaRPr lang="en-US" sz="2400" smtClean="0">
              <a:solidFill>
                <a:srgbClr val="FF0000"/>
              </a:solidFill>
            </a:endParaRPr>
          </a:p>
        </p:txBody>
      </p:sp>
      <p:cxnSp>
        <p:nvCxnSpPr>
          <p:cNvPr id="50181" name="Straight Connector 5"/>
          <p:cNvCxnSpPr>
            <a:cxnSpLocks noChangeShapeType="1"/>
          </p:cNvCxnSpPr>
          <p:nvPr/>
        </p:nvCxnSpPr>
        <p:spPr bwMode="auto">
          <a:xfrm>
            <a:off x="609600" y="4800600"/>
            <a:ext cx="7848600" cy="762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0182" name="Right Brace 6"/>
          <p:cNvSpPr>
            <a:spLocks/>
          </p:cNvSpPr>
          <p:nvPr/>
        </p:nvSpPr>
        <p:spPr bwMode="auto">
          <a:xfrm>
            <a:off x="6324600" y="4724400"/>
            <a:ext cx="304800" cy="1828800"/>
          </a:xfrm>
          <a:prstGeom prst="rightBrace">
            <a:avLst>
              <a:gd name="adj1" fmla="val 8333"/>
              <a:gd name="adj2" fmla="val 50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83" name="TextBox 7"/>
          <p:cNvSpPr txBox="1">
            <a:spLocks noChangeArrowheads="1"/>
          </p:cNvSpPr>
          <p:nvPr/>
        </p:nvSpPr>
        <p:spPr bwMode="auto">
          <a:xfrm>
            <a:off x="6629400" y="4876800"/>
            <a:ext cx="2663825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/>
              <a:t>Note: </a:t>
            </a:r>
            <a:r>
              <a:rPr lang="en-US"/>
              <a:t>Reg languages </a:t>
            </a:r>
            <a:br>
              <a:rPr lang="en-US"/>
            </a:br>
            <a:r>
              <a:rPr lang="en-US"/>
              <a:t>	are closed</a:t>
            </a:r>
            <a:br>
              <a:rPr lang="en-US"/>
            </a:br>
            <a:r>
              <a:rPr lang="en-US"/>
              <a:t>	under </a:t>
            </a:r>
            <a:br>
              <a:rPr lang="en-US"/>
            </a:br>
            <a:r>
              <a:rPr lang="en-US"/>
              <a:t>	these </a:t>
            </a:r>
            <a:br>
              <a:rPr lang="en-US"/>
            </a:br>
            <a:r>
              <a:rPr lang="en-US"/>
              <a:t>	operators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5D6EE7-35F5-48FE-B4A1-A6D17A6DD44F}" type="slidenum">
              <a:rPr lang="en-US" smtClean="0">
                <a:latin typeface="Arial" charset="0"/>
              </a:rPr>
              <a:pPr/>
              <a:t>48</a:t>
            </a:fld>
            <a:endParaRPr lang="en-US" smtClean="0">
              <a:latin typeface="Arial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Strategy for Closure Property Proofs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 smtClean="0"/>
              <a:t>First prove “closure under </a:t>
            </a:r>
            <a:r>
              <a:rPr lang="en-US" sz="2000" b="1" smtClean="0">
                <a:solidFill>
                  <a:srgbClr val="FF0000"/>
                </a:solidFill>
              </a:rPr>
              <a:t>substitution</a:t>
            </a:r>
            <a:r>
              <a:rPr lang="en-US" sz="2000" smtClean="0"/>
              <a:t>”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Using the above result, prove other closure properties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008000"/>
                </a:solidFill>
              </a:rPr>
              <a:t>CFLs are closed under: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8000"/>
                </a:solidFill>
              </a:rPr>
              <a:t>Union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8000"/>
                </a:solidFill>
              </a:rPr>
              <a:t>Concatenation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8000"/>
                </a:solidFill>
              </a:rPr>
              <a:t>Kleene closure operator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8000"/>
                </a:solidFill>
              </a:rPr>
              <a:t>Substitution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8000"/>
                </a:solidFill>
              </a:rPr>
              <a:t>Homomorphism, inverse homomorphism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008000"/>
                </a:solidFill>
              </a:rPr>
              <a:t>Reversal </a:t>
            </a:r>
          </a:p>
        </p:txBody>
      </p:sp>
      <p:sp>
        <p:nvSpPr>
          <p:cNvPr id="51205" name="TextBox 6"/>
          <p:cNvSpPr txBox="1">
            <a:spLocks noChangeArrowheads="1"/>
          </p:cNvSpPr>
          <p:nvPr/>
        </p:nvSpPr>
        <p:spPr bwMode="auto">
          <a:xfrm>
            <a:off x="152400" y="4397375"/>
            <a:ext cx="1066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Prove </a:t>
            </a:r>
            <a:br>
              <a:rPr lang="en-US"/>
            </a:br>
            <a:r>
              <a:rPr lang="en-US"/>
              <a:t>this first</a:t>
            </a:r>
          </a:p>
        </p:txBody>
      </p:sp>
      <p:sp>
        <p:nvSpPr>
          <p:cNvPr id="51206" name="Right Arrow 8"/>
          <p:cNvSpPr>
            <a:spLocks noChangeArrowheads="1"/>
          </p:cNvSpPr>
          <p:nvPr/>
        </p:nvSpPr>
        <p:spPr bwMode="auto">
          <a:xfrm>
            <a:off x="1143000" y="4473575"/>
            <a:ext cx="609600" cy="381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51207" name="Straight Connector 10"/>
          <p:cNvCxnSpPr>
            <a:cxnSpLocks noChangeShapeType="1"/>
          </p:cNvCxnSpPr>
          <p:nvPr/>
        </p:nvCxnSpPr>
        <p:spPr bwMode="auto">
          <a:xfrm flipV="1">
            <a:off x="8077200" y="3406775"/>
            <a:ext cx="0" cy="1676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208" name="Straight Arrow Connector 12"/>
          <p:cNvCxnSpPr>
            <a:cxnSpLocks noChangeShapeType="1"/>
          </p:cNvCxnSpPr>
          <p:nvPr/>
        </p:nvCxnSpPr>
        <p:spPr bwMode="auto">
          <a:xfrm flipH="1">
            <a:off x="3048000" y="3406775"/>
            <a:ext cx="50292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1209" name="Straight Arrow Connector 15"/>
          <p:cNvCxnSpPr>
            <a:cxnSpLocks noChangeShapeType="1"/>
          </p:cNvCxnSpPr>
          <p:nvPr/>
        </p:nvCxnSpPr>
        <p:spPr bwMode="auto">
          <a:xfrm flipH="1">
            <a:off x="4038600" y="3863975"/>
            <a:ext cx="40386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1210" name="Straight Arrow Connector 18"/>
          <p:cNvCxnSpPr>
            <a:cxnSpLocks noChangeShapeType="1"/>
          </p:cNvCxnSpPr>
          <p:nvPr/>
        </p:nvCxnSpPr>
        <p:spPr bwMode="auto">
          <a:xfrm flipH="1">
            <a:off x="5334000" y="4244975"/>
            <a:ext cx="27432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1211" name="Straight Arrow Connector 20"/>
          <p:cNvCxnSpPr>
            <a:cxnSpLocks noChangeShapeType="1"/>
          </p:cNvCxnSpPr>
          <p:nvPr/>
        </p:nvCxnSpPr>
        <p:spPr bwMode="auto">
          <a:xfrm flipH="1">
            <a:off x="7543800" y="5083175"/>
            <a:ext cx="5334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1212" name="Right Arrow 21"/>
          <p:cNvSpPr>
            <a:spLocks noChangeArrowheads="1"/>
          </p:cNvSpPr>
          <p:nvPr/>
        </p:nvSpPr>
        <p:spPr bwMode="auto">
          <a:xfrm>
            <a:off x="3810000" y="4572000"/>
            <a:ext cx="4267200" cy="152400"/>
          </a:xfrm>
          <a:prstGeom prst="rightArrow">
            <a:avLst>
              <a:gd name="adj1" fmla="val 50000"/>
              <a:gd name="adj2" fmla="val 5003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32019E-510F-4954-AF29-D72872B8936F}" type="slidenum">
              <a:rPr lang="en-US" smtClean="0">
                <a:latin typeface="Arial" charset="0"/>
              </a:rPr>
              <a:pPr/>
              <a:t>49</a:t>
            </a:fld>
            <a:endParaRPr lang="en-US" smtClean="0">
              <a:latin typeface="Arial" charset="0"/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</a:t>
            </a:r>
            <a:r>
              <a:rPr lang="en-US" b="1" i="1" smtClean="0">
                <a:solidFill>
                  <a:srgbClr val="FF0000"/>
                </a:solidFill>
              </a:rPr>
              <a:t>Substitution</a:t>
            </a:r>
            <a:r>
              <a:rPr lang="en-US" i="1" smtClean="0"/>
              <a:t> </a:t>
            </a:r>
            <a:r>
              <a:rPr lang="en-US" smtClean="0"/>
              <a:t>operation</a:t>
            </a:r>
          </a:p>
        </p:txBody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For each </a:t>
            </a:r>
            <a:r>
              <a:rPr lang="en-US" sz="2800" smtClean="0">
                <a:solidFill>
                  <a:srgbClr val="006600"/>
                </a:solidFill>
              </a:rPr>
              <a:t>a </a:t>
            </a:r>
            <a:r>
              <a:rPr lang="en-US" sz="2800" smtClean="0">
                <a:solidFill>
                  <a:srgbClr val="006600"/>
                </a:solidFill>
                <a:sym typeface="Symbol" pitchFamily="18" charset="2"/>
              </a:rPr>
              <a:t> ∑</a:t>
            </a:r>
            <a:r>
              <a:rPr lang="en-US" sz="2800" smtClean="0">
                <a:sym typeface="Symbol" pitchFamily="18" charset="2"/>
              </a:rPr>
              <a:t>, then let </a:t>
            </a:r>
            <a:r>
              <a:rPr lang="en-US" sz="2800" smtClean="0">
                <a:solidFill>
                  <a:srgbClr val="FF0000"/>
                </a:solidFill>
                <a:sym typeface="Symbol" pitchFamily="18" charset="2"/>
              </a:rPr>
              <a:t>s(a)</a:t>
            </a:r>
            <a:r>
              <a:rPr lang="en-US" sz="2800" smtClean="0">
                <a:sym typeface="Symbol" pitchFamily="18" charset="2"/>
              </a:rPr>
              <a:t> be a language</a:t>
            </a:r>
            <a:endParaRPr lang="en-US" sz="2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If </a:t>
            </a:r>
            <a:r>
              <a:rPr lang="en-US" sz="2800" smtClean="0">
                <a:solidFill>
                  <a:srgbClr val="006600"/>
                </a:solidFill>
              </a:rPr>
              <a:t>w=a</a:t>
            </a:r>
            <a:r>
              <a:rPr lang="en-US" sz="2800" baseline="-25000" smtClean="0">
                <a:solidFill>
                  <a:srgbClr val="006600"/>
                </a:solidFill>
              </a:rPr>
              <a:t>1</a:t>
            </a:r>
            <a:r>
              <a:rPr lang="en-US" sz="2800" smtClean="0">
                <a:solidFill>
                  <a:srgbClr val="006600"/>
                </a:solidFill>
              </a:rPr>
              <a:t>a</a:t>
            </a:r>
            <a:r>
              <a:rPr lang="en-US" sz="2800" baseline="-25000" smtClean="0">
                <a:solidFill>
                  <a:srgbClr val="006600"/>
                </a:solidFill>
              </a:rPr>
              <a:t>2</a:t>
            </a:r>
            <a:r>
              <a:rPr lang="en-US" sz="2800" smtClean="0">
                <a:solidFill>
                  <a:srgbClr val="006600"/>
                </a:solidFill>
              </a:rPr>
              <a:t>…a</a:t>
            </a:r>
            <a:r>
              <a:rPr lang="en-US" sz="2800" baseline="-25000" smtClean="0">
                <a:solidFill>
                  <a:srgbClr val="006600"/>
                </a:solidFill>
              </a:rPr>
              <a:t>n</a:t>
            </a:r>
            <a:r>
              <a:rPr lang="en-US" sz="2800" smtClean="0">
                <a:solidFill>
                  <a:srgbClr val="006600"/>
                </a:solidFill>
              </a:rPr>
              <a:t> </a:t>
            </a:r>
            <a:r>
              <a:rPr lang="en-US" sz="2800" smtClean="0">
                <a:solidFill>
                  <a:srgbClr val="006600"/>
                </a:solidFill>
                <a:sym typeface="Symbol" pitchFamily="18" charset="2"/>
              </a:rPr>
              <a:t> L</a:t>
            </a:r>
            <a:r>
              <a:rPr lang="en-US" sz="2800" smtClean="0">
                <a:sym typeface="Symbol" pitchFamily="18" charset="2"/>
              </a:rPr>
              <a:t>, then: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>
                <a:sym typeface="Symbol" pitchFamily="18" charset="2"/>
              </a:rPr>
              <a:t> </a:t>
            </a:r>
            <a:r>
              <a:rPr lang="en-US" sz="2000" smtClean="0">
                <a:solidFill>
                  <a:srgbClr val="FF0000"/>
                </a:solidFill>
                <a:sym typeface="Symbol" pitchFamily="18" charset="2"/>
              </a:rPr>
              <a:t>s(</a:t>
            </a:r>
            <a:r>
              <a:rPr lang="en-US" sz="2000" smtClean="0">
                <a:solidFill>
                  <a:srgbClr val="FF0000"/>
                </a:solidFill>
              </a:rPr>
              <a:t>w) = { x</a:t>
            </a:r>
            <a:r>
              <a:rPr lang="en-US" sz="2000" baseline="-25000" smtClean="0">
                <a:solidFill>
                  <a:srgbClr val="FF0000"/>
                </a:solidFill>
              </a:rPr>
              <a:t>1</a:t>
            </a:r>
            <a:r>
              <a:rPr lang="en-US" sz="2000" smtClean="0">
                <a:solidFill>
                  <a:srgbClr val="FF0000"/>
                </a:solidFill>
              </a:rPr>
              <a:t>x</a:t>
            </a:r>
            <a:r>
              <a:rPr lang="en-US" sz="2000" baseline="-25000" smtClean="0">
                <a:solidFill>
                  <a:srgbClr val="FF0000"/>
                </a:solidFill>
              </a:rPr>
              <a:t>2 </a:t>
            </a:r>
            <a:r>
              <a:rPr lang="en-US" sz="2000" smtClean="0">
                <a:solidFill>
                  <a:srgbClr val="FF0000"/>
                </a:solidFill>
              </a:rPr>
              <a:t>…</a:t>
            </a:r>
            <a:r>
              <a:rPr lang="en-US" sz="2000" baseline="-25000" smtClean="0">
                <a:solidFill>
                  <a:srgbClr val="FF0000"/>
                </a:solidFill>
              </a:rPr>
              <a:t> </a:t>
            </a:r>
            <a:r>
              <a:rPr lang="en-US" sz="2000" smtClean="0">
                <a:solidFill>
                  <a:srgbClr val="FF0000"/>
                </a:solidFill>
              </a:rPr>
              <a:t> }</a:t>
            </a:r>
            <a:r>
              <a:rPr lang="en-US" sz="2000" baseline="-25000" smtClean="0">
                <a:solidFill>
                  <a:srgbClr val="FF0000"/>
                </a:solidFill>
              </a:rPr>
              <a:t>  </a:t>
            </a:r>
            <a:r>
              <a:rPr lang="en-US" sz="2000" smtClean="0">
                <a:solidFill>
                  <a:srgbClr val="FF0000"/>
                </a:solidFill>
                <a:sym typeface="Symbol" pitchFamily="18" charset="2"/>
              </a:rPr>
              <a:t> s(L),   s.t., </a:t>
            </a:r>
            <a:r>
              <a:rPr lang="en-US" sz="2000" smtClean="0">
                <a:solidFill>
                  <a:srgbClr val="FF0000"/>
                </a:solidFill>
              </a:rPr>
              <a:t>x</a:t>
            </a:r>
            <a:r>
              <a:rPr lang="en-US" sz="2000" baseline="-25000" smtClean="0">
                <a:solidFill>
                  <a:srgbClr val="FF0000"/>
                </a:solidFill>
              </a:rPr>
              <a:t>i</a:t>
            </a:r>
            <a:r>
              <a:rPr lang="en-US" sz="2000" smtClean="0">
                <a:solidFill>
                  <a:srgbClr val="FF0000"/>
                </a:solidFill>
              </a:rPr>
              <a:t> </a:t>
            </a:r>
            <a:r>
              <a:rPr lang="en-US" sz="2000" smtClean="0">
                <a:solidFill>
                  <a:srgbClr val="FF0000"/>
                </a:solidFill>
                <a:sym typeface="Symbol" pitchFamily="18" charset="2"/>
              </a:rPr>
              <a:t> </a:t>
            </a:r>
            <a:r>
              <a:rPr lang="en-US" sz="2000" smtClean="0">
                <a:solidFill>
                  <a:srgbClr val="FF0000"/>
                </a:solidFill>
              </a:rPr>
              <a:t>s(a</a:t>
            </a:r>
            <a:r>
              <a:rPr lang="en-US" sz="2000" baseline="-25000" smtClean="0">
                <a:solidFill>
                  <a:srgbClr val="FF0000"/>
                </a:solidFill>
              </a:rPr>
              <a:t>i</a:t>
            </a:r>
            <a:r>
              <a:rPr lang="en-US" sz="2000" smtClean="0">
                <a:solidFill>
                  <a:srgbClr val="FF0000"/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u="sng" smtClean="0"/>
              <a:t>Example:</a:t>
            </a:r>
            <a:r>
              <a:rPr lang="en-US" sz="280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Let </a:t>
            </a:r>
            <a:r>
              <a:rPr lang="en-US" sz="2400" smtClean="0">
                <a:sym typeface="Symbol" pitchFamily="18" charset="2"/>
              </a:rPr>
              <a:t>∑={0,1}</a:t>
            </a: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tx2"/>
                </a:solidFill>
              </a:rPr>
              <a:t>Let: s(0) = {a</a:t>
            </a:r>
            <a:r>
              <a:rPr lang="en-US" sz="2400" baseline="30000" smtClean="0">
                <a:solidFill>
                  <a:schemeClr val="tx2"/>
                </a:solidFill>
              </a:rPr>
              <a:t>n</a:t>
            </a:r>
            <a:r>
              <a:rPr lang="en-US" sz="2400" smtClean="0">
                <a:solidFill>
                  <a:schemeClr val="tx2"/>
                </a:solidFill>
              </a:rPr>
              <a:t>b</a:t>
            </a:r>
            <a:r>
              <a:rPr lang="en-US" sz="2400" baseline="30000" smtClean="0">
                <a:solidFill>
                  <a:schemeClr val="tx2"/>
                </a:solidFill>
              </a:rPr>
              <a:t>n</a:t>
            </a:r>
            <a:r>
              <a:rPr lang="en-US" sz="2400" smtClean="0">
                <a:solidFill>
                  <a:schemeClr val="tx2"/>
                </a:solidFill>
              </a:rPr>
              <a:t> | n ≥1},</a:t>
            </a:r>
            <a:r>
              <a:rPr lang="en-US" sz="2400" smtClean="0"/>
              <a:t> </a:t>
            </a:r>
            <a:r>
              <a:rPr lang="en-US" sz="2400" smtClean="0">
                <a:solidFill>
                  <a:schemeClr val="hlink"/>
                </a:solidFill>
              </a:rPr>
              <a:t>s(1) = {aa,bb}</a:t>
            </a: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If w=</a:t>
            </a:r>
            <a:r>
              <a:rPr lang="en-US" sz="2400" smtClean="0">
                <a:solidFill>
                  <a:schemeClr val="tx2"/>
                </a:solidFill>
              </a:rPr>
              <a:t>0</a:t>
            </a:r>
            <a:r>
              <a:rPr lang="en-US" sz="2400" smtClean="0">
                <a:solidFill>
                  <a:schemeClr val="hlink"/>
                </a:solidFill>
              </a:rPr>
              <a:t>1</a:t>
            </a:r>
            <a:r>
              <a:rPr lang="en-US" sz="2400" smtClean="0"/>
              <a:t>, s(w)=</a:t>
            </a:r>
            <a:r>
              <a:rPr lang="en-US" sz="2400" smtClean="0">
                <a:solidFill>
                  <a:schemeClr val="tx2"/>
                </a:solidFill>
              </a:rPr>
              <a:t>s(0)</a:t>
            </a:r>
            <a:r>
              <a:rPr lang="en-US" sz="2400" smtClean="0"/>
              <a:t>.</a:t>
            </a:r>
            <a:r>
              <a:rPr lang="en-US" sz="2400" smtClean="0">
                <a:solidFill>
                  <a:schemeClr val="hlink"/>
                </a:solidFill>
              </a:rPr>
              <a:t>s(1)</a:t>
            </a:r>
            <a:endParaRPr lang="en-US" sz="2400" smtClean="0"/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E.g., s(w) contains </a:t>
            </a:r>
            <a:r>
              <a:rPr lang="en-US" sz="2000" smtClean="0">
                <a:solidFill>
                  <a:schemeClr val="tx2"/>
                </a:solidFill>
              </a:rPr>
              <a:t>a</a:t>
            </a:r>
            <a:r>
              <a:rPr lang="en-US" sz="2000" baseline="30000" smtClean="0">
                <a:solidFill>
                  <a:schemeClr val="tx2"/>
                </a:solidFill>
              </a:rPr>
              <a:t>1 </a:t>
            </a:r>
            <a:r>
              <a:rPr lang="en-US" sz="2000" smtClean="0">
                <a:solidFill>
                  <a:schemeClr val="tx2"/>
                </a:solidFill>
              </a:rPr>
              <a:t>b</a:t>
            </a:r>
            <a:r>
              <a:rPr lang="en-US" sz="2000" baseline="30000" smtClean="0">
                <a:solidFill>
                  <a:schemeClr val="tx2"/>
                </a:solidFill>
              </a:rPr>
              <a:t>1</a:t>
            </a:r>
            <a:r>
              <a:rPr lang="en-US" sz="2000" baseline="30000" smtClean="0"/>
              <a:t> </a:t>
            </a:r>
            <a:r>
              <a:rPr lang="en-US" sz="2000" smtClean="0">
                <a:solidFill>
                  <a:schemeClr val="hlink"/>
                </a:solidFill>
              </a:rPr>
              <a:t>aa</a:t>
            </a:r>
            <a:r>
              <a:rPr lang="en-US" sz="2000" smtClean="0"/>
              <a:t>, </a:t>
            </a:r>
            <a:r>
              <a:rPr lang="en-US" sz="2000" smtClean="0">
                <a:solidFill>
                  <a:schemeClr val="tx2"/>
                </a:solidFill>
              </a:rPr>
              <a:t>a</a:t>
            </a:r>
            <a:r>
              <a:rPr lang="en-US" sz="2000" baseline="30000" smtClean="0">
                <a:solidFill>
                  <a:schemeClr val="tx2"/>
                </a:solidFill>
              </a:rPr>
              <a:t>1 </a:t>
            </a:r>
            <a:r>
              <a:rPr lang="en-US" sz="2000" smtClean="0">
                <a:solidFill>
                  <a:schemeClr val="tx2"/>
                </a:solidFill>
              </a:rPr>
              <a:t>b</a:t>
            </a:r>
            <a:r>
              <a:rPr lang="en-US" sz="2000" baseline="30000" smtClean="0">
                <a:solidFill>
                  <a:schemeClr val="tx2"/>
                </a:solidFill>
              </a:rPr>
              <a:t>1</a:t>
            </a:r>
            <a:r>
              <a:rPr lang="en-US" sz="2000" smtClean="0">
                <a:solidFill>
                  <a:schemeClr val="hlink"/>
                </a:solidFill>
              </a:rPr>
              <a:t>bb,</a:t>
            </a:r>
            <a:br>
              <a:rPr lang="en-US" sz="2000" smtClean="0">
                <a:solidFill>
                  <a:schemeClr val="hlink"/>
                </a:solidFill>
              </a:rPr>
            </a:br>
            <a:r>
              <a:rPr lang="en-US" sz="2000" smtClean="0">
                <a:solidFill>
                  <a:schemeClr val="hlink"/>
                </a:solidFill>
              </a:rPr>
              <a:t>		</a:t>
            </a:r>
            <a:r>
              <a:rPr lang="en-US" sz="2000" baseline="30000" smtClean="0"/>
              <a:t>           </a:t>
            </a:r>
            <a:r>
              <a:rPr lang="en-US" sz="2000" smtClean="0">
                <a:solidFill>
                  <a:schemeClr val="tx2"/>
                </a:solidFill>
              </a:rPr>
              <a:t>a</a:t>
            </a:r>
            <a:r>
              <a:rPr lang="en-US" sz="2000" baseline="30000" smtClean="0">
                <a:solidFill>
                  <a:schemeClr val="tx2"/>
                </a:solidFill>
              </a:rPr>
              <a:t>2 </a:t>
            </a:r>
            <a:r>
              <a:rPr lang="en-US" sz="2000" smtClean="0">
                <a:solidFill>
                  <a:schemeClr val="tx2"/>
                </a:solidFill>
              </a:rPr>
              <a:t>b</a:t>
            </a:r>
            <a:r>
              <a:rPr lang="en-US" sz="2000" baseline="30000" smtClean="0">
                <a:solidFill>
                  <a:schemeClr val="tx2"/>
                </a:solidFill>
              </a:rPr>
              <a:t>2 </a:t>
            </a:r>
            <a:r>
              <a:rPr lang="en-US" sz="2000" smtClean="0">
                <a:solidFill>
                  <a:schemeClr val="hlink"/>
                </a:solidFill>
              </a:rPr>
              <a:t>aa</a:t>
            </a:r>
            <a:r>
              <a:rPr lang="en-US" sz="2000" smtClean="0"/>
              <a:t>, </a:t>
            </a:r>
            <a:r>
              <a:rPr lang="en-US" sz="2000" smtClean="0">
                <a:solidFill>
                  <a:schemeClr val="tx2"/>
                </a:solidFill>
              </a:rPr>
              <a:t>a</a:t>
            </a:r>
            <a:r>
              <a:rPr lang="en-US" sz="2000" baseline="30000" smtClean="0">
                <a:solidFill>
                  <a:schemeClr val="tx2"/>
                </a:solidFill>
              </a:rPr>
              <a:t>2 </a:t>
            </a:r>
            <a:r>
              <a:rPr lang="en-US" sz="2000" smtClean="0">
                <a:solidFill>
                  <a:schemeClr val="tx2"/>
                </a:solidFill>
              </a:rPr>
              <a:t>b</a:t>
            </a:r>
            <a:r>
              <a:rPr lang="en-US" sz="2000" baseline="30000" smtClean="0">
                <a:solidFill>
                  <a:schemeClr val="tx2"/>
                </a:solidFill>
              </a:rPr>
              <a:t>2</a:t>
            </a:r>
            <a:r>
              <a:rPr lang="en-US" sz="2000" smtClean="0">
                <a:solidFill>
                  <a:schemeClr val="hlink"/>
                </a:solidFill>
              </a:rPr>
              <a:t>bb,</a:t>
            </a:r>
            <a:br>
              <a:rPr lang="en-US" sz="2000" smtClean="0">
                <a:solidFill>
                  <a:schemeClr val="hlink"/>
                </a:solidFill>
              </a:rPr>
            </a:br>
            <a:r>
              <a:rPr lang="en-US" sz="2000" smtClean="0">
                <a:solidFill>
                  <a:schemeClr val="hlink"/>
                </a:solidFill>
              </a:rPr>
              <a:t>			…</a:t>
            </a:r>
            <a:r>
              <a:rPr lang="en-US" sz="2000" baseline="30000" smtClean="0"/>
              <a:t> </a:t>
            </a:r>
            <a:r>
              <a:rPr lang="en-US" sz="2000" smtClean="0"/>
              <a:t>and so on.</a:t>
            </a:r>
          </a:p>
        </p:txBody>
      </p:sp>
      <p:cxnSp>
        <p:nvCxnSpPr>
          <p:cNvPr id="52229" name="Straight Connector 5"/>
          <p:cNvCxnSpPr>
            <a:cxnSpLocks noChangeShapeType="1"/>
          </p:cNvCxnSpPr>
          <p:nvPr/>
        </p:nvCxnSpPr>
        <p:spPr bwMode="auto">
          <a:xfrm>
            <a:off x="1219200" y="3276600"/>
            <a:ext cx="6781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7" name="Line Callout 2 6"/>
          <p:cNvSpPr>
            <a:spLocks/>
          </p:cNvSpPr>
          <p:nvPr/>
        </p:nvSpPr>
        <p:spPr bwMode="auto">
          <a:xfrm>
            <a:off x="5181600" y="152400"/>
            <a:ext cx="2362200" cy="8382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32954"/>
              <a:gd name="adj6" fmla="val -6343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u="sng"/>
              <a:t>Note: </a:t>
            </a:r>
            <a:r>
              <a:rPr lang="en-US"/>
              <a:t>s(L) can use a different alphabet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8099" grpId="0" build="p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902160-E431-47CC-BD55-34C0EA9FE0D5}" type="slidenum">
              <a:rPr lang="en-US" smtClean="0">
                <a:latin typeface="Arial" charset="0"/>
              </a:rPr>
              <a:pPr/>
              <a:t>5</a:t>
            </a:fld>
            <a:endParaRPr lang="en-US" smtClean="0">
              <a:latin typeface="Arial" charset="0"/>
            </a:endParaRPr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Eliminating useless symbols</a:t>
            </a:r>
          </a:p>
        </p:txBody>
      </p:sp>
      <p:sp>
        <p:nvSpPr>
          <p:cNvPr id="7172" name="TextBox 4"/>
          <p:cNvSpPr txBox="1">
            <a:spLocks noChangeArrowheads="1"/>
          </p:cNvSpPr>
          <p:nvPr/>
        </p:nvSpPr>
        <p:spPr bwMode="auto">
          <a:xfrm>
            <a:off x="1752600" y="3733800"/>
            <a:ext cx="2235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Grammar cleanup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1FC3DE-1284-466A-ABC3-8EA3D96D21F3}" type="slidenum">
              <a:rPr lang="en-US" smtClean="0">
                <a:latin typeface="Arial" charset="0"/>
              </a:rPr>
              <a:pPr/>
              <a:t>50</a:t>
            </a:fld>
            <a:endParaRPr lang="en-US" smtClean="0">
              <a:latin typeface="Arial" charset="0"/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CFLs are closed under Substitution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2097087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IF L is a CFL and a substititution defined on L, s(L), is s.t., s(a) is a CFL for every symbol a, THEN:</a:t>
            </a:r>
          </a:p>
          <a:p>
            <a:pPr lvl="1" eaLnBrk="1" hangingPunct="1"/>
            <a:r>
              <a:rPr lang="en-US" smtClean="0"/>
              <a:t>s(L) is also a CFL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295400" y="4495800"/>
            <a:ext cx="7885113" cy="2217738"/>
            <a:chOff x="1295400" y="4495800"/>
            <a:chExt cx="7884584" cy="2217400"/>
          </a:xfrm>
        </p:grpSpPr>
        <p:sp>
          <p:nvSpPr>
            <p:cNvPr id="53254" name="TextBox 6"/>
            <p:cNvSpPr txBox="1">
              <a:spLocks noChangeArrowheads="1"/>
            </p:cNvSpPr>
            <p:nvPr/>
          </p:nvSpPr>
          <p:spPr bwMode="auto">
            <a:xfrm>
              <a:off x="2209800" y="4876800"/>
              <a:ext cx="465192" cy="1836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sng">
                  <a:solidFill>
                    <a:srgbClr val="FF0000"/>
                  </a:solidFill>
                </a:rPr>
                <a:t>L</a:t>
              </a:r>
            </a:p>
            <a:p>
              <a:r>
                <a:rPr lang="en-US">
                  <a:solidFill>
                    <a:srgbClr val="FF0000"/>
                  </a:solidFill>
                </a:rPr>
                <a:t>w</a:t>
              </a:r>
              <a:r>
                <a:rPr lang="en-US" baseline="-25000">
                  <a:solidFill>
                    <a:srgbClr val="FF0000"/>
                  </a:solidFill>
                </a:rPr>
                <a:t>1</a:t>
              </a:r>
            </a:p>
            <a:p>
              <a:r>
                <a:rPr lang="en-US">
                  <a:solidFill>
                    <a:srgbClr val="FF0000"/>
                  </a:solidFill>
                </a:rPr>
                <a:t>w</a:t>
              </a:r>
              <a:r>
                <a:rPr lang="en-US" baseline="-25000">
                  <a:solidFill>
                    <a:srgbClr val="FF0000"/>
                  </a:solidFill>
                </a:rPr>
                <a:t>2</a:t>
              </a:r>
            </a:p>
            <a:p>
              <a:r>
                <a:rPr lang="en-US">
                  <a:solidFill>
                    <a:srgbClr val="FF0000"/>
                  </a:solidFill>
                </a:rPr>
                <a:t>w</a:t>
              </a:r>
              <a:r>
                <a:rPr lang="en-US" baseline="-25000">
                  <a:solidFill>
                    <a:srgbClr val="FF0000"/>
                  </a:solidFill>
                </a:rPr>
                <a:t>3</a:t>
              </a:r>
            </a:p>
            <a:p>
              <a:r>
                <a:rPr lang="en-US">
                  <a:solidFill>
                    <a:srgbClr val="FF0000"/>
                  </a:solidFill>
                </a:rPr>
                <a:t>w</a:t>
              </a:r>
              <a:r>
                <a:rPr lang="en-US" baseline="-25000">
                  <a:solidFill>
                    <a:srgbClr val="FF0000"/>
                  </a:solidFill>
                </a:rPr>
                <a:t>4</a:t>
              </a:r>
            </a:p>
            <a:p>
              <a:r>
                <a:rPr lang="en-US" baseline="-25000">
                  <a:solidFill>
                    <a:srgbClr val="FF0000"/>
                  </a:solidFill>
                </a:rPr>
                <a:t>…</a:t>
              </a:r>
            </a:p>
          </p:txBody>
        </p:sp>
        <p:sp>
          <p:nvSpPr>
            <p:cNvPr id="53255" name="Right Arrow 7"/>
            <p:cNvSpPr>
              <a:spLocks noChangeArrowheads="1"/>
            </p:cNvSpPr>
            <p:nvPr/>
          </p:nvSpPr>
          <p:spPr bwMode="auto">
            <a:xfrm>
              <a:off x="3124200" y="5791200"/>
              <a:ext cx="1295400" cy="304800"/>
            </a:xfrm>
            <a:prstGeom prst="rightArrow">
              <a:avLst>
                <a:gd name="adj1" fmla="val 50000"/>
                <a:gd name="adj2" fmla="val 49997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53256" name="Left Brace 8"/>
            <p:cNvSpPr>
              <a:spLocks/>
            </p:cNvSpPr>
            <p:nvPr/>
          </p:nvSpPr>
          <p:spPr bwMode="auto">
            <a:xfrm>
              <a:off x="1981200" y="5334000"/>
              <a:ext cx="152400" cy="1295400"/>
            </a:xfrm>
            <a:prstGeom prst="leftBrace">
              <a:avLst>
                <a:gd name="adj1" fmla="val 8343"/>
                <a:gd name="adj2" fmla="val 50000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53257" name="Right Brace 9"/>
            <p:cNvSpPr>
              <a:spLocks/>
            </p:cNvSpPr>
            <p:nvPr/>
          </p:nvSpPr>
          <p:spPr bwMode="auto">
            <a:xfrm>
              <a:off x="2667000" y="5334000"/>
              <a:ext cx="228600" cy="1295400"/>
            </a:xfrm>
            <a:prstGeom prst="rightBrace">
              <a:avLst>
                <a:gd name="adj1" fmla="val 8343"/>
                <a:gd name="adj2" fmla="val 50000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53258" name="TextBox 10"/>
            <p:cNvSpPr txBox="1">
              <a:spLocks noChangeArrowheads="1"/>
            </p:cNvSpPr>
            <p:nvPr/>
          </p:nvSpPr>
          <p:spPr bwMode="auto">
            <a:xfrm>
              <a:off x="3429000" y="5410200"/>
              <a:ext cx="62549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s(L)</a:t>
              </a:r>
            </a:p>
          </p:txBody>
        </p:sp>
        <p:sp>
          <p:nvSpPr>
            <p:cNvPr id="53259" name="TextBox 11"/>
            <p:cNvSpPr txBox="1">
              <a:spLocks noChangeArrowheads="1"/>
            </p:cNvSpPr>
            <p:nvPr/>
          </p:nvSpPr>
          <p:spPr bwMode="auto">
            <a:xfrm>
              <a:off x="4953000" y="4876800"/>
              <a:ext cx="763351" cy="1836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sng">
                  <a:solidFill>
                    <a:srgbClr val="FF0000"/>
                  </a:solidFill>
                </a:rPr>
                <a:t>s(L)</a:t>
              </a:r>
            </a:p>
            <a:p>
              <a:r>
                <a:rPr lang="en-US">
                  <a:solidFill>
                    <a:srgbClr val="FF0000"/>
                  </a:solidFill>
                </a:rPr>
                <a:t>s(w</a:t>
              </a:r>
              <a:r>
                <a:rPr lang="en-US" baseline="-25000">
                  <a:solidFill>
                    <a:srgbClr val="FF0000"/>
                  </a:solidFill>
                </a:rPr>
                <a:t>1</a:t>
              </a:r>
              <a:r>
                <a:rPr lang="en-US">
                  <a:solidFill>
                    <a:srgbClr val="FF0000"/>
                  </a:solidFill>
                </a:rPr>
                <a:t>)</a:t>
              </a:r>
            </a:p>
            <a:p>
              <a:r>
                <a:rPr lang="en-US">
                  <a:solidFill>
                    <a:srgbClr val="FF0000"/>
                  </a:solidFill>
                </a:rPr>
                <a:t>s(w</a:t>
              </a:r>
              <a:r>
                <a:rPr lang="en-US" baseline="-25000">
                  <a:solidFill>
                    <a:srgbClr val="FF0000"/>
                  </a:solidFill>
                </a:rPr>
                <a:t>2</a:t>
              </a:r>
              <a:r>
                <a:rPr lang="en-US">
                  <a:solidFill>
                    <a:srgbClr val="FF0000"/>
                  </a:solidFill>
                </a:rPr>
                <a:t>)</a:t>
              </a:r>
              <a:endParaRPr lang="en-US" baseline="-25000">
                <a:solidFill>
                  <a:srgbClr val="FF0000"/>
                </a:solidFill>
              </a:endParaRPr>
            </a:p>
            <a:p>
              <a:r>
                <a:rPr lang="en-US">
                  <a:solidFill>
                    <a:srgbClr val="FF0000"/>
                  </a:solidFill>
                </a:rPr>
                <a:t>s(w</a:t>
              </a:r>
              <a:r>
                <a:rPr lang="en-US" baseline="-25000">
                  <a:solidFill>
                    <a:srgbClr val="FF0000"/>
                  </a:solidFill>
                </a:rPr>
                <a:t>3</a:t>
              </a:r>
              <a:r>
                <a:rPr lang="en-US">
                  <a:solidFill>
                    <a:srgbClr val="FF0000"/>
                  </a:solidFill>
                </a:rPr>
                <a:t>)</a:t>
              </a:r>
              <a:endParaRPr lang="en-US" baseline="-25000">
                <a:solidFill>
                  <a:srgbClr val="FF0000"/>
                </a:solidFill>
              </a:endParaRPr>
            </a:p>
            <a:p>
              <a:r>
                <a:rPr lang="en-US">
                  <a:solidFill>
                    <a:srgbClr val="FF0000"/>
                  </a:solidFill>
                </a:rPr>
                <a:t>s(w</a:t>
              </a:r>
              <a:r>
                <a:rPr lang="en-US" baseline="-25000">
                  <a:solidFill>
                    <a:srgbClr val="FF0000"/>
                  </a:solidFill>
                </a:rPr>
                <a:t>4</a:t>
              </a:r>
              <a:r>
                <a:rPr lang="en-US">
                  <a:solidFill>
                    <a:srgbClr val="FF0000"/>
                  </a:solidFill>
                </a:rPr>
                <a:t>)</a:t>
              </a:r>
              <a:endParaRPr lang="en-US" baseline="-25000">
                <a:solidFill>
                  <a:srgbClr val="FF0000"/>
                </a:solidFill>
              </a:endParaRPr>
            </a:p>
            <a:p>
              <a:r>
                <a:rPr lang="en-US" baseline="-25000">
                  <a:solidFill>
                    <a:srgbClr val="FF0000"/>
                  </a:solidFill>
                </a:rPr>
                <a:t>…</a:t>
              </a:r>
            </a:p>
          </p:txBody>
        </p:sp>
        <p:sp>
          <p:nvSpPr>
            <p:cNvPr id="53260" name="Left Brace 12"/>
            <p:cNvSpPr>
              <a:spLocks/>
            </p:cNvSpPr>
            <p:nvPr/>
          </p:nvSpPr>
          <p:spPr bwMode="auto">
            <a:xfrm>
              <a:off x="4724400" y="5334000"/>
              <a:ext cx="152400" cy="1295400"/>
            </a:xfrm>
            <a:prstGeom prst="leftBrace">
              <a:avLst>
                <a:gd name="adj1" fmla="val 8343"/>
                <a:gd name="adj2" fmla="val 50000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53261" name="Right Brace 13"/>
            <p:cNvSpPr>
              <a:spLocks/>
            </p:cNvSpPr>
            <p:nvPr/>
          </p:nvSpPr>
          <p:spPr bwMode="auto">
            <a:xfrm>
              <a:off x="5715000" y="5334000"/>
              <a:ext cx="228600" cy="1295400"/>
            </a:xfrm>
            <a:prstGeom prst="rightBrace">
              <a:avLst>
                <a:gd name="adj1" fmla="val 8343"/>
                <a:gd name="adj2" fmla="val 50000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53262" name="TextBox 14"/>
            <p:cNvSpPr txBox="1">
              <a:spLocks noChangeArrowheads="1"/>
            </p:cNvSpPr>
            <p:nvPr/>
          </p:nvSpPr>
          <p:spPr bwMode="auto">
            <a:xfrm>
              <a:off x="6477000" y="5257800"/>
              <a:ext cx="2702984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sng">
                  <a:solidFill>
                    <a:srgbClr val="FF0000"/>
                  </a:solidFill>
                </a:rPr>
                <a:t>Note:</a:t>
              </a:r>
              <a:r>
                <a:rPr lang="en-US">
                  <a:solidFill>
                    <a:srgbClr val="FF0000"/>
                  </a:solidFill>
                </a:rPr>
                <a:t> each s(w) </a:t>
              </a:r>
              <a:br>
                <a:rPr lang="en-US">
                  <a:solidFill>
                    <a:srgbClr val="FF0000"/>
                  </a:solidFill>
                </a:rPr>
              </a:br>
              <a:r>
                <a:rPr lang="en-US">
                  <a:solidFill>
                    <a:srgbClr val="FF0000"/>
                  </a:solidFill>
                </a:rPr>
                <a:t>is itself a set of strings</a:t>
              </a:r>
            </a:p>
          </p:txBody>
        </p:sp>
        <p:sp>
          <p:nvSpPr>
            <p:cNvPr id="53263" name="TextBox 15"/>
            <p:cNvSpPr txBox="1">
              <a:spLocks noChangeArrowheads="1"/>
            </p:cNvSpPr>
            <p:nvPr/>
          </p:nvSpPr>
          <p:spPr bwMode="auto">
            <a:xfrm>
              <a:off x="1295400" y="4495800"/>
              <a:ext cx="179247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</a:rPr>
                <a:t>What is s(L)?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727CF0-CB5C-4FE9-8F84-ACC28E8BD818}" type="slidenum">
              <a:rPr lang="en-US" smtClean="0">
                <a:latin typeface="Arial" charset="0"/>
              </a:rPr>
              <a:pPr/>
              <a:t>51</a:t>
            </a:fld>
            <a:endParaRPr lang="en-US" smtClean="0">
              <a:latin typeface="Arial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CFLs are closed under </a:t>
            </a:r>
            <a:r>
              <a:rPr lang="en-US" i="1" smtClean="0">
                <a:solidFill>
                  <a:srgbClr val="CC3499"/>
                </a:solidFill>
              </a:rPr>
              <a:t>Substitution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7772400" cy="4114800"/>
          </a:xfrm>
        </p:spPr>
        <p:txBody>
          <a:bodyPr/>
          <a:lstStyle/>
          <a:p>
            <a:pPr lvl="1" eaLnBrk="1" hangingPunct="1"/>
            <a:r>
              <a:rPr lang="en-US" sz="1800" smtClean="0"/>
              <a:t>G=(V,T,P,S) : CFG for L</a:t>
            </a:r>
          </a:p>
          <a:p>
            <a:pPr lvl="1" eaLnBrk="1" hangingPunct="1"/>
            <a:r>
              <a:rPr lang="en-US" sz="1800" smtClean="0"/>
              <a:t>Because </a:t>
            </a:r>
            <a:r>
              <a:rPr lang="en-US" sz="1800" u="sng" smtClean="0"/>
              <a:t>every s(a) is a CFL</a:t>
            </a:r>
            <a:r>
              <a:rPr lang="en-US" sz="1800" smtClean="0"/>
              <a:t>, there is a CFG for each s(a)</a:t>
            </a:r>
          </a:p>
          <a:p>
            <a:pPr lvl="2" eaLnBrk="1" hangingPunct="1"/>
            <a:r>
              <a:rPr lang="en-US" sz="1400" smtClean="0"/>
              <a:t>Let G</a:t>
            </a:r>
            <a:r>
              <a:rPr lang="en-US" sz="1400" baseline="-25000" smtClean="0"/>
              <a:t>a</a:t>
            </a:r>
            <a:r>
              <a:rPr lang="en-US" sz="1400" smtClean="0"/>
              <a:t> = (V</a:t>
            </a:r>
            <a:r>
              <a:rPr lang="en-US" sz="1400" baseline="-25000" smtClean="0"/>
              <a:t>a</a:t>
            </a:r>
            <a:r>
              <a:rPr lang="en-US" sz="1400" smtClean="0"/>
              <a:t>,T</a:t>
            </a:r>
            <a:r>
              <a:rPr lang="en-US" sz="1400" baseline="-25000" smtClean="0"/>
              <a:t>a</a:t>
            </a:r>
            <a:r>
              <a:rPr lang="en-US" sz="1400" smtClean="0"/>
              <a:t>,P</a:t>
            </a:r>
            <a:r>
              <a:rPr lang="en-US" sz="1400" baseline="-25000" smtClean="0"/>
              <a:t>a</a:t>
            </a:r>
            <a:r>
              <a:rPr lang="en-US" sz="1400" smtClean="0"/>
              <a:t>,S</a:t>
            </a:r>
            <a:r>
              <a:rPr lang="en-US" sz="1400" baseline="-25000" smtClean="0"/>
              <a:t>a</a:t>
            </a:r>
            <a:r>
              <a:rPr lang="en-US" sz="1400" smtClean="0"/>
              <a:t>) </a:t>
            </a:r>
            <a:endParaRPr lang="en-US" smtClean="0">
              <a:sym typeface="Symbol" pitchFamily="18" charset="2"/>
            </a:endParaRPr>
          </a:p>
          <a:p>
            <a:pPr lvl="1" eaLnBrk="1" hangingPunct="1"/>
            <a:r>
              <a:rPr lang="en-US" sz="2000" smtClean="0"/>
              <a:t>Construct G’=(V’,T’,P’,S) for s(L)</a:t>
            </a:r>
          </a:p>
          <a:p>
            <a:pPr eaLnBrk="1" hangingPunct="1"/>
            <a:r>
              <a:rPr lang="en-US" sz="2400" smtClean="0"/>
              <a:t>P’ consists of:</a:t>
            </a:r>
          </a:p>
          <a:p>
            <a:pPr lvl="1" eaLnBrk="1" hangingPunct="1"/>
            <a:r>
              <a:rPr lang="en-US" sz="1800" smtClean="0"/>
              <a:t>The productions of P, but with every occurrence of terminal “a” in their bodies replaced by S</a:t>
            </a:r>
            <a:r>
              <a:rPr lang="en-US" sz="1800" baseline="-25000" smtClean="0"/>
              <a:t>a</a:t>
            </a:r>
            <a:r>
              <a:rPr lang="en-US" sz="1800" smtClean="0"/>
              <a:t>. </a:t>
            </a:r>
          </a:p>
          <a:p>
            <a:pPr lvl="1" eaLnBrk="1" hangingPunct="1"/>
            <a:r>
              <a:rPr lang="en-US" sz="1800" smtClean="0"/>
              <a:t>All productions in any P</a:t>
            </a:r>
            <a:r>
              <a:rPr lang="en-US" sz="1800" baseline="-25000" smtClean="0"/>
              <a:t>a</a:t>
            </a:r>
            <a:r>
              <a:rPr lang="en-US" sz="1800" smtClean="0"/>
              <a:t>, for any a </a:t>
            </a:r>
            <a:r>
              <a:rPr lang="en-US" sz="1800" smtClean="0">
                <a:sym typeface="Symbol" pitchFamily="18" charset="2"/>
              </a:rPr>
              <a:t> ∑</a:t>
            </a:r>
            <a:endParaRPr lang="en-US" sz="1800" smtClean="0"/>
          </a:p>
          <a:p>
            <a:pPr eaLnBrk="1" hangingPunct="1"/>
            <a:endParaRPr lang="en-US" smtClean="0"/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1905000" y="6096000"/>
            <a:ext cx="5410200" cy="762000"/>
            <a:chOff x="1905000" y="6096000"/>
            <a:chExt cx="5410200" cy="762000"/>
          </a:xfrm>
        </p:grpSpPr>
        <p:sp>
          <p:nvSpPr>
            <p:cNvPr id="54287" name="Line 13"/>
            <p:cNvSpPr>
              <a:spLocks noChangeShapeType="1"/>
            </p:cNvSpPr>
            <p:nvPr/>
          </p:nvSpPr>
          <p:spPr bwMode="auto">
            <a:xfrm flipH="1">
              <a:off x="1905000" y="6096000"/>
              <a:ext cx="3810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8" name="Line 14"/>
            <p:cNvSpPr>
              <a:spLocks noChangeShapeType="1"/>
            </p:cNvSpPr>
            <p:nvPr/>
          </p:nvSpPr>
          <p:spPr bwMode="auto">
            <a:xfrm>
              <a:off x="1905000" y="6553200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9" name="Line 15"/>
            <p:cNvSpPr>
              <a:spLocks noChangeShapeType="1"/>
            </p:cNvSpPr>
            <p:nvPr/>
          </p:nvSpPr>
          <p:spPr bwMode="auto">
            <a:xfrm>
              <a:off x="2286000" y="6096000"/>
              <a:ext cx="3048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0" name="Text Box 16"/>
            <p:cNvSpPr txBox="1">
              <a:spLocks noChangeArrowheads="1"/>
            </p:cNvSpPr>
            <p:nvPr/>
          </p:nvSpPr>
          <p:spPr bwMode="auto">
            <a:xfrm>
              <a:off x="2057400" y="6461125"/>
              <a:ext cx="536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chemeClr val="hlink"/>
                  </a:solidFill>
                </a:rPr>
                <a:t>x</a:t>
              </a:r>
              <a:r>
                <a:rPr lang="en-US" baseline="-25000">
                  <a:solidFill>
                    <a:schemeClr val="hlink"/>
                  </a:solidFill>
                </a:rPr>
                <a:t>1</a:t>
              </a: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54291" name="Line 17"/>
            <p:cNvSpPr>
              <a:spLocks noChangeShapeType="1"/>
            </p:cNvSpPr>
            <p:nvPr/>
          </p:nvSpPr>
          <p:spPr bwMode="auto">
            <a:xfrm flipH="1">
              <a:off x="3273425" y="6096000"/>
              <a:ext cx="3810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2" name="Line 18"/>
            <p:cNvSpPr>
              <a:spLocks noChangeShapeType="1"/>
            </p:cNvSpPr>
            <p:nvPr/>
          </p:nvSpPr>
          <p:spPr bwMode="auto">
            <a:xfrm>
              <a:off x="3273425" y="6553200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3" name="Line 19"/>
            <p:cNvSpPr>
              <a:spLocks noChangeShapeType="1"/>
            </p:cNvSpPr>
            <p:nvPr/>
          </p:nvSpPr>
          <p:spPr bwMode="auto">
            <a:xfrm>
              <a:off x="3654425" y="6096000"/>
              <a:ext cx="3048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4" name="Text Box 20"/>
            <p:cNvSpPr txBox="1">
              <a:spLocks noChangeArrowheads="1"/>
            </p:cNvSpPr>
            <p:nvPr/>
          </p:nvSpPr>
          <p:spPr bwMode="auto">
            <a:xfrm>
              <a:off x="3425825" y="6461125"/>
              <a:ext cx="536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chemeClr val="hlink"/>
                  </a:solidFill>
                </a:rPr>
                <a:t>x</a:t>
              </a:r>
              <a:r>
                <a:rPr lang="en-US" baseline="-25000">
                  <a:solidFill>
                    <a:schemeClr val="hlink"/>
                  </a:solidFill>
                </a:rPr>
                <a:t>2</a:t>
              </a: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54295" name="Line 21"/>
            <p:cNvSpPr>
              <a:spLocks noChangeShapeType="1"/>
            </p:cNvSpPr>
            <p:nvPr/>
          </p:nvSpPr>
          <p:spPr bwMode="auto">
            <a:xfrm flipH="1">
              <a:off x="6626225" y="6096000"/>
              <a:ext cx="3810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6" name="Line 22"/>
            <p:cNvSpPr>
              <a:spLocks noChangeShapeType="1"/>
            </p:cNvSpPr>
            <p:nvPr/>
          </p:nvSpPr>
          <p:spPr bwMode="auto">
            <a:xfrm>
              <a:off x="6626225" y="6553200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7" name="Line 23"/>
            <p:cNvSpPr>
              <a:spLocks noChangeShapeType="1"/>
            </p:cNvSpPr>
            <p:nvPr/>
          </p:nvSpPr>
          <p:spPr bwMode="auto">
            <a:xfrm>
              <a:off x="7007225" y="6096000"/>
              <a:ext cx="3048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8" name="Text Box 24"/>
            <p:cNvSpPr txBox="1">
              <a:spLocks noChangeArrowheads="1"/>
            </p:cNvSpPr>
            <p:nvPr/>
          </p:nvSpPr>
          <p:spPr bwMode="auto">
            <a:xfrm>
              <a:off x="6778625" y="6461125"/>
              <a:ext cx="536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chemeClr val="hlink"/>
                  </a:solidFill>
                </a:rPr>
                <a:t>x</a:t>
              </a:r>
              <a:r>
                <a:rPr lang="en-US" baseline="-25000">
                  <a:solidFill>
                    <a:schemeClr val="hlink"/>
                  </a:solidFill>
                </a:rPr>
                <a:t>n</a:t>
              </a: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54299" name="Text Box 25"/>
            <p:cNvSpPr txBox="1">
              <a:spLocks noChangeArrowheads="1"/>
            </p:cNvSpPr>
            <p:nvPr/>
          </p:nvSpPr>
          <p:spPr bwMode="auto">
            <a:xfrm>
              <a:off x="4403725" y="6115050"/>
              <a:ext cx="4381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…</a:t>
              </a:r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441325" y="5048250"/>
            <a:ext cx="6950075" cy="1050925"/>
            <a:chOff x="441325" y="5048250"/>
            <a:chExt cx="6950075" cy="1050985"/>
          </a:xfrm>
        </p:grpSpPr>
        <p:sp>
          <p:nvSpPr>
            <p:cNvPr id="54279" name="Line 4"/>
            <p:cNvSpPr>
              <a:spLocks noChangeShapeType="1"/>
            </p:cNvSpPr>
            <p:nvPr/>
          </p:nvSpPr>
          <p:spPr bwMode="auto">
            <a:xfrm flipH="1">
              <a:off x="2286000" y="5105400"/>
              <a:ext cx="2286000" cy="990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0" name="Line 5"/>
            <p:cNvSpPr>
              <a:spLocks noChangeShapeType="1"/>
            </p:cNvSpPr>
            <p:nvPr/>
          </p:nvSpPr>
          <p:spPr bwMode="auto">
            <a:xfrm>
              <a:off x="4572000" y="5105400"/>
              <a:ext cx="2514600" cy="990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1" name="Line 6"/>
            <p:cNvSpPr>
              <a:spLocks noChangeShapeType="1"/>
            </p:cNvSpPr>
            <p:nvPr/>
          </p:nvSpPr>
          <p:spPr bwMode="auto">
            <a:xfrm>
              <a:off x="2286000" y="6096000"/>
              <a:ext cx="480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2" name="Text Box 7"/>
            <p:cNvSpPr txBox="1">
              <a:spLocks noChangeArrowheads="1"/>
            </p:cNvSpPr>
            <p:nvPr/>
          </p:nvSpPr>
          <p:spPr bwMode="auto">
            <a:xfrm>
              <a:off x="4446588" y="5089525"/>
              <a:ext cx="35401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hlink"/>
                  </a:solidFill>
                </a:rPr>
                <a:t>S</a:t>
              </a:r>
            </a:p>
          </p:txBody>
        </p:sp>
        <p:sp>
          <p:nvSpPr>
            <p:cNvPr id="54283" name="Text Box 8"/>
            <p:cNvSpPr txBox="1">
              <a:spLocks noChangeArrowheads="1"/>
            </p:cNvSpPr>
            <p:nvPr/>
          </p:nvSpPr>
          <p:spPr bwMode="auto">
            <a:xfrm>
              <a:off x="2133600" y="5699125"/>
              <a:ext cx="685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chemeClr val="hlink"/>
                  </a:solidFill>
                </a:rPr>
                <a:t>S</a:t>
              </a:r>
              <a:r>
                <a:rPr lang="en-US" baseline="-25000">
                  <a:solidFill>
                    <a:schemeClr val="hlink"/>
                  </a:solidFill>
                </a:rPr>
                <a:t>a</a:t>
              </a:r>
              <a:r>
                <a:rPr lang="en-US" baseline="-50000">
                  <a:solidFill>
                    <a:schemeClr val="hlink"/>
                  </a:solidFill>
                </a:rPr>
                <a:t>1</a:t>
              </a:r>
            </a:p>
          </p:txBody>
        </p:sp>
        <p:sp>
          <p:nvSpPr>
            <p:cNvPr id="54284" name="Text Box 11"/>
            <p:cNvSpPr txBox="1">
              <a:spLocks noChangeArrowheads="1"/>
            </p:cNvSpPr>
            <p:nvPr/>
          </p:nvSpPr>
          <p:spPr bwMode="auto">
            <a:xfrm>
              <a:off x="3425825" y="5638800"/>
              <a:ext cx="6127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chemeClr val="hlink"/>
                  </a:solidFill>
                </a:rPr>
                <a:t>S</a:t>
              </a:r>
              <a:r>
                <a:rPr lang="en-US" baseline="-25000">
                  <a:solidFill>
                    <a:schemeClr val="hlink"/>
                  </a:solidFill>
                </a:rPr>
                <a:t>a</a:t>
              </a:r>
              <a:r>
                <a:rPr lang="en-US" baseline="-50000">
                  <a:solidFill>
                    <a:schemeClr val="hlink"/>
                  </a:solidFill>
                </a:rPr>
                <a:t>2</a:t>
              </a: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54285" name="Text Box 12"/>
            <p:cNvSpPr txBox="1">
              <a:spLocks noChangeArrowheads="1"/>
            </p:cNvSpPr>
            <p:nvPr/>
          </p:nvSpPr>
          <p:spPr bwMode="auto">
            <a:xfrm>
              <a:off x="6778625" y="5622925"/>
              <a:ext cx="6127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chemeClr val="hlink"/>
                  </a:solidFill>
                </a:rPr>
                <a:t>S</a:t>
              </a:r>
              <a:r>
                <a:rPr lang="en-US" baseline="-25000">
                  <a:solidFill>
                    <a:schemeClr val="hlink"/>
                  </a:solidFill>
                </a:rPr>
                <a:t>a</a:t>
              </a:r>
              <a:r>
                <a:rPr lang="en-US" baseline="-50000">
                  <a:solidFill>
                    <a:schemeClr val="hlink"/>
                  </a:solidFill>
                </a:rPr>
                <a:t>n</a:t>
              </a: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54286" name="Text Box 26"/>
            <p:cNvSpPr txBox="1">
              <a:spLocks noChangeArrowheads="1"/>
            </p:cNvSpPr>
            <p:nvPr/>
          </p:nvSpPr>
          <p:spPr bwMode="auto">
            <a:xfrm>
              <a:off x="441325" y="5048250"/>
              <a:ext cx="2117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sng">
                  <a:solidFill>
                    <a:schemeClr val="hlink"/>
                  </a:solidFill>
                </a:rPr>
                <a:t>Parse tree for G’: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Substitution of a CFL: example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1182688" y="2017713"/>
            <a:ext cx="7772400" cy="1944687"/>
          </a:xfrm>
        </p:spPr>
        <p:txBody>
          <a:bodyPr/>
          <a:lstStyle/>
          <a:p>
            <a:pPr marL="342900" lvl="1" indent="-342900">
              <a:buClr>
                <a:schemeClr val="folHlink"/>
              </a:buClr>
              <a:buSzPct val="60000"/>
            </a:pPr>
            <a:r>
              <a:rPr lang="en-US" sz="2000" smtClean="0">
                <a:solidFill>
                  <a:schemeClr val="tx2"/>
                </a:solidFill>
              </a:rPr>
              <a:t>Let L = language of binary palindromes s.t., substitutions for 0 and 1 are defined as follows:</a:t>
            </a:r>
          </a:p>
          <a:p>
            <a:pPr marL="742950" lvl="2" indent="-342900">
              <a:buSzPct val="60000"/>
            </a:pPr>
            <a:r>
              <a:rPr lang="en-US" sz="2000" smtClean="0">
                <a:solidFill>
                  <a:schemeClr val="tx2"/>
                </a:solidFill>
              </a:rPr>
              <a:t>s(0) = {a</a:t>
            </a:r>
            <a:r>
              <a:rPr lang="en-US" sz="2000" baseline="30000" smtClean="0">
                <a:solidFill>
                  <a:schemeClr val="tx2"/>
                </a:solidFill>
              </a:rPr>
              <a:t>n</a:t>
            </a:r>
            <a:r>
              <a:rPr lang="en-US" sz="2000" smtClean="0">
                <a:solidFill>
                  <a:schemeClr val="tx2"/>
                </a:solidFill>
              </a:rPr>
              <a:t>b</a:t>
            </a:r>
            <a:r>
              <a:rPr lang="en-US" sz="2000" baseline="30000" smtClean="0">
                <a:solidFill>
                  <a:schemeClr val="tx2"/>
                </a:solidFill>
              </a:rPr>
              <a:t>n</a:t>
            </a:r>
            <a:r>
              <a:rPr lang="en-US" sz="2000" smtClean="0">
                <a:solidFill>
                  <a:schemeClr val="tx2"/>
                </a:solidFill>
              </a:rPr>
              <a:t> | n ≥1},</a:t>
            </a:r>
            <a:r>
              <a:rPr lang="en-US" sz="2000" smtClean="0"/>
              <a:t> </a:t>
            </a:r>
            <a:r>
              <a:rPr lang="en-US" sz="2000" smtClean="0">
                <a:solidFill>
                  <a:schemeClr val="hlink"/>
                </a:solidFill>
              </a:rPr>
              <a:t>s(1) = {xx,yy}</a:t>
            </a:r>
          </a:p>
          <a:p>
            <a:pPr marL="342900" lvl="1" indent="-342900">
              <a:buSzPct val="60000"/>
            </a:pPr>
            <a:r>
              <a:rPr lang="en-US" sz="2000" smtClean="0">
                <a:solidFill>
                  <a:srgbClr val="002060"/>
                </a:solidFill>
              </a:rPr>
              <a:t>Prove that s(L) is also a CFL.</a:t>
            </a:r>
            <a:endParaRPr lang="en-US" sz="2000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9BA374-EFAE-4A4F-B669-49341B363F14}" type="slidenum">
              <a:rPr lang="en-US" smtClean="0">
                <a:latin typeface="Arial" charset="0"/>
              </a:rPr>
              <a:pPr/>
              <a:t>52</a:t>
            </a:fld>
            <a:endParaRPr lang="en-US" smtClean="0">
              <a:latin typeface="Arial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95400" y="3810000"/>
            <a:ext cx="1905000" cy="9239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u="sng">
                <a:solidFill>
                  <a:srgbClr val="FF0000"/>
                </a:solidFill>
              </a:rPr>
              <a:t>CFG for L:</a:t>
            </a:r>
          </a:p>
          <a:p>
            <a:endParaRPr lang="en-US" sz="1800">
              <a:solidFill>
                <a:srgbClr val="FF0000"/>
              </a:solidFill>
            </a:endParaRPr>
          </a:p>
          <a:p>
            <a:r>
              <a:rPr lang="en-US" sz="1800">
                <a:solidFill>
                  <a:srgbClr val="FF0000"/>
                </a:solidFill>
              </a:rPr>
              <a:t>S=&gt; 0S0|1S1|</a:t>
            </a:r>
            <a:r>
              <a:rPr lang="en-US" sz="1800">
                <a:solidFill>
                  <a:srgbClr val="FF0000"/>
                </a:solidFill>
                <a:sym typeface="Symbol" pitchFamily="18" charset="2"/>
              </a:rPr>
              <a:t></a:t>
            </a:r>
            <a:endParaRPr lang="en-US" sz="180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657600" y="3810000"/>
            <a:ext cx="1981200" cy="9239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u="sng">
                <a:solidFill>
                  <a:srgbClr val="7030A0"/>
                </a:solidFill>
              </a:rPr>
              <a:t>CFG for s(0):</a:t>
            </a:r>
          </a:p>
          <a:p>
            <a:endParaRPr lang="en-US" sz="1800">
              <a:solidFill>
                <a:srgbClr val="7030A0"/>
              </a:solidFill>
            </a:endParaRPr>
          </a:p>
          <a:p>
            <a:r>
              <a:rPr lang="en-US" sz="1800">
                <a:solidFill>
                  <a:srgbClr val="7030A0"/>
                </a:solidFill>
              </a:rPr>
              <a:t>S</a:t>
            </a:r>
            <a:r>
              <a:rPr lang="en-US" sz="1800" baseline="-25000">
                <a:solidFill>
                  <a:srgbClr val="7030A0"/>
                </a:solidFill>
              </a:rPr>
              <a:t>0</a:t>
            </a:r>
            <a:r>
              <a:rPr lang="en-US" sz="1800">
                <a:solidFill>
                  <a:srgbClr val="7030A0"/>
                </a:solidFill>
              </a:rPr>
              <a:t>=&gt; aS</a:t>
            </a:r>
            <a:r>
              <a:rPr lang="en-US" sz="1800" baseline="-25000">
                <a:solidFill>
                  <a:srgbClr val="7030A0"/>
                </a:solidFill>
              </a:rPr>
              <a:t>0</a:t>
            </a:r>
            <a:r>
              <a:rPr lang="en-US" sz="1800">
                <a:solidFill>
                  <a:srgbClr val="7030A0"/>
                </a:solidFill>
              </a:rPr>
              <a:t>b | ab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019800" y="3810000"/>
            <a:ext cx="1981200" cy="9239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u="sng">
                <a:solidFill>
                  <a:srgbClr val="006600"/>
                </a:solidFill>
              </a:rPr>
              <a:t>CFG for s(1):</a:t>
            </a:r>
          </a:p>
          <a:p>
            <a:endParaRPr lang="en-US" sz="1800">
              <a:solidFill>
                <a:srgbClr val="006600"/>
              </a:solidFill>
            </a:endParaRPr>
          </a:p>
          <a:p>
            <a:r>
              <a:rPr lang="en-US" sz="1800">
                <a:solidFill>
                  <a:srgbClr val="006600"/>
                </a:solidFill>
              </a:rPr>
              <a:t>S</a:t>
            </a:r>
            <a:r>
              <a:rPr lang="en-US" sz="1800" baseline="-25000">
                <a:solidFill>
                  <a:srgbClr val="006600"/>
                </a:solidFill>
              </a:rPr>
              <a:t>1</a:t>
            </a:r>
            <a:r>
              <a:rPr lang="en-US" sz="1800">
                <a:solidFill>
                  <a:srgbClr val="006600"/>
                </a:solidFill>
              </a:rPr>
              <a:t>=&gt; xx | yy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24200" y="5300663"/>
            <a:ext cx="2971800" cy="14763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800" b="1" i="1" u="sng" dirty="0">
                <a:solidFill>
                  <a:srgbClr val="FF0000"/>
                </a:solidFill>
              </a:rPr>
              <a:t>Therefore, CFG for s(L):</a:t>
            </a:r>
          </a:p>
          <a:p>
            <a:pPr>
              <a:defRPr/>
            </a:pPr>
            <a:endParaRPr lang="en-US" sz="18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sz="1800" b="1" dirty="0">
                <a:solidFill>
                  <a:srgbClr val="FF0000"/>
                </a:solidFill>
              </a:rPr>
              <a:t>S=&gt; </a:t>
            </a:r>
            <a:r>
              <a:rPr lang="en-US" sz="1800" b="1" dirty="0">
                <a:solidFill>
                  <a:srgbClr val="7030A0"/>
                </a:solidFill>
              </a:rPr>
              <a:t>S</a:t>
            </a:r>
            <a:r>
              <a:rPr lang="en-US" sz="1800" b="1" baseline="-25000" dirty="0">
                <a:solidFill>
                  <a:srgbClr val="7030A0"/>
                </a:solidFill>
              </a:rPr>
              <a:t>0</a:t>
            </a:r>
            <a:r>
              <a:rPr lang="en-US" sz="1800" b="1" dirty="0">
                <a:solidFill>
                  <a:srgbClr val="FF0000"/>
                </a:solidFill>
              </a:rPr>
              <a:t>S</a:t>
            </a:r>
            <a:r>
              <a:rPr lang="en-US" sz="1800" b="1" dirty="0">
                <a:solidFill>
                  <a:srgbClr val="7030A0"/>
                </a:solidFill>
              </a:rPr>
              <a:t>S</a:t>
            </a:r>
            <a:r>
              <a:rPr lang="en-US" sz="1800" b="1" baseline="-25000" dirty="0">
                <a:solidFill>
                  <a:srgbClr val="7030A0"/>
                </a:solidFill>
              </a:rPr>
              <a:t>0</a:t>
            </a:r>
            <a:r>
              <a:rPr lang="en-US" sz="1800" b="1" baseline="-25000" dirty="0">
                <a:solidFill>
                  <a:srgbClr val="FF0000"/>
                </a:solidFill>
              </a:rPr>
              <a:t> </a:t>
            </a:r>
            <a:r>
              <a:rPr lang="en-US" sz="1800" b="1" dirty="0">
                <a:solidFill>
                  <a:srgbClr val="FF0000"/>
                </a:solidFill>
              </a:rPr>
              <a:t>|</a:t>
            </a:r>
            <a:r>
              <a:rPr lang="en-US" sz="1800" dirty="0">
                <a:solidFill>
                  <a:srgbClr val="006600"/>
                </a:solidFill>
              </a:rPr>
              <a:t> S</a:t>
            </a:r>
            <a:r>
              <a:rPr lang="en-US" sz="1800" baseline="-25000" dirty="0">
                <a:solidFill>
                  <a:srgbClr val="006600"/>
                </a:solidFill>
              </a:rPr>
              <a:t>1 </a:t>
            </a:r>
            <a:r>
              <a:rPr lang="en-US" sz="1800" b="1" dirty="0">
                <a:solidFill>
                  <a:srgbClr val="FF0000"/>
                </a:solidFill>
              </a:rPr>
              <a:t>S</a:t>
            </a:r>
            <a:r>
              <a:rPr lang="en-US" sz="1800" dirty="0">
                <a:solidFill>
                  <a:srgbClr val="006600"/>
                </a:solidFill>
              </a:rPr>
              <a:t> S</a:t>
            </a:r>
            <a:r>
              <a:rPr lang="en-US" sz="1800" baseline="-25000" dirty="0">
                <a:solidFill>
                  <a:srgbClr val="006600"/>
                </a:solidFill>
              </a:rPr>
              <a:t>1 </a:t>
            </a:r>
            <a:r>
              <a:rPr lang="en-US" sz="1800" b="1" dirty="0">
                <a:solidFill>
                  <a:srgbClr val="FF0000"/>
                </a:solidFill>
              </a:rPr>
              <a:t>|</a:t>
            </a:r>
            <a:r>
              <a:rPr lang="en-US" sz="1800" b="1" dirty="0">
                <a:solidFill>
                  <a:srgbClr val="FF0000"/>
                </a:solidFill>
                <a:sym typeface="Symbol"/>
              </a:rPr>
              <a:t></a:t>
            </a:r>
          </a:p>
          <a:p>
            <a:pPr>
              <a:defRPr/>
            </a:pPr>
            <a:r>
              <a:rPr lang="en-US" sz="1800" dirty="0">
                <a:solidFill>
                  <a:srgbClr val="7030A0"/>
                </a:solidFill>
              </a:rPr>
              <a:t>S</a:t>
            </a:r>
            <a:r>
              <a:rPr lang="en-US" sz="1800" baseline="-25000" dirty="0">
                <a:solidFill>
                  <a:srgbClr val="7030A0"/>
                </a:solidFill>
              </a:rPr>
              <a:t>0</a:t>
            </a:r>
            <a:r>
              <a:rPr lang="en-US" sz="1800" dirty="0">
                <a:solidFill>
                  <a:srgbClr val="7030A0"/>
                </a:solidFill>
              </a:rPr>
              <a:t>=&gt; aS</a:t>
            </a:r>
            <a:r>
              <a:rPr lang="en-US" sz="1800" baseline="-25000" dirty="0">
                <a:solidFill>
                  <a:srgbClr val="7030A0"/>
                </a:solidFill>
              </a:rPr>
              <a:t>0</a:t>
            </a:r>
            <a:r>
              <a:rPr lang="en-US" sz="1800" dirty="0">
                <a:solidFill>
                  <a:srgbClr val="7030A0"/>
                </a:solidFill>
              </a:rPr>
              <a:t>b | </a:t>
            </a:r>
            <a:r>
              <a:rPr lang="en-US" sz="1800" dirty="0" err="1">
                <a:solidFill>
                  <a:srgbClr val="7030A0"/>
                </a:solidFill>
              </a:rPr>
              <a:t>ab</a:t>
            </a:r>
            <a:endParaRPr lang="en-US" sz="1800" dirty="0">
              <a:solidFill>
                <a:srgbClr val="7030A0"/>
              </a:solidFill>
            </a:endParaRPr>
          </a:p>
          <a:p>
            <a:pPr>
              <a:defRPr/>
            </a:pPr>
            <a:r>
              <a:rPr lang="en-US" sz="1800" dirty="0">
                <a:solidFill>
                  <a:srgbClr val="006600"/>
                </a:solidFill>
              </a:rPr>
              <a:t>S</a:t>
            </a:r>
            <a:r>
              <a:rPr lang="en-US" sz="1800" baseline="-25000" dirty="0">
                <a:solidFill>
                  <a:srgbClr val="006600"/>
                </a:solidFill>
              </a:rPr>
              <a:t>1</a:t>
            </a:r>
            <a:r>
              <a:rPr lang="en-US" sz="1800" dirty="0">
                <a:solidFill>
                  <a:srgbClr val="006600"/>
                </a:solidFill>
              </a:rPr>
              <a:t>=&gt; xx | </a:t>
            </a:r>
            <a:r>
              <a:rPr lang="en-US" sz="1800" dirty="0" err="1">
                <a:solidFill>
                  <a:srgbClr val="006600"/>
                </a:solidFill>
              </a:rPr>
              <a:t>yy</a:t>
            </a: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9" name="Down Arrow 8"/>
          <p:cNvSpPr>
            <a:spLocks noChangeArrowheads="1"/>
          </p:cNvSpPr>
          <p:nvPr/>
        </p:nvSpPr>
        <p:spPr bwMode="auto">
          <a:xfrm>
            <a:off x="4419600" y="4876800"/>
            <a:ext cx="228600" cy="3810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55306" name="Straight Connector 12"/>
          <p:cNvCxnSpPr>
            <a:cxnSpLocks noChangeShapeType="1"/>
          </p:cNvCxnSpPr>
          <p:nvPr/>
        </p:nvCxnSpPr>
        <p:spPr bwMode="auto">
          <a:xfrm>
            <a:off x="990600" y="3505200"/>
            <a:ext cx="7772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A01971-9884-485F-AE73-6FFB440E20B3}" type="slidenum">
              <a:rPr lang="en-US" smtClean="0">
                <a:latin typeface="Arial" charset="0"/>
              </a:rPr>
              <a:pPr/>
              <a:t>53</a:t>
            </a:fld>
            <a:endParaRPr lang="en-US" smtClean="0">
              <a:latin typeface="Arial" charset="0"/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CFLs are closed under </a:t>
            </a:r>
            <a:r>
              <a:rPr lang="en-US" b="1" i="1" smtClean="0">
                <a:solidFill>
                  <a:srgbClr val="CC3499"/>
                </a:solidFill>
              </a:rPr>
              <a:t>union</a:t>
            </a:r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Let L</a:t>
            </a:r>
            <a:r>
              <a:rPr lang="en-US" sz="2800" baseline="-25000" smtClean="0"/>
              <a:t>1</a:t>
            </a:r>
            <a:r>
              <a:rPr lang="en-US" sz="2800" smtClean="0"/>
              <a:t> and L</a:t>
            </a:r>
            <a:r>
              <a:rPr lang="en-US" sz="2800" baseline="-25000" smtClean="0"/>
              <a:t>2</a:t>
            </a:r>
            <a:r>
              <a:rPr lang="en-US" sz="2800" smtClean="0"/>
              <a:t> be CFLs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	</a:t>
            </a:r>
            <a:r>
              <a:rPr lang="en-US" sz="2800" u="sng" smtClean="0"/>
              <a:t>To show:</a:t>
            </a:r>
            <a:r>
              <a:rPr lang="en-US" sz="2800" smtClean="0"/>
              <a:t> L</a:t>
            </a:r>
            <a:r>
              <a:rPr lang="en-US" sz="2800" baseline="-25000" smtClean="0"/>
              <a:t>2</a:t>
            </a:r>
            <a:r>
              <a:rPr lang="en-US" sz="2800" smtClean="0"/>
              <a:t> U L</a:t>
            </a:r>
            <a:r>
              <a:rPr lang="en-US" sz="2800" baseline="-25000" smtClean="0"/>
              <a:t>2</a:t>
            </a:r>
            <a:r>
              <a:rPr lang="en-US" sz="2800" smtClean="0"/>
              <a:t> is also a CFL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Make a new language: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L</a:t>
            </a:r>
            <a:r>
              <a:rPr lang="en-US" sz="2400" baseline="-25000" smtClean="0"/>
              <a:t>new</a:t>
            </a:r>
            <a:r>
              <a:rPr lang="en-US" sz="2400" smtClean="0"/>
              <a:t> = {a,b} s.t., s(a) = L</a:t>
            </a:r>
            <a:r>
              <a:rPr lang="en-US" sz="2400" baseline="-25000" smtClean="0"/>
              <a:t>1</a:t>
            </a:r>
            <a:r>
              <a:rPr lang="en-US" sz="2400" smtClean="0"/>
              <a:t> and s(b) = L</a:t>
            </a:r>
            <a:r>
              <a:rPr lang="en-US" sz="2400" baseline="-25000" smtClean="0"/>
              <a:t>2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	 ==&gt; s(L</a:t>
            </a:r>
            <a:r>
              <a:rPr lang="en-US" sz="2800" baseline="-25000" smtClean="0"/>
              <a:t>new</a:t>
            </a:r>
            <a:r>
              <a:rPr lang="en-US" sz="2800" smtClean="0"/>
              <a:t>) == same as == L</a:t>
            </a:r>
            <a:r>
              <a:rPr lang="en-US" sz="2800" baseline="-25000" smtClean="0"/>
              <a:t>1</a:t>
            </a:r>
            <a:r>
              <a:rPr lang="en-US" sz="2800" smtClean="0"/>
              <a:t> U L</a:t>
            </a:r>
            <a:r>
              <a:rPr lang="en-US" sz="2800" baseline="-25000" smtClean="0"/>
              <a:t>2</a:t>
            </a:r>
            <a:r>
              <a:rPr lang="en-US" sz="2800" smtClean="0"/>
              <a:t> </a:t>
            </a:r>
            <a:endParaRPr lang="en-US" sz="2800" baseline="-25000" smtClean="0"/>
          </a:p>
          <a:p>
            <a:pPr lvl="1" eaLnBrk="1" hangingPunct="1">
              <a:lnSpc>
                <a:spcPct val="90000"/>
              </a:lnSpc>
            </a:pPr>
            <a:endParaRPr lang="en-US" sz="2400" baseline="-250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 more direct, alternative proof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Let S</a:t>
            </a:r>
            <a:r>
              <a:rPr lang="en-US" sz="2400" baseline="-25000" smtClean="0"/>
              <a:t>1</a:t>
            </a:r>
            <a:r>
              <a:rPr lang="en-US" sz="2400" smtClean="0"/>
              <a:t> and S</a:t>
            </a:r>
            <a:r>
              <a:rPr lang="en-US" sz="2400" baseline="-25000" smtClean="0"/>
              <a:t>2</a:t>
            </a:r>
            <a:r>
              <a:rPr lang="en-US" sz="2400" smtClean="0"/>
              <a:t> be the starting variables of the grammars for L</a:t>
            </a:r>
            <a:r>
              <a:rPr lang="en-US" sz="2400" baseline="-25000" smtClean="0"/>
              <a:t>1</a:t>
            </a:r>
            <a:r>
              <a:rPr lang="en-US" sz="2400" smtClean="0"/>
              <a:t> and L</a:t>
            </a:r>
            <a:r>
              <a:rPr lang="en-US" sz="2400" baseline="-25000" smtClean="0"/>
              <a:t>2</a:t>
            </a:r>
            <a:endParaRPr lang="en-US" sz="2400" smtClean="0"/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Then, </a:t>
            </a:r>
            <a:r>
              <a:rPr lang="en-US" sz="2000" b="1" smtClean="0">
                <a:solidFill>
                  <a:srgbClr val="CC3499"/>
                </a:solidFill>
              </a:rPr>
              <a:t>S</a:t>
            </a:r>
            <a:r>
              <a:rPr lang="en-US" sz="2000" b="1" baseline="-25000" smtClean="0">
                <a:solidFill>
                  <a:srgbClr val="CC3499"/>
                </a:solidFill>
              </a:rPr>
              <a:t>new</a:t>
            </a:r>
            <a:r>
              <a:rPr lang="en-US" sz="2000" b="1" smtClean="0">
                <a:solidFill>
                  <a:srgbClr val="CC3499"/>
                </a:solidFill>
              </a:rPr>
              <a:t> =&gt; S</a:t>
            </a:r>
            <a:r>
              <a:rPr lang="en-US" sz="2000" b="1" baseline="-25000" smtClean="0">
                <a:solidFill>
                  <a:srgbClr val="CC3499"/>
                </a:solidFill>
              </a:rPr>
              <a:t>1</a:t>
            </a:r>
            <a:r>
              <a:rPr lang="en-US" sz="2000" b="1" smtClean="0">
                <a:solidFill>
                  <a:srgbClr val="CC3499"/>
                </a:solidFill>
              </a:rPr>
              <a:t> | S</a:t>
            </a:r>
            <a:r>
              <a:rPr lang="en-US" sz="2000" b="1" baseline="-25000" smtClean="0">
                <a:solidFill>
                  <a:srgbClr val="CC3499"/>
                </a:solidFill>
              </a:rPr>
              <a:t>2</a:t>
            </a:r>
            <a:endParaRPr lang="en-US" sz="2000" b="1" smtClean="0">
              <a:solidFill>
                <a:srgbClr val="CC3499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  <p:sp>
        <p:nvSpPr>
          <p:cNvPr id="56325" name="Line 4"/>
          <p:cNvSpPr>
            <a:spLocks noChangeShapeType="1"/>
          </p:cNvSpPr>
          <p:nvPr/>
        </p:nvSpPr>
        <p:spPr bwMode="auto">
          <a:xfrm>
            <a:off x="1219200" y="4876800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2895600"/>
            <a:ext cx="5395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>
                <a:solidFill>
                  <a:srgbClr val="FF0000"/>
                </a:solidFill>
              </a:rPr>
              <a:t>Let us show by using the result of </a:t>
            </a:r>
            <a:r>
              <a:rPr lang="en-US" i="1" u="sng">
                <a:solidFill>
                  <a:srgbClr val="FF0000"/>
                </a:solidFill>
              </a:rPr>
              <a:t>Substitution</a:t>
            </a:r>
          </a:p>
        </p:txBody>
      </p:sp>
      <p:sp>
        <p:nvSpPr>
          <p:cNvPr id="7" name="Rounded Rectangle 6"/>
          <p:cNvSpPr>
            <a:spLocks noChangeArrowheads="1"/>
          </p:cNvSpPr>
          <p:nvPr/>
        </p:nvSpPr>
        <p:spPr bwMode="auto">
          <a:xfrm>
            <a:off x="8077200" y="4572000"/>
            <a:ext cx="381000" cy="228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147" grpId="0" build="p"/>
      <p:bldP spid="6" grpId="0"/>
      <p:bldP spid="7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047237-550D-451E-BC6B-C5D23BD268D0}" type="slidenum">
              <a:rPr lang="en-US" smtClean="0">
                <a:latin typeface="Arial" charset="0"/>
              </a:rPr>
              <a:pPr/>
              <a:t>54</a:t>
            </a:fld>
            <a:endParaRPr lang="en-US" smtClean="0">
              <a:latin typeface="Arial" charset="0"/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CFLs are closed under </a:t>
            </a:r>
            <a:r>
              <a:rPr lang="en-US" b="1" i="1" smtClean="0">
                <a:solidFill>
                  <a:srgbClr val="CC3499"/>
                </a:solidFill>
              </a:rPr>
              <a:t>concatenation</a:t>
            </a:r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Let L</a:t>
            </a:r>
            <a:r>
              <a:rPr lang="en-US" baseline="-25000" smtClean="0"/>
              <a:t>1</a:t>
            </a:r>
            <a:r>
              <a:rPr lang="en-US" smtClean="0"/>
              <a:t> and L</a:t>
            </a:r>
            <a:r>
              <a:rPr lang="en-US" baseline="-25000" smtClean="0"/>
              <a:t>2</a:t>
            </a:r>
            <a:r>
              <a:rPr lang="en-US" smtClean="0"/>
              <a:t> be CFLs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Make L</a:t>
            </a:r>
            <a:r>
              <a:rPr lang="en-US" baseline="-25000" smtClean="0"/>
              <a:t>new</a:t>
            </a:r>
            <a:r>
              <a:rPr lang="en-US" smtClean="0"/>
              <a:t>= {ab} s.t., </a:t>
            </a:r>
            <a:br>
              <a:rPr lang="en-US" smtClean="0"/>
            </a:br>
            <a:r>
              <a:rPr lang="en-US" smtClean="0"/>
              <a:t>		s(a) = L</a:t>
            </a:r>
            <a:r>
              <a:rPr lang="en-US" baseline="-25000" smtClean="0"/>
              <a:t>1</a:t>
            </a:r>
            <a:r>
              <a:rPr lang="en-US" smtClean="0"/>
              <a:t> and s(b)= L</a:t>
            </a:r>
            <a:r>
              <a:rPr lang="en-US" baseline="-25000" smtClean="0"/>
              <a:t>2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==&gt; L</a:t>
            </a:r>
            <a:r>
              <a:rPr lang="en-US" baseline="-25000" smtClean="0"/>
              <a:t>1</a:t>
            </a:r>
            <a:r>
              <a:rPr lang="en-US" smtClean="0"/>
              <a:t> L</a:t>
            </a:r>
            <a:r>
              <a:rPr lang="en-US" baseline="-25000" smtClean="0"/>
              <a:t>2</a:t>
            </a:r>
            <a:r>
              <a:rPr lang="en-US" smtClean="0"/>
              <a:t> = s(L</a:t>
            </a:r>
            <a:r>
              <a:rPr lang="en-US" baseline="-25000" smtClean="0"/>
              <a:t>new</a:t>
            </a:r>
            <a:r>
              <a:rPr lang="en-US" smtClean="0"/>
              <a:t>) 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 proof without using substitution?</a:t>
            </a:r>
          </a:p>
        </p:txBody>
      </p:sp>
      <p:sp>
        <p:nvSpPr>
          <p:cNvPr id="57349" name="Line 4"/>
          <p:cNvSpPr>
            <a:spLocks noChangeShapeType="1"/>
          </p:cNvSpPr>
          <p:nvPr/>
        </p:nvSpPr>
        <p:spPr bwMode="auto">
          <a:xfrm>
            <a:off x="1143000" y="4953000"/>
            <a:ext cx="769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2590800"/>
            <a:ext cx="5395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>
                <a:solidFill>
                  <a:srgbClr val="FF0000"/>
                </a:solidFill>
              </a:rPr>
              <a:t>Let us show by using the result of </a:t>
            </a:r>
            <a:r>
              <a:rPr lang="en-US" i="1" u="sng">
                <a:solidFill>
                  <a:srgbClr val="FF0000"/>
                </a:solidFill>
              </a:rPr>
              <a:t>Substitution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2195" grpId="0" build="p"/>
      <p:bldP spid="6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F307AC-CFE8-484E-A7D1-C7AABD85FBFF}" type="slidenum">
              <a:rPr lang="en-US" smtClean="0">
                <a:latin typeface="Arial" charset="0"/>
              </a:rPr>
              <a:pPr/>
              <a:t>55</a:t>
            </a:fld>
            <a:endParaRPr lang="en-US" smtClean="0">
              <a:latin typeface="Arial" charset="0"/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CFLs are closed under </a:t>
            </a:r>
            <a:r>
              <a:rPr lang="en-US" b="1" i="1" smtClean="0">
                <a:solidFill>
                  <a:srgbClr val="CC3499"/>
                </a:solidFill>
              </a:rPr>
              <a:t>Kleene Closure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Let L be a CFL</a:t>
            </a:r>
          </a:p>
          <a:p>
            <a:pPr eaLnBrk="1" hangingPunct="1">
              <a:defRPr/>
            </a:pPr>
            <a:endParaRPr lang="en-US" dirty="0" smtClean="0"/>
          </a:p>
          <a:p>
            <a:pPr marL="342900" lvl="1" indent="-342900" eaLnBrk="1" hangingPunct="1">
              <a:buClr>
                <a:schemeClr val="folHlink"/>
              </a:buClr>
              <a:buSzPct val="60000"/>
              <a:defRPr/>
            </a:pPr>
            <a:r>
              <a:rPr lang="en-US" dirty="0" smtClean="0"/>
              <a:t>Let </a:t>
            </a:r>
            <a:r>
              <a:rPr lang="en-US" dirty="0" err="1" smtClean="0"/>
              <a:t>L</a:t>
            </a:r>
            <a:r>
              <a:rPr lang="en-US" baseline="-25000" dirty="0" err="1" smtClean="0"/>
              <a:t>new</a:t>
            </a:r>
            <a:r>
              <a:rPr lang="en-US" dirty="0" smtClean="0"/>
              <a:t> = {a}* and s(a) = L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Then, L* = s(</a:t>
            </a:r>
            <a:r>
              <a:rPr lang="en-US" dirty="0" err="1" smtClean="0"/>
              <a:t>L</a:t>
            </a:r>
            <a:r>
              <a:rPr lang="en-US" baseline="-25000" dirty="0" err="1" smtClean="0"/>
              <a:t>new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6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63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7B37A6-005A-43E4-AFAB-1BD2111CB17F}" type="slidenum">
              <a:rPr lang="en-US" smtClean="0">
                <a:latin typeface="Arial" charset="0"/>
              </a:rPr>
              <a:pPr/>
              <a:t>56</a:t>
            </a:fld>
            <a:endParaRPr lang="en-US" smtClean="0">
              <a:latin typeface="Arial" charset="0"/>
            </a:endParaRP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CFLs are closed under </a:t>
            </a:r>
            <a:r>
              <a:rPr lang="en-US" b="1" i="1" smtClean="0">
                <a:solidFill>
                  <a:srgbClr val="CC3499"/>
                </a:solidFill>
              </a:rPr>
              <a:t>Reversal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Let L be a CFL, with grammar G=(V,T,P,S)</a:t>
            </a:r>
          </a:p>
          <a:p>
            <a:pPr eaLnBrk="1" hangingPunct="1"/>
            <a:r>
              <a:rPr lang="en-US" smtClean="0"/>
              <a:t>For L</a:t>
            </a:r>
            <a:r>
              <a:rPr lang="en-US" baseline="30000" smtClean="0"/>
              <a:t>R</a:t>
            </a:r>
            <a:r>
              <a:rPr lang="en-US" smtClean="0"/>
              <a:t>, construct G</a:t>
            </a:r>
            <a:r>
              <a:rPr lang="en-US" baseline="30000" smtClean="0"/>
              <a:t>R</a:t>
            </a:r>
            <a:r>
              <a:rPr lang="en-US" smtClean="0"/>
              <a:t>=(V,T,P</a:t>
            </a:r>
            <a:r>
              <a:rPr lang="en-US" baseline="30000" smtClean="0"/>
              <a:t>R</a:t>
            </a:r>
            <a:r>
              <a:rPr lang="en-US" smtClean="0"/>
              <a:t>,S) s.t.,</a:t>
            </a:r>
          </a:p>
          <a:p>
            <a:pPr lvl="1" eaLnBrk="1" hangingPunct="1"/>
            <a:r>
              <a:rPr lang="en-US" smtClean="0"/>
              <a:t>If A==&gt; </a:t>
            </a:r>
            <a:r>
              <a:rPr lang="en-US" smtClean="0">
                <a:sym typeface="Symbol" pitchFamily="18" charset="2"/>
              </a:rPr>
              <a:t> is in P, then:</a:t>
            </a:r>
          </a:p>
          <a:p>
            <a:pPr lvl="2" eaLnBrk="1" hangingPunct="1"/>
            <a:r>
              <a:rPr lang="en-US" smtClean="0"/>
              <a:t>A==&gt; </a:t>
            </a:r>
            <a:r>
              <a:rPr lang="en-US" smtClean="0">
                <a:sym typeface="Symbol" pitchFamily="18" charset="2"/>
              </a:rPr>
              <a:t></a:t>
            </a:r>
            <a:r>
              <a:rPr lang="en-US" baseline="30000" smtClean="0"/>
              <a:t>R</a:t>
            </a:r>
            <a:r>
              <a:rPr lang="en-US" smtClean="0">
                <a:sym typeface="Symbol" pitchFamily="18" charset="2"/>
              </a:rPr>
              <a:t> is in P</a:t>
            </a:r>
            <a:r>
              <a:rPr lang="en-US" baseline="30000" smtClean="0"/>
              <a:t>R</a:t>
            </a:r>
          </a:p>
          <a:p>
            <a:pPr lvl="2" eaLnBrk="1" hangingPunct="1"/>
            <a:endParaRPr lang="en-US" baseline="30000" smtClean="0"/>
          </a:p>
          <a:p>
            <a:pPr lvl="2" eaLnBrk="1" hangingPunct="1"/>
            <a:r>
              <a:rPr lang="en-US" smtClean="0"/>
              <a:t>(that is, reverse every production)</a:t>
            </a:r>
            <a:endParaRPr lang="en-US" smtClean="0">
              <a:sym typeface="Symbol" pitchFamily="18" charset="2"/>
            </a:endParaRPr>
          </a:p>
        </p:txBody>
      </p:sp>
      <p:sp>
        <p:nvSpPr>
          <p:cNvPr id="59397" name="TextBox 4"/>
          <p:cNvSpPr txBox="1">
            <a:spLocks noChangeArrowheads="1"/>
          </p:cNvSpPr>
          <p:nvPr/>
        </p:nvSpPr>
        <p:spPr bwMode="auto">
          <a:xfrm>
            <a:off x="5343525" y="0"/>
            <a:ext cx="3724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We won’t use substitution to prove this result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73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73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16144B-6C13-40CA-81CA-6726DCF898C5}" type="slidenum">
              <a:rPr lang="en-US" smtClean="0">
                <a:latin typeface="Arial" charset="0"/>
              </a:rPr>
              <a:pPr/>
              <a:t>57</a:t>
            </a:fld>
            <a:endParaRPr lang="en-US" smtClean="0">
              <a:latin typeface="Arial" charset="0"/>
            </a:endParaRPr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CFLs are </a:t>
            </a:r>
            <a:r>
              <a:rPr lang="en-US" i="1" smtClean="0"/>
              <a:t>not </a:t>
            </a:r>
            <a:r>
              <a:rPr lang="en-US" smtClean="0"/>
              <a:t>closed under Intersection</a:t>
            </a:r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u="sng" dirty="0" smtClean="0"/>
              <a:t>Existential proof:</a:t>
            </a:r>
            <a:endParaRPr lang="en-US" sz="2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L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{0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1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2</a:t>
            </a:r>
            <a:r>
              <a:rPr lang="en-US" sz="2400" baseline="30000" dirty="0" smtClean="0"/>
              <a:t>i</a:t>
            </a:r>
            <a:r>
              <a:rPr lang="en-US" sz="2400" dirty="0" smtClean="0"/>
              <a:t> | n≥1,i≥1}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L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= {0</a:t>
            </a:r>
            <a:r>
              <a:rPr lang="en-US" sz="2400" baseline="30000" dirty="0" smtClean="0"/>
              <a:t>i</a:t>
            </a:r>
            <a:r>
              <a:rPr lang="en-US" sz="2400" dirty="0" smtClean="0"/>
              <a:t>1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2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 | n≥1,i≥1}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Both L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and </a:t>
            </a:r>
            <a:r>
              <a:rPr lang="en-US" sz="2800" dirty="0" smtClean="0"/>
              <a:t>L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</a:t>
            </a:r>
            <a:r>
              <a:rPr lang="en-US" sz="2800" dirty="0" smtClean="0"/>
              <a:t>are CFLs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Grammars?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But L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 pitchFamily="18" charset="2"/>
              </a:rPr>
              <a:t> </a:t>
            </a:r>
            <a:r>
              <a:rPr lang="en-US" sz="2800" dirty="0" smtClean="0"/>
              <a:t>L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</a:t>
            </a:r>
            <a:r>
              <a:rPr lang="en-US" sz="2800" i="1" dirty="0" smtClean="0"/>
              <a:t>cannot</a:t>
            </a:r>
            <a:r>
              <a:rPr lang="en-US" sz="2800" dirty="0" smtClean="0"/>
              <a:t> be a CFL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Why?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We have an example, where intersection is not closed.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Therefore, CFLs are not closed under intersection</a:t>
            </a:r>
          </a:p>
        </p:txBody>
      </p:sp>
      <p:sp>
        <p:nvSpPr>
          <p:cNvPr id="60421" name="TextBox 4"/>
          <p:cNvSpPr txBox="1">
            <a:spLocks noChangeArrowheads="1"/>
          </p:cNvSpPr>
          <p:nvPr/>
        </p:nvSpPr>
        <p:spPr bwMode="auto">
          <a:xfrm>
            <a:off x="6561138" y="0"/>
            <a:ext cx="25828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Some </a:t>
            </a:r>
            <a:r>
              <a:rPr lang="en-US" sz="1400">
                <a:solidFill>
                  <a:srgbClr val="FF0000"/>
                </a:solidFill>
              </a:rPr>
              <a:t>negative</a:t>
            </a:r>
            <a:r>
              <a:rPr lang="en-US" sz="1400"/>
              <a:t> closure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5267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FFE9F0-E9E5-4548-8088-A09F0A347C9E}" type="slidenum">
              <a:rPr lang="en-US" smtClean="0">
                <a:latin typeface="Arial" charset="0"/>
              </a:rPr>
              <a:pPr/>
              <a:t>58</a:t>
            </a:fld>
            <a:endParaRPr lang="en-US" smtClean="0">
              <a:latin typeface="Arial" charset="0"/>
            </a:endParaRPr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CFLs are not closed under complementation</a:t>
            </a:r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Follows from the fact that CFLs are not closed under intersection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L</a:t>
            </a:r>
            <a:r>
              <a:rPr lang="en-US" baseline="-25000" smtClean="0"/>
              <a:t>1</a:t>
            </a:r>
            <a:r>
              <a:rPr lang="en-US" smtClean="0"/>
              <a:t> </a:t>
            </a:r>
            <a:r>
              <a:rPr lang="en-US" smtClean="0">
                <a:sym typeface="Symbol" pitchFamily="18" charset="2"/>
              </a:rPr>
              <a:t> </a:t>
            </a:r>
            <a:r>
              <a:rPr lang="en-US" smtClean="0"/>
              <a:t>L</a:t>
            </a:r>
            <a:r>
              <a:rPr lang="en-US" baseline="-25000" smtClean="0"/>
              <a:t>2 </a:t>
            </a:r>
            <a:r>
              <a:rPr lang="en-US" smtClean="0"/>
              <a:t> = L</a:t>
            </a:r>
            <a:r>
              <a:rPr lang="en-US" baseline="-25000" smtClean="0"/>
              <a:t>1</a:t>
            </a:r>
            <a:r>
              <a:rPr lang="en-US" smtClean="0"/>
              <a:t> </a:t>
            </a:r>
            <a:r>
              <a:rPr lang="en-US" smtClean="0">
                <a:sym typeface="Symbol" pitchFamily="18" charset="2"/>
              </a:rPr>
              <a:t>U </a:t>
            </a:r>
            <a:r>
              <a:rPr lang="en-US" smtClean="0"/>
              <a:t>L</a:t>
            </a:r>
            <a:r>
              <a:rPr lang="en-US" baseline="-25000" smtClean="0"/>
              <a:t>2 </a:t>
            </a:r>
          </a:p>
        </p:txBody>
      </p:sp>
      <p:sp>
        <p:nvSpPr>
          <p:cNvPr id="61445" name="Line 5"/>
          <p:cNvSpPr>
            <a:spLocks noChangeShapeType="1"/>
          </p:cNvSpPr>
          <p:nvPr/>
        </p:nvSpPr>
        <p:spPr bwMode="auto">
          <a:xfrm>
            <a:off x="3429000" y="3733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Line 6"/>
          <p:cNvSpPr>
            <a:spLocks noChangeShapeType="1"/>
          </p:cNvSpPr>
          <p:nvPr/>
        </p:nvSpPr>
        <p:spPr bwMode="auto">
          <a:xfrm>
            <a:off x="4419600" y="3733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Line 7"/>
          <p:cNvSpPr>
            <a:spLocks noChangeShapeType="1"/>
          </p:cNvSpPr>
          <p:nvPr/>
        </p:nvSpPr>
        <p:spPr bwMode="auto">
          <a:xfrm>
            <a:off x="3429000" y="3581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8" name="TextBox 8"/>
          <p:cNvSpPr txBox="1">
            <a:spLocks noChangeArrowheads="1"/>
          </p:cNvSpPr>
          <p:nvPr/>
        </p:nvSpPr>
        <p:spPr bwMode="auto">
          <a:xfrm>
            <a:off x="6561138" y="0"/>
            <a:ext cx="25828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Some </a:t>
            </a:r>
            <a:r>
              <a:rPr lang="en-US" sz="1400">
                <a:solidFill>
                  <a:srgbClr val="FF0000"/>
                </a:solidFill>
              </a:rPr>
              <a:t>negative</a:t>
            </a:r>
            <a:r>
              <a:rPr lang="en-US" sz="1400"/>
              <a:t> closure results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4419600"/>
            <a:ext cx="7369175" cy="224631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u="sng" dirty="0"/>
              <a:t>Logic: </a:t>
            </a:r>
            <a:r>
              <a:rPr lang="en-US" dirty="0"/>
              <a:t>if CFLs were to be closed under complementation 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>
                <a:sym typeface="Wingdings" pitchFamily="2" charset="2"/>
              </a:rPr>
              <a:t> the whole right hand side becomes a CFL (because </a:t>
            </a:r>
            <a:br>
              <a:rPr lang="en-US" dirty="0">
                <a:sym typeface="Wingdings" pitchFamily="2" charset="2"/>
              </a:rPr>
            </a:br>
            <a:r>
              <a:rPr lang="en-US" dirty="0">
                <a:sym typeface="Wingdings" pitchFamily="2" charset="2"/>
              </a:rPr>
              <a:t>			CFL is closed for union)</a:t>
            </a:r>
          </a:p>
          <a:p>
            <a:pPr>
              <a:defRPr/>
            </a:pPr>
            <a:r>
              <a:rPr lang="en-US" dirty="0">
                <a:sym typeface="Wingdings" pitchFamily="2" charset="2"/>
              </a:rPr>
              <a:t>	 the left hand side (intersection) is also a CFL</a:t>
            </a:r>
          </a:p>
          <a:p>
            <a:pPr>
              <a:defRPr/>
            </a:pPr>
            <a:r>
              <a:rPr lang="en-US" dirty="0">
                <a:sym typeface="Wingdings" pitchFamily="2" charset="2"/>
              </a:rPr>
              <a:t>	 but we just showed CFLs are </a:t>
            </a:r>
            <a:br>
              <a:rPr lang="en-US" dirty="0">
                <a:sym typeface="Wingdings" pitchFamily="2" charset="2"/>
              </a:rPr>
            </a:br>
            <a:r>
              <a:rPr lang="en-US" dirty="0">
                <a:sym typeface="Wingdings" pitchFamily="2" charset="2"/>
              </a:rPr>
              <a:t>		NOT closed under intersection!</a:t>
            </a:r>
          </a:p>
          <a:p>
            <a:pPr>
              <a:defRPr/>
            </a:pPr>
            <a:r>
              <a:rPr lang="en-US" dirty="0">
                <a:sym typeface="Wingdings" pitchFamily="2" charset="2"/>
              </a:rPr>
              <a:t>	 CFLs </a:t>
            </a:r>
            <a:r>
              <a:rPr lang="en-US" i="1" u="sng" dirty="0">
                <a:sym typeface="Wingdings" pitchFamily="2" charset="2"/>
              </a:rPr>
              <a:t>cannot </a:t>
            </a:r>
            <a:r>
              <a:rPr lang="en-US" dirty="0">
                <a:sym typeface="Wingdings" pitchFamily="2" charset="2"/>
              </a:rPr>
              <a:t>be closed under complementation.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C5910A-A8A0-401F-B427-DA349AF4B970}" type="slidenum">
              <a:rPr lang="en-US" smtClean="0">
                <a:latin typeface="Arial" charset="0"/>
              </a:rPr>
              <a:pPr/>
              <a:t>59</a:t>
            </a:fld>
            <a:endParaRPr lang="en-US" smtClean="0">
              <a:latin typeface="Arial" charset="0"/>
            </a:endParaRPr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CFLs are not closed under difference</a:t>
            </a:r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Follows from the fact that CFLs are not closed under complementation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Because, if CFLs are closed under difference, then: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L  = ∑* - 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So L has to be a CFL too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Contradiction</a:t>
            </a:r>
          </a:p>
        </p:txBody>
      </p:sp>
      <p:sp>
        <p:nvSpPr>
          <p:cNvPr id="62469" name="Line 4"/>
          <p:cNvSpPr>
            <a:spLocks noChangeShapeType="1"/>
          </p:cNvSpPr>
          <p:nvPr/>
        </p:nvSpPr>
        <p:spPr bwMode="auto">
          <a:xfrm>
            <a:off x="1981200" y="4572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Line 5"/>
          <p:cNvSpPr>
            <a:spLocks noChangeShapeType="1"/>
          </p:cNvSpPr>
          <p:nvPr/>
        </p:nvSpPr>
        <p:spPr bwMode="auto">
          <a:xfrm>
            <a:off x="2514600" y="5029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TextBox 7"/>
          <p:cNvSpPr txBox="1">
            <a:spLocks noChangeArrowheads="1"/>
          </p:cNvSpPr>
          <p:nvPr/>
        </p:nvSpPr>
        <p:spPr bwMode="auto">
          <a:xfrm>
            <a:off x="6561138" y="0"/>
            <a:ext cx="25828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Some </a:t>
            </a:r>
            <a:r>
              <a:rPr lang="en-US" sz="1400">
                <a:solidFill>
                  <a:srgbClr val="FF0000"/>
                </a:solidFill>
              </a:rPr>
              <a:t>negative</a:t>
            </a:r>
            <a:r>
              <a:rPr lang="en-US" sz="1400"/>
              <a:t> closure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C17C66-D260-4F53-BD3D-5E5B23AEA08C}" type="slidenum">
              <a:rPr lang="en-US" smtClean="0">
                <a:latin typeface="Arial" charset="0"/>
              </a:rPr>
              <a:pPr/>
              <a:t>6</a:t>
            </a:fld>
            <a:endParaRPr lang="en-US" smtClean="0">
              <a:latin typeface="Arial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Eliminating </a:t>
            </a:r>
            <a:r>
              <a:rPr lang="en-US" i="1" smtClean="0"/>
              <a:t>useless symbols</a:t>
            </a:r>
            <a:endParaRPr lang="en-US" smtClean="0"/>
          </a:p>
        </p:txBody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>
                <a:cs typeface="Arial" charset="0"/>
                <a:sym typeface="Wingdings" pitchFamily="2" charset="2"/>
              </a:rPr>
              <a:t>A symbol X is </a:t>
            </a:r>
            <a:r>
              <a:rPr lang="en-US" sz="2400" i="1" u="sng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reachable</a:t>
            </a:r>
            <a:r>
              <a:rPr lang="en-US" sz="2400" i="1" u="sng" smtClean="0">
                <a:cs typeface="Arial" charset="0"/>
                <a:sym typeface="Wingdings" pitchFamily="2" charset="2"/>
              </a:rPr>
              <a:t> </a:t>
            </a:r>
            <a:r>
              <a:rPr lang="en-US" sz="2400" smtClean="0">
                <a:cs typeface="Arial" charset="0"/>
                <a:sym typeface="Wingdings" pitchFamily="2" charset="2"/>
              </a:rPr>
              <a:t>if there exists: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000" smtClean="0"/>
              <a:t>S </a:t>
            </a:r>
            <a:r>
              <a:rPr lang="en-US" sz="2000" smtClean="0">
                <a:sym typeface="Wingdings" pitchFamily="2" charset="2"/>
              </a:rPr>
              <a:t></a:t>
            </a:r>
            <a:r>
              <a:rPr lang="en-US" sz="2000" baseline="30000" smtClean="0">
                <a:sym typeface="Wingdings" pitchFamily="2" charset="2"/>
              </a:rPr>
              <a:t>*</a:t>
            </a:r>
            <a:r>
              <a:rPr lang="en-US" sz="2000" smtClean="0">
                <a:sym typeface="Wingdings" pitchFamily="2" charset="2"/>
              </a:rPr>
              <a:t> </a:t>
            </a:r>
            <a:r>
              <a:rPr lang="en-US" sz="2000" smtClean="0">
                <a:sym typeface="Symbol" pitchFamily="18" charset="2"/>
              </a:rPr>
              <a:t> X </a:t>
            </a:r>
          </a:p>
          <a:p>
            <a:pPr marL="990600" lvl="1" indent="-533400" eaLnBrk="1" hangingPunct="1">
              <a:lnSpc>
                <a:spcPct val="80000"/>
              </a:lnSpc>
            </a:pPr>
            <a:endParaRPr lang="en-US" sz="2000" smtClean="0">
              <a:sym typeface="Symbol" pitchFamily="18" charset="2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A symbol X is </a:t>
            </a:r>
            <a:r>
              <a:rPr lang="en-US" sz="2400" i="1" u="sng" smtClean="0">
                <a:solidFill>
                  <a:schemeClr val="folHlink"/>
                </a:solidFill>
              </a:rPr>
              <a:t>generating</a:t>
            </a:r>
            <a:r>
              <a:rPr lang="en-US" sz="2400" i="1" smtClean="0"/>
              <a:t> </a:t>
            </a:r>
            <a:r>
              <a:rPr lang="en-US" sz="2400" smtClean="0"/>
              <a:t>if there exists: 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sz="2000" smtClean="0">
                <a:sym typeface="Symbol" pitchFamily="18" charset="2"/>
              </a:rPr>
              <a:t>X  </a:t>
            </a:r>
            <a:r>
              <a:rPr lang="en-US" sz="2000" smtClean="0">
                <a:sym typeface="Wingdings" pitchFamily="2" charset="2"/>
              </a:rPr>
              <a:t></a:t>
            </a:r>
            <a:r>
              <a:rPr lang="en-US" sz="2000" baseline="30000" smtClean="0">
                <a:sym typeface="Wingdings" pitchFamily="2" charset="2"/>
              </a:rPr>
              <a:t>*</a:t>
            </a:r>
            <a:r>
              <a:rPr lang="en-US" sz="2000" smtClean="0">
                <a:sym typeface="Wingdings" pitchFamily="2" charset="2"/>
              </a:rPr>
              <a:t> w,</a:t>
            </a:r>
          </a:p>
          <a:p>
            <a:pPr marL="1371600" lvl="2" indent="-457200" eaLnBrk="1" hangingPunct="1">
              <a:lnSpc>
                <a:spcPct val="80000"/>
              </a:lnSpc>
            </a:pPr>
            <a:r>
              <a:rPr lang="en-US" sz="1800" smtClean="0">
                <a:sym typeface="Wingdings" pitchFamily="2" charset="2"/>
              </a:rPr>
              <a:t>for some w </a:t>
            </a:r>
            <a:r>
              <a:rPr lang="en-US" sz="2000" smtClean="0">
                <a:sym typeface="Symbol" pitchFamily="18" charset="2"/>
              </a:rPr>
              <a:t></a:t>
            </a:r>
            <a:r>
              <a:rPr lang="en-US" sz="1800" smtClean="0">
                <a:cs typeface="Arial" charset="0"/>
                <a:sym typeface="Wingdings" pitchFamily="2" charset="2"/>
              </a:rPr>
              <a:t> T*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u="sng" smtClean="0">
              <a:cs typeface="Arial" charset="0"/>
              <a:sym typeface="Wingdings" pitchFamily="2" charset="2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>
                <a:cs typeface="Arial" charset="0"/>
                <a:sym typeface="Wingdings" pitchFamily="2" charset="2"/>
              </a:rPr>
              <a:t>For a symbol X to be “useful”, it has to be both reachable </a:t>
            </a:r>
            <a:r>
              <a:rPr lang="en-US" sz="2400" i="1" smtClean="0">
                <a:cs typeface="Arial" charset="0"/>
                <a:sym typeface="Wingdings" pitchFamily="2" charset="2"/>
              </a:rPr>
              <a:t>and</a:t>
            </a:r>
            <a:r>
              <a:rPr lang="en-US" sz="2400" smtClean="0">
                <a:cs typeface="Arial" charset="0"/>
                <a:sym typeface="Wingdings" pitchFamily="2" charset="2"/>
              </a:rPr>
              <a:t> generating</a:t>
            </a:r>
          </a:p>
          <a:p>
            <a:pPr marL="1371600" lvl="2" indent="-457200" eaLnBrk="1" hangingPunct="1">
              <a:lnSpc>
                <a:spcPct val="80000"/>
              </a:lnSpc>
            </a:pPr>
            <a:endParaRPr lang="en-US" sz="1800" smtClean="0"/>
          </a:p>
          <a:p>
            <a:pPr marL="1371600" lvl="2" indent="-457200" eaLnBrk="1" hangingPunct="1">
              <a:lnSpc>
                <a:spcPct val="80000"/>
              </a:lnSpc>
            </a:pPr>
            <a:r>
              <a:rPr lang="en-US" sz="1800" smtClean="0"/>
              <a:t>S   </a:t>
            </a:r>
            <a:r>
              <a:rPr lang="en-US" sz="1800" smtClean="0">
                <a:sym typeface="Wingdings" pitchFamily="2" charset="2"/>
              </a:rPr>
              <a:t></a:t>
            </a:r>
            <a:r>
              <a:rPr lang="en-US" sz="1800" baseline="30000" smtClean="0">
                <a:sym typeface="Wingdings" pitchFamily="2" charset="2"/>
              </a:rPr>
              <a:t>*</a:t>
            </a:r>
            <a:r>
              <a:rPr lang="en-US" sz="1800" smtClean="0">
                <a:sym typeface="Wingdings" pitchFamily="2" charset="2"/>
              </a:rPr>
              <a:t>   </a:t>
            </a:r>
            <a:r>
              <a:rPr lang="en-US" sz="1800" smtClean="0">
                <a:sym typeface="Symbol" pitchFamily="18" charset="2"/>
              </a:rPr>
              <a:t> X    </a:t>
            </a:r>
            <a:r>
              <a:rPr lang="en-US" sz="1800" smtClean="0">
                <a:sym typeface="Wingdings" pitchFamily="2" charset="2"/>
              </a:rPr>
              <a:t></a:t>
            </a:r>
            <a:r>
              <a:rPr lang="en-US" sz="1800" baseline="30000" smtClean="0">
                <a:sym typeface="Wingdings" pitchFamily="2" charset="2"/>
              </a:rPr>
              <a:t>*</a:t>
            </a:r>
            <a:r>
              <a:rPr lang="en-US" sz="1800" smtClean="0">
                <a:sym typeface="Wingdings" pitchFamily="2" charset="2"/>
              </a:rPr>
              <a:t>   w’, 	for some w’ </a:t>
            </a:r>
            <a:r>
              <a:rPr lang="en-US" sz="2000" smtClean="0">
                <a:sym typeface="Symbol" pitchFamily="18" charset="2"/>
              </a:rPr>
              <a:t></a:t>
            </a:r>
            <a:r>
              <a:rPr lang="en-US" sz="1800" smtClean="0">
                <a:cs typeface="Arial" charset="0"/>
                <a:sym typeface="Wingdings" pitchFamily="2" charset="2"/>
              </a:rPr>
              <a:t> T*</a:t>
            </a:r>
          </a:p>
          <a:p>
            <a:pPr marL="1371600" lvl="2" indent="-457200" eaLnBrk="1" hangingPunct="1">
              <a:lnSpc>
                <a:spcPct val="80000"/>
              </a:lnSpc>
            </a:pPr>
            <a:endParaRPr lang="en-US" sz="1800" smtClean="0">
              <a:sym typeface="Wingdings" pitchFamily="2" charset="2"/>
            </a:endParaRPr>
          </a:p>
        </p:txBody>
      </p:sp>
      <p:sp>
        <p:nvSpPr>
          <p:cNvPr id="310276" name="Text Box 4"/>
          <p:cNvSpPr txBox="1">
            <a:spLocks noChangeArrowheads="1"/>
          </p:cNvSpPr>
          <p:nvPr/>
        </p:nvSpPr>
        <p:spPr bwMode="auto">
          <a:xfrm>
            <a:off x="2524125" y="5943600"/>
            <a:ext cx="1076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hlink"/>
                </a:solidFill>
              </a:rPr>
              <a:t>reachable</a:t>
            </a:r>
          </a:p>
        </p:txBody>
      </p:sp>
      <p:sp>
        <p:nvSpPr>
          <p:cNvPr id="310277" name="Text Box 5"/>
          <p:cNvSpPr txBox="1">
            <a:spLocks noChangeArrowheads="1"/>
          </p:cNvSpPr>
          <p:nvPr/>
        </p:nvSpPr>
        <p:spPr bwMode="auto">
          <a:xfrm>
            <a:off x="3819525" y="5943600"/>
            <a:ext cx="11445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generating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275" grpId="0" build="p"/>
      <p:bldP spid="310276" grpId="0"/>
      <p:bldP spid="310277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022AE0-A4E4-4442-9E92-00A7B79D4898}" type="slidenum">
              <a:rPr lang="en-US" smtClean="0">
                <a:latin typeface="Arial" charset="0"/>
              </a:rPr>
              <a:pPr/>
              <a:t>60</a:t>
            </a:fld>
            <a:endParaRPr lang="en-US" smtClean="0">
              <a:latin typeface="Arial" charset="0"/>
            </a:endParaRPr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Decision Properties</a:t>
            </a:r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Emptiness test</a:t>
            </a:r>
          </a:p>
          <a:p>
            <a:pPr lvl="1" eaLnBrk="1" hangingPunct="1"/>
            <a:r>
              <a:rPr lang="en-US" smtClean="0"/>
              <a:t>Generating test</a:t>
            </a:r>
          </a:p>
          <a:p>
            <a:pPr lvl="1" eaLnBrk="1" hangingPunct="1"/>
            <a:r>
              <a:rPr lang="en-US" smtClean="0"/>
              <a:t>Reachability test</a:t>
            </a:r>
          </a:p>
          <a:p>
            <a:pPr eaLnBrk="1" hangingPunct="1"/>
            <a:r>
              <a:rPr lang="en-US" smtClean="0"/>
              <a:t>Membership test</a:t>
            </a:r>
          </a:p>
          <a:p>
            <a:pPr lvl="1" eaLnBrk="1" hangingPunct="1"/>
            <a:r>
              <a:rPr lang="en-US" smtClean="0"/>
              <a:t>PDA acceptance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DA49E9-E4BC-4D25-BF67-6701523DE47D}" type="slidenum">
              <a:rPr lang="en-US" smtClean="0">
                <a:latin typeface="Arial" charset="0"/>
              </a:rPr>
              <a:pPr/>
              <a:t>61</a:t>
            </a:fld>
            <a:endParaRPr lang="en-US" smtClean="0">
              <a:latin typeface="Arial" charset="0"/>
            </a:endParaRPr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“Undecidable” problems for CFL</a:t>
            </a:r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 a given CFG G ambiguous?</a:t>
            </a:r>
          </a:p>
          <a:p>
            <a:pPr eaLnBrk="1" hangingPunct="1"/>
            <a:r>
              <a:rPr lang="en-US" smtClean="0"/>
              <a:t>Is a given CFL inherently ambiguous?</a:t>
            </a:r>
          </a:p>
          <a:p>
            <a:pPr eaLnBrk="1" hangingPunct="1"/>
            <a:r>
              <a:rPr lang="en-US" smtClean="0"/>
              <a:t>Is the intersection of two CFLs empty?</a:t>
            </a:r>
          </a:p>
          <a:p>
            <a:pPr eaLnBrk="1" hangingPunct="1"/>
            <a:r>
              <a:rPr lang="en-US" smtClean="0"/>
              <a:t>Are two CFLs the same?</a:t>
            </a:r>
          </a:p>
          <a:p>
            <a:pPr eaLnBrk="1" hangingPunct="1"/>
            <a:r>
              <a:rPr lang="en-US" smtClean="0"/>
              <a:t>Is a given L(G) equal to ∑*?</a:t>
            </a:r>
          </a:p>
          <a:p>
            <a:pPr eaLnBrk="1" hangingPunct="1"/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4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34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34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34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60AA55-1257-4DBE-BBD0-775BF862B7D9}" type="slidenum">
              <a:rPr lang="en-US" smtClean="0">
                <a:latin typeface="Arial" charset="0"/>
              </a:rPr>
              <a:pPr/>
              <a:t>62</a:t>
            </a:fld>
            <a:endParaRPr lang="en-US" smtClean="0">
              <a:latin typeface="Arial" charset="0"/>
            </a:endParaRPr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28" charset="-128"/>
              </a:rPr>
              <a:t>Normal Forms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000" smtClean="0">
                <a:ea typeface="ＭＳ Ｐゴシック" pitchFamily="28" charset="-128"/>
              </a:rPr>
              <a:t>Chomsky Normal Form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000" smtClean="0">
                <a:ea typeface="ＭＳ Ｐゴシック" pitchFamily="28" charset="-128"/>
              </a:rPr>
              <a:t>Griebach Normal Form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000" smtClean="0">
                <a:ea typeface="ＭＳ Ｐゴシック" pitchFamily="28" charset="-128"/>
              </a:rPr>
              <a:t>Useful in proroving P/L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28" charset="-128"/>
              </a:rPr>
              <a:t>Pumping Lemma for CFLs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000" smtClean="0">
                <a:ea typeface="ＭＳ Ｐゴシック" pitchFamily="28" charset="-128"/>
              </a:rPr>
              <a:t>Main difference: z=uv</a:t>
            </a:r>
            <a:r>
              <a:rPr lang="en-US" sz="2000" baseline="30000" smtClean="0">
                <a:ea typeface="ＭＳ Ｐゴシック" pitchFamily="28" charset="-128"/>
              </a:rPr>
              <a:t>i</a:t>
            </a:r>
            <a:r>
              <a:rPr lang="en-US" sz="2000" smtClean="0">
                <a:ea typeface="ＭＳ Ｐゴシック" pitchFamily="28" charset="-128"/>
              </a:rPr>
              <a:t>wx</a:t>
            </a:r>
            <a:r>
              <a:rPr lang="en-US" sz="2000" baseline="30000" smtClean="0">
                <a:ea typeface="ＭＳ Ｐゴシック" pitchFamily="28" charset="-128"/>
              </a:rPr>
              <a:t>i</a:t>
            </a:r>
            <a:r>
              <a:rPr lang="en-US" sz="2000" smtClean="0">
                <a:ea typeface="ＭＳ Ｐゴシック" pitchFamily="28" charset="-128"/>
              </a:rPr>
              <a:t>y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28" charset="-128"/>
              </a:rPr>
              <a:t>Closure properties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000" smtClean="0">
                <a:ea typeface="ＭＳ Ｐゴシック" pitchFamily="28" charset="-128"/>
              </a:rPr>
              <a:t>Closed under: union, concatentation, reversal, Kleen  closure, homomorphism, substitution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000" smtClean="0">
                <a:ea typeface="ＭＳ Ｐゴシック" pitchFamily="28" charset="-128"/>
              </a:rPr>
              <a:t>Not closed under: intersection, complementation, difference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DECFDC-11DE-4E52-AF16-0444B1F0922E}" type="slidenum">
              <a:rPr lang="en-US" smtClean="0">
                <a:latin typeface="Arial" charset="0"/>
              </a:rPr>
              <a:pPr/>
              <a:t>7</a:t>
            </a:fld>
            <a:endParaRPr lang="en-US" smtClean="0">
              <a:latin typeface="Arial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Algorithm to detect useless symbols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Arial" charset="0"/>
              <a:buAutoNum type="arabicPeriod"/>
            </a:pPr>
            <a:r>
              <a:rPr lang="en-US" smtClean="0"/>
              <a:t>First, eliminate all symbols that are </a:t>
            </a:r>
            <a:r>
              <a:rPr lang="en-US" i="1" smtClean="0"/>
              <a:t>not </a:t>
            </a:r>
            <a:r>
              <a:rPr lang="en-US" smtClean="0"/>
              <a:t>generating</a:t>
            </a:r>
          </a:p>
          <a:p>
            <a:pPr marL="609600" indent="-609600" eaLnBrk="1" hangingPunct="1">
              <a:buFont typeface="Arial" charset="0"/>
              <a:buAutoNum type="arabicPeriod"/>
            </a:pPr>
            <a:endParaRPr lang="en-US" smtClean="0"/>
          </a:p>
          <a:p>
            <a:pPr marL="609600" indent="-609600" eaLnBrk="1" hangingPunct="1">
              <a:buFont typeface="Arial" charset="0"/>
              <a:buAutoNum type="arabicPeriod"/>
            </a:pPr>
            <a:r>
              <a:rPr lang="en-US" smtClean="0"/>
              <a:t>Next, eliminate all symbols that are </a:t>
            </a:r>
            <a:r>
              <a:rPr lang="en-US" i="1" smtClean="0"/>
              <a:t>not </a:t>
            </a:r>
            <a:r>
              <a:rPr lang="en-US" smtClean="0"/>
              <a:t>reachable 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endParaRPr lang="en-US" smtClean="0"/>
          </a:p>
          <a:p>
            <a:pPr marL="609600" indent="-609600" eaLnBrk="1" hangingPunct="1">
              <a:buFont typeface="Wingdings" pitchFamily="2" charset="2"/>
              <a:buAutoNum type="arabicPeriod"/>
            </a:pPr>
            <a:endParaRPr lang="en-US" smtClean="0"/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1736725" y="5505450"/>
            <a:ext cx="4391025" cy="7016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Is the order of these steps important, </a:t>
            </a:r>
            <a:br>
              <a:rPr lang="en-US"/>
            </a:br>
            <a:r>
              <a:rPr lang="en-US"/>
              <a:t>	or can we switch?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0C7510-A8AF-40DE-8D96-F874407DEC1D}" type="slidenum">
              <a:rPr lang="en-US" smtClean="0">
                <a:latin typeface="Arial" charset="0"/>
              </a:rPr>
              <a:pPr/>
              <a:t>8</a:t>
            </a:fld>
            <a:endParaRPr lang="en-US" smtClean="0">
              <a:latin typeface="Arial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Useless symbols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S</a:t>
            </a:r>
            <a:r>
              <a:rPr lang="en-US" sz="2000" dirty="0" smtClean="0">
                <a:sym typeface="Wingdings" pitchFamily="2" charset="2"/>
              </a:rPr>
              <a:t>AB | 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>
                <a:sym typeface="Wingdings" pitchFamily="2" charset="2"/>
              </a:rPr>
              <a:t>A b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2000" i="1" dirty="0" smtClean="0"/>
              <a:t>A, S</a:t>
            </a:r>
            <a:r>
              <a:rPr lang="en-US" sz="2000" dirty="0" smtClean="0"/>
              <a:t> are generating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2000" i="1" dirty="0" smtClean="0"/>
              <a:t>B </a:t>
            </a:r>
            <a:r>
              <a:rPr lang="en-US" sz="2000" dirty="0" smtClean="0"/>
              <a:t>is </a:t>
            </a:r>
            <a:r>
              <a:rPr lang="en-US" sz="2000" i="1" dirty="0" smtClean="0"/>
              <a:t>not generating </a:t>
            </a:r>
            <a:r>
              <a:rPr lang="en-US" sz="2000" dirty="0" smtClean="0"/>
              <a:t>(and therefore B is useless)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2000" dirty="0" smtClean="0"/>
              <a:t>==&gt; Eliminating B… (i.e., remove all productions that involve B)</a:t>
            </a:r>
          </a:p>
          <a:p>
            <a:pPr marL="800100" lvl="1" indent="-3429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1800" dirty="0" smtClean="0"/>
              <a:t>S</a:t>
            </a:r>
            <a:r>
              <a:rPr lang="en-US" sz="1800" dirty="0" smtClean="0">
                <a:sym typeface="Wingdings" pitchFamily="2" charset="2"/>
              </a:rPr>
              <a:t> a</a:t>
            </a:r>
          </a:p>
          <a:p>
            <a:pPr marL="800100" lvl="1" indent="-3429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1800" dirty="0" smtClean="0"/>
              <a:t>A </a:t>
            </a:r>
            <a:r>
              <a:rPr lang="en-US" sz="1800" dirty="0" smtClean="0">
                <a:sym typeface="Wingdings" pitchFamily="2" charset="2"/>
              </a:rPr>
              <a:t> b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2000" dirty="0" smtClean="0"/>
              <a:t>Now, A is </a:t>
            </a:r>
            <a:r>
              <a:rPr lang="en-US" sz="2000" i="1" dirty="0" smtClean="0"/>
              <a:t>not reachable </a:t>
            </a:r>
            <a:r>
              <a:rPr lang="en-US" sz="2000" dirty="0" smtClean="0"/>
              <a:t>and therefore is useless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en-US" sz="2000" dirty="0" smtClean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2000" dirty="0" smtClean="0"/>
              <a:t>Simplified G: </a:t>
            </a:r>
          </a:p>
          <a:p>
            <a:pPr marL="800100" lvl="1" indent="-34290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1800" dirty="0" smtClean="0"/>
              <a:t>S </a:t>
            </a:r>
            <a:r>
              <a:rPr lang="en-US" sz="1800" dirty="0" smtClean="0">
                <a:sym typeface="Wingdings" pitchFamily="2" charset="2"/>
              </a:rPr>
              <a:t> a</a:t>
            </a:r>
            <a:endParaRPr lang="en-US" sz="1800" dirty="0" smtClean="0"/>
          </a:p>
        </p:txBody>
      </p:sp>
      <p:sp>
        <p:nvSpPr>
          <p:cNvPr id="313349" name="Text Box 5"/>
          <p:cNvSpPr txBox="1">
            <a:spLocks noChangeArrowheads="1"/>
          </p:cNvSpPr>
          <p:nvPr/>
        </p:nvSpPr>
        <p:spPr bwMode="auto">
          <a:xfrm>
            <a:off x="3276600" y="5029200"/>
            <a:ext cx="5556250" cy="711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What would happen if you reverse the order: </a:t>
            </a:r>
          </a:p>
          <a:p>
            <a:r>
              <a:rPr lang="en-US"/>
              <a:t>	i.e., test reachability before generating?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24400" y="5791200"/>
            <a:ext cx="2438400" cy="708025"/>
          </a:xfrm>
          <a:prstGeom prst="rect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Will fail to remove: A </a:t>
            </a:r>
            <a:r>
              <a:rPr lang="en-US" dirty="0">
                <a:sym typeface="Wingdings" pitchFamily="2" charset="2"/>
              </a:rPr>
              <a:t> b</a:t>
            </a:r>
            <a:endParaRPr lang="en-US" dirty="0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895600" y="4800600"/>
            <a:ext cx="6096000" cy="1905000"/>
            <a:chOff x="2895600" y="4800600"/>
            <a:chExt cx="6096000" cy="1905000"/>
          </a:xfrm>
        </p:grpSpPr>
        <p:cxnSp>
          <p:nvCxnSpPr>
            <p:cNvPr id="10248" name="Straight Connector 8"/>
            <p:cNvCxnSpPr>
              <a:cxnSpLocks noChangeShapeType="1"/>
            </p:cNvCxnSpPr>
            <p:nvPr/>
          </p:nvCxnSpPr>
          <p:spPr bwMode="auto">
            <a:xfrm rot="5400000">
              <a:off x="2171700" y="5753100"/>
              <a:ext cx="1905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249" name="Straight Connector 10"/>
            <p:cNvCxnSpPr>
              <a:cxnSpLocks noChangeShapeType="1"/>
            </p:cNvCxnSpPr>
            <p:nvPr/>
          </p:nvCxnSpPr>
          <p:spPr bwMode="auto">
            <a:xfrm>
              <a:off x="2895600" y="4953000"/>
              <a:ext cx="6096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347" grpId="0" build="p"/>
      <p:bldP spid="313349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40FB72-F360-4F4B-A66B-BC9FC2C59FF3}" type="slidenum">
              <a:rPr lang="en-US" smtClean="0">
                <a:latin typeface="Arial" charset="0"/>
              </a:rPr>
              <a:pPr/>
              <a:t>9</a:t>
            </a:fld>
            <a:endParaRPr lang="en-US" smtClean="0">
              <a:latin typeface="Arial" charset="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Algorithm to find all generating symbols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u="sng" smtClean="0"/>
              <a:t>Given:</a:t>
            </a:r>
            <a:r>
              <a:rPr lang="en-US" smtClean="0"/>
              <a:t> G=(V,T,P,S)</a:t>
            </a:r>
          </a:p>
          <a:p>
            <a:pPr eaLnBrk="1" hangingPunct="1"/>
            <a:r>
              <a:rPr lang="en-US" u="sng" smtClean="0"/>
              <a:t>Basis: </a:t>
            </a:r>
          </a:p>
          <a:p>
            <a:pPr lvl="1" eaLnBrk="1" hangingPunct="1"/>
            <a:r>
              <a:rPr lang="en-US" smtClean="0"/>
              <a:t>Every symbol in T is obviously generating.</a:t>
            </a:r>
          </a:p>
          <a:p>
            <a:pPr eaLnBrk="1" hangingPunct="1"/>
            <a:r>
              <a:rPr lang="en-US" u="sng" smtClean="0"/>
              <a:t>Induction:</a:t>
            </a:r>
          </a:p>
          <a:p>
            <a:pPr lvl="1" eaLnBrk="1" hangingPunct="1"/>
            <a:r>
              <a:rPr lang="en-US" smtClean="0"/>
              <a:t>Suppose for a production A</a:t>
            </a:r>
            <a:r>
              <a:rPr lang="en-US" smtClean="0">
                <a:sym typeface="Wingdings" pitchFamily="2" charset="2"/>
              </a:rPr>
              <a:t> </a:t>
            </a:r>
            <a:r>
              <a:rPr lang="en-US" smtClean="0">
                <a:sym typeface="Symbol" pitchFamily="18" charset="2"/>
              </a:rPr>
              <a:t>, where  is generating</a:t>
            </a:r>
          </a:p>
          <a:p>
            <a:pPr lvl="1" eaLnBrk="1" hangingPunct="1"/>
            <a:r>
              <a:rPr lang="en-US" smtClean="0">
                <a:sym typeface="Symbol" pitchFamily="18" charset="2"/>
              </a:rPr>
              <a:t>Then, A is also generating</a:t>
            </a:r>
          </a:p>
          <a:p>
            <a:pPr lvl="1"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4454525" y="517525"/>
            <a:ext cx="1447800" cy="519113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chemeClr val="hlink"/>
                </a:solidFill>
                <a:sym typeface="Symbol" pitchFamily="18" charset="2"/>
              </a:rPr>
              <a:t>X  </a:t>
            </a:r>
            <a:r>
              <a:rPr lang="en-US" sz="2800" i="1">
                <a:solidFill>
                  <a:schemeClr val="hlink"/>
                </a:solidFill>
                <a:sym typeface="Wingdings" pitchFamily="2" charset="2"/>
              </a:rPr>
              <a:t></a:t>
            </a:r>
            <a:r>
              <a:rPr lang="en-US" sz="2800" i="1" baseline="30000">
                <a:solidFill>
                  <a:schemeClr val="hlink"/>
                </a:solidFill>
                <a:sym typeface="Wingdings" pitchFamily="2" charset="2"/>
              </a:rPr>
              <a:t>*</a:t>
            </a:r>
            <a:r>
              <a:rPr lang="en-US" sz="2800" i="1">
                <a:solidFill>
                  <a:schemeClr val="hlink"/>
                </a:solidFill>
                <a:sym typeface="Wingdings" pitchFamily="2" charset="2"/>
              </a:rPr>
              <a:t> w</a:t>
            </a:r>
            <a:endParaRPr lang="en-US" sz="2800" i="1">
              <a:solidFill>
                <a:schemeClr val="hlink"/>
              </a:solidFill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43" grpId="0" build="p"/>
    </p:bld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28" charset="-128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2004:Templates:Presentations:Designs:Blends</Template>
  <TotalTime>608</TotalTime>
  <Words>4358</Words>
  <Application>Microsoft Office PowerPoint</Application>
  <PresentationFormat>On-screen Show (4:3)</PresentationFormat>
  <Paragraphs>924</Paragraphs>
  <Slides>62</Slides>
  <Notes>59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7" baseType="lpstr">
      <vt:lpstr>Arial</vt:lpstr>
      <vt:lpstr>ＭＳ Ｐゴシック</vt:lpstr>
      <vt:lpstr>Wingdings</vt:lpstr>
      <vt:lpstr>Symbol</vt:lpstr>
      <vt:lpstr>Blends</vt:lpstr>
      <vt:lpstr>Properties of Context-free Languages</vt:lpstr>
      <vt:lpstr>Topics </vt:lpstr>
      <vt:lpstr>How to “simplify” CFGs?</vt:lpstr>
      <vt:lpstr>Three ways to simplify/clean a CFG</vt:lpstr>
      <vt:lpstr>Eliminating useless symbols</vt:lpstr>
      <vt:lpstr>Eliminating useless symbols</vt:lpstr>
      <vt:lpstr>Algorithm to detect useless symbols</vt:lpstr>
      <vt:lpstr>Example: Useless symbols</vt:lpstr>
      <vt:lpstr>Algorithm to find all generating symbols</vt:lpstr>
      <vt:lpstr>Algorithm to find all reachable symbols</vt:lpstr>
      <vt:lpstr>Eliminating -productions</vt:lpstr>
      <vt:lpstr>Eliminating -productions</vt:lpstr>
      <vt:lpstr>Algorithm to detect all nullable variables</vt:lpstr>
      <vt:lpstr>Eliminating -productions </vt:lpstr>
      <vt:lpstr>Example: Eliminating -productions</vt:lpstr>
      <vt:lpstr>Eliminating unit productions</vt:lpstr>
      <vt:lpstr>Eliminating unit productions</vt:lpstr>
      <vt:lpstr>The Unit Pair Algorithm:   to remove unit productions</vt:lpstr>
      <vt:lpstr>The Unit Pair Algorithm:   to remove unit productions</vt:lpstr>
      <vt:lpstr>Example: eliminating unit productions</vt:lpstr>
      <vt:lpstr>Putting all this together…</vt:lpstr>
      <vt:lpstr>Normal Forms</vt:lpstr>
      <vt:lpstr>Why normal forms?</vt:lpstr>
      <vt:lpstr>Chomsky Normal Form (CNF)</vt:lpstr>
      <vt:lpstr>CNF checklist</vt:lpstr>
      <vt:lpstr>How to convert a G into CNF?</vt:lpstr>
      <vt:lpstr>Example #1</vt:lpstr>
      <vt:lpstr>Example #2</vt:lpstr>
      <vt:lpstr>Languages with </vt:lpstr>
      <vt:lpstr>Other Normal Forms</vt:lpstr>
      <vt:lpstr>Return of the Pumping Lemma !!</vt:lpstr>
      <vt:lpstr>Why pumping lemma?</vt:lpstr>
      <vt:lpstr>The “parse tree theorem”</vt:lpstr>
      <vt:lpstr>Proof…The size of parse trees</vt:lpstr>
      <vt:lpstr>Implication of the Parse Tree Theorem (assuming CNF)</vt:lpstr>
      <vt:lpstr>The Pumping Lemma for CFLs</vt:lpstr>
      <vt:lpstr>Proof: Pumping Lemma for CFL</vt:lpstr>
      <vt:lpstr>Parse tree for z</vt:lpstr>
      <vt:lpstr>Extending the parse tree…</vt:lpstr>
      <vt:lpstr>Proof contd..</vt:lpstr>
      <vt:lpstr>Application of Pumping Lemma for CFLs</vt:lpstr>
      <vt:lpstr>Proof contd…</vt:lpstr>
      <vt:lpstr>Example #2 for P/L application</vt:lpstr>
      <vt:lpstr>Example 3</vt:lpstr>
      <vt:lpstr>Example 4</vt:lpstr>
      <vt:lpstr>CFL Closure Properties</vt:lpstr>
      <vt:lpstr>Closure Property Results</vt:lpstr>
      <vt:lpstr>Strategy for Closure Property Proofs</vt:lpstr>
      <vt:lpstr>The Substitution operation</vt:lpstr>
      <vt:lpstr>CFLs are closed under Substitution</vt:lpstr>
      <vt:lpstr>CFLs are closed under Substitution</vt:lpstr>
      <vt:lpstr>Substitution of a CFL: example</vt:lpstr>
      <vt:lpstr>CFLs are closed under union</vt:lpstr>
      <vt:lpstr>CFLs are closed under concatenation</vt:lpstr>
      <vt:lpstr>CFLs are closed under Kleene Closure</vt:lpstr>
      <vt:lpstr>CFLs are closed under Reversal</vt:lpstr>
      <vt:lpstr>CFLs are not closed under Intersection</vt:lpstr>
      <vt:lpstr>CFLs are not closed under complementation</vt:lpstr>
      <vt:lpstr>CFLs are not closed under difference</vt:lpstr>
      <vt:lpstr>Decision Properties</vt:lpstr>
      <vt:lpstr>“Undecidable” problems for CFL</vt:lpstr>
      <vt:lpstr>Summary</vt:lpstr>
    </vt:vector>
  </TitlesOfParts>
  <Company>Office 2004 ananth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Properties of Context-free Languages</dc:title>
  <dc:creator>Office 2004 ananth</dc:creator>
  <cp:lastModifiedBy>ananth</cp:lastModifiedBy>
  <cp:revision>99</cp:revision>
  <cp:lastPrinted>2007-08-15T03:01:31Z</cp:lastPrinted>
  <dcterms:created xsi:type="dcterms:W3CDTF">2010-03-22T15:53:51Z</dcterms:created>
  <dcterms:modified xsi:type="dcterms:W3CDTF">2015-04-10T21:33:19Z</dcterms:modified>
</cp:coreProperties>
</file>