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03" r:id="rId31"/>
    <p:sldId id="304" r:id="rId32"/>
    <p:sldId id="305" r:id="rId33"/>
    <p:sldId id="306" r:id="rId34"/>
    <p:sldId id="307" r:id="rId35"/>
    <p:sldId id="308" r:id="rId36"/>
    <p:sldId id="309" r:id="rId37"/>
    <p:sldId id="310" r:id="rId38"/>
    <p:sldId id="301" r:id="rId39"/>
    <p:sldId id="302"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311" r:id="rId55"/>
    <p:sldId id="314" r:id="rId56"/>
    <p:sldId id="312" r:id="rId57"/>
    <p:sldId id="299" r:id="rId58"/>
    <p:sldId id="300" r:id="rId59"/>
    <p:sldId id="31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BDF8A1-512F-43E8-9A47-A93092981C03}"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2B3B1-D7D2-45DD-B6FC-6CFCB8F53821}" type="slidenum">
              <a:rPr lang="en-US" smtClean="0"/>
              <a:t>‹#›</a:t>
            </a:fld>
            <a:endParaRPr lang="en-US"/>
          </a:p>
        </p:txBody>
      </p:sp>
    </p:spTree>
    <p:extLst>
      <p:ext uri="{BB962C8B-B14F-4D97-AF65-F5344CB8AC3E}">
        <p14:creationId xmlns:p14="http://schemas.microsoft.com/office/powerpoint/2010/main" val="3512921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DF8A1-512F-43E8-9A47-A93092981C03}"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2B3B1-D7D2-45DD-B6FC-6CFCB8F53821}" type="slidenum">
              <a:rPr lang="en-US" smtClean="0"/>
              <a:t>‹#›</a:t>
            </a:fld>
            <a:endParaRPr lang="en-US"/>
          </a:p>
        </p:txBody>
      </p:sp>
    </p:spTree>
    <p:extLst>
      <p:ext uri="{BB962C8B-B14F-4D97-AF65-F5344CB8AC3E}">
        <p14:creationId xmlns:p14="http://schemas.microsoft.com/office/powerpoint/2010/main" val="68725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DF8A1-512F-43E8-9A47-A93092981C03}"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2B3B1-D7D2-45DD-B6FC-6CFCB8F53821}" type="slidenum">
              <a:rPr lang="en-US" smtClean="0"/>
              <a:t>‹#›</a:t>
            </a:fld>
            <a:endParaRPr lang="en-US"/>
          </a:p>
        </p:txBody>
      </p:sp>
    </p:spTree>
    <p:extLst>
      <p:ext uri="{BB962C8B-B14F-4D97-AF65-F5344CB8AC3E}">
        <p14:creationId xmlns:p14="http://schemas.microsoft.com/office/powerpoint/2010/main" val="305899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DF8A1-512F-43E8-9A47-A93092981C03}"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2B3B1-D7D2-45DD-B6FC-6CFCB8F53821}" type="slidenum">
              <a:rPr lang="en-US" smtClean="0"/>
              <a:t>‹#›</a:t>
            </a:fld>
            <a:endParaRPr lang="en-US"/>
          </a:p>
        </p:txBody>
      </p:sp>
    </p:spTree>
    <p:extLst>
      <p:ext uri="{BB962C8B-B14F-4D97-AF65-F5344CB8AC3E}">
        <p14:creationId xmlns:p14="http://schemas.microsoft.com/office/powerpoint/2010/main" val="353693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BDF8A1-512F-43E8-9A47-A93092981C03}"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2B3B1-D7D2-45DD-B6FC-6CFCB8F53821}" type="slidenum">
              <a:rPr lang="en-US" smtClean="0"/>
              <a:t>‹#›</a:t>
            </a:fld>
            <a:endParaRPr lang="en-US"/>
          </a:p>
        </p:txBody>
      </p:sp>
    </p:spTree>
    <p:extLst>
      <p:ext uri="{BB962C8B-B14F-4D97-AF65-F5344CB8AC3E}">
        <p14:creationId xmlns:p14="http://schemas.microsoft.com/office/powerpoint/2010/main" val="237502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BDF8A1-512F-43E8-9A47-A93092981C03}"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2B3B1-D7D2-45DD-B6FC-6CFCB8F53821}" type="slidenum">
              <a:rPr lang="en-US" smtClean="0"/>
              <a:t>‹#›</a:t>
            </a:fld>
            <a:endParaRPr lang="en-US"/>
          </a:p>
        </p:txBody>
      </p:sp>
    </p:spTree>
    <p:extLst>
      <p:ext uri="{BB962C8B-B14F-4D97-AF65-F5344CB8AC3E}">
        <p14:creationId xmlns:p14="http://schemas.microsoft.com/office/powerpoint/2010/main" val="143002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BDF8A1-512F-43E8-9A47-A93092981C03}" type="datetimeFigureOut">
              <a:rPr lang="en-US" smtClean="0"/>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2B3B1-D7D2-45DD-B6FC-6CFCB8F53821}" type="slidenum">
              <a:rPr lang="en-US" smtClean="0"/>
              <a:t>‹#›</a:t>
            </a:fld>
            <a:endParaRPr lang="en-US"/>
          </a:p>
        </p:txBody>
      </p:sp>
    </p:spTree>
    <p:extLst>
      <p:ext uri="{BB962C8B-B14F-4D97-AF65-F5344CB8AC3E}">
        <p14:creationId xmlns:p14="http://schemas.microsoft.com/office/powerpoint/2010/main" val="78849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DF8A1-512F-43E8-9A47-A93092981C03}" type="datetimeFigureOut">
              <a:rPr lang="en-US" smtClean="0"/>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2B3B1-D7D2-45DD-B6FC-6CFCB8F53821}" type="slidenum">
              <a:rPr lang="en-US" smtClean="0"/>
              <a:t>‹#›</a:t>
            </a:fld>
            <a:endParaRPr lang="en-US"/>
          </a:p>
        </p:txBody>
      </p:sp>
    </p:spTree>
    <p:extLst>
      <p:ext uri="{BB962C8B-B14F-4D97-AF65-F5344CB8AC3E}">
        <p14:creationId xmlns:p14="http://schemas.microsoft.com/office/powerpoint/2010/main" val="27639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DF8A1-512F-43E8-9A47-A93092981C03}" type="datetimeFigureOut">
              <a:rPr lang="en-US" smtClean="0"/>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2B3B1-D7D2-45DD-B6FC-6CFCB8F53821}" type="slidenum">
              <a:rPr lang="en-US" smtClean="0"/>
              <a:t>‹#›</a:t>
            </a:fld>
            <a:endParaRPr lang="en-US"/>
          </a:p>
        </p:txBody>
      </p:sp>
    </p:spTree>
    <p:extLst>
      <p:ext uri="{BB962C8B-B14F-4D97-AF65-F5344CB8AC3E}">
        <p14:creationId xmlns:p14="http://schemas.microsoft.com/office/powerpoint/2010/main" val="356674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BDF8A1-512F-43E8-9A47-A93092981C03}"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2B3B1-D7D2-45DD-B6FC-6CFCB8F53821}" type="slidenum">
              <a:rPr lang="en-US" smtClean="0"/>
              <a:t>‹#›</a:t>
            </a:fld>
            <a:endParaRPr lang="en-US"/>
          </a:p>
        </p:txBody>
      </p:sp>
    </p:spTree>
    <p:extLst>
      <p:ext uri="{BB962C8B-B14F-4D97-AF65-F5344CB8AC3E}">
        <p14:creationId xmlns:p14="http://schemas.microsoft.com/office/powerpoint/2010/main" val="91946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BDF8A1-512F-43E8-9A47-A93092981C03}"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2B3B1-D7D2-45DD-B6FC-6CFCB8F53821}" type="slidenum">
              <a:rPr lang="en-US" smtClean="0"/>
              <a:t>‹#›</a:t>
            </a:fld>
            <a:endParaRPr lang="en-US"/>
          </a:p>
        </p:txBody>
      </p:sp>
    </p:spTree>
    <p:extLst>
      <p:ext uri="{BB962C8B-B14F-4D97-AF65-F5344CB8AC3E}">
        <p14:creationId xmlns:p14="http://schemas.microsoft.com/office/powerpoint/2010/main" val="271139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DF8A1-512F-43E8-9A47-A93092981C03}" type="datetimeFigureOut">
              <a:rPr lang="en-US" smtClean="0"/>
              <a:t>6/4/2024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2B3B1-D7D2-45DD-B6FC-6CFCB8F53821}" type="slidenum">
              <a:rPr lang="en-US" smtClean="0"/>
              <a:t>‹#›</a:t>
            </a:fld>
            <a:endParaRPr lang="en-US"/>
          </a:p>
        </p:txBody>
      </p:sp>
    </p:spTree>
    <p:extLst>
      <p:ext uri="{BB962C8B-B14F-4D97-AF65-F5344CB8AC3E}">
        <p14:creationId xmlns:p14="http://schemas.microsoft.com/office/powerpoint/2010/main" val="90356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ocs.oracle.com/cd/E19253-01/816-4554/ipv6-overview-10/index.html" TargetMode="External"/><Relationship Id="rId2" Type="http://schemas.openxmlformats.org/officeDocument/2006/relationships/hyperlink" Target="https://docs.oracle.com/cd/E19253-01/816-4554/ipplan-5/index.html" TargetMode="External"/><Relationship Id="rId1" Type="http://schemas.openxmlformats.org/officeDocument/2006/relationships/slideLayout" Target="../slideLayouts/slideLayout2.xml"/><Relationship Id="rId4" Type="http://schemas.openxmlformats.org/officeDocument/2006/relationships/hyperlink" Target="https://docs.oracle.com/cd/E19253-01/816-4554/ipov-38/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52476"/>
          </a:xfrm>
        </p:spPr>
        <p:txBody>
          <a:bodyPr>
            <a:normAutofit fontScale="90000"/>
          </a:bodyPr>
          <a:lstStyle/>
          <a:p>
            <a:r>
              <a:rPr lang="en-US" sz="3600" b="1" u="heavy" dirty="0">
                <a:latin typeface="Times New Roman" panose="02020603050405020304" pitchFamily="18" charset="0"/>
                <a:cs typeface="Times New Roman" panose="02020603050405020304" pitchFamily="18" charset="0"/>
              </a:rPr>
              <a:t>INTRODUCTION TO NETWORK LAYER</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1122363"/>
            <a:ext cx="9144000" cy="5593069"/>
          </a:xfrm>
        </p:spPr>
        <p:txBody>
          <a:bodyPr/>
          <a:lstStyle/>
          <a:p>
            <a:pPr algn="just"/>
            <a:r>
              <a:rPr lang="en-US" dirty="0" smtClean="0"/>
              <a:t>•	</a:t>
            </a:r>
            <a:r>
              <a:rPr lang="en-US" dirty="0" smtClean="0">
                <a:latin typeface="Times New Roman" panose="02020603050405020304" pitchFamily="18" charset="0"/>
                <a:cs typeface="Times New Roman" panose="02020603050405020304" pitchFamily="18" charset="0"/>
              </a:rPr>
              <a:t>The Network Layer is the third layer of the OSI model.</a:t>
            </a:r>
          </a:p>
          <a:p>
            <a:pPr algn="just"/>
            <a:r>
              <a:rPr lang="en-US" dirty="0" smtClean="0">
                <a:latin typeface="Times New Roman" panose="02020603050405020304" pitchFamily="18" charset="0"/>
                <a:cs typeface="Times New Roman" panose="02020603050405020304" pitchFamily="18" charset="0"/>
              </a:rPr>
              <a:t>•	It handles the service requests from the transport layer and further forwards the service request to the data link layer.</a:t>
            </a:r>
          </a:p>
          <a:p>
            <a:pPr algn="just"/>
            <a:r>
              <a:rPr lang="en-US" dirty="0" smtClean="0">
                <a:latin typeface="Times New Roman" panose="02020603050405020304" pitchFamily="18" charset="0"/>
                <a:cs typeface="Times New Roman" panose="02020603050405020304" pitchFamily="18" charset="0"/>
              </a:rPr>
              <a:t>•	The network layer translates the logical addresses into physical addresses</a:t>
            </a:r>
          </a:p>
          <a:p>
            <a:pPr algn="just"/>
            <a:r>
              <a:rPr lang="en-US" dirty="0" smtClean="0">
                <a:latin typeface="Times New Roman" panose="02020603050405020304" pitchFamily="18" charset="0"/>
                <a:cs typeface="Times New Roman" panose="02020603050405020304" pitchFamily="18" charset="0"/>
              </a:rPr>
              <a:t>•	It determines the route from the source to the destination and also manages the traffic problems such as switching, routing and controls the congestion of data packets.</a:t>
            </a:r>
          </a:p>
          <a:p>
            <a:pPr algn="just"/>
            <a:r>
              <a:rPr lang="en-US" dirty="0" smtClean="0">
                <a:latin typeface="Times New Roman" panose="02020603050405020304" pitchFamily="18" charset="0"/>
                <a:cs typeface="Times New Roman" panose="02020603050405020304" pitchFamily="18" charset="0"/>
              </a:rPr>
              <a:t>•	The main role of the network layer is to move the packets from sending host to the receiving host.</a:t>
            </a:r>
          </a:p>
          <a:p>
            <a:endParaRPr lang="en-US" dirty="0" smtClean="0"/>
          </a:p>
          <a:p>
            <a:endParaRPr lang="en-US" dirty="0" smtClean="0"/>
          </a:p>
          <a:p>
            <a:endParaRPr lang="en-US" dirty="0" smtClean="0"/>
          </a:p>
          <a:p>
            <a:endParaRPr lang="en-US" dirty="0" smtClean="0"/>
          </a:p>
          <a:p>
            <a:endParaRPr lang="en-US" dirty="0"/>
          </a:p>
        </p:txBody>
      </p:sp>
      <p:pic>
        <p:nvPicPr>
          <p:cNvPr id="6" name="Picture 5"/>
          <p:cNvPicPr>
            <a:picLocks noChangeAspect="1"/>
          </p:cNvPicPr>
          <p:nvPr/>
        </p:nvPicPr>
        <p:blipFill>
          <a:blip r:embed="rId2"/>
          <a:stretch>
            <a:fillRect/>
          </a:stretch>
        </p:blipFill>
        <p:spPr>
          <a:xfrm>
            <a:off x="3233680" y="5038700"/>
            <a:ext cx="5724640" cy="1588242"/>
          </a:xfrm>
          <a:prstGeom prst="rect">
            <a:avLst/>
          </a:prstGeom>
        </p:spPr>
      </p:pic>
    </p:spTree>
    <p:extLst>
      <p:ext uri="{BB962C8B-B14F-4D97-AF65-F5344CB8AC3E}">
        <p14:creationId xmlns:p14="http://schemas.microsoft.com/office/powerpoint/2010/main" val="2505787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Non Adaptive Routing Algorithms:</a:t>
            </a:r>
            <a:endParaRPr lang="en-US" b="1" dirty="0"/>
          </a:p>
        </p:txBody>
      </p:sp>
      <p:sp>
        <p:nvSpPr>
          <p:cNvPr id="3" name="Content Placeholder 2"/>
          <p:cNvSpPr>
            <a:spLocks noGrp="1"/>
          </p:cNvSpPr>
          <p:nvPr>
            <p:ph idx="1"/>
          </p:nvPr>
        </p:nvSpPr>
        <p:spPr/>
        <p:txBody>
          <a:bodyPr/>
          <a:lstStyle/>
          <a:p>
            <a:pPr lvl="1" algn="just">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Flooding: </a:t>
            </a:r>
            <a:r>
              <a:rPr lang="en-US" dirty="0" smtClean="0">
                <a:latin typeface="Times New Roman" panose="02020603050405020304" pitchFamily="18" charset="0"/>
                <a:cs typeface="Times New Roman" panose="02020603050405020304" pitchFamily="18" charset="0"/>
              </a:rPr>
              <a:t>Every incoming packet is sent to all outgoing links except 1 from it has been reached</a:t>
            </a:r>
            <a:r>
              <a:rPr lang="en-US" dirty="0">
                <a:latin typeface="Times New Roman" panose="02020603050405020304" pitchFamily="18" charset="0"/>
                <a:cs typeface="Times New Roman" panose="02020603050405020304" pitchFamily="18" charset="0"/>
              </a:rPr>
              <a:t>.</a:t>
            </a:r>
          </a:p>
          <a:p>
            <a:pPr lvl="2" algn="just"/>
            <a:r>
              <a:rPr lang="en-US" sz="2400" b="1" dirty="0">
                <a:latin typeface="Times New Roman" panose="02020603050405020304" pitchFamily="18" charset="0"/>
                <a:cs typeface="Times New Roman" panose="02020603050405020304" pitchFamily="18" charset="0"/>
              </a:rPr>
              <a:t>Dis – </a:t>
            </a:r>
            <a:r>
              <a:rPr lang="en-US" sz="2400" b="1" dirty="0" smtClean="0">
                <a:latin typeface="Times New Roman" panose="02020603050405020304" pitchFamily="18" charset="0"/>
                <a:cs typeface="Times New Roman" panose="02020603050405020304" pitchFamily="18" charset="0"/>
              </a:rPr>
              <a:t>advantage: </a:t>
            </a:r>
            <a:r>
              <a:rPr lang="en-US" sz="2400" dirty="0">
                <a:latin typeface="Times New Roman" panose="02020603050405020304" pitchFamily="18" charset="0"/>
                <a:cs typeface="Times New Roman" panose="02020603050405020304" pitchFamily="18" charset="0"/>
              </a:rPr>
              <a:t>Node may contain several copies of a particular </a:t>
            </a:r>
            <a:r>
              <a:rPr lang="en-US" sz="2400" dirty="0" smtClean="0">
                <a:latin typeface="Times New Roman" panose="02020603050405020304" pitchFamily="18" charset="0"/>
                <a:cs typeface="Times New Roman" panose="02020603050405020304" pitchFamily="18" charset="0"/>
              </a:rPr>
              <a:t>packet</a:t>
            </a:r>
            <a:endParaRPr lang="en-US" sz="24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endParaRPr lang="en-US" b="1"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b="1" smtClean="0">
                <a:latin typeface="Times New Roman" panose="02020603050405020304" pitchFamily="18" charset="0"/>
                <a:cs typeface="Times New Roman" panose="02020603050405020304" pitchFamily="18" charset="0"/>
              </a:rPr>
              <a:t>Random </a:t>
            </a:r>
            <a:r>
              <a:rPr lang="en-US" b="1" dirty="0">
                <a:latin typeface="Times New Roman" panose="02020603050405020304" pitchFamily="18" charset="0"/>
                <a:cs typeface="Times New Roman" panose="02020603050405020304" pitchFamily="18" charset="0"/>
              </a:rPr>
              <a:t>Walks: </a:t>
            </a:r>
            <a:r>
              <a:rPr lang="en-US" dirty="0">
                <a:latin typeface="Times New Roman" panose="02020603050405020304" pitchFamily="18" charset="0"/>
                <a:cs typeface="Times New Roman" panose="02020603050405020304" pitchFamily="18" charset="0"/>
              </a:rPr>
              <a:t>A packet sent by node to 1 of its neighbors’ randomly</a:t>
            </a:r>
          </a:p>
          <a:p>
            <a:pPr lvl="2" algn="just"/>
            <a:r>
              <a:rPr lang="en-US" sz="2400" b="1" dirty="0">
                <a:latin typeface="Times New Roman" panose="02020603050405020304" pitchFamily="18" charset="0"/>
                <a:cs typeface="Times New Roman" panose="02020603050405020304" pitchFamily="18" charset="0"/>
              </a:rPr>
              <a:t>Advantage is </a:t>
            </a:r>
            <a:r>
              <a:rPr lang="en-US" sz="2400" dirty="0">
                <a:latin typeface="Times New Roman" panose="02020603050405020304" pitchFamily="18" charset="0"/>
                <a:cs typeface="Times New Roman" panose="02020603050405020304" pitchFamily="18" charset="0"/>
              </a:rPr>
              <a:t>uses of alternative routes very </a:t>
            </a:r>
            <a:r>
              <a:rPr lang="en-US" sz="2400" dirty="0" smtClean="0">
                <a:latin typeface="Times New Roman" panose="02020603050405020304" pitchFamily="18" charset="0"/>
                <a:cs typeface="Times New Roman" panose="02020603050405020304" pitchFamily="18" charset="0"/>
              </a:rPr>
              <a:t>efficiently</a:t>
            </a:r>
            <a:endParaRPr lang="en-US" sz="24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675504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Shortest Path Routing Algorithm</a:t>
            </a:r>
            <a:endParaRPr lang="en-US" b="1" dirty="0"/>
          </a:p>
        </p:txBody>
      </p:sp>
      <p:sp>
        <p:nvSpPr>
          <p:cNvPr id="3" name="Content Placeholder 2"/>
          <p:cNvSpPr>
            <a:spLocks noGrp="1"/>
          </p:cNvSpPr>
          <p:nvPr>
            <p:ph idx="1"/>
          </p:nvPr>
        </p:nvSpPr>
        <p:spPr>
          <a:xfrm>
            <a:off x="838200" y="1406013"/>
            <a:ext cx="10515600" cy="4770950"/>
          </a:xfrm>
        </p:spPr>
        <p:txBody>
          <a:bodyPr/>
          <a:lstStyle/>
          <a:p>
            <a:pPr algn="just"/>
            <a:r>
              <a:rPr lang="en-US" dirty="0"/>
              <a:t>In shortest path </a:t>
            </a:r>
            <a:r>
              <a:rPr lang="en-US" dirty="0" smtClean="0"/>
              <a:t>Routing, </a:t>
            </a:r>
            <a:r>
              <a:rPr lang="en-US" dirty="0"/>
              <a:t>path length between each node is measured as a function of distance, bandwidth, average traffic, communication cost, queue length, measured delay etc.</a:t>
            </a:r>
          </a:p>
          <a:p>
            <a:pPr algn="just"/>
            <a:r>
              <a:rPr lang="en-US" dirty="0"/>
              <a:t>By changing weighing function, algorithm then computes shortest path measured accordingly to any 1 of a no. of criteria or combination of criteria.</a:t>
            </a:r>
          </a:p>
          <a:p>
            <a:pPr algn="just"/>
            <a:r>
              <a:rPr lang="en-US" b="1" dirty="0"/>
              <a:t>Types: </a:t>
            </a:r>
            <a:r>
              <a:rPr lang="en-US" dirty="0"/>
              <a:t>There are 2 types in Shortest Path Routing are as follows:</a:t>
            </a:r>
          </a:p>
          <a:p>
            <a:pPr algn="just">
              <a:buFont typeface="Wingdings" panose="05000000000000000000" pitchFamily="2" charset="2"/>
              <a:buChar char="Ø"/>
            </a:pPr>
            <a:r>
              <a:rPr lang="en-US" dirty="0"/>
              <a:t>DIJKSTRA’s </a:t>
            </a:r>
            <a:r>
              <a:rPr lang="en-US" dirty="0" smtClean="0"/>
              <a:t>Algorithm</a:t>
            </a:r>
          </a:p>
          <a:p>
            <a:pPr algn="just">
              <a:buFont typeface="Wingdings" panose="05000000000000000000" pitchFamily="2" charset="2"/>
              <a:buChar char="Ø"/>
            </a:pPr>
            <a:r>
              <a:rPr lang="en-US" dirty="0"/>
              <a:t>BELLMAN – FORD Algorithm</a:t>
            </a:r>
          </a:p>
          <a:p>
            <a:endParaRPr lang="en-US" dirty="0"/>
          </a:p>
          <a:p>
            <a:endParaRPr lang="en-US" dirty="0"/>
          </a:p>
        </p:txBody>
      </p:sp>
    </p:spTree>
    <p:extLst>
      <p:ext uri="{BB962C8B-B14F-4D97-AF65-F5344CB8AC3E}">
        <p14:creationId xmlns:p14="http://schemas.microsoft.com/office/powerpoint/2010/main" val="2039114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2230"/>
          </a:xfrm>
        </p:spPr>
        <p:txBody>
          <a:bodyPr>
            <a:normAutofit fontScale="90000"/>
          </a:bodyPr>
          <a:lstStyle/>
          <a:p>
            <a:r>
              <a:rPr lang="en-US" b="1" dirty="0" err="1"/>
              <a:t>Dijkstra’s</a:t>
            </a:r>
            <a:r>
              <a:rPr lang="en-US" b="1" dirty="0"/>
              <a:t> Algorithm</a:t>
            </a:r>
            <a:br>
              <a:rPr lang="en-US" b="1" dirty="0"/>
            </a:br>
            <a:endParaRPr lang="en-US" dirty="0"/>
          </a:p>
        </p:txBody>
      </p:sp>
      <p:sp>
        <p:nvSpPr>
          <p:cNvPr id="3" name="Content Placeholder 2"/>
          <p:cNvSpPr>
            <a:spLocks noGrp="1"/>
          </p:cNvSpPr>
          <p:nvPr>
            <p:ph idx="1"/>
          </p:nvPr>
        </p:nvSpPr>
        <p:spPr>
          <a:xfrm>
            <a:off x="838200" y="924232"/>
            <a:ext cx="10515600" cy="5624052"/>
          </a:xfrm>
        </p:spPr>
        <p:txBody>
          <a:bodyPr>
            <a:normAutofit fontScale="92500" lnSpcReduction="20000"/>
          </a:bodyPr>
          <a:lstStyle/>
          <a:p>
            <a:pPr algn="just" fontAlgn="base"/>
            <a:r>
              <a:rPr lang="en-US" dirty="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Dijkstra’s</a:t>
            </a:r>
            <a:r>
              <a:rPr lang="en-US" dirty="0" smtClean="0">
                <a:latin typeface="Times New Roman" panose="02020603050405020304" pitchFamily="18" charset="0"/>
                <a:cs typeface="Times New Roman" panose="02020603050405020304" pitchFamily="18" charset="0"/>
              </a:rPr>
              <a:t> Algorithm</a:t>
            </a:r>
            <a:r>
              <a:rPr lang="en-US" dirty="0">
                <a:latin typeface="Times New Roman" panose="02020603050405020304" pitchFamily="18" charset="0"/>
                <a:cs typeface="Times New Roman" panose="02020603050405020304" pitchFamily="18" charset="0"/>
              </a:rPr>
              <a:t> is a greedy algorithm that is used to find the minimum distance between a node and all other nodes in a given graph. Here we can consider node as a router and graph as a network. It uses weight of edge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distance between the nodes to find a minimum distance route.</a:t>
            </a:r>
          </a:p>
          <a:p>
            <a:pPr marL="0" indent="0" algn="just" fontAlgn="base">
              <a:buNone/>
            </a:pPr>
            <a:r>
              <a:rPr lang="en-US" b="1" dirty="0">
                <a:latin typeface="Times New Roman" panose="02020603050405020304" pitchFamily="18" charset="0"/>
                <a:cs typeface="Times New Roman" panose="02020603050405020304" pitchFamily="18" charset="0"/>
              </a:rPr>
              <a:t>Algorithm:</a:t>
            </a:r>
          </a:p>
          <a:p>
            <a:pPr lvl="0" algn="just" fontAlgn="base"/>
            <a:r>
              <a:rPr lang="en-US" dirty="0">
                <a:latin typeface="Times New Roman" panose="02020603050405020304" pitchFamily="18" charset="0"/>
                <a:cs typeface="Times New Roman" panose="02020603050405020304" pitchFamily="18" charset="0"/>
              </a:rPr>
              <a:t>Mark the source node current distance as 0 and all others as infinity.</a:t>
            </a:r>
          </a:p>
          <a:p>
            <a:pPr lvl="0" algn="just" fontAlgn="base"/>
            <a:r>
              <a:rPr lang="en-US" dirty="0">
                <a:latin typeface="Times New Roman" panose="02020603050405020304" pitchFamily="18" charset="0"/>
                <a:cs typeface="Times New Roman" panose="02020603050405020304" pitchFamily="18" charset="0"/>
              </a:rPr>
              <a:t>Set the node with the smallest current distance among the non-visited nodes as the current node.</a:t>
            </a:r>
          </a:p>
          <a:p>
            <a:pPr lvl="0" algn="just" fontAlgn="base"/>
            <a:r>
              <a:rPr lang="en-US" dirty="0">
                <a:latin typeface="Times New Roman" panose="02020603050405020304" pitchFamily="18" charset="0"/>
                <a:cs typeface="Times New Roman" panose="02020603050405020304" pitchFamily="18" charset="0"/>
              </a:rPr>
              <a:t>For each neighbor, N, of the current node:</a:t>
            </a:r>
          </a:p>
          <a:p>
            <a:pPr lvl="1" algn="just" fontAlgn="base">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Calculate the potential new distance by adding the current distance of the current node with the weight of the edge connecting the current node to N.</a:t>
            </a:r>
          </a:p>
          <a:p>
            <a:pPr lvl="1" algn="just" fontAlgn="base">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If the potential new distance is smaller than the current distance of node N, update N’s current distance with the new distance</a:t>
            </a:r>
            <a:r>
              <a:rPr lang="en-US" dirty="0">
                <a:latin typeface="Times New Roman" panose="02020603050405020304" pitchFamily="18" charset="0"/>
                <a:cs typeface="Times New Roman" panose="02020603050405020304" pitchFamily="18" charset="0"/>
              </a:rPr>
              <a:t>.</a:t>
            </a:r>
          </a:p>
          <a:p>
            <a:pPr lvl="0" algn="just" fontAlgn="base"/>
            <a:r>
              <a:rPr lang="en-US" dirty="0">
                <a:latin typeface="Times New Roman" panose="02020603050405020304" pitchFamily="18" charset="0"/>
                <a:cs typeface="Times New Roman" panose="02020603050405020304" pitchFamily="18" charset="0"/>
              </a:rPr>
              <a:t>Make the current node as visited node.</a:t>
            </a:r>
          </a:p>
          <a:p>
            <a:pPr lvl="0" algn="just" fontAlgn="base"/>
            <a:r>
              <a:rPr lang="en-US" dirty="0">
                <a:latin typeface="Times New Roman" panose="02020603050405020304" pitchFamily="18" charset="0"/>
                <a:cs typeface="Times New Roman" panose="02020603050405020304" pitchFamily="18" charset="0"/>
              </a:rPr>
              <a:t>If we find any unvisited node, go to step 2 to find the next node which has the smallest current distance and continue this process.</a:t>
            </a:r>
          </a:p>
          <a:p>
            <a:endParaRPr lang="en-US" dirty="0"/>
          </a:p>
        </p:txBody>
      </p:sp>
    </p:spTree>
    <p:extLst>
      <p:ext uri="{BB962C8B-B14F-4D97-AF65-F5344CB8AC3E}">
        <p14:creationId xmlns:p14="http://schemas.microsoft.com/office/powerpoint/2010/main" val="436094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27123" y="619432"/>
            <a:ext cx="6525185" cy="4302438"/>
          </a:xfrm>
          <a:prstGeom prst="rect">
            <a:avLst/>
          </a:prstGeom>
        </p:spPr>
      </p:pic>
    </p:spTree>
    <p:extLst>
      <p:ext uri="{BB962C8B-B14F-4D97-AF65-F5344CB8AC3E}">
        <p14:creationId xmlns:p14="http://schemas.microsoft.com/office/powerpoint/2010/main" val="2009009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256"/>
          </a:xfrm>
        </p:spPr>
        <p:txBody>
          <a:bodyPr>
            <a:normAutofit fontScale="90000"/>
          </a:bodyPr>
          <a:lstStyle/>
          <a:p>
            <a:r>
              <a:rPr lang="en-US" b="1" dirty="0"/>
              <a:t>BELLMAN FORD ALGORITHM</a:t>
            </a:r>
            <a:br>
              <a:rPr lang="en-US" b="1" dirty="0"/>
            </a:br>
            <a:endParaRPr lang="en-US" dirty="0"/>
          </a:p>
        </p:txBody>
      </p:sp>
      <p:sp>
        <p:nvSpPr>
          <p:cNvPr id="3" name="Content Placeholder 2"/>
          <p:cNvSpPr>
            <a:spLocks noGrp="1"/>
          </p:cNvSpPr>
          <p:nvPr>
            <p:ph idx="1"/>
          </p:nvPr>
        </p:nvSpPr>
        <p:spPr>
          <a:xfrm>
            <a:off x="838200" y="806245"/>
            <a:ext cx="10515600" cy="5643716"/>
          </a:xfrm>
        </p:spPr>
        <p:txBody>
          <a:bodyPr>
            <a:normAutofit fontScale="85000" lnSpcReduction="20000"/>
          </a:bodyPr>
          <a:lstStyle/>
          <a:p>
            <a:pPr marL="0" indent="0" algn="just" fontAlgn="base">
              <a:buNone/>
            </a:pPr>
            <a:r>
              <a:rPr lang="en-US" dirty="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BellMan</a:t>
            </a:r>
            <a:r>
              <a:rPr lang="en-US" dirty="0" smtClean="0">
                <a:latin typeface="Times New Roman" panose="02020603050405020304" pitchFamily="18" charset="0"/>
                <a:cs typeface="Times New Roman" panose="02020603050405020304" pitchFamily="18" charset="0"/>
              </a:rPr>
              <a:t> Ford</a:t>
            </a:r>
            <a:r>
              <a:rPr lang="en-US" dirty="0">
                <a:latin typeface="Times New Roman" panose="02020603050405020304" pitchFamily="18" charset="0"/>
                <a:cs typeface="Times New Roman" panose="02020603050405020304" pitchFamily="18" charset="0"/>
              </a:rPr>
              <a:t> algorithm is a single source graph search algorithm which help us to find the shortest path between a source vertex and any other vertex in a give graph. We can use it in both weighted and unweighted graphs. This algorithm is slower than </a:t>
            </a:r>
            <a:r>
              <a:rPr lang="en-US" dirty="0" err="1" smtClean="0">
                <a:latin typeface="Times New Roman" panose="02020603050405020304" pitchFamily="18" charset="0"/>
                <a:cs typeface="Times New Roman" panose="02020603050405020304" pitchFamily="18" charset="0"/>
              </a:rPr>
              <a:t>Dijkstra’s</a:t>
            </a:r>
            <a:r>
              <a:rPr lang="en-US" dirty="0" smtClean="0">
                <a:latin typeface="Times New Roman" panose="02020603050405020304" pitchFamily="18" charset="0"/>
                <a:cs typeface="Times New Roman" panose="02020603050405020304" pitchFamily="18" charset="0"/>
              </a:rPr>
              <a:t> Algorithm and </a:t>
            </a:r>
            <a:r>
              <a:rPr lang="en-US" dirty="0">
                <a:latin typeface="Times New Roman" panose="02020603050405020304" pitchFamily="18" charset="0"/>
                <a:cs typeface="Times New Roman" panose="02020603050405020304" pitchFamily="18" charset="0"/>
              </a:rPr>
              <a:t>it can also use negative edge weight. </a:t>
            </a:r>
            <a:endParaRPr lang="en-US" b="1" dirty="0">
              <a:latin typeface="Times New Roman" panose="02020603050405020304" pitchFamily="18" charset="0"/>
              <a:cs typeface="Times New Roman" panose="02020603050405020304" pitchFamily="18" charset="0"/>
            </a:endParaRPr>
          </a:p>
          <a:p>
            <a:pPr marL="0" indent="0" algn="just" fontAlgn="base">
              <a:buNone/>
            </a:pPr>
            <a:r>
              <a:rPr lang="en-US" b="1" dirty="0">
                <a:latin typeface="Times New Roman" panose="02020603050405020304" pitchFamily="18" charset="0"/>
                <a:cs typeface="Times New Roman" panose="02020603050405020304" pitchFamily="18" charset="0"/>
              </a:rPr>
              <a:t>Algorithm</a:t>
            </a:r>
          </a:p>
          <a:p>
            <a:pPr marL="0" indent="0" algn="just" fontAlgn="base">
              <a:buNone/>
            </a:pPr>
            <a:r>
              <a:rPr lang="en-US" dirty="0">
                <a:latin typeface="Times New Roman" panose="02020603050405020304" pitchFamily="18" charset="0"/>
                <a:cs typeface="Times New Roman" panose="02020603050405020304" pitchFamily="18" charset="0"/>
              </a:rPr>
              <a:t>1: First we Initialize all vertices v in a distance array </a:t>
            </a:r>
            <a:r>
              <a:rPr lang="en-US" dirty="0" err="1">
                <a:latin typeface="Times New Roman" panose="02020603050405020304" pitchFamily="18" charset="0"/>
                <a:cs typeface="Times New Roman" panose="02020603050405020304" pitchFamily="18" charset="0"/>
              </a:rPr>
              <a:t>dist</a:t>
            </a:r>
            <a:r>
              <a:rPr lang="en-US" dirty="0">
                <a:latin typeface="Times New Roman" panose="02020603050405020304" pitchFamily="18" charset="0"/>
                <a:cs typeface="Times New Roman" panose="02020603050405020304" pitchFamily="18" charset="0"/>
              </a:rPr>
              <a:t>[] as INFINITY.</a:t>
            </a:r>
          </a:p>
          <a:p>
            <a:pPr marL="0" indent="0" algn="just" fontAlgn="base">
              <a:buNone/>
            </a:pPr>
            <a:r>
              <a:rPr lang="en-US" dirty="0">
                <a:latin typeface="Times New Roman" panose="02020603050405020304" pitchFamily="18" charset="0"/>
                <a:cs typeface="Times New Roman" panose="02020603050405020304" pitchFamily="18" charset="0"/>
              </a:rPr>
              <a:t>2: Then we pick a random vertex as vertex 0 and assign </a:t>
            </a:r>
            <a:r>
              <a:rPr lang="en-US" dirty="0" err="1">
                <a:latin typeface="Times New Roman" panose="02020603050405020304" pitchFamily="18" charset="0"/>
                <a:cs typeface="Times New Roman" panose="02020603050405020304" pitchFamily="18" charset="0"/>
              </a:rPr>
              <a:t>dist</a:t>
            </a:r>
            <a:r>
              <a:rPr lang="en-US" dirty="0">
                <a:latin typeface="Times New Roman" panose="02020603050405020304" pitchFamily="18" charset="0"/>
                <a:cs typeface="Times New Roman" panose="02020603050405020304" pitchFamily="18" charset="0"/>
              </a:rPr>
              <a:t>[0] =0.</a:t>
            </a:r>
          </a:p>
          <a:p>
            <a:pPr marL="0" indent="0" algn="just" fontAlgn="base">
              <a:buNone/>
            </a:pPr>
            <a:r>
              <a:rPr lang="en-US" dirty="0">
                <a:latin typeface="Times New Roman" panose="02020603050405020304" pitchFamily="18" charset="0"/>
                <a:cs typeface="Times New Roman" panose="02020603050405020304" pitchFamily="18" charset="0"/>
              </a:rPr>
              <a:t>3: Then iteratively update the minimum distance to each node (</a:t>
            </a:r>
            <a:r>
              <a:rPr lang="en-US" dirty="0" err="1">
                <a:latin typeface="Times New Roman" panose="02020603050405020304" pitchFamily="18" charset="0"/>
                <a:cs typeface="Times New Roman" panose="02020603050405020304" pitchFamily="18" charset="0"/>
              </a:rPr>
              <a:t>dist</a:t>
            </a:r>
            <a:r>
              <a:rPr lang="en-US" dirty="0">
                <a:latin typeface="Times New Roman" panose="02020603050405020304" pitchFamily="18" charset="0"/>
                <a:cs typeface="Times New Roman" panose="02020603050405020304" pitchFamily="18" charset="0"/>
              </a:rPr>
              <a:t>[v]) by comparing it with the sum of the distance from the source node (</a:t>
            </a:r>
            <a:r>
              <a:rPr lang="en-US" dirty="0" err="1">
                <a:latin typeface="Times New Roman" panose="02020603050405020304" pitchFamily="18" charset="0"/>
                <a:cs typeface="Times New Roman" panose="02020603050405020304" pitchFamily="18" charset="0"/>
              </a:rPr>
              <a:t>dist</a:t>
            </a:r>
            <a:r>
              <a:rPr lang="en-US" dirty="0">
                <a:latin typeface="Times New Roman" panose="02020603050405020304" pitchFamily="18" charset="0"/>
                <a:cs typeface="Times New Roman" panose="02020603050405020304" pitchFamily="18" charset="0"/>
              </a:rPr>
              <a:t>[u]) and the edge weight (weight) N-1 times.</a:t>
            </a:r>
          </a:p>
          <a:p>
            <a:pPr marL="0" indent="0" algn="just" fontAlgn="base">
              <a:buNone/>
            </a:pPr>
            <a:r>
              <a:rPr lang="en-US" dirty="0">
                <a:latin typeface="Times New Roman" panose="02020603050405020304" pitchFamily="18" charset="0"/>
                <a:cs typeface="Times New Roman" panose="02020603050405020304" pitchFamily="18" charset="0"/>
              </a:rPr>
              <a:t>4: To identify the presence of negative edge cycles, with the help of following cases do one more round of edge relaxation.</a:t>
            </a:r>
          </a:p>
          <a:p>
            <a:pPr lvl="0" algn="just" fontAlgn="base">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We can say that a negative cycle exists if for any edge </a:t>
            </a:r>
            <a:r>
              <a:rPr lang="en-US" dirty="0" err="1" smtClean="0">
                <a:latin typeface="Times New Roman" panose="02020603050405020304" pitchFamily="18" charset="0"/>
                <a:cs typeface="Times New Roman" panose="02020603050405020304" pitchFamily="18" charset="0"/>
              </a:rPr>
              <a:t>uv</a:t>
            </a:r>
            <a:r>
              <a:rPr lang="en-US" dirty="0" smtClean="0">
                <a:latin typeface="Times New Roman" panose="02020603050405020304" pitchFamily="18" charset="0"/>
                <a:cs typeface="Times New Roman" panose="02020603050405020304" pitchFamily="18" charset="0"/>
              </a:rPr>
              <a:t> the sum of distance from the source node (</a:t>
            </a:r>
            <a:r>
              <a:rPr lang="en-US" dirty="0" err="1" smtClean="0">
                <a:latin typeface="Times New Roman" panose="02020603050405020304" pitchFamily="18" charset="0"/>
                <a:cs typeface="Times New Roman" panose="02020603050405020304" pitchFamily="18" charset="0"/>
              </a:rPr>
              <a:t>dist</a:t>
            </a:r>
            <a:r>
              <a:rPr lang="en-US" dirty="0" smtClean="0">
                <a:latin typeface="Times New Roman" panose="02020603050405020304" pitchFamily="18" charset="0"/>
                <a:cs typeface="Times New Roman" panose="02020603050405020304" pitchFamily="18" charset="0"/>
              </a:rPr>
              <a:t>[u]) and the edge weight (weight) is less than the current distance to the largest node(</a:t>
            </a:r>
            <a:r>
              <a:rPr lang="en-US" dirty="0" err="1" smtClean="0">
                <a:latin typeface="Times New Roman" panose="02020603050405020304" pitchFamily="18" charset="0"/>
                <a:cs typeface="Times New Roman" panose="02020603050405020304" pitchFamily="18" charset="0"/>
              </a:rPr>
              <a:t>dist</a:t>
            </a:r>
            <a:r>
              <a:rPr lang="en-US" dirty="0" smtClean="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a:t>
            </a:r>
          </a:p>
          <a:p>
            <a:pPr lvl="0" algn="just" fontAlgn="base">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It indicates the absence of </a:t>
            </a:r>
            <a:r>
              <a:rPr lang="en-US" dirty="0" smtClean="0">
                <a:latin typeface="Times New Roman" panose="02020603050405020304" pitchFamily="18" charset="0"/>
                <a:cs typeface="Times New Roman" panose="02020603050405020304" pitchFamily="18" charset="0"/>
              </a:rPr>
              <a:t>negative </a:t>
            </a:r>
            <a:r>
              <a:rPr lang="en-US" dirty="0">
                <a:latin typeface="Times New Roman" panose="02020603050405020304" pitchFamily="18" charset="0"/>
                <a:cs typeface="Times New Roman" panose="02020603050405020304" pitchFamily="18" charset="0"/>
              </a:rPr>
              <a:t>edge cycle if none of the edges satisfies case1.</a:t>
            </a:r>
          </a:p>
          <a:p>
            <a:endParaRPr lang="en-US" dirty="0"/>
          </a:p>
        </p:txBody>
      </p:sp>
    </p:spTree>
    <p:extLst>
      <p:ext uri="{BB962C8B-B14F-4D97-AF65-F5344CB8AC3E}">
        <p14:creationId xmlns:p14="http://schemas.microsoft.com/office/powerpoint/2010/main" val="3865516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30477" y="806245"/>
            <a:ext cx="7535718" cy="4210121"/>
          </a:xfrm>
          <a:prstGeom prst="rect">
            <a:avLst/>
          </a:prstGeom>
        </p:spPr>
      </p:pic>
    </p:spTree>
    <p:extLst>
      <p:ext uri="{BB962C8B-B14F-4D97-AF65-F5344CB8AC3E}">
        <p14:creationId xmlns:p14="http://schemas.microsoft.com/office/powerpoint/2010/main" val="2184142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255588"/>
            <a:ext cx="10515600" cy="5921375"/>
          </a:xfrm>
        </p:spPr>
        <p:txBody>
          <a:bodyPr/>
          <a:lstStyle/>
          <a:p>
            <a:r>
              <a:rPr lang="en-US" dirty="0"/>
              <a:t>Let’s suppose we have a graph which is given below and we want to find whether there exists a negative cycle or not using Bellman-Ford.</a:t>
            </a:r>
          </a:p>
          <a:p>
            <a:endParaRPr lang="en-US" dirty="0"/>
          </a:p>
        </p:txBody>
      </p:sp>
      <p:pic>
        <p:nvPicPr>
          <p:cNvPr id="5" name="Picture 4"/>
          <p:cNvPicPr>
            <a:picLocks noChangeAspect="1"/>
          </p:cNvPicPr>
          <p:nvPr/>
        </p:nvPicPr>
        <p:blipFill>
          <a:blip r:embed="rId2"/>
          <a:stretch>
            <a:fillRect/>
          </a:stretch>
        </p:blipFill>
        <p:spPr>
          <a:xfrm>
            <a:off x="2925805" y="1396181"/>
            <a:ext cx="6340390" cy="3952567"/>
          </a:xfrm>
          <a:prstGeom prst="rect">
            <a:avLst/>
          </a:prstGeom>
        </p:spPr>
      </p:pic>
    </p:spTree>
    <p:extLst>
      <p:ext uri="{BB962C8B-B14F-4D97-AF65-F5344CB8AC3E}">
        <p14:creationId xmlns:p14="http://schemas.microsoft.com/office/powerpoint/2010/main" val="2125198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1110"/>
            <a:ext cx="10515600" cy="5655853"/>
          </a:xfrm>
        </p:spPr>
        <p:txBody>
          <a:bodyPr/>
          <a:lstStyle/>
          <a:p>
            <a:r>
              <a:rPr lang="en-US" b="1" dirty="0"/>
              <a:t>Step 1: </a:t>
            </a:r>
            <a:r>
              <a:rPr lang="en-US" dirty="0"/>
              <a:t>Initialize a distance array </a:t>
            </a:r>
            <a:r>
              <a:rPr lang="en-US" dirty="0" err="1"/>
              <a:t>Dist</a:t>
            </a:r>
            <a:r>
              <a:rPr lang="en-US" dirty="0"/>
              <a:t>[] to store the shortest distance for each vertex from the source vertex. Initially distance of source will be 0 and Distance of other vertices will be INFINITY.</a:t>
            </a:r>
          </a:p>
          <a:p>
            <a:endParaRPr lang="en-US" dirty="0"/>
          </a:p>
        </p:txBody>
      </p:sp>
      <p:pic>
        <p:nvPicPr>
          <p:cNvPr id="4" name="Picture 3"/>
          <p:cNvPicPr>
            <a:picLocks noChangeAspect="1"/>
          </p:cNvPicPr>
          <p:nvPr/>
        </p:nvPicPr>
        <p:blipFill>
          <a:blip r:embed="rId2"/>
          <a:stretch>
            <a:fillRect/>
          </a:stretch>
        </p:blipFill>
        <p:spPr>
          <a:xfrm>
            <a:off x="2663654" y="1818968"/>
            <a:ext cx="6864691" cy="4552335"/>
          </a:xfrm>
          <a:prstGeom prst="rect">
            <a:avLst/>
          </a:prstGeom>
        </p:spPr>
      </p:pic>
    </p:spTree>
    <p:extLst>
      <p:ext uri="{BB962C8B-B14F-4D97-AF65-F5344CB8AC3E}">
        <p14:creationId xmlns:p14="http://schemas.microsoft.com/office/powerpoint/2010/main" val="1896031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0103"/>
            <a:ext cx="10515600" cy="5596860"/>
          </a:xfrm>
        </p:spPr>
        <p:txBody>
          <a:bodyPr/>
          <a:lstStyle/>
          <a:p>
            <a:pPr fontAlgn="base"/>
            <a:r>
              <a:rPr lang="en-US" dirty="0"/>
              <a:t>Step 2:</a:t>
            </a:r>
            <a:r>
              <a:rPr lang="en-US" b="1" i="1" dirty="0"/>
              <a:t> </a:t>
            </a:r>
            <a:r>
              <a:rPr lang="en-US" b="1" dirty="0"/>
              <a:t> </a:t>
            </a:r>
            <a:endParaRPr lang="en-US" dirty="0"/>
          </a:p>
          <a:p>
            <a:pPr lvl="0" fontAlgn="base"/>
            <a:r>
              <a:rPr lang="en-US" dirty="0"/>
              <a:t>Start relaxing the edges, during 1st Relaxation:</a:t>
            </a:r>
          </a:p>
          <a:p>
            <a:pPr lvl="0" fontAlgn="base"/>
            <a:r>
              <a:rPr lang="en-US" dirty="0"/>
              <a:t>Current Distance of B &gt; (Distance of A) + (Weight of A to B) i.e. Infinity &gt; 0 + 5</a:t>
            </a:r>
          </a:p>
          <a:p>
            <a:pPr lvl="0" fontAlgn="base"/>
            <a:r>
              <a:rPr lang="en-US" dirty="0"/>
              <a:t>Therefore, </a:t>
            </a:r>
            <a:r>
              <a:rPr lang="en-US" dirty="0" err="1"/>
              <a:t>Dist</a:t>
            </a:r>
            <a:r>
              <a:rPr lang="en-US" dirty="0"/>
              <a:t>[B] = 5</a:t>
            </a:r>
          </a:p>
          <a:p>
            <a:endParaRPr lang="en-US" dirty="0"/>
          </a:p>
        </p:txBody>
      </p:sp>
      <p:pic>
        <p:nvPicPr>
          <p:cNvPr id="4" name="Picture 3"/>
          <p:cNvPicPr>
            <a:picLocks noChangeAspect="1"/>
          </p:cNvPicPr>
          <p:nvPr/>
        </p:nvPicPr>
        <p:blipFill>
          <a:blip r:embed="rId2"/>
          <a:stretch>
            <a:fillRect/>
          </a:stretch>
        </p:blipFill>
        <p:spPr>
          <a:xfrm>
            <a:off x="2631706" y="2910349"/>
            <a:ext cx="6712278" cy="3529780"/>
          </a:xfrm>
          <a:prstGeom prst="rect">
            <a:avLst/>
          </a:prstGeom>
        </p:spPr>
      </p:pic>
    </p:spTree>
    <p:extLst>
      <p:ext uri="{BB962C8B-B14F-4D97-AF65-F5344CB8AC3E}">
        <p14:creationId xmlns:p14="http://schemas.microsoft.com/office/powerpoint/2010/main" val="2916201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5974"/>
            <a:ext cx="10515600" cy="6622026"/>
          </a:xfrm>
        </p:spPr>
        <p:txBody>
          <a:bodyPr/>
          <a:lstStyle/>
          <a:p>
            <a:r>
              <a:rPr lang="en-US" dirty="0"/>
              <a:t>Step 3:</a:t>
            </a:r>
            <a:endParaRPr lang="en-US" sz="2000" dirty="0"/>
          </a:p>
          <a:p>
            <a:r>
              <a:rPr lang="en-US" b="1" dirty="0"/>
              <a:t> </a:t>
            </a:r>
            <a:r>
              <a:rPr lang="en-US" dirty="0"/>
              <a:t> During 2nd Relaxation:</a:t>
            </a:r>
            <a:endParaRPr lang="en-US" sz="2400" dirty="0"/>
          </a:p>
          <a:p>
            <a:pPr lvl="0" fontAlgn="base"/>
            <a:r>
              <a:rPr lang="en-US" dirty="0"/>
              <a:t>Current Distance of D &gt; (Distance of B) + (Weight of B to D) i.e. Infinity &gt; 5 + 2</a:t>
            </a:r>
            <a:endParaRPr lang="en-US" sz="2400" dirty="0"/>
          </a:p>
          <a:p>
            <a:pPr lvl="1" fontAlgn="base"/>
            <a:r>
              <a:rPr lang="en-US" dirty="0" err="1"/>
              <a:t>Dist</a:t>
            </a:r>
            <a:r>
              <a:rPr lang="en-US" dirty="0"/>
              <a:t>[D] = 7</a:t>
            </a:r>
            <a:endParaRPr lang="en-US" sz="2000" dirty="0"/>
          </a:p>
          <a:p>
            <a:pPr lvl="0" fontAlgn="base"/>
            <a:r>
              <a:rPr lang="en-US" dirty="0"/>
              <a:t>Current Distance of C &gt; (Distance of B) + (Weight of B to C) i.e. Infinity &gt; 5 + 1</a:t>
            </a:r>
            <a:endParaRPr lang="en-US" sz="2400" dirty="0"/>
          </a:p>
          <a:p>
            <a:pPr lvl="1" fontAlgn="base"/>
            <a:r>
              <a:rPr lang="en-US" dirty="0" err="1"/>
              <a:t>Dist</a:t>
            </a:r>
            <a:r>
              <a:rPr lang="en-US" dirty="0"/>
              <a:t>[C] = 6</a:t>
            </a:r>
            <a:endParaRPr lang="en-US" sz="2000" dirty="0"/>
          </a:p>
          <a:p>
            <a:endParaRPr lang="en-US" dirty="0"/>
          </a:p>
        </p:txBody>
      </p:sp>
      <p:pic>
        <p:nvPicPr>
          <p:cNvPr id="4" name="Picture 3"/>
          <p:cNvPicPr>
            <a:picLocks noChangeAspect="1"/>
          </p:cNvPicPr>
          <p:nvPr/>
        </p:nvPicPr>
        <p:blipFill>
          <a:blip r:embed="rId2"/>
          <a:stretch>
            <a:fillRect/>
          </a:stretch>
        </p:blipFill>
        <p:spPr>
          <a:xfrm>
            <a:off x="3547300" y="3234813"/>
            <a:ext cx="6395258" cy="3392129"/>
          </a:xfrm>
          <a:prstGeom prst="rect">
            <a:avLst/>
          </a:prstGeom>
        </p:spPr>
      </p:pic>
    </p:spTree>
    <p:extLst>
      <p:ext uri="{BB962C8B-B14F-4D97-AF65-F5344CB8AC3E}">
        <p14:creationId xmlns:p14="http://schemas.microsoft.com/office/powerpoint/2010/main" val="420844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Functionalities</a:t>
            </a:r>
            <a:r>
              <a:rPr lang="en-US" dirty="0"/>
              <a:t/>
            </a:r>
            <a:br>
              <a:rPr lang="en-US" dirty="0"/>
            </a:br>
            <a:endParaRPr lang="en-US" dirty="0"/>
          </a:p>
        </p:txBody>
      </p:sp>
      <p:sp>
        <p:nvSpPr>
          <p:cNvPr id="3" name="Content Placeholder 2"/>
          <p:cNvSpPr>
            <a:spLocks noGrp="1"/>
          </p:cNvSpPr>
          <p:nvPr>
            <p:ph idx="1"/>
          </p:nvPr>
        </p:nvSpPr>
        <p:spPr>
          <a:xfrm>
            <a:off x="838200" y="1027906"/>
            <a:ext cx="10515600" cy="4351338"/>
          </a:xfrm>
        </p:spPr>
        <p:txBody>
          <a:bodyPr>
            <a:normAutofit/>
          </a:bodyPr>
          <a:lstStyle/>
          <a:p>
            <a:r>
              <a:rPr lang="en-US" sz="2400" dirty="0" smtClean="0">
                <a:latin typeface="Times New Roman" panose="02020603050405020304" pitchFamily="18" charset="0"/>
                <a:cs typeface="Times New Roman" panose="02020603050405020304" pitchFamily="18" charset="0"/>
              </a:rPr>
              <a:t>Routing</a:t>
            </a:r>
          </a:p>
          <a:p>
            <a:r>
              <a:rPr lang="en-US" sz="2400" dirty="0">
                <a:latin typeface="Times New Roman" panose="02020603050405020304" pitchFamily="18" charset="0"/>
                <a:cs typeface="Times New Roman" panose="02020603050405020304" pitchFamily="18" charset="0"/>
              </a:rPr>
              <a:t>Logical </a:t>
            </a:r>
            <a:r>
              <a:rPr lang="en-US" sz="2400" dirty="0" smtClean="0">
                <a:latin typeface="Times New Roman" panose="02020603050405020304" pitchFamily="18" charset="0"/>
                <a:cs typeface="Times New Roman" panose="02020603050405020304" pitchFamily="18" charset="0"/>
              </a:rPr>
              <a:t>Addressing</a:t>
            </a:r>
          </a:p>
          <a:p>
            <a:r>
              <a:rPr lang="en-US" sz="2400" dirty="0" smtClean="0">
                <a:latin typeface="Times New Roman" panose="02020603050405020304" pitchFamily="18" charset="0"/>
                <a:cs typeface="Times New Roman" panose="02020603050405020304" pitchFamily="18" charset="0"/>
              </a:rPr>
              <a:t>Internetworking</a:t>
            </a:r>
          </a:p>
          <a:p>
            <a:r>
              <a:rPr lang="en-US" sz="2400" dirty="0" smtClean="0">
                <a:latin typeface="Times New Roman" panose="02020603050405020304" pitchFamily="18" charset="0"/>
                <a:cs typeface="Times New Roman" panose="02020603050405020304" pitchFamily="18" charset="0"/>
              </a:rPr>
              <a:t>Fragmentation</a:t>
            </a:r>
          </a:p>
          <a:p>
            <a:pPr>
              <a:buFont typeface="Wingdings" panose="05000000000000000000" pitchFamily="2" charset="2"/>
              <a:buChar char="Ø"/>
            </a:pPr>
            <a:r>
              <a:rPr lang="en-US" b="1" dirty="0"/>
              <a:t>NETWORK LAYER </a:t>
            </a:r>
            <a:r>
              <a:rPr lang="en-US" b="1" dirty="0" smtClean="0"/>
              <a:t>SERVICES</a:t>
            </a:r>
          </a:p>
          <a:p>
            <a:r>
              <a:rPr lang="en-US" sz="2400" dirty="0">
                <a:latin typeface="Times New Roman" panose="02020603050405020304" pitchFamily="18" charset="0"/>
                <a:cs typeface="Times New Roman" panose="02020603050405020304" pitchFamily="18" charset="0"/>
              </a:rPr>
              <a:t>Guaranteed delivery of </a:t>
            </a:r>
            <a:r>
              <a:rPr lang="en-US" sz="2400" dirty="0" smtClean="0">
                <a:latin typeface="Times New Roman" panose="02020603050405020304" pitchFamily="18" charset="0"/>
                <a:cs typeface="Times New Roman" panose="02020603050405020304" pitchFamily="18" charset="0"/>
              </a:rPr>
              <a:t>Packets</a:t>
            </a:r>
          </a:p>
          <a:p>
            <a:r>
              <a:rPr lang="en-US" sz="2400" dirty="0">
                <a:latin typeface="Times New Roman" panose="02020603050405020304" pitchFamily="18" charset="0"/>
                <a:cs typeface="Times New Roman" panose="02020603050405020304" pitchFamily="18" charset="0"/>
              </a:rPr>
              <a:t>Guaranteed delivery with the bounded </a:t>
            </a:r>
            <a:r>
              <a:rPr lang="en-US" sz="2400" dirty="0" smtClean="0">
                <a:latin typeface="Times New Roman" panose="02020603050405020304" pitchFamily="18" charset="0"/>
                <a:cs typeface="Times New Roman" panose="02020603050405020304" pitchFamily="18" charset="0"/>
              </a:rPr>
              <a:t>delay</a:t>
            </a:r>
          </a:p>
          <a:p>
            <a:r>
              <a:rPr lang="en-US" sz="2400" dirty="0">
                <a:latin typeface="Times New Roman" panose="02020603050405020304" pitchFamily="18" charset="0"/>
                <a:cs typeface="Times New Roman" panose="02020603050405020304" pitchFamily="18" charset="0"/>
              </a:rPr>
              <a:t>Transfer of packets in </a:t>
            </a:r>
            <a:r>
              <a:rPr lang="en-US" sz="2400" dirty="0" smtClean="0">
                <a:latin typeface="Times New Roman" panose="02020603050405020304" pitchFamily="18" charset="0"/>
                <a:cs typeface="Times New Roman" panose="02020603050405020304" pitchFamily="18" charset="0"/>
              </a:rPr>
              <a:t>Order</a:t>
            </a:r>
          </a:p>
          <a:p>
            <a:r>
              <a:rPr lang="en-US" sz="2400" dirty="0">
                <a:latin typeface="Times New Roman" panose="02020603050405020304" pitchFamily="18" charset="0"/>
                <a:cs typeface="Times New Roman" panose="02020603050405020304" pitchFamily="18" charset="0"/>
              </a:rPr>
              <a:t>Security</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74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91" y="334297"/>
            <a:ext cx="11798710" cy="5842666"/>
          </a:xfrm>
        </p:spPr>
        <p:txBody>
          <a:bodyPr/>
          <a:lstStyle/>
          <a:p>
            <a:pPr fontAlgn="base"/>
            <a:r>
              <a:rPr lang="en-US" dirty="0"/>
              <a:t>Step 4: </a:t>
            </a:r>
            <a:endParaRPr lang="en-US" sz="2400" dirty="0"/>
          </a:p>
          <a:p>
            <a:pPr fontAlgn="base"/>
            <a:r>
              <a:rPr lang="en-US" dirty="0"/>
              <a:t>During 3rd Relaxation:</a:t>
            </a:r>
          </a:p>
          <a:p>
            <a:pPr lvl="0" fontAlgn="base"/>
            <a:r>
              <a:rPr lang="en-US" dirty="0"/>
              <a:t>Current Distance of F &gt; (Distance of D ) + (Weight of D to F) i.e. Infinity &gt; 7 + 2</a:t>
            </a:r>
            <a:endParaRPr lang="en-US" sz="2400" dirty="0"/>
          </a:p>
          <a:p>
            <a:pPr lvl="1" fontAlgn="base"/>
            <a:r>
              <a:rPr lang="en-US" dirty="0" err="1"/>
              <a:t>Dist</a:t>
            </a:r>
            <a:r>
              <a:rPr lang="en-US" dirty="0"/>
              <a:t>[F] = 9</a:t>
            </a:r>
            <a:endParaRPr lang="en-US" sz="2000" dirty="0"/>
          </a:p>
          <a:p>
            <a:pPr lvl="0" fontAlgn="base"/>
            <a:r>
              <a:rPr lang="en-US" dirty="0"/>
              <a:t>Current Distance of E &gt; (Distance of C ) + (Weight of C to E) i.e. Infinity &gt; 6 + 1</a:t>
            </a:r>
            <a:endParaRPr lang="en-US" sz="2400" dirty="0"/>
          </a:p>
          <a:p>
            <a:pPr lvl="1" fontAlgn="base"/>
            <a:r>
              <a:rPr lang="en-US" dirty="0" err="1"/>
              <a:t>Dist</a:t>
            </a:r>
            <a:r>
              <a:rPr lang="en-US" dirty="0"/>
              <a:t>[E] = 7</a:t>
            </a:r>
            <a:endParaRPr lang="en-US" sz="2000" dirty="0"/>
          </a:p>
          <a:p>
            <a:endParaRPr lang="en-US" dirty="0"/>
          </a:p>
        </p:txBody>
      </p:sp>
      <p:pic>
        <p:nvPicPr>
          <p:cNvPr id="4" name="Picture 3"/>
          <p:cNvPicPr>
            <a:picLocks noChangeAspect="1"/>
          </p:cNvPicPr>
          <p:nvPr/>
        </p:nvPicPr>
        <p:blipFill>
          <a:blip r:embed="rId2"/>
          <a:stretch>
            <a:fillRect/>
          </a:stretch>
        </p:blipFill>
        <p:spPr>
          <a:xfrm>
            <a:off x="2467897" y="2772697"/>
            <a:ext cx="6469085" cy="3608437"/>
          </a:xfrm>
          <a:prstGeom prst="rect">
            <a:avLst/>
          </a:prstGeom>
        </p:spPr>
      </p:pic>
    </p:spTree>
    <p:extLst>
      <p:ext uri="{BB962C8B-B14F-4D97-AF65-F5344CB8AC3E}">
        <p14:creationId xmlns:p14="http://schemas.microsoft.com/office/powerpoint/2010/main" val="3693763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155" y="206477"/>
            <a:ext cx="11759380" cy="5970486"/>
          </a:xfrm>
        </p:spPr>
        <p:txBody>
          <a:bodyPr/>
          <a:lstStyle/>
          <a:p>
            <a:pPr fontAlgn="base"/>
            <a:r>
              <a:rPr lang="en-US" dirty="0"/>
              <a:t>Step 5:</a:t>
            </a:r>
            <a:endParaRPr lang="en-US" sz="2400" dirty="0"/>
          </a:p>
          <a:p>
            <a:pPr fontAlgn="base"/>
            <a:r>
              <a:rPr lang="en-US" dirty="0"/>
              <a:t>During 4th Relaxation:</a:t>
            </a:r>
            <a:endParaRPr lang="en-US" sz="2400" dirty="0"/>
          </a:p>
          <a:p>
            <a:pPr lvl="0" fontAlgn="base"/>
            <a:r>
              <a:rPr lang="en-US" dirty="0"/>
              <a:t>Current Distance of D &gt; (Distance of E) + (Weight of E to D) i.e. 7 &gt; 7 + (-1)</a:t>
            </a:r>
            <a:endParaRPr lang="en-US" sz="2400" dirty="0"/>
          </a:p>
          <a:p>
            <a:pPr lvl="1" fontAlgn="base"/>
            <a:r>
              <a:rPr lang="en-US" dirty="0" err="1"/>
              <a:t>Dist</a:t>
            </a:r>
            <a:r>
              <a:rPr lang="en-US" dirty="0"/>
              <a:t>[D] = 6</a:t>
            </a:r>
            <a:endParaRPr lang="en-US" sz="2000" dirty="0"/>
          </a:p>
          <a:p>
            <a:pPr lvl="0" fontAlgn="base"/>
            <a:r>
              <a:rPr lang="en-US" dirty="0"/>
              <a:t>Current Distance of E &gt; (Distance of F ) + (Weight of F to E) i.e. 7 &gt; 9 + (-3)</a:t>
            </a:r>
            <a:endParaRPr lang="en-US" sz="2400" dirty="0"/>
          </a:p>
          <a:p>
            <a:pPr lvl="1" fontAlgn="base"/>
            <a:r>
              <a:rPr lang="en-US" dirty="0" err="1"/>
              <a:t>Dist</a:t>
            </a:r>
            <a:r>
              <a:rPr lang="en-US" dirty="0"/>
              <a:t>[E] = 6</a:t>
            </a:r>
            <a:endParaRPr lang="en-US" sz="2000" dirty="0"/>
          </a:p>
          <a:p>
            <a:endParaRPr lang="en-US" dirty="0"/>
          </a:p>
        </p:txBody>
      </p:sp>
      <p:pic>
        <p:nvPicPr>
          <p:cNvPr id="4" name="Picture 3"/>
          <p:cNvPicPr>
            <a:picLocks noChangeAspect="1"/>
          </p:cNvPicPr>
          <p:nvPr/>
        </p:nvPicPr>
        <p:blipFill>
          <a:blip r:embed="rId2"/>
          <a:stretch>
            <a:fillRect/>
          </a:stretch>
        </p:blipFill>
        <p:spPr>
          <a:xfrm>
            <a:off x="2637024" y="2762864"/>
            <a:ext cx="6504996" cy="3716593"/>
          </a:xfrm>
          <a:prstGeom prst="rect">
            <a:avLst/>
          </a:prstGeom>
        </p:spPr>
      </p:pic>
    </p:spTree>
    <p:extLst>
      <p:ext uri="{BB962C8B-B14F-4D97-AF65-F5344CB8AC3E}">
        <p14:creationId xmlns:p14="http://schemas.microsoft.com/office/powerpoint/2010/main" val="2312799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52" y="245806"/>
            <a:ext cx="11385754" cy="6302478"/>
          </a:xfrm>
        </p:spPr>
        <p:txBody>
          <a:bodyPr/>
          <a:lstStyle/>
          <a:p>
            <a:pPr fontAlgn="base"/>
            <a:r>
              <a:rPr lang="en-US" dirty="0"/>
              <a:t>Step 6: During 5th Relaxation:</a:t>
            </a:r>
            <a:endParaRPr lang="en-US" sz="2400" dirty="0"/>
          </a:p>
          <a:p>
            <a:pPr lvl="0" fontAlgn="base"/>
            <a:r>
              <a:rPr lang="en-US" dirty="0"/>
              <a:t>Current Distance of F &gt; (Distance of D) + (Weight of D to F) i.e. 9 &gt; 6 + 2</a:t>
            </a:r>
            <a:endParaRPr lang="en-US" sz="2400" dirty="0"/>
          </a:p>
          <a:p>
            <a:pPr lvl="1" fontAlgn="base"/>
            <a:r>
              <a:rPr lang="en-US" dirty="0" err="1"/>
              <a:t>Dist</a:t>
            </a:r>
            <a:r>
              <a:rPr lang="en-US" dirty="0"/>
              <a:t>[F] = 8</a:t>
            </a:r>
            <a:endParaRPr lang="en-US" sz="2000" dirty="0"/>
          </a:p>
          <a:p>
            <a:pPr lvl="0" fontAlgn="base"/>
            <a:r>
              <a:rPr lang="en-US" dirty="0"/>
              <a:t>Current Distance of D &gt; (Distance of E ) + (Weight of E to D) i.e. 6 &gt; 6 + (-1)</a:t>
            </a:r>
            <a:endParaRPr lang="en-US" sz="2400" dirty="0"/>
          </a:p>
          <a:p>
            <a:pPr lvl="1" fontAlgn="base"/>
            <a:r>
              <a:rPr lang="en-US" dirty="0" err="1"/>
              <a:t>Dist</a:t>
            </a:r>
            <a:r>
              <a:rPr lang="en-US" dirty="0"/>
              <a:t>[D] = 5</a:t>
            </a:r>
            <a:endParaRPr lang="en-US" sz="2000" dirty="0"/>
          </a:p>
          <a:p>
            <a:r>
              <a:rPr lang="en-US" dirty="0"/>
              <a:t>Since the graph h 6 vertices, So during the 5th relaxation the shortest distance for all the vertices should have been calculated</a:t>
            </a:r>
          </a:p>
        </p:txBody>
      </p:sp>
    </p:spTree>
    <p:extLst>
      <p:ext uri="{BB962C8B-B14F-4D97-AF65-F5344CB8AC3E}">
        <p14:creationId xmlns:p14="http://schemas.microsoft.com/office/powerpoint/2010/main" val="1702464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96850" y="138113"/>
            <a:ext cx="11837988" cy="6719887"/>
          </a:xfrm>
        </p:spPr>
        <p:txBody>
          <a:bodyPr>
            <a:normAutofit/>
          </a:bodyPr>
          <a:lstStyle/>
          <a:p>
            <a:pPr fontAlgn="base"/>
            <a:r>
              <a:rPr lang="en-US" sz="2400" b="1" dirty="0"/>
              <a:t>Step 7: </a:t>
            </a:r>
            <a:r>
              <a:rPr lang="en-US" sz="2400" dirty="0"/>
              <a:t>Now the final relaxation i.e. the 6th relaxation should indicate the presence of negative cycle if there is any changes in the distance array of 5th relaxation.</a:t>
            </a:r>
          </a:p>
          <a:p>
            <a:pPr fontAlgn="base"/>
            <a:r>
              <a:rPr lang="en-US" sz="2400" dirty="0"/>
              <a:t>During the 6th relaxation, following changes can be seen:</a:t>
            </a:r>
          </a:p>
          <a:p>
            <a:pPr lvl="0" fontAlgn="base"/>
            <a:r>
              <a:rPr lang="en-US" sz="2400" dirty="0"/>
              <a:t>Current Distance of E &gt; (Distance of F) + (Weight of F to E) i.e. 6 &gt; 8 + (-3)</a:t>
            </a:r>
          </a:p>
          <a:p>
            <a:pPr lvl="1" fontAlgn="base"/>
            <a:r>
              <a:rPr lang="en-US" dirty="0" err="1"/>
              <a:t>Dist</a:t>
            </a:r>
            <a:r>
              <a:rPr lang="en-US" dirty="0"/>
              <a:t>[E]=5</a:t>
            </a:r>
          </a:p>
          <a:p>
            <a:pPr lvl="0" fontAlgn="base"/>
            <a:r>
              <a:rPr lang="en-US" sz="2400" dirty="0"/>
              <a:t>Current Distance of F &gt; (Distance of D ) + (Weight of D to F) i.e. 8 &gt; 5 + 2</a:t>
            </a:r>
          </a:p>
          <a:p>
            <a:pPr lvl="1" fontAlgn="base"/>
            <a:r>
              <a:rPr lang="en-US" dirty="0" err="1"/>
              <a:t>Dist</a:t>
            </a:r>
            <a:r>
              <a:rPr lang="en-US" dirty="0"/>
              <a:t>[F]=7</a:t>
            </a:r>
          </a:p>
          <a:p>
            <a:r>
              <a:rPr lang="en-US" sz="2400" dirty="0"/>
              <a:t>Since, we observer changes in the Distance array Hence ,we can conclude the presence of a negative cycle in the graph.</a:t>
            </a:r>
          </a:p>
        </p:txBody>
      </p:sp>
      <p:pic>
        <p:nvPicPr>
          <p:cNvPr id="5" name="Picture 4"/>
          <p:cNvPicPr>
            <a:picLocks noChangeAspect="1"/>
          </p:cNvPicPr>
          <p:nvPr/>
        </p:nvPicPr>
        <p:blipFill>
          <a:blip r:embed="rId2"/>
          <a:stretch>
            <a:fillRect/>
          </a:stretch>
        </p:blipFill>
        <p:spPr>
          <a:xfrm>
            <a:off x="4188542" y="3498056"/>
            <a:ext cx="5781368" cy="3097162"/>
          </a:xfrm>
          <a:prstGeom prst="rect">
            <a:avLst/>
          </a:prstGeom>
        </p:spPr>
      </p:pic>
    </p:spTree>
    <p:extLst>
      <p:ext uri="{BB962C8B-B14F-4D97-AF65-F5344CB8AC3E}">
        <p14:creationId xmlns:p14="http://schemas.microsoft.com/office/powerpoint/2010/main" val="3606162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FLOODING</a:t>
            </a:r>
            <a:br>
              <a:rPr lang="en-US" b="1" dirty="0"/>
            </a:br>
            <a:endParaRPr lang="en-US" dirty="0"/>
          </a:p>
        </p:txBody>
      </p:sp>
      <p:sp>
        <p:nvSpPr>
          <p:cNvPr id="3" name="Content Placeholder 2"/>
          <p:cNvSpPr>
            <a:spLocks noGrp="1"/>
          </p:cNvSpPr>
          <p:nvPr>
            <p:ph idx="1"/>
          </p:nvPr>
        </p:nvSpPr>
        <p:spPr>
          <a:xfrm>
            <a:off x="838200" y="1238864"/>
            <a:ext cx="10515600" cy="5619135"/>
          </a:xfrm>
        </p:spPr>
        <p:txBody>
          <a:bodyPr>
            <a:normAutofit fontScale="92500" lnSpcReduction="10000"/>
          </a:bodyPr>
          <a:lstStyle/>
          <a:p>
            <a:pPr algn="just"/>
            <a:r>
              <a:rPr lang="en-US" dirty="0"/>
              <a:t>A simple local technique is flooding, in which every incoming packet is sent out on every outgoing line except the one it arrived on. </a:t>
            </a:r>
            <a:endParaRPr lang="en-US" dirty="0" smtClean="0"/>
          </a:p>
          <a:p>
            <a:pPr algn="just"/>
            <a:r>
              <a:rPr lang="en-US" dirty="0" smtClean="0"/>
              <a:t>Flooding </a:t>
            </a:r>
            <a:r>
              <a:rPr lang="en-US" dirty="0"/>
              <a:t>obviously generates vast numbers of duplicate packets, in fact, an infinite number unless some measures are taken to damp the </a:t>
            </a:r>
            <a:r>
              <a:rPr lang="en-US" dirty="0" smtClean="0"/>
              <a:t>process.</a:t>
            </a:r>
          </a:p>
          <a:p>
            <a:pPr algn="just"/>
            <a:r>
              <a:rPr lang="en-US" dirty="0"/>
              <a:t>One such measure is to have a hop counter contained in the header of each packet that is decremented at each hop, with the packet being discarded when the counter reaches zero</a:t>
            </a:r>
            <a:r>
              <a:rPr lang="en-US" dirty="0" smtClean="0"/>
              <a:t>.</a:t>
            </a:r>
          </a:p>
          <a:p>
            <a:pPr algn="just"/>
            <a:r>
              <a:rPr lang="en-US" dirty="0"/>
              <a:t>Ideally, the hop counter should be initialized to the length of the path from source to destination</a:t>
            </a:r>
            <a:r>
              <a:rPr lang="en-US" dirty="0" smtClean="0"/>
              <a:t>.</a:t>
            </a:r>
          </a:p>
          <a:p>
            <a:pPr algn="just"/>
            <a:r>
              <a:rPr lang="en-US" dirty="0" smtClean="0"/>
              <a:t> </a:t>
            </a:r>
            <a:r>
              <a:rPr lang="en-US" dirty="0"/>
              <a:t>If the sender does not know how long the path is, it can initialize the counter to the worst case, namely, the full diameter of the network</a:t>
            </a:r>
            <a:r>
              <a:rPr lang="en-US" dirty="0" smtClean="0"/>
              <a:t>.</a:t>
            </a:r>
          </a:p>
          <a:p>
            <a:pPr algn="just"/>
            <a:r>
              <a:rPr lang="en-US" dirty="0"/>
              <a:t>Flooding with a hop count can produce an exponential number of duplicate packets as the hop count grows and routers duplicate packets they have seen before</a:t>
            </a:r>
            <a:endParaRPr lang="en-US" b="1" dirty="0"/>
          </a:p>
        </p:txBody>
      </p:sp>
    </p:spTree>
    <p:extLst>
      <p:ext uri="{BB962C8B-B14F-4D97-AF65-F5344CB8AC3E}">
        <p14:creationId xmlns:p14="http://schemas.microsoft.com/office/powerpoint/2010/main" val="740038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19" y="127818"/>
            <a:ext cx="10921181" cy="6430297"/>
          </a:xfrm>
        </p:spPr>
        <p:txBody>
          <a:bodyPr/>
          <a:lstStyle/>
          <a:p>
            <a:pPr algn="just"/>
            <a:r>
              <a:rPr lang="en-US" dirty="0"/>
              <a:t>A better technique for damming the flood is to have routers keep track of which packets have been flooded, to avoid sending them out a second time. </a:t>
            </a:r>
            <a:endParaRPr lang="en-US" dirty="0" smtClean="0"/>
          </a:p>
          <a:p>
            <a:pPr algn="just"/>
            <a:r>
              <a:rPr lang="en-US" dirty="0" smtClean="0"/>
              <a:t>One </a:t>
            </a:r>
            <a:r>
              <a:rPr lang="en-US" dirty="0"/>
              <a:t>way to achieve this goal is to have the source router put a sequence number in each packet it receives from its hosts. </a:t>
            </a:r>
            <a:endParaRPr lang="en-US" dirty="0" smtClean="0"/>
          </a:p>
          <a:p>
            <a:pPr algn="just"/>
            <a:r>
              <a:rPr lang="en-US" dirty="0" smtClean="0"/>
              <a:t>Each </a:t>
            </a:r>
            <a:r>
              <a:rPr lang="en-US" dirty="0"/>
              <a:t>router then needs a list per source router telling which sequence numbers originating at that source have already been seen. </a:t>
            </a:r>
            <a:endParaRPr lang="en-US" dirty="0" smtClean="0"/>
          </a:p>
          <a:p>
            <a:pPr algn="just"/>
            <a:r>
              <a:rPr lang="en-US" dirty="0" smtClean="0"/>
              <a:t>If </a:t>
            </a:r>
            <a:r>
              <a:rPr lang="en-US" dirty="0"/>
              <a:t>an incoming packet is on the list, it is not flooded.</a:t>
            </a:r>
          </a:p>
          <a:p>
            <a:pPr lvl="0" algn="just"/>
            <a:r>
              <a:rPr lang="en-US" b="1" dirty="0"/>
              <a:t>Selective flooding</a:t>
            </a:r>
            <a:r>
              <a:rPr lang="en-US" dirty="0"/>
              <a:t> − Here, the routers don't transmit the incoming packets only along those paths which are heading towards approximately in the right direction, instead of every available paths.</a:t>
            </a:r>
          </a:p>
          <a:p>
            <a:pPr algn="just"/>
            <a:endParaRPr lang="en-US" dirty="0"/>
          </a:p>
        </p:txBody>
      </p:sp>
    </p:spTree>
    <p:extLst>
      <p:ext uri="{BB962C8B-B14F-4D97-AF65-F5344CB8AC3E}">
        <p14:creationId xmlns:p14="http://schemas.microsoft.com/office/powerpoint/2010/main" val="2109972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HIERARCHICAL ROUTING</a:t>
            </a:r>
            <a:br>
              <a:rPr lang="en-US" b="1" dirty="0"/>
            </a:br>
            <a:endParaRPr lang="en-US" dirty="0"/>
          </a:p>
        </p:txBody>
      </p:sp>
      <p:sp>
        <p:nvSpPr>
          <p:cNvPr id="3" name="Content Placeholder 2"/>
          <p:cNvSpPr>
            <a:spLocks noGrp="1"/>
          </p:cNvSpPr>
          <p:nvPr>
            <p:ph idx="1"/>
          </p:nvPr>
        </p:nvSpPr>
        <p:spPr>
          <a:xfrm>
            <a:off x="838200" y="1022554"/>
            <a:ext cx="10515600" cy="5515897"/>
          </a:xfrm>
        </p:spPr>
        <p:txBody>
          <a:bodyPr>
            <a:normAutofit fontScale="92500" lnSpcReduction="10000"/>
          </a:bodyPr>
          <a:lstStyle/>
          <a:p>
            <a:pPr algn="just"/>
            <a:r>
              <a:rPr lang="en-US" dirty="0"/>
              <a:t>In hierarchical routing, the routers are divided into regions. Each router has complete details about how to route packets to destinations within its own region. But it does not have any idea about the internal structure of other </a:t>
            </a:r>
            <a:r>
              <a:rPr lang="en-US" dirty="0" smtClean="0"/>
              <a:t>regions, </a:t>
            </a:r>
            <a:r>
              <a:rPr lang="en-US" dirty="0"/>
              <a:t>every router needs to save some information about other routers. </a:t>
            </a:r>
            <a:endParaRPr lang="en-US" dirty="0" smtClean="0"/>
          </a:p>
          <a:p>
            <a:pPr algn="just"/>
            <a:r>
              <a:rPr lang="en-US" dirty="0" smtClean="0"/>
              <a:t>When </a:t>
            </a:r>
            <a:r>
              <a:rPr lang="en-US" dirty="0"/>
              <a:t>network size is growing, the number of routers in the network will increase. Therefore, the size of routing table increases, then routers cannot handle network traffic as efficiently. To overcome this problem we are using hierarchical routing.</a:t>
            </a:r>
          </a:p>
          <a:p>
            <a:pPr algn="just"/>
            <a:r>
              <a:rPr lang="en-US" dirty="0"/>
              <a:t>In hierarchical routing, routers are classified in groups called regions. Each router has information about the routers in its own region and it has no information about routers in other regions. So, routers save one record in their table for every other region.</a:t>
            </a:r>
          </a:p>
          <a:p>
            <a:pPr algn="just"/>
            <a:r>
              <a:rPr lang="en-US" dirty="0"/>
              <a:t>For huge networks, a two-level hierarchy may be insufficient hence, it may be necessary to group the regions into clusters, the clusters into zones, the zones into groups and so on.</a:t>
            </a:r>
          </a:p>
        </p:txBody>
      </p:sp>
    </p:spTree>
    <p:extLst>
      <p:ext uri="{BB962C8B-B14F-4D97-AF65-F5344CB8AC3E}">
        <p14:creationId xmlns:p14="http://schemas.microsoft.com/office/powerpoint/2010/main" val="3783513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927"/>
          </a:xfrm>
        </p:spPr>
        <p:txBody>
          <a:bodyPr>
            <a:normAutofit fontScale="90000"/>
          </a:bodyPr>
          <a:lstStyle/>
          <a:p>
            <a:r>
              <a:rPr lang="en-US" dirty="0"/>
              <a:t>Example</a:t>
            </a:r>
          </a:p>
        </p:txBody>
      </p:sp>
      <p:pic>
        <p:nvPicPr>
          <p:cNvPr id="4" name="Content Placeholder 3"/>
          <p:cNvPicPr>
            <a:picLocks noGrp="1" noChangeAspect="1"/>
          </p:cNvPicPr>
          <p:nvPr>
            <p:ph idx="1"/>
          </p:nvPr>
        </p:nvPicPr>
        <p:blipFill>
          <a:blip r:embed="rId2"/>
          <a:stretch>
            <a:fillRect/>
          </a:stretch>
        </p:blipFill>
        <p:spPr>
          <a:xfrm>
            <a:off x="1986116" y="1052053"/>
            <a:ext cx="6931741" cy="4916128"/>
          </a:xfrm>
          <a:prstGeom prst="rect">
            <a:avLst/>
          </a:prstGeom>
        </p:spPr>
      </p:pic>
    </p:spTree>
    <p:extLst>
      <p:ext uri="{BB962C8B-B14F-4D97-AF65-F5344CB8AC3E}">
        <p14:creationId xmlns:p14="http://schemas.microsoft.com/office/powerpoint/2010/main" val="2767853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7430"/>
          </a:xfrm>
        </p:spPr>
        <p:txBody>
          <a:bodyPr>
            <a:normAutofit fontScale="90000"/>
          </a:bodyPr>
          <a:lstStyle/>
          <a:p>
            <a:r>
              <a:rPr lang="en-US" dirty="0"/>
              <a:t>Let see the full routing table for router 1A which has 17 entries, as shown below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7041342"/>
              </p:ext>
            </p:extLst>
          </p:nvPr>
        </p:nvGraphicFramePr>
        <p:xfrm>
          <a:off x="1494503" y="1022560"/>
          <a:ext cx="9144000" cy="5761705"/>
        </p:xfrm>
        <a:graphic>
          <a:graphicData uri="http://schemas.openxmlformats.org/drawingml/2006/table">
            <a:tbl>
              <a:tblPr firstRow="1" firstCol="1" lastRow="1" lastCol="1" bandRow="1" bandCol="1">
                <a:tableStyleId>{5C22544A-7EE6-4342-B048-85BDC9FD1C3A}</a:tableStyleId>
              </a:tblPr>
              <a:tblGrid>
                <a:gridCol w="2811575">
                  <a:extLst>
                    <a:ext uri="{9D8B030D-6E8A-4147-A177-3AD203B41FA5}">
                      <a16:colId xmlns:a16="http://schemas.microsoft.com/office/drawing/2014/main" val="3483260275"/>
                    </a:ext>
                  </a:extLst>
                </a:gridCol>
                <a:gridCol w="3230941">
                  <a:extLst>
                    <a:ext uri="{9D8B030D-6E8A-4147-A177-3AD203B41FA5}">
                      <a16:colId xmlns:a16="http://schemas.microsoft.com/office/drawing/2014/main" val="3097821563"/>
                    </a:ext>
                  </a:extLst>
                </a:gridCol>
                <a:gridCol w="3101484">
                  <a:extLst>
                    <a:ext uri="{9D8B030D-6E8A-4147-A177-3AD203B41FA5}">
                      <a16:colId xmlns:a16="http://schemas.microsoft.com/office/drawing/2014/main" val="1849777911"/>
                    </a:ext>
                  </a:extLst>
                </a:gridCol>
              </a:tblGrid>
              <a:tr h="233977">
                <a:tc>
                  <a:txBody>
                    <a:bodyPr/>
                    <a:lstStyle/>
                    <a:p>
                      <a:pPr marL="593090" marR="584200" algn="ctr">
                        <a:lnSpc>
                          <a:spcPts val="1360"/>
                        </a:lnSpc>
                        <a:spcBef>
                          <a:spcPts val="0"/>
                        </a:spcBef>
                        <a:spcAft>
                          <a:spcPts val="0"/>
                        </a:spcAft>
                      </a:pPr>
                      <a:r>
                        <a:rPr lang="en-US" sz="800" u="sng">
                          <a:effectLst/>
                        </a:rPr>
                        <a:t>Destination</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0" marR="953770" algn="ctr">
                        <a:lnSpc>
                          <a:spcPts val="1360"/>
                        </a:lnSpc>
                        <a:spcBef>
                          <a:spcPts val="0"/>
                        </a:spcBef>
                        <a:spcAft>
                          <a:spcPts val="0"/>
                        </a:spcAft>
                      </a:pPr>
                      <a:r>
                        <a:rPr lang="en-US" sz="800" u="sng">
                          <a:effectLst/>
                        </a:rPr>
                        <a:t>Line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99160" marR="887095" algn="ctr">
                        <a:lnSpc>
                          <a:spcPts val="1360"/>
                        </a:lnSpc>
                        <a:spcBef>
                          <a:spcPts val="0"/>
                        </a:spcBef>
                        <a:spcAft>
                          <a:spcPts val="0"/>
                        </a:spcAft>
                      </a:pPr>
                      <a:r>
                        <a:rPr lang="en-US" sz="800" u="sng">
                          <a:effectLst/>
                        </a:rPr>
                        <a:t>Hops</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65168243"/>
                  </a:ext>
                </a:extLst>
              </a:tr>
              <a:tr h="199559">
                <a:tc>
                  <a:txBody>
                    <a:bodyPr/>
                    <a:lstStyle/>
                    <a:p>
                      <a:pPr marL="0" marR="0" algn="ctr">
                        <a:spcBef>
                          <a:spcPts val="0"/>
                        </a:spcBef>
                        <a:spcAft>
                          <a:spcPts val="0"/>
                        </a:spcAft>
                      </a:pPr>
                      <a:r>
                        <a:rPr lang="en-US" sz="900">
                          <a:effectLst/>
                        </a:rPr>
                        <a:t>1A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77241146"/>
                  </a:ext>
                </a:extLst>
              </a:tr>
              <a:tr h="209735">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15324799"/>
                  </a:ext>
                </a:extLst>
              </a:tr>
              <a:tr h="198993">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07195755"/>
                  </a:ext>
                </a:extLst>
              </a:tr>
              <a:tr h="198429">
                <a:tc>
                  <a:txBody>
                    <a:bodyPr/>
                    <a:lstStyle/>
                    <a:p>
                      <a:pPr marL="0" marR="0" algn="ctr">
                        <a:spcBef>
                          <a:spcPts val="0"/>
                        </a:spcBef>
                        <a:spcAft>
                          <a:spcPts val="0"/>
                        </a:spcAft>
                      </a:pPr>
                      <a:r>
                        <a:rPr lang="en-US" sz="900">
                          <a:effectLst/>
                        </a:rPr>
                        <a:t>2A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2</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42312689"/>
                  </a:ext>
                </a:extLst>
              </a:tr>
              <a:tr h="198993">
                <a:tc>
                  <a:txBody>
                    <a:bodyPr/>
                    <a:lstStyle/>
                    <a:p>
                      <a:pPr marL="0" marR="0" algn="ctr">
                        <a:spcBef>
                          <a:spcPts val="0"/>
                        </a:spcBef>
                        <a:spcAft>
                          <a:spcPts val="0"/>
                        </a:spcAft>
                      </a:pPr>
                      <a:r>
                        <a:rPr lang="en-US" sz="900">
                          <a:effectLst/>
                        </a:rPr>
                        <a:t>2B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64274243"/>
                  </a:ext>
                </a:extLst>
              </a:tr>
              <a:tr h="198429">
                <a:tc>
                  <a:txBody>
                    <a:bodyPr/>
                    <a:lstStyle/>
                    <a:p>
                      <a:pPr marL="0" marR="0" algn="ctr">
                        <a:spcBef>
                          <a:spcPts val="0"/>
                        </a:spcBef>
                        <a:spcAft>
                          <a:spcPts val="0"/>
                        </a:spcAft>
                      </a:pPr>
                      <a:r>
                        <a:rPr lang="en-US" sz="900">
                          <a:effectLst/>
                        </a:rPr>
                        <a:t>2C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20917145"/>
                  </a:ext>
                </a:extLst>
              </a:tr>
              <a:tr h="210300">
                <a:tc>
                  <a:txBody>
                    <a:bodyPr/>
                    <a:lstStyle/>
                    <a:p>
                      <a:pPr marL="0" marR="0" algn="ctr">
                        <a:spcBef>
                          <a:spcPts val="0"/>
                        </a:spcBef>
                        <a:spcAft>
                          <a:spcPts val="0"/>
                        </a:spcAft>
                      </a:pPr>
                      <a:r>
                        <a:rPr lang="en-US" sz="900">
                          <a:effectLst/>
                        </a:rPr>
                        <a:t>2D</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4</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8676673"/>
                  </a:ext>
                </a:extLst>
              </a:tr>
              <a:tr h="198429">
                <a:tc>
                  <a:txBody>
                    <a:bodyPr/>
                    <a:lstStyle/>
                    <a:p>
                      <a:pPr marL="0" marR="0" algn="ctr">
                        <a:spcBef>
                          <a:spcPts val="0"/>
                        </a:spcBef>
                        <a:spcAft>
                          <a:spcPts val="0"/>
                        </a:spcAft>
                      </a:pPr>
                      <a:r>
                        <a:rPr lang="en-US" sz="900">
                          <a:effectLst/>
                        </a:rPr>
                        <a:t>3A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88397337"/>
                  </a:ext>
                </a:extLst>
              </a:tr>
              <a:tr h="198993">
                <a:tc>
                  <a:txBody>
                    <a:bodyPr/>
                    <a:lstStyle/>
                    <a:p>
                      <a:pPr marL="0" marR="0" algn="ctr">
                        <a:spcBef>
                          <a:spcPts val="0"/>
                        </a:spcBef>
                        <a:spcAft>
                          <a:spcPts val="0"/>
                        </a:spcAft>
                      </a:pPr>
                      <a:r>
                        <a:rPr lang="en-US" sz="900">
                          <a:effectLst/>
                        </a:rPr>
                        <a:t>3B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2</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88531190"/>
                  </a:ext>
                </a:extLst>
              </a:tr>
              <a:tr h="198429">
                <a:tc>
                  <a:txBody>
                    <a:bodyPr/>
                    <a:lstStyle/>
                    <a:p>
                      <a:pPr marL="0" marR="0" algn="ctr">
                        <a:spcBef>
                          <a:spcPts val="0"/>
                        </a:spcBef>
                        <a:spcAft>
                          <a:spcPts val="0"/>
                        </a:spcAft>
                      </a:pPr>
                      <a:r>
                        <a:rPr lang="en-US" sz="900">
                          <a:effectLst/>
                        </a:rPr>
                        <a:t>4A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81480728"/>
                  </a:ext>
                </a:extLst>
              </a:tr>
              <a:tr h="199559">
                <a:tc>
                  <a:txBody>
                    <a:bodyPr/>
                    <a:lstStyle/>
                    <a:p>
                      <a:pPr marL="0" marR="0" algn="ctr">
                        <a:spcBef>
                          <a:spcPts val="0"/>
                        </a:spcBef>
                        <a:spcAft>
                          <a:spcPts val="0"/>
                        </a:spcAft>
                      </a:pPr>
                      <a:r>
                        <a:rPr lang="en-US" sz="900">
                          <a:effectLst/>
                        </a:rPr>
                        <a:t>1A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84191731"/>
                  </a:ext>
                </a:extLst>
              </a:tr>
              <a:tr h="209170">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70392872"/>
                  </a:ext>
                </a:extLst>
              </a:tr>
              <a:tr h="199559">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22459198"/>
                  </a:ext>
                </a:extLst>
              </a:tr>
              <a:tr h="198429">
                <a:tc>
                  <a:txBody>
                    <a:bodyPr/>
                    <a:lstStyle/>
                    <a:p>
                      <a:pPr marL="0" marR="0" algn="ctr">
                        <a:spcBef>
                          <a:spcPts val="0"/>
                        </a:spcBef>
                        <a:spcAft>
                          <a:spcPts val="0"/>
                        </a:spcAft>
                      </a:pPr>
                      <a:r>
                        <a:rPr lang="en-US" sz="900">
                          <a:effectLst/>
                        </a:rPr>
                        <a:t>2A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2</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4408665"/>
                  </a:ext>
                </a:extLst>
              </a:tr>
              <a:tr h="198993">
                <a:tc>
                  <a:txBody>
                    <a:bodyPr/>
                    <a:lstStyle/>
                    <a:p>
                      <a:pPr marL="0" marR="0" algn="ctr">
                        <a:spcBef>
                          <a:spcPts val="0"/>
                        </a:spcBef>
                        <a:spcAft>
                          <a:spcPts val="0"/>
                        </a:spcAft>
                      </a:pPr>
                      <a:r>
                        <a:rPr lang="en-US" sz="900">
                          <a:effectLst/>
                        </a:rPr>
                        <a:t>2B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02443200"/>
                  </a:ext>
                </a:extLst>
              </a:tr>
              <a:tr h="198429">
                <a:tc>
                  <a:txBody>
                    <a:bodyPr/>
                    <a:lstStyle/>
                    <a:p>
                      <a:pPr marL="0" marR="0" algn="ctr">
                        <a:spcBef>
                          <a:spcPts val="0"/>
                        </a:spcBef>
                        <a:spcAft>
                          <a:spcPts val="0"/>
                        </a:spcAft>
                      </a:pPr>
                      <a:r>
                        <a:rPr lang="en-US" sz="900">
                          <a:effectLst/>
                        </a:rPr>
                        <a:t>2C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79309345"/>
                  </a:ext>
                </a:extLst>
              </a:tr>
              <a:tr h="210300">
                <a:tc>
                  <a:txBody>
                    <a:bodyPr/>
                    <a:lstStyle/>
                    <a:p>
                      <a:pPr marL="0" marR="0" algn="ctr">
                        <a:spcBef>
                          <a:spcPts val="0"/>
                        </a:spcBef>
                        <a:spcAft>
                          <a:spcPts val="0"/>
                        </a:spcAft>
                      </a:pPr>
                      <a:r>
                        <a:rPr lang="en-US" sz="900">
                          <a:effectLst/>
                        </a:rPr>
                        <a:t>2D</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4</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58971212"/>
                  </a:ext>
                </a:extLst>
              </a:tr>
              <a:tr h="210300">
                <a:tc>
                  <a:txBody>
                    <a:bodyPr/>
                    <a:lstStyle/>
                    <a:p>
                      <a:pPr marL="0" marR="0" algn="ctr">
                        <a:spcBef>
                          <a:spcPts val="0"/>
                        </a:spcBef>
                        <a:spcAft>
                          <a:spcPts val="0"/>
                        </a:spcAft>
                      </a:pPr>
                      <a:r>
                        <a:rPr lang="en-US" sz="900">
                          <a:effectLst/>
                        </a:rPr>
                        <a:t>3A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35726893"/>
                  </a:ext>
                </a:extLst>
              </a:tr>
              <a:tr h="210300">
                <a:tc>
                  <a:txBody>
                    <a:bodyPr/>
                    <a:lstStyle/>
                    <a:p>
                      <a:pPr marL="0" marR="0" algn="ctr">
                        <a:spcBef>
                          <a:spcPts val="0"/>
                        </a:spcBef>
                        <a:spcAft>
                          <a:spcPts val="0"/>
                        </a:spcAft>
                      </a:pPr>
                      <a:r>
                        <a:rPr lang="en-US" sz="900">
                          <a:effectLst/>
                        </a:rPr>
                        <a:t>3B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2</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19680107"/>
                  </a:ext>
                </a:extLst>
              </a:tr>
              <a:tr h="210300">
                <a:tc>
                  <a:txBody>
                    <a:bodyPr/>
                    <a:lstStyle/>
                    <a:p>
                      <a:pPr marL="0" marR="0" algn="ctr">
                        <a:spcBef>
                          <a:spcPts val="0"/>
                        </a:spcBef>
                        <a:spcAft>
                          <a:spcPts val="0"/>
                        </a:spcAft>
                      </a:pPr>
                      <a:r>
                        <a:rPr lang="en-US" sz="900">
                          <a:effectLst/>
                        </a:rPr>
                        <a:t>4A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29083283"/>
                  </a:ext>
                </a:extLst>
              </a:tr>
              <a:tr h="210300">
                <a:tc>
                  <a:txBody>
                    <a:bodyPr/>
                    <a:lstStyle/>
                    <a:p>
                      <a:pPr marL="0" marR="0" algn="ctr">
                        <a:spcBef>
                          <a:spcPts val="0"/>
                        </a:spcBef>
                        <a:spcAft>
                          <a:spcPts val="0"/>
                        </a:spcAft>
                      </a:pPr>
                      <a:r>
                        <a:rPr lang="en-US" sz="900">
                          <a:effectLst/>
                        </a:rPr>
                        <a:t>4B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4</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2150862"/>
                  </a:ext>
                </a:extLst>
              </a:tr>
              <a:tr h="210300">
                <a:tc>
                  <a:txBody>
                    <a:bodyPr/>
                    <a:lstStyle/>
                    <a:p>
                      <a:pPr marL="0" marR="0" algn="ctr">
                        <a:spcBef>
                          <a:spcPts val="0"/>
                        </a:spcBef>
                        <a:spcAft>
                          <a:spcPts val="0"/>
                        </a:spcAft>
                      </a:pPr>
                      <a:r>
                        <a:rPr lang="en-US" sz="900">
                          <a:effectLst/>
                        </a:rPr>
                        <a:t>4C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4</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17680033"/>
                  </a:ext>
                </a:extLst>
              </a:tr>
              <a:tr h="210300">
                <a:tc>
                  <a:txBody>
                    <a:bodyPr/>
                    <a:lstStyle/>
                    <a:p>
                      <a:pPr marL="0" marR="0" algn="ctr">
                        <a:spcBef>
                          <a:spcPts val="0"/>
                        </a:spcBef>
                        <a:spcAft>
                          <a:spcPts val="0"/>
                        </a:spcAft>
                      </a:pPr>
                      <a:r>
                        <a:rPr lang="en-US" sz="900">
                          <a:effectLst/>
                        </a:rPr>
                        <a:t>5A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4</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6977815"/>
                  </a:ext>
                </a:extLst>
              </a:tr>
              <a:tr h="210300">
                <a:tc>
                  <a:txBody>
                    <a:bodyPr/>
                    <a:lstStyle/>
                    <a:p>
                      <a:pPr marL="0" marR="0" algn="ctr">
                        <a:spcBef>
                          <a:spcPts val="0"/>
                        </a:spcBef>
                        <a:spcAft>
                          <a:spcPts val="0"/>
                        </a:spcAft>
                      </a:pPr>
                      <a:r>
                        <a:rPr lang="en-US" sz="900">
                          <a:effectLst/>
                        </a:rPr>
                        <a:t>5B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5</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40308362"/>
                  </a:ext>
                </a:extLst>
              </a:tr>
              <a:tr h="210300">
                <a:tc>
                  <a:txBody>
                    <a:bodyPr/>
                    <a:lstStyle/>
                    <a:p>
                      <a:pPr marL="0" marR="0" algn="ctr">
                        <a:spcBef>
                          <a:spcPts val="0"/>
                        </a:spcBef>
                        <a:spcAft>
                          <a:spcPts val="0"/>
                        </a:spcAft>
                      </a:pPr>
                      <a:r>
                        <a:rPr lang="en-US" sz="900">
                          <a:effectLst/>
                        </a:rPr>
                        <a:t>5C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1B</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5</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51065284"/>
                  </a:ext>
                </a:extLst>
              </a:tr>
              <a:tr h="210300">
                <a:tc>
                  <a:txBody>
                    <a:bodyPr/>
                    <a:lstStyle/>
                    <a:p>
                      <a:pPr marL="0" marR="0" algn="ctr">
                        <a:spcBef>
                          <a:spcPts val="0"/>
                        </a:spcBef>
                        <a:spcAft>
                          <a:spcPts val="0"/>
                        </a:spcAft>
                      </a:pPr>
                      <a:r>
                        <a:rPr lang="en-US" sz="900">
                          <a:effectLst/>
                        </a:rPr>
                        <a:t>5D</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6</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43218949"/>
                  </a:ext>
                </a:extLst>
              </a:tr>
              <a:tr h="210300">
                <a:tc>
                  <a:txBody>
                    <a:bodyPr/>
                    <a:lstStyle/>
                    <a:p>
                      <a:pPr marL="0" marR="0" algn="ctr">
                        <a:spcBef>
                          <a:spcPts val="0"/>
                        </a:spcBef>
                        <a:spcAft>
                          <a:spcPts val="0"/>
                        </a:spcAft>
                      </a:pPr>
                      <a:r>
                        <a:rPr lang="en-US" sz="900">
                          <a:effectLst/>
                        </a:rPr>
                        <a:t>5E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a:effectLst/>
                        </a:rPr>
                        <a:t>1C</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900" dirty="0">
                          <a:effectLst/>
                        </a:rPr>
                        <a:t>5</a:t>
                      </a:r>
                      <a:endParaRPr lang="en-US"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99542285"/>
                  </a:ext>
                </a:extLst>
              </a:tr>
            </a:tbl>
          </a:graphicData>
        </a:graphic>
      </p:graphicFrame>
    </p:spTree>
    <p:extLst>
      <p:ext uri="{BB962C8B-B14F-4D97-AF65-F5344CB8AC3E}">
        <p14:creationId xmlns:p14="http://schemas.microsoft.com/office/powerpoint/2010/main" val="2709163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471" y="226142"/>
            <a:ext cx="11088329" cy="6469626"/>
          </a:xfrm>
        </p:spPr>
        <p:txBody>
          <a:bodyPr/>
          <a:lstStyle/>
          <a:p>
            <a:r>
              <a:rPr lang="en-US" dirty="0"/>
              <a:t>When routing is done hierarchically then there will be only 7 entries as shown below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67671755"/>
              </p:ext>
            </p:extLst>
          </p:nvPr>
        </p:nvGraphicFramePr>
        <p:xfrm>
          <a:off x="1907458" y="1101215"/>
          <a:ext cx="8190271" cy="5211094"/>
        </p:xfrm>
        <a:graphic>
          <a:graphicData uri="http://schemas.openxmlformats.org/drawingml/2006/table">
            <a:tbl>
              <a:tblPr firstRow="1" firstCol="1" lastRow="1" lastCol="1" bandRow="1" bandCol="1">
                <a:tableStyleId>{5C22544A-7EE6-4342-B048-85BDC9FD1C3A}</a:tableStyleId>
              </a:tblPr>
              <a:tblGrid>
                <a:gridCol w="2518325">
                  <a:extLst>
                    <a:ext uri="{9D8B030D-6E8A-4147-A177-3AD203B41FA5}">
                      <a16:colId xmlns:a16="http://schemas.microsoft.com/office/drawing/2014/main" val="2265893310"/>
                    </a:ext>
                  </a:extLst>
                </a:gridCol>
                <a:gridCol w="2893950">
                  <a:extLst>
                    <a:ext uri="{9D8B030D-6E8A-4147-A177-3AD203B41FA5}">
                      <a16:colId xmlns:a16="http://schemas.microsoft.com/office/drawing/2014/main" val="4271347213"/>
                    </a:ext>
                  </a:extLst>
                </a:gridCol>
                <a:gridCol w="2777996">
                  <a:extLst>
                    <a:ext uri="{9D8B030D-6E8A-4147-A177-3AD203B41FA5}">
                      <a16:colId xmlns:a16="http://schemas.microsoft.com/office/drawing/2014/main" val="3269596147"/>
                    </a:ext>
                  </a:extLst>
                </a:gridCol>
              </a:tblGrid>
              <a:tr h="556206">
                <a:tc>
                  <a:txBody>
                    <a:bodyPr/>
                    <a:lstStyle/>
                    <a:p>
                      <a:pPr marL="593090" marR="584200" algn="ctr">
                        <a:lnSpc>
                          <a:spcPts val="1255"/>
                        </a:lnSpc>
                        <a:spcBef>
                          <a:spcPts val="0"/>
                        </a:spcBef>
                        <a:spcAft>
                          <a:spcPts val="0"/>
                        </a:spcAft>
                      </a:pPr>
                      <a:r>
                        <a:rPr lang="en-US" sz="1200" u="sng">
                          <a:effectLst/>
                        </a:rPr>
                        <a:t>Destination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0" marR="953770" algn="ctr">
                        <a:lnSpc>
                          <a:spcPts val="1255"/>
                        </a:lnSpc>
                        <a:spcBef>
                          <a:spcPts val="0"/>
                        </a:spcBef>
                        <a:spcAft>
                          <a:spcPts val="0"/>
                        </a:spcAft>
                      </a:pPr>
                      <a:r>
                        <a:rPr lang="en-US" sz="1200" u="sng">
                          <a:effectLst/>
                        </a:rPr>
                        <a:t>Line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99160" marR="887095" algn="ctr">
                        <a:lnSpc>
                          <a:spcPts val="1255"/>
                        </a:lnSpc>
                        <a:spcBef>
                          <a:spcPts val="0"/>
                        </a:spcBef>
                        <a:spcAft>
                          <a:spcPts val="0"/>
                        </a:spcAft>
                      </a:pPr>
                      <a:r>
                        <a:rPr lang="en-US" sz="1200" u="sng">
                          <a:effectLst/>
                        </a:rPr>
                        <a:t>Hops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30958277"/>
                  </a:ext>
                </a:extLst>
              </a:tr>
              <a:tr h="664984">
                <a:tc>
                  <a:txBody>
                    <a:bodyPr/>
                    <a:lstStyle/>
                    <a:p>
                      <a:pPr marL="0" marR="0" algn="ctr">
                        <a:spcBef>
                          <a:spcPts val="0"/>
                        </a:spcBef>
                        <a:spcAft>
                          <a:spcPts val="0"/>
                        </a:spcAft>
                      </a:pPr>
                      <a:r>
                        <a:rPr lang="en-US" sz="1350">
                          <a:effectLst/>
                        </a:rPr>
                        <a:t>1A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36282444"/>
                  </a:ext>
                </a:extLst>
              </a:tr>
              <a:tr h="664984">
                <a:tc>
                  <a:txBody>
                    <a:bodyPr/>
                    <a:lstStyle/>
                    <a:p>
                      <a:pPr marL="0" marR="0" algn="ctr">
                        <a:spcBef>
                          <a:spcPts val="0"/>
                        </a:spcBef>
                        <a:spcAft>
                          <a:spcPts val="0"/>
                        </a:spcAft>
                      </a:pPr>
                      <a:r>
                        <a:rPr lang="en-US" sz="1350">
                          <a:effectLst/>
                        </a:rPr>
                        <a:t>1B</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1B</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08299361"/>
                  </a:ext>
                </a:extLst>
              </a:tr>
              <a:tr h="664984">
                <a:tc>
                  <a:txBody>
                    <a:bodyPr/>
                    <a:lstStyle/>
                    <a:p>
                      <a:pPr marL="0" marR="0" algn="ctr">
                        <a:spcBef>
                          <a:spcPts val="0"/>
                        </a:spcBef>
                        <a:spcAft>
                          <a:spcPts val="0"/>
                        </a:spcAft>
                      </a:pPr>
                      <a:r>
                        <a:rPr lang="en-US" sz="1350">
                          <a:effectLst/>
                        </a:rPr>
                        <a:t>1C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1C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46824498"/>
                  </a:ext>
                </a:extLst>
              </a:tr>
              <a:tr h="664984">
                <a:tc>
                  <a:txBody>
                    <a:bodyPr/>
                    <a:lstStyle/>
                    <a:p>
                      <a:pPr marL="0" marR="0" algn="ctr">
                        <a:spcBef>
                          <a:spcPts val="0"/>
                        </a:spcBef>
                        <a:spcAft>
                          <a:spcPts val="0"/>
                        </a:spcAft>
                      </a:pPr>
                      <a:r>
                        <a:rPr lang="en-US" sz="1350">
                          <a:effectLst/>
                        </a:rPr>
                        <a:t>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1B</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73453355"/>
                  </a:ext>
                </a:extLst>
              </a:tr>
              <a:tr h="664984">
                <a:tc>
                  <a:txBody>
                    <a:bodyPr/>
                    <a:lstStyle/>
                    <a:p>
                      <a:pPr marL="0" marR="0" algn="ctr">
                        <a:spcBef>
                          <a:spcPts val="0"/>
                        </a:spcBef>
                        <a:spcAft>
                          <a:spcPts val="0"/>
                        </a:spcAft>
                      </a:pPr>
                      <a:r>
                        <a:rPr lang="en-US" sz="1350">
                          <a:effectLst/>
                        </a:rPr>
                        <a:t>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1C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15364358"/>
                  </a:ext>
                </a:extLst>
              </a:tr>
              <a:tr h="664984">
                <a:tc>
                  <a:txBody>
                    <a:bodyPr/>
                    <a:lstStyle/>
                    <a:p>
                      <a:pPr marL="0" marR="0" algn="ctr">
                        <a:spcBef>
                          <a:spcPts val="0"/>
                        </a:spcBef>
                        <a:spcAft>
                          <a:spcPts val="0"/>
                        </a:spcAft>
                      </a:pPr>
                      <a:r>
                        <a:rPr lang="en-US" sz="1350">
                          <a:effectLst/>
                        </a:rPr>
                        <a:t>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1C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6435113"/>
                  </a:ext>
                </a:extLst>
              </a:tr>
              <a:tr h="664984">
                <a:tc>
                  <a:txBody>
                    <a:bodyPr/>
                    <a:lstStyle/>
                    <a:p>
                      <a:pPr marL="0" marR="0" algn="ctr">
                        <a:spcBef>
                          <a:spcPts val="0"/>
                        </a:spcBef>
                        <a:spcAft>
                          <a:spcPts val="0"/>
                        </a:spcAft>
                      </a:pPr>
                      <a:r>
                        <a:rPr lang="en-US" sz="1350">
                          <a:effectLst/>
                        </a:rPr>
                        <a:t>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a:effectLst/>
                        </a:rPr>
                        <a:t>1C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350" dirty="0">
                          <a:effectLst/>
                        </a:rPr>
                        <a:t>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18974407"/>
                  </a:ext>
                </a:extLst>
              </a:tr>
            </a:tbl>
          </a:graphicData>
        </a:graphic>
      </p:graphicFrame>
    </p:spTree>
    <p:extLst>
      <p:ext uri="{BB962C8B-B14F-4D97-AF65-F5344CB8AC3E}">
        <p14:creationId xmlns:p14="http://schemas.microsoft.com/office/powerpoint/2010/main" val="1022167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Design Issues In Network Layer</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07690"/>
            <a:ext cx="10515600" cy="4869273"/>
          </a:xfrm>
        </p:spPr>
        <p:txBody>
          <a:bodyPr/>
          <a:lstStyle/>
          <a:p>
            <a:pPr marL="0" indent="0">
              <a:buNone/>
            </a:pPr>
            <a:r>
              <a:rPr lang="en-US" sz="2400" dirty="0" smtClean="0">
                <a:latin typeface="Times New Roman" panose="02020603050405020304" pitchFamily="18" charset="0"/>
                <a:cs typeface="Times New Roman" panose="02020603050405020304" pitchFamily="18" charset="0"/>
              </a:rPr>
              <a:t>The Network Layer Design Issues Are As Follows:</a:t>
            </a:r>
          </a:p>
          <a:p>
            <a:pPr lvl="0"/>
            <a:r>
              <a:rPr lang="en-US" sz="2400" dirty="0" smtClean="0">
                <a:latin typeface="Times New Roman" panose="02020603050405020304" pitchFamily="18" charset="0"/>
                <a:cs typeface="Times New Roman" panose="02020603050405020304" pitchFamily="18" charset="0"/>
              </a:rPr>
              <a:t>Store &amp; Forward Packet Switching</a:t>
            </a:r>
          </a:p>
          <a:p>
            <a:pPr lvl="0"/>
            <a:r>
              <a:rPr lang="en-US" sz="2400" dirty="0" smtClean="0">
                <a:latin typeface="Times New Roman" panose="02020603050405020304" pitchFamily="18" charset="0"/>
                <a:cs typeface="Times New Roman" panose="02020603050405020304" pitchFamily="18" charset="0"/>
              </a:rPr>
              <a:t>Services Provided To The Transport Layer</a:t>
            </a:r>
          </a:p>
          <a:p>
            <a:pPr lvl="0"/>
            <a:r>
              <a:rPr lang="en-US" sz="2400" dirty="0" smtClean="0">
                <a:latin typeface="Times New Roman" panose="02020603050405020304" pitchFamily="18" charset="0"/>
                <a:cs typeface="Times New Roman" panose="02020603050405020304" pitchFamily="18" charset="0"/>
              </a:rPr>
              <a:t>Implementation Of Connection – Less Service</a:t>
            </a:r>
          </a:p>
          <a:p>
            <a:pPr lvl="0"/>
            <a:r>
              <a:rPr lang="en-US" sz="2400" dirty="0" smtClean="0">
                <a:latin typeface="Times New Roman" panose="02020603050405020304" pitchFamily="18" charset="0"/>
                <a:cs typeface="Times New Roman" panose="02020603050405020304" pitchFamily="18" charset="0"/>
              </a:rPr>
              <a:t>Implementation Of Connection Oriented Service</a:t>
            </a:r>
          </a:p>
          <a:p>
            <a:endParaRPr lang="en-US" dirty="0"/>
          </a:p>
        </p:txBody>
      </p:sp>
    </p:spTree>
    <p:extLst>
      <p:ext uri="{BB962C8B-B14F-4D97-AF65-F5344CB8AC3E}">
        <p14:creationId xmlns:p14="http://schemas.microsoft.com/office/powerpoint/2010/main" val="2513507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6088"/>
          </a:xfrm>
        </p:spPr>
        <p:txBody>
          <a:bodyPr>
            <a:normAutofit fontScale="90000"/>
          </a:bodyPr>
          <a:lstStyle/>
          <a:p>
            <a:r>
              <a:rPr lang="en-US" b="1" dirty="0"/>
              <a:t>CONGESTION CONTROL ALGORITHM</a:t>
            </a:r>
            <a:br>
              <a:rPr lang="en-US" b="1" dirty="0"/>
            </a:br>
            <a:endParaRPr lang="en-US" dirty="0"/>
          </a:p>
        </p:txBody>
      </p:sp>
      <p:sp>
        <p:nvSpPr>
          <p:cNvPr id="3" name="Content Placeholder 2"/>
          <p:cNvSpPr>
            <a:spLocks noGrp="1"/>
          </p:cNvSpPr>
          <p:nvPr>
            <p:ph idx="1"/>
          </p:nvPr>
        </p:nvSpPr>
        <p:spPr>
          <a:xfrm>
            <a:off x="838200" y="993058"/>
            <a:ext cx="10515600" cy="5183905"/>
          </a:xfrm>
        </p:spPr>
        <p:txBody>
          <a:bodyPr>
            <a:normAutofit lnSpcReduction="10000"/>
          </a:bodyPr>
          <a:lstStyle/>
          <a:p>
            <a:r>
              <a:rPr lang="en-US" dirty="0"/>
              <a:t>Congestion control refers to techniques and mechanisms that can either prevent congestion before it happens or remove congestion after it has happened. In general, we can divide congestion control mechanisms into two broad categories: open-loop congestion control (prevention) and closed-loop congestion control (removal). </a:t>
            </a:r>
          </a:p>
          <a:p>
            <a:r>
              <a:rPr lang="en-US" b="1" dirty="0"/>
              <a:t>Open-Loop Congestion Control</a:t>
            </a:r>
            <a:r>
              <a:rPr lang="en-US" dirty="0"/>
              <a:t>: In open- loop congestion control, policies are applied to prevent congestion before it happens. In these mechanisms, congestion control is handled by either the source or the destination</a:t>
            </a:r>
            <a:r>
              <a:rPr lang="en-US" dirty="0" smtClean="0"/>
              <a:t>.</a:t>
            </a:r>
          </a:p>
          <a:p>
            <a:pPr lvl="1"/>
            <a:r>
              <a:rPr lang="en-US" dirty="0"/>
              <a:t>Retransmission Policy </a:t>
            </a:r>
            <a:endParaRPr lang="en-US" dirty="0" smtClean="0"/>
          </a:p>
          <a:p>
            <a:pPr lvl="1"/>
            <a:r>
              <a:rPr lang="en-US" dirty="0"/>
              <a:t>Window Policy </a:t>
            </a:r>
            <a:endParaRPr lang="en-US" dirty="0" smtClean="0"/>
          </a:p>
          <a:p>
            <a:pPr lvl="1"/>
            <a:r>
              <a:rPr lang="en-US" dirty="0"/>
              <a:t>Acknowledgment Policy </a:t>
            </a:r>
            <a:endParaRPr lang="en-US" dirty="0" smtClean="0"/>
          </a:p>
          <a:p>
            <a:pPr lvl="1"/>
            <a:r>
              <a:rPr lang="en-US" dirty="0"/>
              <a:t>Discarding Policy </a:t>
            </a:r>
            <a:endParaRPr lang="en-US" dirty="0" smtClean="0"/>
          </a:p>
          <a:p>
            <a:pPr lvl="1"/>
            <a:r>
              <a:rPr lang="en-US" dirty="0"/>
              <a:t>Admission Policy </a:t>
            </a:r>
          </a:p>
          <a:p>
            <a:endParaRPr lang="en-US" dirty="0"/>
          </a:p>
        </p:txBody>
      </p:sp>
    </p:spTree>
    <p:extLst>
      <p:ext uri="{BB962C8B-B14F-4D97-AF65-F5344CB8AC3E}">
        <p14:creationId xmlns:p14="http://schemas.microsoft.com/office/powerpoint/2010/main" val="3727695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Closed-Loop Congestion Control</a:t>
            </a:r>
            <a:r>
              <a:rPr lang="en-US" dirty="0"/>
              <a:t> </a:t>
            </a:r>
            <a:r>
              <a:rPr lang="en-US" dirty="0" smtClean="0"/>
              <a:t>:</a:t>
            </a:r>
            <a:r>
              <a:rPr lang="en-US" dirty="0"/>
              <a:t>Closed-loop congestion control mechanisms try to alleviate congestion after it happens. </a:t>
            </a:r>
          </a:p>
          <a:p>
            <a:r>
              <a:rPr lang="en-US" b="1" dirty="0" smtClean="0"/>
              <a:t>Backpressure:</a:t>
            </a:r>
          </a:p>
          <a:p>
            <a:endParaRPr lang="en-US" dirty="0"/>
          </a:p>
        </p:txBody>
      </p:sp>
      <p:pic>
        <p:nvPicPr>
          <p:cNvPr id="4" name="image16.jpeg"/>
          <p:cNvPicPr/>
          <p:nvPr/>
        </p:nvPicPr>
        <p:blipFill>
          <a:blip r:embed="rId2" cstate="print"/>
          <a:stretch>
            <a:fillRect/>
          </a:stretch>
        </p:blipFill>
        <p:spPr>
          <a:xfrm>
            <a:off x="2964774" y="3729098"/>
            <a:ext cx="5731510" cy="1720215"/>
          </a:xfrm>
          <a:prstGeom prst="rect">
            <a:avLst/>
          </a:prstGeom>
        </p:spPr>
      </p:pic>
    </p:spTree>
    <p:extLst>
      <p:ext uri="{BB962C8B-B14F-4D97-AF65-F5344CB8AC3E}">
        <p14:creationId xmlns:p14="http://schemas.microsoft.com/office/powerpoint/2010/main" val="196349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8026" y="1805961"/>
            <a:ext cx="10515600" cy="4351338"/>
          </a:xfrm>
        </p:spPr>
        <p:txBody>
          <a:bodyPr/>
          <a:lstStyle/>
          <a:p>
            <a:r>
              <a:rPr lang="en-US" b="1" dirty="0"/>
              <a:t>Choke Packet</a:t>
            </a:r>
            <a:r>
              <a:rPr lang="en-US" dirty="0"/>
              <a:t> </a:t>
            </a:r>
          </a:p>
        </p:txBody>
      </p:sp>
      <p:pic>
        <p:nvPicPr>
          <p:cNvPr id="4" name="Picture 3"/>
          <p:cNvPicPr>
            <a:picLocks noChangeAspect="1"/>
          </p:cNvPicPr>
          <p:nvPr/>
        </p:nvPicPr>
        <p:blipFill>
          <a:blip r:embed="rId2"/>
          <a:stretch>
            <a:fillRect/>
          </a:stretch>
        </p:blipFill>
        <p:spPr>
          <a:xfrm>
            <a:off x="1288026" y="2536723"/>
            <a:ext cx="7706873" cy="3106993"/>
          </a:xfrm>
          <a:prstGeom prst="rect">
            <a:avLst/>
          </a:prstGeom>
        </p:spPr>
      </p:pic>
    </p:spTree>
    <p:extLst>
      <p:ext uri="{BB962C8B-B14F-4D97-AF65-F5344CB8AC3E}">
        <p14:creationId xmlns:p14="http://schemas.microsoft.com/office/powerpoint/2010/main" val="31821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2619"/>
            <a:ext cx="10515600" cy="5744344"/>
          </a:xfrm>
        </p:spPr>
        <p:txBody>
          <a:bodyPr/>
          <a:lstStyle/>
          <a:p>
            <a:pPr algn="just"/>
            <a:r>
              <a:rPr lang="en-US" sz="2400" b="1" u="sng" dirty="0"/>
              <a:t>Implicit Signaling</a:t>
            </a:r>
            <a:r>
              <a:rPr lang="en-US" sz="2400" dirty="0"/>
              <a:t> In implicit signaling, there is no communication between the congested node or nodes and the source. The source guesses that there is congestion somewhere in the network from other symptoms. </a:t>
            </a:r>
          </a:p>
          <a:p>
            <a:pPr algn="just"/>
            <a:r>
              <a:rPr lang="en-US" sz="2400" dirty="0"/>
              <a:t>For example, when a source sends several packets and there is no acknowledgment for a while, one assumption is that the network is congested. The delay in receiving an acknowledgment is interpreted as congestion in the network; the source should slow down.</a:t>
            </a:r>
          </a:p>
          <a:p>
            <a:pPr algn="just"/>
            <a:r>
              <a:rPr lang="en-US" sz="2400" b="1" u="sng" dirty="0"/>
              <a:t>Explicit Signaling</a:t>
            </a:r>
            <a:r>
              <a:rPr lang="en-US" sz="2400" dirty="0"/>
              <a:t> The node that experiences congestion can explicitly send a signal to the source or destination. The explicit-signaling method, however, is different from the choke-packet method. In the choke-packet method, a separate packet is used for this purpose; in the explicit-signaling method, the signal is included in the packets that carry data. Explicit signaling can occur in either the forward or the backward direction. This type of congestion control can be seen in an ATM network</a:t>
            </a:r>
          </a:p>
        </p:txBody>
      </p:sp>
    </p:spTree>
    <p:extLst>
      <p:ext uri="{BB962C8B-B14F-4D97-AF65-F5344CB8AC3E}">
        <p14:creationId xmlns:p14="http://schemas.microsoft.com/office/powerpoint/2010/main" val="3958657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1613"/>
            <a:ext cx="10515600" cy="5685350"/>
          </a:xfrm>
        </p:spPr>
        <p:txBody>
          <a:bodyPr>
            <a:normAutofit/>
          </a:bodyPr>
          <a:lstStyle/>
          <a:p>
            <a:r>
              <a:rPr lang="en-US" b="1" u="sng" dirty="0" err="1"/>
              <a:t>QoS</a:t>
            </a:r>
            <a:r>
              <a:rPr lang="en-US" b="1" u="sng" dirty="0"/>
              <a:t>(Quality of Service)</a:t>
            </a:r>
            <a:r>
              <a:rPr lang="en-US" dirty="0"/>
              <a:t> is nothing but a quality that every flow seeks to attain smooth movement without any congestion.</a:t>
            </a:r>
          </a:p>
          <a:p>
            <a:r>
              <a:rPr lang="en-US" b="1" dirty="0"/>
              <a:t>Techniques to Improve </a:t>
            </a:r>
            <a:r>
              <a:rPr lang="en-US" b="1" dirty="0" err="1"/>
              <a:t>QoS</a:t>
            </a:r>
            <a:endParaRPr lang="en-US" dirty="0"/>
          </a:p>
          <a:p>
            <a:r>
              <a:rPr lang="en-US" dirty="0"/>
              <a:t> Some techniques that can be used to improve the quality of service. The four common methods: </a:t>
            </a:r>
            <a:r>
              <a:rPr lang="en-US" b="1" dirty="0"/>
              <a:t>scheduling, traffic shaping, admission control, and resource reservation.</a:t>
            </a:r>
            <a:endParaRPr lang="en-US" dirty="0"/>
          </a:p>
          <a:p>
            <a:r>
              <a:rPr lang="en-US" b="1" dirty="0" err="1" smtClean="0"/>
              <a:t>Scheduling:</a:t>
            </a:r>
            <a:r>
              <a:rPr lang="en-US" dirty="0" err="1" smtClean="0"/>
              <a:t>Packets</a:t>
            </a:r>
            <a:r>
              <a:rPr lang="en-US" dirty="0" smtClean="0"/>
              <a:t> </a:t>
            </a:r>
            <a:r>
              <a:rPr lang="en-US" dirty="0"/>
              <a:t>from different flows arrive at a switch or router for processing. A good scheduling technique treats the different flows in a fair and appropriate manner. Several scheduling techniques are designed to improve the quality of service. We discuss three of them here: FIFO queuing, priority queuing, and weighted fair queuing.</a:t>
            </a:r>
          </a:p>
          <a:p>
            <a:pPr marL="0" indent="0">
              <a:buNone/>
            </a:pPr>
            <a:endParaRPr lang="en-US" dirty="0"/>
          </a:p>
        </p:txBody>
      </p:sp>
    </p:spTree>
    <p:extLst>
      <p:ext uri="{BB962C8B-B14F-4D97-AF65-F5344CB8AC3E}">
        <p14:creationId xmlns:p14="http://schemas.microsoft.com/office/powerpoint/2010/main" val="463809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0439"/>
            <a:ext cx="10515600" cy="5616524"/>
          </a:xfrm>
        </p:spPr>
        <p:txBody>
          <a:bodyPr/>
          <a:lstStyle/>
          <a:p>
            <a:pPr marL="0" indent="0">
              <a:buNone/>
            </a:pPr>
            <a:r>
              <a:rPr lang="en-US" b="1" dirty="0" err="1"/>
              <a:t>i</a:t>
            </a:r>
            <a:r>
              <a:rPr lang="en-US" b="1" dirty="0"/>
              <a:t>. FIFO Queuing</a:t>
            </a:r>
            <a:endParaRPr lang="en-US" dirty="0"/>
          </a:p>
          <a:p>
            <a:r>
              <a:rPr lang="en-US" dirty="0"/>
              <a:t> In first-in, first-out (FIFO) queuing, packets wait in a buffer (queue) until the node (router or switch) is ready to process them. If the average arrival rate is higher than the average processing rate, the queue will fill up and new packets will be discarded. A FIFO queue is familiar to those who have had to wait for a bus at a bus stop.</a:t>
            </a:r>
          </a:p>
          <a:p>
            <a:endParaRPr lang="en-US" dirty="0"/>
          </a:p>
        </p:txBody>
      </p:sp>
      <p:pic>
        <p:nvPicPr>
          <p:cNvPr id="4" name="Picture 3" descr="https://img.brainkart.com/imagebk14/Binv4pL.jpg"/>
          <p:cNvPicPr/>
          <p:nvPr/>
        </p:nvPicPr>
        <p:blipFill>
          <a:blip r:embed="rId2"/>
          <a:srcRect/>
          <a:stretch>
            <a:fillRect/>
          </a:stretch>
        </p:blipFill>
        <p:spPr bwMode="auto">
          <a:xfrm>
            <a:off x="2341306" y="4157662"/>
            <a:ext cx="6172200" cy="1590675"/>
          </a:xfrm>
          <a:prstGeom prst="rect">
            <a:avLst/>
          </a:prstGeom>
          <a:noFill/>
          <a:ln w="9525">
            <a:noFill/>
            <a:miter lim="800000"/>
            <a:headEnd/>
            <a:tailEnd/>
          </a:ln>
        </p:spPr>
      </p:pic>
    </p:spTree>
    <p:extLst>
      <p:ext uri="{BB962C8B-B14F-4D97-AF65-F5344CB8AC3E}">
        <p14:creationId xmlns:p14="http://schemas.microsoft.com/office/powerpoint/2010/main" val="3234688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ii. Priority Queuing</a:t>
            </a:r>
            <a:r>
              <a:rPr lang="en-US" dirty="0"/>
              <a:t/>
            </a:r>
            <a:br>
              <a:rPr lang="en-US" dirty="0"/>
            </a:br>
            <a:endParaRPr lang="en-US" dirty="0"/>
          </a:p>
        </p:txBody>
      </p:sp>
      <p:sp>
        <p:nvSpPr>
          <p:cNvPr id="3" name="Content Placeholder 2"/>
          <p:cNvSpPr>
            <a:spLocks noGrp="1"/>
          </p:cNvSpPr>
          <p:nvPr>
            <p:ph idx="1"/>
          </p:nvPr>
        </p:nvSpPr>
        <p:spPr>
          <a:xfrm>
            <a:off x="838200" y="1042219"/>
            <a:ext cx="10515600" cy="5134744"/>
          </a:xfrm>
        </p:spPr>
        <p:txBody>
          <a:bodyPr>
            <a:normAutofit/>
          </a:bodyPr>
          <a:lstStyle/>
          <a:p>
            <a:pPr algn="just"/>
            <a:r>
              <a:rPr lang="en-US" dirty="0"/>
              <a:t> </a:t>
            </a:r>
            <a:r>
              <a:rPr lang="en-US" sz="2400" dirty="0"/>
              <a:t>In priority queuing, packets are first assigned to a priority class. Each priority class has its own queue. The packets in the highest-priority queue are processed first. Packets in the lowest- priority queue are processed last. Note that the system does not stop serving a queue until it is empty. Figure 4.32 shows priority queuing with two priority levels (for simplicity</a:t>
            </a:r>
            <a:r>
              <a:rPr lang="en-US" sz="2400" dirty="0" smtClean="0"/>
              <a:t>).</a:t>
            </a:r>
            <a:r>
              <a:rPr lang="en-US" sz="2400" dirty="0"/>
              <a:t> </a:t>
            </a:r>
          </a:p>
          <a:p>
            <a:pPr algn="just"/>
            <a:r>
              <a:rPr lang="en-US" sz="2400" dirty="0"/>
              <a:t>A priority queue can provide better </a:t>
            </a:r>
            <a:r>
              <a:rPr lang="en-US" sz="2400" dirty="0" err="1"/>
              <a:t>QoS</a:t>
            </a:r>
            <a:r>
              <a:rPr lang="en-US" sz="2400" dirty="0"/>
              <a:t> than the FIFO queue because higher priority traffic, such as multimedia, can reach the destination with less delay. However, there is a potential drawback. If there is a continuous flow in a high-priority queue, the packets in the lower-priority queues will never have a chance to be processed. This is a condition called starvation</a:t>
            </a:r>
          </a:p>
          <a:p>
            <a:pPr algn="just"/>
            <a:endParaRPr lang="en-US" sz="2400" dirty="0"/>
          </a:p>
        </p:txBody>
      </p:sp>
      <p:pic>
        <p:nvPicPr>
          <p:cNvPr id="4" name="Picture 3"/>
          <p:cNvPicPr>
            <a:picLocks noChangeAspect="1"/>
          </p:cNvPicPr>
          <p:nvPr/>
        </p:nvPicPr>
        <p:blipFill>
          <a:blip r:embed="rId2"/>
          <a:stretch>
            <a:fillRect/>
          </a:stretch>
        </p:blipFill>
        <p:spPr>
          <a:xfrm>
            <a:off x="2905661" y="4607870"/>
            <a:ext cx="6066046" cy="2146892"/>
          </a:xfrm>
          <a:prstGeom prst="rect">
            <a:avLst/>
          </a:prstGeom>
        </p:spPr>
      </p:pic>
    </p:spTree>
    <p:extLst>
      <p:ext uri="{BB962C8B-B14F-4D97-AF65-F5344CB8AC3E}">
        <p14:creationId xmlns:p14="http://schemas.microsoft.com/office/powerpoint/2010/main" val="1980003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9107"/>
          </a:xfrm>
        </p:spPr>
        <p:txBody>
          <a:bodyPr>
            <a:normAutofit fontScale="90000"/>
          </a:bodyPr>
          <a:lstStyle/>
          <a:p>
            <a:r>
              <a:rPr lang="en-US" b="1" dirty="0"/>
              <a:t>iii. Weighted Fair Queuing</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848465" y="1248696"/>
            <a:ext cx="7524419" cy="4680155"/>
          </a:xfrm>
          <a:prstGeom prst="rect">
            <a:avLst/>
          </a:prstGeom>
        </p:spPr>
      </p:pic>
    </p:spTree>
    <p:extLst>
      <p:ext uri="{BB962C8B-B14F-4D97-AF65-F5344CB8AC3E}">
        <p14:creationId xmlns:p14="http://schemas.microsoft.com/office/powerpoint/2010/main" val="312891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Leaky Bucket</a:t>
            </a:r>
            <a:r>
              <a:rPr lang="en-US" dirty="0"/>
              <a:t/>
            </a:r>
            <a:br>
              <a:rPr lang="en-US" dirty="0"/>
            </a:br>
            <a:endParaRPr lang="en-US" dirty="0"/>
          </a:p>
        </p:txBody>
      </p:sp>
      <p:sp>
        <p:nvSpPr>
          <p:cNvPr id="3" name="Content Placeholder 2"/>
          <p:cNvSpPr>
            <a:spLocks noGrp="1"/>
          </p:cNvSpPr>
          <p:nvPr>
            <p:ph idx="1"/>
          </p:nvPr>
        </p:nvSpPr>
        <p:spPr>
          <a:xfrm>
            <a:off x="511277" y="1052052"/>
            <a:ext cx="10842523" cy="5496232"/>
          </a:xfrm>
        </p:spPr>
        <p:txBody>
          <a:bodyPr/>
          <a:lstStyle/>
          <a:p>
            <a:pPr algn="just"/>
            <a:r>
              <a:rPr lang="en-US" sz="2400" dirty="0"/>
              <a:t>If a bucket has a small hole at the bottom, the water leaks from the bucket at a constant rate as long as there is water in the bucket. The rate at which the water leaks does not depend on the rate at which the water is input to the bucket unless the bucket is empty. The input rate can vary, but the output rate remains constant. Similarly, in networking, a technique called leaky bucket can smooth out </a:t>
            </a:r>
            <a:r>
              <a:rPr lang="en-US" sz="2400" dirty="0" err="1"/>
              <a:t>bursty</a:t>
            </a:r>
            <a:r>
              <a:rPr lang="en-US" sz="2400" dirty="0"/>
              <a:t> traffic. </a:t>
            </a:r>
            <a:r>
              <a:rPr lang="en-US" sz="2400" dirty="0" err="1"/>
              <a:t>Bursty</a:t>
            </a:r>
            <a:r>
              <a:rPr lang="en-US" sz="2400" dirty="0"/>
              <a:t> chunks are stored in the bucket and sent out at an average rate. Figure 4.34 shows a leaky bucket and its effects</a:t>
            </a:r>
            <a:r>
              <a:rPr lang="en-US" dirty="0"/>
              <a:t>.</a:t>
            </a:r>
          </a:p>
          <a:p>
            <a:endParaRPr lang="en-US" dirty="0"/>
          </a:p>
        </p:txBody>
      </p:sp>
      <p:pic>
        <p:nvPicPr>
          <p:cNvPr id="4" name="Picture 3"/>
          <p:cNvPicPr>
            <a:picLocks noChangeAspect="1"/>
          </p:cNvPicPr>
          <p:nvPr/>
        </p:nvPicPr>
        <p:blipFill>
          <a:blip r:embed="rId2"/>
          <a:stretch>
            <a:fillRect/>
          </a:stretch>
        </p:blipFill>
        <p:spPr>
          <a:xfrm>
            <a:off x="2340077" y="3598701"/>
            <a:ext cx="6774426" cy="2851259"/>
          </a:xfrm>
          <a:prstGeom prst="rect">
            <a:avLst/>
          </a:prstGeom>
        </p:spPr>
      </p:pic>
    </p:spTree>
    <p:extLst>
      <p:ext uri="{BB962C8B-B14F-4D97-AF65-F5344CB8AC3E}">
        <p14:creationId xmlns:p14="http://schemas.microsoft.com/office/powerpoint/2010/main" val="3184118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1110"/>
            <a:ext cx="10515600" cy="5655853"/>
          </a:xfrm>
        </p:spPr>
        <p:txBody>
          <a:bodyPr/>
          <a:lstStyle/>
          <a:p>
            <a:pPr algn="just"/>
            <a:r>
              <a:rPr lang="en-US" sz="2400" dirty="0"/>
              <a:t>W</a:t>
            </a:r>
            <a:r>
              <a:rPr lang="en-US" sz="2400" dirty="0" smtClean="0"/>
              <a:t>e </a:t>
            </a:r>
            <a:r>
              <a:rPr lang="en-US" sz="2400" dirty="0"/>
              <a:t>assume that the network has committed a bandwidth of 3 Mbps for a host. The use of the leaky bucket shapes the input traffic to make it conform to this commitment. In Figure 4.34 the host sends a burst of data at a rate of 12 Mbps for 2 s, for a total of 24 </a:t>
            </a:r>
            <a:r>
              <a:rPr lang="en-US" sz="2400" dirty="0" err="1"/>
              <a:t>Mbits</a:t>
            </a:r>
            <a:r>
              <a:rPr lang="en-US" sz="2400" dirty="0"/>
              <a:t> of data. The host is silent for 5 s and then sends data at a rate of 2 Mbps for 3 s, for a total of 6 </a:t>
            </a:r>
            <a:r>
              <a:rPr lang="en-US" sz="2400" dirty="0" err="1"/>
              <a:t>Mbits</a:t>
            </a:r>
            <a:r>
              <a:rPr lang="en-US" sz="2400" dirty="0"/>
              <a:t> of data. In all, the host has sent 30 </a:t>
            </a:r>
            <a:r>
              <a:rPr lang="en-US" sz="2400" dirty="0" err="1"/>
              <a:t>Mbits</a:t>
            </a:r>
            <a:r>
              <a:rPr lang="en-US" sz="2400" dirty="0"/>
              <a:t> of data in </a:t>
            </a:r>
            <a:r>
              <a:rPr lang="en-US" sz="2400" dirty="0" err="1"/>
              <a:t>lOs</a:t>
            </a:r>
            <a:r>
              <a:rPr lang="en-US" sz="2400" dirty="0"/>
              <a:t>. The leaky bucket smooth’s the traffic by sending out data at a rate of 3 Mbps during the same 10 s.</a:t>
            </a:r>
          </a:p>
          <a:p>
            <a:pPr algn="just"/>
            <a:endParaRPr lang="en-US" sz="2400" dirty="0"/>
          </a:p>
        </p:txBody>
      </p:sp>
      <p:pic>
        <p:nvPicPr>
          <p:cNvPr id="4" name="Picture 3"/>
          <p:cNvPicPr>
            <a:picLocks noChangeAspect="1"/>
          </p:cNvPicPr>
          <p:nvPr/>
        </p:nvPicPr>
        <p:blipFill>
          <a:blip r:embed="rId2"/>
          <a:stretch>
            <a:fillRect/>
          </a:stretch>
        </p:blipFill>
        <p:spPr>
          <a:xfrm>
            <a:off x="1759973" y="3616809"/>
            <a:ext cx="8091949" cy="2560154"/>
          </a:xfrm>
          <a:prstGeom prst="rect">
            <a:avLst/>
          </a:prstGeom>
        </p:spPr>
      </p:pic>
    </p:spTree>
    <p:extLst>
      <p:ext uri="{BB962C8B-B14F-4D97-AF65-F5344CB8AC3E}">
        <p14:creationId xmlns:p14="http://schemas.microsoft.com/office/powerpoint/2010/main" val="1573614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STORE &amp; FORWARD </a:t>
            </a:r>
            <a:r>
              <a:rPr lang="en-US" b="1" dirty="0" smtClean="0"/>
              <a:t>PACKET</a:t>
            </a:r>
            <a:r>
              <a:rPr lang="en-US" dirty="0"/>
              <a:t/>
            </a:r>
            <a:br>
              <a:rPr lang="en-US" dirty="0"/>
            </a:br>
            <a:endParaRPr lang="en-US" dirty="0"/>
          </a:p>
        </p:txBody>
      </p:sp>
      <p:pic>
        <p:nvPicPr>
          <p:cNvPr id="4" name="Content Placeholder 3" descr="https://www.tutorialspoint.com/assets/questions/media/46033/layer_mechanism.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1819" y="2182019"/>
            <a:ext cx="8790039" cy="3638550"/>
          </a:xfrm>
          <a:prstGeom prst="rect">
            <a:avLst/>
          </a:prstGeom>
          <a:noFill/>
          <a:ln>
            <a:noFill/>
          </a:ln>
        </p:spPr>
      </p:pic>
    </p:spTree>
    <p:extLst>
      <p:ext uri="{BB962C8B-B14F-4D97-AF65-F5344CB8AC3E}">
        <p14:creationId xmlns:p14="http://schemas.microsoft.com/office/powerpoint/2010/main" val="3954174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Token Bucket</a:t>
            </a:r>
            <a:r>
              <a:rPr lang="en-US" dirty="0"/>
              <a:t/>
            </a:r>
            <a:br>
              <a:rPr lang="en-US" dirty="0"/>
            </a:br>
            <a:endParaRPr lang="en-US" dirty="0"/>
          </a:p>
        </p:txBody>
      </p:sp>
      <p:sp>
        <p:nvSpPr>
          <p:cNvPr id="3" name="Content Placeholder 2"/>
          <p:cNvSpPr>
            <a:spLocks noGrp="1"/>
          </p:cNvSpPr>
          <p:nvPr>
            <p:ph idx="1"/>
          </p:nvPr>
        </p:nvSpPr>
        <p:spPr>
          <a:xfrm>
            <a:off x="838200" y="1061884"/>
            <a:ext cx="10515600" cy="5466735"/>
          </a:xfrm>
        </p:spPr>
        <p:txBody>
          <a:bodyPr/>
          <a:lstStyle/>
          <a:p>
            <a:r>
              <a:rPr lang="en-US" dirty="0"/>
              <a:t> The leaky bucket is very restrictive. It does not credit an idle host. </a:t>
            </a:r>
            <a:endParaRPr lang="en-US" dirty="0" smtClean="0"/>
          </a:p>
          <a:p>
            <a:r>
              <a:rPr lang="en-US" dirty="0" smtClean="0"/>
              <a:t>For </a:t>
            </a:r>
            <a:r>
              <a:rPr lang="en-US" dirty="0"/>
              <a:t>example, if a host is not sending for a while, its bucket becomes empty. </a:t>
            </a:r>
            <a:endParaRPr lang="en-US" dirty="0" smtClean="0"/>
          </a:p>
          <a:p>
            <a:r>
              <a:rPr lang="en-US" dirty="0" smtClean="0"/>
              <a:t>Now </a:t>
            </a:r>
            <a:r>
              <a:rPr lang="en-US" dirty="0"/>
              <a:t>if the host has </a:t>
            </a:r>
            <a:r>
              <a:rPr lang="en-US" dirty="0" err="1"/>
              <a:t>bursty</a:t>
            </a:r>
            <a:r>
              <a:rPr lang="en-US" dirty="0"/>
              <a:t> data, the leaky bucket allows only an average rate. </a:t>
            </a:r>
            <a:endParaRPr lang="en-US" dirty="0" smtClean="0"/>
          </a:p>
          <a:p>
            <a:r>
              <a:rPr lang="en-US" dirty="0" smtClean="0"/>
              <a:t>The </a:t>
            </a:r>
            <a:r>
              <a:rPr lang="en-US" dirty="0"/>
              <a:t>time when the host was idle is not taken into account. </a:t>
            </a:r>
            <a:endParaRPr lang="en-US" dirty="0" smtClean="0"/>
          </a:p>
          <a:p>
            <a:r>
              <a:rPr lang="en-US" dirty="0" smtClean="0"/>
              <a:t>On </a:t>
            </a:r>
            <a:r>
              <a:rPr lang="en-US" dirty="0"/>
              <a:t>the other hand, the token bucket algorithm allows idle hosts to accumulate credit for the future in the form of tokens. </a:t>
            </a:r>
            <a:endParaRPr lang="en-US" dirty="0" smtClean="0"/>
          </a:p>
          <a:p>
            <a:r>
              <a:rPr lang="en-US" dirty="0" smtClean="0"/>
              <a:t>For </a:t>
            </a:r>
            <a:r>
              <a:rPr lang="en-US" dirty="0"/>
              <a:t>each tick of the clock, the system sends n tokens to the bucket. The system removes one token for every cell (or byte) of data sent. For example, if n is 100 and the host is idle for 100 ticks, the bucket collects 10,000 tokens.</a:t>
            </a:r>
          </a:p>
          <a:p>
            <a:endParaRPr lang="en-US" dirty="0"/>
          </a:p>
        </p:txBody>
      </p:sp>
    </p:spTree>
    <p:extLst>
      <p:ext uri="{BB962C8B-B14F-4D97-AF65-F5344CB8AC3E}">
        <p14:creationId xmlns:p14="http://schemas.microsoft.com/office/powerpoint/2010/main" val="938773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00981" y="983226"/>
            <a:ext cx="8239432" cy="5270090"/>
          </a:xfrm>
          <a:prstGeom prst="rect">
            <a:avLst/>
          </a:prstGeom>
        </p:spPr>
      </p:pic>
    </p:spTree>
    <p:extLst>
      <p:ext uri="{BB962C8B-B14F-4D97-AF65-F5344CB8AC3E}">
        <p14:creationId xmlns:p14="http://schemas.microsoft.com/office/powerpoint/2010/main" val="4264577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6916"/>
            <a:ext cx="10515600" cy="5410047"/>
          </a:xfrm>
        </p:spPr>
        <p:txBody>
          <a:bodyPr/>
          <a:lstStyle/>
          <a:p>
            <a:pPr algn="just"/>
            <a:r>
              <a:rPr lang="en-IN" dirty="0"/>
              <a:t>The token bucket can easily be implemented with a counter. The token is initialized to zero. Each time a token is added, the counter is incremented by 1. Each time a unit of data is sent, the counter is decremented by 1. When the counter is zero, the host cannot send data.</a:t>
            </a:r>
            <a:endParaRPr lang="en-US" dirty="0"/>
          </a:p>
          <a:p>
            <a:endParaRPr lang="en-US" dirty="0"/>
          </a:p>
        </p:txBody>
      </p:sp>
    </p:spTree>
    <p:extLst>
      <p:ext uri="{BB962C8B-B14F-4D97-AF65-F5344CB8AC3E}">
        <p14:creationId xmlns:p14="http://schemas.microsoft.com/office/powerpoint/2010/main" val="327434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INTERNETWORKING</a:t>
            </a:r>
            <a:r>
              <a:rPr lang="en-US" dirty="0"/>
              <a:t/>
            </a:r>
            <a:br>
              <a:rPr lang="en-US" dirty="0"/>
            </a:br>
            <a:endParaRPr lang="en-US" dirty="0"/>
          </a:p>
        </p:txBody>
      </p:sp>
      <p:sp>
        <p:nvSpPr>
          <p:cNvPr id="3" name="Content Placeholder 2"/>
          <p:cNvSpPr>
            <a:spLocks noGrp="1"/>
          </p:cNvSpPr>
          <p:nvPr>
            <p:ph idx="1"/>
          </p:nvPr>
        </p:nvSpPr>
        <p:spPr>
          <a:xfrm>
            <a:off x="838200" y="1248696"/>
            <a:ext cx="10515600" cy="5609303"/>
          </a:xfrm>
        </p:spPr>
        <p:txBody>
          <a:bodyPr>
            <a:normAutofit fontScale="92500" lnSpcReduction="10000"/>
          </a:bodyPr>
          <a:lstStyle/>
          <a:p>
            <a:pPr algn="just"/>
            <a:r>
              <a:rPr lang="en-US" dirty="0"/>
              <a:t>Internetworking is process or technique of connecting different networks by using intermediary devices such as routers or gateways devices. Internetworking ensures data communication among networks owned &amp; operated by different entities using a common data communication &amp; </a:t>
            </a:r>
            <a:r>
              <a:rPr lang="en-US" dirty="0" smtClean="0"/>
              <a:t>internet </a:t>
            </a:r>
            <a:r>
              <a:rPr lang="en-US" dirty="0"/>
              <a:t>routing </a:t>
            </a:r>
            <a:r>
              <a:rPr lang="en-US" dirty="0" smtClean="0"/>
              <a:t>protocol</a:t>
            </a:r>
          </a:p>
          <a:p>
            <a:pPr algn="just"/>
            <a:r>
              <a:rPr lang="en-US" dirty="0"/>
              <a:t>Internetworking is a term used by CISCO. Any inter-connection among or between public, private or commercial, industrial or government. Computer may also defined as Internetwork or Internetworking The standard reference model for Internetworking is OSI/ ISO model. </a:t>
            </a:r>
            <a:endParaRPr lang="en-US" dirty="0" smtClean="0"/>
          </a:p>
          <a:p>
            <a:pPr algn="just"/>
            <a:r>
              <a:rPr lang="en-US" dirty="0" smtClean="0"/>
              <a:t>Two </a:t>
            </a:r>
            <a:r>
              <a:rPr lang="en-US" dirty="0"/>
              <a:t>architectural models are commonly used to describe protocols &amp; methods used in Internetworking. An internetwork is a collection of individual networks, connected by intermediate networking devices, that functions as a single large network. </a:t>
            </a:r>
            <a:endParaRPr lang="en-US" dirty="0" smtClean="0"/>
          </a:p>
          <a:p>
            <a:pPr algn="just"/>
            <a:r>
              <a:rPr lang="en-US" dirty="0" smtClean="0"/>
              <a:t>Internetworking </a:t>
            </a:r>
            <a:r>
              <a:rPr lang="en-US" dirty="0"/>
              <a:t>refers other industry, products and procedures that meet the challenge of creating and administering internetworks.</a:t>
            </a:r>
          </a:p>
          <a:p>
            <a:pPr algn="just"/>
            <a:endParaRPr lang="en-US" dirty="0"/>
          </a:p>
        </p:txBody>
      </p:sp>
    </p:spTree>
    <p:extLst>
      <p:ext uri="{BB962C8B-B14F-4D97-AF65-F5344CB8AC3E}">
        <p14:creationId xmlns:p14="http://schemas.microsoft.com/office/powerpoint/2010/main" val="73969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History of Internetworking</a:t>
            </a:r>
            <a:r>
              <a:rPr lang="en-US" dirty="0"/>
              <a:t/>
            </a:r>
            <a:br>
              <a:rPr lang="en-US" dirty="0"/>
            </a:br>
            <a:endParaRPr lang="en-US" dirty="0"/>
          </a:p>
        </p:txBody>
      </p:sp>
      <p:sp>
        <p:nvSpPr>
          <p:cNvPr id="3" name="Content Placeholder 2"/>
          <p:cNvSpPr>
            <a:spLocks noGrp="1"/>
          </p:cNvSpPr>
          <p:nvPr>
            <p:ph idx="1"/>
          </p:nvPr>
        </p:nvSpPr>
        <p:spPr>
          <a:xfrm>
            <a:off x="838200" y="1248697"/>
            <a:ext cx="10515600" cy="4928266"/>
          </a:xfrm>
        </p:spPr>
        <p:txBody>
          <a:bodyPr/>
          <a:lstStyle/>
          <a:p>
            <a:pPr algn="just"/>
            <a:r>
              <a:rPr lang="en-US" dirty="0"/>
              <a:t>The first networks were time-sharing networks that used mainframes and attached terminals. Such environments were implemented by both IBM’s System Network Architecture (SNA) and Digital’s network architecture.</a:t>
            </a:r>
          </a:p>
          <a:p>
            <a:r>
              <a:rPr lang="en-US" dirty="0"/>
              <a:t>Local area networks (LANs) evolved around the PC revolution. LANs enabled multiple users in a relatively small geographical area to exchange files and messages, as well as access shared resources such as file servers.</a:t>
            </a:r>
          </a:p>
          <a:p>
            <a:r>
              <a:rPr lang="en-US" dirty="0"/>
              <a:t>Wide area networks (WANs) interconnect LANs across normal telephone lines (and other media), thereby interconnecting geographically dispersed users.</a:t>
            </a:r>
          </a:p>
          <a:p>
            <a:endParaRPr lang="en-US" dirty="0"/>
          </a:p>
        </p:txBody>
      </p:sp>
    </p:spTree>
    <p:extLst>
      <p:ext uri="{BB962C8B-B14F-4D97-AF65-F5344CB8AC3E}">
        <p14:creationId xmlns:p14="http://schemas.microsoft.com/office/powerpoint/2010/main" val="702656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838200" y="206477"/>
            <a:ext cx="10515600" cy="6312310"/>
          </a:xfrm>
        </p:spPr>
        <p:txBody>
          <a:bodyPr/>
          <a:lstStyle/>
          <a:p>
            <a:pPr marL="0" indent="0" algn="just">
              <a:buNone/>
            </a:pPr>
            <a:r>
              <a:rPr lang="en-US" dirty="0"/>
              <a:t>Today, high-speed LANs and switched internetworks are becoming widely used, largely because they operate at very high speeds and support such high-bandwidth applications as voice and video conferencing. </a:t>
            </a:r>
            <a:endParaRPr lang="en-US" dirty="0" smtClean="0"/>
          </a:p>
          <a:p>
            <a:pPr marL="0" indent="0" algn="just">
              <a:buNone/>
            </a:pPr>
            <a:r>
              <a:rPr lang="en-US" dirty="0"/>
              <a:t>Internetworking evolved as a solution to three key problems: </a:t>
            </a:r>
            <a:endParaRPr lang="en-US" dirty="0" smtClean="0"/>
          </a:p>
          <a:p>
            <a:pPr lvl="2" algn="just"/>
            <a:r>
              <a:rPr lang="en-US" dirty="0" smtClean="0"/>
              <a:t>isolated LANs</a:t>
            </a:r>
          </a:p>
          <a:p>
            <a:pPr lvl="2" algn="just"/>
            <a:r>
              <a:rPr lang="en-US" dirty="0" smtClean="0"/>
              <a:t>duplication </a:t>
            </a:r>
            <a:r>
              <a:rPr lang="en-US" dirty="0"/>
              <a:t>of </a:t>
            </a:r>
            <a:r>
              <a:rPr lang="en-US" dirty="0" smtClean="0"/>
              <a:t>resources</a:t>
            </a:r>
          </a:p>
          <a:p>
            <a:pPr lvl="2" algn="just"/>
            <a:r>
              <a:rPr lang="en-US" dirty="0" smtClean="0"/>
              <a:t>lack </a:t>
            </a:r>
            <a:r>
              <a:rPr lang="en-US" dirty="0"/>
              <a:t>of network management. </a:t>
            </a:r>
            <a:endParaRPr lang="en-US" dirty="0" smtClean="0"/>
          </a:p>
          <a:p>
            <a:pPr marL="457200" lvl="1" indent="0" algn="just">
              <a:buNone/>
            </a:pPr>
            <a:endParaRPr lang="en-US" dirty="0" smtClean="0"/>
          </a:p>
          <a:p>
            <a:pPr lvl="1">
              <a:buFont typeface="Wingdings" panose="05000000000000000000" pitchFamily="2" charset="2"/>
              <a:buChar char="Ø"/>
            </a:pPr>
            <a:r>
              <a:rPr lang="en-US" dirty="0" smtClean="0"/>
              <a:t>Isolated LANS made electronic communication between different offices or departments impossible. </a:t>
            </a:r>
          </a:p>
          <a:p>
            <a:pPr lvl="1">
              <a:buFont typeface="Wingdings" panose="05000000000000000000" pitchFamily="2" charset="2"/>
              <a:buChar char="Ø"/>
            </a:pPr>
            <a:r>
              <a:rPr lang="en-US" dirty="0"/>
              <a:t>Duplication of resources meant that the same hardware and software had to </a:t>
            </a:r>
            <a:r>
              <a:rPr lang="en-US"/>
              <a:t>be </a:t>
            </a:r>
            <a:r>
              <a:rPr lang="en-US" smtClean="0"/>
              <a:t>supplied </a:t>
            </a:r>
            <a:r>
              <a:rPr lang="en-US" dirty="0"/>
              <a:t>to each office or department, as did a separate support staff. </a:t>
            </a:r>
            <a:endParaRPr lang="en-US" dirty="0" smtClean="0"/>
          </a:p>
          <a:p>
            <a:pPr lvl="1">
              <a:buFont typeface="Wingdings" panose="05000000000000000000" pitchFamily="2" charset="2"/>
              <a:buChar char="Ø"/>
            </a:pPr>
            <a:r>
              <a:rPr lang="en-US" dirty="0"/>
              <a:t>This lack of network management meant that no centralized method of managing and troubleshooting networks existed. </a:t>
            </a:r>
            <a:endParaRPr lang="en-US" dirty="0" smtClean="0"/>
          </a:p>
        </p:txBody>
      </p:sp>
    </p:spTree>
    <p:extLst>
      <p:ext uri="{BB962C8B-B14F-4D97-AF65-F5344CB8AC3E}">
        <p14:creationId xmlns:p14="http://schemas.microsoft.com/office/powerpoint/2010/main" val="1388669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297" y="304800"/>
            <a:ext cx="11019503" cy="6233652"/>
          </a:xfrm>
        </p:spPr>
        <p:txBody>
          <a:bodyPr>
            <a:normAutofit lnSpcReduction="10000"/>
          </a:bodyPr>
          <a:lstStyle/>
          <a:p>
            <a:pPr algn="just"/>
            <a:r>
              <a:rPr lang="en-US" dirty="0"/>
              <a:t>There are three types in internetworking are as follows</a:t>
            </a:r>
            <a:r>
              <a:rPr lang="en-US" dirty="0" smtClean="0"/>
              <a:t>:</a:t>
            </a:r>
          </a:p>
          <a:p>
            <a:pPr algn="just"/>
            <a:r>
              <a:rPr lang="en-US" b="1" dirty="0"/>
              <a:t>Extranet</a:t>
            </a:r>
            <a:r>
              <a:rPr lang="en-US" dirty="0"/>
              <a:t>: An Extranet is a network of internetwork or internetworking that is limited in scope to a single organization or entity but has limited connections to networks of one or more other. Usually, but not necessarily, trusted organization or entities. Extranet may also be categorized as a MAN, Wan or other type network</a:t>
            </a:r>
            <a:endParaRPr lang="en-US" sz="2400" dirty="0"/>
          </a:p>
          <a:p>
            <a:pPr algn="just"/>
            <a:r>
              <a:rPr lang="en-US" b="1" dirty="0" smtClean="0"/>
              <a:t>Intranet</a:t>
            </a:r>
            <a:r>
              <a:rPr lang="en-US" dirty="0"/>
              <a:t>: An intranet is a set of interconnected networks or internetworking using internet protocol &amp; uses IP-based tools such as web browser &amp; FTP tools that is under control of single administrative entity. A large Intranet will have its own web – server to provide users with information</a:t>
            </a:r>
            <a:endParaRPr lang="en-US" sz="2400" dirty="0"/>
          </a:p>
          <a:p>
            <a:pPr algn="just"/>
            <a:r>
              <a:rPr lang="en-US" b="1" dirty="0" smtClean="0"/>
              <a:t>Internet</a:t>
            </a:r>
            <a:r>
              <a:rPr lang="en-US" dirty="0"/>
              <a:t>: A specific internetworking consists of a worldwide inter-connection of government, academic, public </a:t>
            </a:r>
            <a:r>
              <a:rPr lang="en-US" dirty="0" smtClean="0"/>
              <a:t>&amp;private </a:t>
            </a:r>
            <a:r>
              <a:rPr lang="en-US" dirty="0"/>
              <a:t>networks based upon ARPANET (</a:t>
            </a:r>
            <a:r>
              <a:rPr lang="en-US" b="1" dirty="0"/>
              <a:t>Advanced Research Projects Agency Network</a:t>
            </a:r>
            <a:r>
              <a:rPr lang="en-US" dirty="0"/>
              <a:t>) developed by ARPA of U.S. department of defense also home to WWW (World wide Web) &amp; referred as ‘Internet’.</a:t>
            </a:r>
            <a:endParaRPr lang="en-US" sz="2400" dirty="0"/>
          </a:p>
          <a:p>
            <a:pPr lvl="1"/>
            <a:endParaRPr lang="en-US" dirty="0"/>
          </a:p>
        </p:txBody>
      </p:sp>
    </p:spTree>
    <p:extLst>
      <p:ext uri="{BB962C8B-B14F-4D97-AF65-F5344CB8AC3E}">
        <p14:creationId xmlns:p14="http://schemas.microsoft.com/office/powerpoint/2010/main" val="2356001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353961"/>
            <a:ext cx="10515600" cy="5823002"/>
          </a:xfrm>
        </p:spPr>
        <p:txBody>
          <a:bodyPr>
            <a:normAutofit fontScale="85000" lnSpcReduction="20000"/>
          </a:bodyPr>
          <a:lstStyle/>
          <a:p>
            <a:pPr algn="just"/>
            <a:r>
              <a:rPr lang="en-US" b="1" dirty="0"/>
              <a:t>Internetworking Challenges</a:t>
            </a:r>
            <a:endParaRPr lang="en-US" dirty="0"/>
          </a:p>
          <a:p>
            <a:pPr lvl="0" algn="just"/>
            <a:r>
              <a:rPr lang="en-US" dirty="0"/>
              <a:t>Implementing a functional internetwork is no simple task. Many challenges must be faced, especially in the areas of connectivity, reliability, network management, and flexibility. Each area is key in establishing an efficient and effective internetwork.</a:t>
            </a:r>
          </a:p>
          <a:p>
            <a:pPr lvl="0" algn="just"/>
            <a:r>
              <a:rPr lang="en-US" dirty="0"/>
              <a:t>The challenge when connecting various systems is to support communication between disparate technologies. Different sites, for example, may use different types of media, or they might operate at varying speeds.</a:t>
            </a:r>
          </a:p>
          <a:p>
            <a:pPr lvl="0" algn="just"/>
            <a:r>
              <a:rPr lang="en-US" dirty="0"/>
              <a:t>Another essential consideration, reliable service, must be maintained in any internetwork. Individual users and entire organizations depend on consistent, reliable access to network resources.</a:t>
            </a:r>
          </a:p>
          <a:p>
            <a:pPr lvl="0" algn="just"/>
            <a:r>
              <a:rPr lang="en-US" dirty="0"/>
              <a:t>Furthermore, network management must provide centralized support and troubleshooting capabilities in an internetwork.</a:t>
            </a:r>
          </a:p>
          <a:p>
            <a:pPr lvl="0" algn="just"/>
            <a:r>
              <a:rPr lang="en-US" dirty="0"/>
              <a:t>Configuration, security, performance, and other issues must be adequately addressed for the internetwork to function smoothly.</a:t>
            </a:r>
          </a:p>
          <a:p>
            <a:pPr lvl="0" algn="just"/>
            <a:r>
              <a:rPr lang="en-US" dirty="0"/>
              <a:t>Flexibility, the final concern, is necessary for network expansion and new applications and services, among other factors</a:t>
            </a:r>
          </a:p>
          <a:p>
            <a:pPr marL="0" indent="0" algn="just">
              <a:buNone/>
            </a:pPr>
            <a:endParaRPr lang="en-US" dirty="0"/>
          </a:p>
          <a:p>
            <a:endParaRPr lang="en-US" dirty="0"/>
          </a:p>
        </p:txBody>
      </p:sp>
    </p:spTree>
    <p:extLst>
      <p:ext uri="{BB962C8B-B14F-4D97-AF65-F5344CB8AC3E}">
        <p14:creationId xmlns:p14="http://schemas.microsoft.com/office/powerpoint/2010/main" val="2652317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Network Layer in the Internet</a:t>
            </a:r>
            <a:r>
              <a:rPr lang="en-US" dirty="0"/>
              <a:t/>
            </a:r>
            <a:br>
              <a:rPr lang="en-US" dirty="0"/>
            </a:br>
            <a:endParaRPr lang="en-US" dirty="0"/>
          </a:p>
        </p:txBody>
      </p:sp>
      <p:sp>
        <p:nvSpPr>
          <p:cNvPr id="3" name="Content Placeholder 2"/>
          <p:cNvSpPr>
            <a:spLocks noGrp="1"/>
          </p:cNvSpPr>
          <p:nvPr>
            <p:ph idx="1"/>
          </p:nvPr>
        </p:nvSpPr>
        <p:spPr>
          <a:xfrm>
            <a:off x="838200" y="914400"/>
            <a:ext cx="10515600" cy="5781368"/>
          </a:xfrm>
        </p:spPr>
        <p:txBody>
          <a:bodyPr>
            <a:normAutofit fontScale="92500" lnSpcReduction="20000"/>
          </a:bodyPr>
          <a:lstStyle/>
          <a:p>
            <a:pPr algn="just"/>
            <a:r>
              <a:rPr lang="en-US" dirty="0"/>
              <a:t>The Internet layer, also known as the </a:t>
            </a:r>
            <a:r>
              <a:rPr lang="en-US" b="1" dirty="0"/>
              <a:t>network</a:t>
            </a:r>
            <a:r>
              <a:rPr lang="en-US" dirty="0"/>
              <a:t> </a:t>
            </a:r>
            <a:r>
              <a:rPr lang="en-US" b="1" dirty="0"/>
              <a:t>layer</a:t>
            </a:r>
            <a:r>
              <a:rPr lang="en-US" dirty="0"/>
              <a:t> or </a:t>
            </a:r>
            <a:r>
              <a:rPr lang="en-US" b="1" dirty="0"/>
              <a:t>IP</a:t>
            </a:r>
            <a:r>
              <a:rPr lang="en-US" dirty="0"/>
              <a:t> </a:t>
            </a:r>
            <a:r>
              <a:rPr lang="en-US" b="1" dirty="0"/>
              <a:t>layer</a:t>
            </a:r>
            <a:r>
              <a:rPr lang="en-US" dirty="0"/>
              <a:t>, accepts and delivers packets for the network. This layer includes the powerful Internet Protocol (IP), the Address Resolution Protocol (ARP), and the Internet Control Message Protocol (ICMP).</a:t>
            </a:r>
          </a:p>
          <a:p>
            <a:pPr algn="just"/>
            <a:r>
              <a:rPr lang="en-US" b="1" dirty="0"/>
              <a:t>Network layer:</a:t>
            </a:r>
            <a:r>
              <a:rPr lang="en-US" dirty="0"/>
              <a:t> The network layer works for the transmission of data from one host to the other located in different networks. It also takes care of packet routing i.e. selection of the shortest path to transmit the packet, from the number of routes available.</a:t>
            </a:r>
          </a:p>
          <a:p>
            <a:r>
              <a:rPr lang="en-US" b="1" dirty="0"/>
              <a:t>Why Network Layer in the Internet?</a:t>
            </a:r>
          </a:p>
          <a:p>
            <a:r>
              <a:rPr lang="en-US" dirty="0"/>
              <a:t>The Internet can be viewed as a collection of subnetworks or Autonomous Systems (AS). IP (Internet Protocol) hosts the whole Internet together.</a:t>
            </a:r>
          </a:p>
          <a:p>
            <a:r>
              <a:rPr lang="en-US" dirty="0"/>
              <a:t>Communication in the Internet works as follows:</a:t>
            </a:r>
          </a:p>
          <a:p>
            <a:pPr lvl="0"/>
            <a:r>
              <a:rPr lang="en-US" dirty="0"/>
              <a:t>The transport layer takes data streams and breaks them up into datagrams.</a:t>
            </a:r>
          </a:p>
          <a:p>
            <a:pPr lvl="0"/>
            <a:r>
              <a:rPr lang="en-US" dirty="0"/>
              <a:t>Each datagram is transmitted through the Internet.</a:t>
            </a:r>
          </a:p>
          <a:p>
            <a:pPr lvl="0"/>
            <a:r>
              <a:rPr lang="en-US" dirty="0"/>
              <a:t>When all the pieces finally get to the destination machine, they are reassembled by the network layer, which inserts it into the receiving process’ input stream.</a:t>
            </a:r>
          </a:p>
          <a:p>
            <a:endParaRPr lang="en-US" dirty="0"/>
          </a:p>
        </p:txBody>
      </p:sp>
    </p:spTree>
    <p:extLst>
      <p:ext uri="{BB962C8B-B14F-4D97-AF65-F5344CB8AC3E}">
        <p14:creationId xmlns:p14="http://schemas.microsoft.com/office/powerpoint/2010/main" val="342807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17522"/>
          </a:xfrm>
        </p:spPr>
        <p:txBody>
          <a:bodyPr/>
          <a:lstStyle/>
          <a:p>
            <a:r>
              <a:rPr lang="en-US" b="1" dirty="0"/>
              <a:t>IP</a:t>
            </a:r>
            <a:r>
              <a:rPr lang="en-US" dirty="0"/>
              <a:t> </a:t>
            </a:r>
            <a:r>
              <a:rPr lang="en-US" b="1" dirty="0"/>
              <a:t>Protocol</a:t>
            </a:r>
            <a:endParaRPr lang="en-US" dirty="0"/>
          </a:p>
        </p:txBody>
      </p:sp>
      <p:sp>
        <p:nvSpPr>
          <p:cNvPr id="3" name="Content Placeholder 2"/>
          <p:cNvSpPr>
            <a:spLocks noGrp="1"/>
          </p:cNvSpPr>
          <p:nvPr>
            <p:ph idx="1"/>
          </p:nvPr>
        </p:nvSpPr>
        <p:spPr>
          <a:xfrm>
            <a:off x="838200" y="1317522"/>
            <a:ext cx="10515600" cy="4935793"/>
          </a:xfrm>
        </p:spPr>
        <p:txBody>
          <a:bodyPr>
            <a:normAutofit fontScale="85000" lnSpcReduction="20000"/>
          </a:bodyPr>
          <a:lstStyle/>
          <a:p>
            <a:pPr algn="just"/>
            <a:r>
              <a:rPr lang="en-US" dirty="0"/>
              <a:t>The IP protocol and its associated routing protocols are possibly the most significant of the entire TCP/IP suite. IP is responsible for the following</a:t>
            </a:r>
            <a:r>
              <a:rPr lang="en-US" dirty="0" smtClean="0"/>
              <a:t>:</a:t>
            </a:r>
          </a:p>
          <a:p>
            <a:pPr lvl="0" algn="just"/>
            <a:r>
              <a:rPr lang="en-US" b="1" dirty="0"/>
              <a:t>IP addressing:</a:t>
            </a:r>
            <a:r>
              <a:rPr lang="en-US" dirty="0"/>
              <a:t> The IP addressing conventions are part of the IP protocol. </a:t>
            </a:r>
            <a:r>
              <a:rPr lang="en-US" u="sng" dirty="0">
                <a:hlinkClick r:id="rId2"/>
              </a:rPr>
              <a:t>Designing an IPv4 Addressing </a:t>
            </a:r>
            <a:r>
              <a:rPr lang="en-US" u="sng" dirty="0"/>
              <a:t> </a:t>
            </a:r>
            <a:r>
              <a:rPr lang="en-US" u="sng" dirty="0">
                <a:hlinkClick r:id="rId2"/>
              </a:rPr>
              <a:t>Scheme</a:t>
            </a:r>
            <a:r>
              <a:rPr lang="en-US" u="sng" dirty="0"/>
              <a:t> </a:t>
            </a:r>
            <a:r>
              <a:rPr lang="en-US" dirty="0"/>
              <a:t>introduces IPv4 addressing and </a:t>
            </a:r>
            <a:r>
              <a:rPr lang="en-US" dirty="0">
                <a:hlinkClick r:id="rId3"/>
              </a:rPr>
              <a:t>IPv6 Addressing Overview</a:t>
            </a:r>
            <a:r>
              <a:rPr lang="en-US" dirty="0"/>
              <a:t> introduces IPv6 addressing.</a:t>
            </a:r>
          </a:p>
          <a:p>
            <a:pPr lvl="0" algn="just"/>
            <a:r>
              <a:rPr lang="en-US" b="1" dirty="0"/>
              <a:t>Host-to-host communications:</a:t>
            </a:r>
            <a:r>
              <a:rPr lang="en-US" dirty="0"/>
              <a:t> IP determines the path a packet must take, based on the receiving system's IP address.</a:t>
            </a:r>
          </a:p>
          <a:p>
            <a:pPr lvl="0" algn="just"/>
            <a:r>
              <a:rPr lang="en-US" b="1" dirty="0"/>
              <a:t>Packet formatting:</a:t>
            </a:r>
            <a:r>
              <a:rPr lang="en-US" dirty="0"/>
              <a:t> IP assembles packets into units that are known as </a:t>
            </a:r>
            <a:r>
              <a:rPr lang="en-US" b="1" dirty="0"/>
              <a:t>datagram’s</a:t>
            </a:r>
            <a:r>
              <a:rPr lang="en-US" dirty="0"/>
              <a:t>. Datagram’s are fully described in </a:t>
            </a:r>
            <a:r>
              <a:rPr lang="en-US" dirty="0">
                <a:hlinkClick r:id="rId4"/>
              </a:rPr>
              <a:t>Internet Layer: Where Packets Are Prepared for Delivery</a:t>
            </a:r>
            <a:r>
              <a:rPr lang="en-US" dirty="0"/>
              <a:t>.</a:t>
            </a:r>
          </a:p>
          <a:p>
            <a:pPr lvl="0" algn="just"/>
            <a:r>
              <a:rPr lang="en-US" b="1" u="sng" dirty="0"/>
              <a:t>Fragmentation</a:t>
            </a:r>
            <a:r>
              <a:rPr lang="en-US" b="1" dirty="0"/>
              <a:t>:</a:t>
            </a:r>
            <a:r>
              <a:rPr lang="en-US" dirty="0"/>
              <a:t> If a packet is too large for transmission over the network media, IP on the sending system breaks the packet into smaller fragments. IP on the receiving system then reconstructs the fragments into the original packet. Oracle Solaris supports both IPv4 and IPv6 addressing formats, which are described in this book.</a:t>
            </a:r>
          </a:p>
          <a:p>
            <a:endParaRPr lang="en-US" dirty="0"/>
          </a:p>
          <a:p>
            <a:endParaRPr lang="en-US" dirty="0"/>
          </a:p>
        </p:txBody>
      </p:sp>
    </p:spTree>
    <p:extLst>
      <p:ext uri="{BB962C8B-B14F-4D97-AF65-F5344CB8AC3E}">
        <p14:creationId xmlns:p14="http://schemas.microsoft.com/office/powerpoint/2010/main" val="212646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SERVICES PROVIDED TO THE TRANSPORT LAYER</a:t>
            </a:r>
            <a:br>
              <a:rPr lang="en-US" b="1" dirty="0"/>
            </a:br>
            <a:endParaRPr lang="en-US" dirty="0"/>
          </a:p>
        </p:txBody>
      </p:sp>
      <p:sp>
        <p:nvSpPr>
          <p:cNvPr id="3" name="Content Placeholder 2"/>
          <p:cNvSpPr>
            <a:spLocks noGrp="1"/>
          </p:cNvSpPr>
          <p:nvPr>
            <p:ph idx="1"/>
          </p:nvPr>
        </p:nvSpPr>
        <p:spPr/>
        <p:txBody>
          <a:bodyPr/>
          <a:lstStyle/>
          <a:p>
            <a:pPr lvl="1"/>
            <a:r>
              <a:rPr lang="en-US" dirty="0"/>
              <a:t>Service should be Independent of Network Topology</a:t>
            </a:r>
            <a:endParaRPr lang="en-US" sz="2000" dirty="0"/>
          </a:p>
          <a:p>
            <a:pPr lvl="1"/>
            <a:r>
              <a:rPr lang="en-US" dirty="0"/>
              <a:t>Network addresses should be made available to transport with a uniform numbering plan</a:t>
            </a:r>
            <a:endParaRPr lang="en-US" sz="2000" dirty="0"/>
          </a:p>
          <a:p>
            <a:pPr lvl="1"/>
            <a:r>
              <a:rPr lang="en-US" dirty="0"/>
              <a:t>Transport layer should be shielded from number, type &amp; topology of routers present</a:t>
            </a:r>
            <a:endParaRPr lang="en-US" sz="2000" dirty="0"/>
          </a:p>
          <a:p>
            <a:endParaRPr lang="en-US" dirty="0"/>
          </a:p>
        </p:txBody>
      </p:sp>
    </p:spTree>
    <p:extLst>
      <p:ext uri="{BB962C8B-B14F-4D97-AF65-F5344CB8AC3E}">
        <p14:creationId xmlns:p14="http://schemas.microsoft.com/office/powerpoint/2010/main" val="37081366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5302"/>
            <a:ext cx="10515600" cy="6086169"/>
          </a:xfrm>
        </p:spPr>
        <p:txBody>
          <a:bodyPr>
            <a:normAutofit/>
          </a:bodyPr>
          <a:lstStyle/>
          <a:p>
            <a:pPr algn="just"/>
            <a:r>
              <a:rPr lang="en-US" sz="2400" dirty="0"/>
              <a:t>To avoid confusion when addressing the Internet Protocol, one of the following conventions is used:</a:t>
            </a:r>
          </a:p>
          <a:p>
            <a:pPr lvl="1" algn="just"/>
            <a:r>
              <a:rPr lang="en-US" dirty="0"/>
              <a:t>When the term “IP” is used in a description, the description applies to both IPv4 and IPv6.</a:t>
            </a:r>
          </a:p>
          <a:p>
            <a:pPr lvl="1" algn="just"/>
            <a:r>
              <a:rPr lang="en-US" dirty="0"/>
              <a:t>When the term “IPv4” is used in a description, the description applies only to IPv4.</a:t>
            </a:r>
          </a:p>
          <a:p>
            <a:pPr algn="just"/>
            <a:r>
              <a:rPr lang="en-US" sz="2400" dirty="0"/>
              <a:t>When the term “IPv6” is used in a description, the description applies only to </a:t>
            </a:r>
            <a:r>
              <a:rPr lang="en-US" sz="2400" dirty="0" smtClean="0"/>
              <a:t>IPv6</a:t>
            </a:r>
          </a:p>
          <a:p>
            <a:pPr marL="0" indent="0">
              <a:buNone/>
            </a:pPr>
            <a:r>
              <a:rPr lang="en-US" b="1" dirty="0"/>
              <a:t>ICMP Protocol</a:t>
            </a:r>
          </a:p>
          <a:p>
            <a:r>
              <a:rPr lang="en-US" dirty="0"/>
              <a:t>The Internet Control Message Protocol (ICMP) detects and reports network error conditions. ICMP reports on the following:</a:t>
            </a:r>
          </a:p>
          <a:p>
            <a:pPr lvl="0"/>
            <a:r>
              <a:rPr lang="en-US" b="1" dirty="0"/>
              <a:t>Dropped</a:t>
            </a:r>
            <a:r>
              <a:rPr lang="en-US" dirty="0"/>
              <a:t> </a:t>
            </a:r>
            <a:r>
              <a:rPr lang="en-US" b="1" dirty="0"/>
              <a:t>packets</a:t>
            </a:r>
            <a:r>
              <a:rPr lang="en-US" dirty="0"/>
              <a:t> – Packets that arrive too fast to be processed</a:t>
            </a:r>
          </a:p>
          <a:p>
            <a:pPr lvl="0"/>
            <a:r>
              <a:rPr lang="en-US" b="1" dirty="0"/>
              <a:t>Connectivity</a:t>
            </a:r>
            <a:r>
              <a:rPr lang="en-US" dirty="0"/>
              <a:t> </a:t>
            </a:r>
            <a:r>
              <a:rPr lang="en-US" b="1" dirty="0"/>
              <a:t>failure</a:t>
            </a:r>
            <a:r>
              <a:rPr lang="en-US" dirty="0"/>
              <a:t> – A destination system cannot be reached</a:t>
            </a:r>
          </a:p>
          <a:p>
            <a:pPr lvl="0"/>
            <a:r>
              <a:rPr lang="en-US" b="1" dirty="0"/>
              <a:t>Redirection</a:t>
            </a:r>
            <a:r>
              <a:rPr lang="en-US" dirty="0"/>
              <a:t> – Redirecting a sending system to use another router</a:t>
            </a:r>
          </a:p>
          <a:p>
            <a:pPr algn="just"/>
            <a:endParaRPr lang="en-US" sz="2400" dirty="0"/>
          </a:p>
        </p:txBody>
      </p:sp>
    </p:spTree>
    <p:extLst>
      <p:ext uri="{BB962C8B-B14F-4D97-AF65-F5344CB8AC3E}">
        <p14:creationId xmlns:p14="http://schemas.microsoft.com/office/powerpoint/2010/main" val="2452217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IP Addresses</a:t>
            </a:r>
          </a:p>
        </p:txBody>
      </p:sp>
      <p:sp>
        <p:nvSpPr>
          <p:cNvPr id="3" name="Content Placeholder 2"/>
          <p:cNvSpPr>
            <a:spLocks noGrp="1"/>
          </p:cNvSpPr>
          <p:nvPr>
            <p:ph idx="1"/>
          </p:nvPr>
        </p:nvSpPr>
        <p:spPr>
          <a:xfrm>
            <a:off x="838200" y="1150374"/>
            <a:ext cx="10515600" cy="5026589"/>
          </a:xfrm>
        </p:spPr>
        <p:txBody>
          <a:bodyPr/>
          <a:lstStyle/>
          <a:p>
            <a:pPr algn="just"/>
            <a:r>
              <a:rPr lang="en-US" dirty="0"/>
              <a:t>Traditionally, IP addresses were divided into the five categories: A, B, C, D, E. Network numbers are managed by a nonprofit corporation called ICANN (Internet Corporation for Assigned Names and Numbers) to avoid conflicts. Network address, which are 32-bit numbers, are usually written in dotted decimal notation.</a:t>
            </a:r>
          </a:p>
          <a:p>
            <a:pPr algn="just"/>
            <a:endParaRPr lang="en-US" dirty="0"/>
          </a:p>
        </p:txBody>
      </p:sp>
      <p:pic>
        <p:nvPicPr>
          <p:cNvPr id="4" name="Image 130"/>
          <p:cNvPicPr/>
          <p:nvPr/>
        </p:nvPicPr>
        <p:blipFill>
          <a:blip r:embed="rId2" cstate="print"/>
          <a:stretch>
            <a:fillRect/>
          </a:stretch>
        </p:blipFill>
        <p:spPr>
          <a:xfrm>
            <a:off x="1907458" y="3498411"/>
            <a:ext cx="7649497" cy="3079370"/>
          </a:xfrm>
          <a:prstGeom prst="rect">
            <a:avLst/>
          </a:prstGeom>
        </p:spPr>
      </p:pic>
    </p:spTree>
    <p:extLst>
      <p:ext uri="{BB962C8B-B14F-4D97-AF65-F5344CB8AC3E}">
        <p14:creationId xmlns:p14="http://schemas.microsoft.com/office/powerpoint/2010/main" val="2443547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5470"/>
            <a:ext cx="10515600" cy="6292645"/>
          </a:xfrm>
        </p:spPr>
        <p:txBody>
          <a:bodyPr/>
          <a:lstStyle/>
          <a:p>
            <a:r>
              <a:rPr lang="en-US" dirty="0"/>
              <a:t>IPV6: The newest version of IP (version 6, or </a:t>
            </a:r>
            <a:r>
              <a:rPr lang="en-US" dirty="0" err="1"/>
              <a:t>IPng</a:t>
            </a:r>
            <a:r>
              <a:rPr lang="en-US" dirty="0"/>
              <a:t>) uses 128 bits, yielding. 2^128 unique combinations. IPv6 is slowly be integrated in the existing Internet. IPv4’s 32 bits continues to be the dominant form of IP addressing</a:t>
            </a:r>
          </a:p>
          <a:p>
            <a:endParaRPr lang="en-US" dirty="0"/>
          </a:p>
        </p:txBody>
      </p:sp>
      <p:pic>
        <p:nvPicPr>
          <p:cNvPr id="4" name="Picture 3"/>
          <p:cNvPicPr>
            <a:picLocks noChangeAspect="1"/>
          </p:cNvPicPr>
          <p:nvPr/>
        </p:nvPicPr>
        <p:blipFill>
          <a:blip r:embed="rId2"/>
          <a:stretch>
            <a:fillRect/>
          </a:stretch>
        </p:blipFill>
        <p:spPr>
          <a:xfrm>
            <a:off x="2969342" y="2015613"/>
            <a:ext cx="5928852" cy="4542502"/>
          </a:xfrm>
          <a:prstGeom prst="rect">
            <a:avLst/>
          </a:prstGeom>
        </p:spPr>
      </p:pic>
    </p:spTree>
    <p:extLst>
      <p:ext uri="{BB962C8B-B14F-4D97-AF65-F5344CB8AC3E}">
        <p14:creationId xmlns:p14="http://schemas.microsoft.com/office/powerpoint/2010/main" val="2840952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781" y="698090"/>
            <a:ext cx="11149780" cy="6007510"/>
          </a:xfrm>
        </p:spPr>
        <p:txBody>
          <a:bodyPr>
            <a:normAutofit/>
          </a:bodyPr>
          <a:lstStyle/>
          <a:p>
            <a:pPr lvl="0" algn="just"/>
            <a:r>
              <a:rPr lang="en-US" sz="2400" b="1" dirty="0">
                <a:latin typeface="Times New Roman" panose="02020603050405020304" pitchFamily="18" charset="0"/>
                <a:cs typeface="Times New Roman" panose="02020603050405020304" pitchFamily="18" charset="0"/>
              </a:rPr>
              <a:t>VERSION</a:t>
            </a:r>
            <a:r>
              <a:rPr lang="en-US" sz="2400" dirty="0">
                <a:latin typeface="Times New Roman" panose="02020603050405020304" pitchFamily="18" charset="0"/>
                <a:cs typeface="Times New Roman" panose="02020603050405020304" pitchFamily="18" charset="0"/>
              </a:rPr>
              <a:t>. Indicates version of Internet Protocol which contains bit sequence 0110. </a:t>
            </a:r>
          </a:p>
          <a:p>
            <a:pPr lvl="0" algn="just" fontAlgn="base"/>
            <a:r>
              <a:rPr lang="en-US" sz="2400" b="1" dirty="0">
                <a:latin typeface="Times New Roman" panose="02020603050405020304" pitchFamily="18" charset="0"/>
                <a:cs typeface="Times New Roman" panose="02020603050405020304" pitchFamily="18" charset="0"/>
              </a:rPr>
              <a:t>Traffic</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Class</a:t>
            </a:r>
            <a:r>
              <a:rPr lang="en-US" sz="2400" dirty="0">
                <a:latin typeface="Times New Roman" panose="02020603050405020304" pitchFamily="18" charset="0"/>
                <a:cs typeface="Times New Roman" panose="02020603050405020304" pitchFamily="18" charset="0"/>
              </a:rPr>
              <a:t>. 8 bits. - The Traffic Class field indicates class or priority of IPv6 packet which is similar to Service Field in IPv4 packet. It helps routers to handle the traffic based on the priority of the packet. If congestion occurs on the router then packets with the least priority will be discarded.  </a:t>
            </a:r>
          </a:p>
          <a:p>
            <a:pPr algn="just" fontAlgn="base"/>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of now, only 4-bits are being used (and the remaining bits are under research), in which 0 to 7 are assigned to Congestion controlled traffic and 8 to 15 are assigned to Uncontrolled traffic. </a:t>
            </a:r>
          </a:p>
          <a:p>
            <a:pPr algn="just" fontAlgn="base"/>
            <a:r>
              <a:rPr lang="en-US" sz="2400" dirty="0">
                <a:latin typeface="Times New Roman" panose="02020603050405020304" pitchFamily="18" charset="0"/>
                <a:cs typeface="Times New Roman" panose="02020603050405020304" pitchFamily="18" charset="0"/>
              </a:rPr>
              <a:t>Priority assignment of Congestion controlled traffic:</a:t>
            </a:r>
          </a:p>
          <a:p>
            <a:endParaRPr lang="en-US" dirty="0"/>
          </a:p>
        </p:txBody>
      </p:sp>
      <p:pic>
        <p:nvPicPr>
          <p:cNvPr id="12" name="Picture 11" descr="https://media.geeksforgeeks.org/wp-content/uploads/congestion-table.png"/>
          <p:cNvPicPr/>
          <p:nvPr/>
        </p:nvPicPr>
        <p:blipFill>
          <a:blip r:embed="rId2">
            <a:extLst>
              <a:ext uri="{28A0092B-C50C-407E-A947-70E740481C1C}">
                <a14:useLocalDpi xmlns:a14="http://schemas.microsoft.com/office/drawing/2010/main" val="0"/>
              </a:ext>
            </a:extLst>
          </a:blip>
          <a:srcRect/>
          <a:stretch>
            <a:fillRect/>
          </a:stretch>
        </p:blipFill>
        <p:spPr bwMode="auto">
          <a:xfrm>
            <a:off x="3940175" y="4178709"/>
            <a:ext cx="3325864" cy="2418223"/>
          </a:xfrm>
          <a:prstGeom prst="rect">
            <a:avLst/>
          </a:prstGeom>
          <a:noFill/>
          <a:ln>
            <a:noFill/>
          </a:ln>
        </p:spPr>
      </p:pic>
    </p:spTree>
    <p:extLst>
      <p:ext uri="{BB962C8B-B14F-4D97-AF65-F5344CB8AC3E}">
        <p14:creationId xmlns:p14="http://schemas.microsoft.com/office/powerpoint/2010/main" val="566052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38113" y="265113"/>
            <a:ext cx="11215687" cy="6470650"/>
          </a:xfrm>
        </p:spPr>
        <p:txBody>
          <a:bodyPr>
            <a:noAutofit/>
          </a:bodyPr>
          <a:lstStyle/>
          <a:p>
            <a:pPr lvl="0" algn="just"/>
            <a:r>
              <a:rPr lang="en-US" sz="2400" b="1" dirty="0">
                <a:latin typeface="Times New Roman" panose="02020603050405020304" pitchFamily="18" charset="0"/>
                <a:cs typeface="Times New Roman" panose="02020603050405020304" pitchFamily="18" charset="0"/>
              </a:rPr>
              <a:t>Flow</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Label</a:t>
            </a:r>
            <a:r>
              <a:rPr lang="en-US" sz="2400" dirty="0">
                <a:latin typeface="Times New Roman" panose="02020603050405020304" pitchFamily="18" charset="0"/>
                <a:cs typeface="Times New Roman" panose="02020603050405020304" pitchFamily="18" charset="0"/>
              </a:rPr>
              <a:t>. 20 bits. - Flow Label field is used by a source to label the packets belonging to the same flow in order to request special handling by intermediate IPv6 routers, such as non-default quality of service or real-time service. In order to distinguish the flow, an intermediate router can use the source address, a destination address, and flow label of the packets. Between a source and destination, multiple flows may exist because many processes might be running at the same time. Routers or Host that does not support the functionality of flow label field and for default router handling, flow label field is set to 0. While setting up the flow label, the source is also supposed to specify the lifetime of the flow. </a:t>
            </a:r>
          </a:p>
          <a:p>
            <a:pPr lvl="0" algn="just"/>
            <a:r>
              <a:rPr lang="en-US" sz="2400" b="1" dirty="0">
                <a:latin typeface="Times New Roman" panose="02020603050405020304" pitchFamily="18" charset="0"/>
                <a:cs typeface="Times New Roman" panose="02020603050405020304" pitchFamily="18" charset="0"/>
              </a:rPr>
              <a:t>Payload</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Length</a:t>
            </a:r>
            <a:r>
              <a:rPr lang="en-US" sz="2400" dirty="0">
                <a:latin typeface="Times New Roman" panose="02020603050405020304" pitchFamily="18" charset="0"/>
                <a:cs typeface="Times New Roman" panose="02020603050405020304" pitchFamily="18" charset="0"/>
              </a:rPr>
              <a:t>. It is a 16-bit (unsigned integer) field, indicates the total size of the payload which tells routers about the amount of information a particular packet contains in its payload. The payload Length field includes extension headers(if any) and an upper-layer packet. In case the length of the payload is greater than 65,535 bytes (payload up to 65,535 bytes can be indicated with 16-bits), then the payload length field will be set to 0 and the jumbo payload option is used in the Hop-by-Hop options extension header. .</a:t>
            </a:r>
          </a:p>
          <a:p>
            <a:pPr lvl="0" algn="just"/>
            <a:r>
              <a:rPr lang="en-US" sz="2400" b="1" dirty="0">
                <a:latin typeface="Times New Roman" panose="02020603050405020304" pitchFamily="18" charset="0"/>
                <a:cs typeface="Times New Roman" panose="02020603050405020304" pitchFamily="18" charset="0"/>
              </a:rPr>
              <a:t>Next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Header(8-bit)</a:t>
            </a:r>
            <a:r>
              <a:rPr lang="en-US" sz="2400" dirty="0">
                <a:latin typeface="Times New Roman" panose="02020603050405020304" pitchFamily="18" charset="0"/>
                <a:cs typeface="Times New Roman" panose="02020603050405020304" pitchFamily="18" charset="0"/>
              </a:rPr>
              <a:t>. Next Header indicates the type of extension header(if present) immediately following the IPv6 header. Whereas In some cases it indicates the protocols contained within upper-layer packets, such as TCP, UDP. .</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765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81548" y="334297"/>
            <a:ext cx="9537291" cy="6086168"/>
          </a:xfrm>
          <a:prstGeom prst="rect">
            <a:avLst/>
          </a:prstGeom>
        </p:spPr>
      </p:pic>
    </p:spTree>
    <p:extLst>
      <p:ext uri="{BB962C8B-B14F-4D97-AF65-F5344CB8AC3E}">
        <p14:creationId xmlns:p14="http://schemas.microsoft.com/office/powerpoint/2010/main" val="2455704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794" y="285134"/>
            <a:ext cx="10990006" cy="6194323"/>
          </a:xfrm>
        </p:spPr>
        <p:txBody>
          <a:bodyPr>
            <a:normAutofit/>
          </a:bodyPr>
          <a:lstStyle/>
          <a:p>
            <a:pPr lvl="0" algn="just"/>
            <a:r>
              <a:rPr lang="en-US" b="1" dirty="0">
                <a:latin typeface="Times New Roman" panose="02020603050405020304" pitchFamily="18" charset="0"/>
                <a:cs typeface="Times New Roman" panose="02020603050405020304" pitchFamily="18" charset="0"/>
              </a:rPr>
              <a:t>Hop</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Limit</a:t>
            </a:r>
            <a:r>
              <a:rPr lang="en-US" dirty="0">
                <a:latin typeface="Times New Roman" panose="02020603050405020304" pitchFamily="18" charset="0"/>
                <a:cs typeface="Times New Roman" panose="02020603050405020304" pitchFamily="18" charset="0"/>
              </a:rPr>
              <a:t>. 8 bits, unsigned. - Hop Limit field is the same as TTL in IPv4 packets. It indicates the maximum number of intermediate nodes IPv6 packet is allowed to travel. Its value gets decremented by one, by each node that forwards the packet and the packet is discarded if the value decrements to 0. This is used to discard the packets that are stuck in an infinite loop because of some routing error. </a:t>
            </a:r>
          </a:p>
          <a:p>
            <a:pPr lvl="0" algn="just"/>
            <a:r>
              <a:rPr lang="en-US" b="1" dirty="0">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address</a:t>
            </a:r>
            <a:r>
              <a:rPr lang="en-US" dirty="0">
                <a:latin typeface="Times New Roman" panose="02020603050405020304" pitchFamily="18" charset="0"/>
                <a:cs typeface="Times New Roman" panose="02020603050405020304" pitchFamily="18" charset="0"/>
              </a:rPr>
              <a:t>. 128 bits. - Source Address is the 128-bit IPv6 address of the original source of the packet. </a:t>
            </a:r>
          </a:p>
          <a:p>
            <a:pPr lvl="0" algn="just"/>
            <a:r>
              <a:rPr lang="en-US" b="1" dirty="0">
                <a:latin typeface="Times New Roman" panose="02020603050405020304" pitchFamily="18" charset="0"/>
                <a:cs typeface="Times New Roman" panose="02020603050405020304" pitchFamily="18" charset="0"/>
              </a:rPr>
              <a:t>Destination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address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(128-bits):</a:t>
            </a:r>
            <a:r>
              <a:rPr lang="en-US" dirty="0">
                <a:latin typeface="Times New Roman" panose="02020603050405020304" pitchFamily="18" charset="0"/>
                <a:cs typeface="Times New Roman" panose="02020603050405020304" pitchFamily="18" charset="0"/>
              </a:rPr>
              <a:t> The destination Address field indicates the IPv6 address of the final destination (in most cases). All the intermediate nodes can use this information in order to correctly route the packet.</a:t>
            </a:r>
          </a:p>
          <a:p>
            <a:endParaRPr lang="en-US" dirty="0"/>
          </a:p>
        </p:txBody>
      </p:sp>
    </p:spTree>
    <p:extLst>
      <p:ext uri="{BB962C8B-B14F-4D97-AF65-F5344CB8AC3E}">
        <p14:creationId xmlns:p14="http://schemas.microsoft.com/office/powerpoint/2010/main" val="2390916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32"/>
          <p:cNvPicPr>
            <a:picLocks noGrp="1"/>
          </p:cNvPicPr>
          <p:nvPr>
            <p:ph idx="1"/>
          </p:nvPr>
        </p:nvPicPr>
        <p:blipFill>
          <a:blip r:embed="rId2" cstate="print"/>
          <a:stretch>
            <a:fillRect/>
          </a:stretch>
        </p:blipFill>
        <p:spPr>
          <a:xfrm>
            <a:off x="1632155" y="550606"/>
            <a:ext cx="9134168" cy="5441413"/>
          </a:xfrm>
          <a:prstGeom prst="rect">
            <a:avLst/>
          </a:prstGeom>
        </p:spPr>
      </p:pic>
    </p:spTree>
    <p:extLst>
      <p:ext uri="{BB962C8B-B14F-4D97-AF65-F5344CB8AC3E}">
        <p14:creationId xmlns:p14="http://schemas.microsoft.com/office/powerpoint/2010/main" val="2086736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90" y="285134"/>
            <a:ext cx="10960510" cy="6282813"/>
          </a:xfrm>
        </p:spPr>
        <p:txBody>
          <a:bodyPr>
            <a:noAutofit/>
          </a:bodyPr>
          <a:lstStyle/>
          <a:p>
            <a:pPr lvl="0" algn="just" fontAlgn="base"/>
            <a:r>
              <a:rPr lang="en-US" b="1" dirty="0">
                <a:latin typeface="Times New Roman" panose="02020603050405020304" pitchFamily="18" charset="0"/>
                <a:cs typeface="Times New Roman" panose="02020603050405020304" pitchFamily="18" charset="0"/>
              </a:rPr>
              <a:t>VERSION:</a:t>
            </a:r>
            <a:r>
              <a:rPr lang="en-US" dirty="0">
                <a:latin typeface="Times New Roman" panose="02020603050405020304" pitchFamily="18" charset="0"/>
                <a:cs typeface="Times New Roman" panose="02020603050405020304" pitchFamily="18" charset="0"/>
              </a:rPr>
              <a:t> Version of the IP protocol (4 bits), which is 4 for IPv4 </a:t>
            </a:r>
          </a:p>
          <a:p>
            <a:pPr lvl="0" algn="just" fontAlgn="base"/>
            <a:r>
              <a:rPr lang="en-US" b="1" dirty="0">
                <a:latin typeface="Times New Roman" panose="02020603050405020304" pitchFamily="18" charset="0"/>
                <a:cs typeface="Times New Roman" panose="02020603050405020304" pitchFamily="18" charset="0"/>
              </a:rPr>
              <a:t>HLEN:</a:t>
            </a:r>
            <a:r>
              <a:rPr lang="en-US" dirty="0">
                <a:latin typeface="Times New Roman" panose="02020603050405020304" pitchFamily="18" charset="0"/>
                <a:cs typeface="Times New Roman" panose="02020603050405020304" pitchFamily="18" charset="0"/>
              </a:rPr>
              <a:t> IP header length (4 bits), which is the number of 32 bit words in the header. The minimum value for this field is 5 and the maximum is 15. </a:t>
            </a:r>
          </a:p>
          <a:p>
            <a:pPr lvl="0" algn="just" fontAlgn="base"/>
            <a:r>
              <a:rPr lang="en-US" b="1" dirty="0">
                <a:latin typeface="Times New Roman" panose="02020603050405020304" pitchFamily="18" charset="0"/>
                <a:cs typeface="Times New Roman" panose="02020603050405020304" pitchFamily="18" charset="0"/>
              </a:rPr>
              <a:t>Type of service:</a:t>
            </a:r>
            <a:r>
              <a:rPr lang="en-US" dirty="0">
                <a:latin typeface="Times New Roman" panose="02020603050405020304" pitchFamily="18" charset="0"/>
                <a:cs typeface="Times New Roman" panose="02020603050405020304" pitchFamily="18" charset="0"/>
              </a:rPr>
              <a:t> Low Delay, High Throughput, Reliability (8 bits) </a:t>
            </a:r>
          </a:p>
          <a:p>
            <a:pPr lvl="0" algn="just" fontAlgn="base"/>
            <a:r>
              <a:rPr lang="en-US" b="1" dirty="0">
                <a:latin typeface="Times New Roman" panose="02020603050405020304" pitchFamily="18" charset="0"/>
                <a:cs typeface="Times New Roman" panose="02020603050405020304" pitchFamily="18" charset="0"/>
              </a:rPr>
              <a:t>Total Length:</a:t>
            </a:r>
            <a:r>
              <a:rPr lang="en-US" dirty="0">
                <a:latin typeface="Times New Roman" panose="02020603050405020304" pitchFamily="18" charset="0"/>
                <a:cs typeface="Times New Roman" panose="02020603050405020304" pitchFamily="18" charset="0"/>
              </a:rPr>
              <a:t> Length of header + Data (16 bits), which has a minimum value 20 bytes and the maximum is 65,535 bytes. </a:t>
            </a:r>
          </a:p>
          <a:p>
            <a:pPr lvl="0" algn="just" fontAlgn="base"/>
            <a:r>
              <a:rPr lang="en-US" b="1" dirty="0">
                <a:latin typeface="Times New Roman" panose="02020603050405020304" pitchFamily="18" charset="0"/>
                <a:cs typeface="Times New Roman" panose="02020603050405020304" pitchFamily="18" charset="0"/>
              </a:rPr>
              <a:t>Identification:</a:t>
            </a:r>
            <a:r>
              <a:rPr lang="en-US" dirty="0">
                <a:latin typeface="Times New Roman" panose="02020603050405020304" pitchFamily="18" charset="0"/>
                <a:cs typeface="Times New Roman" panose="02020603050405020304" pitchFamily="18" charset="0"/>
              </a:rPr>
              <a:t> Unique Packet Id for identifying the group of fragments of a single IP datagram (16 bits) </a:t>
            </a:r>
          </a:p>
          <a:p>
            <a:pPr lvl="0" algn="just" fontAlgn="base"/>
            <a:r>
              <a:rPr lang="en-US" b="1" dirty="0">
                <a:latin typeface="Times New Roman" panose="02020603050405020304" pitchFamily="18" charset="0"/>
                <a:cs typeface="Times New Roman" panose="02020603050405020304" pitchFamily="18" charset="0"/>
              </a:rPr>
              <a:t>Flags:</a:t>
            </a:r>
            <a:r>
              <a:rPr lang="en-US" dirty="0">
                <a:latin typeface="Times New Roman" panose="02020603050405020304" pitchFamily="18" charset="0"/>
                <a:cs typeface="Times New Roman" panose="02020603050405020304" pitchFamily="18" charset="0"/>
              </a:rPr>
              <a:t> 3 flags of 1 bit each : reserved bit (must be zero), do not fragment flag, more fragments flag (same order) </a:t>
            </a:r>
          </a:p>
          <a:p>
            <a:pPr lvl="0" algn="just" fontAlgn="base"/>
            <a:r>
              <a:rPr lang="en-US" b="1" dirty="0">
                <a:latin typeface="Times New Roman" panose="02020603050405020304" pitchFamily="18" charset="0"/>
                <a:cs typeface="Times New Roman" panose="02020603050405020304" pitchFamily="18" charset="0"/>
              </a:rPr>
              <a:t>Fragment Offset:</a:t>
            </a:r>
            <a:r>
              <a:rPr lang="en-US" dirty="0">
                <a:latin typeface="Times New Roman" panose="02020603050405020304" pitchFamily="18" charset="0"/>
                <a:cs typeface="Times New Roman" panose="02020603050405020304" pitchFamily="18" charset="0"/>
              </a:rPr>
              <a:t> Represents the number of Data Bytes ahead of the particular fragment in the particular Datagram. Specified in terms of number of 8 bytes, which has the maximum value of 65,528 bytes. </a:t>
            </a:r>
          </a:p>
        </p:txBody>
      </p:sp>
    </p:spTree>
    <p:extLst>
      <p:ext uri="{BB962C8B-B14F-4D97-AF65-F5344CB8AC3E}">
        <p14:creationId xmlns:p14="http://schemas.microsoft.com/office/powerpoint/2010/main" val="681893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5640"/>
            <a:ext cx="10515600" cy="5921324"/>
          </a:xfrm>
        </p:spPr>
        <p:txBody>
          <a:bodyPr>
            <a:normAutofit/>
          </a:bodyPr>
          <a:lstStyle/>
          <a:p>
            <a:pPr lvl="0" algn="just" fontAlgn="base"/>
            <a:r>
              <a:rPr lang="en-US" b="1" dirty="0">
                <a:latin typeface="Times New Roman" panose="02020603050405020304" pitchFamily="18" charset="0"/>
                <a:cs typeface="Times New Roman" panose="02020603050405020304" pitchFamily="18" charset="0"/>
              </a:rPr>
              <a:t>Time to live:</a:t>
            </a:r>
            <a:r>
              <a:rPr lang="en-US" dirty="0">
                <a:latin typeface="Times New Roman" panose="02020603050405020304" pitchFamily="18" charset="0"/>
                <a:cs typeface="Times New Roman" panose="02020603050405020304" pitchFamily="18" charset="0"/>
              </a:rPr>
              <a:t> Datagram’s lifetime (8 bits), It prevents the datagram to loop through the network by restricting the number of Hops taken by a Packet before delivering to the Destination.</a:t>
            </a:r>
          </a:p>
          <a:p>
            <a:pPr lvl="0" algn="just" fontAlgn="base"/>
            <a:r>
              <a:rPr lang="en-US" b="1" dirty="0">
                <a:latin typeface="Times New Roman" panose="02020603050405020304" pitchFamily="18" charset="0"/>
                <a:cs typeface="Times New Roman" panose="02020603050405020304" pitchFamily="18" charset="0"/>
              </a:rPr>
              <a:t>Protocol:</a:t>
            </a:r>
            <a:r>
              <a:rPr lang="en-US" dirty="0">
                <a:latin typeface="Times New Roman" panose="02020603050405020304" pitchFamily="18" charset="0"/>
                <a:cs typeface="Times New Roman" panose="02020603050405020304" pitchFamily="18" charset="0"/>
              </a:rPr>
              <a:t> Name of the protocol to which the data is to be passed (8 bits) </a:t>
            </a:r>
          </a:p>
          <a:p>
            <a:pPr lvl="0" algn="just" fontAlgn="base"/>
            <a:r>
              <a:rPr lang="en-US" b="1" dirty="0">
                <a:latin typeface="Times New Roman" panose="02020603050405020304" pitchFamily="18" charset="0"/>
                <a:cs typeface="Times New Roman" panose="02020603050405020304" pitchFamily="18" charset="0"/>
              </a:rPr>
              <a:t>Header Checksum:</a:t>
            </a:r>
            <a:r>
              <a:rPr lang="en-US" dirty="0">
                <a:latin typeface="Times New Roman" panose="02020603050405020304" pitchFamily="18" charset="0"/>
                <a:cs typeface="Times New Roman" panose="02020603050405020304" pitchFamily="18" charset="0"/>
              </a:rPr>
              <a:t> 16 bits header checksum for checking errors in the datagram header </a:t>
            </a:r>
          </a:p>
          <a:p>
            <a:pPr lvl="0" algn="just" fontAlgn="base"/>
            <a:r>
              <a:rPr lang="en-US" b="1" dirty="0">
                <a:latin typeface="Times New Roman" panose="02020603050405020304" pitchFamily="18" charset="0"/>
                <a:cs typeface="Times New Roman" panose="02020603050405020304" pitchFamily="18" charset="0"/>
              </a:rPr>
              <a:t>Source IP address:</a:t>
            </a:r>
            <a:r>
              <a:rPr lang="en-US" dirty="0">
                <a:latin typeface="Times New Roman" panose="02020603050405020304" pitchFamily="18" charset="0"/>
                <a:cs typeface="Times New Roman" panose="02020603050405020304" pitchFamily="18" charset="0"/>
              </a:rPr>
              <a:t> 32 bits IP address of the sender </a:t>
            </a:r>
          </a:p>
          <a:p>
            <a:pPr lvl="0" algn="just" fontAlgn="base"/>
            <a:r>
              <a:rPr lang="en-US" b="1" dirty="0">
                <a:latin typeface="Times New Roman" panose="02020603050405020304" pitchFamily="18" charset="0"/>
                <a:cs typeface="Times New Roman" panose="02020603050405020304" pitchFamily="18" charset="0"/>
              </a:rPr>
              <a:t>Destination IP address:</a:t>
            </a:r>
            <a:r>
              <a:rPr lang="en-US" dirty="0">
                <a:latin typeface="Times New Roman" panose="02020603050405020304" pitchFamily="18" charset="0"/>
                <a:cs typeface="Times New Roman" panose="02020603050405020304" pitchFamily="18" charset="0"/>
              </a:rPr>
              <a:t> 32 bits IP address of the receiver </a:t>
            </a:r>
          </a:p>
          <a:p>
            <a:pPr lvl="0" algn="just" fontAlgn="base"/>
            <a:r>
              <a:rPr lang="en-US" b="1" dirty="0">
                <a:latin typeface="Times New Roman" panose="02020603050405020304" pitchFamily="18" charset="0"/>
                <a:cs typeface="Times New Roman" panose="02020603050405020304" pitchFamily="18" charset="0"/>
              </a:rPr>
              <a:t>Option:</a:t>
            </a:r>
            <a:r>
              <a:rPr lang="en-US" dirty="0">
                <a:latin typeface="Times New Roman" panose="02020603050405020304" pitchFamily="18" charset="0"/>
                <a:cs typeface="Times New Roman" panose="02020603050405020304" pitchFamily="18" charset="0"/>
              </a:rPr>
              <a:t> Optional information such as source route, record route. Used by the Network administrator to check whether a path is working or not.</a:t>
            </a:r>
          </a:p>
          <a:p>
            <a:endParaRPr lang="en-US" dirty="0"/>
          </a:p>
        </p:txBody>
      </p:sp>
    </p:spTree>
    <p:extLst>
      <p:ext uri="{BB962C8B-B14F-4D97-AF65-F5344CB8AC3E}">
        <p14:creationId xmlns:p14="http://schemas.microsoft.com/office/powerpoint/2010/main" val="261522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ROUTING ALGORITHMS</a:t>
            </a:r>
            <a:br>
              <a:rPr lang="en-US" b="1" dirty="0"/>
            </a:br>
            <a:endParaRPr lang="en-US" dirty="0"/>
          </a:p>
        </p:txBody>
      </p:sp>
      <p:sp>
        <p:nvSpPr>
          <p:cNvPr id="3" name="Content Placeholder 2"/>
          <p:cNvSpPr>
            <a:spLocks noGrp="1"/>
          </p:cNvSpPr>
          <p:nvPr>
            <p:ph idx="1"/>
          </p:nvPr>
        </p:nvSpPr>
        <p:spPr/>
        <p:txBody>
          <a:bodyPr/>
          <a:lstStyle/>
          <a:p>
            <a:pPr algn="just"/>
            <a:r>
              <a:rPr lang="en-US" sz="2400" dirty="0">
                <a:latin typeface="Times New Roman" panose="02020603050405020304" pitchFamily="18" charset="0"/>
                <a:cs typeface="Times New Roman" panose="02020603050405020304" pitchFamily="18" charset="0"/>
              </a:rPr>
              <a:t>An algorithm is a procedure that lays down the route or path to transfer data packets from source to destination called Routing algorithm</a:t>
            </a:r>
            <a:endParaRPr lang="en-US" sz="2400" dirty="0" smtClean="0">
              <a:latin typeface="Times New Roman" panose="02020603050405020304" pitchFamily="18" charset="0"/>
              <a:cs typeface="Times New Roman" panose="02020603050405020304" pitchFamily="18" charset="0"/>
            </a:endParaRPr>
          </a:p>
          <a:p>
            <a:pPr algn="just"/>
            <a:endParaRPr lang="en-US" dirty="0"/>
          </a:p>
          <a:p>
            <a:pPr algn="just"/>
            <a:r>
              <a:rPr lang="en-US" dirty="0" smtClean="0"/>
              <a:t>There </a:t>
            </a:r>
            <a:r>
              <a:rPr lang="en-US" dirty="0"/>
              <a:t>are 2 categories in routing algorithm are as follows</a:t>
            </a:r>
            <a:r>
              <a:rPr lang="en-US" dirty="0" smtClean="0"/>
              <a:t>:</a:t>
            </a:r>
          </a:p>
          <a:p>
            <a:pPr lvl="1"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Adaptive routing algorithm</a:t>
            </a:r>
          </a:p>
          <a:p>
            <a:pPr lvl="1"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Non – adaptive routing algorithm</a:t>
            </a:r>
          </a:p>
          <a:p>
            <a:pPr marL="457200" lvl="1" indent="0">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014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Routing Algorithm:</a:t>
            </a:r>
            <a:endParaRPr lang="en-US" dirty="0"/>
          </a:p>
        </p:txBody>
      </p:sp>
      <p:sp>
        <p:nvSpPr>
          <p:cNvPr id="3" name="Content Placeholder 2"/>
          <p:cNvSpPr>
            <a:spLocks noGrp="1"/>
          </p:cNvSpPr>
          <p:nvPr>
            <p:ph idx="1"/>
          </p:nvPr>
        </p:nvSpPr>
        <p:spPr/>
        <p:txBody>
          <a:bodyPr/>
          <a:lstStyle/>
          <a:p>
            <a:r>
              <a:rPr lang="en-US" dirty="0"/>
              <a:t>It is an algorithm that constructs the routing table based on network conditions called Adaptive Routing </a:t>
            </a:r>
            <a:r>
              <a:rPr lang="en-US" dirty="0" smtClean="0"/>
              <a:t>Algorithm</a:t>
            </a:r>
          </a:p>
          <a:p>
            <a:r>
              <a:rPr lang="en-US" dirty="0" smtClean="0"/>
              <a:t>It is also Called as Dynamic Routing.</a:t>
            </a:r>
          </a:p>
          <a:p>
            <a:r>
              <a:rPr lang="en-US" dirty="0" smtClean="0"/>
              <a:t>Route is based on change in topology and network traffic.</a:t>
            </a:r>
          </a:p>
          <a:p>
            <a:pPr marL="0" indent="0">
              <a:buNone/>
            </a:pPr>
            <a:r>
              <a:rPr lang="en-US" b="1" dirty="0"/>
              <a:t>Types: </a:t>
            </a:r>
            <a:r>
              <a:rPr lang="en-US" dirty="0"/>
              <a:t>There are 3 types in Adaptive Routing Algorithm are as </a:t>
            </a:r>
            <a:r>
              <a:rPr lang="en-US" dirty="0" smtClean="0"/>
              <a:t>follows</a:t>
            </a:r>
          </a:p>
          <a:p>
            <a:pPr>
              <a:buFont typeface="Wingdings" panose="05000000000000000000" pitchFamily="2" charset="2"/>
              <a:buChar char="ü"/>
            </a:pPr>
            <a:r>
              <a:rPr lang="en-US" dirty="0" smtClean="0"/>
              <a:t>Centralized</a:t>
            </a:r>
          </a:p>
          <a:p>
            <a:pPr>
              <a:buFont typeface="Wingdings" panose="05000000000000000000" pitchFamily="2" charset="2"/>
              <a:buChar char="ü"/>
            </a:pPr>
            <a:r>
              <a:rPr lang="en-US" dirty="0" smtClean="0"/>
              <a:t>Isolation Algorithm</a:t>
            </a:r>
          </a:p>
          <a:p>
            <a:pPr>
              <a:buFont typeface="Wingdings" panose="05000000000000000000" pitchFamily="2" charset="2"/>
              <a:buChar char="ü"/>
            </a:pPr>
            <a:r>
              <a:rPr lang="en-US" dirty="0" smtClean="0"/>
              <a:t>Distributed Algorithm</a:t>
            </a:r>
            <a:endParaRPr lang="en-US" dirty="0"/>
          </a:p>
        </p:txBody>
      </p:sp>
    </p:spTree>
    <p:extLst>
      <p:ext uri="{BB962C8B-B14F-4D97-AF65-F5344CB8AC3E}">
        <p14:creationId xmlns:p14="http://schemas.microsoft.com/office/powerpoint/2010/main" val="93310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4578"/>
          </a:xfrm>
        </p:spPr>
        <p:txBody>
          <a:bodyPr/>
          <a:lstStyle/>
          <a:p>
            <a:r>
              <a:rPr lang="en-US" dirty="0" smtClean="0"/>
              <a:t>Types of Adaptive Routing </a:t>
            </a:r>
            <a:r>
              <a:rPr lang="en-US" dirty="0" err="1" smtClean="0"/>
              <a:t>Alorithms</a:t>
            </a:r>
            <a:r>
              <a:rPr lang="en-US" dirty="0" smtClean="0"/>
              <a:t>:</a:t>
            </a:r>
            <a:endParaRPr lang="en-US" dirty="0"/>
          </a:p>
        </p:txBody>
      </p:sp>
      <p:sp>
        <p:nvSpPr>
          <p:cNvPr id="3" name="Content Placeholder 2"/>
          <p:cNvSpPr>
            <a:spLocks noGrp="1"/>
          </p:cNvSpPr>
          <p:nvPr>
            <p:ph idx="1"/>
          </p:nvPr>
        </p:nvSpPr>
        <p:spPr>
          <a:xfrm>
            <a:off x="838200" y="953729"/>
            <a:ext cx="10515600" cy="5904271"/>
          </a:xfrm>
        </p:spPr>
        <p:txBody>
          <a:bodyPr>
            <a:normAutofit/>
          </a:bodyPr>
          <a:lstStyle/>
          <a:p>
            <a:r>
              <a:rPr lang="en-US" b="1" dirty="0" smtClean="0"/>
              <a:t>Centralized Algorithm</a:t>
            </a:r>
            <a:r>
              <a:rPr lang="en-US" dirty="0" smtClean="0"/>
              <a:t>: It </a:t>
            </a:r>
            <a:r>
              <a:rPr lang="en-US" dirty="0"/>
              <a:t>also called as Global routing algorithm</a:t>
            </a:r>
            <a:r>
              <a:rPr lang="en-US" dirty="0" smtClean="0"/>
              <a:t>.</a:t>
            </a:r>
          </a:p>
          <a:p>
            <a:pPr>
              <a:buFont typeface="Wingdings" panose="05000000000000000000" pitchFamily="2" charset="2"/>
              <a:buChar char="Ø"/>
            </a:pPr>
            <a:r>
              <a:rPr lang="en-US" dirty="0" smtClean="0"/>
              <a:t> </a:t>
            </a:r>
            <a:r>
              <a:rPr lang="en-US" dirty="0"/>
              <a:t>It computes “least – cost path” between source &amp; destination using complete &amp; global knowledge about network. </a:t>
            </a:r>
            <a:endParaRPr lang="en-US" dirty="0" smtClean="0"/>
          </a:p>
          <a:p>
            <a:pPr>
              <a:buFont typeface="Wingdings" panose="05000000000000000000" pitchFamily="2" charset="2"/>
              <a:buChar char="Ø"/>
            </a:pPr>
            <a:r>
              <a:rPr lang="en-US" dirty="0" smtClean="0"/>
              <a:t>Link </a:t>
            </a:r>
            <a:r>
              <a:rPr lang="en-US" dirty="0"/>
              <a:t>State Algorithm is referred as Centralized Algorithm i.e., aware of cost of each link in </a:t>
            </a:r>
            <a:r>
              <a:rPr lang="en-US" dirty="0" smtClean="0"/>
              <a:t>network</a:t>
            </a:r>
          </a:p>
          <a:p>
            <a:r>
              <a:rPr lang="en-US" b="1" dirty="0" smtClean="0"/>
              <a:t>Isolation Algorithm: </a:t>
            </a:r>
            <a:r>
              <a:rPr lang="en-US" dirty="0" smtClean="0"/>
              <a:t>An </a:t>
            </a:r>
            <a:r>
              <a:rPr lang="en-US" dirty="0"/>
              <a:t>algorithm that obtains routing information by using local information rather than gatherings information from other </a:t>
            </a:r>
            <a:r>
              <a:rPr lang="en-US" dirty="0" smtClean="0"/>
              <a:t>nodes</a:t>
            </a:r>
          </a:p>
          <a:p>
            <a:r>
              <a:rPr lang="en-US" b="1" dirty="0" smtClean="0"/>
              <a:t>Distributed Algorithm: </a:t>
            </a:r>
            <a:r>
              <a:rPr lang="en-US" dirty="0" smtClean="0"/>
              <a:t>It </a:t>
            </a:r>
            <a:r>
              <a:rPr lang="en-US" dirty="0"/>
              <a:t>also known as De-centralized Algorithm</a:t>
            </a:r>
            <a:r>
              <a:rPr lang="en-US" dirty="0" smtClean="0"/>
              <a:t>.</a:t>
            </a:r>
          </a:p>
          <a:p>
            <a:r>
              <a:rPr lang="en-US" dirty="0" smtClean="0"/>
              <a:t> </a:t>
            </a:r>
            <a:r>
              <a:rPr lang="en-US" dirty="0"/>
              <a:t>It computes Least – cost path between source &amp; destination in iterative &amp; distributed manner. </a:t>
            </a:r>
            <a:endParaRPr lang="en-US" dirty="0" smtClean="0"/>
          </a:p>
          <a:p>
            <a:r>
              <a:rPr lang="en-US" dirty="0" smtClean="0"/>
              <a:t>A </a:t>
            </a:r>
            <a:r>
              <a:rPr lang="en-US" dirty="0"/>
              <a:t>distance vector is a de-centralized algorithm i.e., it known direction through which packet is to be forwarded along with Least – cost path</a:t>
            </a:r>
          </a:p>
        </p:txBody>
      </p:sp>
    </p:spTree>
    <p:extLst>
      <p:ext uri="{BB962C8B-B14F-4D97-AF65-F5344CB8AC3E}">
        <p14:creationId xmlns:p14="http://schemas.microsoft.com/office/powerpoint/2010/main" val="94475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Adaptive Routing Algorithms:</a:t>
            </a:r>
            <a:endParaRPr lang="en-US" dirty="0"/>
          </a:p>
        </p:txBody>
      </p:sp>
      <p:sp>
        <p:nvSpPr>
          <p:cNvPr id="3" name="Content Placeholder 2"/>
          <p:cNvSpPr>
            <a:spLocks noGrp="1"/>
          </p:cNvSpPr>
          <p:nvPr>
            <p:ph idx="1"/>
          </p:nvPr>
        </p:nvSpPr>
        <p:spPr/>
        <p:txBody>
          <a:bodyPr/>
          <a:lstStyle/>
          <a:p>
            <a:r>
              <a:rPr lang="en-US" dirty="0" smtClean="0"/>
              <a:t>It is also Called as Static Routing.</a:t>
            </a:r>
          </a:p>
          <a:p>
            <a:r>
              <a:rPr lang="en-US" dirty="0"/>
              <a:t>An algorithm that constructs static table to determine which node to send packet is called Non – adaptive Routing </a:t>
            </a:r>
            <a:r>
              <a:rPr lang="en-US" dirty="0" smtClean="0"/>
              <a:t>Algorithm.</a:t>
            </a:r>
          </a:p>
          <a:p>
            <a:r>
              <a:rPr lang="en-US" b="1" dirty="0" smtClean="0"/>
              <a:t>Types: </a:t>
            </a:r>
            <a:r>
              <a:rPr lang="en-US" dirty="0" smtClean="0"/>
              <a:t>There </a:t>
            </a:r>
            <a:r>
              <a:rPr lang="en-US" dirty="0"/>
              <a:t>are 2 types in Non – adaptive Routing algorithms are as follows</a:t>
            </a:r>
            <a:r>
              <a:rPr lang="en-US" dirty="0" smtClean="0"/>
              <a:t>:</a:t>
            </a:r>
          </a:p>
          <a:p>
            <a:pPr lvl="1">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Flooding</a:t>
            </a:r>
          </a:p>
          <a:p>
            <a:pPr lvl="1">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Random Walks</a:t>
            </a:r>
          </a:p>
          <a:p>
            <a:pPr marL="0" indent="0">
              <a:buNone/>
            </a:pPr>
            <a:endParaRPr lang="en-US" dirty="0"/>
          </a:p>
        </p:txBody>
      </p:sp>
    </p:spTree>
    <p:extLst>
      <p:ext uri="{BB962C8B-B14F-4D97-AF65-F5344CB8AC3E}">
        <p14:creationId xmlns:p14="http://schemas.microsoft.com/office/powerpoint/2010/main" val="2776257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3517</Words>
  <Application>Microsoft Office PowerPoint</Application>
  <PresentationFormat>Widescreen</PresentationFormat>
  <Paragraphs>368</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Times New Roman</vt:lpstr>
      <vt:lpstr>Wingdings</vt:lpstr>
      <vt:lpstr>Office Theme</vt:lpstr>
      <vt:lpstr>INTRODUCTION TO NETWORK LAYER </vt:lpstr>
      <vt:lpstr>Functionalities </vt:lpstr>
      <vt:lpstr>Design Issues In Network Layer</vt:lpstr>
      <vt:lpstr>STORE &amp; FORWARD PACKET </vt:lpstr>
      <vt:lpstr>SERVICES PROVIDED TO THE TRANSPORT LAYER </vt:lpstr>
      <vt:lpstr>ROUTING ALGORITHMS </vt:lpstr>
      <vt:lpstr>Adaptive Routing Algorithm:</vt:lpstr>
      <vt:lpstr>Types of Adaptive Routing Alorithms:</vt:lpstr>
      <vt:lpstr>Non Adaptive Routing Algorithms:</vt:lpstr>
      <vt:lpstr>Types of Non Adaptive Routing Algorithms:</vt:lpstr>
      <vt:lpstr>Shortest Path Routing Algorithm</vt:lpstr>
      <vt:lpstr>Dijkstra’s Algorithm </vt:lpstr>
      <vt:lpstr>PowerPoint Presentation</vt:lpstr>
      <vt:lpstr>BELLMAN FORD ALGORITHM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FLOODING </vt:lpstr>
      <vt:lpstr>PowerPoint Presentation</vt:lpstr>
      <vt:lpstr>HIERARCHICAL ROUTING </vt:lpstr>
      <vt:lpstr>Example</vt:lpstr>
      <vt:lpstr>Let see the full routing table for router 1A which has 17 entries, as shown below – </vt:lpstr>
      <vt:lpstr>PowerPoint Presentation</vt:lpstr>
      <vt:lpstr>CONGESTION CONTROL ALGORITHM </vt:lpstr>
      <vt:lpstr>PowerPoint Presentation</vt:lpstr>
      <vt:lpstr>PowerPoint Presentation</vt:lpstr>
      <vt:lpstr>PowerPoint Presentation</vt:lpstr>
      <vt:lpstr>PowerPoint Presentation</vt:lpstr>
      <vt:lpstr>PowerPoint Presentation</vt:lpstr>
      <vt:lpstr>ii. Priority Queuing </vt:lpstr>
      <vt:lpstr>iii. Weighted Fair Queuing </vt:lpstr>
      <vt:lpstr>Leaky Bucket </vt:lpstr>
      <vt:lpstr>PowerPoint Presentation</vt:lpstr>
      <vt:lpstr>Token Bucket </vt:lpstr>
      <vt:lpstr>PowerPoint Presentation</vt:lpstr>
      <vt:lpstr>PowerPoint Presentation</vt:lpstr>
      <vt:lpstr>INTERNETWORKING </vt:lpstr>
      <vt:lpstr>History of Internetworking </vt:lpstr>
      <vt:lpstr>PowerPoint Presentation</vt:lpstr>
      <vt:lpstr>PowerPoint Presentation</vt:lpstr>
      <vt:lpstr>PowerPoint Presentation</vt:lpstr>
      <vt:lpstr>The Network Layer in the Internet </vt:lpstr>
      <vt:lpstr>IP Protocol</vt:lpstr>
      <vt:lpstr>PowerPoint Presentation</vt:lpstr>
      <vt:lpstr>IP Addresses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NETWORK LAYER </dc:title>
  <dc:creator>dell</dc:creator>
  <cp:lastModifiedBy>dell</cp:lastModifiedBy>
  <cp:revision>29</cp:revision>
  <dcterms:created xsi:type="dcterms:W3CDTF">2024-04-24T13:25:14Z</dcterms:created>
  <dcterms:modified xsi:type="dcterms:W3CDTF">2024-06-04T04:40:53Z</dcterms:modified>
</cp:coreProperties>
</file>