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257" r:id="rId3"/>
    <p:sldId id="258" r:id="rId4"/>
    <p:sldId id="259" r:id="rId5"/>
    <p:sldId id="260" r:id="rId6"/>
    <p:sldId id="290" r:id="rId7"/>
    <p:sldId id="291" r:id="rId8"/>
    <p:sldId id="261" r:id="rId9"/>
    <p:sldId id="268" r:id="rId10"/>
    <p:sldId id="269" r:id="rId11"/>
    <p:sldId id="262" r:id="rId12"/>
    <p:sldId id="263" r:id="rId13"/>
    <p:sldId id="270" r:id="rId14"/>
    <p:sldId id="264" r:id="rId15"/>
    <p:sldId id="271" r:id="rId16"/>
    <p:sldId id="265" r:id="rId17"/>
    <p:sldId id="310" r:id="rId18"/>
    <p:sldId id="266" r:id="rId19"/>
    <p:sldId id="267" r:id="rId20"/>
    <p:sldId id="311" r:id="rId21"/>
    <p:sldId id="272" r:id="rId22"/>
    <p:sldId id="312" r:id="rId23"/>
    <p:sldId id="295" r:id="rId24"/>
    <p:sldId id="273" r:id="rId25"/>
    <p:sldId id="296" r:id="rId26"/>
    <p:sldId id="274" r:id="rId27"/>
    <p:sldId id="275" r:id="rId28"/>
    <p:sldId id="299" r:id="rId29"/>
    <p:sldId id="276" r:id="rId30"/>
    <p:sldId id="277" r:id="rId31"/>
    <p:sldId id="278" r:id="rId32"/>
    <p:sldId id="279" r:id="rId33"/>
    <p:sldId id="281" r:id="rId34"/>
    <p:sldId id="280" r:id="rId35"/>
    <p:sldId id="282" r:id="rId36"/>
    <p:sldId id="283" r:id="rId37"/>
    <p:sldId id="297" r:id="rId38"/>
    <p:sldId id="298" r:id="rId39"/>
    <p:sldId id="302" r:id="rId40"/>
    <p:sldId id="284" r:id="rId41"/>
    <p:sldId id="285" r:id="rId42"/>
    <p:sldId id="289" r:id="rId43"/>
    <p:sldId id="288" r:id="rId44"/>
    <p:sldId id="286" r:id="rId45"/>
    <p:sldId id="287" r:id="rId46"/>
    <p:sldId id="292" r:id="rId47"/>
    <p:sldId id="293" r:id="rId48"/>
    <p:sldId id="300" r:id="rId49"/>
    <p:sldId id="301" r:id="rId50"/>
    <p:sldId id="309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434" autoAdjust="0"/>
  </p:normalViewPr>
  <p:slideViewPr>
    <p:cSldViewPr>
      <p:cViewPr varScale="1">
        <p:scale>
          <a:sx n="85" d="100"/>
          <a:sy n="85" d="100"/>
        </p:scale>
        <p:origin x="137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6FC45D-66D2-4282-A60F-2BBEE87711BC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363F2-6935-4971-9C91-8490FDED18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57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8363F2-6935-4971-9C91-8490FDED18F1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561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8363F2-6935-4971-9C91-8490FDED18F1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407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8363F2-6935-4971-9C91-8490FDED18F1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676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2C7D-6DB0-49AA-AF9B-C7D015E3E162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13B06-C89A-492B-A54D-7523433050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2C7D-6DB0-49AA-AF9B-C7D015E3E162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13B06-C89A-492B-A54D-7523433050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2C7D-6DB0-49AA-AF9B-C7D015E3E162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13B06-C89A-492B-A54D-7523433050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2C7D-6DB0-49AA-AF9B-C7D015E3E162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13B06-C89A-492B-A54D-7523433050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2C7D-6DB0-49AA-AF9B-C7D015E3E162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13B06-C89A-492B-A54D-7523433050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2C7D-6DB0-49AA-AF9B-C7D015E3E162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13B06-C89A-492B-A54D-7523433050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2C7D-6DB0-49AA-AF9B-C7D015E3E162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13B06-C89A-492B-A54D-7523433050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2C7D-6DB0-49AA-AF9B-C7D015E3E162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13B06-C89A-492B-A54D-7523433050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2C7D-6DB0-49AA-AF9B-C7D015E3E162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13B06-C89A-492B-A54D-7523433050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2C7D-6DB0-49AA-AF9B-C7D015E3E162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13B06-C89A-492B-A54D-7523433050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2C7D-6DB0-49AA-AF9B-C7D015E3E162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13B06-C89A-492B-A54D-7523433050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02C7D-6DB0-49AA-AF9B-C7D015E3E162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13B06-C89A-492B-A54D-75234330509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latin typeface="Times New Roman" pitchFamily="18" charset="0"/>
                <a:cs typeface="Times New Roman" pitchFamily="18" charset="0"/>
              </a:rPr>
              <a:t>Backtracking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6172199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Answer nodes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are those solution states leading to an answer-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tuple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 i.e. tuples which satisfy implicit constraints).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Here node 3 and 4 are answer states (1,3) and (1,2,4) are solution states.</a:t>
            </a:r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733800" y="2438400"/>
            <a:ext cx="9144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5" name="Oval 4"/>
          <p:cNvSpPr/>
          <p:nvPr/>
        </p:nvSpPr>
        <p:spPr>
          <a:xfrm>
            <a:off x="2209800" y="3657600"/>
            <a:ext cx="9906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7" name="Rectangle 6"/>
          <p:cNvSpPr/>
          <p:nvPr/>
        </p:nvSpPr>
        <p:spPr>
          <a:xfrm>
            <a:off x="1371600" y="4953000"/>
            <a:ext cx="11430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181600" y="3886200"/>
            <a:ext cx="11430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600200" y="5181600"/>
            <a:ext cx="685800" cy="3810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rgbClr val="92D050"/>
                </a:solidFill>
              </a:rPr>
              <a:t>4</a:t>
            </a:r>
          </a:p>
        </p:txBody>
      </p:sp>
      <p:sp>
        <p:nvSpPr>
          <p:cNvPr id="11" name="Oval 10"/>
          <p:cNvSpPr/>
          <p:nvPr/>
        </p:nvSpPr>
        <p:spPr>
          <a:xfrm>
            <a:off x="3048000" y="4953000"/>
            <a:ext cx="9906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12" name="Oval 11"/>
          <p:cNvSpPr/>
          <p:nvPr/>
        </p:nvSpPr>
        <p:spPr>
          <a:xfrm>
            <a:off x="5410200" y="4038600"/>
            <a:ext cx="685800" cy="3810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rgbClr val="92D050"/>
                </a:solidFill>
              </a:rPr>
              <a:t>3</a:t>
            </a:r>
          </a:p>
        </p:txBody>
      </p:sp>
      <p:cxnSp>
        <p:nvCxnSpPr>
          <p:cNvPr id="14" name="Straight Connector 13"/>
          <p:cNvCxnSpPr>
            <a:stCxn id="4" idx="3"/>
            <a:endCxn id="5" idx="7"/>
          </p:cNvCxnSpPr>
          <p:nvPr/>
        </p:nvCxnSpPr>
        <p:spPr>
          <a:xfrm rot="5400000">
            <a:off x="3142690" y="3066490"/>
            <a:ext cx="637662" cy="8123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4" idx="5"/>
            <a:endCxn id="9" idx="0"/>
          </p:cNvCxnSpPr>
          <p:nvPr/>
        </p:nvCxnSpPr>
        <p:spPr>
          <a:xfrm rot="16200000" flipH="1">
            <a:off x="4767519" y="2900618"/>
            <a:ext cx="732351" cy="12388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5" idx="4"/>
            <a:endCxn id="7" idx="0"/>
          </p:cNvCxnSpPr>
          <p:nvPr/>
        </p:nvCxnSpPr>
        <p:spPr>
          <a:xfrm rot="5400000">
            <a:off x="2133600" y="4381500"/>
            <a:ext cx="3810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5" idx="4"/>
            <a:endCxn id="11" idx="0"/>
          </p:cNvCxnSpPr>
          <p:nvPr/>
        </p:nvCxnSpPr>
        <p:spPr>
          <a:xfrm rot="16200000" flipH="1">
            <a:off x="2933700" y="4343400"/>
            <a:ext cx="381000" cy="83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BACKTRACKING -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LIVE NODE </a:t>
            </a:r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A node which has been generated and all of whose children are not yet been generated 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Here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‘A’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is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Live node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Here ‘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’ is the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AliveNode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B&amp;C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are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Live nodes</a:t>
            </a:r>
          </a:p>
          <a:p>
            <a:pPr lvl="1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276600" y="25146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5" name="Oval 4"/>
          <p:cNvSpPr/>
          <p:nvPr/>
        </p:nvSpPr>
        <p:spPr>
          <a:xfrm>
            <a:off x="3352800" y="37338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8" name="Oval 7"/>
          <p:cNvSpPr/>
          <p:nvPr/>
        </p:nvSpPr>
        <p:spPr>
          <a:xfrm>
            <a:off x="2209800" y="51054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9" name="Oval 8"/>
          <p:cNvSpPr/>
          <p:nvPr/>
        </p:nvSpPr>
        <p:spPr>
          <a:xfrm>
            <a:off x="4419600" y="52578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cxnSp>
        <p:nvCxnSpPr>
          <p:cNvPr id="11" name="Straight Connector 10"/>
          <p:cNvCxnSpPr>
            <a:stCxn id="5" idx="3"/>
            <a:endCxn id="8" idx="0"/>
          </p:cNvCxnSpPr>
          <p:nvPr/>
        </p:nvCxnSpPr>
        <p:spPr>
          <a:xfrm rot="5400000">
            <a:off x="2725108" y="4310319"/>
            <a:ext cx="851274" cy="7388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5" idx="5"/>
            <a:endCxn id="9" idx="0"/>
          </p:cNvCxnSpPr>
          <p:nvPr/>
        </p:nvCxnSpPr>
        <p:spPr>
          <a:xfrm rot="16200000" flipH="1">
            <a:off x="4157918" y="4424618"/>
            <a:ext cx="1003674" cy="6626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477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E-NODE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(Node being expanded) - The live node whose children are currently being generated .			EX2: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EX1:</a:t>
            </a:r>
          </a:p>
          <a:p>
            <a:endParaRPr lang="en-US" dirty="0"/>
          </a:p>
          <a:p>
            <a:pPr lvl="8"/>
            <a:r>
              <a:rPr lang="en-US" sz="2400" b="1" dirty="0"/>
              <a:t>                EX 3</a:t>
            </a:r>
          </a:p>
          <a:p>
            <a:r>
              <a:rPr lang="en-US" dirty="0"/>
              <a:t>In EX1 -‘A’ is the E-node.</a:t>
            </a:r>
          </a:p>
          <a:p>
            <a:r>
              <a:rPr lang="en-US" dirty="0"/>
              <a:t>In EX2-‘A’ is the E-node. </a:t>
            </a:r>
          </a:p>
          <a:p>
            <a:r>
              <a:rPr lang="en-US"/>
              <a:t>In EX3- ‘B’ is the E-node. 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057400" y="25908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6" name="Oval 5"/>
          <p:cNvSpPr/>
          <p:nvPr/>
        </p:nvSpPr>
        <p:spPr>
          <a:xfrm>
            <a:off x="990600" y="40386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7" name="Oval 6"/>
          <p:cNvSpPr/>
          <p:nvPr/>
        </p:nvSpPr>
        <p:spPr>
          <a:xfrm>
            <a:off x="6172200" y="21336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8" name="Oval 7"/>
          <p:cNvSpPr/>
          <p:nvPr/>
        </p:nvSpPr>
        <p:spPr>
          <a:xfrm>
            <a:off x="5105400" y="32766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9" name="Oval 8"/>
          <p:cNvSpPr/>
          <p:nvPr/>
        </p:nvSpPr>
        <p:spPr>
          <a:xfrm>
            <a:off x="7239000" y="32766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1657350" y="3219450"/>
            <a:ext cx="914400" cy="723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7" idx="3"/>
            <a:endCxn id="8" idx="0"/>
          </p:cNvCxnSpPr>
          <p:nvPr/>
        </p:nvCxnSpPr>
        <p:spPr>
          <a:xfrm rot="5400000">
            <a:off x="5696908" y="2633919"/>
            <a:ext cx="622674" cy="6626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 flipH="1">
            <a:off x="6725608" y="2570793"/>
            <a:ext cx="1156074" cy="586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5486400" y="48006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8" name="Oval 17"/>
          <p:cNvSpPr/>
          <p:nvPr/>
        </p:nvSpPr>
        <p:spPr>
          <a:xfrm>
            <a:off x="6172200" y="38862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9" name="Oval 18"/>
          <p:cNvSpPr/>
          <p:nvPr/>
        </p:nvSpPr>
        <p:spPr>
          <a:xfrm>
            <a:off x="7239000" y="46482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20" name="Oval 19"/>
          <p:cNvSpPr/>
          <p:nvPr/>
        </p:nvSpPr>
        <p:spPr>
          <a:xfrm>
            <a:off x="4876800" y="59436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cxnSp>
        <p:nvCxnSpPr>
          <p:cNvPr id="24" name="Straight Connector 23"/>
          <p:cNvCxnSpPr>
            <a:stCxn id="18" idx="4"/>
            <a:endCxn id="17" idx="0"/>
          </p:cNvCxnSpPr>
          <p:nvPr/>
        </p:nvCxnSpPr>
        <p:spPr>
          <a:xfrm rot="5400000">
            <a:off x="6248400" y="4305300"/>
            <a:ext cx="3048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8" idx="4"/>
            <a:endCxn id="19" idx="1"/>
          </p:cNvCxnSpPr>
          <p:nvPr/>
        </p:nvCxnSpPr>
        <p:spPr>
          <a:xfrm rot="16200000" flipH="1">
            <a:off x="6954207" y="4285292"/>
            <a:ext cx="241674" cy="6626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7" idx="3"/>
            <a:endCxn id="20" idx="0"/>
          </p:cNvCxnSpPr>
          <p:nvPr/>
        </p:nvCxnSpPr>
        <p:spPr>
          <a:xfrm rot="5400000">
            <a:off x="5239708" y="5529519"/>
            <a:ext cx="622674" cy="2054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DEAD NODE -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 node that is either not to be expanded further, or for which all of its children have been generated.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Ex1:				Ex2:</a:t>
            </a:r>
          </a:p>
          <a:p>
            <a:pPr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In Ex1-A,B &amp; C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areDead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nodes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In Ex2:A,C &amp; D are Dead nodes</a:t>
            </a:r>
          </a:p>
          <a:p>
            <a:pPr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133600" y="21336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5" name="Oval 4"/>
          <p:cNvSpPr/>
          <p:nvPr/>
        </p:nvSpPr>
        <p:spPr>
          <a:xfrm>
            <a:off x="2895600" y="31242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6" name="Oval 5"/>
          <p:cNvSpPr/>
          <p:nvPr/>
        </p:nvSpPr>
        <p:spPr>
          <a:xfrm>
            <a:off x="1295400" y="31242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7" name="Oval 6"/>
          <p:cNvSpPr/>
          <p:nvPr/>
        </p:nvSpPr>
        <p:spPr>
          <a:xfrm>
            <a:off x="5715000" y="39624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8" name="Oval 7"/>
          <p:cNvSpPr/>
          <p:nvPr/>
        </p:nvSpPr>
        <p:spPr>
          <a:xfrm>
            <a:off x="7543800" y="30480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9" name="Oval 8"/>
          <p:cNvSpPr/>
          <p:nvPr/>
        </p:nvSpPr>
        <p:spPr>
          <a:xfrm>
            <a:off x="5943600" y="28956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0" name="Oval 9"/>
          <p:cNvSpPr/>
          <p:nvPr/>
        </p:nvSpPr>
        <p:spPr>
          <a:xfrm>
            <a:off x="6781800" y="1828800"/>
            <a:ext cx="1143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cxnSp>
        <p:nvCxnSpPr>
          <p:cNvPr id="12" name="Straight Connector 11"/>
          <p:cNvCxnSpPr>
            <a:stCxn id="4" idx="3"/>
            <a:endCxn id="6" idx="0"/>
          </p:cNvCxnSpPr>
          <p:nvPr/>
        </p:nvCxnSpPr>
        <p:spPr>
          <a:xfrm rot="5400000">
            <a:off x="1848808" y="2672019"/>
            <a:ext cx="470274" cy="4340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4" idx="5"/>
            <a:endCxn id="5" idx="0"/>
          </p:cNvCxnSpPr>
          <p:nvPr/>
        </p:nvCxnSpPr>
        <p:spPr>
          <a:xfrm rot="16200000" flipH="1">
            <a:off x="3053018" y="2710118"/>
            <a:ext cx="470274" cy="3578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10" idx="4"/>
          </p:cNvCxnSpPr>
          <p:nvPr/>
        </p:nvCxnSpPr>
        <p:spPr>
          <a:xfrm rot="5400000">
            <a:off x="6648450" y="2343150"/>
            <a:ext cx="609600" cy="800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endCxn id="8" idx="0"/>
          </p:cNvCxnSpPr>
          <p:nvPr/>
        </p:nvCxnSpPr>
        <p:spPr>
          <a:xfrm>
            <a:off x="7162800" y="2286000"/>
            <a:ext cx="9525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9" idx="4"/>
            <a:endCxn id="7" idx="0"/>
          </p:cNvCxnSpPr>
          <p:nvPr/>
        </p:nvCxnSpPr>
        <p:spPr>
          <a:xfrm rot="5400000">
            <a:off x="6172200" y="3619500"/>
            <a:ext cx="4572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96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DEPTH FIRST NODE GENERATION- </a:t>
            </a:r>
            <a:b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In this, as soon as a new child C of the current E-node R is generated, C will become the new E-node.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BOUNDING FUNCTION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 will be used to kill live nodes without generating all their children.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BACTRACKING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-is depth – first node generation with bounding functions.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9436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BRANCH-and-BOUND</a:t>
            </a:r>
            <a:r>
              <a:rPr lang="en-US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is a method in which E-node remains E-node until it is dead.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BREADTH-FIRST-SEARCH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Branch-and Bound with each new node placed in a queue .The front of the queen becomes the new E-node.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DEPTH-SEARCH (D-Search)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New nodes are placed in to a stack. The last node added is the first to be explored.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Applications: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N-Queen problem.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Sum of subsets.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Graph coloring.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90800"/>
            <a:ext cx="8229600" cy="1143000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N-Queens problem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86400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The N Queen is the problem of placing N chess queens on an N×N chessboard.</a:t>
            </a:r>
          </a:p>
          <a:p>
            <a:pPr fontAlgn="base"/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Rules:</a:t>
            </a:r>
          </a:p>
          <a:p>
            <a:pPr fontAlgn="base">
              <a:buNone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	- No two queens attack each other.</a:t>
            </a:r>
          </a:p>
          <a:p>
            <a:pPr fontAlgn="base">
              <a:buNone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	- No two queens are on the same row, column, or diagonal.</a:t>
            </a:r>
          </a:p>
          <a:p>
            <a:pPr fontAlgn="base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Algorithm: </a:t>
            </a:r>
          </a:p>
          <a:p>
            <a:pPr fontAlgn="base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- Start with one queen at the first column first row</a:t>
            </a:r>
          </a:p>
          <a:p>
            <a:pPr fontAlgn="base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- Continue with second queen from the second column   first row </a:t>
            </a:r>
          </a:p>
          <a:p>
            <a:pPr fontAlgn="base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- Go up until find a permissible situation </a:t>
            </a:r>
          </a:p>
          <a:p>
            <a:pPr fontAlgn="base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- Continue with next queen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Example:4-Queens problem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r>
              <a:rPr lang="en-US" b="1" dirty="0">
                <a:latin typeface="Times New Roman" pitchFamily="18" charset="0"/>
                <a:cs typeface="Times New Roman" pitchFamily="18" charset="0"/>
              </a:rPr>
              <a:t>(4*4 chess board)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609600" y="1600200"/>
          <a:ext cx="23622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0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0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685800" y="3810000"/>
          <a:ext cx="23622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0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0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r>
                        <a:rPr lang="en-US" sz="2600" b="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6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r>
                        <a:rPr lang="en-US" sz="2600" b="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b="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b="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b="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r>
                        <a:rPr lang="en-US" sz="2600" b="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b="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6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r>
                        <a:rPr lang="en-US" sz="2600" b="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b="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b="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b="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Content Placeholder 3"/>
          <p:cNvGraphicFramePr>
            <a:graphicFrameLocks/>
          </p:cNvGraphicFramePr>
          <p:nvPr/>
        </p:nvGraphicFramePr>
        <p:xfrm>
          <a:off x="6248400" y="1600200"/>
          <a:ext cx="23622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0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0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r>
                        <a:rPr lang="en-US" sz="2500" b="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5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5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5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r>
                        <a:rPr lang="en-US" sz="2500" b="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5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r>
                        <a:rPr lang="en-US" sz="2500" b="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endParaRPr lang="en-US" sz="25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5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5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5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Content Placeholder 3"/>
          <p:cNvGraphicFramePr>
            <a:graphicFrameLocks/>
          </p:cNvGraphicFramePr>
          <p:nvPr/>
        </p:nvGraphicFramePr>
        <p:xfrm>
          <a:off x="3505200" y="1600200"/>
          <a:ext cx="23622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0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0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r>
                        <a:rPr lang="en-US" sz="25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5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5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r>
                        <a:rPr lang="en-US" sz="2500" b="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endParaRPr lang="en-US" sz="25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endParaRPr lang="en-US" sz="25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5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5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5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Content Placeholder 3"/>
          <p:cNvGraphicFramePr>
            <a:graphicFrameLocks/>
          </p:cNvGraphicFramePr>
          <p:nvPr/>
        </p:nvGraphicFramePr>
        <p:xfrm>
          <a:off x="3581400" y="3810000"/>
          <a:ext cx="23622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0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0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endParaRPr lang="en-US" sz="2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r>
                        <a:rPr lang="en-US" sz="260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r>
                        <a:rPr lang="en-US" sz="26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r>
                        <a:rPr lang="en-US" sz="260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533400" y="61722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Solution is(2,4,1,3)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Principal: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Problems searching for a set of solutions or which require an optimal solution can be solved using the backtracking method . 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To apply the backtrack method, the solution must be expressible as an n-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tuple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(x1 ,…,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), where the xi are chosen from some finite set si.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The solution vector must satisfy the criterion function P(x1 , ….. 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).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State space tree</a:t>
            </a:r>
          </a:p>
        </p:txBody>
      </p:sp>
      <p:pic>
        <p:nvPicPr>
          <p:cNvPr id="1027" name="Picture 3" descr="C:\Users\RAKESH REDDY GURRALA\Desktop\13.3+The+8-Queens+Problem+Fig.+13.4+An+example+of+using+backtracking+to+solve+the+4-queens+proble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181100"/>
            <a:ext cx="8839200" cy="5524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8-QUEENS PROBLEM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762001"/>
            <a:ext cx="8229600" cy="251459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en-US" dirty="0"/>
          </a:p>
          <a:p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This 8 queens problem is to place n-queens in an ‘N*N’ matrix in such a way that no two queens attack each otherwise no two queens should be in the same row, column, diagonal.</a:t>
            </a:r>
          </a:p>
          <a:p>
            <a:pPr>
              <a:buNone/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en-US" dirty="0"/>
          </a:p>
        </p:txBody>
      </p:sp>
      <p:pic>
        <p:nvPicPr>
          <p:cNvPr id="2050" name="Picture 2" descr="C:\Users\RAKESH REDDY GURRALA\Desktop\Untitl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057400"/>
            <a:ext cx="7353300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Solution: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en-US" dirty="0">
                <a:latin typeface="Times New Roman" pitchFamily="18" charset="0"/>
                <a:cs typeface="Times New Roman" pitchFamily="18" charset="0"/>
              </a:rPr>
              <a:t>The solution vector X (X1…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represents a solution in which Xi is the column of the  row where I </a:t>
            </a:r>
            <a:r>
              <a:rPr lang="en-US" baseline="30000" dirty="0" err="1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queen is placed.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en-US" dirty="0">
                <a:latin typeface="Times New Roman" pitchFamily="18" charset="0"/>
                <a:cs typeface="Times New Roman" pitchFamily="18" charset="0"/>
              </a:rPr>
              <a:t>First, we have to check no two queens are in same row.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en-US" dirty="0">
                <a:latin typeface="Times New Roman" pitchFamily="18" charset="0"/>
                <a:cs typeface="Times New Roman" pitchFamily="18" charset="0"/>
              </a:rPr>
              <a:t>Second, we have to check no two queens are in same column.</a:t>
            </a:r>
          </a:p>
          <a:p>
            <a:pPr lv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function, which is used to check these two conditions, is [I, X (j)], which gives position of the I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aseline="30000" dirty="0" err="1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queen, where I represents the row and X (j) represents the column position.</a:t>
            </a:r>
          </a:p>
          <a:p>
            <a:pPr lv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en-US" dirty="0">
                <a:latin typeface="Times New Roman" pitchFamily="18" charset="0"/>
                <a:cs typeface="Times New Roman" pitchFamily="18" charset="0"/>
              </a:rPr>
              <a:t>Third, we have to check no two queens are in it diagonal.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en-US" dirty="0">
                <a:latin typeface="Times New Roman" pitchFamily="18" charset="0"/>
                <a:cs typeface="Times New Roman" pitchFamily="18" charset="0"/>
              </a:rPr>
              <a:t>Consider two dimensional array A[1:n,1:n] in which we  observe that every element on the same diagonal that runs from upper left to lower right has the same value.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en-US" dirty="0">
                <a:latin typeface="Times New Roman" pitchFamily="18" charset="0"/>
                <a:cs typeface="Times New Roman" pitchFamily="18" charset="0"/>
              </a:rPr>
              <a:t>Also, every element on the same diagonal that runs from lower right to upper left has the same value.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>
                <a:latin typeface="Times New Roman" pitchFamily="18" charset="0"/>
                <a:cs typeface="Times New Roman" pitchFamily="18" charset="0"/>
              </a:rPr>
              <a:t>Suppose two queens are in same position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i,j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and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k,l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then two queens lie on the same diagonal , if and only if |j-l|=|I-k|.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STEPS TO GENERATE THE SOLUTION:</a:t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>
                <a:latin typeface="Times New Roman" pitchFamily="18" charset="0"/>
                <a:cs typeface="Times New Roman" pitchFamily="18" charset="0"/>
              </a:rPr>
              <a:t>Initialize x array to zero and start by placing the first queen in k=1 in the first row.</a:t>
            </a:r>
          </a:p>
          <a:p>
            <a:pPr lvl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>
                <a:latin typeface="Times New Roman" pitchFamily="18" charset="0"/>
                <a:cs typeface="Times New Roman" pitchFamily="18" charset="0"/>
              </a:rPr>
              <a:t>To find the column position start from value 1 to n, where ‘n’ is the no. Of columns or no. Of queens.</a:t>
            </a:r>
          </a:p>
          <a:p>
            <a:pPr lv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>
                <a:latin typeface="Times New Roman" pitchFamily="18" charset="0"/>
                <a:cs typeface="Times New Roman" pitchFamily="18" charset="0"/>
              </a:rPr>
              <a:t>If k=1 then x (k)=1.so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k,x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(k)) will give the position of the k </a:t>
            </a:r>
            <a:r>
              <a:rPr lang="en-US" baseline="30000" dirty="0" err="1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queen. Here we have to check whether there is any queen in the same column or diagonal.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01980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>
                <a:latin typeface="Times New Roman" pitchFamily="18" charset="0"/>
                <a:cs typeface="Times New Roman" pitchFamily="18" charset="0"/>
              </a:rPr>
              <a:t>For this considers the previous position, which had already, been found out. Check whether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 X (I)=X(k) for column |X(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)-X(k)|=(I-k) for the same diagonal.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>
                <a:latin typeface="Times New Roman" pitchFamily="18" charset="0"/>
                <a:cs typeface="Times New Roman" pitchFamily="18" charset="0"/>
              </a:rPr>
              <a:t>If any one of the conditions is true then return false indicating that 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queen can’t be placed in position X (k).</a:t>
            </a:r>
          </a:p>
          <a:p>
            <a:pPr lv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>
                <a:latin typeface="Times New Roman" pitchFamily="18" charset="0"/>
                <a:cs typeface="Times New Roman" pitchFamily="18" charset="0"/>
              </a:rPr>
              <a:t>For not possible condition increment X (k) value by one and precede   d until the position is found.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The n-queens problem -Algorithm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7912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/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Algorithm place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k,I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//return true if a queen can be placed in k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aseline="30000" dirty="0" err="1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row and I </a:t>
            </a:r>
            <a:r>
              <a:rPr lang="en-US" baseline="30000" dirty="0" err="1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column. otherwise it returns //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//false .X[] is a global array whose first k-1 values have been set. Abs® returns the //absolute value of r.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for j=1 to k-1 do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If ((X [j]=I)              //two in same column.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Or (abs (X [j]-I)=Abs (j-k)))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Then return false;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Return true;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>
              <a:buNone/>
            </a:pPr>
            <a:r>
              <a:rPr lang="en-US" dirty="0"/>
              <a:t> 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n-queens problem -Algorithm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09600"/>
            <a:ext cx="8229600" cy="624840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sz="5400" b="1" dirty="0">
                <a:latin typeface="Times New Roman" pitchFamily="18" charset="0"/>
                <a:cs typeface="Times New Roman" pitchFamily="18" charset="0"/>
              </a:rPr>
              <a:t>Algorithm </a:t>
            </a:r>
            <a:r>
              <a:rPr lang="en-US" sz="5400" b="1" dirty="0" err="1">
                <a:latin typeface="Times New Roman" pitchFamily="18" charset="0"/>
                <a:cs typeface="Times New Roman" pitchFamily="18" charset="0"/>
              </a:rPr>
              <a:t>Nqueen</a:t>
            </a:r>
            <a:r>
              <a:rPr lang="en-US" sz="5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5400" b="1" dirty="0" err="1">
                <a:latin typeface="Times New Roman" pitchFamily="18" charset="0"/>
                <a:cs typeface="Times New Roman" pitchFamily="18" charset="0"/>
              </a:rPr>
              <a:t>k,n</a:t>
            </a:r>
            <a:r>
              <a:rPr lang="en-US" sz="54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//using backtracking it prints all possible positions of n queens in ‘n*n’ chessboard. So</a:t>
            </a:r>
          </a:p>
          <a:p>
            <a:pPr>
              <a:buNone/>
            </a:pP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//that they are non-tracking.</a:t>
            </a:r>
          </a:p>
          <a:p>
            <a:pPr>
              <a:buNone/>
            </a:pP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pPr>
              <a:buNone/>
            </a:pP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    For I=1 to n do</a:t>
            </a:r>
          </a:p>
          <a:p>
            <a:pPr>
              <a:buNone/>
            </a:pP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        {</a:t>
            </a:r>
          </a:p>
          <a:p>
            <a:pPr>
              <a:buNone/>
            </a:pP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           If place (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k,I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) then</a:t>
            </a:r>
          </a:p>
          <a:p>
            <a:pPr>
              <a:buNone/>
            </a:pP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             {</a:t>
            </a:r>
          </a:p>
          <a:p>
            <a:pPr>
              <a:buNone/>
            </a:pP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                X [k]=I;</a:t>
            </a:r>
          </a:p>
          <a:p>
            <a:pPr>
              <a:buNone/>
            </a:pP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                 If (k=n) then write (X [1:n]);</a:t>
            </a:r>
          </a:p>
          <a:p>
            <a:pPr>
              <a:buNone/>
            </a:pP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                  Else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nquenns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(k+1,n)    ;</a:t>
            </a:r>
          </a:p>
          <a:p>
            <a:pPr>
              <a:buNone/>
            </a:pP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          }</a:t>
            </a:r>
          </a:p>
          <a:p>
            <a:pPr>
              <a:buNone/>
            </a:pP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     }</a:t>
            </a:r>
          </a:p>
          <a:p>
            <a:pPr>
              <a:buNone/>
            </a:pP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}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90800"/>
            <a:ext cx="8229600" cy="1143000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Graph Coloring Problem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Graph Coloring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Let G be a graph and m be a positive integer.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problem is to color the vertices of G using only m colors in such a way that no two adjacent nodes / vertices have the same color.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It is necessary to find the smallest integer m. m is referred to as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chromatic number of 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Suppose there are ‘m’ n-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tuples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which are possible candidates for satisfying the function P. 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Then m= m1 , m2…..m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where m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 size of set s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 1&lt;=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&lt;=n. 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brute force approach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would be to form all of these n-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tuples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evaluate each one with P, saving the optimum.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2484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 map can be transformed into a graph by representing each region of map into a node and if two regions are adjacent, then the corresponding nodes are joined by an edge.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For many years it was known that 5 colors are required to color any map.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After a several hundred years, mathematicians with the help of a computer showed that 4 colors are sufficient.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Solving the Graph Coloring Problems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graph is represented by its adjacency matrix Graph (1:n,1:n) where GRAPH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i,j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= true if &lt;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i,j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&gt; is an edge and Graph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j) = false otherwise.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colors will be represented by the integers 1,2….m and the solution with n–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tuple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(X(1),….X(n)), where X(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is the color of node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solution can be represented as a state space tree.</a:t>
            </a:r>
          </a:p>
          <a:p>
            <a:endParaRPr lang="en-US" dirty="0"/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Each node at level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has m children corresponding to m possible assignments to X(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1≤i≤m.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Nodes at level n+1, are leaf nodes. The tree has degree m with height n+1.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Example:State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space tree for m coloring problem with n = 3 and m = 3</a:t>
            </a:r>
            <a:endParaRPr lang="en-US" sz="3600" dirty="0"/>
          </a:p>
        </p:txBody>
      </p:sp>
      <p:pic>
        <p:nvPicPr>
          <p:cNvPr id="2052" name="Picture 4" descr="C:\Users\RAKESH REDDY GURRALA\Desktop\Untitl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9144000" cy="5381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Autofit/>
          </a:bodyPr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Solution  for Above Problem</a:t>
            </a:r>
          </a:p>
        </p:txBody>
      </p:sp>
      <p:sp>
        <p:nvSpPr>
          <p:cNvPr id="5" name="Oval 4"/>
          <p:cNvSpPr/>
          <p:nvPr/>
        </p:nvSpPr>
        <p:spPr>
          <a:xfrm>
            <a:off x="3962400" y="1219200"/>
            <a:ext cx="7620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6" name="Oval 5"/>
          <p:cNvSpPr/>
          <p:nvPr/>
        </p:nvSpPr>
        <p:spPr>
          <a:xfrm>
            <a:off x="1447800" y="2362200"/>
            <a:ext cx="7620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7" name="Oval 6"/>
          <p:cNvSpPr/>
          <p:nvPr/>
        </p:nvSpPr>
        <p:spPr>
          <a:xfrm>
            <a:off x="4038600" y="2438400"/>
            <a:ext cx="7620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  <p:sp>
        <p:nvSpPr>
          <p:cNvPr id="8" name="Oval 7"/>
          <p:cNvSpPr/>
          <p:nvPr/>
        </p:nvSpPr>
        <p:spPr>
          <a:xfrm>
            <a:off x="7162800" y="2514600"/>
            <a:ext cx="7620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</p:txBody>
      </p:sp>
      <p:sp>
        <p:nvSpPr>
          <p:cNvPr id="10" name="Oval 9"/>
          <p:cNvSpPr/>
          <p:nvPr/>
        </p:nvSpPr>
        <p:spPr>
          <a:xfrm>
            <a:off x="228600" y="3581400"/>
            <a:ext cx="7620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11" name="Oval 10"/>
          <p:cNvSpPr/>
          <p:nvPr/>
        </p:nvSpPr>
        <p:spPr>
          <a:xfrm>
            <a:off x="1600200" y="3733800"/>
            <a:ext cx="7620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</a:t>
            </a:r>
          </a:p>
        </p:txBody>
      </p:sp>
      <p:sp>
        <p:nvSpPr>
          <p:cNvPr id="12" name="Oval 11"/>
          <p:cNvSpPr/>
          <p:nvPr/>
        </p:nvSpPr>
        <p:spPr>
          <a:xfrm>
            <a:off x="5410200" y="4953000"/>
            <a:ext cx="7620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26</a:t>
            </a:r>
          </a:p>
        </p:txBody>
      </p:sp>
      <p:sp>
        <p:nvSpPr>
          <p:cNvPr id="13" name="Oval 12"/>
          <p:cNvSpPr/>
          <p:nvPr/>
        </p:nvSpPr>
        <p:spPr>
          <a:xfrm>
            <a:off x="3505200" y="3352800"/>
            <a:ext cx="7620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</p:txBody>
      </p:sp>
      <p:sp>
        <p:nvSpPr>
          <p:cNvPr id="14" name="Oval 13"/>
          <p:cNvSpPr/>
          <p:nvPr/>
        </p:nvSpPr>
        <p:spPr>
          <a:xfrm>
            <a:off x="4648200" y="3352800"/>
            <a:ext cx="7620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</p:txBody>
      </p:sp>
      <p:sp>
        <p:nvSpPr>
          <p:cNvPr id="15" name="Oval 14"/>
          <p:cNvSpPr/>
          <p:nvPr/>
        </p:nvSpPr>
        <p:spPr>
          <a:xfrm>
            <a:off x="7848600" y="3657600"/>
            <a:ext cx="7620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33</a:t>
            </a:r>
          </a:p>
        </p:txBody>
      </p:sp>
      <p:sp>
        <p:nvSpPr>
          <p:cNvPr id="16" name="Oval 15"/>
          <p:cNvSpPr/>
          <p:nvPr/>
        </p:nvSpPr>
        <p:spPr>
          <a:xfrm>
            <a:off x="6934200" y="3505200"/>
            <a:ext cx="7620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</a:t>
            </a:r>
          </a:p>
        </p:txBody>
      </p:sp>
      <p:cxnSp>
        <p:nvCxnSpPr>
          <p:cNvPr id="19" name="Straight Connector 18"/>
          <p:cNvCxnSpPr>
            <a:stCxn id="5" idx="3"/>
            <a:endCxn id="6" idx="7"/>
          </p:cNvCxnSpPr>
          <p:nvPr/>
        </p:nvCxnSpPr>
        <p:spPr>
          <a:xfrm rot="5400000">
            <a:off x="2730126" y="1107608"/>
            <a:ext cx="711948" cy="19757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endCxn id="7" idx="0"/>
          </p:cNvCxnSpPr>
          <p:nvPr/>
        </p:nvCxnSpPr>
        <p:spPr>
          <a:xfrm rot="16200000" flipH="1">
            <a:off x="4112092" y="2130892"/>
            <a:ext cx="609600" cy="5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endCxn id="8" idx="1"/>
          </p:cNvCxnSpPr>
          <p:nvPr/>
        </p:nvCxnSpPr>
        <p:spPr>
          <a:xfrm>
            <a:off x="4642784" y="1752600"/>
            <a:ext cx="2631608" cy="8512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6" idx="4"/>
            <a:endCxn id="10" idx="0"/>
          </p:cNvCxnSpPr>
          <p:nvPr/>
        </p:nvCxnSpPr>
        <p:spPr>
          <a:xfrm rot="5400000">
            <a:off x="914400" y="2667000"/>
            <a:ext cx="609600" cy="121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6200000" flipH="1">
            <a:off x="1579796" y="3220804"/>
            <a:ext cx="685800" cy="187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5" idx="4"/>
          </p:cNvCxnSpPr>
          <p:nvPr/>
        </p:nvCxnSpPr>
        <p:spPr>
          <a:xfrm rot="5400000">
            <a:off x="7843417" y="4579891"/>
            <a:ext cx="698874" cy="734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61" idx="0"/>
            <a:endCxn id="16" idx="0"/>
          </p:cNvCxnSpPr>
          <p:nvPr/>
        </p:nvCxnSpPr>
        <p:spPr>
          <a:xfrm rot="16200000" flipH="1" flipV="1">
            <a:off x="7238222" y="3201178"/>
            <a:ext cx="381000" cy="2270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61" idx="0"/>
            <a:endCxn id="15" idx="0"/>
          </p:cNvCxnSpPr>
          <p:nvPr/>
        </p:nvCxnSpPr>
        <p:spPr>
          <a:xfrm rot="16200000" flipH="1">
            <a:off x="7619221" y="3047222"/>
            <a:ext cx="533400" cy="6873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13" idx="0"/>
          </p:cNvCxnSpPr>
          <p:nvPr/>
        </p:nvCxnSpPr>
        <p:spPr>
          <a:xfrm rot="5400000">
            <a:off x="3733800" y="3048000"/>
            <a:ext cx="4572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14" idx="4"/>
            <a:endCxn id="12" idx="0"/>
          </p:cNvCxnSpPr>
          <p:nvPr/>
        </p:nvCxnSpPr>
        <p:spPr>
          <a:xfrm rot="16200000" flipH="1">
            <a:off x="4914900" y="4076700"/>
            <a:ext cx="9906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4" idx="0"/>
            <a:endCxn id="7" idx="5"/>
          </p:cNvCxnSpPr>
          <p:nvPr/>
        </p:nvCxnSpPr>
        <p:spPr>
          <a:xfrm rot="16200000" flipV="1">
            <a:off x="4662067" y="2985667"/>
            <a:ext cx="394074" cy="340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2286000" y="1676400"/>
            <a:ext cx="795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X(1)=1</a:t>
            </a:r>
          </a:p>
        </p:txBody>
      </p:sp>
      <p:sp>
        <p:nvSpPr>
          <p:cNvPr id="54" name="Rectangle 53"/>
          <p:cNvSpPr/>
          <p:nvPr/>
        </p:nvSpPr>
        <p:spPr>
          <a:xfrm>
            <a:off x="3581400" y="1981200"/>
            <a:ext cx="795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X(1)=2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867400" y="1752600"/>
            <a:ext cx="795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X(1)=3</a:t>
            </a:r>
          </a:p>
        </p:txBody>
      </p:sp>
      <p:sp>
        <p:nvSpPr>
          <p:cNvPr id="58" name="Rectangle 57"/>
          <p:cNvSpPr/>
          <p:nvPr/>
        </p:nvSpPr>
        <p:spPr>
          <a:xfrm>
            <a:off x="914400" y="289560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59" name="Rectangle 58"/>
          <p:cNvSpPr/>
          <p:nvPr/>
        </p:nvSpPr>
        <p:spPr>
          <a:xfrm>
            <a:off x="2057400" y="304800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153400" y="304800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61" name="Rectangle 60"/>
          <p:cNvSpPr/>
          <p:nvPr/>
        </p:nvSpPr>
        <p:spPr>
          <a:xfrm>
            <a:off x="7391400" y="312420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63" name="Rectangle 62"/>
          <p:cNvSpPr/>
          <p:nvPr/>
        </p:nvSpPr>
        <p:spPr>
          <a:xfrm>
            <a:off x="4953000" y="297180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64" name="Rectangle 63"/>
          <p:cNvSpPr/>
          <p:nvPr/>
        </p:nvSpPr>
        <p:spPr>
          <a:xfrm>
            <a:off x="7086600" y="441960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65" name="Rectangle 64"/>
          <p:cNvSpPr/>
          <p:nvPr/>
        </p:nvSpPr>
        <p:spPr>
          <a:xfrm>
            <a:off x="3581400" y="281940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73" name="Oval 72"/>
          <p:cNvSpPr/>
          <p:nvPr/>
        </p:nvSpPr>
        <p:spPr>
          <a:xfrm>
            <a:off x="762000" y="4876800"/>
            <a:ext cx="7620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  <p:sp>
        <p:nvSpPr>
          <p:cNvPr id="74" name="Oval 73"/>
          <p:cNvSpPr/>
          <p:nvPr/>
        </p:nvSpPr>
        <p:spPr>
          <a:xfrm>
            <a:off x="0" y="4876800"/>
            <a:ext cx="7620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76" name="Oval 75"/>
          <p:cNvSpPr/>
          <p:nvPr/>
        </p:nvSpPr>
        <p:spPr>
          <a:xfrm>
            <a:off x="6248400" y="4953000"/>
            <a:ext cx="7620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31</a:t>
            </a:r>
          </a:p>
        </p:txBody>
      </p:sp>
      <p:sp>
        <p:nvSpPr>
          <p:cNvPr id="77" name="Oval 76"/>
          <p:cNvSpPr/>
          <p:nvPr/>
        </p:nvSpPr>
        <p:spPr>
          <a:xfrm>
            <a:off x="1524000" y="4876800"/>
            <a:ext cx="7620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  <p:sp>
        <p:nvSpPr>
          <p:cNvPr id="78" name="Oval 77"/>
          <p:cNvSpPr/>
          <p:nvPr/>
        </p:nvSpPr>
        <p:spPr>
          <a:xfrm>
            <a:off x="3886200" y="4876800"/>
            <a:ext cx="7620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</a:t>
            </a:r>
          </a:p>
        </p:txBody>
      </p:sp>
      <p:sp>
        <p:nvSpPr>
          <p:cNvPr id="79" name="Oval 78"/>
          <p:cNvSpPr/>
          <p:nvPr/>
        </p:nvSpPr>
        <p:spPr>
          <a:xfrm>
            <a:off x="3124200" y="4876800"/>
            <a:ext cx="7620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</p:txBody>
      </p:sp>
      <p:sp>
        <p:nvSpPr>
          <p:cNvPr id="80" name="Oval 79"/>
          <p:cNvSpPr/>
          <p:nvPr/>
        </p:nvSpPr>
        <p:spPr>
          <a:xfrm>
            <a:off x="4648200" y="4953000"/>
            <a:ext cx="7620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</p:txBody>
      </p:sp>
      <p:cxnSp>
        <p:nvCxnSpPr>
          <p:cNvPr id="84" name="Straight Connector 83"/>
          <p:cNvCxnSpPr>
            <a:stCxn id="10" idx="5"/>
            <a:endCxn id="73" idx="1"/>
          </p:cNvCxnSpPr>
          <p:nvPr/>
        </p:nvCxnSpPr>
        <p:spPr>
          <a:xfrm rot="5400000">
            <a:off x="444126" y="4531192"/>
            <a:ext cx="864348" cy="5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stCxn id="10" idx="4"/>
            <a:endCxn id="74" idx="0"/>
          </p:cNvCxnSpPr>
          <p:nvPr/>
        </p:nvCxnSpPr>
        <p:spPr>
          <a:xfrm rot="5400000">
            <a:off x="152400" y="4419600"/>
            <a:ext cx="6858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>
            <a:stCxn id="16" idx="4"/>
            <a:endCxn id="76" idx="0"/>
          </p:cNvCxnSpPr>
          <p:nvPr/>
        </p:nvCxnSpPr>
        <p:spPr>
          <a:xfrm rot="5400000">
            <a:off x="6553200" y="4191000"/>
            <a:ext cx="8382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>
            <a:stCxn id="11" idx="4"/>
            <a:endCxn id="77" idx="0"/>
          </p:cNvCxnSpPr>
          <p:nvPr/>
        </p:nvCxnSpPr>
        <p:spPr>
          <a:xfrm rot="5400000">
            <a:off x="1676400" y="4572000"/>
            <a:ext cx="5334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endCxn id="143" idx="0"/>
          </p:cNvCxnSpPr>
          <p:nvPr/>
        </p:nvCxnSpPr>
        <p:spPr>
          <a:xfrm rot="16200000" flipH="1">
            <a:off x="6972300" y="4457700"/>
            <a:ext cx="762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stCxn id="13" idx="4"/>
            <a:endCxn id="79" idx="0"/>
          </p:cNvCxnSpPr>
          <p:nvPr/>
        </p:nvCxnSpPr>
        <p:spPr>
          <a:xfrm rot="5400000">
            <a:off x="3238500" y="4229100"/>
            <a:ext cx="914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>
            <a:stCxn id="14" idx="4"/>
            <a:endCxn id="80" idx="0"/>
          </p:cNvCxnSpPr>
          <p:nvPr/>
        </p:nvCxnSpPr>
        <p:spPr>
          <a:xfrm rot="5400000">
            <a:off x="4533900" y="4457700"/>
            <a:ext cx="990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>
            <a:endCxn id="78" idx="0"/>
          </p:cNvCxnSpPr>
          <p:nvPr/>
        </p:nvCxnSpPr>
        <p:spPr>
          <a:xfrm rot="16200000" flipH="1">
            <a:off x="3581400" y="4191000"/>
            <a:ext cx="10668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 120"/>
          <p:cNvSpPr/>
          <p:nvPr/>
        </p:nvSpPr>
        <p:spPr>
          <a:xfrm>
            <a:off x="228600" y="426720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43" name="Oval 142"/>
          <p:cNvSpPr/>
          <p:nvPr/>
        </p:nvSpPr>
        <p:spPr>
          <a:xfrm>
            <a:off x="7010400" y="4876800"/>
            <a:ext cx="7620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32</a:t>
            </a:r>
          </a:p>
        </p:txBody>
      </p:sp>
      <p:sp>
        <p:nvSpPr>
          <p:cNvPr id="144" name="Oval 143"/>
          <p:cNvSpPr/>
          <p:nvPr/>
        </p:nvSpPr>
        <p:spPr>
          <a:xfrm>
            <a:off x="7772400" y="4953000"/>
            <a:ext cx="6858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34</a:t>
            </a:r>
          </a:p>
        </p:txBody>
      </p:sp>
      <p:sp>
        <p:nvSpPr>
          <p:cNvPr id="145" name="Oval 144"/>
          <p:cNvSpPr/>
          <p:nvPr/>
        </p:nvSpPr>
        <p:spPr>
          <a:xfrm>
            <a:off x="2286000" y="4953000"/>
            <a:ext cx="7620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</a:t>
            </a:r>
          </a:p>
        </p:txBody>
      </p:sp>
      <p:sp>
        <p:nvSpPr>
          <p:cNvPr id="155" name="Oval 154"/>
          <p:cNvSpPr/>
          <p:nvPr/>
        </p:nvSpPr>
        <p:spPr>
          <a:xfrm>
            <a:off x="8534400" y="4953000"/>
            <a:ext cx="609600" cy="6096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</p:txBody>
      </p:sp>
      <p:cxnSp>
        <p:nvCxnSpPr>
          <p:cNvPr id="160" name="Straight Connector 159"/>
          <p:cNvCxnSpPr>
            <a:stCxn id="15" idx="4"/>
            <a:endCxn id="155" idx="0"/>
          </p:cNvCxnSpPr>
          <p:nvPr/>
        </p:nvCxnSpPr>
        <p:spPr>
          <a:xfrm rot="16200000" flipH="1">
            <a:off x="8191500" y="4305300"/>
            <a:ext cx="6858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Rectangle 160"/>
          <p:cNvSpPr/>
          <p:nvPr/>
        </p:nvSpPr>
        <p:spPr>
          <a:xfrm>
            <a:off x="609600" y="4419600"/>
            <a:ext cx="22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1524000" y="4572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63" name="Rectangle 162"/>
          <p:cNvSpPr/>
          <p:nvPr/>
        </p:nvSpPr>
        <p:spPr>
          <a:xfrm>
            <a:off x="1600200" y="4343400"/>
            <a:ext cx="22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64" name="Rectangle 163"/>
          <p:cNvSpPr/>
          <p:nvPr/>
        </p:nvSpPr>
        <p:spPr>
          <a:xfrm>
            <a:off x="3429000" y="4114800"/>
            <a:ext cx="22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65" name="Rectangle 164"/>
          <p:cNvSpPr/>
          <p:nvPr/>
        </p:nvSpPr>
        <p:spPr>
          <a:xfrm>
            <a:off x="2286000" y="4495800"/>
            <a:ext cx="22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67" name="Rectangle 166"/>
          <p:cNvSpPr/>
          <p:nvPr/>
        </p:nvSpPr>
        <p:spPr>
          <a:xfrm>
            <a:off x="3886200" y="4343400"/>
            <a:ext cx="22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781800" y="4267200"/>
            <a:ext cx="22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70" name="Rectangle 169"/>
          <p:cNvSpPr/>
          <p:nvPr/>
        </p:nvSpPr>
        <p:spPr>
          <a:xfrm>
            <a:off x="7924800" y="4419600"/>
            <a:ext cx="22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71" name="Rectangle 170"/>
          <p:cNvSpPr/>
          <p:nvPr/>
        </p:nvSpPr>
        <p:spPr>
          <a:xfrm>
            <a:off x="8610600" y="4343400"/>
            <a:ext cx="22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172" name="Rectangle 171"/>
          <p:cNvSpPr/>
          <p:nvPr/>
        </p:nvSpPr>
        <p:spPr>
          <a:xfrm>
            <a:off x="5410200" y="4114800"/>
            <a:ext cx="22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73" name="Rectangle 172"/>
          <p:cNvSpPr/>
          <p:nvPr/>
        </p:nvSpPr>
        <p:spPr>
          <a:xfrm>
            <a:off x="4724400" y="4267200"/>
            <a:ext cx="22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1</a:t>
            </a:r>
          </a:p>
        </p:txBody>
      </p:sp>
      <p:cxnSp>
        <p:nvCxnSpPr>
          <p:cNvPr id="175" name="Straight Connector 174"/>
          <p:cNvCxnSpPr>
            <a:stCxn id="11" idx="5"/>
            <a:endCxn id="145" idx="0"/>
          </p:cNvCxnSpPr>
          <p:nvPr/>
        </p:nvCxnSpPr>
        <p:spPr>
          <a:xfrm rot="16200000" flipH="1">
            <a:off x="2109367" y="4395367"/>
            <a:ext cx="698874" cy="4163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Graph Coloring Problem-Algorithm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9436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b="1" dirty="0"/>
              <a:t>Algorithm </a:t>
            </a:r>
            <a:r>
              <a:rPr lang="en-US" b="1" dirty="0" err="1"/>
              <a:t>mColoring</a:t>
            </a:r>
            <a:r>
              <a:rPr lang="en-US" b="1" dirty="0"/>
              <a:t>(k)</a:t>
            </a:r>
            <a:endParaRPr lang="en-US" dirty="0"/>
          </a:p>
          <a:p>
            <a:pPr>
              <a:buNone/>
            </a:pPr>
            <a:r>
              <a:rPr lang="en-US" dirty="0"/>
              <a:t>// the graph is represented by its Boolean adjacency matrix G[1:n,1:n]  .All assignments //of 1,2,……….,m to the vertices of the graph such that adjacent vertices are assigned //distinct integers are printed. ’k’ is the index of the next vertex to color. </a:t>
            </a:r>
          </a:p>
          <a:p>
            <a:pPr>
              <a:buNone/>
            </a:pPr>
            <a:r>
              <a:rPr lang="en-US" dirty="0"/>
              <a:t>{</a:t>
            </a:r>
          </a:p>
          <a:p>
            <a:pPr>
              <a:buNone/>
            </a:pPr>
            <a:r>
              <a:rPr lang="en-US" dirty="0"/>
              <a:t>repeat</a:t>
            </a:r>
          </a:p>
          <a:p>
            <a:pPr>
              <a:buNone/>
            </a:pPr>
            <a:r>
              <a:rPr lang="en-US" dirty="0"/>
              <a:t>{</a:t>
            </a:r>
          </a:p>
          <a:p>
            <a:pPr>
              <a:buNone/>
            </a:pPr>
            <a:r>
              <a:rPr lang="en-US" dirty="0"/>
              <a:t>    // generate all legal assignment for X[k].</a:t>
            </a:r>
          </a:p>
          <a:p>
            <a:pPr>
              <a:buNone/>
            </a:pPr>
            <a:r>
              <a:rPr lang="en-US" dirty="0"/>
              <a:t>          </a:t>
            </a:r>
            <a:r>
              <a:rPr lang="en-US" dirty="0" err="1"/>
              <a:t>Nextvalue</a:t>
            </a:r>
            <a:r>
              <a:rPr lang="en-US" dirty="0"/>
              <a:t>(k);    // Assign to X[k] a legal color.</a:t>
            </a:r>
          </a:p>
          <a:p>
            <a:pPr>
              <a:buNone/>
            </a:pPr>
            <a:r>
              <a:rPr lang="en-US" dirty="0"/>
              <a:t>         If (X[k]=0) then return;           // No new color possible.</a:t>
            </a:r>
          </a:p>
          <a:p>
            <a:pPr>
              <a:buNone/>
            </a:pPr>
            <a:r>
              <a:rPr lang="en-US" dirty="0"/>
              <a:t>        If (k=n) then // Almost ‘m’ colors have been used to color the ‘n’    							vertices</a:t>
            </a:r>
          </a:p>
          <a:p>
            <a:pPr>
              <a:buNone/>
            </a:pPr>
            <a:r>
              <a:rPr lang="en-US" dirty="0"/>
              <a:t>   	Write(x[1:n]);     </a:t>
            </a:r>
          </a:p>
          <a:p>
            <a:pPr>
              <a:buNone/>
            </a:pPr>
            <a:r>
              <a:rPr lang="en-US" dirty="0"/>
              <a:t>      Else </a:t>
            </a:r>
            <a:r>
              <a:rPr lang="en-US" dirty="0" err="1"/>
              <a:t>mcoloring</a:t>
            </a:r>
            <a:r>
              <a:rPr lang="en-US" dirty="0"/>
              <a:t>(k+1);</a:t>
            </a:r>
          </a:p>
          <a:p>
            <a:pPr>
              <a:buNone/>
            </a:pPr>
            <a:r>
              <a:rPr lang="en-US" dirty="0"/>
              <a:t>	}</a:t>
            </a:r>
          </a:p>
          <a:p>
            <a:pPr>
              <a:buNone/>
            </a:pPr>
            <a:r>
              <a:rPr lang="en-US" dirty="0"/>
              <a:t>	until(false);</a:t>
            </a:r>
          </a:p>
          <a:p>
            <a:pPr>
              <a:buNone/>
            </a:pPr>
            <a:r>
              <a:rPr lang="en-US" dirty="0"/>
              <a:t>}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Graph Coloring Problem-Algorithm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001000" cy="57150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5600" b="1" dirty="0">
                <a:latin typeface="Times New Roman" pitchFamily="18" charset="0"/>
                <a:cs typeface="Times New Roman" pitchFamily="18" charset="0"/>
              </a:rPr>
              <a:t>Algorithm </a:t>
            </a:r>
            <a:r>
              <a:rPr lang="en-US" sz="5600" b="1" dirty="0" err="1">
                <a:latin typeface="Times New Roman" pitchFamily="18" charset="0"/>
                <a:cs typeface="Times New Roman" pitchFamily="18" charset="0"/>
              </a:rPr>
              <a:t>Nextvalue</a:t>
            </a:r>
            <a:r>
              <a:rPr lang="en-US" sz="5600" b="1" dirty="0">
                <a:latin typeface="Times New Roman" pitchFamily="18" charset="0"/>
                <a:cs typeface="Times New Roman" pitchFamily="18" charset="0"/>
              </a:rPr>
              <a:t>(k</a:t>
            </a:r>
            <a:r>
              <a:rPr lang="en-US" sz="4400" b="1" dirty="0"/>
              <a:t>)</a:t>
            </a:r>
            <a:endParaRPr lang="en-US" sz="4400" dirty="0"/>
          </a:p>
          <a:p>
            <a:pPr>
              <a:buNone/>
            </a:pPr>
            <a:r>
              <a:rPr lang="en-US" sz="4400" b="1" dirty="0"/>
              <a:t> </a:t>
            </a:r>
            <a:endParaRPr lang="en-US" sz="4400" dirty="0"/>
          </a:p>
          <a:p>
            <a:pPr>
              <a:buNone/>
            </a:pP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// </a:t>
            </a:r>
            <a:r>
              <a:rPr lang="en-US" sz="5600" dirty="0">
                <a:latin typeface="Times New Roman" pitchFamily="18" charset="0"/>
                <a:cs typeface="Times New Roman" pitchFamily="18" charset="0"/>
              </a:rPr>
              <a:t>X[1],……X[k-1] have been assigned integer values in the range[1,m] such that //adjacent values have distinct integers. A value for X[k] is determined in the //range[0,m].X[k] is assigned the next highest numbers color while maintaining //distinctness form the adjacent vertices of vertex K. If no such color exists, then X[k] is 0.</a:t>
            </a:r>
            <a:endParaRPr lang="en-US" sz="6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{ </a:t>
            </a:r>
          </a:p>
          <a:p>
            <a:pPr>
              <a:buNone/>
            </a:pP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   repeat</a:t>
            </a:r>
          </a:p>
          <a:p>
            <a:pPr>
              <a:buNone/>
            </a:pP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    {   </a:t>
            </a:r>
          </a:p>
          <a:p>
            <a:pPr>
              <a:buNone/>
            </a:pP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            X[k] = (X[k]+1)mod(m+1);    // next highest color.</a:t>
            </a:r>
          </a:p>
          <a:p>
            <a:pPr>
              <a:buNone/>
            </a:pP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           If(X[k]=0) then return;             //All colors have been used.</a:t>
            </a:r>
          </a:p>
          <a:p>
            <a:pPr>
              <a:buNone/>
            </a:pP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              For j=1 to n do</a:t>
            </a:r>
          </a:p>
          <a:p>
            <a:pPr>
              <a:buNone/>
            </a:pP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             {</a:t>
            </a:r>
          </a:p>
          <a:p>
            <a:pPr>
              <a:buNone/>
            </a:pP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// Check if this color is distinct from adjacent color.</a:t>
            </a:r>
          </a:p>
          <a:p>
            <a:pPr>
              <a:buNone/>
            </a:pP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             If((G[</a:t>
            </a:r>
            <a:r>
              <a:rPr lang="en-US" sz="6400" dirty="0" err="1">
                <a:latin typeface="Times New Roman" pitchFamily="18" charset="0"/>
                <a:cs typeface="Times New Roman" pitchFamily="18" charset="0"/>
              </a:rPr>
              <a:t>k,j</a:t>
            </a: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] ≠ 0)and(X[k] = X[j]))</a:t>
            </a:r>
          </a:p>
          <a:p>
            <a:pPr>
              <a:buNone/>
            </a:pP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                 // If (</a:t>
            </a:r>
            <a:r>
              <a:rPr lang="en-US" sz="6400" dirty="0" err="1">
                <a:latin typeface="Times New Roman" pitchFamily="18" charset="0"/>
                <a:cs typeface="Times New Roman" pitchFamily="18" charset="0"/>
              </a:rPr>
              <a:t>k,j</a:t>
            </a: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) is an edge and if adjacent vertices have the same color.</a:t>
            </a:r>
          </a:p>
          <a:p>
            <a:pPr>
              <a:buNone/>
            </a:pP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             Then break;</a:t>
            </a:r>
          </a:p>
          <a:p>
            <a:pPr>
              <a:buNone/>
            </a:pP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             }</a:t>
            </a:r>
          </a:p>
          <a:p>
            <a:pPr>
              <a:buNone/>
            </a:pP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         if(j=n+1) then return;     //new color found.</a:t>
            </a:r>
          </a:p>
          <a:p>
            <a:pPr>
              <a:buNone/>
            </a:pP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    } until(false);    //otherwise try to find another color.</a:t>
            </a:r>
          </a:p>
          <a:p>
            <a:pPr>
              <a:buNone/>
            </a:pPr>
            <a:r>
              <a:rPr lang="en-US" sz="4300" dirty="0"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>
              <a:buNone/>
            </a:pPr>
            <a:endParaRPr lang="en-US" sz="43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4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200" dirty="0">
                <a:latin typeface="Times New Roman" pitchFamily="18" charset="0"/>
                <a:cs typeface="Times New Roman" pitchFamily="18" charset="0"/>
              </a:rPr>
              <a:t>														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en-US" b="1" u="sng" dirty="0"/>
              <a:t>Time complexity</a:t>
            </a:r>
          </a:p>
          <a:p>
            <a:r>
              <a:rPr lang="en-US" dirty="0"/>
              <a:t>The time spent by </a:t>
            </a:r>
            <a:r>
              <a:rPr lang="en-US" dirty="0" err="1"/>
              <a:t>Nextvalue</a:t>
            </a:r>
            <a:r>
              <a:rPr lang="en-US" dirty="0"/>
              <a:t> to determine the children is O(mn)</a:t>
            </a:r>
          </a:p>
          <a:p>
            <a:pPr>
              <a:buNone/>
            </a:pPr>
            <a:endParaRPr lang="en-US" dirty="0"/>
          </a:p>
          <a:p>
            <a:r>
              <a:rPr lang="en-US" dirty="0">
                <a:sym typeface="Wingdings"/>
              </a:rPr>
              <a:t></a:t>
            </a:r>
            <a:r>
              <a:rPr lang="en-US" dirty="0"/>
              <a:t>Total time is = O(m</a:t>
            </a:r>
            <a:r>
              <a:rPr lang="en-US" baseline="30000" dirty="0"/>
              <a:t>n</a:t>
            </a:r>
            <a:r>
              <a:rPr lang="en-US" dirty="0"/>
              <a:t> n).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14600"/>
            <a:ext cx="8229600" cy="1143000"/>
          </a:xfrm>
        </p:spPr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Sum of Subset Problem</a:t>
            </a: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We are given ‘n’ positive numbers called weights and we have to find all combinations of these numbers whose sum is M. this is called sum of subsets problem.</a:t>
            </a:r>
          </a:p>
          <a:p>
            <a:pPr lvl="0"/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If we consider backtracking procedure using fixed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tuple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strategy , the elements X(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) of the solution vector is either 1 or 0 depending on if the weight W(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) is included or not.</a:t>
            </a:r>
          </a:p>
          <a:p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If the state space tree of the solution, for a node at level I, the left child corresponds to X(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)=1 and right to X(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)=0.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The backtracking algorithm has the ability to yield the same answer with far fewer than </a:t>
            </a:r>
            <a:r>
              <a:rPr lang="en-US" sz="3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m-trials. </a:t>
            </a:r>
          </a:p>
          <a:p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In backtracking, the solution is built one component at a time.</a:t>
            </a:r>
          </a:p>
          <a:p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Modified criterion functions Pi (x1 ...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xn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) called 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bounding functions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are used to test whether the partial vector (x1 ,x2 ,......,xi ) can lead to an optimal solution.</a:t>
            </a:r>
          </a:p>
          <a:p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If (x1 ,...xi ) is not leading to a solution, mi+1 ,....,mn possible test vectors may be ignored.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274320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For example, W= (2, 4, 6, 8, 10) is a weight vector. We are also given a value M, for example 20. 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500" dirty="0">
                <a:latin typeface="Times New Roman" pitchFamily="18" charset="0"/>
                <a:cs typeface="Times New Roman" pitchFamily="18" charset="0"/>
              </a:rPr>
              <a:t>The problem is to find all combinations of the weights that exactly add to M.</a:t>
            </a:r>
          </a:p>
          <a:p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2400" y="3505200"/>
            <a:ext cx="8534400" cy="2590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In this example, the weights that add to 20 are: </a:t>
            </a:r>
          </a:p>
          <a:p>
            <a:pPr>
              <a:buFont typeface="Arial" pitchFamily="34" charset="0"/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	(2, 4, 6, 8); (2, 8, 10); and (4, 6, 10).</a:t>
            </a:r>
          </a:p>
          <a:p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Solutions to this problem are often expressed by an N-bit binary solution vector, X, where a 1 in position indicates that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baseline="-25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is part of the solution and a 0 indicates it is not.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In this manner the three solutions above could be expressed as: (1,1,1,1,0); (1,0,0,1,1); (0,1,1,0,1)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Ex: W=(5,10,10,25) and M=25 find all possible subsets of W.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1"/>
            <a:ext cx="8229600" cy="6400799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sz="5100" b="1" u="sng" dirty="0">
                <a:latin typeface="Times New Roman" pitchFamily="18" charset="0"/>
                <a:cs typeface="Times New Roman" pitchFamily="18" charset="0"/>
              </a:rPr>
              <a:t>Fixed length Solution:</a:t>
            </a:r>
          </a:p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Fixed length solutions are (1,1,1,0) and (0,0,0,1) </a:t>
            </a:r>
          </a:p>
        </p:txBody>
      </p:sp>
      <p:pic>
        <p:nvPicPr>
          <p:cNvPr id="3074" name="Picture 2" descr="C:\Users\RAKESH REDDY GURRALA\Desktop\IMG201805011139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00" y="990600"/>
            <a:ext cx="8509000" cy="525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Variable length Solution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6019800"/>
            <a:ext cx="8229600" cy="838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Variable Length solution tuples are (1,2,3) &amp;(4)</a:t>
            </a:r>
          </a:p>
        </p:txBody>
      </p:sp>
      <p:pic>
        <p:nvPicPr>
          <p:cNvPr id="4098" name="Picture 2" descr="C:\Users\RAKESH REDDY GURRALA\Desktop\IMG20180501114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047750"/>
            <a:ext cx="8001000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4000" b="1" u="sng" dirty="0">
                <a:latin typeface="Times New Roman" pitchFamily="18" charset="0"/>
                <a:cs typeface="Times New Roman" pitchFamily="18" charset="0"/>
              </a:rPr>
              <a:t>Procedure to solve sum of subsets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We are given ‘n’ positive numbers called weights and we have to find all combinations of these numbers whose sum is M. this is called sum of subsets problem.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If we consider backtracking procedure using fixed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tuple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strategy , the elements X(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of the solution vector is either 1 or 0 depending on if the weight W(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is included or not.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If the state space tree of the solution, for a node at level I, the left child corresponds to X(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)=1 and right to X(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)=0.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>
                <a:latin typeface="Times New Roman" pitchFamily="18" charset="0"/>
                <a:cs typeface="Times New Roman" pitchFamily="18" charset="0"/>
              </a:rPr>
              <a:t>Algorithm: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6019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Algorithm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sumofsubset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s,k,r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pPr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//generate the left child. note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s+w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(k)&lt;=M since Bk-1 is true.</a:t>
            </a:r>
          </a:p>
          <a:p>
            <a:pPr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X{k]=1;</a:t>
            </a:r>
          </a:p>
          <a:p>
            <a:pPr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If (S+W[k]=m) then write(X[1:k]); // there is no recursive call here as W[j]&gt;0,1&lt;=j&lt;=n.</a:t>
            </a:r>
          </a:p>
          <a:p>
            <a:pPr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Else if (S+W[k]+W[k+1]&lt;=m) then sum of sub (S+W[k], k+1,r- W[k]);</a:t>
            </a:r>
          </a:p>
          <a:p>
            <a:pPr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//generate right child and evaluate Bk.</a:t>
            </a:r>
          </a:p>
          <a:p>
            <a:pPr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If ((S+ r- W[k]&gt;=m)and(S+ W[k+1]&lt;=m)) then</a:t>
            </a:r>
          </a:p>
          <a:p>
            <a:pPr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pPr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  X{k]=0;</a:t>
            </a:r>
          </a:p>
          <a:p>
            <a:pPr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  sum of sub (S, k+1, r- W[k]);</a:t>
            </a:r>
          </a:p>
          <a:p>
            <a:pPr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>
              <a:buNone/>
            </a:pP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GENERATION OF STATE SPACE TREE:</a:t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912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b="1" dirty="0"/>
              <a:t> </a:t>
            </a:r>
            <a:endParaRPr lang="en-US" dirty="0"/>
          </a:p>
          <a:p>
            <a:pPr lvl="0"/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If (w1,w2,w3,……….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9600" baseline="-250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) are the weights then state space tree can be drawn.</a:t>
            </a:r>
          </a:p>
          <a:p>
            <a:pPr lvl="0"/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Find S, r and k values.</a:t>
            </a:r>
          </a:p>
          <a:p>
            <a:pPr>
              <a:buNone/>
            </a:pP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Sum is initialized to 0 i.e., s=0.</a:t>
            </a:r>
          </a:p>
          <a:p>
            <a:pPr>
              <a:buNone/>
            </a:pP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We have to check starting from the first node.</a:t>
            </a:r>
          </a:p>
          <a:p>
            <a:endParaRPr lang="en-US" sz="9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So  initially k=1.</a:t>
            </a:r>
          </a:p>
          <a:p>
            <a:pPr lvl="0"/>
            <a:endParaRPr lang="en-US" sz="9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Here ’r’ represents sum of all weights.</a:t>
            </a:r>
          </a:p>
          <a:p>
            <a:pPr lvl="0"/>
            <a:endParaRPr lang="en-US" sz="9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The left and right child  of the tree can be obtained based on the following conditions.</a:t>
            </a:r>
          </a:p>
          <a:p>
            <a:pPr lvl="0"/>
            <a:endParaRPr lang="en-US" sz="59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1. If S+W(k)=M then we print the subset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b’coz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the sum is the required output.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2. If the above condition is not satisfied then,</a:t>
            </a:r>
          </a:p>
          <a:p>
            <a:pPr lvl="0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we have to check S+W(k)+W(k+1)&lt;=M.  </a:t>
            </a:r>
          </a:p>
          <a:p>
            <a:pPr lvl="0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Then left child will be [S+W(K),K+1,r-W(K)]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3.After generating the left sub tree we have to generate the right sub tree, for this we have to check (S+R-W(K)&gt;=M) AND  (S+W(k+1)&lt;=M).  </a:t>
            </a:r>
          </a:p>
          <a:p>
            <a:pPr lvl="0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Then right child will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bw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[S, k+1,r-W(k)]</a:t>
            </a:r>
          </a:p>
          <a:p>
            <a:pPr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Repeat the process and find all the possible combinations of the subset.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EX:Given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n=6,M=30 and W(1…6)=(5,10,12,13,15,18).We have to generate all possible combinations of subsets whose sum is equal to the given value M=30.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r>
              <a:rPr lang="en-US" dirty="0"/>
              <a:t>Sub sets are :</a:t>
            </a:r>
          </a:p>
          <a:p>
            <a:pPr>
              <a:buNone/>
            </a:pPr>
            <a:r>
              <a:rPr lang="en-US" dirty="0"/>
              <a:t>	 1</a:t>
            </a:r>
            <a:r>
              <a:rPr lang="en-US" baseline="30000" dirty="0"/>
              <a:t>st</a:t>
            </a:r>
            <a:r>
              <a:rPr lang="en-US" dirty="0"/>
              <a:t>  solution is  </a:t>
            </a:r>
            <a:r>
              <a:rPr lang="en-US" b="1" dirty="0"/>
              <a:t>A  </a:t>
            </a:r>
            <a:r>
              <a:rPr lang="en-US" dirty="0"/>
              <a:t>-&gt; 1  1  0  0  1  0</a:t>
            </a:r>
          </a:p>
          <a:p>
            <a:r>
              <a:rPr lang="en-US" dirty="0"/>
              <a:t> 2</a:t>
            </a:r>
            <a:r>
              <a:rPr lang="en-US" baseline="30000" dirty="0"/>
              <a:t>nd</a:t>
            </a:r>
            <a:r>
              <a:rPr lang="en-US" dirty="0"/>
              <a:t>  solution is  </a:t>
            </a:r>
            <a:r>
              <a:rPr lang="en-US" b="1" dirty="0"/>
              <a:t>B  </a:t>
            </a:r>
            <a:r>
              <a:rPr lang="en-US" dirty="0"/>
              <a:t>-&gt; 1  0  1  1  0  0   </a:t>
            </a:r>
          </a:p>
          <a:p>
            <a:r>
              <a:rPr lang="en-US" dirty="0"/>
              <a:t>3 </a:t>
            </a:r>
            <a:r>
              <a:rPr lang="en-US" baseline="30000" dirty="0"/>
              <a:t>rd</a:t>
            </a:r>
            <a:r>
              <a:rPr lang="en-US" dirty="0"/>
              <a:t> solution is    </a:t>
            </a:r>
            <a:r>
              <a:rPr lang="en-US" b="1" dirty="0"/>
              <a:t>C  </a:t>
            </a:r>
            <a:r>
              <a:rPr lang="en-US" dirty="0"/>
              <a:t>-&gt; 0  0  1  0  0  1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State space tree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914400"/>
            <a:ext cx="8039020" cy="5715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BACKTRACKING – Constraints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EXPLICIT CONSTRAINTS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are rules which restrict the values of xi.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Examples: 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	x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&gt;= 0 or x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 0 or 1 or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baseline="-25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&lt;= x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&lt;=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baseline="-25000" dirty="0" err="1">
                <a:latin typeface="Times New Roman" pitchFamily="18" charset="0"/>
                <a:cs typeface="Times New Roman" pitchFamily="18" charset="0"/>
              </a:rPr>
              <a:t>i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IMPLICIT CONSTRAINTS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describe the way in which the xi must relate to each other .</a:t>
            </a:r>
          </a:p>
          <a:p>
            <a:pPr>
              <a:buNone/>
            </a:pPr>
            <a:r>
              <a:rPr lang="en-US" dirty="0"/>
              <a:t>	Example : 8 queens problem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Algorithm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Nextvalue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(k)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Repeat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X [k]=(X [k]+1) mod (n+1); //next vertex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If (X [k]=0) then return;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If (G [X [k-1], X [k]] ≠0) then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{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For j=1 to k-1 do if (X [j]=X [k]) then break;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// Check for distinction.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If (j=k) then          //if true then the vertex is distinct.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If ((k&lt;n) or ((k=n) and G [X [n], X [1]] ≠ 0)) then return;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} Until (false);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381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Algorithm: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09600"/>
            <a:ext cx="8229600" cy="60198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Algorithm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IBacktracking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(n)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// This schema describes the backtracking procedure .All solutions are generated in X[1:n] 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//and printed as soon as they are determined.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{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k=1;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While (k ≠ 0) do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{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if (there remains all untried)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X[k]  T (X[1],[2],…..X[k-1])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(X[1],…..X[k])) is true ) then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{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if(X[1],……X[k] )is the path to the answer node)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Then write(X[1:k]);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k=k+1;                 //consider the next step.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}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else k=k-1;                      //consider backtracking to the previous set.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}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}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pPr lvl="0"/>
            <a:r>
              <a:rPr lang="en-US" dirty="0">
                <a:latin typeface="Times New Roman" pitchFamily="18" charset="0"/>
                <a:cs typeface="Times New Roman" pitchFamily="18" charset="0"/>
              </a:rPr>
              <a:t>All solutions are generated in X[1:n] and printed as soon as they are determined.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en-US" dirty="0">
                <a:latin typeface="Times New Roman" pitchFamily="18" charset="0"/>
                <a:cs typeface="Times New Roman" pitchFamily="18" charset="0"/>
              </a:rPr>
              <a:t>T(X[1]…..X[k-1]) is all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possible values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X[k] gives that X[1],……..X[k-1] have already been chosen.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en-US" dirty="0" err="1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baseline="-25000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(X[1]………X[k]) is a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boundary function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which determines the elements of X[k] which satisfies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implicit constraint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BACKTRACKING: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Solution Space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Tuples that satisfy the explicit constraints define a solution space.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solution space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can be organized into a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tree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Each node in the tree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defines a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problem state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Here A,B, and C are problem States.</a:t>
            </a:r>
          </a:p>
        </p:txBody>
      </p:sp>
      <p:sp>
        <p:nvSpPr>
          <p:cNvPr id="7" name="Oval 6"/>
          <p:cNvSpPr/>
          <p:nvPr/>
        </p:nvSpPr>
        <p:spPr>
          <a:xfrm>
            <a:off x="3124200" y="3352800"/>
            <a:ext cx="7620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8" name="Oval 7"/>
          <p:cNvSpPr/>
          <p:nvPr/>
        </p:nvSpPr>
        <p:spPr>
          <a:xfrm>
            <a:off x="1981200" y="472440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9" name="Oval 8"/>
          <p:cNvSpPr/>
          <p:nvPr/>
        </p:nvSpPr>
        <p:spPr>
          <a:xfrm>
            <a:off x="4114800" y="472440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581400" y="388620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2247900" y="4076700"/>
            <a:ext cx="11430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All paths from the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root to other nodes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define the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state-space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the problem.</a:t>
            </a:r>
          </a:p>
          <a:p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Solution states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are those states leading to 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tuple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 the solution space.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Here square nodes indicates solution for the solution space, there exits 3 solution states. These are represented inform of tuples. (1,2,4) ,(1,3,6) and (1,3,7).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657600" y="1752600"/>
            <a:ext cx="6096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5" name="Oval 4"/>
          <p:cNvSpPr/>
          <p:nvPr/>
        </p:nvSpPr>
        <p:spPr>
          <a:xfrm>
            <a:off x="2438400" y="2743200"/>
            <a:ext cx="9906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6" name="Oval 5"/>
          <p:cNvSpPr/>
          <p:nvPr/>
        </p:nvSpPr>
        <p:spPr>
          <a:xfrm>
            <a:off x="4648200" y="2819400"/>
            <a:ext cx="8382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7" name="Rectangle 6"/>
          <p:cNvSpPr/>
          <p:nvPr/>
        </p:nvSpPr>
        <p:spPr>
          <a:xfrm>
            <a:off x="1524000" y="4191000"/>
            <a:ext cx="914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752600" y="4419600"/>
            <a:ext cx="381000" cy="304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9" name="Rectangle 8"/>
          <p:cNvSpPr/>
          <p:nvPr/>
        </p:nvSpPr>
        <p:spPr>
          <a:xfrm>
            <a:off x="3962400" y="4191000"/>
            <a:ext cx="914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267200" y="4419600"/>
            <a:ext cx="381000" cy="304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562600" y="4267200"/>
            <a:ext cx="838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715000" y="4343400"/>
            <a:ext cx="381000" cy="304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7</a:t>
            </a:r>
          </a:p>
        </p:txBody>
      </p:sp>
      <p:cxnSp>
        <p:nvCxnSpPr>
          <p:cNvPr id="14" name="Straight Connector 13"/>
          <p:cNvCxnSpPr>
            <a:stCxn id="4" idx="3"/>
            <a:endCxn id="5" idx="7"/>
          </p:cNvCxnSpPr>
          <p:nvPr/>
        </p:nvCxnSpPr>
        <p:spPr>
          <a:xfrm rot="5400000">
            <a:off x="3159429" y="2267346"/>
            <a:ext cx="711947" cy="4629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6200000" flipH="1">
            <a:off x="4076700" y="2171700"/>
            <a:ext cx="9906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1958485" y="3451715"/>
            <a:ext cx="914400" cy="5641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4229100" y="3619500"/>
            <a:ext cx="8382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6" idx="5"/>
          </p:cNvCxnSpPr>
          <p:nvPr/>
        </p:nvCxnSpPr>
        <p:spPr>
          <a:xfrm rot="16200000" flipH="1">
            <a:off x="5102528" y="3730928"/>
            <a:ext cx="1025992" cy="503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3048000" y="4419600"/>
            <a:ext cx="6096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  <p:cxnSp>
        <p:nvCxnSpPr>
          <p:cNvPr id="27" name="Straight Connector 26"/>
          <p:cNvCxnSpPr/>
          <p:nvPr/>
        </p:nvCxnSpPr>
        <p:spPr>
          <a:xfrm rot="16200000" flipH="1">
            <a:off x="2628900" y="3848100"/>
            <a:ext cx="10668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1677</TotalTime>
  <Words>3663</Words>
  <Application>Microsoft Office PowerPoint</Application>
  <PresentationFormat>On-screen Show (4:3)</PresentationFormat>
  <Paragraphs>487</Paragraphs>
  <Slides>50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5" baseType="lpstr">
      <vt:lpstr>Arial</vt:lpstr>
      <vt:lpstr>Calibri</vt:lpstr>
      <vt:lpstr>Times New Roman</vt:lpstr>
      <vt:lpstr>Wingdings</vt:lpstr>
      <vt:lpstr>Office Theme</vt:lpstr>
      <vt:lpstr>Backtracking</vt:lpstr>
      <vt:lpstr>Principal:</vt:lpstr>
      <vt:lpstr>PowerPoint Presentation</vt:lpstr>
      <vt:lpstr>PowerPoint Presentation</vt:lpstr>
      <vt:lpstr>BACKTRACKING – Constraints</vt:lpstr>
      <vt:lpstr>Algorithm: </vt:lpstr>
      <vt:lpstr>PowerPoint Presentation</vt:lpstr>
      <vt:lpstr>BACKTRACKING: Solution Space</vt:lpstr>
      <vt:lpstr>PowerPoint Presentation</vt:lpstr>
      <vt:lpstr>PowerPoint Presentation</vt:lpstr>
      <vt:lpstr>BACKTRACKING -Terminology</vt:lpstr>
      <vt:lpstr>PowerPoint Presentation</vt:lpstr>
      <vt:lpstr>PowerPoint Presentation</vt:lpstr>
      <vt:lpstr>PowerPoint Presentation</vt:lpstr>
      <vt:lpstr>PowerPoint Presentation</vt:lpstr>
      <vt:lpstr>Applications:</vt:lpstr>
      <vt:lpstr>N-Queens problem</vt:lpstr>
      <vt:lpstr>PowerPoint Presentation</vt:lpstr>
      <vt:lpstr>Example:4-Queens problem (4*4 chess board)</vt:lpstr>
      <vt:lpstr>State space tree</vt:lpstr>
      <vt:lpstr>8-QUEENS PROBLEM</vt:lpstr>
      <vt:lpstr>PowerPoint Presentation</vt:lpstr>
      <vt:lpstr>PowerPoint Presentation</vt:lpstr>
      <vt:lpstr>STEPS TO GENERATE THE SOLUTION: </vt:lpstr>
      <vt:lpstr>PowerPoint Presentation</vt:lpstr>
      <vt:lpstr>The n-queens problem -Algorithm</vt:lpstr>
      <vt:lpstr>The n-queens problem -Algorithm </vt:lpstr>
      <vt:lpstr>Graph Coloring Problem</vt:lpstr>
      <vt:lpstr>Graph Coloring Problem</vt:lpstr>
      <vt:lpstr>PowerPoint Presentation</vt:lpstr>
      <vt:lpstr>Solving the Graph Coloring Problems</vt:lpstr>
      <vt:lpstr>PowerPoint Presentation</vt:lpstr>
      <vt:lpstr>Example:State space tree for m coloring problem with n = 3 and m = 3</vt:lpstr>
      <vt:lpstr>Solution  for Above Problem</vt:lpstr>
      <vt:lpstr>Graph Coloring Problem-Algorithm</vt:lpstr>
      <vt:lpstr>Graph Coloring Problem-Algorithm</vt:lpstr>
      <vt:lpstr>PowerPoint Presentation</vt:lpstr>
      <vt:lpstr>Sum of Subset Problem</vt:lpstr>
      <vt:lpstr>PowerPoint Presentation</vt:lpstr>
      <vt:lpstr>PowerPoint Presentation</vt:lpstr>
      <vt:lpstr>PowerPoint Presentation</vt:lpstr>
      <vt:lpstr>Ex: W=(5,10,10,25) and M=25 find all possible subsets of W.</vt:lpstr>
      <vt:lpstr>Variable length Solution:</vt:lpstr>
      <vt:lpstr>Procedure to solve sum of subsets</vt:lpstr>
      <vt:lpstr>Algorithm:</vt:lpstr>
      <vt:lpstr>GENERATION OF STATE SPACE TREE: </vt:lpstr>
      <vt:lpstr>PowerPoint Presentation</vt:lpstr>
      <vt:lpstr>EX:Given n=6,M=30 and W(1…6)=(5,10,12,13,15,18).We have to generate all possible combinations of subsets whose sum is equal to the given value M=30. </vt:lpstr>
      <vt:lpstr>State space tree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Backtracking</dc:title>
  <dc:creator>Windows User</dc:creator>
  <cp:lastModifiedBy>Venkatesh G</cp:lastModifiedBy>
  <cp:revision>159</cp:revision>
  <dcterms:created xsi:type="dcterms:W3CDTF">2018-04-30T08:32:52Z</dcterms:created>
  <dcterms:modified xsi:type="dcterms:W3CDTF">2024-04-15T05:50:29Z</dcterms:modified>
</cp:coreProperties>
</file>