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86" r:id="rId13"/>
    <p:sldId id="287" r:id="rId14"/>
    <p:sldId id="269" r:id="rId15"/>
    <p:sldId id="300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7BC25-550B-48BC-A37D-DDE892D89E8A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9FF30-E708-40FC-AB03-63CD77380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81C5BB-1653-4A80-832D-A8CF749CC4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10F577-5C8E-4054-B63D-5C8F3E93771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D6939B-925B-48BE-990B-A75DEBF6C4D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CFBD4C-CA30-4D90-A6DB-EC55EA3A948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0680FA-744B-41C4-B014-91E721F3435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9FF30-E708-40FC-AB03-63CD77380F5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3F13C-A550-4648-8FAC-48361A468C72}" type="datetimeFigureOut">
              <a:rPr lang="en-US"/>
              <a:pPr>
                <a:defRPr/>
              </a:pPr>
              <a:t>8/16/2023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B42BF-6940-45BB-9172-7104D883B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640F4-9386-4702-92D4-DF89BAA203B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AB4F0-3809-4E69-ADCF-46D0B557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57200" y="2590800"/>
            <a:ext cx="82296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4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Divide and Conquer Technique</a:t>
            </a:r>
            <a:endParaRPr lang="en-US" sz="4800" b="1" kern="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Merge Sort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RAKESH REDDY GURRALA\Desktop\Merge-Sort-Tutori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8534400" cy="5363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marL="457200" indent="-457200">
              <a:lnSpc>
                <a:spcPct val="140000"/>
              </a:lnSpc>
            </a:pP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</a:rPr>
              <a:t>MergeSort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( </a:t>
            </a:r>
            <a:r>
              <a:rPr lang="en-US" sz="2000" dirty="0" err="1">
                <a:latin typeface="Times New Roman" pitchFamily="18" charset="0"/>
              </a:rPr>
              <a:t>low,high</a:t>
            </a:r>
            <a:r>
              <a:rPr lang="en-US" sz="2000" dirty="0">
                <a:latin typeface="Times New Roman" pitchFamily="18" charset="0"/>
              </a:rPr>
              <a:t>)</a:t>
            </a:r>
          </a:p>
          <a:p>
            <a:pPr marL="457200" indent="-457200">
              <a:lnSpc>
                <a:spcPct val="140000"/>
              </a:lnSpc>
            </a:pPr>
            <a:r>
              <a:rPr lang="en-US" sz="2000" dirty="0">
                <a:latin typeface="Times New Roman" pitchFamily="18" charset="0"/>
              </a:rPr>
              <a:t>// sorts the elements a[low],…,a[high]  which are in the global array </a:t>
            </a:r>
          </a:p>
          <a:p>
            <a:pPr marL="457200" indent="-457200">
              <a:lnSpc>
                <a:spcPct val="140000"/>
              </a:lnSpc>
            </a:pPr>
            <a:r>
              <a:rPr lang="en-US" sz="2000" dirty="0">
                <a:latin typeface="Times New Roman" pitchFamily="18" charset="0"/>
              </a:rPr>
              <a:t>//a[1:n] into ascending order ( increasing order ). </a:t>
            </a:r>
          </a:p>
          <a:p>
            <a:pPr marL="457200" indent="-457200">
              <a:lnSpc>
                <a:spcPct val="140000"/>
              </a:lnSpc>
            </a:pPr>
            <a:r>
              <a:rPr lang="en-US" sz="2000" dirty="0">
                <a:latin typeface="Times New Roman" pitchFamily="18" charset="0"/>
              </a:rPr>
              <a:t>// Small(p) is true if there is only one element  to sort. In this case the list is already sorted.</a:t>
            </a:r>
          </a:p>
          <a:p>
            <a:pPr marL="457200" indent="-457200">
              <a:lnSpc>
                <a:spcPct val="140000"/>
              </a:lnSpc>
            </a:pPr>
            <a:r>
              <a:rPr lang="en-US" sz="2000" dirty="0">
                <a:latin typeface="Times New Roman" pitchFamily="18" charset="0"/>
              </a:rPr>
              <a:t>{</a:t>
            </a:r>
            <a:r>
              <a:rPr lang="en-US" sz="2000" b="1" dirty="0">
                <a:latin typeface="Times New Roman" pitchFamily="18" charset="0"/>
              </a:rPr>
              <a:t>   	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if   (  low&lt;high  ) then  //  </a:t>
            </a:r>
            <a:r>
              <a:rPr lang="en-US" sz="2000" b="1" dirty="0">
                <a:latin typeface="Times New Roman" pitchFamily="18" charset="0"/>
              </a:rPr>
              <a:t>if there are more than one element</a:t>
            </a:r>
          </a:p>
          <a:p>
            <a:pPr marL="457200" indent="-457200">
              <a:lnSpc>
                <a:spcPct val="140000"/>
              </a:lnSpc>
            </a:pPr>
            <a:r>
              <a:rPr lang="en-US" sz="2000" b="1" dirty="0">
                <a:latin typeface="Times New Roman" pitchFamily="18" charset="0"/>
              </a:rPr>
              <a:t>	{  </a:t>
            </a:r>
            <a:r>
              <a:rPr lang="en-GB" sz="2000" dirty="0">
                <a:latin typeface="Times New Roman" pitchFamily="18" charset="0"/>
              </a:rPr>
              <a:t>mid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←</a:t>
            </a:r>
            <a:r>
              <a:rPr lang="en-US" sz="2000" dirty="0">
                <a:latin typeface="cmsy10" pitchFamily="34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</a:rPr>
              <a:t>low+high</a:t>
            </a:r>
            <a:r>
              <a:rPr lang="en-US" sz="2000" dirty="0">
                <a:latin typeface="Times New Roman" pitchFamily="18" charset="0"/>
              </a:rPr>
              <a:t>)/2;</a:t>
            </a:r>
            <a:endParaRPr lang="en-US" sz="2000" dirty="0">
              <a:latin typeface="Times New Roman" pitchFamily="18" charset="0"/>
              <a:sym typeface="Symbol" pitchFamily="18" charset="2"/>
            </a:endParaRPr>
          </a:p>
          <a:p>
            <a:pPr marL="1371600" lvl="2" indent="-457200">
              <a:lnSpc>
                <a:spcPct val="140000"/>
              </a:lnSpc>
              <a:buNone/>
            </a:pPr>
            <a:r>
              <a:rPr lang="en-GB" sz="2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Times New Roman" pitchFamily="18" charset="0"/>
              </a:rPr>
              <a:t>MergeSort</a:t>
            </a:r>
            <a:r>
              <a:rPr lang="en-GB" sz="2000" dirty="0">
                <a:latin typeface="Times New Roman" pitchFamily="18" charset="0"/>
              </a:rPr>
              <a:t>(</a:t>
            </a:r>
            <a:r>
              <a:rPr lang="en-GB" sz="2000" dirty="0" err="1">
                <a:latin typeface="Times New Roman" pitchFamily="18" charset="0"/>
              </a:rPr>
              <a:t>low,mid</a:t>
            </a:r>
            <a:r>
              <a:rPr lang="en-GB" sz="2000" dirty="0">
                <a:latin typeface="Times New Roman" pitchFamily="18" charset="0"/>
              </a:rPr>
              <a:t>); </a:t>
            </a:r>
            <a:r>
              <a:rPr lang="en-GB" sz="2000" b="1" dirty="0">
                <a:latin typeface="Times New Roman" pitchFamily="18" charset="0"/>
              </a:rPr>
              <a:t>// recursion</a:t>
            </a:r>
          </a:p>
          <a:p>
            <a:pPr marL="1371600" lvl="2" indent="-457200">
              <a:lnSpc>
                <a:spcPct val="140000"/>
              </a:lnSpc>
              <a:buNone/>
            </a:pPr>
            <a:r>
              <a:rPr lang="en-GB" sz="2000" b="1" dirty="0" err="1">
                <a:solidFill>
                  <a:srgbClr val="0000FF"/>
                </a:solidFill>
                <a:latin typeface="Times New Roman" pitchFamily="18" charset="0"/>
              </a:rPr>
              <a:t>MergeSort</a:t>
            </a:r>
            <a:r>
              <a:rPr lang="en-GB" sz="2000" dirty="0">
                <a:latin typeface="Times New Roman" pitchFamily="18" charset="0"/>
              </a:rPr>
              <a:t>(mid+1, high);</a:t>
            </a:r>
          </a:p>
          <a:p>
            <a:pPr marL="1371600" lvl="2" indent="-457200">
              <a:lnSpc>
                <a:spcPct val="140000"/>
              </a:lnSpc>
              <a:buNone/>
            </a:pPr>
            <a:r>
              <a:rPr lang="en-GB" sz="2000" b="1" dirty="0">
                <a:solidFill>
                  <a:srgbClr val="FF3300"/>
                </a:solidFill>
                <a:latin typeface="Times New Roman" pitchFamily="18" charset="0"/>
              </a:rPr>
              <a:t>Merge</a:t>
            </a:r>
            <a:r>
              <a:rPr lang="en-GB" sz="2000" dirty="0">
                <a:solidFill>
                  <a:srgbClr val="FF3300"/>
                </a:solidFill>
                <a:latin typeface="Times New Roman" pitchFamily="18" charset="0"/>
              </a:rPr>
              <a:t>(low, mid, high);  	</a:t>
            </a:r>
            <a:r>
              <a:rPr lang="en-GB" sz="2000" dirty="0">
                <a:latin typeface="Times New Roman" pitchFamily="18" charset="0"/>
              </a:rPr>
              <a:t>} }</a:t>
            </a:r>
            <a:endParaRPr lang="en-US" sz="2000" b="1" dirty="0">
              <a:latin typeface="Times New Roman" pitchFamily="18" charset="0"/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4000" y="371475"/>
            <a:ext cx="8229600" cy="62531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900" dirty="0">
                <a:solidFill>
                  <a:srgbClr val="FF0000"/>
                </a:solidFill>
              </a:rPr>
              <a:t>Algorithm Merge(</a:t>
            </a:r>
            <a:r>
              <a:rPr lang="en-US" sz="1900" dirty="0" err="1">
                <a:solidFill>
                  <a:srgbClr val="FF0000"/>
                </a:solidFill>
              </a:rPr>
              <a:t>low,mid,high</a:t>
            </a:r>
            <a:r>
              <a:rPr lang="en-US" sz="1900" dirty="0">
                <a:solidFill>
                  <a:srgbClr val="FF0000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900" dirty="0"/>
              <a:t>// a[</a:t>
            </a:r>
            <a:r>
              <a:rPr lang="en-US" sz="1900" dirty="0" err="1"/>
              <a:t>low:high</a:t>
            </a:r>
            <a:r>
              <a:rPr lang="en-US" sz="1900" dirty="0"/>
              <a:t>] is a global array containing two sorted subsets in a[</a:t>
            </a:r>
            <a:r>
              <a:rPr lang="en-US" sz="1900" dirty="0" err="1"/>
              <a:t>low:mid</a:t>
            </a:r>
            <a:r>
              <a:rPr lang="en-US" sz="1900" dirty="0"/>
              <a:t>]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900" dirty="0"/>
              <a:t>// and  in a[mid+1:high]. The goal is to merge these two sets into a </a:t>
            </a:r>
            <a:r>
              <a:rPr lang="en-US" sz="1900"/>
              <a:t>single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900"/>
              <a:t>// set   </a:t>
            </a:r>
            <a:r>
              <a:rPr lang="en-US" sz="1900" dirty="0"/>
              <a:t>residing  in a  [</a:t>
            </a:r>
            <a:r>
              <a:rPr lang="en-US" sz="1900" dirty="0" err="1"/>
              <a:t>low:high</a:t>
            </a:r>
            <a:r>
              <a:rPr lang="en-US" sz="1900" dirty="0"/>
              <a:t>]. b[ ] is a temporary global array.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900" dirty="0">
                <a:solidFill>
                  <a:srgbClr val="FF0000"/>
                </a:solidFill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900" b="1" dirty="0"/>
              <a:t>	</a:t>
            </a:r>
            <a:r>
              <a:rPr lang="en-US" sz="2200" dirty="0"/>
              <a:t>h:=low; </a:t>
            </a:r>
            <a:r>
              <a:rPr lang="en-US" sz="2200" dirty="0" err="1"/>
              <a:t>i</a:t>
            </a:r>
            <a:r>
              <a:rPr lang="en-US" sz="2200" dirty="0"/>
              <a:t>:=low; j:=mid+1;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</a:t>
            </a:r>
            <a:r>
              <a:rPr lang="en-US" sz="2200" dirty="0">
                <a:solidFill>
                  <a:srgbClr val="0000FF"/>
                </a:solidFill>
              </a:rPr>
              <a:t>while( h ≤ mid ) and ( j ≤ high ) do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	</a:t>
            </a:r>
            <a:r>
              <a:rPr lang="en-US" sz="2200" dirty="0">
                <a:solidFill>
                  <a:srgbClr val="FF0000"/>
                </a:solidFill>
              </a:rPr>
              <a:t>if( a[h] ≤ a[j] ) then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	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		b[</a:t>
            </a:r>
            <a:r>
              <a:rPr lang="en-US" sz="2200" dirty="0" err="1"/>
              <a:t>i</a:t>
            </a:r>
            <a:r>
              <a:rPr lang="en-US" sz="2200" dirty="0"/>
              <a:t>]:=a[h]; h:=h+1;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	</a:t>
            </a:r>
            <a:r>
              <a:rPr lang="en-US" sz="2200" dirty="0">
                <a:solidFill>
                  <a:srgbClr val="FF0000"/>
                </a:solidFill>
              </a:rPr>
              <a:t>else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	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		b[</a:t>
            </a:r>
            <a:r>
              <a:rPr lang="en-US" sz="2200" dirty="0" err="1"/>
              <a:t>i</a:t>
            </a:r>
            <a:r>
              <a:rPr lang="en-US" sz="2200" dirty="0"/>
              <a:t>]:=a[j]; j:=j+1;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	</a:t>
            </a:r>
            <a:r>
              <a:rPr lang="en-US" sz="2200" dirty="0" err="1"/>
              <a:t>i</a:t>
            </a:r>
            <a:r>
              <a:rPr lang="en-US" sz="2200" dirty="0"/>
              <a:t>:=i+1;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900" dirty="0"/>
              <a:t>		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3838" y="182563"/>
            <a:ext cx="8229600" cy="6486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		</a:t>
            </a:r>
            <a:r>
              <a:rPr lang="en-US" sz="2200">
                <a:solidFill>
                  <a:srgbClr val="FF0000"/>
                </a:solidFill>
              </a:rPr>
              <a:t>if( h &gt; mid ) then</a:t>
            </a:r>
          </a:p>
          <a:p>
            <a:pPr eaLnBrk="1" hangingPunct="1">
              <a:buFontTx/>
              <a:buNone/>
            </a:pPr>
            <a:r>
              <a:rPr lang="en-US" sz="2200"/>
              <a:t>			</a:t>
            </a:r>
            <a:r>
              <a:rPr lang="en-US" sz="2200">
                <a:solidFill>
                  <a:srgbClr val="0000FF"/>
                </a:solidFill>
              </a:rPr>
              <a:t>for k:=j to high do</a:t>
            </a:r>
          </a:p>
          <a:p>
            <a:pPr eaLnBrk="1" hangingPunct="1">
              <a:buFontTx/>
              <a:buNone/>
            </a:pPr>
            <a:r>
              <a:rPr lang="en-US" sz="2200"/>
              <a:t>			{</a:t>
            </a:r>
          </a:p>
          <a:p>
            <a:pPr eaLnBrk="1" hangingPunct="1">
              <a:buFontTx/>
              <a:buNone/>
            </a:pPr>
            <a:r>
              <a:rPr lang="en-US" sz="2200"/>
              <a:t>				b[i] := a[k]; i:= i+1;</a:t>
            </a:r>
          </a:p>
          <a:p>
            <a:pPr eaLnBrk="1" hangingPunct="1">
              <a:buFontTx/>
              <a:buNone/>
            </a:pPr>
            <a:r>
              <a:rPr lang="en-US" sz="2200"/>
              <a:t>			}</a:t>
            </a:r>
          </a:p>
          <a:p>
            <a:pPr eaLnBrk="1" hangingPunct="1">
              <a:buFontTx/>
              <a:buNone/>
            </a:pPr>
            <a:r>
              <a:rPr lang="en-US" sz="2200"/>
              <a:t>		</a:t>
            </a:r>
            <a:r>
              <a:rPr lang="en-US" sz="2200">
                <a:solidFill>
                  <a:srgbClr val="FF0000"/>
                </a:solidFill>
              </a:rPr>
              <a:t>else</a:t>
            </a:r>
          </a:p>
          <a:p>
            <a:pPr eaLnBrk="1" hangingPunct="1">
              <a:buFontTx/>
              <a:buNone/>
            </a:pPr>
            <a:r>
              <a:rPr lang="en-US" sz="2200"/>
              <a:t>			</a:t>
            </a:r>
            <a:r>
              <a:rPr lang="en-US" sz="2200">
                <a:solidFill>
                  <a:srgbClr val="0000FF"/>
                </a:solidFill>
              </a:rPr>
              <a:t>for k:=h to mid do</a:t>
            </a:r>
          </a:p>
          <a:p>
            <a:pPr eaLnBrk="1" hangingPunct="1">
              <a:buFontTx/>
              <a:buNone/>
            </a:pPr>
            <a:r>
              <a:rPr lang="en-US" sz="2200"/>
              <a:t>			{</a:t>
            </a:r>
          </a:p>
          <a:p>
            <a:pPr eaLnBrk="1" hangingPunct="1">
              <a:buFontTx/>
              <a:buNone/>
            </a:pPr>
            <a:r>
              <a:rPr lang="en-US" sz="2200"/>
              <a:t>				b[i] := a[k]; i:= i+1;</a:t>
            </a:r>
          </a:p>
          <a:p>
            <a:pPr eaLnBrk="1" hangingPunct="1">
              <a:buFontTx/>
              <a:buNone/>
            </a:pPr>
            <a:r>
              <a:rPr lang="en-US" sz="2200"/>
              <a:t>			}</a:t>
            </a:r>
          </a:p>
          <a:p>
            <a:pPr eaLnBrk="1" hangingPunct="1">
              <a:buFontTx/>
              <a:buNone/>
            </a:pPr>
            <a:r>
              <a:rPr lang="en-US" sz="2200"/>
              <a:t>		</a:t>
            </a:r>
            <a:r>
              <a:rPr lang="en-US" sz="2200">
                <a:solidFill>
                  <a:srgbClr val="0000FF"/>
                </a:solidFill>
              </a:rPr>
              <a:t>  for k:= low  to high do  a[k]:=b[k];</a:t>
            </a:r>
          </a:p>
          <a:p>
            <a:pPr eaLnBrk="1" hangingPunct="1">
              <a:buFontTx/>
              <a:buNone/>
            </a:pPr>
            <a:r>
              <a:rPr lang="en-US" sz="2200"/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98463" y="319088"/>
            <a:ext cx="75438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4400" dirty="0">
                <a:solidFill>
                  <a:schemeClr val="tx2"/>
                </a:solidFill>
              </a:rPr>
              <a:t>Merge-Sort Time Complexity</a:t>
            </a:r>
          </a:p>
        </p:txBody>
      </p:sp>
      <p:sp>
        <p:nvSpPr>
          <p:cNvPr id="55299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42288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 the time for the merging  operation is proportional to n, then  the computing time  for merge sort is described by the recurrence relation</a:t>
            </a:r>
          </a:p>
          <a:p>
            <a:pPr>
              <a:spcBef>
                <a:spcPct val="50000"/>
              </a:spcBef>
            </a:pPr>
            <a:endParaRPr lang="en-US" b="1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b="1" dirty="0">
              <a:cs typeface="Arial" charset="0"/>
            </a:endParaRPr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1089025" y="2452688"/>
            <a:ext cx="6573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55301" name="AutoShape 6"/>
          <p:cNvSpPr>
            <a:spLocks/>
          </p:cNvSpPr>
          <p:nvPr/>
        </p:nvSpPr>
        <p:spPr bwMode="auto">
          <a:xfrm>
            <a:off x="2436813" y="2232025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Rectangle 7"/>
          <p:cNvSpPr>
            <a:spLocks noChangeArrowheads="1"/>
          </p:cNvSpPr>
          <p:nvPr/>
        </p:nvSpPr>
        <p:spPr bwMode="auto">
          <a:xfrm>
            <a:off x="4992688" y="2763838"/>
            <a:ext cx="2597150" cy="4365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n&gt;1, c</a:t>
            </a:r>
            <a:r>
              <a:rPr lang="en-US" b="1" baseline="-25000">
                <a:cs typeface="Arial" charset="0"/>
              </a:rPr>
              <a:t>2</a:t>
            </a:r>
            <a:r>
              <a:rPr lang="en-US" b="1">
                <a:cs typeface="Arial" charset="0"/>
              </a:rPr>
              <a:t> is  a constant</a:t>
            </a:r>
          </a:p>
        </p:txBody>
      </p:sp>
      <p:sp>
        <p:nvSpPr>
          <p:cNvPr id="55303" name="Rectangle 8"/>
          <p:cNvSpPr>
            <a:spLocks noChangeArrowheads="1"/>
          </p:cNvSpPr>
          <p:nvPr/>
        </p:nvSpPr>
        <p:spPr bwMode="auto">
          <a:xfrm>
            <a:off x="4945063" y="2316163"/>
            <a:ext cx="2597150" cy="4365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n=1, c</a:t>
            </a:r>
            <a:r>
              <a:rPr lang="en-US" b="1" baseline="-25000">
                <a:cs typeface="Arial" charset="0"/>
              </a:rPr>
              <a:t>1</a:t>
            </a:r>
            <a:r>
              <a:rPr lang="en-US" b="1">
                <a:cs typeface="Arial" charset="0"/>
              </a:rPr>
              <a:t> is  a constant</a:t>
            </a:r>
          </a:p>
        </p:txBody>
      </p:sp>
      <p:sp>
        <p:nvSpPr>
          <p:cNvPr id="55304" name="Rectangle 9"/>
          <p:cNvSpPr>
            <a:spLocks noChangeArrowheads="1"/>
          </p:cNvSpPr>
          <p:nvPr/>
        </p:nvSpPr>
        <p:spPr bwMode="auto">
          <a:xfrm>
            <a:off x="2628900" y="2789238"/>
            <a:ext cx="1989138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cs typeface="Arial" charset="0"/>
              </a:rPr>
              <a:t>2T(n/2) + c</a:t>
            </a:r>
            <a:r>
              <a:rPr lang="en-US" b="1" baseline="-25000" dirty="0">
                <a:cs typeface="Arial" charset="0"/>
              </a:rPr>
              <a:t>2</a:t>
            </a:r>
            <a:r>
              <a:rPr lang="en-US" b="1" dirty="0">
                <a:cs typeface="Arial" charset="0"/>
              </a:rPr>
              <a:t>n</a:t>
            </a:r>
          </a:p>
        </p:txBody>
      </p:sp>
      <p:sp>
        <p:nvSpPr>
          <p:cNvPr id="55305" name="Rectangle 10"/>
          <p:cNvSpPr>
            <a:spLocks noChangeArrowheads="1"/>
          </p:cNvSpPr>
          <p:nvPr/>
        </p:nvSpPr>
        <p:spPr bwMode="auto">
          <a:xfrm>
            <a:off x="2665413" y="2349500"/>
            <a:ext cx="769937" cy="4206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c</a:t>
            </a:r>
            <a:r>
              <a:rPr lang="en-US" b="1" baseline="-25000">
                <a:cs typeface="Arial" charset="0"/>
              </a:rPr>
              <a:t>1</a:t>
            </a: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1460500" y="2501900"/>
            <a:ext cx="769938" cy="4206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cs typeface="Arial" charset="0"/>
              </a:rPr>
              <a:t>T(n) =</a:t>
            </a: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1066800" y="3352800"/>
            <a:ext cx="2590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Assume n=2</a:t>
            </a:r>
            <a:r>
              <a:rPr lang="en-US" baseline="30000"/>
              <a:t>k</a:t>
            </a:r>
            <a:r>
              <a:rPr lang="en-US"/>
              <a:t>, then</a:t>
            </a:r>
          </a:p>
        </p:txBody>
      </p:sp>
      <p:sp>
        <p:nvSpPr>
          <p:cNvPr id="55308" name="Rectangle 13"/>
          <p:cNvSpPr>
            <a:spLocks noChangeArrowheads="1"/>
          </p:cNvSpPr>
          <p:nvPr/>
        </p:nvSpPr>
        <p:spPr bwMode="auto">
          <a:xfrm>
            <a:off x="1066800" y="3810000"/>
            <a:ext cx="7069138" cy="304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buClr>
                <a:schemeClr val="tx2"/>
              </a:buClr>
            </a:pPr>
            <a:r>
              <a:rPr lang="en-US" sz="2000" dirty="0">
                <a:cs typeface="Arial" charset="0"/>
              </a:rPr>
              <a:t>T(n) =2</a:t>
            </a:r>
            <a:r>
              <a:rPr lang="en-US" b="1" dirty="0"/>
              <a:t>T(n/2) + c</a:t>
            </a:r>
            <a:r>
              <a:rPr lang="en-US" b="1" baseline="-25000" dirty="0"/>
              <a:t>2</a:t>
            </a:r>
            <a:r>
              <a:rPr lang="en-US" b="1" dirty="0"/>
              <a:t>n</a:t>
            </a:r>
            <a:r>
              <a:rPr lang="en-US" dirty="0"/>
              <a:t> </a:t>
            </a:r>
            <a:endParaRPr lang="en-US" sz="2800" dirty="0">
              <a:cs typeface="Arial" charset="0"/>
            </a:endParaRPr>
          </a:p>
          <a:p>
            <a:pPr lvl="2">
              <a:buClr>
                <a:schemeClr val="tx2"/>
              </a:buClr>
            </a:pPr>
            <a:r>
              <a:rPr lang="en-US" sz="2000" dirty="0">
                <a:cs typeface="Arial" charset="0"/>
              </a:rPr>
              <a:t>        =2(2T(n/4)+c2n/2)+</a:t>
            </a:r>
            <a:r>
              <a:rPr lang="en-US" sz="2000" dirty="0" err="1">
                <a:cs typeface="Arial" charset="0"/>
              </a:rPr>
              <a:t>cn</a:t>
            </a:r>
            <a:endParaRPr lang="en-US" sz="2000" dirty="0">
              <a:cs typeface="Arial" charset="0"/>
            </a:endParaRPr>
          </a:p>
          <a:p>
            <a:pPr lvl="2">
              <a:buClr>
                <a:schemeClr val="tx2"/>
              </a:buClr>
            </a:pPr>
            <a:r>
              <a:rPr lang="en-US" sz="2000" dirty="0">
                <a:cs typeface="Arial" charset="0"/>
              </a:rPr>
              <a:t>        =4T(n/4)+2c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n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cs typeface="Arial" charset="0"/>
              </a:rPr>
              <a:t>        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cs typeface="Arial" charset="0"/>
              </a:rPr>
              <a:t>         …..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cs typeface="Arial" charset="0"/>
              </a:rPr>
              <a:t>         …..</a:t>
            </a:r>
          </a:p>
          <a:p>
            <a:pPr lvl="2">
              <a:buClr>
                <a:schemeClr val="tx2"/>
              </a:buClr>
            </a:pPr>
            <a:r>
              <a:rPr lang="en-US" sz="2000" dirty="0">
                <a:cs typeface="Arial" charset="0"/>
              </a:rPr>
              <a:t>        =2</a:t>
            </a:r>
            <a:r>
              <a:rPr lang="en-US" sz="2000" baseline="30000" dirty="0">
                <a:cs typeface="Arial" charset="0"/>
              </a:rPr>
              <a:t>k</a:t>
            </a:r>
            <a:r>
              <a:rPr lang="en-US" sz="2000" dirty="0">
                <a:cs typeface="Arial" charset="0"/>
              </a:rPr>
              <a:t> T(1)+ kc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n </a:t>
            </a:r>
          </a:p>
          <a:p>
            <a:pPr lvl="2">
              <a:buClr>
                <a:schemeClr val="tx2"/>
              </a:buClr>
            </a:pPr>
            <a:r>
              <a:rPr lang="en-US" sz="2800" dirty="0">
                <a:cs typeface="Arial" charset="0"/>
              </a:rPr>
              <a:t>      </a:t>
            </a:r>
            <a:r>
              <a:rPr lang="en-US" sz="2000" dirty="0">
                <a:cs typeface="Arial" charset="0"/>
              </a:rPr>
              <a:t>= c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n+c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nlogn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= </a:t>
            </a:r>
            <a:r>
              <a:rPr lang="en-US" sz="2000" dirty="0">
                <a:solidFill>
                  <a:srgbClr val="FF5050"/>
                </a:solidFill>
                <a:cs typeface="Arial" charset="0"/>
              </a:rPr>
              <a:t>O(</a:t>
            </a:r>
            <a:r>
              <a:rPr lang="en-US" sz="2000" dirty="0" err="1">
                <a:solidFill>
                  <a:srgbClr val="FF5050"/>
                </a:solidFill>
                <a:cs typeface="Arial" charset="0"/>
              </a:rPr>
              <a:t>nlogn</a:t>
            </a:r>
            <a:r>
              <a:rPr lang="en-US" sz="2000" dirty="0">
                <a:solidFill>
                  <a:srgbClr val="FF5050"/>
                </a:solidFill>
                <a:cs typeface="Arial" charset="0"/>
              </a:rPr>
              <a:t>)</a:t>
            </a:r>
          </a:p>
          <a:p>
            <a:pPr>
              <a:buClr>
                <a:schemeClr val="tx2"/>
              </a:buClr>
            </a:pPr>
            <a:endParaRPr lang="en-US" sz="2600" dirty="0">
              <a:solidFill>
                <a:srgbClr val="FF505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Time complexities:</a:t>
            </a:r>
          </a:p>
          <a:p>
            <a:pPr>
              <a:lnSpc>
                <a:spcPct val="15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Merge-Sort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Most of the work done in combining the solutions.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Best case takes </a:t>
            </a:r>
            <a:r>
              <a:rPr lang="en-US" b="1" i="1" dirty="0">
                <a:solidFill>
                  <a:srgbClr val="FF0000"/>
                </a:solidFill>
                <a:sym typeface="Symbol" pitchFamily="18" charset="2"/>
              </a:rPr>
              <a:t>o</a:t>
            </a:r>
            <a:r>
              <a:rPr lang="en-US" b="1" dirty="0">
                <a:solidFill>
                  <a:srgbClr val="FF0000"/>
                </a:solidFill>
              </a:rPr>
              <a:t>(n log(n))</a:t>
            </a:r>
            <a:r>
              <a:rPr lang="en-US" dirty="0"/>
              <a:t> time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Average case takes </a:t>
            </a:r>
            <a:r>
              <a:rPr lang="en-US" b="1" i="1" dirty="0">
                <a:solidFill>
                  <a:srgbClr val="FF0000"/>
                </a:solidFill>
                <a:sym typeface="Symbol" pitchFamily="18" charset="2"/>
              </a:rPr>
              <a:t>o</a:t>
            </a:r>
            <a:r>
              <a:rPr lang="en-US" b="1" dirty="0">
                <a:solidFill>
                  <a:srgbClr val="FF0000"/>
                </a:solidFill>
              </a:rPr>
              <a:t>(n log(n))</a:t>
            </a:r>
            <a:r>
              <a:rPr lang="en-US" dirty="0"/>
              <a:t> time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Worst case takes </a:t>
            </a:r>
            <a:r>
              <a:rPr lang="en-US" b="1" i="1" dirty="0">
                <a:solidFill>
                  <a:srgbClr val="FF0000"/>
                </a:solidFill>
                <a:sym typeface="Symbol" pitchFamily="18" charset="2"/>
              </a:rPr>
              <a:t>o</a:t>
            </a:r>
            <a:r>
              <a:rPr lang="en-US" b="1" dirty="0">
                <a:solidFill>
                  <a:srgbClr val="FF0000"/>
                </a:solidFill>
              </a:rPr>
              <a:t>(n log(n))</a:t>
            </a:r>
            <a:r>
              <a:rPr lang="en-US" dirty="0"/>
              <a:t> time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u="sng" dirty="0"/>
            </a:br>
            <a:r>
              <a:rPr lang="en-US" u="sng" dirty="0"/>
              <a:t>Applications for merge sort in real time</a:t>
            </a:r>
            <a:br>
              <a:rPr lang="en-US" u="sng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Merge sort is useful for sorting linked lists 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Inversion count problem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Used in external sorting- in tape drivers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e commerce applications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533400"/>
            <a:ext cx="7620000" cy="525780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3600" u="sng" dirty="0">
                <a:solidFill>
                  <a:schemeClr val="accent2"/>
                </a:solidFill>
              </a:rPr>
              <a:t>General Method: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US" sz="2200" u="sng" dirty="0">
              <a:solidFill>
                <a:schemeClr val="accent2"/>
              </a:solidFill>
            </a:endParaRPr>
          </a:p>
          <a:p>
            <a:pPr marL="533400" indent="-53340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D&amp;C Technique splits n inputs into k subsets , 1&lt; k ≤ n, generating k sub problems.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33400" indent="-53340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These sub problems will be solved and then combined by using a separate method to get solution to the whole problem.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33400" indent="-53340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sub problems are large, then the D&amp;C Technique will be reapplied.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33400" indent="-53340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Often sub problems getting from the D&amp;C Technique are of the same type as the original problem.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The reapplication of the D&amp;C Technique is naturally expressed by a recursive algorithm.</a:t>
            </a:r>
          </a:p>
          <a:p>
            <a:pPr algn="just" eaLnBrk="1" hangingPunct="1">
              <a:buFontTx/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Now smaller and smaller problems of the same kind are generated until subproblems that are small enough to solve without splitting further.</a:t>
            </a:r>
          </a:p>
          <a:p>
            <a:pPr eaLnBrk="1" hangingPunct="1">
              <a:buFont typeface="Wingdings" pitchFamily="2" charset="2"/>
              <a:buNone/>
            </a:pPr>
            <a:endParaRPr lang="en-US"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85883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Control Abstraction / General Method for Divide and Conquer Technique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Algorithm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DAndC(p)</a:t>
            </a:r>
          </a:p>
          <a:p>
            <a:pPr eaLnBrk="1" hangingPunct="1">
              <a:buFontTx/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>
                <a:latin typeface="Times New Roman" pitchFamily="18" charset="0"/>
                <a:cs typeface="Times New Roman" pitchFamily="18" charset="0"/>
              </a:rPr>
              <a:t>if Small(p) then </a:t>
            </a:r>
            <a:r>
              <a:rPr lang="en-US" sz="25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en-US" sz="2500">
                <a:latin typeface="Times New Roman" pitchFamily="18" charset="0"/>
                <a:cs typeface="Times New Roman" pitchFamily="18" charset="0"/>
              </a:rPr>
              <a:t> s(p);</a:t>
            </a:r>
          </a:p>
          <a:p>
            <a:pPr eaLnBrk="1" hangingPunct="1">
              <a:buFontTx/>
              <a:buNone/>
            </a:pPr>
            <a:r>
              <a:rPr lang="en-US" sz="2500">
                <a:latin typeface="Times New Roman" pitchFamily="18" charset="0"/>
                <a:cs typeface="Times New Roman" pitchFamily="18" charset="0"/>
              </a:rPr>
              <a:t>	else</a:t>
            </a:r>
          </a:p>
          <a:p>
            <a:pPr eaLnBrk="1" hangingPunct="1">
              <a:buFontTx/>
              <a:buNone/>
            </a:pPr>
            <a:r>
              <a:rPr lang="en-US" sz="25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eaLnBrk="1" hangingPunct="1">
              <a:buFontTx/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Divide p</a:t>
            </a:r>
            <a:r>
              <a:rPr lang="en-US" sz="1900">
                <a:latin typeface="Times New Roman" pitchFamily="18" charset="0"/>
                <a:cs typeface="Times New Roman" pitchFamily="18" charset="0"/>
              </a:rPr>
              <a:t> into smaller problems p1,p2,…….,pk, k≥1;</a:t>
            </a:r>
          </a:p>
          <a:p>
            <a:pPr eaLnBrk="1" hangingPunct="1">
              <a:buFontTx/>
              <a:buNone/>
            </a:pPr>
            <a:r>
              <a:rPr lang="en-US" sz="1900">
                <a:latin typeface="Times New Roman" pitchFamily="18" charset="0"/>
                <a:cs typeface="Times New Roman" pitchFamily="18" charset="0"/>
              </a:rPr>
              <a:t>		Apply D&amp;C to each of these subproblems;</a:t>
            </a:r>
          </a:p>
          <a:p>
            <a:pPr eaLnBrk="1" hangingPunct="1">
              <a:buFontTx/>
              <a:buNone/>
            </a:pPr>
            <a:r>
              <a:rPr lang="en-US" sz="190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9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en-US" sz="1900">
                <a:latin typeface="Times New Roman" pitchFamily="18" charset="0"/>
                <a:cs typeface="Times New Roman" pitchFamily="18" charset="0"/>
              </a:rPr>
              <a:t> Combine</a:t>
            </a:r>
            <a:r>
              <a:rPr lang="en-US" sz="1700">
                <a:latin typeface="Times New Roman" pitchFamily="18" charset="0"/>
                <a:cs typeface="Times New Roman" pitchFamily="18" charset="0"/>
              </a:rPr>
              <a:t>(DAndC(p1), DAndC(p2),……,DAndC(pk));</a:t>
            </a:r>
          </a:p>
          <a:p>
            <a:pPr eaLnBrk="1" hangingPunct="1">
              <a:buFontTx/>
              <a:buNone/>
            </a:pPr>
            <a:r>
              <a:rPr lang="en-US" sz="17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If the size of p is n and the sizes of the k subproblems are n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,n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,….,n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, then the computing time of D&amp;C is described by the recurrence relation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T(n)=      g( n) 			             n small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	        T(n</a:t>
            </a:r>
            <a:r>
              <a:rPr lang="en-US" sz="2400" baseline="-25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)+T(n</a:t>
            </a:r>
            <a:r>
              <a:rPr lang="en-US" sz="2400" baseline="-25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)+……+T(n</a:t>
            </a:r>
            <a:r>
              <a:rPr lang="en-US" sz="2400" baseline="-25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)+f(n)    Otherwise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Where T(n) is the time for D&amp;C on any input of size n and g(n) is the time to compute the answer directly for small inputs.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The function f(n) is the time for dividing p and combining the solutions of subproblems.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/>
              <a:t>			</a:t>
            </a:r>
            <a:endParaRPr lang="en-US" sz="5700"/>
          </a:p>
        </p:txBody>
      </p:sp>
      <p:sp>
        <p:nvSpPr>
          <p:cNvPr id="7171" name="AutoShape 6"/>
          <p:cNvSpPr>
            <a:spLocks/>
          </p:cNvSpPr>
          <p:nvPr/>
        </p:nvSpPr>
        <p:spPr bwMode="auto">
          <a:xfrm>
            <a:off x="1752600" y="17526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50838"/>
            <a:ext cx="8229600" cy="559276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The Time Complexity of many D&amp;C algorithms is given by recurrences of the form</a:t>
            </a:r>
          </a:p>
          <a:p>
            <a:pPr eaLnBrk="1" hangingPunct="1">
              <a:buFontTx/>
              <a:buNone/>
            </a:pPr>
            <a:endParaRPr lang="en-US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		c				 </a:t>
            </a:r>
            <a:r>
              <a:rPr lang="en-US" sz="25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 small</a:t>
            </a:r>
            <a:endParaRPr lang="en-US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		aT(n/b)+f(n)		 </a:t>
            </a:r>
            <a:r>
              <a:rPr lang="en-US" sz="22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Otherwise</a:t>
            </a:r>
            <a:endParaRPr lang="en-US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Where a , b and c are known constants, and </a:t>
            </a:r>
            <a:r>
              <a:rPr lang="en-US" sz="2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is a power of b (</a:t>
            </a:r>
            <a:r>
              <a:rPr lang="en-US" sz="2600" i="1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n=b</a:t>
            </a:r>
            <a:r>
              <a:rPr lang="en-US" sz="2600" b="1" i="1" baseline="30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195" name="AutoShape 7"/>
          <p:cNvSpPr>
            <a:spLocks/>
          </p:cNvSpPr>
          <p:nvPr/>
        </p:nvSpPr>
        <p:spPr bwMode="auto">
          <a:xfrm>
            <a:off x="1752600" y="17526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8"/>
          <p:cNvSpPr>
            <a:spLocks noChangeArrowheads="1"/>
          </p:cNvSpPr>
          <p:nvPr/>
        </p:nvSpPr>
        <p:spPr bwMode="auto">
          <a:xfrm>
            <a:off x="609600" y="20574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accent2"/>
                </a:solidFill>
              </a:rPr>
              <a:t>T(n)=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200" dirty="0">
                <a:solidFill>
                  <a:srgbClr val="FF5050"/>
                </a:solidFill>
              </a:rPr>
              <a:t>			</a:t>
            </a:r>
            <a:r>
              <a:rPr lang="en-US" sz="40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Applications</a:t>
            </a:r>
            <a:b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229600" cy="54403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1.Binary search Algorithm</a:t>
            </a:r>
          </a:p>
          <a:p>
            <a:pPr>
              <a:lnSpc>
                <a:spcPct val="90000"/>
              </a:lnSpc>
              <a:buNone/>
            </a:pP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Merge Sort.</a:t>
            </a:r>
          </a:p>
          <a:p>
            <a:pPr>
              <a:lnSpc>
                <a:spcPct val="90000"/>
              </a:lnSpc>
              <a:buNone/>
            </a:pP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Quick Sort.</a:t>
            </a:r>
          </a:p>
          <a:p>
            <a:pPr>
              <a:lnSpc>
                <a:spcPct val="90000"/>
              </a:lnSpc>
              <a:buNone/>
            </a:pP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Strassen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Matrix Multiplication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Merge sort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algorithm can be used to sort a collection of objects. </a:t>
            </a:r>
          </a:p>
          <a:p>
            <a:pPr>
              <a:buFont typeface="Wingdings" pitchFamily="2" charset="2"/>
              <a:buChar char="Ø"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Merge sort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is also called as  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divide and conquer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algorithm.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Clr>
                <a:schemeClr val="tx1"/>
              </a:buClr>
              <a:buFontTx/>
              <a:buAutoNum type="arabicPeriod"/>
            </a:pPr>
            <a:r>
              <a:rPr lang="da-DK" b="1" dirty="0">
                <a:latin typeface="Times New Roman" pitchFamily="18" charset="0"/>
                <a:cs typeface="Times New Roman" pitchFamily="18" charset="0"/>
              </a:rPr>
              <a:t>Base Case</a:t>
            </a:r>
            <a:r>
              <a:rPr lang="da-DK" dirty="0">
                <a:latin typeface="Times New Roman" pitchFamily="18" charset="0"/>
                <a:cs typeface="Times New Roman" pitchFamily="18" charset="0"/>
              </a:rPr>
              <a:t>, solve the problem </a:t>
            </a:r>
            <a:r>
              <a:rPr lang="da-DK" b="1" dirty="0">
                <a:latin typeface="Times New Roman" pitchFamily="18" charset="0"/>
                <a:cs typeface="Times New Roman" pitchFamily="18" charset="0"/>
              </a:rPr>
              <a:t>directly</a:t>
            </a:r>
            <a:r>
              <a:rPr lang="da-DK" dirty="0">
                <a:latin typeface="Times New Roman" pitchFamily="18" charset="0"/>
                <a:cs typeface="Times New Roman" pitchFamily="18" charset="0"/>
              </a:rPr>
              <a:t> if it is small enough(only one element).</a:t>
            </a:r>
          </a:p>
          <a:p>
            <a:pPr marL="457200" indent="-457200">
              <a:buClr>
                <a:schemeClr val="tx1"/>
              </a:buClr>
              <a:buFontTx/>
              <a:buAutoNum type="arabicPeriod"/>
            </a:pPr>
            <a:endParaRPr lang="da-DK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tx1"/>
              </a:buClr>
              <a:buFontTx/>
              <a:buAutoNum type="arabicPeriod"/>
            </a:pPr>
            <a:r>
              <a:rPr lang="da-DK" b="1" dirty="0">
                <a:latin typeface="Times New Roman" pitchFamily="18" charset="0"/>
                <a:cs typeface="Times New Roman" pitchFamily="18" charset="0"/>
              </a:rPr>
              <a:t>Divide</a:t>
            </a:r>
            <a:r>
              <a:rPr lang="da-DK" dirty="0">
                <a:latin typeface="Times New Roman" pitchFamily="18" charset="0"/>
                <a:cs typeface="Times New Roman" pitchFamily="18" charset="0"/>
              </a:rPr>
              <a:t> the problem into two or more </a:t>
            </a:r>
            <a:r>
              <a:rPr lang="da-DK" b="1" dirty="0">
                <a:latin typeface="Times New Roman" pitchFamily="18" charset="0"/>
                <a:cs typeface="Times New Roman" pitchFamily="18" charset="0"/>
              </a:rPr>
              <a:t>similar </a:t>
            </a:r>
            <a:r>
              <a:rPr lang="da-DK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da-DK" b="1" dirty="0">
                <a:latin typeface="Times New Roman" pitchFamily="18" charset="0"/>
                <a:cs typeface="Times New Roman" pitchFamily="18" charset="0"/>
              </a:rPr>
              <a:t> smaller</a:t>
            </a:r>
            <a:r>
              <a:rPr lang="da-DK" dirty="0">
                <a:latin typeface="Times New Roman" pitchFamily="18" charset="0"/>
                <a:cs typeface="Times New Roman" pitchFamily="18" charset="0"/>
              </a:rPr>
              <a:t> subproblems.</a:t>
            </a:r>
          </a:p>
          <a:p>
            <a:pPr marL="457200" indent="-457200">
              <a:buClr>
                <a:schemeClr val="tx1"/>
              </a:buClr>
              <a:buNone/>
            </a:pPr>
            <a:r>
              <a:rPr lang="da-DK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Clr>
                <a:schemeClr val="tx1"/>
              </a:buClr>
              <a:buFontTx/>
              <a:buAutoNum type="arabicPeriod" startAt="3"/>
            </a:pPr>
            <a:r>
              <a:rPr lang="da-DK" b="1" dirty="0">
                <a:latin typeface="Times New Roman" pitchFamily="18" charset="0"/>
                <a:cs typeface="Times New Roman" pitchFamily="18" charset="0"/>
              </a:rPr>
              <a:t>Recursively</a:t>
            </a:r>
            <a:r>
              <a:rPr lang="da-DK" dirty="0">
                <a:latin typeface="Times New Roman" pitchFamily="18" charset="0"/>
                <a:cs typeface="Times New Roman" pitchFamily="18" charset="0"/>
              </a:rPr>
              <a:t> solve the subproblems. </a:t>
            </a:r>
          </a:p>
          <a:p>
            <a:pPr marL="457200" indent="-457200">
              <a:buClr>
                <a:schemeClr val="tx1"/>
              </a:buClr>
              <a:buFontTx/>
              <a:buAutoNum type="arabicPeriod" startAt="3"/>
            </a:pPr>
            <a:endParaRPr lang="da-DK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tx1"/>
              </a:buClr>
              <a:buFontTx/>
              <a:buAutoNum type="arabicPeriod" startAt="3"/>
            </a:pPr>
            <a:r>
              <a:rPr lang="da-DK" b="1" dirty="0">
                <a:latin typeface="Times New Roman" pitchFamily="18" charset="0"/>
                <a:cs typeface="Times New Roman" pitchFamily="18" charset="0"/>
              </a:rPr>
              <a:t>Combine</a:t>
            </a:r>
            <a:r>
              <a:rPr lang="da-DK" dirty="0">
                <a:latin typeface="Times New Roman" pitchFamily="18" charset="0"/>
                <a:cs typeface="Times New Roman" pitchFamily="18" charset="0"/>
              </a:rPr>
              <a:t> solutions to the subproblems.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1139</Words>
  <Application>Microsoft Office PowerPoint</Application>
  <PresentationFormat>On-screen Show (4:3)</PresentationFormat>
  <Paragraphs>134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cmsy10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Control Abstraction / General Method for Divide and Conquer Technique </vt:lpstr>
      <vt:lpstr>PowerPoint Presentation</vt:lpstr>
      <vt:lpstr>PowerPoint Presentation</vt:lpstr>
      <vt:lpstr>   Applications </vt:lpstr>
      <vt:lpstr>Merge Sort</vt:lpstr>
      <vt:lpstr>Merge Sort</vt:lpstr>
      <vt:lpstr>Merge Sort Example</vt:lpstr>
      <vt:lpstr>Pseudo code</vt:lpstr>
      <vt:lpstr>PowerPoint Presentation</vt:lpstr>
      <vt:lpstr>PowerPoint Presentation</vt:lpstr>
      <vt:lpstr>PowerPoint Presentation</vt:lpstr>
      <vt:lpstr>PowerPoint Presentation</vt:lpstr>
      <vt:lpstr> Applications for merge sort in real time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Venkatesh G</cp:lastModifiedBy>
  <cp:revision>75</cp:revision>
  <dcterms:created xsi:type="dcterms:W3CDTF">2018-04-18T04:43:56Z</dcterms:created>
  <dcterms:modified xsi:type="dcterms:W3CDTF">2023-08-16T02:49:21Z</dcterms:modified>
</cp:coreProperties>
</file>