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61" r:id="rId5"/>
    <p:sldId id="262" r:id="rId6"/>
    <p:sldId id="264" r:id="rId7"/>
    <p:sldId id="260" r:id="rId8"/>
    <p:sldId id="263" r:id="rId9"/>
    <p:sldId id="266" r:id="rId10"/>
    <p:sldId id="265" r:id="rId11"/>
    <p:sldId id="267" r:id="rId12"/>
    <p:sldId id="268" r:id="rId13"/>
    <p:sldId id="293" r:id="rId14"/>
    <p:sldId id="295" r:id="rId15"/>
    <p:sldId id="296" r:id="rId16"/>
    <p:sldId id="271" r:id="rId17"/>
    <p:sldId id="272" r:id="rId18"/>
    <p:sldId id="273" r:id="rId19"/>
    <p:sldId id="274" r:id="rId20"/>
    <p:sldId id="275" r:id="rId21"/>
    <p:sldId id="276" r:id="rId22"/>
    <p:sldId id="277" r:id="rId23"/>
    <p:sldId id="278" r:id="rId24"/>
    <p:sldId id="291" r:id="rId25"/>
    <p:sldId id="279" r:id="rId26"/>
    <p:sldId id="280" r:id="rId27"/>
    <p:sldId id="281" r:id="rId28"/>
    <p:sldId id="282" r:id="rId29"/>
    <p:sldId id="283" r:id="rId30"/>
    <p:sldId id="284" r:id="rId31"/>
    <p:sldId id="285" r:id="rId32"/>
    <p:sldId id="286" r:id="rId33"/>
    <p:sldId id="290" r:id="rId34"/>
    <p:sldId id="287" r:id="rId35"/>
    <p:sldId id="288" r:id="rId36"/>
    <p:sldId id="289"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099F1C-9901-4AAB-8C9C-232483B7C20B}" type="datetimeFigureOut">
              <a:rPr lang="en-US" smtClean="0"/>
              <a:pPr/>
              <a:t>7/5/2023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A0BC19-9CAB-404B-959A-E116A9E4164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0A0BC19-9CAB-404B-959A-E116A9E41645}" type="slidenum">
              <a:rPr lang="en-US" smtClean="0"/>
              <a:pPr/>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0A0BC19-9CAB-404B-959A-E116A9E41645}"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74FF12D-053D-42A6-B4A0-01E79C02601F}"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4FF12D-053D-42A6-B4A0-01E79C02601F}"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4FF12D-053D-42A6-B4A0-01E79C02601F}"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4FF12D-053D-42A6-B4A0-01E79C02601F}"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4FF12D-053D-42A6-B4A0-01E79C02601F}"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74FF12D-053D-42A6-B4A0-01E79C02601F}" type="datetimeFigureOut">
              <a:rPr lang="en-US" smtClean="0"/>
              <a:pPr/>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74FF12D-053D-42A6-B4A0-01E79C02601F}" type="datetimeFigureOut">
              <a:rPr lang="en-US" smtClean="0"/>
              <a:pPr/>
              <a:t>7/5/2023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74FF12D-053D-42A6-B4A0-01E79C02601F}" type="datetimeFigureOut">
              <a:rPr lang="en-US" smtClean="0"/>
              <a:pPr/>
              <a:t>7/5/2023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4FF12D-053D-42A6-B4A0-01E79C02601F}" type="datetimeFigureOut">
              <a:rPr lang="en-US" smtClean="0"/>
              <a:pPr/>
              <a:t>7/5/2023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4FF12D-053D-42A6-B4A0-01E79C02601F}" type="datetimeFigureOut">
              <a:rPr lang="en-US" smtClean="0"/>
              <a:pPr/>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4FF12D-053D-42A6-B4A0-01E79C02601F}" type="datetimeFigureOut">
              <a:rPr lang="en-US" smtClean="0"/>
              <a:pPr/>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528A4B-B0DC-4C17-B757-89C202B41CA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FF12D-053D-42A6-B4A0-01E79C02601F}" type="datetimeFigureOut">
              <a:rPr lang="en-US" smtClean="0"/>
              <a:pPr/>
              <a:t>7/5/2023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528A4B-B0DC-4C17-B757-89C202B41CA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latin typeface="Times New Roman" pitchFamily="18" charset="0"/>
                <a:cs typeface="Times New Roman" pitchFamily="18" charset="0"/>
              </a:rPr>
              <a:t>Greedy Method</a:t>
            </a:r>
            <a:endParaRPr lang="en-US"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4525963"/>
          </a:xfrm>
        </p:spPr>
        <p:txBody>
          <a:bodyPr/>
          <a:lstStyle/>
          <a:p>
            <a:r>
              <a:rPr lang="en-US" dirty="0"/>
              <a:t>Example: Let us consider a set of given jobs as shown in the following table. We have to find a sequence of jobs, which will be completed within their deadlines and will give maximum</a:t>
            </a:r>
          </a:p>
          <a:p>
            <a:pPr>
              <a:buNone/>
            </a:pPr>
            <a:r>
              <a:rPr lang="en-US" dirty="0"/>
              <a:t>    profit. Each job is associated with a deadline and profit.</a:t>
            </a:r>
          </a:p>
        </p:txBody>
      </p:sp>
      <p:graphicFrame>
        <p:nvGraphicFramePr>
          <p:cNvPr id="4" name="Table 3"/>
          <p:cNvGraphicFramePr>
            <a:graphicFrameLocks noGrp="1"/>
          </p:cNvGraphicFramePr>
          <p:nvPr/>
        </p:nvGraphicFramePr>
        <p:xfrm>
          <a:off x="762000" y="3810000"/>
          <a:ext cx="7086600" cy="1463040"/>
        </p:xfrm>
        <a:graphic>
          <a:graphicData uri="http://schemas.openxmlformats.org/drawingml/2006/table">
            <a:tbl>
              <a:tblPr firstRow="1" bandRow="1">
                <a:tableStyleId>{5C22544A-7EE6-4342-B048-85BDC9FD1C3A}</a:tableStyleId>
              </a:tblPr>
              <a:tblGrid>
                <a:gridCol w="1544515">
                  <a:extLst>
                    <a:ext uri="{9D8B030D-6E8A-4147-A177-3AD203B41FA5}">
                      <a16:colId xmlns:a16="http://schemas.microsoft.com/office/drawing/2014/main" val="20000"/>
                    </a:ext>
                  </a:extLst>
                </a:gridCol>
                <a:gridCol w="817685">
                  <a:extLst>
                    <a:ext uri="{9D8B030D-6E8A-4147-A177-3AD203B41FA5}">
                      <a16:colId xmlns:a16="http://schemas.microsoft.com/office/drawing/2014/main" val="20001"/>
                    </a:ext>
                  </a:extLst>
                </a:gridCol>
                <a:gridCol w="1181100">
                  <a:extLst>
                    <a:ext uri="{9D8B030D-6E8A-4147-A177-3AD203B41FA5}">
                      <a16:colId xmlns:a16="http://schemas.microsoft.com/office/drawing/2014/main" val="20002"/>
                    </a:ext>
                  </a:extLst>
                </a:gridCol>
                <a:gridCol w="1181100">
                  <a:extLst>
                    <a:ext uri="{9D8B030D-6E8A-4147-A177-3AD203B41FA5}">
                      <a16:colId xmlns:a16="http://schemas.microsoft.com/office/drawing/2014/main" val="20003"/>
                    </a:ext>
                  </a:extLst>
                </a:gridCol>
                <a:gridCol w="1181100">
                  <a:extLst>
                    <a:ext uri="{9D8B030D-6E8A-4147-A177-3AD203B41FA5}">
                      <a16:colId xmlns:a16="http://schemas.microsoft.com/office/drawing/2014/main" val="20004"/>
                    </a:ext>
                  </a:extLst>
                </a:gridCol>
                <a:gridCol w="1181100">
                  <a:extLst>
                    <a:ext uri="{9D8B030D-6E8A-4147-A177-3AD203B41FA5}">
                      <a16:colId xmlns:a16="http://schemas.microsoft.com/office/drawing/2014/main" val="20005"/>
                    </a:ext>
                  </a:extLst>
                </a:gridCol>
              </a:tblGrid>
              <a:tr h="137160">
                <a:tc>
                  <a:txBody>
                    <a:bodyPr/>
                    <a:lstStyle/>
                    <a:p>
                      <a:r>
                        <a:rPr lang="en-US" b="1" dirty="0"/>
                        <a:t> INDEX</a:t>
                      </a:r>
                    </a:p>
                  </a:txBody>
                  <a:tcPr/>
                </a:tc>
                <a:tc>
                  <a:txBody>
                    <a:bodyPr/>
                    <a:lstStyle/>
                    <a:p>
                      <a:r>
                        <a:rPr lang="en-US" dirty="0"/>
                        <a:t>1</a:t>
                      </a:r>
                    </a:p>
                  </a:txBody>
                  <a:tcPr/>
                </a:tc>
                <a:tc>
                  <a:txBody>
                    <a:bodyPr/>
                    <a:lstStyle/>
                    <a:p>
                      <a:r>
                        <a:rPr lang="en-US" dirty="0"/>
                        <a:t>2</a:t>
                      </a:r>
                    </a:p>
                  </a:txBody>
                  <a:tcPr/>
                </a:tc>
                <a:tc>
                  <a:txBody>
                    <a:bodyPr/>
                    <a:lstStyle/>
                    <a:p>
                      <a:r>
                        <a:rPr lang="en-US" dirty="0"/>
                        <a:t>3</a:t>
                      </a:r>
                    </a:p>
                  </a:txBody>
                  <a:tcPr/>
                </a:tc>
                <a:tc>
                  <a:txBody>
                    <a:bodyPr/>
                    <a:lstStyle/>
                    <a:p>
                      <a:r>
                        <a:rPr lang="en-US" dirty="0"/>
                        <a:t>4</a:t>
                      </a:r>
                    </a:p>
                  </a:txBody>
                  <a:tcPr/>
                </a:tc>
                <a:tc>
                  <a:txBody>
                    <a:bodyPr/>
                    <a:lstStyle/>
                    <a:p>
                      <a:r>
                        <a:rPr lang="en-US" dirty="0"/>
                        <a:t>5</a:t>
                      </a:r>
                    </a:p>
                  </a:txBody>
                  <a:tcPr/>
                </a:tc>
                <a:extLst>
                  <a:ext uri="{0D108BD9-81ED-4DB2-BD59-A6C34878D82A}">
                    <a16:rowId xmlns:a16="http://schemas.microsoft.com/office/drawing/2014/main" val="10000"/>
                  </a:ext>
                </a:extLst>
              </a:tr>
              <a:tr h="289560">
                <a:tc>
                  <a:txBody>
                    <a:bodyPr/>
                    <a:lstStyle/>
                    <a:p>
                      <a:r>
                        <a:rPr lang="en-US" b="1" dirty="0"/>
                        <a:t>JOB</a:t>
                      </a:r>
                    </a:p>
                  </a:txBody>
                  <a:tcPr/>
                </a:tc>
                <a:tc>
                  <a:txBody>
                    <a:bodyPr/>
                    <a:lstStyle/>
                    <a:p>
                      <a:r>
                        <a:rPr lang="en-US" dirty="0"/>
                        <a:t>J1</a:t>
                      </a:r>
                    </a:p>
                  </a:txBody>
                  <a:tcPr/>
                </a:tc>
                <a:tc>
                  <a:txBody>
                    <a:bodyPr/>
                    <a:lstStyle/>
                    <a:p>
                      <a:r>
                        <a:rPr lang="en-US" dirty="0"/>
                        <a:t>J2</a:t>
                      </a:r>
                    </a:p>
                  </a:txBody>
                  <a:tcPr/>
                </a:tc>
                <a:tc>
                  <a:txBody>
                    <a:bodyPr/>
                    <a:lstStyle/>
                    <a:p>
                      <a:r>
                        <a:rPr lang="en-US" dirty="0"/>
                        <a:t>J3</a:t>
                      </a:r>
                    </a:p>
                  </a:txBody>
                  <a:tcPr/>
                </a:tc>
                <a:tc>
                  <a:txBody>
                    <a:bodyPr/>
                    <a:lstStyle/>
                    <a:p>
                      <a:r>
                        <a:rPr lang="en-US" dirty="0"/>
                        <a:t>J4</a:t>
                      </a:r>
                    </a:p>
                  </a:txBody>
                  <a:tcPr/>
                </a:tc>
                <a:tc>
                  <a:txBody>
                    <a:bodyPr/>
                    <a:lstStyle/>
                    <a:p>
                      <a:r>
                        <a:rPr lang="en-US" dirty="0"/>
                        <a:t>J5</a:t>
                      </a:r>
                    </a:p>
                  </a:txBody>
                  <a:tcPr/>
                </a:tc>
                <a:extLst>
                  <a:ext uri="{0D108BD9-81ED-4DB2-BD59-A6C34878D82A}">
                    <a16:rowId xmlns:a16="http://schemas.microsoft.com/office/drawing/2014/main" val="10001"/>
                  </a:ext>
                </a:extLst>
              </a:tr>
              <a:tr h="289560">
                <a:tc>
                  <a:txBody>
                    <a:bodyPr/>
                    <a:lstStyle/>
                    <a:p>
                      <a:r>
                        <a:rPr lang="en-US" b="1" dirty="0"/>
                        <a:t>DEADLINE</a:t>
                      </a:r>
                    </a:p>
                  </a:txBody>
                  <a:tcPr/>
                </a:tc>
                <a:tc>
                  <a:txBody>
                    <a:bodyPr/>
                    <a:lstStyle/>
                    <a:p>
                      <a:r>
                        <a:rPr lang="en-US" dirty="0"/>
                        <a:t>2</a:t>
                      </a:r>
                    </a:p>
                  </a:txBody>
                  <a:tcPr/>
                </a:tc>
                <a:tc>
                  <a:txBody>
                    <a:bodyPr/>
                    <a:lstStyle/>
                    <a:p>
                      <a:r>
                        <a:rPr lang="en-US" dirty="0"/>
                        <a:t>1</a:t>
                      </a:r>
                    </a:p>
                  </a:txBody>
                  <a:tcPr/>
                </a:tc>
                <a:tc>
                  <a:txBody>
                    <a:bodyPr/>
                    <a:lstStyle/>
                    <a:p>
                      <a:r>
                        <a:rPr lang="en-US" dirty="0"/>
                        <a:t>3</a:t>
                      </a:r>
                    </a:p>
                  </a:txBody>
                  <a:tcPr/>
                </a:tc>
                <a:tc>
                  <a:txBody>
                    <a:bodyPr/>
                    <a:lstStyle/>
                    <a:p>
                      <a:r>
                        <a:rPr lang="en-US" dirty="0"/>
                        <a:t>2</a:t>
                      </a:r>
                    </a:p>
                  </a:txBody>
                  <a:tcPr/>
                </a:tc>
                <a:tc>
                  <a:txBody>
                    <a:bodyPr/>
                    <a:lstStyle/>
                    <a:p>
                      <a:r>
                        <a:rPr lang="en-US" dirty="0"/>
                        <a:t>1</a:t>
                      </a:r>
                    </a:p>
                  </a:txBody>
                  <a:tcPr/>
                </a:tc>
                <a:extLst>
                  <a:ext uri="{0D108BD9-81ED-4DB2-BD59-A6C34878D82A}">
                    <a16:rowId xmlns:a16="http://schemas.microsoft.com/office/drawing/2014/main" val="10002"/>
                  </a:ext>
                </a:extLst>
              </a:tr>
              <a:tr h="289560">
                <a:tc>
                  <a:txBody>
                    <a:bodyPr/>
                    <a:lstStyle/>
                    <a:p>
                      <a:r>
                        <a:rPr lang="en-US" b="1" dirty="0"/>
                        <a:t>PROFIT</a:t>
                      </a:r>
                    </a:p>
                  </a:txBody>
                  <a:tcPr/>
                </a:tc>
                <a:tc>
                  <a:txBody>
                    <a:bodyPr/>
                    <a:lstStyle/>
                    <a:p>
                      <a:r>
                        <a:rPr lang="en-US" dirty="0"/>
                        <a:t>60</a:t>
                      </a:r>
                    </a:p>
                  </a:txBody>
                  <a:tcPr/>
                </a:tc>
                <a:tc>
                  <a:txBody>
                    <a:bodyPr/>
                    <a:lstStyle/>
                    <a:p>
                      <a:r>
                        <a:rPr lang="en-US" dirty="0"/>
                        <a:t>100</a:t>
                      </a:r>
                    </a:p>
                  </a:txBody>
                  <a:tcPr/>
                </a:tc>
                <a:tc>
                  <a:txBody>
                    <a:bodyPr/>
                    <a:lstStyle/>
                    <a:p>
                      <a:r>
                        <a:rPr lang="en-US" dirty="0"/>
                        <a:t>20</a:t>
                      </a:r>
                    </a:p>
                  </a:txBody>
                  <a:tcPr/>
                </a:tc>
                <a:tc>
                  <a:txBody>
                    <a:bodyPr/>
                    <a:lstStyle/>
                    <a:p>
                      <a:r>
                        <a:rPr lang="en-US" dirty="0"/>
                        <a:t>40</a:t>
                      </a:r>
                    </a:p>
                  </a:txBody>
                  <a:tcPr/>
                </a:tc>
                <a:tc>
                  <a:txBody>
                    <a:bodyPr/>
                    <a:lstStyle/>
                    <a:p>
                      <a:r>
                        <a:rPr lang="en-US" dirty="0"/>
                        <a:t>20</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791200"/>
          </a:xfrm>
        </p:spPr>
        <p:txBody>
          <a:bodyPr>
            <a:normAutofit/>
          </a:bodyPr>
          <a:lstStyle/>
          <a:p>
            <a:pPr>
              <a:buNone/>
            </a:pPr>
            <a:r>
              <a:rPr lang="en-US" b="1" u="sng" dirty="0"/>
              <a:t>Solution:</a:t>
            </a:r>
          </a:p>
          <a:p>
            <a:r>
              <a:rPr lang="en-US" sz="2800" dirty="0">
                <a:latin typeface="Times New Roman" pitchFamily="18" charset="0"/>
                <a:cs typeface="Times New Roman" pitchFamily="18" charset="0"/>
              </a:rPr>
              <a:t>To solve this problem, the given jobs are sorted according to their profit in a descending order. Hence, after sorting, the jobs are ordered as shown in the following table.</a:t>
            </a:r>
          </a:p>
          <a:p>
            <a:endParaRPr lang="en-US" sz="28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r>
              <a:rPr lang="en-US" sz="2400" dirty="0"/>
              <a:t>From this set of jobs, first we select </a:t>
            </a:r>
            <a:r>
              <a:rPr lang="en-US" sz="2400" b="1" i="1" dirty="0"/>
              <a:t>J2, as it can be completed within its deadline and </a:t>
            </a:r>
            <a:r>
              <a:rPr lang="en-US" sz="2400" dirty="0"/>
              <a:t>contributes maximum profit.</a:t>
            </a:r>
          </a:p>
          <a:p>
            <a:r>
              <a:rPr lang="en-US" sz="2400" dirty="0"/>
              <a:t>Next, </a:t>
            </a:r>
            <a:r>
              <a:rPr lang="en-US" sz="2400" b="1" i="1" dirty="0"/>
              <a:t>J1 is selected as it gives more profit compared to J4.</a:t>
            </a:r>
          </a:p>
        </p:txBody>
      </p:sp>
      <p:graphicFrame>
        <p:nvGraphicFramePr>
          <p:cNvPr id="4" name="Table 3"/>
          <p:cNvGraphicFramePr>
            <a:graphicFrameLocks noGrp="1"/>
          </p:cNvGraphicFramePr>
          <p:nvPr/>
        </p:nvGraphicFramePr>
        <p:xfrm>
          <a:off x="762000" y="2667000"/>
          <a:ext cx="7467600" cy="1463040"/>
        </p:xfrm>
        <a:graphic>
          <a:graphicData uri="http://schemas.openxmlformats.org/drawingml/2006/table">
            <a:tbl>
              <a:tblPr firstRow="1" bandRow="1">
                <a:tableStyleId>{5C22544A-7EE6-4342-B048-85BDC9FD1C3A}</a:tableStyleId>
              </a:tblPr>
              <a:tblGrid>
                <a:gridCol w="1414914">
                  <a:extLst>
                    <a:ext uri="{9D8B030D-6E8A-4147-A177-3AD203B41FA5}">
                      <a16:colId xmlns:a16="http://schemas.microsoft.com/office/drawing/2014/main" val="20000"/>
                    </a:ext>
                  </a:extLst>
                </a:gridCol>
                <a:gridCol w="1074286">
                  <a:extLst>
                    <a:ext uri="{9D8B030D-6E8A-4147-A177-3AD203B41FA5}">
                      <a16:colId xmlns:a16="http://schemas.microsoft.com/office/drawing/2014/main" val="20001"/>
                    </a:ext>
                  </a:extLst>
                </a:gridCol>
                <a:gridCol w="1244600">
                  <a:extLst>
                    <a:ext uri="{9D8B030D-6E8A-4147-A177-3AD203B41FA5}">
                      <a16:colId xmlns:a16="http://schemas.microsoft.com/office/drawing/2014/main" val="20002"/>
                    </a:ext>
                  </a:extLst>
                </a:gridCol>
                <a:gridCol w="1244600">
                  <a:extLst>
                    <a:ext uri="{9D8B030D-6E8A-4147-A177-3AD203B41FA5}">
                      <a16:colId xmlns:a16="http://schemas.microsoft.com/office/drawing/2014/main" val="20003"/>
                    </a:ext>
                  </a:extLst>
                </a:gridCol>
                <a:gridCol w="1244600">
                  <a:extLst>
                    <a:ext uri="{9D8B030D-6E8A-4147-A177-3AD203B41FA5}">
                      <a16:colId xmlns:a16="http://schemas.microsoft.com/office/drawing/2014/main" val="20004"/>
                    </a:ext>
                  </a:extLst>
                </a:gridCol>
                <a:gridCol w="1244600">
                  <a:extLst>
                    <a:ext uri="{9D8B030D-6E8A-4147-A177-3AD203B41FA5}">
                      <a16:colId xmlns:a16="http://schemas.microsoft.com/office/drawing/2014/main" val="20005"/>
                    </a:ext>
                  </a:extLst>
                </a:gridCol>
              </a:tblGrid>
              <a:tr h="351790">
                <a:tc>
                  <a:txBody>
                    <a:bodyPr/>
                    <a:lstStyle/>
                    <a:p>
                      <a:r>
                        <a:rPr lang="en-US" dirty="0"/>
                        <a:t>INDEX</a:t>
                      </a:r>
                    </a:p>
                  </a:txBody>
                  <a:tcPr/>
                </a:tc>
                <a:tc>
                  <a:txBody>
                    <a:bodyPr/>
                    <a:lstStyle/>
                    <a:p>
                      <a:r>
                        <a:rPr lang="en-US" dirty="0"/>
                        <a:t>1</a:t>
                      </a:r>
                    </a:p>
                  </a:txBody>
                  <a:tcPr/>
                </a:tc>
                <a:tc>
                  <a:txBody>
                    <a:bodyPr/>
                    <a:lstStyle/>
                    <a:p>
                      <a:r>
                        <a:rPr lang="en-US" dirty="0"/>
                        <a:t>2</a:t>
                      </a:r>
                    </a:p>
                  </a:txBody>
                  <a:tcPr/>
                </a:tc>
                <a:tc>
                  <a:txBody>
                    <a:bodyPr/>
                    <a:lstStyle/>
                    <a:p>
                      <a:r>
                        <a:rPr lang="en-US" dirty="0"/>
                        <a:t>3</a:t>
                      </a:r>
                    </a:p>
                  </a:txBody>
                  <a:tcPr/>
                </a:tc>
                <a:tc>
                  <a:txBody>
                    <a:bodyPr/>
                    <a:lstStyle/>
                    <a:p>
                      <a:r>
                        <a:rPr lang="en-US" dirty="0"/>
                        <a:t>4</a:t>
                      </a:r>
                    </a:p>
                  </a:txBody>
                  <a:tcPr/>
                </a:tc>
                <a:tc>
                  <a:txBody>
                    <a:bodyPr/>
                    <a:lstStyle/>
                    <a:p>
                      <a:r>
                        <a:rPr lang="en-US" dirty="0"/>
                        <a:t>5</a:t>
                      </a:r>
                    </a:p>
                  </a:txBody>
                  <a:tcPr/>
                </a:tc>
                <a:extLst>
                  <a:ext uri="{0D108BD9-81ED-4DB2-BD59-A6C34878D82A}">
                    <a16:rowId xmlns:a16="http://schemas.microsoft.com/office/drawing/2014/main" val="10000"/>
                  </a:ext>
                </a:extLst>
              </a:tr>
              <a:tr h="351790">
                <a:tc>
                  <a:txBody>
                    <a:bodyPr/>
                    <a:lstStyle/>
                    <a:p>
                      <a:r>
                        <a:rPr lang="en-US" dirty="0"/>
                        <a:t>JOB</a:t>
                      </a:r>
                    </a:p>
                  </a:txBody>
                  <a:tcPr/>
                </a:tc>
                <a:tc>
                  <a:txBody>
                    <a:bodyPr/>
                    <a:lstStyle/>
                    <a:p>
                      <a:r>
                        <a:rPr lang="en-US" dirty="0"/>
                        <a:t>J2</a:t>
                      </a:r>
                    </a:p>
                  </a:txBody>
                  <a:tcPr/>
                </a:tc>
                <a:tc>
                  <a:txBody>
                    <a:bodyPr/>
                    <a:lstStyle/>
                    <a:p>
                      <a:r>
                        <a:rPr lang="en-US" dirty="0"/>
                        <a:t>J1</a:t>
                      </a:r>
                    </a:p>
                  </a:txBody>
                  <a:tcPr/>
                </a:tc>
                <a:tc>
                  <a:txBody>
                    <a:bodyPr/>
                    <a:lstStyle/>
                    <a:p>
                      <a:r>
                        <a:rPr lang="en-US" dirty="0"/>
                        <a:t>J4</a:t>
                      </a:r>
                    </a:p>
                  </a:txBody>
                  <a:tcPr/>
                </a:tc>
                <a:tc>
                  <a:txBody>
                    <a:bodyPr/>
                    <a:lstStyle/>
                    <a:p>
                      <a:r>
                        <a:rPr lang="en-US" dirty="0"/>
                        <a:t>J3</a:t>
                      </a:r>
                    </a:p>
                  </a:txBody>
                  <a:tcPr/>
                </a:tc>
                <a:tc>
                  <a:txBody>
                    <a:bodyPr/>
                    <a:lstStyle/>
                    <a:p>
                      <a:r>
                        <a:rPr lang="en-US" dirty="0"/>
                        <a:t>J5</a:t>
                      </a:r>
                    </a:p>
                  </a:txBody>
                  <a:tcPr/>
                </a:tc>
                <a:extLst>
                  <a:ext uri="{0D108BD9-81ED-4DB2-BD59-A6C34878D82A}">
                    <a16:rowId xmlns:a16="http://schemas.microsoft.com/office/drawing/2014/main" val="10001"/>
                  </a:ext>
                </a:extLst>
              </a:tr>
              <a:tr h="351790">
                <a:tc>
                  <a:txBody>
                    <a:bodyPr/>
                    <a:lstStyle/>
                    <a:p>
                      <a:r>
                        <a:rPr lang="en-US" dirty="0"/>
                        <a:t>DEAD LINE</a:t>
                      </a:r>
                    </a:p>
                  </a:txBody>
                  <a:tcPr/>
                </a:tc>
                <a:tc>
                  <a:txBody>
                    <a:bodyPr/>
                    <a:lstStyle/>
                    <a:p>
                      <a:r>
                        <a:rPr lang="en-US" dirty="0"/>
                        <a:t>1</a:t>
                      </a:r>
                    </a:p>
                  </a:txBody>
                  <a:tcPr/>
                </a:tc>
                <a:tc>
                  <a:txBody>
                    <a:bodyPr/>
                    <a:lstStyle/>
                    <a:p>
                      <a:r>
                        <a:rPr lang="en-US" dirty="0"/>
                        <a:t>2</a:t>
                      </a:r>
                    </a:p>
                  </a:txBody>
                  <a:tcPr/>
                </a:tc>
                <a:tc>
                  <a:txBody>
                    <a:bodyPr/>
                    <a:lstStyle/>
                    <a:p>
                      <a:r>
                        <a:rPr lang="en-US" dirty="0"/>
                        <a:t>2</a:t>
                      </a:r>
                    </a:p>
                  </a:txBody>
                  <a:tcPr/>
                </a:tc>
                <a:tc>
                  <a:txBody>
                    <a:bodyPr/>
                    <a:lstStyle/>
                    <a:p>
                      <a:r>
                        <a:rPr lang="en-US" dirty="0"/>
                        <a:t>3</a:t>
                      </a:r>
                    </a:p>
                  </a:txBody>
                  <a:tcPr/>
                </a:tc>
                <a:tc>
                  <a:txBody>
                    <a:bodyPr/>
                    <a:lstStyle/>
                    <a:p>
                      <a:r>
                        <a:rPr lang="en-US" dirty="0"/>
                        <a:t>1</a:t>
                      </a:r>
                    </a:p>
                  </a:txBody>
                  <a:tcPr/>
                </a:tc>
                <a:extLst>
                  <a:ext uri="{0D108BD9-81ED-4DB2-BD59-A6C34878D82A}">
                    <a16:rowId xmlns:a16="http://schemas.microsoft.com/office/drawing/2014/main" val="10002"/>
                  </a:ext>
                </a:extLst>
              </a:tr>
              <a:tr h="351790">
                <a:tc>
                  <a:txBody>
                    <a:bodyPr/>
                    <a:lstStyle/>
                    <a:p>
                      <a:r>
                        <a:rPr lang="en-US" dirty="0"/>
                        <a:t>PROFIT</a:t>
                      </a:r>
                    </a:p>
                  </a:txBody>
                  <a:tcPr/>
                </a:tc>
                <a:tc>
                  <a:txBody>
                    <a:bodyPr/>
                    <a:lstStyle/>
                    <a:p>
                      <a:r>
                        <a:rPr lang="en-US" dirty="0"/>
                        <a:t>100</a:t>
                      </a:r>
                    </a:p>
                  </a:txBody>
                  <a:tcPr/>
                </a:tc>
                <a:tc>
                  <a:txBody>
                    <a:bodyPr/>
                    <a:lstStyle/>
                    <a:p>
                      <a:r>
                        <a:rPr lang="en-US" dirty="0"/>
                        <a:t>60</a:t>
                      </a:r>
                    </a:p>
                  </a:txBody>
                  <a:tcPr/>
                </a:tc>
                <a:tc>
                  <a:txBody>
                    <a:bodyPr/>
                    <a:lstStyle/>
                    <a:p>
                      <a:r>
                        <a:rPr lang="en-US" dirty="0"/>
                        <a:t>40</a:t>
                      </a:r>
                    </a:p>
                  </a:txBody>
                  <a:tcPr/>
                </a:tc>
                <a:tc>
                  <a:txBody>
                    <a:bodyPr/>
                    <a:lstStyle/>
                    <a:p>
                      <a:r>
                        <a:rPr lang="en-US" dirty="0"/>
                        <a:t>20</a:t>
                      </a:r>
                    </a:p>
                  </a:txBody>
                  <a:tcPr/>
                </a:tc>
                <a:tc>
                  <a:txBody>
                    <a:bodyPr/>
                    <a:lstStyle/>
                    <a:p>
                      <a:r>
                        <a:rPr lang="en-US" dirty="0"/>
                        <a:t>20</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400800"/>
          </a:xfrm>
        </p:spPr>
        <p:txBody>
          <a:bodyPr>
            <a:normAutofit/>
          </a:bodyPr>
          <a:lstStyle/>
          <a:p>
            <a:r>
              <a:rPr lang="en-US" sz="2800" dirty="0">
                <a:latin typeface="Times New Roman" pitchFamily="18" charset="0"/>
                <a:cs typeface="Times New Roman" pitchFamily="18" charset="0"/>
              </a:rPr>
              <a:t>In the next clock, </a:t>
            </a:r>
            <a:r>
              <a:rPr lang="en-US" sz="2800" b="1" i="1" dirty="0">
                <a:latin typeface="Times New Roman" pitchFamily="18" charset="0"/>
                <a:cs typeface="Times New Roman" pitchFamily="18" charset="0"/>
              </a:rPr>
              <a:t>J4 cannot be selected as its deadline is over, hence J3 is selected</a:t>
            </a:r>
          </a:p>
          <a:p>
            <a:pPr>
              <a:buNone/>
            </a:pPr>
            <a:r>
              <a:rPr lang="en-US" sz="2800" dirty="0">
                <a:latin typeface="Times New Roman" pitchFamily="18" charset="0"/>
                <a:cs typeface="Times New Roman" pitchFamily="18" charset="0"/>
              </a:rPr>
              <a:t>	as it executes within its deadline.</a:t>
            </a:r>
          </a:p>
          <a:p>
            <a:pPr>
              <a:buNone/>
            </a:pP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The job </a:t>
            </a:r>
            <a:r>
              <a:rPr lang="en-US" sz="2800" b="1" i="1" dirty="0">
                <a:latin typeface="Times New Roman" pitchFamily="18" charset="0"/>
                <a:cs typeface="Times New Roman" pitchFamily="18" charset="0"/>
              </a:rPr>
              <a:t>J5 is discarded as it cannot be executed within its deadline.</a:t>
            </a:r>
          </a:p>
          <a:p>
            <a:pPr>
              <a:buNone/>
            </a:pPr>
            <a:endParaRPr lang="en-US" sz="2800" b="1" i="1" dirty="0">
              <a:latin typeface="Times New Roman" pitchFamily="18" charset="0"/>
              <a:cs typeface="Times New Roman" pitchFamily="18" charset="0"/>
            </a:endParaRPr>
          </a:p>
          <a:p>
            <a:r>
              <a:rPr lang="en-US" sz="2800" dirty="0">
                <a:latin typeface="Times New Roman" pitchFamily="18" charset="0"/>
                <a:cs typeface="Times New Roman" pitchFamily="18" charset="0"/>
              </a:rPr>
              <a:t>Thus, the solution is the sequence of jobs (</a:t>
            </a:r>
            <a:r>
              <a:rPr lang="en-US" sz="2800" b="1" i="1" dirty="0">
                <a:latin typeface="Times New Roman" pitchFamily="18" charset="0"/>
                <a:cs typeface="Times New Roman" pitchFamily="18" charset="0"/>
              </a:rPr>
              <a:t>J2, J1, J3), which are being executed within </a:t>
            </a:r>
            <a:r>
              <a:rPr lang="en-US" sz="2800" dirty="0">
                <a:latin typeface="Times New Roman" pitchFamily="18" charset="0"/>
                <a:cs typeface="Times New Roman" pitchFamily="18" charset="0"/>
              </a:rPr>
              <a:t>their deadline and gives maximum profit.</a:t>
            </a:r>
          </a:p>
          <a:p>
            <a:pPr>
              <a:buNone/>
            </a:pP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Total profit of this sequence is 𝟏𝟎𝟎 + 𝟔𝟎 + 𝟐𝟎 = 𝟏𝟖𝟎</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body" idx="1"/>
          </p:nvPr>
        </p:nvSpPr>
        <p:spPr>
          <a:xfrm>
            <a:off x="76200" y="152400"/>
            <a:ext cx="8991600" cy="6324600"/>
          </a:xfrm>
        </p:spPr>
        <p:txBody>
          <a:bodyPr/>
          <a:lstStyle/>
          <a:p>
            <a:pPr>
              <a:lnSpc>
                <a:spcPct val="80000"/>
              </a:lnSpc>
              <a:buFont typeface="Wingdings" pitchFamily="2" charset="2"/>
              <a:buChar char="Ø"/>
            </a:pPr>
            <a:endParaRPr lang="en-US" sz="2400" i="1" dirty="0"/>
          </a:p>
          <a:p>
            <a:pPr>
              <a:lnSpc>
                <a:spcPct val="80000"/>
              </a:lnSpc>
              <a:buFont typeface="Wingdings" pitchFamily="2" charset="2"/>
              <a:buNone/>
            </a:pPr>
            <a:r>
              <a:rPr lang="en-US" sz="2000" dirty="0"/>
              <a:t>	 </a:t>
            </a:r>
            <a:r>
              <a:rPr lang="en-US" sz="1600" dirty="0"/>
              <a:t>Ex2:-n=4,   ( p1,p2,p3,p4 )=( 100,10,15,27 )</a:t>
            </a:r>
          </a:p>
          <a:p>
            <a:pPr>
              <a:lnSpc>
                <a:spcPct val="80000"/>
              </a:lnSpc>
              <a:buFontTx/>
              <a:buNone/>
            </a:pPr>
            <a:r>
              <a:rPr lang="en-US" sz="1600" dirty="0"/>
              <a:t>		         ( d1,d2,d3,d4 )=( 2,1,2,1 )</a:t>
            </a:r>
          </a:p>
          <a:p>
            <a:pPr>
              <a:lnSpc>
                <a:spcPct val="80000"/>
              </a:lnSpc>
              <a:buFontTx/>
              <a:buNone/>
            </a:pPr>
            <a:r>
              <a:rPr lang="en-US" sz="2000" dirty="0"/>
              <a:t>         The maximum deadline is 2 units, hence the feasible solution set  </a:t>
            </a:r>
          </a:p>
          <a:p>
            <a:pPr>
              <a:lnSpc>
                <a:spcPct val="80000"/>
              </a:lnSpc>
              <a:buFontTx/>
              <a:buNone/>
            </a:pPr>
            <a:r>
              <a:rPr lang="en-US" sz="2000" dirty="0"/>
              <a:t>         must have &lt;=2 jobs.</a:t>
            </a:r>
          </a:p>
          <a:p>
            <a:pPr>
              <a:lnSpc>
                <a:spcPct val="80000"/>
              </a:lnSpc>
              <a:buFontTx/>
              <a:buNone/>
            </a:pPr>
            <a:r>
              <a:rPr lang="en-US" sz="2000" dirty="0"/>
              <a:t>			</a:t>
            </a:r>
            <a:r>
              <a:rPr lang="en-US" sz="1600" dirty="0">
                <a:solidFill>
                  <a:schemeClr val="hlink"/>
                </a:solidFill>
              </a:rPr>
              <a:t>feasible 		processing</a:t>
            </a:r>
          </a:p>
          <a:p>
            <a:pPr>
              <a:lnSpc>
                <a:spcPct val="80000"/>
              </a:lnSpc>
              <a:buFontTx/>
              <a:buNone/>
            </a:pPr>
            <a:r>
              <a:rPr lang="en-US" sz="1600" dirty="0">
                <a:solidFill>
                  <a:schemeClr val="hlink"/>
                </a:solidFill>
              </a:rPr>
              <a:t>			solution		sequence		value	</a:t>
            </a:r>
            <a:r>
              <a:rPr lang="en-US" sz="1600" dirty="0"/>
              <a:t>				</a:t>
            </a:r>
            <a:endParaRPr lang="en-US" sz="2000" dirty="0"/>
          </a:p>
          <a:p>
            <a:pPr>
              <a:lnSpc>
                <a:spcPct val="80000"/>
              </a:lnSpc>
              <a:buFontTx/>
              <a:buNone/>
            </a:pPr>
            <a:r>
              <a:rPr lang="en-US" sz="2000" dirty="0"/>
              <a:t>		1.	(1,2)		2,1		110</a:t>
            </a:r>
          </a:p>
          <a:p>
            <a:pPr>
              <a:lnSpc>
                <a:spcPct val="80000"/>
              </a:lnSpc>
              <a:buFontTx/>
              <a:buNone/>
            </a:pPr>
            <a:r>
              <a:rPr lang="en-US" sz="2000" dirty="0"/>
              <a:t>		2.	(1,3)		1,3 or 3,1	115</a:t>
            </a:r>
          </a:p>
          <a:p>
            <a:pPr>
              <a:lnSpc>
                <a:spcPct val="80000"/>
              </a:lnSpc>
              <a:buFontTx/>
              <a:buNone/>
            </a:pPr>
            <a:r>
              <a:rPr lang="en-US" sz="2000" dirty="0"/>
              <a:t>		</a:t>
            </a:r>
            <a:r>
              <a:rPr lang="en-US" sz="2000" dirty="0">
                <a:solidFill>
                  <a:schemeClr val="hlink"/>
                </a:solidFill>
              </a:rPr>
              <a:t>3.	(1,4)		4,1		127</a:t>
            </a:r>
          </a:p>
          <a:p>
            <a:pPr>
              <a:lnSpc>
                <a:spcPct val="80000"/>
              </a:lnSpc>
              <a:buFontTx/>
              <a:buNone/>
            </a:pPr>
            <a:r>
              <a:rPr lang="en-US" sz="2000" dirty="0"/>
              <a:t>		4.	(2,3)		2,3		  25</a:t>
            </a:r>
          </a:p>
          <a:p>
            <a:pPr>
              <a:lnSpc>
                <a:spcPct val="80000"/>
              </a:lnSpc>
              <a:buFontTx/>
              <a:buNone/>
            </a:pPr>
            <a:r>
              <a:rPr lang="en-US" sz="2000" dirty="0"/>
              <a:t>		5.	(3,4)		4,3		  42</a:t>
            </a:r>
          </a:p>
          <a:p>
            <a:pPr>
              <a:lnSpc>
                <a:spcPct val="80000"/>
              </a:lnSpc>
              <a:buFontTx/>
              <a:buNone/>
            </a:pPr>
            <a:r>
              <a:rPr lang="en-US" sz="2000" dirty="0"/>
              <a:t>		6.	(1)		1		 100</a:t>
            </a:r>
          </a:p>
          <a:p>
            <a:pPr>
              <a:lnSpc>
                <a:spcPct val="80000"/>
              </a:lnSpc>
              <a:buFontTx/>
              <a:buNone/>
            </a:pPr>
            <a:r>
              <a:rPr lang="en-US" sz="2000" dirty="0"/>
              <a:t>		7.	(2)		2		  10</a:t>
            </a:r>
          </a:p>
          <a:p>
            <a:pPr>
              <a:lnSpc>
                <a:spcPct val="80000"/>
              </a:lnSpc>
              <a:buFontTx/>
              <a:buNone/>
            </a:pPr>
            <a:r>
              <a:rPr lang="en-US" sz="2000" dirty="0"/>
              <a:t>		8.	(3)		3		  15</a:t>
            </a:r>
          </a:p>
          <a:p>
            <a:pPr>
              <a:lnSpc>
                <a:spcPct val="80000"/>
              </a:lnSpc>
              <a:buFontTx/>
              <a:buNone/>
            </a:pPr>
            <a:r>
              <a:rPr lang="en-US" sz="2000" dirty="0"/>
              <a:t>		9.	(4)		4		  27</a:t>
            </a:r>
          </a:p>
          <a:p>
            <a:pPr>
              <a:lnSpc>
                <a:spcPct val="80000"/>
              </a:lnSpc>
              <a:buFontTx/>
              <a:buNone/>
            </a:pPr>
            <a:r>
              <a:rPr lang="en-US" sz="2000" dirty="0"/>
              <a:t>		</a:t>
            </a:r>
          </a:p>
          <a:p>
            <a:pPr>
              <a:lnSpc>
                <a:spcPct val="80000"/>
              </a:lnSpc>
              <a:buFontTx/>
              <a:buNone/>
            </a:pPr>
            <a:r>
              <a:rPr lang="en-US" sz="2000" dirty="0"/>
              <a:t>		</a:t>
            </a:r>
          </a:p>
          <a:p>
            <a:pPr>
              <a:lnSpc>
                <a:spcPct val="80000"/>
              </a:lnSpc>
              <a:buFontTx/>
              <a:buNone/>
            </a:pPr>
            <a:r>
              <a:rPr lang="en-US" sz="2000" dirty="0"/>
              <a:t>		</a:t>
            </a:r>
            <a:r>
              <a:rPr lang="en-US" sz="2000" dirty="0">
                <a:solidFill>
                  <a:schemeClr val="hlink"/>
                </a:solidFill>
              </a:rPr>
              <a:t>Solution 3 is optimal.</a:t>
            </a:r>
          </a:p>
        </p:txBody>
      </p:sp>
      <p:sp>
        <p:nvSpPr>
          <p:cNvPr id="49155" name="Line 3"/>
          <p:cNvSpPr>
            <a:spLocks noChangeShapeType="1"/>
          </p:cNvSpPr>
          <p:nvPr/>
        </p:nvSpPr>
        <p:spPr bwMode="auto">
          <a:xfrm>
            <a:off x="914400" y="2362200"/>
            <a:ext cx="5562600" cy="0"/>
          </a:xfrm>
          <a:prstGeom prst="line">
            <a:avLst/>
          </a:prstGeom>
          <a:noFill/>
          <a:ln w="9525">
            <a:solidFill>
              <a:schemeClr val="tx1"/>
            </a:solidFill>
            <a:round/>
            <a:headEnd/>
            <a:tailEnd/>
          </a:ln>
        </p:spPr>
        <p:txBody>
          <a:bodyPr lIns="92075" tIns="46038" rIns="92075" bIns="46038"/>
          <a:lstStyle/>
          <a:p>
            <a:endParaRPr lang="en-US"/>
          </a:p>
        </p:txBody>
      </p:sp>
      <p:sp>
        <p:nvSpPr>
          <p:cNvPr id="49156" name="Line 4"/>
          <p:cNvSpPr>
            <a:spLocks noChangeShapeType="1"/>
          </p:cNvSpPr>
          <p:nvPr/>
        </p:nvSpPr>
        <p:spPr bwMode="auto">
          <a:xfrm>
            <a:off x="1600200" y="2057400"/>
            <a:ext cx="0" cy="3505200"/>
          </a:xfrm>
          <a:prstGeom prst="line">
            <a:avLst/>
          </a:prstGeom>
          <a:noFill/>
          <a:ln w="9525">
            <a:solidFill>
              <a:schemeClr val="tx1"/>
            </a:solidFill>
            <a:round/>
            <a:headEnd/>
            <a:tailEnd/>
          </a:ln>
        </p:spPr>
        <p:txBody>
          <a:bodyPr lIns="92075" tIns="46038" rIns="92075" bIns="46038"/>
          <a:lstStyle/>
          <a:p>
            <a:endParaRPr lang="en-US"/>
          </a:p>
        </p:txBody>
      </p:sp>
      <p:sp>
        <p:nvSpPr>
          <p:cNvPr id="49157" name="Line 5"/>
          <p:cNvSpPr>
            <a:spLocks noChangeShapeType="1"/>
          </p:cNvSpPr>
          <p:nvPr/>
        </p:nvSpPr>
        <p:spPr bwMode="auto">
          <a:xfrm>
            <a:off x="3124200" y="2057400"/>
            <a:ext cx="0" cy="3505200"/>
          </a:xfrm>
          <a:prstGeom prst="line">
            <a:avLst/>
          </a:prstGeom>
          <a:noFill/>
          <a:ln w="9525">
            <a:solidFill>
              <a:schemeClr val="tx1"/>
            </a:solidFill>
            <a:round/>
            <a:headEnd/>
            <a:tailEnd/>
          </a:ln>
        </p:spPr>
        <p:txBody>
          <a:bodyPr lIns="92075" tIns="46038" rIns="92075" bIns="46038"/>
          <a:lstStyle/>
          <a:p>
            <a:endParaRPr lang="en-US"/>
          </a:p>
        </p:txBody>
      </p:sp>
      <p:sp>
        <p:nvSpPr>
          <p:cNvPr id="49158" name="Line 6"/>
          <p:cNvSpPr>
            <a:spLocks noChangeShapeType="1"/>
          </p:cNvSpPr>
          <p:nvPr/>
        </p:nvSpPr>
        <p:spPr bwMode="auto">
          <a:xfrm>
            <a:off x="5029200" y="2057400"/>
            <a:ext cx="0" cy="3505200"/>
          </a:xfrm>
          <a:prstGeom prst="line">
            <a:avLst/>
          </a:prstGeom>
          <a:noFill/>
          <a:ln w="9525">
            <a:solidFill>
              <a:schemeClr val="tx1"/>
            </a:solidFill>
            <a:round/>
            <a:headEnd/>
            <a:tailEnd/>
          </a:ln>
        </p:spPr>
        <p:txBody>
          <a:bodyPr lIns="92075" tIns="46038" rIns="92075" bIns="46038"/>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body" idx="1"/>
          </p:nvPr>
        </p:nvSpPr>
        <p:spPr>
          <a:xfrm>
            <a:off x="228600" y="152400"/>
            <a:ext cx="8534400" cy="6705600"/>
          </a:xfrm>
        </p:spPr>
        <p:txBody>
          <a:bodyPr>
            <a:noAutofit/>
          </a:bodyPr>
          <a:lstStyle/>
          <a:p>
            <a:pPr>
              <a:buFontTx/>
              <a:buNone/>
            </a:pPr>
            <a:r>
              <a:rPr lang="en-US" dirty="0" err="1">
                <a:solidFill>
                  <a:schemeClr val="hlink"/>
                </a:solidFill>
                <a:latin typeface="Times New Roman" pitchFamily="18" charset="0"/>
                <a:cs typeface="Times New Roman" pitchFamily="18" charset="0"/>
              </a:rPr>
              <a:t>Algorithm</a:t>
            </a:r>
            <a:r>
              <a:rPr lang="en-US" dirty="0" err="1">
                <a:latin typeface="Times New Roman" pitchFamily="18" charset="0"/>
                <a:cs typeface="Times New Roman" pitchFamily="18" charset="0"/>
              </a:rPr>
              <a:t>JS</a:t>
            </a:r>
            <a:r>
              <a:rPr lang="en-US" dirty="0">
                <a:latin typeface="Times New Roman" pitchFamily="18" charset="0"/>
                <a:cs typeface="Times New Roman" pitchFamily="18" charset="0"/>
              </a:rPr>
              <a:t>(</a:t>
            </a:r>
            <a:r>
              <a:rPr lang="en-US" dirty="0" err="1">
                <a:latin typeface="Times New Roman" pitchFamily="18" charset="0"/>
                <a:cs typeface="Times New Roman" pitchFamily="18" charset="0"/>
              </a:rPr>
              <a:t>d,j,n</a:t>
            </a:r>
            <a:r>
              <a:rPr lang="en-US" dirty="0">
                <a:latin typeface="Times New Roman" pitchFamily="18" charset="0"/>
                <a:cs typeface="Times New Roman" pitchFamily="18" charset="0"/>
              </a:rPr>
              <a:t>)</a:t>
            </a:r>
          </a:p>
          <a:p>
            <a:pPr>
              <a:buFontTx/>
              <a:buNone/>
            </a:pPr>
            <a:r>
              <a:rPr lang="en-US" sz="2000" i="1" dirty="0">
                <a:latin typeface="Times New Roman" pitchFamily="18" charset="0"/>
                <a:cs typeface="Times New Roman" pitchFamily="18" charset="0"/>
              </a:rPr>
              <a:t>//d[</a:t>
            </a:r>
            <a:r>
              <a:rPr lang="en-US" sz="2000" i="1" dirty="0" err="1">
                <a:latin typeface="Times New Roman" pitchFamily="18" charset="0"/>
                <a:cs typeface="Times New Roman" pitchFamily="18" charset="0"/>
              </a:rPr>
              <a:t>i</a:t>
            </a:r>
            <a:r>
              <a:rPr lang="en-US" sz="2000" i="1" dirty="0">
                <a:latin typeface="Times New Roman" pitchFamily="18" charset="0"/>
                <a:cs typeface="Times New Roman" pitchFamily="18" charset="0"/>
              </a:rPr>
              <a:t>]≥1, 1 ≤ </a:t>
            </a:r>
            <a:r>
              <a:rPr lang="en-US" sz="2000" i="1" dirty="0" err="1">
                <a:latin typeface="Times New Roman" pitchFamily="18" charset="0"/>
                <a:cs typeface="Times New Roman" pitchFamily="18" charset="0"/>
              </a:rPr>
              <a:t>i</a:t>
            </a:r>
            <a:r>
              <a:rPr lang="en-US" sz="2000" i="1" dirty="0">
                <a:latin typeface="Times New Roman" pitchFamily="18" charset="0"/>
                <a:cs typeface="Times New Roman" pitchFamily="18" charset="0"/>
              </a:rPr>
              <a:t> ≤ n are the deadlines. </a:t>
            </a:r>
          </a:p>
          <a:p>
            <a:pPr>
              <a:buFontTx/>
              <a:buNone/>
            </a:pPr>
            <a:r>
              <a:rPr lang="en-US" sz="2000" i="1" dirty="0">
                <a:latin typeface="Times New Roman" pitchFamily="18" charset="0"/>
                <a:cs typeface="Times New Roman" pitchFamily="18" charset="0"/>
              </a:rPr>
              <a:t>//The jobs are  ordered such that p[1] ≥p[2] …… ≥p[n]</a:t>
            </a:r>
          </a:p>
          <a:p>
            <a:pPr>
              <a:buFontTx/>
              <a:buNone/>
            </a:pPr>
            <a:r>
              <a:rPr lang="en-US" sz="2000" i="1" dirty="0">
                <a:latin typeface="Times New Roman" pitchFamily="18" charset="0"/>
                <a:cs typeface="Times New Roman" pitchFamily="18" charset="0"/>
              </a:rPr>
              <a:t>//  j[</a:t>
            </a:r>
            <a:r>
              <a:rPr lang="en-US" sz="2000" i="1" dirty="0" err="1">
                <a:latin typeface="Times New Roman" pitchFamily="18" charset="0"/>
                <a:cs typeface="Times New Roman" pitchFamily="18" charset="0"/>
              </a:rPr>
              <a:t>i</a:t>
            </a:r>
            <a:r>
              <a:rPr lang="en-US" sz="2000" i="1" dirty="0">
                <a:latin typeface="Times New Roman" pitchFamily="18" charset="0"/>
                <a:cs typeface="Times New Roman" pitchFamily="18" charset="0"/>
              </a:rPr>
              <a:t>] is the </a:t>
            </a:r>
            <a:r>
              <a:rPr lang="en-US" sz="2000" i="1" dirty="0" err="1">
                <a:latin typeface="Times New Roman" pitchFamily="18" charset="0"/>
                <a:cs typeface="Times New Roman" pitchFamily="18" charset="0"/>
              </a:rPr>
              <a:t>i</a:t>
            </a:r>
            <a:r>
              <a:rPr lang="en-US" sz="2000" i="1" baseline="30000" dirty="0" err="1">
                <a:latin typeface="Times New Roman" pitchFamily="18" charset="0"/>
                <a:cs typeface="Times New Roman" pitchFamily="18" charset="0"/>
              </a:rPr>
              <a:t>th</a:t>
            </a:r>
            <a:r>
              <a:rPr lang="en-US" sz="2000" i="1" dirty="0">
                <a:latin typeface="Times New Roman" pitchFamily="18" charset="0"/>
                <a:cs typeface="Times New Roman" pitchFamily="18" charset="0"/>
              </a:rPr>
              <a:t> job in the optimal solution, 1≤ </a:t>
            </a:r>
            <a:r>
              <a:rPr lang="en-US" sz="2000" i="1" dirty="0" err="1">
                <a:latin typeface="Times New Roman" pitchFamily="18" charset="0"/>
                <a:cs typeface="Times New Roman" pitchFamily="18" charset="0"/>
              </a:rPr>
              <a:t>i</a:t>
            </a:r>
            <a:r>
              <a:rPr lang="en-US" sz="2000" i="1" dirty="0">
                <a:latin typeface="Times New Roman" pitchFamily="18" charset="0"/>
                <a:cs typeface="Times New Roman" pitchFamily="18" charset="0"/>
              </a:rPr>
              <a:t> ≤ k</a:t>
            </a:r>
          </a:p>
          <a:p>
            <a:pPr>
              <a:buFontTx/>
              <a:buNone/>
            </a:pPr>
            <a:r>
              <a:rPr lang="en-US" sz="2400" dirty="0">
                <a:latin typeface="Times New Roman" pitchFamily="18" charset="0"/>
                <a:cs typeface="Times New Roman" pitchFamily="18" charset="0"/>
              </a:rPr>
              <a:t>{</a:t>
            </a:r>
          </a:p>
          <a:p>
            <a:pPr>
              <a:buFontTx/>
              <a:buNone/>
            </a:pPr>
            <a:r>
              <a:rPr lang="en-US" sz="2400" dirty="0">
                <a:latin typeface="Times New Roman" pitchFamily="18" charset="0"/>
                <a:cs typeface="Times New Roman" pitchFamily="18" charset="0"/>
              </a:rPr>
              <a:t>		d[0]=j[0]=0;	// Initialize</a:t>
            </a:r>
          </a:p>
          <a:p>
            <a:pPr>
              <a:buFontTx/>
              <a:buNone/>
            </a:pPr>
            <a:r>
              <a:rPr lang="en-US" sz="2400" dirty="0">
                <a:latin typeface="Times New Roman" pitchFamily="18" charset="0"/>
                <a:cs typeface="Times New Roman" pitchFamily="18" charset="0"/>
              </a:rPr>
              <a:t>		j[1]=1;	// Include job 1</a:t>
            </a:r>
          </a:p>
          <a:p>
            <a:pPr>
              <a:buFontTx/>
              <a:buNone/>
            </a:pPr>
            <a:r>
              <a:rPr lang="en-US" sz="2400" dirty="0">
                <a:latin typeface="Times New Roman" pitchFamily="18" charset="0"/>
                <a:cs typeface="Times New Roman" pitchFamily="18" charset="0"/>
              </a:rPr>
              <a:t>		k=1;</a:t>
            </a:r>
          </a:p>
          <a:p>
            <a:pPr>
              <a:lnSpc>
                <a:spcPct val="80000"/>
              </a:lnSpc>
              <a:buFontTx/>
              <a:buNone/>
            </a:pPr>
            <a:r>
              <a:rPr lang="en-US" sz="2400" dirty="0">
                <a:solidFill>
                  <a:schemeClr val="hlink"/>
                </a:solidFill>
                <a:latin typeface="Times New Roman" pitchFamily="18" charset="0"/>
                <a:cs typeface="Times New Roman" pitchFamily="18" charset="0"/>
              </a:rPr>
              <a:t>for</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=2 </a:t>
            </a:r>
            <a:r>
              <a:rPr lang="en-US" sz="2400" dirty="0">
                <a:solidFill>
                  <a:schemeClr val="hlink"/>
                </a:solidFill>
                <a:latin typeface="Times New Roman" pitchFamily="18" charset="0"/>
                <a:cs typeface="Times New Roman" pitchFamily="18" charset="0"/>
              </a:rPr>
              <a:t>to</a:t>
            </a:r>
            <a:r>
              <a:rPr lang="en-US" sz="2400" dirty="0">
                <a:latin typeface="Times New Roman" pitchFamily="18" charset="0"/>
                <a:cs typeface="Times New Roman" pitchFamily="18" charset="0"/>
              </a:rPr>
              <a:t> n</a:t>
            </a:r>
            <a:r>
              <a:rPr lang="en-US" sz="2400" dirty="0">
                <a:solidFill>
                  <a:schemeClr val="hlink"/>
                </a:solidFill>
                <a:latin typeface="Times New Roman" pitchFamily="18" charset="0"/>
                <a:cs typeface="Times New Roman" pitchFamily="18" charset="0"/>
              </a:rPr>
              <a:t> do</a:t>
            </a:r>
          </a:p>
          <a:p>
            <a:pPr>
              <a:lnSpc>
                <a:spcPct val="80000"/>
              </a:lnSpc>
              <a:buFontTx/>
              <a:buNone/>
            </a:pPr>
            <a:r>
              <a:rPr lang="en-US" sz="2400" dirty="0">
                <a:latin typeface="Times New Roman" pitchFamily="18" charset="0"/>
                <a:cs typeface="Times New Roman" pitchFamily="18" charset="0"/>
              </a:rPr>
              <a:t>	{	//Consider jobs in Descending order of p[</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a:t>
            </a:r>
          </a:p>
          <a:p>
            <a:pPr>
              <a:lnSpc>
                <a:spcPct val="80000"/>
              </a:lnSpc>
              <a:buFontTx/>
              <a:buNone/>
            </a:pPr>
            <a:r>
              <a:rPr lang="en-US" sz="2400" dirty="0">
                <a:latin typeface="Times New Roman" pitchFamily="18" charset="0"/>
                <a:cs typeface="Times New Roman" pitchFamily="18" charset="0"/>
              </a:rPr>
              <a:t>		// Find position for </a:t>
            </a:r>
            <a:r>
              <a:rPr lang="en-US" sz="2400" dirty="0" err="1">
                <a:latin typeface="Times New Roman" pitchFamily="18" charset="0"/>
                <a:cs typeface="Times New Roman" pitchFamily="18" charset="0"/>
              </a:rPr>
              <a:t>i</a:t>
            </a:r>
            <a:r>
              <a:rPr lang="en-US" sz="2400" dirty="0">
                <a:latin typeface="Times New Roman" pitchFamily="18" charset="0"/>
                <a:cs typeface="Times New Roman" pitchFamily="18" charset="0"/>
              </a:rPr>
              <a:t> and  check feasibility of </a:t>
            </a:r>
          </a:p>
          <a:p>
            <a:pPr>
              <a:lnSpc>
                <a:spcPct val="80000"/>
              </a:lnSpc>
              <a:buFontTx/>
              <a:buNone/>
            </a:pPr>
            <a:r>
              <a:rPr lang="en-US" sz="2400" dirty="0">
                <a:latin typeface="Times New Roman" pitchFamily="18" charset="0"/>
                <a:cs typeface="Times New Roman" pitchFamily="18" charset="0"/>
              </a:rPr>
              <a:t>		// insertion.</a:t>
            </a:r>
          </a:p>
          <a:p>
            <a:pPr>
              <a:lnSpc>
                <a:spcPct val="80000"/>
              </a:lnSpc>
              <a:buFontTx/>
              <a:buNone/>
            </a:pPr>
            <a:r>
              <a:rPr lang="en-US" sz="2400" dirty="0">
                <a:latin typeface="Times New Roman" pitchFamily="18" charset="0"/>
                <a:cs typeface="Times New Roman" pitchFamily="18" charset="0"/>
              </a:rPr>
              <a:t>		r=k;</a:t>
            </a:r>
          </a:p>
          <a:p>
            <a:pPr>
              <a:lnSpc>
                <a:spcPct val="80000"/>
              </a:lnSpc>
              <a:buFontTx/>
              <a:buNone/>
            </a:pPr>
            <a:r>
              <a:rPr lang="en-US" sz="2400" dirty="0">
                <a:latin typeface="Times New Roman" pitchFamily="18" charset="0"/>
                <a:cs typeface="Times New Roman" pitchFamily="18" charset="0"/>
              </a:rPr>
              <a:t>		</a:t>
            </a:r>
            <a:r>
              <a:rPr lang="en-US" sz="2400" dirty="0">
                <a:solidFill>
                  <a:schemeClr val="hlink"/>
                </a:solidFill>
                <a:latin typeface="Times New Roman" pitchFamily="18" charset="0"/>
                <a:cs typeface="Times New Roman" pitchFamily="18" charset="0"/>
              </a:rPr>
              <a:t>while</a:t>
            </a:r>
            <a:r>
              <a:rPr lang="en-US" sz="2400" dirty="0">
                <a:latin typeface="Times New Roman" pitchFamily="18" charset="0"/>
                <a:cs typeface="Times New Roman" pitchFamily="18" charset="0"/>
              </a:rPr>
              <a:t>(  (  </a:t>
            </a:r>
            <a:r>
              <a:rPr lang="en-US" sz="2400" b="1" dirty="0">
                <a:solidFill>
                  <a:srgbClr val="00B0F0"/>
                </a:solidFill>
                <a:latin typeface="Times New Roman" pitchFamily="18" charset="0"/>
                <a:cs typeface="Times New Roman" pitchFamily="18" charset="0"/>
              </a:rPr>
              <a:t>d[ j[r] ] &gt; d[ </a:t>
            </a:r>
            <a:r>
              <a:rPr lang="en-US" sz="2400" b="1" dirty="0" err="1">
                <a:solidFill>
                  <a:srgbClr val="00B0F0"/>
                </a:solidFill>
                <a:latin typeface="Times New Roman" pitchFamily="18" charset="0"/>
                <a:cs typeface="Times New Roman" pitchFamily="18" charset="0"/>
              </a:rPr>
              <a:t>i</a:t>
            </a:r>
            <a:r>
              <a:rPr lang="en-US" sz="2400" b="1" dirty="0">
                <a:solidFill>
                  <a:srgbClr val="00B0F0"/>
                </a:solidFill>
                <a:latin typeface="Times New Roman" pitchFamily="18" charset="0"/>
                <a:cs typeface="Times New Roman" pitchFamily="18" charset="0"/>
              </a:rPr>
              <a:t> ] </a:t>
            </a:r>
            <a:r>
              <a:rPr lang="en-US" sz="2400" dirty="0">
                <a:latin typeface="Times New Roman" pitchFamily="18" charset="0"/>
                <a:cs typeface="Times New Roman" pitchFamily="18" charset="0"/>
              </a:rPr>
              <a:t>) </a:t>
            </a:r>
            <a:r>
              <a:rPr lang="en-US" sz="2400" dirty="0">
                <a:solidFill>
                  <a:srgbClr val="00B050"/>
                </a:solidFill>
                <a:latin typeface="Times New Roman" pitchFamily="18" charset="0"/>
                <a:cs typeface="Times New Roman" pitchFamily="18" charset="0"/>
              </a:rPr>
              <a:t>and</a:t>
            </a:r>
            <a:r>
              <a:rPr lang="en-US" sz="2400" dirty="0">
                <a:latin typeface="Times New Roman" pitchFamily="18" charset="0"/>
                <a:cs typeface="Times New Roman" pitchFamily="18" charset="0"/>
              </a:rPr>
              <a:t> ( </a:t>
            </a:r>
            <a:r>
              <a:rPr lang="en-US" sz="2400" b="1" dirty="0">
                <a:solidFill>
                  <a:srgbClr val="00B0F0"/>
                </a:solidFill>
                <a:latin typeface="Times New Roman" pitchFamily="18" charset="0"/>
                <a:cs typeface="Times New Roman" pitchFamily="18" charset="0"/>
              </a:rPr>
              <a:t>d[ j[ r ] ] &gt; r </a:t>
            </a:r>
            <a:r>
              <a:rPr lang="en-US" sz="2400" dirty="0">
                <a:latin typeface="Times New Roman" pitchFamily="18" charset="0"/>
                <a:cs typeface="Times New Roman" pitchFamily="18" charset="0"/>
              </a:rPr>
              <a:t>)  ) </a:t>
            </a:r>
            <a:r>
              <a:rPr lang="en-US" sz="2400" dirty="0">
                <a:solidFill>
                  <a:schemeClr val="hlink"/>
                </a:solidFill>
                <a:latin typeface="Times New Roman" pitchFamily="18" charset="0"/>
                <a:cs typeface="Times New Roman" pitchFamily="18" charset="0"/>
              </a:rPr>
              <a:t>do</a:t>
            </a:r>
            <a:r>
              <a:rPr lang="en-US" sz="2400" dirty="0">
                <a:latin typeface="Times New Roman" pitchFamily="18" charset="0"/>
                <a:cs typeface="Times New Roman" pitchFamily="18" charset="0"/>
              </a:rPr>
              <a:t>  </a:t>
            </a:r>
          </a:p>
          <a:p>
            <a:pPr>
              <a:lnSpc>
                <a:spcPct val="80000"/>
              </a:lnSpc>
              <a:buFontTx/>
              <a:buNone/>
            </a:pPr>
            <a:r>
              <a:rPr lang="en-US" sz="2400" dirty="0">
                <a:latin typeface="Times New Roman" pitchFamily="18" charset="0"/>
                <a:cs typeface="Times New Roman" pitchFamily="18" charset="0"/>
              </a:rPr>
              <a:t>		</a:t>
            </a:r>
            <a:endParaRPr lang="en-US" sz="3600" dirty="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20000"/>
          </a:bodyPr>
          <a:lstStyle/>
          <a:p>
            <a:pPr>
              <a:lnSpc>
                <a:spcPct val="80000"/>
              </a:lnSpc>
              <a:buFontTx/>
              <a:buNone/>
            </a:pPr>
            <a:r>
              <a:rPr lang="en-US" dirty="0">
                <a:latin typeface="Times New Roman" pitchFamily="18" charset="0"/>
                <a:cs typeface="Times New Roman" pitchFamily="18" charset="0"/>
              </a:rPr>
              <a:t> r = r-1;  </a:t>
            </a:r>
          </a:p>
          <a:p>
            <a:pPr>
              <a:lnSpc>
                <a:spcPct val="80000"/>
              </a:lnSpc>
              <a:buFontTx/>
              <a:buNone/>
            </a:pPr>
            <a:r>
              <a:rPr lang="en-US" dirty="0">
                <a:latin typeface="Times New Roman" pitchFamily="18" charset="0"/>
                <a:cs typeface="Times New Roman" pitchFamily="18" charset="0"/>
              </a:rPr>
              <a:t>		</a:t>
            </a:r>
          </a:p>
          <a:p>
            <a:pPr>
              <a:lnSpc>
                <a:spcPct val="80000"/>
              </a:lnSpc>
              <a:buFontTx/>
              <a:buNone/>
            </a:pPr>
            <a:r>
              <a:rPr lang="en-US" dirty="0">
                <a:latin typeface="Times New Roman" pitchFamily="18" charset="0"/>
                <a:cs typeface="Times New Roman" pitchFamily="18" charset="0"/>
              </a:rPr>
              <a:t>		</a:t>
            </a:r>
            <a:r>
              <a:rPr lang="en-US" dirty="0">
                <a:solidFill>
                  <a:schemeClr val="hlink"/>
                </a:solidFill>
                <a:latin typeface="Times New Roman" pitchFamily="18" charset="0"/>
                <a:cs typeface="Times New Roman" pitchFamily="18" charset="0"/>
              </a:rPr>
              <a:t>if</a:t>
            </a:r>
            <a:r>
              <a:rPr lang="en-US" dirty="0">
                <a:latin typeface="Times New Roman" pitchFamily="18" charset="0"/>
                <a:cs typeface="Times New Roman" pitchFamily="18" charset="0"/>
              </a:rPr>
              <a:t>(   </a:t>
            </a:r>
            <a:r>
              <a:rPr lang="en-US" b="1" dirty="0">
                <a:solidFill>
                  <a:srgbClr val="00B0F0"/>
                </a:solidFill>
                <a:latin typeface="Times New Roman" pitchFamily="18" charset="0"/>
                <a:cs typeface="Times New Roman" pitchFamily="18" charset="0"/>
              </a:rPr>
              <a:t>d[ j[r] ] ≤ d[</a:t>
            </a:r>
            <a:r>
              <a:rPr lang="en-US" b="1" dirty="0" err="1">
                <a:solidFill>
                  <a:srgbClr val="00B0F0"/>
                </a:solidFill>
                <a:latin typeface="Times New Roman" pitchFamily="18" charset="0"/>
                <a:cs typeface="Times New Roman" pitchFamily="18" charset="0"/>
              </a:rPr>
              <a:t>i</a:t>
            </a:r>
            <a:r>
              <a:rPr lang="en-US" b="1" dirty="0">
                <a:solidFill>
                  <a:srgbClr val="00B0F0"/>
                </a:solidFill>
                <a:latin typeface="Times New Roman" pitchFamily="18" charset="0"/>
                <a:cs typeface="Times New Roman" pitchFamily="18" charset="0"/>
              </a:rPr>
              <a:t>]  </a:t>
            </a:r>
            <a:r>
              <a:rPr lang="en-US" dirty="0">
                <a:solidFill>
                  <a:srgbClr val="00B050"/>
                </a:solidFill>
                <a:latin typeface="Times New Roman" pitchFamily="18" charset="0"/>
                <a:cs typeface="Times New Roman" pitchFamily="18" charset="0"/>
              </a:rPr>
              <a:t>and</a:t>
            </a:r>
            <a:r>
              <a:rPr lang="en-US" dirty="0">
                <a:latin typeface="Times New Roman" pitchFamily="18" charset="0"/>
                <a:cs typeface="Times New Roman" pitchFamily="18" charset="0"/>
              </a:rPr>
              <a:t>  </a:t>
            </a:r>
            <a:r>
              <a:rPr lang="en-US" b="1" dirty="0">
                <a:solidFill>
                  <a:srgbClr val="00B0F0"/>
                </a:solidFill>
                <a:latin typeface="Times New Roman" pitchFamily="18" charset="0"/>
                <a:cs typeface="Times New Roman" pitchFamily="18" charset="0"/>
              </a:rPr>
              <a:t>d[ </a:t>
            </a:r>
            <a:r>
              <a:rPr lang="en-US" b="1" dirty="0" err="1">
                <a:solidFill>
                  <a:srgbClr val="00B0F0"/>
                </a:solidFill>
                <a:latin typeface="Times New Roman" pitchFamily="18" charset="0"/>
                <a:cs typeface="Times New Roman" pitchFamily="18" charset="0"/>
              </a:rPr>
              <a:t>i</a:t>
            </a:r>
            <a:r>
              <a:rPr lang="en-US" b="1" dirty="0">
                <a:solidFill>
                  <a:srgbClr val="00B0F0"/>
                </a:solidFill>
                <a:latin typeface="Times New Roman" pitchFamily="18" charset="0"/>
                <a:cs typeface="Times New Roman" pitchFamily="18" charset="0"/>
              </a:rPr>
              <a:t> ]  &gt; r </a:t>
            </a:r>
            <a:r>
              <a:rPr lang="en-US" dirty="0">
                <a:latin typeface="Times New Roman" pitchFamily="18" charset="0"/>
                <a:cs typeface="Times New Roman" pitchFamily="18" charset="0"/>
              </a:rPr>
              <a:t>)) </a:t>
            </a:r>
            <a:r>
              <a:rPr lang="en-US" dirty="0">
                <a:solidFill>
                  <a:schemeClr val="hlink"/>
                </a:solidFill>
                <a:latin typeface="Times New Roman" pitchFamily="18" charset="0"/>
                <a:cs typeface="Times New Roman" pitchFamily="18" charset="0"/>
              </a:rPr>
              <a:t>then</a:t>
            </a:r>
          </a:p>
          <a:p>
            <a:pPr>
              <a:lnSpc>
                <a:spcPct val="80000"/>
              </a:lnSpc>
              <a:buFontTx/>
              <a:buNone/>
            </a:pPr>
            <a:r>
              <a:rPr lang="en-US" dirty="0">
                <a:latin typeface="Times New Roman" pitchFamily="18" charset="0"/>
                <a:cs typeface="Times New Roman" pitchFamily="18" charset="0"/>
              </a:rPr>
              <a:t>		{</a:t>
            </a:r>
          </a:p>
          <a:p>
            <a:pPr>
              <a:lnSpc>
                <a:spcPct val="80000"/>
              </a:lnSpc>
              <a:buFontTx/>
              <a:buNone/>
            </a:pPr>
            <a:r>
              <a:rPr lang="en-US" dirty="0">
                <a:latin typeface="Times New Roman" pitchFamily="18" charset="0"/>
                <a:cs typeface="Times New Roman" pitchFamily="18" charset="0"/>
              </a:rPr>
              <a:t>			//  Insert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into  j[ ].</a:t>
            </a:r>
          </a:p>
          <a:p>
            <a:pPr>
              <a:lnSpc>
                <a:spcPct val="80000"/>
              </a:lnSpc>
              <a:buFontTx/>
              <a:buNone/>
            </a:pPr>
            <a:r>
              <a:rPr lang="en-US" dirty="0">
                <a:latin typeface="Times New Roman" pitchFamily="18" charset="0"/>
                <a:cs typeface="Times New Roman" pitchFamily="18" charset="0"/>
              </a:rPr>
              <a:t>			</a:t>
            </a:r>
            <a:r>
              <a:rPr lang="en-US" dirty="0">
                <a:solidFill>
                  <a:schemeClr val="hlink"/>
                </a:solidFill>
                <a:latin typeface="Times New Roman" pitchFamily="18" charset="0"/>
                <a:cs typeface="Times New Roman" pitchFamily="18" charset="0"/>
              </a:rPr>
              <a:t>for</a:t>
            </a:r>
            <a:r>
              <a:rPr lang="en-US" dirty="0">
                <a:latin typeface="Times New Roman" pitchFamily="18" charset="0"/>
                <a:cs typeface="Times New Roman" pitchFamily="18" charset="0"/>
              </a:rPr>
              <a:t> q=k to (r+1) </a:t>
            </a:r>
            <a:r>
              <a:rPr lang="en-US" dirty="0">
                <a:solidFill>
                  <a:schemeClr val="hlink"/>
                </a:solidFill>
                <a:latin typeface="Times New Roman" pitchFamily="18" charset="0"/>
                <a:cs typeface="Times New Roman" pitchFamily="18" charset="0"/>
              </a:rPr>
              <a:t>step</a:t>
            </a:r>
            <a:r>
              <a:rPr lang="en-US" dirty="0">
                <a:latin typeface="Times New Roman" pitchFamily="18" charset="0"/>
                <a:cs typeface="Times New Roman" pitchFamily="18" charset="0"/>
              </a:rPr>
              <a:t> -1 </a:t>
            </a:r>
            <a:r>
              <a:rPr lang="en-US" dirty="0">
                <a:solidFill>
                  <a:schemeClr val="hlink"/>
                </a:solidFill>
                <a:latin typeface="Times New Roman" pitchFamily="18" charset="0"/>
                <a:cs typeface="Times New Roman" pitchFamily="18" charset="0"/>
              </a:rPr>
              <a:t> do</a:t>
            </a:r>
            <a:r>
              <a:rPr lang="en-US" dirty="0">
                <a:latin typeface="Times New Roman" pitchFamily="18" charset="0"/>
                <a:cs typeface="Times New Roman" pitchFamily="18" charset="0"/>
              </a:rPr>
              <a:t> j[q+1] = j[q];</a:t>
            </a:r>
          </a:p>
          <a:p>
            <a:pPr>
              <a:lnSpc>
                <a:spcPct val="80000"/>
              </a:lnSpc>
              <a:buFontTx/>
              <a:buNone/>
            </a:pPr>
            <a:r>
              <a:rPr lang="en-US" dirty="0">
                <a:latin typeface="Times New Roman" pitchFamily="18" charset="0"/>
                <a:cs typeface="Times New Roman" pitchFamily="18" charset="0"/>
              </a:rPr>
              <a:t>			</a:t>
            </a:r>
          </a:p>
          <a:p>
            <a:pPr>
              <a:lnSpc>
                <a:spcPct val="80000"/>
              </a:lnSpc>
              <a:buFontTx/>
              <a:buNone/>
            </a:pPr>
            <a:r>
              <a:rPr lang="en-US" dirty="0">
                <a:latin typeface="Times New Roman" pitchFamily="18" charset="0"/>
                <a:cs typeface="Times New Roman" pitchFamily="18" charset="0"/>
              </a:rPr>
              <a:t>			j[r+1] :=</a:t>
            </a:r>
            <a:r>
              <a:rPr lang="en-US" dirty="0" err="1">
                <a:latin typeface="Times New Roman" pitchFamily="18" charset="0"/>
                <a:cs typeface="Times New Roman" pitchFamily="18" charset="0"/>
              </a:rPr>
              <a:t>i</a:t>
            </a:r>
            <a:r>
              <a:rPr lang="en-US" dirty="0">
                <a:latin typeface="Times New Roman" pitchFamily="18" charset="0"/>
                <a:cs typeface="Times New Roman" pitchFamily="18" charset="0"/>
              </a:rPr>
              <a:t>; </a:t>
            </a:r>
          </a:p>
          <a:p>
            <a:pPr>
              <a:lnSpc>
                <a:spcPct val="80000"/>
              </a:lnSpc>
              <a:buFontTx/>
              <a:buNone/>
            </a:pPr>
            <a:r>
              <a:rPr lang="en-US" dirty="0">
                <a:latin typeface="Times New Roman" pitchFamily="18" charset="0"/>
                <a:cs typeface="Times New Roman" pitchFamily="18" charset="0"/>
              </a:rPr>
              <a:t>			k:=k+1;</a:t>
            </a:r>
          </a:p>
          <a:p>
            <a:pPr>
              <a:lnSpc>
                <a:spcPct val="80000"/>
              </a:lnSpc>
              <a:buFontTx/>
              <a:buNone/>
            </a:pPr>
            <a:r>
              <a:rPr lang="en-US" dirty="0">
                <a:latin typeface="Times New Roman" pitchFamily="18" charset="0"/>
                <a:cs typeface="Times New Roman" pitchFamily="18" charset="0"/>
              </a:rPr>
              <a:t>		}</a:t>
            </a:r>
          </a:p>
          <a:p>
            <a:pPr>
              <a:lnSpc>
                <a:spcPct val="80000"/>
              </a:lnSpc>
              <a:buFontTx/>
              <a:buNone/>
            </a:pPr>
            <a:r>
              <a:rPr lang="en-US" dirty="0">
                <a:latin typeface="Times New Roman" pitchFamily="18" charset="0"/>
                <a:cs typeface="Times New Roman" pitchFamily="18" charset="0"/>
              </a:rPr>
              <a:t>	}</a:t>
            </a:r>
          </a:p>
          <a:p>
            <a:pPr>
              <a:lnSpc>
                <a:spcPct val="80000"/>
              </a:lnSpc>
              <a:buFontTx/>
              <a:buNone/>
            </a:pPr>
            <a:r>
              <a:rPr lang="en-US" dirty="0">
                <a:latin typeface="Times New Roman" pitchFamily="18" charset="0"/>
                <a:cs typeface="Times New Roman" pitchFamily="18" charset="0"/>
              </a:rPr>
              <a:t>	</a:t>
            </a:r>
            <a:r>
              <a:rPr lang="en-US" dirty="0">
                <a:solidFill>
                  <a:schemeClr val="hlink"/>
                </a:solidFill>
                <a:latin typeface="Times New Roman" pitchFamily="18" charset="0"/>
                <a:cs typeface="Times New Roman" pitchFamily="18" charset="0"/>
              </a:rPr>
              <a:t>return </a:t>
            </a:r>
            <a:r>
              <a:rPr lang="en-US" dirty="0">
                <a:latin typeface="Times New Roman" pitchFamily="18" charset="0"/>
                <a:cs typeface="Times New Roman" pitchFamily="18" charset="0"/>
              </a:rPr>
              <a:t>k;</a:t>
            </a:r>
          </a:p>
          <a:p>
            <a:pPr>
              <a:lnSpc>
                <a:spcPct val="80000"/>
              </a:lnSpc>
              <a:buFontTx/>
              <a:buNone/>
            </a:pPr>
            <a:endParaRPr lang="en-US" dirty="0">
              <a:latin typeface="Times New Roman" pitchFamily="18" charset="0"/>
              <a:cs typeface="Times New Roman" pitchFamily="18" charset="0"/>
            </a:endParaRPr>
          </a:p>
          <a:p>
            <a:pPr>
              <a:lnSpc>
                <a:spcPct val="80000"/>
              </a:lnSpc>
              <a:buFontTx/>
              <a:buNone/>
            </a:pPr>
            <a:r>
              <a:rPr lang="en-US" dirty="0">
                <a:latin typeface="Times New Roman" pitchFamily="18" charset="0"/>
                <a:cs typeface="Times New Roman" pitchFamily="18" charset="0"/>
              </a:rPr>
              <a:t>}</a:t>
            </a:r>
          </a:p>
          <a:p>
            <a:pPr>
              <a:lnSpc>
                <a:spcPct val="80000"/>
              </a:lnSpc>
              <a:buFontTx/>
              <a:buNone/>
            </a:pPr>
            <a:endParaRPr lang="en-US" dirty="0"/>
          </a:p>
          <a:p>
            <a:pPr>
              <a:lnSpc>
                <a:spcPct val="80000"/>
              </a:lnSpc>
              <a:buFontTx/>
              <a:buNone/>
            </a:pPr>
            <a:r>
              <a:rPr lang="en-US" dirty="0"/>
              <a:t>Time taken by this algorithm is</a:t>
            </a:r>
            <a:r>
              <a:rPr lang="en-US" sz="2400" dirty="0"/>
              <a:t>    </a:t>
            </a:r>
            <a:r>
              <a:rPr lang="en-US" i="1" dirty="0">
                <a:solidFill>
                  <a:schemeClr val="hlink"/>
                </a:solidFill>
              </a:rPr>
              <a:t>o(n</a:t>
            </a:r>
            <a:r>
              <a:rPr lang="en-US" i="1" baseline="30000" dirty="0">
                <a:solidFill>
                  <a:schemeClr val="hlink"/>
                </a:solidFill>
              </a:rPr>
              <a:t>2</a:t>
            </a:r>
            <a:r>
              <a:rPr lang="en-US" i="1" dirty="0">
                <a:solidFill>
                  <a:schemeClr val="hlink"/>
                </a:solidFill>
              </a:rPr>
              <a:t>)</a:t>
            </a:r>
            <a:endParaRPr lang="en-US" dirty="0">
              <a:latin typeface="Times New Roman" pitchFamily="18" charset="0"/>
              <a:cs typeface="Times New Roman" pitchFamily="18" charset="0"/>
            </a:endParaRPr>
          </a:p>
          <a:p>
            <a:endParaRPr lang="en-US"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dirty="0">
                <a:solidFill>
                  <a:srgbClr val="C00000"/>
                </a:solidFill>
                <a:latin typeface="Times New Roman" pitchFamily="18" charset="0"/>
                <a:cs typeface="Times New Roman" pitchFamily="18" charset="0"/>
              </a:rPr>
              <a:t>0/1 knapsack problem</a:t>
            </a:r>
            <a:br>
              <a:rPr lang="en-US" dirty="0">
                <a:solidFill>
                  <a:srgbClr val="C00000"/>
                </a:solidFill>
                <a:latin typeface="Times New Roman" pitchFamily="18" charset="0"/>
                <a:cs typeface="Times New Roman" pitchFamily="18" charset="0"/>
              </a:rPr>
            </a:br>
            <a:endParaRPr lang="en-US" b="1" dirty="0"/>
          </a:p>
        </p:txBody>
      </p:sp>
      <p:sp>
        <p:nvSpPr>
          <p:cNvPr id="3" name="Content Placeholder 2"/>
          <p:cNvSpPr>
            <a:spLocks noGrp="1"/>
          </p:cNvSpPr>
          <p:nvPr>
            <p:ph idx="1"/>
          </p:nvPr>
        </p:nvSpPr>
        <p:spPr>
          <a:xfrm>
            <a:off x="457200" y="914400"/>
            <a:ext cx="8229600" cy="5211763"/>
          </a:xfrm>
        </p:spPr>
        <p:txBody>
          <a:bodyPr>
            <a:normAutofit/>
          </a:bodyPr>
          <a:lstStyle/>
          <a:p>
            <a:r>
              <a:rPr lang="en-US" dirty="0">
                <a:latin typeface="Times New Roman" pitchFamily="18" charset="0"/>
                <a:cs typeface="Times New Roman" pitchFamily="18" charset="0"/>
              </a:rPr>
              <a:t>The Greedy algorithm could be understood very well with a well-known problem referred</a:t>
            </a:r>
          </a:p>
          <a:p>
            <a:pPr>
              <a:buNone/>
            </a:pPr>
            <a:r>
              <a:rPr lang="en-US" dirty="0">
                <a:latin typeface="Times New Roman" pitchFamily="18" charset="0"/>
                <a:cs typeface="Times New Roman" pitchFamily="18" charset="0"/>
              </a:rPr>
              <a:t>	to as Knapsack problem. </a:t>
            </a:r>
          </a:p>
          <a:p>
            <a:pPr>
              <a:buNone/>
            </a:pP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Although the same problem could be solved by employing other algorithmic approaches.</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Greedy approach solves Fractional Knapsack problem reasonably in a good time.</a:t>
            </a:r>
          </a:p>
          <a:p>
            <a:endParaRPr lang="en-US"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lstStyle/>
          <a:p>
            <a:r>
              <a:rPr lang="en-US" dirty="0">
                <a:latin typeface="Times New Roman" pitchFamily="18" charset="0"/>
                <a:cs typeface="Times New Roman" pitchFamily="18" charset="0"/>
              </a:rPr>
              <a:t>In this problem we have a Knapsack that has a weight limit M.</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There are items i1, i2, ..., in each having weight w1, w2, … </a:t>
            </a:r>
            <a:r>
              <a:rPr lang="en-US" dirty="0" err="1">
                <a:latin typeface="Times New Roman" pitchFamily="18" charset="0"/>
                <a:cs typeface="Times New Roman" pitchFamily="18" charset="0"/>
              </a:rPr>
              <a:t>wn</a:t>
            </a:r>
            <a:r>
              <a:rPr lang="en-US" dirty="0">
                <a:latin typeface="Times New Roman" pitchFamily="18" charset="0"/>
                <a:cs typeface="Times New Roman" pitchFamily="18" charset="0"/>
              </a:rPr>
              <a:t> and some benefit (value or profit) associated with it p1, p2, ..., </a:t>
            </a:r>
            <a:r>
              <a:rPr lang="en-US" dirty="0" err="1">
                <a:latin typeface="Times New Roman" pitchFamily="18" charset="0"/>
                <a:cs typeface="Times New Roman" pitchFamily="18" charset="0"/>
              </a:rPr>
              <a:t>pn</a:t>
            </a:r>
            <a:r>
              <a:rPr lang="en-US" dirty="0">
                <a:latin typeface="Times New Roman" pitchFamily="18" charset="0"/>
                <a:cs typeface="Times New Roman" pitchFamily="18" charset="0"/>
              </a:rPr>
              <a:t> </a:t>
            </a:r>
          </a:p>
          <a:p>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 Our objective is to maximize the benefit such that the total weight inside the knapsack is at most M, and we are also allowed to take an item in fractional part.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fontScale="92500" lnSpcReduction="10000"/>
          </a:bodyPr>
          <a:lstStyle/>
          <a:p>
            <a:r>
              <a:rPr lang="en-US" dirty="0"/>
              <a:t> </a:t>
            </a:r>
            <a:r>
              <a:rPr lang="en-US" sz="2800" dirty="0">
                <a:latin typeface="Times New Roman" pitchFamily="18" charset="0"/>
                <a:cs typeface="Times New Roman" pitchFamily="18" charset="0"/>
              </a:rPr>
              <a:t>There are </a:t>
            </a:r>
            <a:r>
              <a:rPr lang="en-US" sz="2800" b="1" dirty="0">
                <a:latin typeface="Times New Roman" pitchFamily="18" charset="0"/>
                <a:cs typeface="Times New Roman" pitchFamily="18" charset="0"/>
              </a:rPr>
              <a:t>n items in the store</a:t>
            </a:r>
          </a:p>
          <a:p>
            <a:pPr>
              <a:buNone/>
            </a:pPr>
            <a:r>
              <a:rPr lang="en-US" sz="2800" dirty="0">
                <a:latin typeface="Times New Roman" pitchFamily="18" charset="0"/>
                <a:cs typeface="Times New Roman" pitchFamily="18" charset="0"/>
              </a:rPr>
              <a:t>		-weight of </a:t>
            </a:r>
            <a:r>
              <a:rPr lang="en-US" sz="2800" b="1" dirty="0" err="1">
                <a:latin typeface="Times New Roman" pitchFamily="18" charset="0"/>
                <a:cs typeface="Times New Roman" pitchFamily="18" charset="0"/>
              </a:rPr>
              <a:t>ith</a:t>
            </a:r>
            <a:r>
              <a:rPr lang="en-US" sz="2800" b="1" dirty="0">
                <a:latin typeface="Times New Roman" pitchFamily="18" charset="0"/>
                <a:cs typeface="Times New Roman" pitchFamily="18" charset="0"/>
              </a:rPr>
              <a:t> item 𝒘𝒊 &gt; 𝟎</a:t>
            </a:r>
          </a:p>
          <a:p>
            <a:pPr lvl="2">
              <a:buNone/>
            </a:pPr>
            <a:r>
              <a:rPr lang="en-US" sz="2000" dirty="0">
                <a:latin typeface="Times New Roman" pitchFamily="18" charset="0"/>
                <a:cs typeface="Times New Roman" pitchFamily="18" charset="0"/>
              </a:rPr>
              <a:t>- Profit for </a:t>
            </a:r>
            <a:r>
              <a:rPr lang="en-US" sz="2000" b="1" dirty="0" err="1">
                <a:latin typeface="Times New Roman" pitchFamily="18" charset="0"/>
                <a:cs typeface="Times New Roman" pitchFamily="18" charset="0"/>
              </a:rPr>
              <a:t>ith</a:t>
            </a:r>
            <a:r>
              <a:rPr lang="en-US" sz="2000" b="1" dirty="0">
                <a:latin typeface="Times New Roman" pitchFamily="18" charset="0"/>
                <a:cs typeface="Times New Roman" pitchFamily="18" charset="0"/>
              </a:rPr>
              <a:t> item 𝒑𝒊 &gt; 𝟎 and</a:t>
            </a:r>
          </a:p>
          <a:p>
            <a:r>
              <a:rPr lang="en-US" sz="2800" dirty="0">
                <a:latin typeface="Times New Roman" pitchFamily="18" charset="0"/>
                <a:cs typeface="Times New Roman" pitchFamily="18" charset="0"/>
              </a:rPr>
              <a:t> Capacity of the Knapsack is </a:t>
            </a:r>
            <a:r>
              <a:rPr lang="en-US" sz="2800" b="1" dirty="0">
                <a:latin typeface="Times New Roman" pitchFamily="18" charset="0"/>
                <a:cs typeface="Times New Roman" pitchFamily="18" charset="0"/>
              </a:rPr>
              <a:t>M.</a:t>
            </a:r>
          </a:p>
          <a:p>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In this version of Knapsack problem, items can be broken into smaller pieces. So, the thief may take only a fraction </a:t>
            </a:r>
            <a:r>
              <a:rPr lang="en-US" sz="2800" b="1" i="1" dirty="0">
                <a:latin typeface="Times New Roman" pitchFamily="18" charset="0"/>
                <a:cs typeface="Times New Roman" pitchFamily="18" charset="0"/>
              </a:rPr>
              <a:t>xi of </a:t>
            </a:r>
            <a:r>
              <a:rPr lang="en-US" sz="2800" b="1" i="1" dirty="0" err="1">
                <a:latin typeface="Times New Roman" pitchFamily="18" charset="0"/>
                <a:cs typeface="Times New Roman" pitchFamily="18" charset="0"/>
              </a:rPr>
              <a:t>ith</a:t>
            </a:r>
            <a:r>
              <a:rPr lang="en-US" sz="2800" b="1" i="1" dirty="0">
                <a:latin typeface="Times New Roman" pitchFamily="18" charset="0"/>
                <a:cs typeface="Times New Roman" pitchFamily="18" charset="0"/>
              </a:rPr>
              <a:t> item.</a:t>
            </a:r>
          </a:p>
          <a:p>
            <a:pPr>
              <a:buNone/>
            </a:pPr>
            <a:r>
              <a:rPr lang="en-US" sz="2800" dirty="0">
                <a:latin typeface="Times New Roman" pitchFamily="18" charset="0"/>
                <a:cs typeface="Times New Roman" pitchFamily="18" charset="0"/>
              </a:rPr>
              <a:t>    				𝟎 ≤ 𝒙𝒊 ≤ 𝟏</a:t>
            </a:r>
          </a:p>
          <a:p>
            <a:r>
              <a:rPr lang="en-US" sz="2800" dirty="0">
                <a:latin typeface="Times New Roman" pitchFamily="18" charset="0"/>
                <a:cs typeface="Times New Roman" pitchFamily="18" charset="0"/>
              </a:rPr>
              <a:t>The </a:t>
            </a:r>
            <a:r>
              <a:rPr lang="en-US" sz="2800" dirty="0" err="1">
                <a:latin typeface="Times New Roman" pitchFamily="18" charset="0"/>
                <a:cs typeface="Times New Roman" pitchFamily="18" charset="0"/>
              </a:rPr>
              <a:t>ith</a:t>
            </a:r>
            <a:r>
              <a:rPr lang="en-US" sz="2800" dirty="0">
                <a:latin typeface="Times New Roman" pitchFamily="18" charset="0"/>
                <a:cs typeface="Times New Roman" pitchFamily="18" charset="0"/>
              </a:rPr>
              <a:t> item contributes the weight 𝒙𝒊. 𝒘𝒊 to the total weight in the knapsack and profit 𝒙𝒊*𝒑𝒊 to the total profit.</a:t>
            </a:r>
          </a:p>
          <a:p>
            <a:pPr>
              <a:buNone/>
            </a:pP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	Hence, the objective of this algorithm is to</a:t>
            </a:r>
          </a:p>
          <a:p>
            <a:pPr>
              <a:buNone/>
            </a:pPr>
            <a:r>
              <a:rPr lang="en-US" sz="2800" dirty="0">
                <a:latin typeface="Times New Roman" pitchFamily="18" charset="0"/>
                <a:cs typeface="Times New Roman" pitchFamily="18" charset="0"/>
              </a:rPr>
              <a:t>				𝒎𝒂𝒙𝒊𝒎𝒊𝒛𝒆 </a:t>
            </a:r>
            <a:r>
              <a:rPr lang="el-GR" sz="2800" dirty="0">
                <a:latin typeface="Times New Roman" pitchFamily="18" charset="0"/>
                <a:cs typeface="Times New Roman" pitchFamily="18" charset="0"/>
              </a:rPr>
              <a:t>Σ</a:t>
            </a:r>
            <a:r>
              <a:rPr lang="en-US" sz="2800" baseline="-25000" dirty="0">
                <a:latin typeface="Times New Roman" pitchFamily="18" charset="0"/>
                <a:cs typeface="Times New Roman" pitchFamily="18" charset="0"/>
              </a:rPr>
              <a:t>n=1 to n </a:t>
            </a:r>
            <a:r>
              <a:rPr lang="el-GR" sz="2800" dirty="0">
                <a:latin typeface="Times New Roman" pitchFamily="18" charset="0"/>
                <a:cs typeface="Times New Roman" pitchFamily="18" charset="0"/>
              </a:rPr>
              <a:t>(</a:t>
            </a:r>
            <a:r>
              <a:rPr lang="en-US" sz="2800" dirty="0">
                <a:latin typeface="Times New Roman" pitchFamily="18" charset="0"/>
                <a:cs typeface="Times New Roman" pitchFamily="18" charset="0"/>
              </a:rPr>
              <a:t>𝒙𝒊. 𝒑𝒊)</a:t>
            </a:r>
          </a:p>
          <a:p>
            <a:pPr>
              <a:buNone/>
            </a:pPr>
            <a:endParaRPr lang="en-US" sz="28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a:bodyPr>
          <a:lstStyle/>
          <a:p>
            <a:r>
              <a:rPr lang="en-US" dirty="0">
                <a:latin typeface="Times New Roman" pitchFamily="18" charset="0"/>
                <a:cs typeface="Times New Roman" pitchFamily="18" charset="0"/>
              </a:rPr>
              <a:t>subject to constraint</a:t>
            </a:r>
            <a:r>
              <a:rPr lang="en-US" dirty="0"/>
              <a:t>,</a:t>
            </a:r>
          </a:p>
          <a:p>
            <a:pPr lvl="2">
              <a:buNone/>
            </a:pPr>
            <a:r>
              <a:rPr lang="el-GR" sz="3900" dirty="0">
                <a:latin typeface="Times New Roman" pitchFamily="18" charset="0"/>
                <a:cs typeface="Times New Roman" pitchFamily="18" charset="0"/>
              </a:rPr>
              <a:t>Σ</a:t>
            </a:r>
            <a:r>
              <a:rPr lang="en-US" sz="3900" baseline="-25000" dirty="0">
                <a:latin typeface="Times New Roman" pitchFamily="18" charset="0"/>
                <a:cs typeface="Times New Roman" pitchFamily="18" charset="0"/>
              </a:rPr>
              <a:t>n=1 to n</a:t>
            </a:r>
            <a:r>
              <a:rPr lang="el-GR" sz="3900" dirty="0">
                <a:latin typeface="Times New Roman" pitchFamily="18" charset="0"/>
                <a:cs typeface="Times New Roman" pitchFamily="18" charset="0"/>
              </a:rPr>
              <a:t>(</a:t>
            </a:r>
            <a:r>
              <a:rPr lang="en-US" sz="3900" dirty="0">
                <a:latin typeface="Times New Roman" pitchFamily="18" charset="0"/>
                <a:cs typeface="Times New Roman" pitchFamily="18" charset="0"/>
              </a:rPr>
              <a:t>𝒙𝒊. 𝒘𝒊)</a:t>
            </a:r>
            <a:r>
              <a:rPr lang="en-US" sz="1900" dirty="0">
                <a:latin typeface="Times New Roman" pitchFamily="18" charset="0"/>
                <a:cs typeface="Times New Roman" pitchFamily="18" charset="0"/>
              </a:rPr>
              <a:t>≤ </a:t>
            </a:r>
            <a:r>
              <a:rPr lang="en-US" sz="3000" dirty="0">
                <a:latin typeface="Times New Roman" pitchFamily="18" charset="0"/>
                <a:cs typeface="Times New Roman" pitchFamily="18" charset="0"/>
              </a:rPr>
              <a:t>M</a:t>
            </a:r>
            <a:endParaRPr lang="en-US" sz="1300" dirty="0">
              <a:latin typeface="Times New Roman" pitchFamily="18" charset="0"/>
              <a:cs typeface="Times New Roman" pitchFamily="18" charset="0"/>
            </a:endParaRPr>
          </a:p>
          <a:p>
            <a:r>
              <a:rPr lang="en-US" sz="2700" dirty="0">
                <a:latin typeface="Times New Roman" pitchFamily="18" charset="0"/>
                <a:cs typeface="Times New Roman" pitchFamily="18" charset="0"/>
              </a:rPr>
              <a:t>It is clear that an optimal solution must fill the knapsack exactly, otherwise we could add a fraction of one of the remaining items and increase the overall profit.</a:t>
            </a:r>
          </a:p>
          <a:p>
            <a:endParaRPr lang="en-US" sz="2700" dirty="0">
              <a:latin typeface="Times New Roman" pitchFamily="18" charset="0"/>
              <a:cs typeface="Times New Roman" pitchFamily="18" charset="0"/>
            </a:endParaRPr>
          </a:p>
          <a:p>
            <a:r>
              <a:rPr lang="en-US" sz="2700" dirty="0">
                <a:latin typeface="Times New Roman" pitchFamily="18" charset="0"/>
                <a:cs typeface="Times New Roman" pitchFamily="18" charset="0"/>
              </a:rPr>
              <a:t>Thus, an optimal solution can be obtained by</a:t>
            </a:r>
          </a:p>
          <a:p>
            <a:pPr>
              <a:buNone/>
            </a:pPr>
            <a:r>
              <a:rPr lang="en-US" sz="2700" dirty="0">
                <a:latin typeface="Times New Roman" pitchFamily="18" charset="0"/>
                <a:cs typeface="Times New Roman" pitchFamily="18" charset="0"/>
              </a:rPr>
              <a:t>		</a:t>
            </a:r>
            <a:r>
              <a:rPr lang="el-GR" sz="2700" dirty="0">
                <a:latin typeface="Times New Roman" pitchFamily="18" charset="0"/>
                <a:cs typeface="Times New Roman" pitchFamily="18" charset="0"/>
              </a:rPr>
              <a:t> Σ</a:t>
            </a:r>
            <a:r>
              <a:rPr lang="en-US" sz="2700" baseline="-25000" dirty="0">
                <a:latin typeface="Times New Roman" pitchFamily="18" charset="0"/>
                <a:cs typeface="Times New Roman" pitchFamily="18" charset="0"/>
              </a:rPr>
              <a:t>n=1 to n</a:t>
            </a:r>
            <a:r>
              <a:rPr lang="el-GR" sz="2700" dirty="0">
                <a:latin typeface="Times New Roman" pitchFamily="18" charset="0"/>
                <a:cs typeface="Times New Roman" pitchFamily="18" charset="0"/>
              </a:rPr>
              <a:t>(</a:t>
            </a:r>
            <a:r>
              <a:rPr lang="en-US" sz="2700" dirty="0">
                <a:latin typeface="Times New Roman" pitchFamily="18" charset="0"/>
                <a:cs typeface="Times New Roman" pitchFamily="18" charset="0"/>
              </a:rPr>
              <a:t>𝒙𝒊. 𝒘𝒊)= M</a:t>
            </a:r>
          </a:p>
          <a:p>
            <a:endParaRPr lang="en-US" sz="2700" dirty="0">
              <a:latin typeface="Times New Roman" pitchFamily="18" charset="0"/>
              <a:cs typeface="Times New Roman" pitchFamily="18" charset="0"/>
            </a:endParaRPr>
          </a:p>
          <a:p>
            <a:r>
              <a:rPr lang="en-US" sz="2700" dirty="0">
                <a:latin typeface="Times New Roman" pitchFamily="18" charset="0"/>
                <a:cs typeface="Times New Roman" pitchFamily="18" charset="0"/>
              </a:rPr>
              <a:t>In this context, first we need to sort those items according to the value of 𝒑𝒊/𝒘𝒊</a:t>
            </a:r>
            <a:r>
              <a:rPr lang="en-US" sz="2700" b="1" dirty="0">
                <a:latin typeface="Times New Roman" pitchFamily="18" charset="0"/>
                <a:cs typeface="Times New Roman" pitchFamily="18" charset="0"/>
              </a:rPr>
              <a:t>, so that (</a:t>
            </a:r>
            <a:r>
              <a:rPr lang="en-US" sz="2700" dirty="0">
                <a:latin typeface="Times New Roman" pitchFamily="18" charset="0"/>
                <a:cs typeface="Times New Roman" pitchFamily="18" charset="0"/>
              </a:rPr>
              <a:t>𝒑𝒊+𝟏)/(𝒘𝒊+𝟏)≤𝒑𝒊/𝒘𝒊.</a:t>
            </a:r>
          </a:p>
          <a:p>
            <a:r>
              <a:rPr lang="en-US" sz="2700" b="1" dirty="0">
                <a:latin typeface="Times New Roman" pitchFamily="18" charset="0"/>
                <a:cs typeface="Times New Roman" pitchFamily="18" charset="0"/>
              </a:rPr>
              <a:t>Here, </a:t>
            </a:r>
            <a:r>
              <a:rPr lang="en-US" sz="2700" b="1" i="1" dirty="0">
                <a:latin typeface="Times New Roman" pitchFamily="18" charset="0"/>
                <a:cs typeface="Times New Roman" pitchFamily="18" charset="0"/>
              </a:rPr>
              <a:t>x is an array to store the fraction of items.</a:t>
            </a:r>
            <a:endParaRPr lang="en-US" sz="2700" dirty="0">
              <a:latin typeface="Times New Roman" pitchFamily="18" charset="0"/>
              <a:cs typeface="Times New Roman" pitchFamily="18" charset="0"/>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a:bodyPr>
          <a:lstStyle/>
          <a:p>
            <a:pPr>
              <a:lnSpc>
                <a:spcPct val="150000"/>
              </a:lnSpc>
            </a:pPr>
            <a:r>
              <a:rPr lang="en-US" sz="2600" dirty="0">
                <a:latin typeface="Times New Roman" pitchFamily="18" charset="0"/>
                <a:cs typeface="Times New Roman" pitchFamily="18" charset="0"/>
              </a:rPr>
              <a:t>Among all the algorithmic approaches, the simplest and straightforward approach is the Greedy method. </a:t>
            </a:r>
          </a:p>
          <a:p>
            <a:pPr>
              <a:lnSpc>
                <a:spcPct val="150000"/>
              </a:lnSpc>
            </a:pPr>
            <a:r>
              <a:rPr lang="en-US" sz="2600" dirty="0">
                <a:latin typeface="Times New Roman" pitchFamily="18" charset="0"/>
                <a:cs typeface="Times New Roman" pitchFamily="18" charset="0"/>
              </a:rPr>
              <a:t>In this approach, the decision is taken on the basis of current available information without worrying about the effect of the current decision in future.</a:t>
            </a:r>
          </a:p>
          <a:p>
            <a:pPr>
              <a:lnSpc>
                <a:spcPct val="150000"/>
              </a:lnSpc>
            </a:pPr>
            <a:r>
              <a:rPr lang="en-US" sz="2600" dirty="0">
                <a:latin typeface="Times New Roman" pitchFamily="18" charset="0"/>
                <a:cs typeface="Times New Roman" pitchFamily="18" charset="0"/>
              </a:rPr>
              <a:t>Greedy algorithms build a solution part by part, choosing the next part in such a way, that it gives an immediate benefit.</a:t>
            </a:r>
          </a:p>
          <a:p>
            <a:pPr>
              <a:lnSpc>
                <a:spcPct val="150000"/>
              </a:lnSpc>
            </a:pPr>
            <a:r>
              <a:rPr lang="en-US" sz="2600" dirty="0">
                <a:solidFill>
                  <a:srgbClr val="C00000"/>
                </a:solidFill>
                <a:latin typeface="Times New Roman" pitchFamily="18" charset="0"/>
                <a:cs typeface="Times New Roman" pitchFamily="18" charset="0"/>
              </a:rPr>
              <a:t>This approach never reconsiders the choices taken previously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r>
              <a:rPr lang="en-US" b="1" dirty="0">
                <a:latin typeface="Times New Roman" pitchFamily="18" charset="0"/>
                <a:cs typeface="Times New Roman" pitchFamily="18" charset="0"/>
              </a:rPr>
              <a:t>Algorithm</a:t>
            </a:r>
          </a:p>
        </p:txBody>
      </p:sp>
      <p:sp>
        <p:nvSpPr>
          <p:cNvPr id="5" name="Rectangle 4"/>
          <p:cNvSpPr/>
          <p:nvPr/>
        </p:nvSpPr>
        <p:spPr>
          <a:xfrm>
            <a:off x="609600" y="5657671"/>
            <a:ext cx="8001000" cy="1200329"/>
          </a:xfrm>
          <a:prstGeom prst="rect">
            <a:avLst/>
          </a:prstGeom>
        </p:spPr>
        <p:txBody>
          <a:bodyPr wrap="square">
            <a:spAutoFit/>
          </a:bodyPr>
          <a:lstStyle/>
          <a:p>
            <a:r>
              <a:rPr lang="en-US" b="1" u="sng" dirty="0"/>
              <a:t>Analysis:</a:t>
            </a:r>
          </a:p>
          <a:p>
            <a:r>
              <a:rPr lang="en-US" dirty="0"/>
              <a:t>If the provided items are already sorted into a decreasing order of 𝒑𝒊/𝒘𝒊, then the </a:t>
            </a:r>
            <a:r>
              <a:rPr lang="en-US" dirty="0" err="1"/>
              <a:t>whileloop</a:t>
            </a:r>
            <a:r>
              <a:rPr lang="en-US" dirty="0"/>
              <a:t> takes a time in 𝑶(𝒏)</a:t>
            </a:r>
            <a:r>
              <a:rPr lang="en-US" b="1" dirty="0"/>
              <a:t>; Therefore, the total time including the sort is in</a:t>
            </a:r>
          </a:p>
          <a:p>
            <a:r>
              <a:rPr lang="en-US" b="1" dirty="0"/>
              <a:t> 𝑶(𝒏 𝒍𝒐𝒈 𝒏).</a:t>
            </a:r>
            <a:endParaRPr lang="en-US" dirty="0"/>
          </a:p>
        </p:txBody>
      </p:sp>
      <p:pic>
        <p:nvPicPr>
          <p:cNvPr id="2051" name="Picture 3"/>
          <p:cNvPicPr>
            <a:picLocks noChangeAspect="1" noChangeArrowheads="1"/>
          </p:cNvPicPr>
          <p:nvPr/>
        </p:nvPicPr>
        <p:blipFill>
          <a:blip r:embed="rId3"/>
          <a:srcRect/>
          <a:stretch>
            <a:fillRect/>
          </a:stretch>
        </p:blipFill>
        <p:spPr bwMode="auto">
          <a:xfrm>
            <a:off x="533400" y="805249"/>
            <a:ext cx="8077200" cy="4757351"/>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lstStyle/>
          <a:p>
            <a:r>
              <a:rPr lang="en-US" dirty="0"/>
              <a:t>Example 1:</a:t>
            </a:r>
          </a:p>
          <a:p>
            <a:pPr>
              <a:buNone/>
            </a:pPr>
            <a:r>
              <a:rPr lang="en-US" dirty="0"/>
              <a:t>	Let us consider that the capacity of the knapsack 𝑾 = 𝟔𝟎 and the list of provided item</a:t>
            </a:r>
          </a:p>
          <a:p>
            <a:pPr>
              <a:buNone/>
            </a:pPr>
            <a:r>
              <a:rPr lang="en-US" dirty="0"/>
              <a:t>    are shown in the following table:</a:t>
            </a:r>
          </a:p>
          <a:p>
            <a:pPr>
              <a:buNone/>
            </a:pPr>
            <a:endParaRPr lang="en-US" dirty="0"/>
          </a:p>
          <a:p>
            <a:pPr>
              <a:buNone/>
            </a:pPr>
            <a:endParaRPr lang="en-US" dirty="0"/>
          </a:p>
          <a:p>
            <a:pPr>
              <a:buNone/>
            </a:pPr>
            <a:endParaRPr lang="en-US" dirty="0"/>
          </a:p>
          <a:p>
            <a:endParaRPr lang="en-US" dirty="0"/>
          </a:p>
        </p:txBody>
      </p:sp>
      <p:graphicFrame>
        <p:nvGraphicFramePr>
          <p:cNvPr id="4" name="Table 3"/>
          <p:cNvGraphicFramePr>
            <a:graphicFrameLocks noGrp="1"/>
          </p:cNvGraphicFramePr>
          <p:nvPr/>
        </p:nvGraphicFramePr>
        <p:xfrm>
          <a:off x="609600" y="2590800"/>
          <a:ext cx="7543800" cy="1788160"/>
        </p:xfrm>
        <a:graphic>
          <a:graphicData uri="http://schemas.openxmlformats.org/drawingml/2006/table">
            <a:tbl>
              <a:tblPr firstRow="1" bandRow="1">
                <a:tableStyleId>{5C22544A-7EE6-4342-B048-85BDC9FD1C3A}</a:tableStyleId>
              </a:tblPr>
              <a:tblGrid>
                <a:gridCol w="1508760">
                  <a:extLst>
                    <a:ext uri="{9D8B030D-6E8A-4147-A177-3AD203B41FA5}">
                      <a16:colId xmlns:a16="http://schemas.microsoft.com/office/drawing/2014/main" val="20000"/>
                    </a:ext>
                  </a:extLst>
                </a:gridCol>
                <a:gridCol w="1508760">
                  <a:extLst>
                    <a:ext uri="{9D8B030D-6E8A-4147-A177-3AD203B41FA5}">
                      <a16:colId xmlns:a16="http://schemas.microsoft.com/office/drawing/2014/main" val="20001"/>
                    </a:ext>
                  </a:extLst>
                </a:gridCol>
                <a:gridCol w="1508760">
                  <a:extLst>
                    <a:ext uri="{9D8B030D-6E8A-4147-A177-3AD203B41FA5}">
                      <a16:colId xmlns:a16="http://schemas.microsoft.com/office/drawing/2014/main" val="20002"/>
                    </a:ext>
                  </a:extLst>
                </a:gridCol>
                <a:gridCol w="1508760">
                  <a:extLst>
                    <a:ext uri="{9D8B030D-6E8A-4147-A177-3AD203B41FA5}">
                      <a16:colId xmlns:a16="http://schemas.microsoft.com/office/drawing/2014/main" val="20003"/>
                    </a:ext>
                  </a:extLst>
                </a:gridCol>
                <a:gridCol w="1508760">
                  <a:extLst>
                    <a:ext uri="{9D8B030D-6E8A-4147-A177-3AD203B41FA5}">
                      <a16:colId xmlns:a16="http://schemas.microsoft.com/office/drawing/2014/main" val="20004"/>
                    </a:ext>
                  </a:extLst>
                </a:gridCol>
              </a:tblGrid>
              <a:tr h="447040">
                <a:tc>
                  <a:txBody>
                    <a:bodyPr/>
                    <a:lstStyle/>
                    <a:p>
                      <a:r>
                        <a:rPr lang="en-US" dirty="0"/>
                        <a:t>ITEM</a:t>
                      </a:r>
                    </a:p>
                  </a:txBody>
                  <a:tcPr/>
                </a:tc>
                <a:tc>
                  <a:txBody>
                    <a:bodyPr/>
                    <a:lstStyle/>
                    <a:p>
                      <a:r>
                        <a:rPr lang="en-US" dirty="0"/>
                        <a:t>A</a:t>
                      </a:r>
                    </a:p>
                  </a:txBody>
                  <a:tcPr/>
                </a:tc>
                <a:tc>
                  <a:txBody>
                    <a:bodyPr/>
                    <a:lstStyle/>
                    <a:p>
                      <a:r>
                        <a:rPr lang="en-US" dirty="0"/>
                        <a:t>B</a:t>
                      </a:r>
                    </a:p>
                  </a:txBody>
                  <a:tcPr/>
                </a:tc>
                <a:tc>
                  <a:txBody>
                    <a:bodyPr/>
                    <a:lstStyle/>
                    <a:p>
                      <a:r>
                        <a:rPr lang="en-US" dirty="0"/>
                        <a:t>C</a:t>
                      </a:r>
                    </a:p>
                  </a:txBody>
                  <a:tcPr/>
                </a:tc>
                <a:tc>
                  <a:txBody>
                    <a:bodyPr/>
                    <a:lstStyle/>
                    <a:p>
                      <a:r>
                        <a:rPr lang="en-US" dirty="0"/>
                        <a:t>D</a:t>
                      </a:r>
                    </a:p>
                  </a:txBody>
                  <a:tcPr/>
                </a:tc>
                <a:extLst>
                  <a:ext uri="{0D108BD9-81ED-4DB2-BD59-A6C34878D82A}">
                    <a16:rowId xmlns:a16="http://schemas.microsoft.com/office/drawing/2014/main" val="10000"/>
                  </a:ext>
                </a:extLst>
              </a:tr>
              <a:tr h="447040">
                <a:tc>
                  <a:txBody>
                    <a:bodyPr/>
                    <a:lstStyle/>
                    <a:p>
                      <a:r>
                        <a:rPr lang="en-US" dirty="0"/>
                        <a:t>PROFIT</a:t>
                      </a:r>
                    </a:p>
                  </a:txBody>
                  <a:tcPr/>
                </a:tc>
                <a:tc>
                  <a:txBody>
                    <a:bodyPr/>
                    <a:lstStyle/>
                    <a:p>
                      <a:r>
                        <a:rPr lang="en-US" dirty="0"/>
                        <a:t>280</a:t>
                      </a:r>
                    </a:p>
                  </a:txBody>
                  <a:tcPr/>
                </a:tc>
                <a:tc>
                  <a:txBody>
                    <a:bodyPr/>
                    <a:lstStyle/>
                    <a:p>
                      <a:r>
                        <a:rPr lang="en-US" dirty="0"/>
                        <a:t>100</a:t>
                      </a:r>
                    </a:p>
                  </a:txBody>
                  <a:tcPr/>
                </a:tc>
                <a:tc>
                  <a:txBody>
                    <a:bodyPr/>
                    <a:lstStyle/>
                    <a:p>
                      <a:r>
                        <a:rPr lang="en-US" dirty="0"/>
                        <a:t>120</a:t>
                      </a:r>
                    </a:p>
                  </a:txBody>
                  <a:tcPr/>
                </a:tc>
                <a:tc>
                  <a:txBody>
                    <a:bodyPr/>
                    <a:lstStyle/>
                    <a:p>
                      <a:r>
                        <a:rPr lang="en-US" dirty="0"/>
                        <a:t>120</a:t>
                      </a:r>
                    </a:p>
                  </a:txBody>
                  <a:tcPr/>
                </a:tc>
                <a:extLst>
                  <a:ext uri="{0D108BD9-81ED-4DB2-BD59-A6C34878D82A}">
                    <a16:rowId xmlns:a16="http://schemas.microsoft.com/office/drawing/2014/main" val="10001"/>
                  </a:ext>
                </a:extLst>
              </a:tr>
              <a:tr h="447040">
                <a:tc>
                  <a:txBody>
                    <a:bodyPr/>
                    <a:lstStyle/>
                    <a:p>
                      <a:r>
                        <a:rPr lang="en-US" dirty="0"/>
                        <a:t>WEIGHT</a:t>
                      </a:r>
                    </a:p>
                  </a:txBody>
                  <a:tcPr/>
                </a:tc>
                <a:tc>
                  <a:txBody>
                    <a:bodyPr/>
                    <a:lstStyle/>
                    <a:p>
                      <a:r>
                        <a:rPr lang="en-US" dirty="0"/>
                        <a:t>40</a:t>
                      </a:r>
                    </a:p>
                  </a:txBody>
                  <a:tcPr/>
                </a:tc>
                <a:tc>
                  <a:txBody>
                    <a:bodyPr/>
                    <a:lstStyle/>
                    <a:p>
                      <a:r>
                        <a:rPr lang="en-US" dirty="0"/>
                        <a:t>10</a:t>
                      </a:r>
                    </a:p>
                  </a:txBody>
                  <a:tcPr/>
                </a:tc>
                <a:tc>
                  <a:txBody>
                    <a:bodyPr/>
                    <a:lstStyle/>
                    <a:p>
                      <a:r>
                        <a:rPr lang="en-US" dirty="0"/>
                        <a:t>20</a:t>
                      </a:r>
                    </a:p>
                  </a:txBody>
                  <a:tcPr/>
                </a:tc>
                <a:tc>
                  <a:txBody>
                    <a:bodyPr/>
                    <a:lstStyle/>
                    <a:p>
                      <a:r>
                        <a:rPr lang="en-US" dirty="0"/>
                        <a:t>24</a:t>
                      </a:r>
                    </a:p>
                  </a:txBody>
                  <a:tcPr/>
                </a:tc>
                <a:extLst>
                  <a:ext uri="{0D108BD9-81ED-4DB2-BD59-A6C34878D82A}">
                    <a16:rowId xmlns:a16="http://schemas.microsoft.com/office/drawing/2014/main" val="10002"/>
                  </a:ext>
                </a:extLst>
              </a:tr>
              <a:tr h="447040">
                <a:tc>
                  <a:txBody>
                    <a:bodyPr/>
                    <a:lstStyle/>
                    <a:p>
                      <a:r>
                        <a:rPr lang="en-US" dirty="0"/>
                        <a:t>RATIO (Pi/</a:t>
                      </a:r>
                      <a:r>
                        <a:rPr lang="en-US" dirty="0" err="1"/>
                        <a:t>Wi</a:t>
                      </a:r>
                      <a:r>
                        <a:rPr lang="en-US" dirty="0"/>
                        <a:t>)</a:t>
                      </a:r>
                    </a:p>
                  </a:txBody>
                  <a:tcPr/>
                </a:tc>
                <a:tc>
                  <a:txBody>
                    <a:bodyPr/>
                    <a:lstStyle/>
                    <a:p>
                      <a:r>
                        <a:rPr lang="en-US" dirty="0"/>
                        <a:t>7</a:t>
                      </a:r>
                    </a:p>
                  </a:txBody>
                  <a:tcPr/>
                </a:tc>
                <a:tc>
                  <a:txBody>
                    <a:bodyPr/>
                    <a:lstStyle/>
                    <a:p>
                      <a:r>
                        <a:rPr lang="en-US" dirty="0"/>
                        <a:t>10</a:t>
                      </a:r>
                    </a:p>
                  </a:txBody>
                  <a:tcPr/>
                </a:tc>
                <a:tc>
                  <a:txBody>
                    <a:bodyPr/>
                    <a:lstStyle/>
                    <a:p>
                      <a:r>
                        <a:rPr lang="en-US" dirty="0"/>
                        <a:t>6</a:t>
                      </a:r>
                    </a:p>
                  </a:txBody>
                  <a:tcPr/>
                </a:tc>
                <a:tc>
                  <a:txBody>
                    <a:bodyPr/>
                    <a:lstStyle/>
                    <a:p>
                      <a:r>
                        <a:rPr lang="en-US" dirty="0"/>
                        <a:t>5</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400800"/>
          </a:xfrm>
        </p:spPr>
        <p:txBody>
          <a:bodyPr>
            <a:normAutofit fontScale="62500" lnSpcReduction="20000"/>
          </a:bodyPr>
          <a:lstStyle/>
          <a:p>
            <a:r>
              <a:rPr lang="en-US" dirty="0"/>
              <a:t>As the provided items are not sorted based on </a:t>
            </a:r>
            <a:r>
              <a:rPr lang="en-US" b="1" dirty="0"/>
              <a:t>pi / </a:t>
            </a:r>
            <a:r>
              <a:rPr lang="en-US" b="1" dirty="0" err="1"/>
              <a:t>wi</a:t>
            </a:r>
            <a:r>
              <a:rPr lang="en-US" b="1" dirty="0"/>
              <a:t>. After sorting, the items are as  </a:t>
            </a:r>
            <a:r>
              <a:rPr lang="en-US" dirty="0"/>
              <a:t>shown in the following table.</a:t>
            </a:r>
          </a:p>
          <a:p>
            <a:pPr>
              <a:buNone/>
            </a:pPr>
            <a:endParaRPr lang="en-US" dirty="0"/>
          </a:p>
          <a:p>
            <a:pPr>
              <a:buNone/>
            </a:pPr>
            <a:endParaRPr lang="en-US" dirty="0"/>
          </a:p>
          <a:p>
            <a:pPr>
              <a:buNone/>
            </a:pPr>
            <a:endParaRPr lang="en-US" dirty="0"/>
          </a:p>
          <a:p>
            <a:endParaRPr lang="en-US" dirty="0"/>
          </a:p>
          <a:p>
            <a:endParaRPr lang="en-US" dirty="0"/>
          </a:p>
          <a:p>
            <a:endParaRPr lang="en-US" dirty="0"/>
          </a:p>
          <a:p>
            <a:endParaRPr lang="en-US" dirty="0"/>
          </a:p>
          <a:p>
            <a:r>
              <a:rPr lang="en-US" dirty="0"/>
              <a:t>After sorting all the items according to 𝒑𝒊/𝒘𝒊</a:t>
            </a:r>
            <a:r>
              <a:rPr lang="en-US" b="1" dirty="0"/>
              <a:t>. First all of </a:t>
            </a:r>
            <a:r>
              <a:rPr lang="en-US" b="1" i="1" dirty="0"/>
              <a:t>B is chosen as weight of B is less </a:t>
            </a:r>
            <a:r>
              <a:rPr lang="en-US" dirty="0"/>
              <a:t>than the capacity of the knapsack. </a:t>
            </a:r>
          </a:p>
          <a:p>
            <a:endParaRPr lang="en-US" dirty="0"/>
          </a:p>
          <a:p>
            <a:r>
              <a:rPr lang="en-US" dirty="0"/>
              <a:t>Next, item </a:t>
            </a:r>
            <a:r>
              <a:rPr lang="en-US" b="1" i="1" dirty="0"/>
              <a:t>A is chosen, as the available capacity of the </a:t>
            </a:r>
            <a:r>
              <a:rPr lang="en-US" dirty="0"/>
              <a:t>knapsack is greater than the weight of </a:t>
            </a:r>
            <a:r>
              <a:rPr lang="en-US" b="1" i="1" dirty="0"/>
              <a:t>A. </a:t>
            </a:r>
          </a:p>
          <a:p>
            <a:endParaRPr lang="en-US" b="1" i="1" dirty="0"/>
          </a:p>
          <a:p>
            <a:r>
              <a:rPr lang="en-US" b="1" i="1" dirty="0"/>
              <a:t>Now, C is chosen as the next item. </a:t>
            </a:r>
            <a:r>
              <a:rPr lang="en-US" b="1" i="1" dirty="0" err="1"/>
              <a:t>However,</a:t>
            </a:r>
            <a:r>
              <a:rPr lang="en-US" dirty="0" err="1"/>
              <a:t>the</a:t>
            </a:r>
            <a:r>
              <a:rPr lang="en-US" dirty="0"/>
              <a:t> whole item cannot be chosen as the remaining capacity of the knapsack is less than</a:t>
            </a:r>
          </a:p>
          <a:p>
            <a:pPr>
              <a:buNone/>
            </a:pPr>
            <a:r>
              <a:rPr lang="en-US" dirty="0"/>
              <a:t>	the weight of </a:t>
            </a:r>
            <a:r>
              <a:rPr lang="en-US" b="1" i="1" dirty="0"/>
              <a:t>C.</a:t>
            </a:r>
          </a:p>
          <a:p>
            <a:pPr>
              <a:buNone/>
            </a:pPr>
            <a:r>
              <a:rPr lang="en-US" dirty="0"/>
              <a:t>		</a:t>
            </a:r>
          </a:p>
          <a:p>
            <a:pPr>
              <a:buNone/>
            </a:pPr>
            <a:r>
              <a:rPr lang="en-US" dirty="0"/>
              <a:t>		Hence, fraction of </a:t>
            </a:r>
            <a:r>
              <a:rPr lang="en-US" b="1" i="1" dirty="0"/>
              <a:t>C (i.e. (60 − 50)/20) is chosen.</a:t>
            </a:r>
            <a:endParaRPr lang="en-US" dirty="0"/>
          </a:p>
        </p:txBody>
      </p:sp>
      <p:graphicFrame>
        <p:nvGraphicFramePr>
          <p:cNvPr id="4" name="Table 3"/>
          <p:cNvGraphicFramePr>
            <a:graphicFrameLocks noGrp="1"/>
          </p:cNvGraphicFramePr>
          <p:nvPr/>
        </p:nvGraphicFramePr>
        <p:xfrm>
          <a:off x="762000" y="1295400"/>
          <a:ext cx="7543800" cy="1788160"/>
        </p:xfrm>
        <a:graphic>
          <a:graphicData uri="http://schemas.openxmlformats.org/drawingml/2006/table">
            <a:tbl>
              <a:tblPr firstRow="1" bandRow="1">
                <a:tableStyleId>{5C22544A-7EE6-4342-B048-85BDC9FD1C3A}</a:tableStyleId>
              </a:tblPr>
              <a:tblGrid>
                <a:gridCol w="1508760">
                  <a:extLst>
                    <a:ext uri="{9D8B030D-6E8A-4147-A177-3AD203B41FA5}">
                      <a16:colId xmlns:a16="http://schemas.microsoft.com/office/drawing/2014/main" val="20000"/>
                    </a:ext>
                  </a:extLst>
                </a:gridCol>
                <a:gridCol w="1508760">
                  <a:extLst>
                    <a:ext uri="{9D8B030D-6E8A-4147-A177-3AD203B41FA5}">
                      <a16:colId xmlns:a16="http://schemas.microsoft.com/office/drawing/2014/main" val="20001"/>
                    </a:ext>
                  </a:extLst>
                </a:gridCol>
                <a:gridCol w="1508760">
                  <a:extLst>
                    <a:ext uri="{9D8B030D-6E8A-4147-A177-3AD203B41FA5}">
                      <a16:colId xmlns:a16="http://schemas.microsoft.com/office/drawing/2014/main" val="20002"/>
                    </a:ext>
                  </a:extLst>
                </a:gridCol>
                <a:gridCol w="1508760">
                  <a:extLst>
                    <a:ext uri="{9D8B030D-6E8A-4147-A177-3AD203B41FA5}">
                      <a16:colId xmlns:a16="http://schemas.microsoft.com/office/drawing/2014/main" val="20003"/>
                    </a:ext>
                  </a:extLst>
                </a:gridCol>
                <a:gridCol w="1508760">
                  <a:extLst>
                    <a:ext uri="{9D8B030D-6E8A-4147-A177-3AD203B41FA5}">
                      <a16:colId xmlns:a16="http://schemas.microsoft.com/office/drawing/2014/main" val="20004"/>
                    </a:ext>
                  </a:extLst>
                </a:gridCol>
              </a:tblGrid>
              <a:tr h="447040">
                <a:tc>
                  <a:txBody>
                    <a:bodyPr/>
                    <a:lstStyle/>
                    <a:p>
                      <a:r>
                        <a:rPr lang="en-US" dirty="0"/>
                        <a:t>ITEM</a:t>
                      </a:r>
                    </a:p>
                  </a:txBody>
                  <a:tcPr/>
                </a:tc>
                <a:tc>
                  <a:txBody>
                    <a:bodyPr/>
                    <a:lstStyle/>
                    <a:p>
                      <a:r>
                        <a:rPr lang="en-US" dirty="0"/>
                        <a:t>B</a:t>
                      </a:r>
                    </a:p>
                  </a:txBody>
                  <a:tcPr/>
                </a:tc>
                <a:tc>
                  <a:txBody>
                    <a:bodyPr/>
                    <a:lstStyle/>
                    <a:p>
                      <a:r>
                        <a:rPr lang="en-US" dirty="0"/>
                        <a:t>A</a:t>
                      </a:r>
                    </a:p>
                  </a:txBody>
                  <a:tcPr/>
                </a:tc>
                <a:tc>
                  <a:txBody>
                    <a:bodyPr/>
                    <a:lstStyle/>
                    <a:p>
                      <a:r>
                        <a:rPr lang="en-US" dirty="0"/>
                        <a:t>C</a:t>
                      </a:r>
                    </a:p>
                  </a:txBody>
                  <a:tcPr/>
                </a:tc>
                <a:tc>
                  <a:txBody>
                    <a:bodyPr/>
                    <a:lstStyle/>
                    <a:p>
                      <a:r>
                        <a:rPr lang="en-US" dirty="0"/>
                        <a:t>D</a:t>
                      </a:r>
                    </a:p>
                  </a:txBody>
                  <a:tcPr/>
                </a:tc>
                <a:extLst>
                  <a:ext uri="{0D108BD9-81ED-4DB2-BD59-A6C34878D82A}">
                    <a16:rowId xmlns:a16="http://schemas.microsoft.com/office/drawing/2014/main" val="10000"/>
                  </a:ext>
                </a:extLst>
              </a:tr>
              <a:tr h="447040">
                <a:tc>
                  <a:txBody>
                    <a:bodyPr/>
                    <a:lstStyle/>
                    <a:p>
                      <a:r>
                        <a:rPr lang="en-US" dirty="0"/>
                        <a:t>PROFIT</a:t>
                      </a:r>
                    </a:p>
                  </a:txBody>
                  <a:tcPr/>
                </a:tc>
                <a:tc>
                  <a:txBody>
                    <a:bodyPr/>
                    <a:lstStyle/>
                    <a:p>
                      <a:r>
                        <a:rPr lang="en-US" dirty="0"/>
                        <a:t>100</a:t>
                      </a:r>
                    </a:p>
                  </a:txBody>
                  <a:tcPr/>
                </a:tc>
                <a:tc>
                  <a:txBody>
                    <a:bodyPr/>
                    <a:lstStyle/>
                    <a:p>
                      <a:r>
                        <a:rPr lang="en-US" dirty="0"/>
                        <a:t>280</a:t>
                      </a:r>
                    </a:p>
                  </a:txBody>
                  <a:tcPr/>
                </a:tc>
                <a:tc>
                  <a:txBody>
                    <a:bodyPr/>
                    <a:lstStyle/>
                    <a:p>
                      <a:r>
                        <a:rPr lang="en-US" dirty="0"/>
                        <a:t>120</a:t>
                      </a:r>
                    </a:p>
                  </a:txBody>
                  <a:tcPr/>
                </a:tc>
                <a:tc>
                  <a:txBody>
                    <a:bodyPr/>
                    <a:lstStyle/>
                    <a:p>
                      <a:r>
                        <a:rPr lang="en-US" dirty="0"/>
                        <a:t>120</a:t>
                      </a:r>
                    </a:p>
                  </a:txBody>
                  <a:tcPr/>
                </a:tc>
                <a:extLst>
                  <a:ext uri="{0D108BD9-81ED-4DB2-BD59-A6C34878D82A}">
                    <a16:rowId xmlns:a16="http://schemas.microsoft.com/office/drawing/2014/main" val="10001"/>
                  </a:ext>
                </a:extLst>
              </a:tr>
              <a:tr h="447040">
                <a:tc>
                  <a:txBody>
                    <a:bodyPr/>
                    <a:lstStyle/>
                    <a:p>
                      <a:r>
                        <a:rPr lang="en-US" dirty="0"/>
                        <a:t>WEIGHT</a:t>
                      </a:r>
                    </a:p>
                  </a:txBody>
                  <a:tcPr/>
                </a:tc>
                <a:tc>
                  <a:txBody>
                    <a:bodyPr/>
                    <a:lstStyle/>
                    <a:p>
                      <a:r>
                        <a:rPr lang="en-US" dirty="0"/>
                        <a:t>10</a:t>
                      </a:r>
                    </a:p>
                  </a:txBody>
                  <a:tcPr/>
                </a:tc>
                <a:tc>
                  <a:txBody>
                    <a:bodyPr/>
                    <a:lstStyle/>
                    <a:p>
                      <a:r>
                        <a:rPr lang="en-US" dirty="0"/>
                        <a:t>40</a:t>
                      </a:r>
                    </a:p>
                  </a:txBody>
                  <a:tcPr/>
                </a:tc>
                <a:tc>
                  <a:txBody>
                    <a:bodyPr/>
                    <a:lstStyle/>
                    <a:p>
                      <a:r>
                        <a:rPr lang="en-US" dirty="0"/>
                        <a:t>20</a:t>
                      </a:r>
                    </a:p>
                  </a:txBody>
                  <a:tcPr/>
                </a:tc>
                <a:tc>
                  <a:txBody>
                    <a:bodyPr/>
                    <a:lstStyle/>
                    <a:p>
                      <a:r>
                        <a:rPr lang="en-US" dirty="0"/>
                        <a:t>24</a:t>
                      </a:r>
                    </a:p>
                  </a:txBody>
                  <a:tcPr/>
                </a:tc>
                <a:extLst>
                  <a:ext uri="{0D108BD9-81ED-4DB2-BD59-A6C34878D82A}">
                    <a16:rowId xmlns:a16="http://schemas.microsoft.com/office/drawing/2014/main" val="10002"/>
                  </a:ext>
                </a:extLst>
              </a:tr>
              <a:tr h="447040">
                <a:tc>
                  <a:txBody>
                    <a:bodyPr/>
                    <a:lstStyle/>
                    <a:p>
                      <a:r>
                        <a:rPr lang="en-US" dirty="0"/>
                        <a:t>RATIO (Pi/</a:t>
                      </a:r>
                      <a:r>
                        <a:rPr lang="en-US" dirty="0" err="1"/>
                        <a:t>Wi</a:t>
                      </a:r>
                      <a:r>
                        <a:rPr lang="en-US" dirty="0"/>
                        <a:t>)</a:t>
                      </a:r>
                    </a:p>
                  </a:txBody>
                  <a:tcPr/>
                </a:tc>
                <a:tc>
                  <a:txBody>
                    <a:bodyPr/>
                    <a:lstStyle/>
                    <a:p>
                      <a:r>
                        <a:rPr lang="en-US" dirty="0"/>
                        <a:t>10</a:t>
                      </a:r>
                    </a:p>
                  </a:txBody>
                  <a:tcPr/>
                </a:tc>
                <a:tc>
                  <a:txBody>
                    <a:bodyPr/>
                    <a:lstStyle/>
                    <a:p>
                      <a:r>
                        <a:rPr lang="en-US" dirty="0"/>
                        <a:t>7</a:t>
                      </a:r>
                    </a:p>
                  </a:txBody>
                  <a:tcPr/>
                </a:tc>
                <a:tc>
                  <a:txBody>
                    <a:bodyPr/>
                    <a:lstStyle/>
                    <a:p>
                      <a:r>
                        <a:rPr lang="en-US" dirty="0"/>
                        <a:t>6</a:t>
                      </a:r>
                    </a:p>
                  </a:txBody>
                  <a:tcPr/>
                </a:tc>
                <a:tc>
                  <a:txBody>
                    <a:bodyPr/>
                    <a:lstStyle/>
                    <a:p>
                      <a:r>
                        <a:rPr lang="en-US" dirty="0"/>
                        <a:t>5</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248400"/>
          </a:xfrm>
        </p:spPr>
        <p:txBody>
          <a:bodyPr>
            <a:normAutofit/>
          </a:bodyPr>
          <a:lstStyle/>
          <a:p>
            <a:r>
              <a:rPr lang="en-US" sz="3000" dirty="0">
                <a:latin typeface="Times New Roman" pitchFamily="18" charset="0"/>
                <a:cs typeface="Times New Roman" pitchFamily="18" charset="0"/>
              </a:rPr>
              <a:t>Now, the capacity of the Knapsack is equal to the selected items. Hence, no more item</a:t>
            </a:r>
          </a:p>
          <a:p>
            <a:pPr>
              <a:buNone/>
            </a:pPr>
            <a:r>
              <a:rPr lang="en-US" sz="3000" dirty="0">
                <a:latin typeface="Times New Roman" pitchFamily="18" charset="0"/>
                <a:cs typeface="Times New Roman" pitchFamily="18" charset="0"/>
              </a:rPr>
              <a:t>	can be selected.</a:t>
            </a:r>
          </a:p>
          <a:p>
            <a:pPr>
              <a:buNone/>
            </a:pPr>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The total weight of the selected items is 𝟏𝟎 + 𝟒𝟎 + 𝟐𝟎 ∗ (𝟏𝟎/𝟐𝟎) = 𝟔𝟎</a:t>
            </a:r>
          </a:p>
          <a:p>
            <a:endParaRPr lang="en-US" sz="3000" dirty="0">
              <a:latin typeface="Times New Roman" pitchFamily="18" charset="0"/>
              <a:cs typeface="Times New Roman" pitchFamily="18" charset="0"/>
            </a:endParaRPr>
          </a:p>
          <a:p>
            <a:r>
              <a:rPr lang="en-US" sz="3000" dirty="0">
                <a:latin typeface="Times New Roman" pitchFamily="18" charset="0"/>
                <a:cs typeface="Times New Roman" pitchFamily="18" charset="0"/>
              </a:rPr>
              <a:t>And the total profit is 𝟏𝟎𝟎 + 𝟐𝟖𝟎 + 𝟏𝟐𝟎 ∗ (𝟏𝟎/𝟐𝟎) = 𝟑𝟖𝟎 + 𝟔𝟎 = 𝟒𝟒𝟎</a:t>
            </a:r>
          </a:p>
          <a:p>
            <a:r>
              <a:rPr lang="en-US" sz="3000" dirty="0">
                <a:latin typeface="Times New Roman" pitchFamily="18" charset="0"/>
                <a:cs typeface="Times New Roman" pitchFamily="18" charset="0"/>
              </a:rPr>
              <a:t>This is the optimal solution. We cannot gain more profit selecting any different combination of items.</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924800" cy="609600"/>
          </a:xfrm>
        </p:spPr>
        <p:txBody>
          <a:bodyPr>
            <a:normAutofit fontScale="90000"/>
          </a:bodyPr>
          <a:lstStyle/>
          <a:p>
            <a:pPr algn="l"/>
            <a:r>
              <a:rPr lang="en-US" b="1" u="sng" dirty="0">
                <a:latin typeface="Times New Roman" pitchFamily="18" charset="0"/>
                <a:cs typeface="Times New Roman" pitchFamily="18" charset="0"/>
              </a:rPr>
              <a:t>Example 2:</a:t>
            </a:r>
            <a:r>
              <a:rPr lang="en-US" sz="3600" b="1" dirty="0">
                <a:latin typeface="Times New Roman" pitchFamily="18" charset="0"/>
                <a:cs typeface="Times New Roman" pitchFamily="18" charset="0"/>
              </a:rPr>
              <a:t>  KANPSACK SIZE IS M=16</a:t>
            </a:r>
            <a:endParaRPr lang="en-US" b="1" dirty="0">
              <a:latin typeface="Times New Roman" pitchFamily="18" charset="0"/>
              <a:cs typeface="Times New Roman" pitchFamily="18" charset="0"/>
            </a:endParaRPr>
          </a:p>
        </p:txBody>
      </p:sp>
      <p:sp>
        <p:nvSpPr>
          <p:cNvPr id="7" name="Text Placeholder 6"/>
          <p:cNvSpPr>
            <a:spLocks noGrp="1"/>
          </p:cNvSpPr>
          <p:nvPr>
            <p:ph type="body" sz="half" idx="2"/>
          </p:nvPr>
        </p:nvSpPr>
        <p:spPr>
          <a:xfrm>
            <a:off x="762000" y="4419600"/>
            <a:ext cx="6516688" cy="1752600"/>
          </a:xfrm>
        </p:spPr>
        <p:txBody>
          <a:bodyPr/>
          <a:lstStyle/>
          <a:p>
            <a:endParaRPr lang="en-US" dirty="0"/>
          </a:p>
          <a:p>
            <a:r>
              <a:rPr lang="en-US" sz="1800" b="1" dirty="0">
                <a:latin typeface="Times New Roman" pitchFamily="18" charset="0"/>
                <a:cs typeface="Times New Roman" pitchFamily="18" charset="0"/>
              </a:rPr>
              <a:t>Maximum Profit(20)</a:t>
            </a:r>
          </a:p>
          <a:p>
            <a:r>
              <a:rPr lang="en-US" sz="1800" b="1" dirty="0">
                <a:latin typeface="Times New Roman" pitchFamily="18" charset="0"/>
                <a:cs typeface="Times New Roman" pitchFamily="18" charset="0"/>
              </a:rPr>
              <a:t>•Minimum Weight (17)</a:t>
            </a:r>
          </a:p>
          <a:p>
            <a:r>
              <a:rPr lang="en-US" sz="1800" b="1" dirty="0">
                <a:latin typeface="Times New Roman" pitchFamily="18" charset="0"/>
                <a:cs typeface="Times New Roman" pitchFamily="18" charset="0"/>
              </a:rPr>
              <a:t>•Maximum Profit –Weight ratio (22.333336)</a:t>
            </a:r>
          </a:p>
          <a:p>
            <a:endParaRPr lang="en-US" sz="1800" b="1" dirty="0">
              <a:latin typeface="Times New Roman" pitchFamily="18" charset="0"/>
              <a:cs typeface="Times New Roman" pitchFamily="18" charset="0"/>
            </a:endParaRPr>
          </a:p>
        </p:txBody>
      </p:sp>
      <p:sp>
        <p:nvSpPr>
          <p:cNvPr id="4" name="Rectangle 3"/>
          <p:cNvSpPr/>
          <p:nvPr/>
        </p:nvSpPr>
        <p:spPr>
          <a:xfrm>
            <a:off x="990600" y="1905000"/>
            <a:ext cx="3581400" cy="369332"/>
          </a:xfrm>
          <a:prstGeom prst="rect">
            <a:avLst/>
          </a:prstGeom>
        </p:spPr>
        <p:txBody>
          <a:bodyPr wrap="square">
            <a:spAutoFit/>
          </a:bodyPr>
          <a:lstStyle/>
          <a:p>
            <a:r>
              <a:rPr lang="en-US" dirty="0"/>
              <a:t>	</a:t>
            </a:r>
          </a:p>
        </p:txBody>
      </p:sp>
      <p:graphicFrame>
        <p:nvGraphicFramePr>
          <p:cNvPr id="5" name="Table 4"/>
          <p:cNvGraphicFramePr>
            <a:graphicFrameLocks noGrp="1"/>
          </p:cNvGraphicFramePr>
          <p:nvPr/>
        </p:nvGraphicFramePr>
        <p:xfrm>
          <a:off x="838200" y="1447800"/>
          <a:ext cx="6096000" cy="25958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r>
                        <a:rPr lang="en-US" dirty="0"/>
                        <a:t>ITEM</a:t>
                      </a:r>
                    </a:p>
                  </a:txBody>
                  <a:tcPr/>
                </a:tc>
                <a:tc>
                  <a:txBody>
                    <a:bodyPr/>
                    <a:lstStyle/>
                    <a:p>
                      <a:r>
                        <a:rPr lang="en-US" dirty="0"/>
                        <a:t>WEIGHT</a:t>
                      </a:r>
                    </a:p>
                  </a:txBody>
                  <a:tcPr/>
                </a:tc>
                <a:tc>
                  <a:txBody>
                    <a:bodyPr/>
                    <a:lstStyle/>
                    <a:p>
                      <a:r>
                        <a:rPr lang="en-US" dirty="0"/>
                        <a:t>PROFIT</a:t>
                      </a:r>
                    </a:p>
                  </a:txBody>
                  <a:tcPr/>
                </a:tc>
                <a:extLst>
                  <a:ext uri="{0D108BD9-81ED-4DB2-BD59-A6C34878D82A}">
                    <a16:rowId xmlns:a16="http://schemas.microsoft.com/office/drawing/2014/main" val="10000"/>
                  </a:ext>
                </a:extLst>
              </a:tr>
              <a:tr h="370840">
                <a:tc>
                  <a:txBody>
                    <a:bodyPr/>
                    <a:lstStyle/>
                    <a:p>
                      <a:r>
                        <a:rPr lang="en-US" dirty="0"/>
                        <a:t>1</a:t>
                      </a:r>
                    </a:p>
                  </a:txBody>
                  <a:tcPr/>
                </a:tc>
                <a:tc>
                  <a:txBody>
                    <a:bodyPr/>
                    <a:lstStyle/>
                    <a:p>
                      <a:r>
                        <a:rPr lang="en-US" dirty="0"/>
                        <a:t>6</a:t>
                      </a:r>
                    </a:p>
                  </a:txBody>
                  <a:tcPr/>
                </a:tc>
                <a:tc>
                  <a:txBody>
                    <a:bodyPr/>
                    <a:lstStyle/>
                    <a:p>
                      <a:r>
                        <a:rPr lang="en-US" dirty="0"/>
                        <a:t>6</a:t>
                      </a:r>
                    </a:p>
                  </a:txBody>
                  <a:tcPr/>
                </a:tc>
                <a:extLst>
                  <a:ext uri="{0D108BD9-81ED-4DB2-BD59-A6C34878D82A}">
                    <a16:rowId xmlns:a16="http://schemas.microsoft.com/office/drawing/2014/main" val="10001"/>
                  </a:ext>
                </a:extLst>
              </a:tr>
              <a:tr h="370840">
                <a:tc>
                  <a:txBody>
                    <a:bodyPr/>
                    <a:lstStyle/>
                    <a:p>
                      <a:r>
                        <a:rPr lang="en-US" dirty="0"/>
                        <a:t>2</a:t>
                      </a:r>
                    </a:p>
                  </a:txBody>
                  <a:tcPr/>
                </a:tc>
                <a:tc>
                  <a:txBody>
                    <a:bodyPr/>
                    <a:lstStyle/>
                    <a:p>
                      <a:r>
                        <a:rPr lang="en-US" dirty="0"/>
                        <a:t>10</a:t>
                      </a:r>
                    </a:p>
                  </a:txBody>
                  <a:tcPr/>
                </a:tc>
                <a:tc>
                  <a:txBody>
                    <a:bodyPr/>
                    <a:lstStyle/>
                    <a:p>
                      <a:r>
                        <a:rPr lang="en-US" dirty="0"/>
                        <a:t>2</a:t>
                      </a:r>
                    </a:p>
                  </a:txBody>
                  <a:tcPr/>
                </a:tc>
                <a:extLst>
                  <a:ext uri="{0D108BD9-81ED-4DB2-BD59-A6C34878D82A}">
                    <a16:rowId xmlns:a16="http://schemas.microsoft.com/office/drawing/2014/main" val="10002"/>
                  </a:ext>
                </a:extLst>
              </a:tr>
              <a:tr h="370840">
                <a:tc>
                  <a:txBody>
                    <a:bodyPr/>
                    <a:lstStyle/>
                    <a:p>
                      <a:r>
                        <a:rPr lang="en-US" dirty="0"/>
                        <a:t>3</a:t>
                      </a:r>
                    </a:p>
                  </a:txBody>
                  <a:tcPr/>
                </a:tc>
                <a:tc>
                  <a:txBody>
                    <a:bodyPr/>
                    <a:lstStyle/>
                    <a:p>
                      <a:r>
                        <a:rPr lang="en-US" dirty="0"/>
                        <a:t>3</a:t>
                      </a:r>
                    </a:p>
                  </a:txBody>
                  <a:tcPr/>
                </a:tc>
                <a:tc>
                  <a:txBody>
                    <a:bodyPr/>
                    <a:lstStyle/>
                    <a:p>
                      <a:r>
                        <a:rPr lang="en-US" dirty="0"/>
                        <a:t>1</a:t>
                      </a:r>
                    </a:p>
                  </a:txBody>
                  <a:tcPr/>
                </a:tc>
                <a:extLst>
                  <a:ext uri="{0D108BD9-81ED-4DB2-BD59-A6C34878D82A}">
                    <a16:rowId xmlns:a16="http://schemas.microsoft.com/office/drawing/2014/main" val="10003"/>
                  </a:ext>
                </a:extLst>
              </a:tr>
              <a:tr h="370840">
                <a:tc>
                  <a:txBody>
                    <a:bodyPr/>
                    <a:lstStyle/>
                    <a:p>
                      <a:r>
                        <a:rPr lang="en-US" dirty="0"/>
                        <a:t>4</a:t>
                      </a:r>
                    </a:p>
                  </a:txBody>
                  <a:tcPr/>
                </a:tc>
                <a:tc>
                  <a:txBody>
                    <a:bodyPr/>
                    <a:lstStyle/>
                    <a:p>
                      <a:r>
                        <a:rPr lang="en-US" dirty="0"/>
                        <a:t>5</a:t>
                      </a:r>
                    </a:p>
                  </a:txBody>
                  <a:tcPr/>
                </a:tc>
                <a:tc>
                  <a:txBody>
                    <a:bodyPr/>
                    <a:lstStyle/>
                    <a:p>
                      <a:r>
                        <a:rPr lang="en-US" dirty="0"/>
                        <a:t>8</a:t>
                      </a:r>
                    </a:p>
                  </a:txBody>
                  <a:tcPr/>
                </a:tc>
                <a:extLst>
                  <a:ext uri="{0D108BD9-81ED-4DB2-BD59-A6C34878D82A}">
                    <a16:rowId xmlns:a16="http://schemas.microsoft.com/office/drawing/2014/main" val="10004"/>
                  </a:ext>
                </a:extLst>
              </a:tr>
              <a:tr h="370840">
                <a:tc>
                  <a:txBody>
                    <a:bodyPr/>
                    <a:lstStyle/>
                    <a:p>
                      <a:r>
                        <a:rPr lang="en-US" dirty="0"/>
                        <a:t>5</a:t>
                      </a:r>
                    </a:p>
                  </a:txBody>
                  <a:tcPr/>
                </a:tc>
                <a:tc>
                  <a:txBody>
                    <a:bodyPr/>
                    <a:lstStyle/>
                    <a:p>
                      <a:r>
                        <a:rPr lang="en-US" dirty="0"/>
                        <a:t>1</a:t>
                      </a:r>
                    </a:p>
                  </a:txBody>
                  <a:tcPr/>
                </a:tc>
                <a:tc>
                  <a:txBody>
                    <a:bodyPr/>
                    <a:lstStyle/>
                    <a:p>
                      <a:r>
                        <a:rPr lang="en-US" dirty="0"/>
                        <a:t>3</a:t>
                      </a:r>
                    </a:p>
                  </a:txBody>
                  <a:tcPr/>
                </a:tc>
                <a:extLst>
                  <a:ext uri="{0D108BD9-81ED-4DB2-BD59-A6C34878D82A}">
                    <a16:rowId xmlns:a16="http://schemas.microsoft.com/office/drawing/2014/main" val="10005"/>
                  </a:ext>
                </a:extLst>
              </a:tr>
              <a:tr h="370840">
                <a:tc>
                  <a:txBody>
                    <a:bodyPr/>
                    <a:lstStyle/>
                    <a:p>
                      <a:r>
                        <a:rPr lang="en-US" dirty="0"/>
                        <a:t>6</a:t>
                      </a:r>
                    </a:p>
                  </a:txBody>
                  <a:tcPr/>
                </a:tc>
                <a:tc>
                  <a:txBody>
                    <a:bodyPr/>
                    <a:lstStyle/>
                    <a:p>
                      <a:r>
                        <a:rPr lang="en-US" dirty="0"/>
                        <a:t>3</a:t>
                      </a:r>
                    </a:p>
                  </a:txBody>
                  <a:tcPr/>
                </a:tc>
                <a:tc>
                  <a:txBody>
                    <a:bodyPr/>
                    <a:lstStyle/>
                    <a:p>
                      <a:r>
                        <a:rPr lang="en-US" dirty="0"/>
                        <a:t>5</a:t>
                      </a: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500" b="1" dirty="0">
                <a:latin typeface="Times New Roman" pitchFamily="18" charset="0"/>
                <a:cs typeface="Times New Roman" pitchFamily="18" charset="0"/>
              </a:rPr>
              <a:t> Minimum Spanning Tree</a:t>
            </a:r>
          </a:p>
        </p:txBody>
      </p:sp>
      <p:sp>
        <p:nvSpPr>
          <p:cNvPr id="3" name="Content Placeholder 2"/>
          <p:cNvSpPr>
            <a:spLocks noGrp="1"/>
          </p:cNvSpPr>
          <p:nvPr>
            <p:ph idx="1"/>
          </p:nvPr>
        </p:nvSpPr>
        <p:spPr>
          <a:xfrm>
            <a:off x="457200" y="1066800"/>
            <a:ext cx="8229600" cy="5486400"/>
          </a:xfrm>
        </p:spPr>
        <p:txBody>
          <a:bodyPr>
            <a:normAutofit fontScale="92500" lnSpcReduction="10000"/>
          </a:bodyPr>
          <a:lstStyle/>
          <a:p>
            <a:r>
              <a:rPr lang="en-US" dirty="0">
                <a:latin typeface="Times New Roman" pitchFamily="18" charset="0"/>
                <a:cs typeface="Times New Roman" pitchFamily="18" charset="0"/>
              </a:rPr>
              <a:t>A spanning tree is a subset of Graph G, which has all the vertices covered with minimum possible number of edges. </a:t>
            </a:r>
          </a:p>
          <a:p>
            <a:r>
              <a:rPr lang="en-US" dirty="0">
                <a:latin typeface="Times New Roman" pitchFamily="18" charset="0"/>
                <a:cs typeface="Times New Roman" pitchFamily="18" charset="0"/>
              </a:rPr>
              <a:t>Hence, a spanning tree does not have cycles and it cannot be disconnected. </a:t>
            </a:r>
          </a:p>
          <a:p>
            <a:pPr>
              <a:buNone/>
            </a:pPr>
            <a:r>
              <a:rPr lang="en-US" dirty="0">
                <a:latin typeface="Times New Roman" pitchFamily="18" charset="0"/>
                <a:cs typeface="Times New Roman" pitchFamily="18" charset="0"/>
              </a:rPr>
              <a:t>		-Note 1: Every connected and undirected 	Graph G has at least one spanning tree. </a:t>
            </a:r>
          </a:p>
          <a:p>
            <a:pPr>
              <a:buNone/>
            </a:pPr>
            <a:r>
              <a:rPr lang="en-US" dirty="0">
                <a:latin typeface="Times New Roman" pitchFamily="18" charset="0"/>
                <a:cs typeface="Times New Roman" pitchFamily="18" charset="0"/>
              </a:rPr>
              <a:t>		-Note 2: A disconnected graph does not have 	any spanning tree.</a:t>
            </a:r>
          </a:p>
          <a:p>
            <a:pPr>
              <a:buNone/>
            </a:pPr>
            <a:r>
              <a:rPr lang="en-US" dirty="0">
                <a:latin typeface="Times New Roman" pitchFamily="18" charset="0"/>
                <a:cs typeface="Times New Roman" pitchFamily="18" charset="0"/>
              </a:rPr>
              <a:t> • A complete undirected graph can have maximum n</a:t>
            </a:r>
            <a:r>
              <a:rPr lang="en-US" baseline="30000" dirty="0">
                <a:latin typeface="Times New Roman" pitchFamily="18" charset="0"/>
                <a:cs typeface="Times New Roman" pitchFamily="18" charset="0"/>
              </a:rPr>
              <a:t>n-2</a:t>
            </a:r>
            <a:r>
              <a:rPr lang="en-US" dirty="0">
                <a:latin typeface="Times New Roman" pitchFamily="18" charset="0"/>
                <a:cs typeface="Times New Roman" pitchFamily="18" charset="0"/>
              </a:rPr>
              <a:t> number of spanning trees, where n is the number of nodes.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b="1" dirty="0">
                <a:latin typeface="Times New Roman" pitchFamily="18" charset="0"/>
                <a:cs typeface="Times New Roman" pitchFamily="18" charset="0"/>
              </a:rPr>
              <a:t>Kruskal’s Algorithm</a:t>
            </a:r>
          </a:p>
        </p:txBody>
      </p:sp>
      <p:sp>
        <p:nvSpPr>
          <p:cNvPr id="3" name="Content Placeholder 2"/>
          <p:cNvSpPr>
            <a:spLocks noGrp="1"/>
          </p:cNvSpPr>
          <p:nvPr>
            <p:ph idx="1"/>
          </p:nvPr>
        </p:nvSpPr>
        <p:spPr>
          <a:xfrm>
            <a:off x="381000" y="914400"/>
            <a:ext cx="8229600" cy="2971801"/>
          </a:xfrm>
        </p:spPr>
        <p:txBody>
          <a:bodyPr/>
          <a:lstStyle/>
          <a:p>
            <a:pPr>
              <a:buNone/>
            </a:pPr>
            <a:r>
              <a:rPr lang="en-US" dirty="0"/>
              <a:t>	</a:t>
            </a:r>
            <a:r>
              <a:rPr lang="en-US" b="1" u="sng" dirty="0">
                <a:latin typeface="Times New Roman" pitchFamily="18" charset="0"/>
                <a:cs typeface="Times New Roman" pitchFamily="18" charset="0"/>
              </a:rPr>
              <a:t>Step 1 </a:t>
            </a:r>
            <a:r>
              <a:rPr lang="en-US" dirty="0">
                <a:latin typeface="Times New Roman" pitchFamily="18" charset="0"/>
                <a:cs typeface="Times New Roman" pitchFamily="18" charset="0"/>
              </a:rPr>
              <a:t>- Remove all loops and Parallel Edges. </a:t>
            </a:r>
            <a:r>
              <a:rPr lang="en-US" b="1" u="sng" dirty="0">
                <a:latin typeface="Times New Roman" pitchFamily="18" charset="0"/>
                <a:cs typeface="Times New Roman" pitchFamily="18" charset="0"/>
              </a:rPr>
              <a:t>Step 2 </a:t>
            </a:r>
            <a:r>
              <a:rPr lang="en-US" dirty="0">
                <a:latin typeface="Times New Roman" pitchFamily="18" charset="0"/>
                <a:cs typeface="Times New Roman" pitchFamily="18" charset="0"/>
              </a:rPr>
              <a:t>- Arrange all edges in their increasing order of weight. </a:t>
            </a:r>
          </a:p>
          <a:p>
            <a:pPr>
              <a:buNone/>
            </a:pPr>
            <a:r>
              <a:rPr lang="en-US" dirty="0">
                <a:latin typeface="Times New Roman" pitchFamily="18" charset="0"/>
                <a:cs typeface="Times New Roman" pitchFamily="18" charset="0"/>
              </a:rPr>
              <a:t>	</a:t>
            </a:r>
            <a:r>
              <a:rPr lang="en-US" b="1" u="sng" dirty="0">
                <a:latin typeface="Times New Roman" pitchFamily="18" charset="0"/>
                <a:cs typeface="Times New Roman" pitchFamily="18" charset="0"/>
              </a:rPr>
              <a:t>Step 3 </a:t>
            </a:r>
            <a:r>
              <a:rPr lang="en-US" dirty="0">
                <a:latin typeface="Times New Roman" pitchFamily="18" charset="0"/>
                <a:cs typeface="Times New Roman" pitchFamily="18" charset="0"/>
              </a:rPr>
              <a:t>- Add the edge which has the least </a:t>
            </a:r>
            <a:r>
              <a:rPr lang="en-US" dirty="0" err="1">
                <a:latin typeface="Times New Roman" pitchFamily="18" charset="0"/>
                <a:cs typeface="Times New Roman" pitchFamily="18" charset="0"/>
              </a:rPr>
              <a:t>weightage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iff</a:t>
            </a:r>
            <a:r>
              <a:rPr lang="en-US" dirty="0">
                <a:latin typeface="Times New Roman" pitchFamily="18" charset="0"/>
                <a:cs typeface="Times New Roman" pitchFamily="18" charset="0"/>
              </a:rPr>
              <a:t> it does not form cycle.</a:t>
            </a:r>
          </a:p>
        </p:txBody>
      </p:sp>
      <p:pic>
        <p:nvPicPr>
          <p:cNvPr id="3074" name="Picture 2" descr="C:\Users\RAKESH REDDY GURRALA\Desktop\Untitled.jpg"/>
          <p:cNvPicPr>
            <a:picLocks noChangeAspect="1" noChangeArrowheads="1"/>
          </p:cNvPicPr>
          <p:nvPr/>
        </p:nvPicPr>
        <p:blipFill>
          <a:blip r:embed="rId2"/>
          <a:srcRect/>
          <a:stretch>
            <a:fillRect/>
          </a:stretch>
        </p:blipFill>
        <p:spPr bwMode="auto">
          <a:xfrm>
            <a:off x="914400" y="3886200"/>
            <a:ext cx="6858000" cy="28194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srcRect/>
          <a:stretch>
            <a:fillRect/>
          </a:stretch>
        </p:blipFill>
        <p:spPr bwMode="auto">
          <a:xfrm>
            <a:off x="457200" y="377062"/>
            <a:ext cx="7924800" cy="6023737"/>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Grp="1" noChangeAspect="1" noChangeArrowheads="1"/>
          </p:cNvPicPr>
          <p:nvPr>
            <p:ph idx="1"/>
          </p:nvPr>
        </p:nvPicPr>
        <p:blipFill>
          <a:blip r:embed="rId2"/>
          <a:srcRect/>
          <a:stretch>
            <a:fillRect/>
          </a:stretch>
        </p:blipFill>
        <p:spPr bwMode="auto">
          <a:xfrm>
            <a:off x="823368" y="0"/>
            <a:ext cx="7101432" cy="6629399"/>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latin typeface="Times New Roman" pitchFamily="18" charset="0"/>
                <a:cs typeface="Times New Roman" pitchFamily="18" charset="0"/>
              </a:rPr>
              <a:t>Prim’s Algorithm</a:t>
            </a:r>
          </a:p>
        </p:txBody>
      </p:sp>
      <p:sp>
        <p:nvSpPr>
          <p:cNvPr id="3" name="Content Placeholder 2"/>
          <p:cNvSpPr>
            <a:spLocks noGrp="1"/>
          </p:cNvSpPr>
          <p:nvPr>
            <p:ph idx="1"/>
          </p:nvPr>
        </p:nvSpPr>
        <p:spPr>
          <a:xfrm>
            <a:off x="457200" y="1143000"/>
            <a:ext cx="8229600" cy="4983163"/>
          </a:xfrm>
        </p:spPr>
        <p:txBody>
          <a:bodyPr>
            <a:normAutofit/>
          </a:bodyPr>
          <a:lstStyle/>
          <a:p>
            <a:r>
              <a:rPr lang="en-US" sz="3000" dirty="0">
                <a:latin typeface="Times New Roman" pitchFamily="18" charset="0"/>
                <a:cs typeface="Times New Roman" pitchFamily="18" charset="0"/>
              </a:rPr>
              <a:t>Prim's algorithm, in contrast with Kruskal's algorithm, treats the nodes as a single tree and keeps on adding new nodes to the spanning tree from the given graph. </a:t>
            </a:r>
          </a:p>
          <a:p>
            <a:pPr>
              <a:buNone/>
            </a:pPr>
            <a:r>
              <a:rPr lang="en-US" sz="3000" dirty="0">
                <a:latin typeface="Times New Roman" pitchFamily="18" charset="0"/>
                <a:cs typeface="Times New Roman" pitchFamily="18" charset="0"/>
              </a:rPr>
              <a:t>	- Step 1 - Remove all loops and parallel edges. </a:t>
            </a:r>
          </a:p>
          <a:p>
            <a:pPr>
              <a:buNone/>
            </a:pPr>
            <a:r>
              <a:rPr lang="en-US" sz="3000" dirty="0">
                <a:latin typeface="Times New Roman" pitchFamily="18" charset="0"/>
                <a:cs typeface="Times New Roman" pitchFamily="18" charset="0"/>
              </a:rPr>
              <a:t>	-Step 2 - Choose any arbitrary node as root   node. </a:t>
            </a:r>
          </a:p>
          <a:p>
            <a:pPr>
              <a:buNone/>
            </a:pPr>
            <a:r>
              <a:rPr lang="en-US" sz="3000" dirty="0">
                <a:latin typeface="Times New Roman" pitchFamily="18" charset="0"/>
                <a:cs typeface="Times New Roman" pitchFamily="18" charset="0"/>
              </a:rPr>
              <a:t>	- Step 3 - Check outgoing edges and select the one with less cost.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85000" lnSpcReduction="20000"/>
          </a:bodyPr>
          <a:lstStyle/>
          <a:p>
            <a:pPr>
              <a:lnSpc>
                <a:spcPct val="150000"/>
              </a:lnSpc>
            </a:pPr>
            <a:r>
              <a:rPr lang="en-US" dirty="0">
                <a:latin typeface="Times New Roman" pitchFamily="18" charset="0"/>
                <a:cs typeface="Times New Roman" pitchFamily="18" charset="0"/>
              </a:rPr>
              <a:t>This approach is mainly used to solve optimization problems. </a:t>
            </a:r>
          </a:p>
          <a:p>
            <a:pPr>
              <a:lnSpc>
                <a:spcPct val="150000"/>
              </a:lnSpc>
            </a:pPr>
            <a:r>
              <a:rPr lang="en-US" dirty="0">
                <a:latin typeface="Times New Roman" pitchFamily="18" charset="0"/>
                <a:cs typeface="Times New Roman" pitchFamily="18" charset="0"/>
              </a:rPr>
              <a:t>Greedy method is easy to implement and quite efficient in most of the cases.</a:t>
            </a:r>
          </a:p>
          <a:p>
            <a:pPr>
              <a:lnSpc>
                <a:spcPct val="150000"/>
              </a:lnSpc>
            </a:pPr>
            <a:r>
              <a:rPr lang="en-US" dirty="0">
                <a:latin typeface="Times New Roman" pitchFamily="18" charset="0"/>
                <a:cs typeface="Times New Roman" pitchFamily="18" charset="0"/>
              </a:rPr>
              <a:t>Greedy algorithm is an algorithmic paradigm based on heuristic that follows local optimal choice at each step with the hope of finding global optimal solution.</a:t>
            </a:r>
          </a:p>
          <a:p>
            <a:pPr>
              <a:lnSpc>
                <a:spcPct val="160000"/>
              </a:lnSpc>
            </a:pPr>
            <a:r>
              <a:rPr lang="en-US" dirty="0">
                <a:latin typeface="Times New Roman" pitchFamily="18" charset="0"/>
                <a:cs typeface="Times New Roman" pitchFamily="18" charset="0"/>
              </a:rPr>
              <a:t>In many problems, it does not produce an optimal solution though it gives an approximate (near optimal) solution in a reasonable time.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u="sng">
                <a:latin typeface="Times New Roman" pitchFamily="18" charset="0"/>
                <a:cs typeface="Times New Roman" pitchFamily="18" charset="0"/>
              </a:rPr>
              <a:t>EXAMPLE</a:t>
            </a:r>
            <a:r>
              <a:rPr lang="en-US"/>
              <a:t>:</a:t>
            </a:r>
            <a:endParaRPr lang="en-US" dirty="0"/>
          </a:p>
        </p:txBody>
      </p:sp>
      <p:pic>
        <p:nvPicPr>
          <p:cNvPr id="7170" name="Picture 2" descr="C:\Users\RAKESH REDDY GURRALA\Desktop\Untitled.jpg"/>
          <p:cNvPicPr>
            <a:picLocks noGrp="1" noChangeAspect="1" noChangeArrowheads="1"/>
          </p:cNvPicPr>
          <p:nvPr>
            <p:ph idx="1"/>
          </p:nvPr>
        </p:nvPicPr>
        <p:blipFill>
          <a:blip r:embed="rId2"/>
          <a:srcRect/>
          <a:stretch>
            <a:fillRect/>
          </a:stretch>
        </p:blipFill>
        <p:spPr bwMode="auto">
          <a:xfrm>
            <a:off x="762000" y="1828800"/>
            <a:ext cx="7848599" cy="3581400"/>
          </a:xfrm>
          <a:prstGeom prst="rect">
            <a:avLst/>
          </a:prstGeom>
          <a:noFill/>
        </p:spPr>
      </p:pic>
      <p:sp>
        <p:nvSpPr>
          <p:cNvPr id="10" name="TextBox 9"/>
          <p:cNvSpPr txBox="1"/>
          <p:nvPr/>
        </p:nvSpPr>
        <p:spPr>
          <a:xfrm>
            <a:off x="1905000" y="5638800"/>
            <a:ext cx="1600200" cy="369332"/>
          </a:xfrm>
          <a:prstGeom prst="rect">
            <a:avLst/>
          </a:prstGeom>
          <a:noFill/>
        </p:spPr>
        <p:txBody>
          <a:bodyPr wrap="square" rtlCol="0">
            <a:spAutoFit/>
          </a:bodyPr>
          <a:lstStyle/>
          <a:p>
            <a:r>
              <a:rPr lang="en-US" dirty="0"/>
              <a:t>Graph</a:t>
            </a:r>
          </a:p>
        </p:txBody>
      </p:sp>
      <p:sp>
        <p:nvSpPr>
          <p:cNvPr id="11" name="TextBox 10"/>
          <p:cNvSpPr txBox="1"/>
          <p:nvPr/>
        </p:nvSpPr>
        <p:spPr>
          <a:xfrm>
            <a:off x="6248400" y="5638800"/>
            <a:ext cx="2209800" cy="369332"/>
          </a:xfrm>
          <a:prstGeom prst="rect">
            <a:avLst/>
          </a:prstGeom>
          <a:noFill/>
        </p:spPr>
        <p:txBody>
          <a:bodyPr wrap="square" rtlCol="0">
            <a:spAutoFit/>
          </a:bodyPr>
          <a:lstStyle/>
          <a:p>
            <a:r>
              <a:rPr lang="en-US" dirty="0"/>
              <a:t>Resultant Graph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b="1" u="sng" dirty="0">
                <a:latin typeface="Times New Roman" pitchFamily="18" charset="0"/>
                <a:cs typeface="Times New Roman" pitchFamily="18" charset="0"/>
              </a:rPr>
              <a:t>Solution:</a:t>
            </a:r>
          </a:p>
        </p:txBody>
      </p:sp>
      <p:pic>
        <p:nvPicPr>
          <p:cNvPr id="6146" name="Picture 2" descr="C:\Users\RAKESH REDDY GURRALA\Desktop\Untitled.jpg"/>
          <p:cNvPicPr>
            <a:picLocks noChangeAspect="1" noChangeArrowheads="1"/>
          </p:cNvPicPr>
          <p:nvPr/>
        </p:nvPicPr>
        <p:blipFill>
          <a:blip r:embed="rId2"/>
          <a:srcRect/>
          <a:stretch>
            <a:fillRect/>
          </a:stretch>
        </p:blipFill>
        <p:spPr bwMode="auto">
          <a:xfrm>
            <a:off x="381000" y="1295400"/>
            <a:ext cx="8229600" cy="510540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RAKESH REDDY GURRALA\Desktop\Untitled.jpg"/>
          <p:cNvPicPr>
            <a:picLocks noGrp="1" noChangeAspect="1" noChangeArrowheads="1"/>
          </p:cNvPicPr>
          <p:nvPr>
            <p:ph idx="1"/>
          </p:nvPr>
        </p:nvPicPr>
        <p:blipFill>
          <a:blip r:embed="rId2"/>
          <a:srcRect/>
          <a:stretch>
            <a:fillRect/>
          </a:stretch>
        </p:blipFill>
        <p:spPr bwMode="auto">
          <a:xfrm>
            <a:off x="914400" y="228600"/>
            <a:ext cx="7543800" cy="6629400"/>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609600"/>
          </a:xfrm>
        </p:spPr>
        <p:txBody>
          <a:bodyPr>
            <a:normAutofit fontScale="90000"/>
          </a:bodyPr>
          <a:lstStyle/>
          <a:p>
            <a:r>
              <a:rPr lang="en-US" b="1" dirty="0">
                <a:latin typeface="Times New Roman" pitchFamily="18" charset="0"/>
                <a:cs typeface="Times New Roman" pitchFamily="18" charset="0"/>
              </a:rPr>
              <a:t>Kruskal’s </a:t>
            </a:r>
            <a:r>
              <a:rPr lang="en-US" b="1" dirty="0" err="1">
                <a:latin typeface="Times New Roman" pitchFamily="18" charset="0"/>
                <a:cs typeface="Times New Roman" pitchFamily="18" charset="0"/>
              </a:rPr>
              <a:t>vs</a:t>
            </a:r>
            <a:r>
              <a:rPr lang="en-US" b="1" dirty="0">
                <a:latin typeface="Times New Roman" pitchFamily="18" charset="0"/>
                <a:cs typeface="Times New Roman" pitchFamily="18" charset="0"/>
              </a:rPr>
              <a:t> Prim’s</a:t>
            </a:r>
            <a:br>
              <a:rPr lang="en-US" b="1" dirty="0"/>
            </a:br>
            <a:endParaRPr lang="en-US" dirty="0"/>
          </a:p>
        </p:txBody>
      </p:sp>
      <p:sp>
        <p:nvSpPr>
          <p:cNvPr id="3" name="Content Placeholder 2"/>
          <p:cNvSpPr>
            <a:spLocks noGrp="1"/>
          </p:cNvSpPr>
          <p:nvPr>
            <p:ph idx="1"/>
          </p:nvPr>
        </p:nvSpPr>
        <p:spPr>
          <a:xfrm>
            <a:off x="457200" y="990600"/>
            <a:ext cx="8229600" cy="5867400"/>
          </a:xfrm>
        </p:spPr>
        <p:txBody>
          <a:bodyPr>
            <a:normAutofit/>
          </a:bodyPr>
          <a:lstStyle/>
          <a:p>
            <a:pPr lvl="0"/>
            <a:r>
              <a:rPr lang="en-US" sz="3000" dirty="0">
                <a:latin typeface="Times New Roman" pitchFamily="18" charset="0"/>
                <a:cs typeface="Times New Roman" pitchFamily="18" charset="0"/>
              </a:rPr>
              <a:t>Prim’s  algorithm initializes with a node, where as Kruskal’s   algorithm initiates with an edge.</a:t>
            </a:r>
          </a:p>
          <a:p>
            <a:r>
              <a:rPr lang="en-US" sz="3000" dirty="0">
                <a:latin typeface="Times New Roman" pitchFamily="18" charset="0"/>
                <a:cs typeface="Times New Roman" pitchFamily="18" charset="0"/>
              </a:rPr>
              <a:t>Prim’s algorithms span from one node to another while  Kruskal’s algorithm select the edges in a way that the position of the edges is not based on the last step. </a:t>
            </a:r>
          </a:p>
          <a:p>
            <a:r>
              <a:rPr lang="en-US" sz="3000" dirty="0">
                <a:latin typeface="Times New Roman" pitchFamily="18" charset="0"/>
                <a:cs typeface="Times New Roman" pitchFamily="18" charset="0"/>
              </a:rPr>
              <a:t>In prim’s algorithm , graph must be a connected graph while the </a:t>
            </a:r>
            <a:r>
              <a:rPr lang="en-US" sz="3000" dirty="0" err="1">
                <a:latin typeface="Times New Roman" pitchFamily="18" charset="0"/>
                <a:cs typeface="Times New Roman" pitchFamily="18" charset="0"/>
              </a:rPr>
              <a:t>kruskal’s</a:t>
            </a:r>
            <a:r>
              <a:rPr lang="en-US" sz="3000" dirty="0">
                <a:latin typeface="Times New Roman" pitchFamily="18" charset="0"/>
                <a:cs typeface="Times New Roman" pitchFamily="18" charset="0"/>
              </a:rPr>
              <a:t>  can function on disconnected graphs too.</a:t>
            </a:r>
          </a:p>
          <a:p>
            <a:r>
              <a:rPr lang="en-US" sz="3000" dirty="0">
                <a:latin typeface="Times New Roman" pitchFamily="18" charset="0"/>
                <a:cs typeface="Times New Roman" pitchFamily="18" charset="0"/>
              </a:rPr>
              <a:t>Prim’s algorithm has Time complexity of O(V2), and Kruskal’s  Time Complexity is O(E log V)</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itchFamily="18" charset="0"/>
                <a:cs typeface="Times New Roman" pitchFamily="18" charset="0"/>
              </a:rPr>
              <a:t>Single source shortest path</a:t>
            </a:r>
            <a:endParaRPr lang="en-US" sz="40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4830763"/>
          </a:xfrm>
        </p:spPr>
        <p:txBody>
          <a:bodyPr>
            <a:normAutofit/>
          </a:bodyPr>
          <a:lstStyle/>
          <a:p>
            <a:pPr algn="just"/>
            <a:r>
              <a:rPr lang="en-US" dirty="0">
                <a:latin typeface="Times New Roman" pitchFamily="18" charset="0"/>
                <a:cs typeface="Times New Roman" pitchFamily="18" charset="0"/>
              </a:rPr>
              <a:t>For a given source node in the graph, the algorithm finds the shortest path between that node and every other.</a:t>
            </a:r>
          </a:p>
          <a:p>
            <a:pPr algn="just"/>
            <a:r>
              <a:rPr lang="en-US" dirty="0">
                <a:latin typeface="Times New Roman" pitchFamily="18" charset="0"/>
                <a:cs typeface="Times New Roman" pitchFamily="18" charset="0"/>
              </a:rPr>
              <a:t>It also used for finding the shortest paths from a single node to a single destination node by stopping the algorithm once the shortest path to the destination node has been determined.</a:t>
            </a:r>
          </a:p>
          <a:p>
            <a:pPr algn="just">
              <a:buNone/>
            </a:pPr>
            <a:endParaRPr lang="en-US" dirty="0">
              <a:latin typeface="Times New Roman" pitchFamily="18" charset="0"/>
              <a:cs typeface="Times New Roman" pitchFamily="18" charset="0"/>
            </a:endParaRP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u="sng" dirty="0">
                <a:latin typeface="Times New Roman" pitchFamily="18" charset="0"/>
                <a:cs typeface="Times New Roman" pitchFamily="18" charset="0"/>
              </a:rPr>
              <a:t>Example:</a:t>
            </a:r>
          </a:p>
        </p:txBody>
      </p:sp>
      <p:pic>
        <p:nvPicPr>
          <p:cNvPr id="9218" name="Picture 2"/>
          <p:cNvPicPr>
            <a:picLocks noGrp="1" noChangeAspect="1" noChangeArrowheads="1"/>
          </p:cNvPicPr>
          <p:nvPr>
            <p:ph idx="1"/>
          </p:nvPr>
        </p:nvPicPr>
        <p:blipFill>
          <a:blip r:embed="rId2"/>
          <a:srcRect/>
          <a:stretch>
            <a:fillRect/>
          </a:stretch>
        </p:blipFill>
        <p:spPr bwMode="auto">
          <a:xfrm>
            <a:off x="457200" y="1828800"/>
            <a:ext cx="8153400" cy="3396456"/>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srcRect/>
          <a:stretch>
            <a:fillRect/>
          </a:stretch>
        </p:blipFill>
        <p:spPr bwMode="auto">
          <a:xfrm>
            <a:off x="336702" y="304800"/>
            <a:ext cx="7664298" cy="6248399"/>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latin typeface="Times New Roman" pitchFamily="18" charset="0"/>
                <a:cs typeface="Times New Roman" pitchFamily="18" charset="0"/>
              </a:rPr>
              <a:t>Control abstraction for Greedy Method </a:t>
            </a:r>
            <a:br>
              <a:rPr lang="en-US" sz="3600" b="1" dirty="0">
                <a:latin typeface="Times New Roman" pitchFamily="18" charset="0"/>
                <a:cs typeface="Times New Roman" pitchFamily="18" charset="0"/>
              </a:rPr>
            </a:b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486400"/>
          </a:xfrm>
        </p:spPr>
        <p:txBody>
          <a:bodyPr>
            <a:normAutofit fontScale="70000" lnSpcReduction="20000"/>
          </a:bodyPr>
          <a:lstStyle/>
          <a:p>
            <a:pPr>
              <a:buNone/>
            </a:pPr>
            <a:r>
              <a:rPr lang="en-US" dirty="0"/>
              <a:t>Algorithm </a:t>
            </a:r>
            <a:r>
              <a:rPr lang="en-US" dirty="0" err="1"/>
              <a:t>GreedyMethod</a:t>
            </a:r>
            <a:r>
              <a:rPr lang="en-US" dirty="0"/>
              <a:t> (a, n)</a:t>
            </a:r>
          </a:p>
          <a:p>
            <a:pPr>
              <a:buNone/>
            </a:pPr>
            <a:r>
              <a:rPr lang="en-US" dirty="0"/>
              <a:t>{ </a:t>
            </a:r>
          </a:p>
          <a:p>
            <a:pPr>
              <a:buNone/>
            </a:pPr>
            <a:r>
              <a:rPr lang="en-US" dirty="0"/>
              <a:t>// a is an array of n inputs </a:t>
            </a:r>
          </a:p>
          <a:p>
            <a:pPr>
              <a:buNone/>
            </a:pPr>
            <a:r>
              <a:rPr lang="en-US" dirty="0"/>
              <a:t>	Solution: =Ø; </a:t>
            </a:r>
          </a:p>
          <a:p>
            <a:pPr>
              <a:buNone/>
            </a:pPr>
            <a:r>
              <a:rPr lang="en-US" dirty="0"/>
              <a:t>	for </a:t>
            </a:r>
            <a:r>
              <a:rPr lang="en-US" dirty="0" err="1"/>
              <a:t>i</a:t>
            </a:r>
            <a:r>
              <a:rPr lang="en-US" dirty="0"/>
              <a:t>: =0 to n do </a:t>
            </a:r>
          </a:p>
          <a:p>
            <a:pPr>
              <a:buNone/>
            </a:pPr>
            <a:r>
              <a:rPr lang="en-US" dirty="0"/>
              <a:t>	{ </a:t>
            </a:r>
          </a:p>
          <a:p>
            <a:pPr>
              <a:buNone/>
            </a:pPr>
            <a:r>
              <a:rPr lang="en-US" dirty="0"/>
              <a:t>	s: = select (a); </a:t>
            </a:r>
          </a:p>
          <a:p>
            <a:pPr>
              <a:buNone/>
            </a:pPr>
            <a:r>
              <a:rPr lang="en-US" dirty="0"/>
              <a:t>	if (feasible (Solution, s)) then </a:t>
            </a:r>
          </a:p>
          <a:p>
            <a:pPr>
              <a:buNone/>
            </a:pPr>
            <a:r>
              <a:rPr lang="en-US" dirty="0"/>
              <a:t>	{</a:t>
            </a:r>
          </a:p>
          <a:p>
            <a:pPr>
              <a:buNone/>
            </a:pPr>
            <a:r>
              <a:rPr lang="en-US" dirty="0"/>
              <a:t>	 Solution: = union (Solution, s);</a:t>
            </a:r>
          </a:p>
          <a:p>
            <a:pPr>
              <a:buNone/>
            </a:pPr>
            <a:r>
              <a:rPr lang="en-US" dirty="0"/>
              <a:t>	 }</a:t>
            </a:r>
          </a:p>
          <a:p>
            <a:pPr>
              <a:buNone/>
            </a:pPr>
            <a:r>
              <a:rPr lang="en-US" dirty="0"/>
              <a:t>	 else reject (); // if solution is not feasible reject it.</a:t>
            </a:r>
          </a:p>
          <a:p>
            <a:pPr>
              <a:buNone/>
            </a:pPr>
            <a:r>
              <a:rPr lang="en-US" dirty="0"/>
              <a:t>	 }</a:t>
            </a:r>
          </a:p>
          <a:p>
            <a:pPr>
              <a:buNone/>
            </a:pPr>
            <a:r>
              <a:rPr lang="en-US" dirty="0"/>
              <a:t>	 return solution;</a:t>
            </a:r>
          </a:p>
          <a:p>
            <a:pPr>
              <a:buNone/>
            </a:pPr>
            <a:r>
              <a:rPr lang="en-US"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latin typeface="Times New Roman" pitchFamily="18" charset="0"/>
                <a:cs typeface="Times New Roman" pitchFamily="18" charset="0"/>
              </a:rPr>
              <a:t>Three important activities</a:t>
            </a:r>
          </a:p>
        </p:txBody>
      </p:sp>
      <p:sp>
        <p:nvSpPr>
          <p:cNvPr id="3" name="Content Placeholder 2"/>
          <p:cNvSpPr>
            <a:spLocks noGrp="1"/>
          </p:cNvSpPr>
          <p:nvPr>
            <p:ph idx="1"/>
          </p:nvPr>
        </p:nvSpPr>
        <p:spPr>
          <a:xfrm>
            <a:off x="457200" y="1066800"/>
            <a:ext cx="8229600" cy="5638800"/>
          </a:xfrm>
        </p:spPr>
        <p:txBody>
          <a:bodyPr>
            <a:noAutofit/>
          </a:bodyPr>
          <a:lstStyle/>
          <a:p>
            <a:pPr marL="514350" indent="-514350">
              <a:buAutoNum type="arabicPeriod"/>
            </a:pPr>
            <a:r>
              <a:rPr lang="en-US" sz="2800" dirty="0">
                <a:latin typeface="Times New Roman" pitchFamily="18" charset="0"/>
                <a:cs typeface="Times New Roman" pitchFamily="18" charset="0"/>
              </a:rPr>
              <a:t>A selection of solution from the given input domain is performed, i.e. s:= select(a). </a:t>
            </a:r>
          </a:p>
          <a:p>
            <a:pPr marL="514350" indent="-514350">
              <a:buAutoNum type="arabicPeriod"/>
            </a:pPr>
            <a:endParaRPr lang="en-US" sz="2800" dirty="0">
              <a:latin typeface="Times New Roman" pitchFamily="18" charset="0"/>
              <a:cs typeface="Times New Roman" pitchFamily="18" charset="0"/>
            </a:endParaRPr>
          </a:p>
          <a:p>
            <a:pPr marL="514350" indent="-514350">
              <a:buAutoNum type="arabicPeriod"/>
            </a:pPr>
            <a:r>
              <a:rPr lang="en-US" sz="2800" dirty="0">
                <a:latin typeface="Times New Roman" pitchFamily="18" charset="0"/>
                <a:cs typeface="Times New Roman" pitchFamily="18" charset="0"/>
              </a:rPr>
              <a:t>The feasibility of the solution is performed, by using feasible ‘(solution, s)’ and then all feasible solutions are obtained. </a:t>
            </a:r>
          </a:p>
          <a:p>
            <a:pPr marL="514350" indent="-514350">
              <a:buAutoNum type="arabicPeriod"/>
            </a:pPr>
            <a:endParaRPr lang="en-US" sz="2800" dirty="0">
              <a:latin typeface="Times New Roman" pitchFamily="18" charset="0"/>
              <a:cs typeface="Times New Roman" pitchFamily="18" charset="0"/>
            </a:endParaRPr>
          </a:p>
          <a:p>
            <a:pPr marL="514350" indent="-514350">
              <a:buAutoNum type="arabicPeriod"/>
            </a:pPr>
            <a:r>
              <a:rPr lang="en-US" sz="2800" dirty="0">
                <a:latin typeface="Times New Roman" pitchFamily="18" charset="0"/>
                <a:cs typeface="Times New Roman" pitchFamily="18" charset="0"/>
              </a:rPr>
              <a:t>From the set of feasible solutions, the particular solution that minimizes or maximizes the given objection function is obtained. Such a solution is called optimal solution.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629400"/>
          </a:xfrm>
        </p:spPr>
        <p:txBody>
          <a:bodyPr/>
          <a:lstStyle/>
          <a:p>
            <a:pPr>
              <a:buNone/>
            </a:pPr>
            <a:r>
              <a:rPr lang="en-US" b="1" dirty="0">
                <a:latin typeface="Times New Roman" pitchFamily="18" charset="0"/>
                <a:cs typeface="Times New Roman" pitchFamily="18" charset="0"/>
              </a:rPr>
              <a:t>Differentiate Greedy and Divide-and-Conquer</a:t>
            </a:r>
          </a:p>
        </p:txBody>
      </p:sp>
      <p:graphicFrame>
        <p:nvGraphicFramePr>
          <p:cNvPr id="4" name="Table 3"/>
          <p:cNvGraphicFramePr>
            <a:graphicFrameLocks noGrp="1"/>
          </p:cNvGraphicFramePr>
          <p:nvPr/>
        </p:nvGraphicFramePr>
        <p:xfrm>
          <a:off x="609600" y="609600"/>
          <a:ext cx="8001000" cy="5856227"/>
        </p:xfrm>
        <a:graphic>
          <a:graphicData uri="http://schemas.openxmlformats.org/drawingml/2006/table">
            <a:tbl>
              <a:tblPr firstRow="1" bandRow="1">
                <a:tableStyleId>{5C22544A-7EE6-4342-B048-85BDC9FD1C3A}</a:tableStyleId>
              </a:tblPr>
              <a:tblGrid>
                <a:gridCol w="4000500">
                  <a:extLst>
                    <a:ext uri="{9D8B030D-6E8A-4147-A177-3AD203B41FA5}">
                      <a16:colId xmlns:a16="http://schemas.microsoft.com/office/drawing/2014/main" val="20000"/>
                    </a:ext>
                  </a:extLst>
                </a:gridCol>
                <a:gridCol w="4000500">
                  <a:extLst>
                    <a:ext uri="{9D8B030D-6E8A-4147-A177-3AD203B41FA5}">
                      <a16:colId xmlns:a16="http://schemas.microsoft.com/office/drawing/2014/main" val="20001"/>
                    </a:ext>
                  </a:extLst>
                </a:gridCol>
              </a:tblGrid>
              <a:tr h="381000">
                <a:tc>
                  <a:txBody>
                    <a:bodyPr/>
                    <a:lstStyle/>
                    <a:p>
                      <a:pPr algn="ctr"/>
                      <a:r>
                        <a:rPr lang="en-US" sz="2000" b="1" dirty="0">
                          <a:latin typeface="Times New Roman" pitchFamily="18" charset="0"/>
                          <a:cs typeface="Times New Roman" pitchFamily="18" charset="0"/>
                        </a:rPr>
                        <a:t>GREEDY APPROACH</a:t>
                      </a:r>
                    </a:p>
                  </a:txBody>
                  <a:tcPr/>
                </a:tc>
                <a:tc>
                  <a:txBody>
                    <a:bodyPr/>
                    <a:lstStyle/>
                    <a:p>
                      <a:pPr algn="ctr"/>
                      <a:r>
                        <a:rPr lang="en-US" sz="2000" dirty="0">
                          <a:latin typeface="Times New Roman" pitchFamily="18" charset="0"/>
                          <a:cs typeface="Times New Roman" pitchFamily="18" charset="0"/>
                        </a:rPr>
                        <a:t>DIVIDE AND CONQUER</a:t>
                      </a:r>
                    </a:p>
                  </a:txBody>
                  <a:tcPr/>
                </a:tc>
                <a:extLst>
                  <a:ext uri="{0D108BD9-81ED-4DB2-BD59-A6C34878D82A}">
                    <a16:rowId xmlns:a16="http://schemas.microsoft.com/office/drawing/2014/main" val="10000"/>
                  </a:ext>
                </a:extLst>
              </a:tr>
              <a:tr h="1249435">
                <a:tc>
                  <a:txBody>
                    <a:bodyPr/>
                    <a:lstStyle/>
                    <a:p>
                      <a:r>
                        <a:rPr lang="en-US" dirty="0"/>
                        <a:t>1.Many decisions and sequences are guar anteed and all the overlapping sub-instances are considered.</a:t>
                      </a:r>
                    </a:p>
                  </a:txBody>
                  <a:tcPr/>
                </a:tc>
                <a:tc>
                  <a:txBody>
                    <a:bodyPr/>
                    <a:lstStyle/>
                    <a:p>
                      <a:r>
                        <a:rPr lang="en-US" dirty="0"/>
                        <a:t>1.Divide the given problem into many sub problems. Find the individual solutions and combine them to get the solution for the main problem</a:t>
                      </a:r>
                    </a:p>
                  </a:txBody>
                  <a:tcPr/>
                </a:tc>
                <a:extLst>
                  <a:ext uri="{0D108BD9-81ED-4DB2-BD59-A6C34878D82A}">
                    <a16:rowId xmlns:a16="http://schemas.microsoft.com/office/drawing/2014/main" val="10001"/>
                  </a:ext>
                </a:extLst>
              </a:tr>
              <a:tr h="812362">
                <a:tc>
                  <a:txBody>
                    <a:bodyPr/>
                    <a:lstStyle/>
                    <a:p>
                      <a:r>
                        <a:rPr lang="en-US" dirty="0"/>
                        <a:t>2. Follows Bottom-up technique</a:t>
                      </a:r>
                    </a:p>
                  </a:txBody>
                  <a:tcPr/>
                </a:tc>
                <a:tc>
                  <a:txBody>
                    <a:bodyPr/>
                    <a:lstStyle/>
                    <a:p>
                      <a:r>
                        <a:rPr lang="en-US" dirty="0"/>
                        <a:t>2. Follows top down technique</a:t>
                      </a:r>
                    </a:p>
                  </a:txBody>
                  <a:tcPr/>
                </a:tc>
                <a:extLst>
                  <a:ext uri="{0D108BD9-81ED-4DB2-BD59-A6C34878D82A}">
                    <a16:rowId xmlns:a16="http://schemas.microsoft.com/office/drawing/2014/main" val="10002"/>
                  </a:ext>
                </a:extLst>
              </a:tr>
              <a:tr h="812362">
                <a:tc>
                  <a:txBody>
                    <a:bodyPr/>
                    <a:lstStyle/>
                    <a:p>
                      <a:r>
                        <a:rPr lang="en-US" dirty="0"/>
                        <a:t>3.Split the input at every possible points rather than at a particular point</a:t>
                      </a:r>
                    </a:p>
                  </a:txBody>
                  <a:tcPr/>
                </a:tc>
                <a:tc>
                  <a:txBody>
                    <a:bodyPr/>
                    <a:lstStyle/>
                    <a:p>
                      <a:r>
                        <a:rPr lang="en-US" dirty="0"/>
                        <a:t>3.Split the input only at specific points ( midpoint), each problem is independent.</a:t>
                      </a:r>
                    </a:p>
                  </a:txBody>
                  <a:tcPr/>
                </a:tc>
                <a:extLst>
                  <a:ext uri="{0D108BD9-81ED-4DB2-BD59-A6C34878D82A}">
                    <a16:rowId xmlns:a16="http://schemas.microsoft.com/office/drawing/2014/main" val="10003"/>
                  </a:ext>
                </a:extLst>
              </a:tr>
              <a:tr h="812362">
                <a:tc>
                  <a:txBody>
                    <a:bodyPr/>
                    <a:lstStyle/>
                    <a:p>
                      <a:r>
                        <a:rPr lang="en-US" dirty="0"/>
                        <a:t>4. Sub problems are dependent on the main Problem </a:t>
                      </a:r>
                    </a:p>
                  </a:txBody>
                  <a:tcPr/>
                </a:tc>
                <a:tc>
                  <a:txBody>
                    <a:bodyPr/>
                    <a:lstStyle/>
                    <a:p>
                      <a:r>
                        <a:rPr lang="en-US" dirty="0"/>
                        <a:t>4. Sub problems are independent on the main Problem</a:t>
                      </a:r>
                    </a:p>
                  </a:txBody>
                  <a:tcPr/>
                </a:tc>
                <a:extLst>
                  <a:ext uri="{0D108BD9-81ED-4DB2-BD59-A6C34878D82A}">
                    <a16:rowId xmlns:a16="http://schemas.microsoft.com/office/drawing/2014/main" val="10004"/>
                  </a:ext>
                </a:extLst>
              </a:tr>
              <a:tr h="961104">
                <a:tc>
                  <a:txBody>
                    <a:bodyPr/>
                    <a:lstStyle/>
                    <a:p>
                      <a:r>
                        <a:rPr lang="en-US" dirty="0"/>
                        <a:t>5. Time taken by this approach is not that much efficient when compared with DAC</a:t>
                      </a:r>
                    </a:p>
                  </a:txBody>
                  <a:tcPr/>
                </a:tc>
                <a:tc>
                  <a:txBody>
                    <a:bodyPr/>
                    <a:lstStyle/>
                    <a:p>
                      <a:r>
                        <a:rPr lang="en-US" dirty="0"/>
                        <a:t>5. Time taken by this approach efficient when compared with Greedy Algorithms.</a:t>
                      </a:r>
                    </a:p>
                  </a:txBody>
                  <a:tcPr/>
                </a:tc>
                <a:extLst>
                  <a:ext uri="{0D108BD9-81ED-4DB2-BD59-A6C34878D82A}">
                    <a16:rowId xmlns:a16="http://schemas.microsoft.com/office/drawing/2014/main" val="10005"/>
                  </a:ext>
                </a:extLst>
              </a:tr>
              <a:tr h="812362">
                <a:tc>
                  <a:txBody>
                    <a:bodyPr/>
                    <a:lstStyle/>
                    <a:p>
                      <a:r>
                        <a:rPr lang="en-US" dirty="0"/>
                        <a:t>6.Space requirement is less when compared DAC approach.</a:t>
                      </a:r>
                    </a:p>
                  </a:txBody>
                  <a:tcPr/>
                </a:tc>
                <a:tc>
                  <a:txBody>
                    <a:bodyPr/>
                    <a:lstStyle/>
                    <a:p>
                      <a:r>
                        <a:rPr lang="en-US" dirty="0"/>
                        <a:t>6.Space requirement is very much high when compared GA approach.</a:t>
                      </a: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b="1" dirty="0">
                <a:latin typeface="Times New Roman" pitchFamily="18" charset="0"/>
                <a:cs typeface="Times New Roman" pitchFamily="18" charset="0"/>
              </a:rPr>
              <a:t>Areas of Application</a:t>
            </a:r>
            <a:br>
              <a:rPr lang="en-US" b="1"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rmAutofit/>
          </a:bodyPr>
          <a:lstStyle/>
          <a:p>
            <a:pPr>
              <a:buNone/>
            </a:pPr>
            <a:r>
              <a:rPr lang="en-US" dirty="0"/>
              <a:t>	</a:t>
            </a:r>
            <a:r>
              <a:rPr lang="en-US" sz="2800" dirty="0">
                <a:latin typeface="Times New Roman" pitchFamily="18" charset="0"/>
                <a:cs typeface="Times New Roman" pitchFamily="18" charset="0"/>
              </a:rPr>
              <a:t>Greedy approach is used to solve many problems, such as…</a:t>
            </a:r>
          </a:p>
          <a:p>
            <a:r>
              <a:rPr lang="en-US" sz="2800" dirty="0">
                <a:solidFill>
                  <a:srgbClr val="C00000"/>
                </a:solidFill>
                <a:latin typeface="Times New Roman" pitchFamily="18" charset="0"/>
                <a:cs typeface="Times New Roman" pitchFamily="18" charset="0"/>
              </a:rPr>
              <a:t>0/1 knapsack problem</a:t>
            </a:r>
          </a:p>
          <a:p>
            <a:r>
              <a:rPr lang="en-US" sz="2800" dirty="0">
                <a:solidFill>
                  <a:srgbClr val="C00000"/>
                </a:solidFill>
                <a:latin typeface="Times New Roman" pitchFamily="18" charset="0"/>
                <a:cs typeface="Times New Roman" pitchFamily="18" charset="0"/>
              </a:rPr>
              <a:t>Job sequencing with dead lines</a:t>
            </a:r>
          </a:p>
          <a:p>
            <a:r>
              <a:rPr lang="en-US" sz="2800" dirty="0">
                <a:solidFill>
                  <a:srgbClr val="C00000"/>
                </a:solidFill>
                <a:latin typeface="Times New Roman" pitchFamily="18" charset="0"/>
                <a:cs typeface="Times New Roman" pitchFamily="18" charset="0"/>
              </a:rPr>
              <a:t>Single Source shortest path problem .</a:t>
            </a:r>
          </a:p>
          <a:p>
            <a:r>
              <a:rPr lang="en-US" sz="2800" dirty="0">
                <a:solidFill>
                  <a:srgbClr val="C00000"/>
                </a:solidFill>
                <a:latin typeface="Times New Roman" pitchFamily="18" charset="0"/>
                <a:cs typeface="Times New Roman" pitchFamily="18" charset="0"/>
              </a:rPr>
              <a:t>Finding the minimal spanning tree in a graph using </a:t>
            </a:r>
          </a:p>
          <a:p>
            <a:pPr>
              <a:buNone/>
            </a:pPr>
            <a:r>
              <a:rPr lang="en-US" sz="2800" dirty="0">
                <a:solidFill>
                  <a:srgbClr val="C00000"/>
                </a:solidFill>
                <a:latin typeface="Times New Roman" pitchFamily="18" charset="0"/>
                <a:cs typeface="Times New Roman" pitchFamily="18" charset="0"/>
              </a:rPr>
              <a:t>	-Prim’s algorithm, </a:t>
            </a:r>
          </a:p>
          <a:p>
            <a:pPr>
              <a:buNone/>
            </a:pPr>
            <a:r>
              <a:rPr lang="en-US" sz="2800" dirty="0">
                <a:solidFill>
                  <a:srgbClr val="C00000"/>
                </a:solidFill>
                <a:latin typeface="Times New Roman" pitchFamily="18" charset="0"/>
                <a:cs typeface="Times New Roman" pitchFamily="18" charset="0"/>
              </a:rPr>
              <a:t>	-Kruskal’s algorithm, etc</a:t>
            </a:r>
            <a:r>
              <a:rPr lang="en-US" sz="2800" dirty="0">
                <a:latin typeface="Times New Roman" pitchFamily="18" charset="0"/>
                <a:cs typeface="Times New Roman" pitchFamily="18"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pPr algn="l"/>
            <a:r>
              <a:rPr lang="en-US" sz="3600" b="1" dirty="0">
                <a:latin typeface="Times New Roman" pitchFamily="18" charset="0"/>
                <a:cs typeface="Times New Roman" pitchFamily="18" charset="0"/>
              </a:rPr>
              <a:t>JOB SEQUENCING WITH DEADLINES</a:t>
            </a:r>
          </a:p>
        </p:txBody>
      </p:sp>
      <p:sp>
        <p:nvSpPr>
          <p:cNvPr id="3" name="Content Placeholder 2"/>
          <p:cNvSpPr>
            <a:spLocks noGrp="1"/>
          </p:cNvSpPr>
          <p:nvPr>
            <p:ph idx="1"/>
          </p:nvPr>
        </p:nvSpPr>
        <p:spPr>
          <a:xfrm>
            <a:off x="457200" y="990600"/>
            <a:ext cx="8229600" cy="5638800"/>
          </a:xfrm>
        </p:spPr>
        <p:txBody>
          <a:bodyPr>
            <a:normAutofit/>
          </a:bodyPr>
          <a:lstStyle/>
          <a:p>
            <a:r>
              <a:rPr lang="en-US" sz="2400" dirty="0">
                <a:latin typeface="Times New Roman" pitchFamily="18" charset="0"/>
                <a:cs typeface="Times New Roman" pitchFamily="18" charset="0"/>
              </a:rPr>
              <a:t>In job sequencing problem, the objective is to find a sequence of jobs, which is completed within their deadlines and gives maximum profit.. </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Let us consider, a set of </a:t>
            </a:r>
            <a:r>
              <a:rPr lang="en-US" sz="2400" b="1" i="1" dirty="0">
                <a:latin typeface="Times New Roman" pitchFamily="18" charset="0"/>
                <a:cs typeface="Times New Roman" pitchFamily="18" charset="0"/>
              </a:rPr>
              <a:t>n given jobs which are associated with deadlines and profit is </a:t>
            </a:r>
            <a:r>
              <a:rPr lang="en-US" sz="2400" dirty="0">
                <a:latin typeface="Times New Roman" pitchFamily="18" charset="0"/>
                <a:cs typeface="Times New Roman" pitchFamily="18" charset="0"/>
              </a:rPr>
              <a:t>earned, if a job is completed by its deadline. </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These jobs need to be ordered in such a way that there is maximum profit.</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It may happen that all of the given jobs may not be completed within their deadlines.</a:t>
            </a:r>
          </a:p>
          <a:p>
            <a:pPr>
              <a:buNone/>
            </a:pPr>
            <a:endParaRPr lang="en-US" sz="2800" dirty="0">
              <a:latin typeface="Times New Roman" pitchFamily="18" charset="0"/>
              <a:cs typeface="Times New Roman" pitchFamily="18" charset="0"/>
            </a:endParaRPr>
          </a:p>
          <a:p>
            <a:pPr>
              <a:buNone/>
            </a:pPr>
            <a:endParaRPr lang="en-US"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r>
              <a:rPr lang="en-US" dirty="0">
                <a:latin typeface="Times New Roman" pitchFamily="18" charset="0"/>
                <a:cs typeface="Times New Roman" pitchFamily="18" charset="0"/>
              </a:rPr>
              <a:t>Assume, deadline of </a:t>
            </a:r>
            <a:r>
              <a:rPr lang="en-US" b="1" dirty="0" err="1">
                <a:latin typeface="Times New Roman" pitchFamily="18" charset="0"/>
                <a:cs typeface="Times New Roman" pitchFamily="18" charset="0"/>
              </a:rPr>
              <a:t>ith</a:t>
            </a:r>
            <a:r>
              <a:rPr lang="en-US" b="1" dirty="0">
                <a:latin typeface="Times New Roman" pitchFamily="18" charset="0"/>
                <a:cs typeface="Times New Roman" pitchFamily="18" charset="0"/>
              </a:rPr>
              <a:t> job </a:t>
            </a:r>
            <a:r>
              <a:rPr lang="en-US" b="1" i="1" dirty="0" err="1">
                <a:latin typeface="Times New Roman" pitchFamily="18" charset="0"/>
                <a:cs typeface="Times New Roman" pitchFamily="18" charset="0"/>
              </a:rPr>
              <a:t>Ji</a:t>
            </a:r>
            <a:r>
              <a:rPr lang="en-US" b="1" i="1" dirty="0">
                <a:latin typeface="Times New Roman" pitchFamily="18" charset="0"/>
                <a:cs typeface="Times New Roman" pitchFamily="18" charset="0"/>
              </a:rPr>
              <a:t> is </a:t>
            </a:r>
            <a:r>
              <a:rPr lang="en-US" b="1" i="1" dirty="0" err="1">
                <a:latin typeface="Times New Roman" pitchFamily="18" charset="0"/>
                <a:cs typeface="Times New Roman" pitchFamily="18" charset="0"/>
              </a:rPr>
              <a:t>di</a:t>
            </a:r>
            <a:r>
              <a:rPr lang="en-US" b="1" i="1" dirty="0">
                <a:latin typeface="Times New Roman" pitchFamily="18" charset="0"/>
                <a:cs typeface="Times New Roman" pitchFamily="18" charset="0"/>
              </a:rPr>
              <a:t> and the profit received from this job is pi. Hence, the </a:t>
            </a:r>
            <a:r>
              <a:rPr lang="en-US" dirty="0">
                <a:latin typeface="Times New Roman" pitchFamily="18" charset="0"/>
                <a:cs typeface="Times New Roman" pitchFamily="18" charset="0"/>
              </a:rPr>
              <a:t>optimal solution of this algorithm is a feasible solution with maximum profit.</a:t>
            </a:r>
          </a:p>
          <a:p>
            <a:r>
              <a:rPr lang="en-US" dirty="0">
                <a:latin typeface="Times New Roman" pitchFamily="18" charset="0"/>
                <a:cs typeface="Times New Roman" pitchFamily="18" charset="0"/>
              </a:rPr>
              <a:t>Thus, 𝑫(𝒊) &gt; 𝟎 for 𝟏 ≤ 𝒊 ≤ 𝒏.</a:t>
            </a:r>
          </a:p>
          <a:p>
            <a:r>
              <a:rPr lang="en-US" dirty="0">
                <a:latin typeface="Times New Roman" pitchFamily="18" charset="0"/>
                <a:cs typeface="Times New Roman" pitchFamily="18" charset="0"/>
              </a:rPr>
              <a:t>Initially, these jobs are ordered according to profit, i.e. 𝒑𝟏 ≥ 𝒑𝟐 ≥ 𝒑𝟑 ≥ … ≥ 𝒑𝒏.</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TotalTime>
  <Words>2649</Words>
  <Application>Microsoft Office PowerPoint</Application>
  <PresentationFormat>On-screen Show (4:3)</PresentationFormat>
  <Paragraphs>341</Paragraphs>
  <Slides>36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Times New Roman</vt:lpstr>
      <vt:lpstr>Wingdings</vt:lpstr>
      <vt:lpstr>Office Theme</vt:lpstr>
      <vt:lpstr>Greedy Method</vt:lpstr>
      <vt:lpstr>PowerPoint Presentation</vt:lpstr>
      <vt:lpstr>PowerPoint Presentation</vt:lpstr>
      <vt:lpstr>Control abstraction for Greedy Method  </vt:lpstr>
      <vt:lpstr>Three important activities</vt:lpstr>
      <vt:lpstr>PowerPoint Presentation</vt:lpstr>
      <vt:lpstr>Areas of Application </vt:lpstr>
      <vt:lpstr>JOB SEQUENCING WITH DEADLINES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0/1 knapsack problem </vt:lpstr>
      <vt:lpstr>PowerPoint Presentation</vt:lpstr>
      <vt:lpstr>PowerPoint Presentation</vt:lpstr>
      <vt:lpstr>PowerPoint Presentation</vt:lpstr>
      <vt:lpstr>Algorithm</vt:lpstr>
      <vt:lpstr>PowerPoint Presentation</vt:lpstr>
      <vt:lpstr>PowerPoint Presentation</vt:lpstr>
      <vt:lpstr>PowerPoint Presentation</vt:lpstr>
      <vt:lpstr>Example 2:  KANPSACK SIZE IS M=16</vt:lpstr>
      <vt:lpstr> Minimum Spanning Tree</vt:lpstr>
      <vt:lpstr>Kruskal’s Algorithm</vt:lpstr>
      <vt:lpstr>PowerPoint Presentation</vt:lpstr>
      <vt:lpstr>PowerPoint Presentation</vt:lpstr>
      <vt:lpstr>Prim’s Algorithm</vt:lpstr>
      <vt:lpstr>EXAMPLE:</vt:lpstr>
      <vt:lpstr>Solution:</vt:lpstr>
      <vt:lpstr>PowerPoint Presentation</vt:lpstr>
      <vt:lpstr>Kruskal’s vs Prim’s </vt:lpstr>
      <vt:lpstr>Single source shortest path</vt:lpstr>
      <vt:lpstr>Example: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Greedy Method</dc:title>
  <dc:creator>Windows User</dc:creator>
  <cp:lastModifiedBy>Venkatesh G</cp:lastModifiedBy>
  <cp:revision>108</cp:revision>
  <dcterms:created xsi:type="dcterms:W3CDTF">2018-04-28T10:09:16Z</dcterms:created>
  <dcterms:modified xsi:type="dcterms:W3CDTF">2023-07-05T05:38:25Z</dcterms:modified>
</cp:coreProperties>
</file>