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0" r:id="rId24"/>
    <p:sldId id="369" r:id="rId25"/>
    <p:sldId id="370" r:id="rId26"/>
    <p:sldId id="373" r:id="rId27"/>
    <p:sldId id="371" r:id="rId28"/>
    <p:sldId id="372" r:id="rId29"/>
    <p:sldId id="374" r:id="rId30"/>
    <p:sldId id="36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29" autoAdjust="0"/>
    <p:restoredTop sz="94660"/>
  </p:normalViewPr>
  <p:slideViewPr>
    <p:cSldViewPr>
      <p:cViewPr varScale="1">
        <p:scale>
          <a:sx n="81" d="100"/>
          <a:sy n="81" d="100"/>
        </p:scale>
        <p:origin x="1594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FAD96-BA6E-41F5-9CBA-B3F3A6385DD2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95D43-C8CF-4F5E-A107-72110A075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605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rmAutofit fontScale="25000" lnSpcReduction="20000"/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07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7AE22-02A7-4827-A2C6-DF9AC8BE09C7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BD2C9-3FBE-4B07-8D71-B6E3D3FCCD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7AE22-02A7-4827-A2C6-DF9AC8BE09C7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BD2C9-3FBE-4B07-8D71-B6E3D3FCCD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7AE22-02A7-4827-A2C6-DF9AC8BE09C7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BD2C9-3FBE-4B07-8D71-B6E3D3FCCD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26425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AC22B-3793-4D3C-91DD-DE0BBE9AC3B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7AE22-02A7-4827-A2C6-DF9AC8BE09C7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BD2C9-3FBE-4B07-8D71-B6E3D3FCCD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7AE22-02A7-4827-A2C6-DF9AC8BE09C7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BD2C9-3FBE-4B07-8D71-B6E3D3FCCD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7AE22-02A7-4827-A2C6-DF9AC8BE09C7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BD2C9-3FBE-4B07-8D71-B6E3D3FCCD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7AE22-02A7-4827-A2C6-DF9AC8BE09C7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BD2C9-3FBE-4B07-8D71-B6E3D3FCCD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7AE22-02A7-4827-A2C6-DF9AC8BE09C7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BD2C9-3FBE-4B07-8D71-B6E3D3FCCD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7AE22-02A7-4827-A2C6-DF9AC8BE09C7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BD2C9-3FBE-4B07-8D71-B6E3D3FCCD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7AE22-02A7-4827-A2C6-DF9AC8BE09C7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BD2C9-3FBE-4B07-8D71-B6E3D3FCCD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7AE22-02A7-4827-A2C6-DF9AC8BE09C7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BD2C9-3FBE-4B07-8D71-B6E3D3FCCD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7AE22-02A7-4827-A2C6-DF9AC8BE09C7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BD2C9-3FBE-4B07-8D71-B6E3D3FCCD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Disjoint Sets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4000" b="1" dirty="0">
                <a:latin typeface="Times New Roman" pitchFamily="18" charset="0"/>
                <a:cs typeface="Times New Roman" pitchFamily="18" charset="0"/>
              </a:rPr>
              <a:t>Data Representation for S</a:t>
            </a:r>
            <a:r>
              <a:rPr lang="en-US" altLang="zh-TW" sz="4000" b="1" baseline="-25000" dirty="0">
                <a:latin typeface="Times New Roman" pitchFamily="18" charset="0"/>
                <a:cs typeface="Times New Roman" pitchFamily="18" charset="0"/>
              </a:rPr>
              <a:t>1, </a:t>
            </a:r>
            <a:r>
              <a:rPr lang="en-US" altLang="zh-TW" sz="4000" b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zh-TW" sz="40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sz="4000" b="1" dirty="0">
                <a:latin typeface="Times New Roman" pitchFamily="18" charset="0"/>
                <a:cs typeface="Times New Roman" pitchFamily="18" charset="0"/>
              </a:rPr>
              <a:t>, S</a:t>
            </a:r>
            <a:r>
              <a:rPr lang="en-US" altLang="zh-TW" sz="40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468313" y="3573463"/>
            <a:ext cx="798512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S</a:t>
            </a:r>
            <a:r>
              <a:rPr lang="en-US" altLang="zh-TW" baseline="-25000">
                <a:latin typeface="Comic Sans MS" pitchFamily="66" charset="0"/>
              </a:rPr>
              <a:t>1</a:t>
            </a:r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1258888" y="3573463"/>
            <a:ext cx="798512" cy="4238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6"/>
          <p:cNvSpPr>
            <a:spLocks noChangeArrowheads="1"/>
          </p:cNvSpPr>
          <p:nvPr/>
        </p:nvSpPr>
        <p:spPr bwMode="auto">
          <a:xfrm>
            <a:off x="468313" y="4005263"/>
            <a:ext cx="79851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S</a:t>
            </a:r>
            <a:r>
              <a:rPr lang="en-US" altLang="zh-TW" baseline="-25000">
                <a:latin typeface="Comic Sans MS" pitchFamily="66" charset="0"/>
              </a:rPr>
              <a:t>2</a:t>
            </a:r>
          </a:p>
        </p:txBody>
      </p:sp>
      <p:sp>
        <p:nvSpPr>
          <p:cNvPr id="11270" name="Rectangle 7"/>
          <p:cNvSpPr>
            <a:spLocks noChangeArrowheads="1"/>
          </p:cNvSpPr>
          <p:nvPr/>
        </p:nvSpPr>
        <p:spPr bwMode="auto">
          <a:xfrm>
            <a:off x="1258888" y="4005263"/>
            <a:ext cx="79851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8"/>
          <p:cNvSpPr>
            <a:spLocks noChangeArrowheads="1"/>
          </p:cNvSpPr>
          <p:nvPr/>
        </p:nvSpPr>
        <p:spPr bwMode="auto">
          <a:xfrm>
            <a:off x="468313" y="4365625"/>
            <a:ext cx="798512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S</a:t>
            </a:r>
            <a:r>
              <a:rPr lang="en-US" altLang="zh-TW" baseline="-25000">
                <a:latin typeface="Comic Sans MS" pitchFamily="66" charset="0"/>
              </a:rPr>
              <a:t>3</a:t>
            </a:r>
          </a:p>
        </p:txBody>
      </p:sp>
      <p:sp>
        <p:nvSpPr>
          <p:cNvPr id="11272" name="Rectangle 9"/>
          <p:cNvSpPr>
            <a:spLocks noChangeArrowheads="1"/>
          </p:cNvSpPr>
          <p:nvPr/>
        </p:nvSpPr>
        <p:spPr bwMode="auto">
          <a:xfrm>
            <a:off x="1258888" y="4365625"/>
            <a:ext cx="798512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Oval 10"/>
          <p:cNvSpPr>
            <a:spLocks noChangeArrowheads="1"/>
          </p:cNvSpPr>
          <p:nvPr/>
        </p:nvSpPr>
        <p:spPr bwMode="auto">
          <a:xfrm>
            <a:off x="5565775" y="2949575"/>
            <a:ext cx="455613" cy="4445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4</a:t>
            </a:r>
          </a:p>
        </p:txBody>
      </p:sp>
      <p:sp>
        <p:nvSpPr>
          <p:cNvPr id="11274" name="Oval 11"/>
          <p:cNvSpPr>
            <a:spLocks noChangeArrowheads="1"/>
          </p:cNvSpPr>
          <p:nvPr/>
        </p:nvSpPr>
        <p:spPr bwMode="auto">
          <a:xfrm>
            <a:off x="5033963" y="3987800"/>
            <a:ext cx="455612" cy="4460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1</a:t>
            </a:r>
          </a:p>
        </p:txBody>
      </p:sp>
      <p:sp>
        <p:nvSpPr>
          <p:cNvPr id="11275" name="Oval 12"/>
          <p:cNvSpPr>
            <a:spLocks noChangeArrowheads="1"/>
          </p:cNvSpPr>
          <p:nvPr/>
        </p:nvSpPr>
        <p:spPr bwMode="auto">
          <a:xfrm>
            <a:off x="6100763" y="3987800"/>
            <a:ext cx="454025" cy="4460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9</a:t>
            </a:r>
          </a:p>
        </p:txBody>
      </p:sp>
      <p:sp>
        <p:nvSpPr>
          <p:cNvPr id="11276" name="Oval 13"/>
          <p:cNvSpPr>
            <a:spLocks noChangeArrowheads="1"/>
          </p:cNvSpPr>
          <p:nvPr/>
        </p:nvSpPr>
        <p:spPr bwMode="auto">
          <a:xfrm>
            <a:off x="7831138" y="2935288"/>
            <a:ext cx="455612" cy="4460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2</a:t>
            </a:r>
          </a:p>
        </p:txBody>
      </p:sp>
      <p:sp>
        <p:nvSpPr>
          <p:cNvPr id="11277" name="Oval 14"/>
          <p:cNvSpPr>
            <a:spLocks noChangeArrowheads="1"/>
          </p:cNvSpPr>
          <p:nvPr/>
        </p:nvSpPr>
        <p:spPr bwMode="auto">
          <a:xfrm>
            <a:off x="7299325" y="3975100"/>
            <a:ext cx="454025" cy="4445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3</a:t>
            </a:r>
          </a:p>
        </p:txBody>
      </p:sp>
      <p:sp>
        <p:nvSpPr>
          <p:cNvPr id="11278" name="Oval 15"/>
          <p:cNvSpPr>
            <a:spLocks noChangeArrowheads="1"/>
          </p:cNvSpPr>
          <p:nvPr/>
        </p:nvSpPr>
        <p:spPr bwMode="auto">
          <a:xfrm>
            <a:off x="8364538" y="3975100"/>
            <a:ext cx="455612" cy="4445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5</a:t>
            </a:r>
          </a:p>
        </p:txBody>
      </p:sp>
      <p:sp>
        <p:nvSpPr>
          <p:cNvPr id="11279" name="Oval 16"/>
          <p:cNvSpPr>
            <a:spLocks noChangeArrowheads="1"/>
          </p:cNvSpPr>
          <p:nvPr/>
        </p:nvSpPr>
        <p:spPr bwMode="auto">
          <a:xfrm>
            <a:off x="3314700" y="2909888"/>
            <a:ext cx="455613" cy="4460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0</a:t>
            </a:r>
          </a:p>
        </p:txBody>
      </p:sp>
      <p:sp>
        <p:nvSpPr>
          <p:cNvPr id="11280" name="Oval 17"/>
          <p:cNvSpPr>
            <a:spLocks noChangeArrowheads="1"/>
          </p:cNvSpPr>
          <p:nvPr/>
        </p:nvSpPr>
        <p:spPr bwMode="auto">
          <a:xfrm>
            <a:off x="2476500" y="3949700"/>
            <a:ext cx="455613" cy="4445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6</a:t>
            </a:r>
          </a:p>
        </p:txBody>
      </p:sp>
      <p:sp>
        <p:nvSpPr>
          <p:cNvPr id="11281" name="Oval 18"/>
          <p:cNvSpPr>
            <a:spLocks noChangeArrowheads="1"/>
          </p:cNvSpPr>
          <p:nvPr/>
        </p:nvSpPr>
        <p:spPr bwMode="auto">
          <a:xfrm>
            <a:off x="3314700" y="3949700"/>
            <a:ext cx="455613" cy="4445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7</a:t>
            </a:r>
          </a:p>
        </p:txBody>
      </p:sp>
      <p:sp>
        <p:nvSpPr>
          <p:cNvPr id="11282" name="Oval 19"/>
          <p:cNvSpPr>
            <a:spLocks noChangeArrowheads="1"/>
          </p:cNvSpPr>
          <p:nvPr/>
        </p:nvSpPr>
        <p:spPr bwMode="auto">
          <a:xfrm>
            <a:off x="4152900" y="3949700"/>
            <a:ext cx="454025" cy="4445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8</a:t>
            </a:r>
          </a:p>
        </p:txBody>
      </p:sp>
      <p:sp>
        <p:nvSpPr>
          <p:cNvPr id="11283" name="Line 20"/>
          <p:cNvSpPr>
            <a:spLocks noChangeShapeType="1"/>
          </p:cNvSpPr>
          <p:nvPr/>
        </p:nvSpPr>
        <p:spPr bwMode="auto">
          <a:xfrm flipH="1">
            <a:off x="2816225" y="3295650"/>
            <a:ext cx="552450" cy="693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4" name="Line 21"/>
          <p:cNvSpPr>
            <a:spLocks noChangeShapeType="1"/>
          </p:cNvSpPr>
          <p:nvPr/>
        </p:nvSpPr>
        <p:spPr bwMode="auto">
          <a:xfrm>
            <a:off x="3524250" y="3368675"/>
            <a:ext cx="0" cy="595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5" name="Line 22"/>
          <p:cNvSpPr>
            <a:spLocks noChangeShapeType="1"/>
          </p:cNvSpPr>
          <p:nvPr/>
        </p:nvSpPr>
        <p:spPr bwMode="auto">
          <a:xfrm>
            <a:off x="3727450" y="3295650"/>
            <a:ext cx="539750" cy="668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6" name="Line 23"/>
          <p:cNvSpPr>
            <a:spLocks noChangeShapeType="1"/>
          </p:cNvSpPr>
          <p:nvPr/>
        </p:nvSpPr>
        <p:spPr bwMode="auto">
          <a:xfrm flipH="1">
            <a:off x="5346700" y="3357563"/>
            <a:ext cx="311150" cy="655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7" name="Line 24"/>
          <p:cNvSpPr>
            <a:spLocks noChangeShapeType="1"/>
          </p:cNvSpPr>
          <p:nvPr/>
        </p:nvSpPr>
        <p:spPr bwMode="auto">
          <a:xfrm>
            <a:off x="5935663" y="3357563"/>
            <a:ext cx="298450" cy="644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8" name="Line 25"/>
          <p:cNvSpPr>
            <a:spLocks noChangeShapeType="1"/>
          </p:cNvSpPr>
          <p:nvPr/>
        </p:nvSpPr>
        <p:spPr bwMode="auto">
          <a:xfrm flipH="1">
            <a:off x="7624763" y="3368675"/>
            <a:ext cx="311150" cy="620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9" name="Line 26"/>
          <p:cNvSpPr>
            <a:spLocks noChangeShapeType="1"/>
          </p:cNvSpPr>
          <p:nvPr/>
        </p:nvSpPr>
        <p:spPr bwMode="auto">
          <a:xfrm>
            <a:off x="8164513" y="3368675"/>
            <a:ext cx="334962" cy="633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0" name="Line 27"/>
          <p:cNvSpPr>
            <a:spLocks noChangeShapeType="1"/>
          </p:cNvSpPr>
          <p:nvPr/>
        </p:nvSpPr>
        <p:spPr bwMode="auto">
          <a:xfrm>
            <a:off x="1700213" y="3068638"/>
            <a:ext cx="16113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1" name="Line 28"/>
          <p:cNvSpPr>
            <a:spLocks noChangeShapeType="1"/>
          </p:cNvSpPr>
          <p:nvPr/>
        </p:nvSpPr>
        <p:spPr bwMode="auto">
          <a:xfrm>
            <a:off x="1619250" y="4149725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2" name="Line 29"/>
          <p:cNvSpPr>
            <a:spLocks noChangeShapeType="1"/>
          </p:cNvSpPr>
          <p:nvPr/>
        </p:nvSpPr>
        <p:spPr bwMode="auto">
          <a:xfrm>
            <a:off x="5795963" y="2493963"/>
            <a:ext cx="0" cy="43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3" name="Line 30"/>
          <p:cNvSpPr>
            <a:spLocks noChangeShapeType="1"/>
          </p:cNvSpPr>
          <p:nvPr/>
        </p:nvSpPr>
        <p:spPr bwMode="auto">
          <a:xfrm>
            <a:off x="1670050" y="4640263"/>
            <a:ext cx="5254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4" name="Line 31"/>
          <p:cNvSpPr>
            <a:spLocks noChangeShapeType="1"/>
          </p:cNvSpPr>
          <p:nvPr/>
        </p:nvSpPr>
        <p:spPr bwMode="auto">
          <a:xfrm flipV="1">
            <a:off x="6938963" y="3159125"/>
            <a:ext cx="0" cy="149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5" name="Line 32"/>
          <p:cNvSpPr>
            <a:spLocks noChangeShapeType="1"/>
          </p:cNvSpPr>
          <p:nvPr/>
        </p:nvSpPr>
        <p:spPr bwMode="auto">
          <a:xfrm>
            <a:off x="6938963" y="3173413"/>
            <a:ext cx="885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6" name="Text Box 33"/>
          <p:cNvSpPr txBox="1">
            <a:spLocks noChangeArrowheads="1"/>
          </p:cNvSpPr>
          <p:nvPr/>
        </p:nvSpPr>
        <p:spPr bwMode="auto">
          <a:xfrm>
            <a:off x="377825" y="2794000"/>
            <a:ext cx="814388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dirty="0">
                <a:solidFill>
                  <a:srgbClr val="FF0000"/>
                </a:solidFill>
                <a:latin typeface="Comic Sans MS" pitchFamily="66" charset="0"/>
              </a:rPr>
              <a:t>Set</a:t>
            </a:r>
          </a:p>
          <a:p>
            <a:pPr>
              <a:spcBef>
                <a:spcPct val="50000"/>
              </a:spcBef>
            </a:pPr>
            <a:r>
              <a:rPr lang="en-US" altLang="zh-TW" dirty="0">
                <a:solidFill>
                  <a:srgbClr val="FF0000"/>
                </a:solidFill>
                <a:latin typeface="Comic Sans MS" pitchFamily="66" charset="0"/>
              </a:rPr>
              <a:t>Nam</a:t>
            </a:r>
            <a:r>
              <a:rPr lang="en-US" altLang="zh-TW" dirty="0">
                <a:solidFill>
                  <a:srgbClr val="FFCC00"/>
                </a:solidFill>
                <a:latin typeface="Comic Sans MS" pitchFamily="66" charset="0"/>
              </a:rPr>
              <a:t>e</a:t>
            </a:r>
          </a:p>
        </p:txBody>
      </p:sp>
      <p:sp>
        <p:nvSpPr>
          <p:cNvPr id="11297" name="Text Box 34"/>
          <p:cNvSpPr txBox="1">
            <a:spLocks noChangeArrowheads="1"/>
          </p:cNvSpPr>
          <p:nvPr/>
        </p:nvSpPr>
        <p:spPr bwMode="auto">
          <a:xfrm>
            <a:off x="1187450" y="2990850"/>
            <a:ext cx="958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dirty="0">
                <a:solidFill>
                  <a:srgbClr val="FF0000"/>
                </a:solidFill>
                <a:latin typeface="Comic Sans MS" pitchFamily="66" charset="0"/>
              </a:rPr>
              <a:t>Pointer</a:t>
            </a:r>
          </a:p>
        </p:txBody>
      </p:sp>
      <p:sp>
        <p:nvSpPr>
          <p:cNvPr id="11298" name="Line 35"/>
          <p:cNvSpPr>
            <a:spLocks noChangeShapeType="1"/>
          </p:cNvSpPr>
          <p:nvPr/>
        </p:nvSpPr>
        <p:spPr bwMode="auto">
          <a:xfrm>
            <a:off x="2268538" y="2493963"/>
            <a:ext cx="0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9" name="Line 36"/>
          <p:cNvSpPr>
            <a:spLocks noChangeShapeType="1"/>
          </p:cNvSpPr>
          <p:nvPr/>
        </p:nvSpPr>
        <p:spPr bwMode="auto">
          <a:xfrm>
            <a:off x="1692275" y="3068638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300" name="Line 37"/>
          <p:cNvSpPr>
            <a:spLocks noChangeShapeType="1"/>
          </p:cNvSpPr>
          <p:nvPr/>
        </p:nvSpPr>
        <p:spPr bwMode="auto">
          <a:xfrm>
            <a:off x="2268538" y="2493963"/>
            <a:ext cx="3527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b="1" dirty="0">
                <a:latin typeface="Times New Roman" pitchFamily="18" charset="0"/>
                <a:cs typeface="Times New Roman" pitchFamily="18" charset="0"/>
              </a:rPr>
              <a:t>Array Representation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We could use an </a:t>
            </a:r>
            <a:r>
              <a:rPr lang="en-US" altLang="zh-TW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array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 for the set name. Or the set name can be an element at the root.</a:t>
            </a:r>
          </a:p>
          <a:p>
            <a:pPr eaLnBrk="1" hangingPunct="1"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Assume set elements are numbered 0 through </a:t>
            </a:r>
            <a:r>
              <a:rPr lang="en-US" altLang="zh-TW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-1.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016000" y="4437063"/>
            <a:ext cx="914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i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1943100" y="4449763"/>
            <a:ext cx="5953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[0]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2536825" y="4448175"/>
            <a:ext cx="5953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[1]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3130550" y="4446588"/>
            <a:ext cx="5953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[2]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3725863" y="4448175"/>
            <a:ext cx="5953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[3]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4319588" y="4446588"/>
            <a:ext cx="5953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[4]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4916488" y="4448175"/>
            <a:ext cx="5953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[5]</a:t>
            </a: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5510213" y="4446588"/>
            <a:ext cx="5953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[6]</a:t>
            </a: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6103938" y="4445000"/>
            <a:ext cx="5953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[7]</a:t>
            </a: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6699250" y="4446588"/>
            <a:ext cx="5953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[8]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7292975" y="4445000"/>
            <a:ext cx="5953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[9]</a:t>
            </a: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1028700" y="4856163"/>
            <a:ext cx="914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parent</a:t>
            </a: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1941513" y="4854575"/>
            <a:ext cx="5953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-1</a:t>
            </a: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2535238" y="4852988"/>
            <a:ext cx="5953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4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3128963" y="4851400"/>
            <a:ext cx="5953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-1</a:t>
            </a: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3724275" y="4852988"/>
            <a:ext cx="5953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2</a:t>
            </a:r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4318000" y="4851400"/>
            <a:ext cx="5953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-1</a:t>
            </a:r>
          </a:p>
        </p:txBody>
      </p:sp>
      <p:sp>
        <p:nvSpPr>
          <p:cNvPr id="12309" name="Rectangle 21"/>
          <p:cNvSpPr>
            <a:spLocks noChangeArrowheads="1"/>
          </p:cNvSpPr>
          <p:nvPr/>
        </p:nvSpPr>
        <p:spPr bwMode="auto">
          <a:xfrm>
            <a:off x="4914900" y="4852988"/>
            <a:ext cx="5953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2</a:t>
            </a:r>
          </a:p>
        </p:txBody>
      </p:sp>
      <p:sp>
        <p:nvSpPr>
          <p:cNvPr id="12310" name="Rectangle 22"/>
          <p:cNvSpPr>
            <a:spLocks noChangeArrowheads="1"/>
          </p:cNvSpPr>
          <p:nvPr/>
        </p:nvSpPr>
        <p:spPr bwMode="auto">
          <a:xfrm>
            <a:off x="5508625" y="4851400"/>
            <a:ext cx="5953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0</a:t>
            </a:r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6102350" y="4849813"/>
            <a:ext cx="5953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0</a:t>
            </a:r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6697663" y="4851400"/>
            <a:ext cx="5953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0</a:t>
            </a:r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7291388" y="4849813"/>
            <a:ext cx="5953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4</a:t>
            </a:r>
          </a:p>
        </p:txBody>
      </p:sp>
      <p:sp>
        <p:nvSpPr>
          <p:cNvPr id="226330" name="Line 26"/>
          <p:cNvSpPr>
            <a:spLocks noChangeShapeType="1"/>
          </p:cNvSpPr>
          <p:nvPr/>
        </p:nvSpPr>
        <p:spPr bwMode="auto">
          <a:xfrm flipH="1" flipV="1">
            <a:off x="2268538" y="5300663"/>
            <a:ext cx="1008062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6331" name="Line 27"/>
          <p:cNvSpPr>
            <a:spLocks noChangeShapeType="1"/>
          </p:cNvSpPr>
          <p:nvPr/>
        </p:nvSpPr>
        <p:spPr bwMode="auto">
          <a:xfrm flipH="1" flipV="1">
            <a:off x="3492500" y="5300663"/>
            <a:ext cx="71438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6332" name="Line 28"/>
          <p:cNvSpPr>
            <a:spLocks noChangeShapeType="1"/>
          </p:cNvSpPr>
          <p:nvPr/>
        </p:nvSpPr>
        <p:spPr bwMode="auto">
          <a:xfrm flipV="1">
            <a:off x="3924300" y="5300663"/>
            <a:ext cx="792163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6333" name="Text Box 29"/>
          <p:cNvSpPr txBox="1">
            <a:spLocks noChangeArrowheads="1"/>
          </p:cNvSpPr>
          <p:nvPr/>
        </p:nvSpPr>
        <p:spPr bwMode="auto">
          <a:xfrm>
            <a:off x="3400425" y="5824538"/>
            <a:ext cx="666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/>
              <a:t>Root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30" grpId="0" animBg="1"/>
      <p:bldP spid="226331" grpId="0" animBg="1"/>
      <p:bldP spid="226332" grpId="0" animBg="1"/>
      <p:bldP spid="2263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81" name="Rectangle 29"/>
          <p:cNvSpPr>
            <a:spLocks noChangeArrowheads="1"/>
          </p:cNvSpPr>
          <p:nvPr/>
        </p:nvSpPr>
        <p:spPr bwMode="auto">
          <a:xfrm>
            <a:off x="1816100" y="3814763"/>
            <a:ext cx="5953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b="1" dirty="0">
                <a:latin typeface="Times New Roman" pitchFamily="18" charset="0"/>
                <a:cs typeface="Times New Roman" pitchFamily="18" charset="0"/>
              </a:rPr>
              <a:t>Array Representation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598613"/>
            <a:ext cx="8226425" cy="14700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000" b="1" dirty="0">
                <a:effectLst/>
              </a:rPr>
              <a:t>void </a:t>
            </a:r>
            <a:r>
              <a:rPr lang="en-US" altLang="zh-TW" sz="1800" dirty="0">
                <a:effectLst/>
              </a:rPr>
              <a:t>Union1</a:t>
            </a:r>
            <a:r>
              <a:rPr lang="en-US" altLang="zh-TW" sz="2000" dirty="0">
                <a:effectLst/>
              </a:rPr>
              <a:t>( </a:t>
            </a:r>
            <a:r>
              <a:rPr lang="en-US" altLang="zh-TW" sz="2000" b="1" dirty="0" err="1">
                <a:effectLst/>
              </a:rPr>
              <a:t>int</a:t>
            </a:r>
            <a:r>
              <a:rPr lang="en-US" altLang="zh-TW" sz="2000" dirty="0">
                <a:effectLst/>
              </a:rPr>
              <a:t> </a:t>
            </a:r>
            <a:r>
              <a:rPr lang="en-US" altLang="zh-TW" sz="2000" dirty="0" err="1">
                <a:effectLst/>
              </a:rPr>
              <a:t>i</a:t>
            </a:r>
            <a:r>
              <a:rPr lang="en-US" altLang="zh-TW" sz="2000" dirty="0">
                <a:effectLst/>
              </a:rPr>
              <a:t> , </a:t>
            </a:r>
            <a:r>
              <a:rPr lang="en-US" altLang="zh-TW" sz="2000" b="1" dirty="0" err="1">
                <a:effectLst/>
              </a:rPr>
              <a:t>int</a:t>
            </a:r>
            <a:r>
              <a:rPr lang="en-US" altLang="zh-TW" sz="2000" dirty="0">
                <a:effectLst/>
              </a:rPr>
              <a:t> j 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000" dirty="0">
                <a:effectLst/>
              </a:rPr>
              <a:t>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000" dirty="0">
                <a:effectLst/>
              </a:rPr>
              <a:t>	parent[</a:t>
            </a:r>
            <a:r>
              <a:rPr lang="en-US" altLang="zh-TW" sz="2000" dirty="0" err="1">
                <a:effectLst/>
              </a:rPr>
              <a:t>i</a:t>
            </a:r>
            <a:r>
              <a:rPr lang="en-US" altLang="zh-TW" sz="2000" dirty="0">
                <a:effectLst/>
              </a:rPr>
              <a:t>] = j 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000" dirty="0">
                <a:effectLst/>
              </a:rPr>
              <a:t>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sz="2000" dirty="0">
              <a:effectLst/>
            </a:endParaRPr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900113" y="3395663"/>
            <a:ext cx="914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i</a:t>
            </a:r>
          </a:p>
        </p:txBody>
      </p:sp>
      <p:sp>
        <p:nvSpPr>
          <p:cNvPr id="13318" name="Rectangle 5"/>
          <p:cNvSpPr>
            <a:spLocks noChangeArrowheads="1"/>
          </p:cNvSpPr>
          <p:nvPr/>
        </p:nvSpPr>
        <p:spPr bwMode="auto">
          <a:xfrm>
            <a:off x="1816100" y="3382963"/>
            <a:ext cx="5953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[0]</a:t>
            </a:r>
          </a:p>
        </p:txBody>
      </p:sp>
      <p:sp>
        <p:nvSpPr>
          <p:cNvPr id="13319" name="Rectangle 6"/>
          <p:cNvSpPr>
            <a:spLocks noChangeArrowheads="1"/>
          </p:cNvSpPr>
          <p:nvPr/>
        </p:nvSpPr>
        <p:spPr bwMode="auto">
          <a:xfrm>
            <a:off x="2411413" y="3382963"/>
            <a:ext cx="5953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[1]</a:t>
            </a:r>
          </a:p>
        </p:txBody>
      </p:sp>
      <p:sp>
        <p:nvSpPr>
          <p:cNvPr id="13320" name="Rectangle 7"/>
          <p:cNvSpPr>
            <a:spLocks noChangeArrowheads="1"/>
          </p:cNvSpPr>
          <p:nvPr/>
        </p:nvSpPr>
        <p:spPr bwMode="auto">
          <a:xfrm>
            <a:off x="3001963" y="3362325"/>
            <a:ext cx="5953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[2]</a:t>
            </a:r>
          </a:p>
        </p:txBody>
      </p:sp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3597275" y="3363913"/>
            <a:ext cx="5953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[3]</a:t>
            </a:r>
          </a:p>
        </p:txBody>
      </p:sp>
      <p:sp>
        <p:nvSpPr>
          <p:cNvPr id="13322" name="Rectangle 9"/>
          <p:cNvSpPr>
            <a:spLocks noChangeArrowheads="1"/>
          </p:cNvSpPr>
          <p:nvPr/>
        </p:nvSpPr>
        <p:spPr bwMode="auto">
          <a:xfrm>
            <a:off x="4191000" y="3362325"/>
            <a:ext cx="5953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[4]</a:t>
            </a:r>
          </a:p>
        </p:txBody>
      </p:sp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4787900" y="3363913"/>
            <a:ext cx="5953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[5]</a:t>
            </a:r>
          </a:p>
        </p:txBody>
      </p:sp>
      <p:sp>
        <p:nvSpPr>
          <p:cNvPr id="13324" name="Rectangle 11"/>
          <p:cNvSpPr>
            <a:spLocks noChangeArrowheads="1"/>
          </p:cNvSpPr>
          <p:nvPr/>
        </p:nvSpPr>
        <p:spPr bwMode="auto">
          <a:xfrm>
            <a:off x="5381625" y="3362325"/>
            <a:ext cx="5953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[6]</a:t>
            </a:r>
          </a:p>
        </p:txBody>
      </p:sp>
      <p:sp>
        <p:nvSpPr>
          <p:cNvPr id="13325" name="Rectangle 12"/>
          <p:cNvSpPr>
            <a:spLocks noChangeArrowheads="1"/>
          </p:cNvSpPr>
          <p:nvPr/>
        </p:nvSpPr>
        <p:spPr bwMode="auto">
          <a:xfrm>
            <a:off x="5975350" y="3360738"/>
            <a:ext cx="5953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[7]</a:t>
            </a:r>
          </a:p>
        </p:txBody>
      </p:sp>
      <p:sp>
        <p:nvSpPr>
          <p:cNvPr id="13326" name="Rectangle 13"/>
          <p:cNvSpPr>
            <a:spLocks noChangeArrowheads="1"/>
          </p:cNvSpPr>
          <p:nvPr/>
        </p:nvSpPr>
        <p:spPr bwMode="auto">
          <a:xfrm>
            <a:off x="6570663" y="3362325"/>
            <a:ext cx="5953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[8]</a:t>
            </a:r>
          </a:p>
        </p:txBody>
      </p:sp>
      <p:sp>
        <p:nvSpPr>
          <p:cNvPr id="13327" name="Rectangle 14"/>
          <p:cNvSpPr>
            <a:spLocks noChangeArrowheads="1"/>
          </p:cNvSpPr>
          <p:nvPr/>
        </p:nvSpPr>
        <p:spPr bwMode="auto">
          <a:xfrm>
            <a:off x="7164388" y="3360738"/>
            <a:ext cx="5953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[9]</a:t>
            </a:r>
          </a:p>
        </p:txBody>
      </p:sp>
      <p:sp>
        <p:nvSpPr>
          <p:cNvPr id="13328" name="Rectangle 15"/>
          <p:cNvSpPr>
            <a:spLocks noChangeArrowheads="1"/>
          </p:cNvSpPr>
          <p:nvPr/>
        </p:nvSpPr>
        <p:spPr bwMode="auto">
          <a:xfrm>
            <a:off x="900113" y="3814763"/>
            <a:ext cx="914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parent</a:t>
            </a:r>
          </a:p>
        </p:txBody>
      </p:sp>
      <p:sp>
        <p:nvSpPr>
          <p:cNvPr id="228368" name="Rectangle 16"/>
          <p:cNvSpPr>
            <a:spLocks noChangeArrowheads="1"/>
          </p:cNvSpPr>
          <p:nvPr/>
        </p:nvSpPr>
        <p:spPr bwMode="auto">
          <a:xfrm>
            <a:off x="1835150" y="3789363"/>
            <a:ext cx="5953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zh-TW">
              <a:latin typeface="Comic Sans MS" pitchFamily="66" charset="0"/>
            </a:endParaRPr>
          </a:p>
        </p:txBody>
      </p:sp>
      <p:sp>
        <p:nvSpPr>
          <p:cNvPr id="13330" name="Rectangle 17"/>
          <p:cNvSpPr>
            <a:spLocks noChangeArrowheads="1"/>
          </p:cNvSpPr>
          <p:nvPr/>
        </p:nvSpPr>
        <p:spPr bwMode="auto">
          <a:xfrm>
            <a:off x="2411413" y="3811588"/>
            <a:ext cx="5953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4</a:t>
            </a:r>
          </a:p>
        </p:txBody>
      </p:sp>
      <p:sp>
        <p:nvSpPr>
          <p:cNvPr id="13331" name="Rectangle 18"/>
          <p:cNvSpPr>
            <a:spLocks noChangeArrowheads="1"/>
          </p:cNvSpPr>
          <p:nvPr/>
        </p:nvSpPr>
        <p:spPr bwMode="auto">
          <a:xfrm>
            <a:off x="2987675" y="3792538"/>
            <a:ext cx="5953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-1</a:t>
            </a:r>
          </a:p>
        </p:txBody>
      </p:sp>
      <p:sp>
        <p:nvSpPr>
          <p:cNvPr id="13332" name="Rectangle 19"/>
          <p:cNvSpPr>
            <a:spLocks noChangeArrowheads="1"/>
          </p:cNvSpPr>
          <p:nvPr/>
        </p:nvSpPr>
        <p:spPr bwMode="auto">
          <a:xfrm>
            <a:off x="3595688" y="3814763"/>
            <a:ext cx="5953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2</a:t>
            </a:r>
          </a:p>
        </p:txBody>
      </p:sp>
      <p:sp>
        <p:nvSpPr>
          <p:cNvPr id="13333" name="Rectangle 20"/>
          <p:cNvSpPr>
            <a:spLocks noChangeArrowheads="1"/>
          </p:cNvSpPr>
          <p:nvPr/>
        </p:nvSpPr>
        <p:spPr bwMode="auto">
          <a:xfrm>
            <a:off x="4189413" y="3813175"/>
            <a:ext cx="5953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-1</a:t>
            </a:r>
          </a:p>
        </p:txBody>
      </p:sp>
      <p:sp>
        <p:nvSpPr>
          <p:cNvPr id="13334" name="Rectangle 21"/>
          <p:cNvSpPr>
            <a:spLocks noChangeArrowheads="1"/>
          </p:cNvSpPr>
          <p:nvPr/>
        </p:nvSpPr>
        <p:spPr bwMode="auto">
          <a:xfrm>
            <a:off x="4786313" y="3814763"/>
            <a:ext cx="5953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2</a:t>
            </a:r>
          </a:p>
        </p:txBody>
      </p:sp>
      <p:sp>
        <p:nvSpPr>
          <p:cNvPr id="13335" name="Rectangle 22"/>
          <p:cNvSpPr>
            <a:spLocks noChangeArrowheads="1"/>
          </p:cNvSpPr>
          <p:nvPr/>
        </p:nvSpPr>
        <p:spPr bwMode="auto">
          <a:xfrm>
            <a:off x="5380038" y="3813175"/>
            <a:ext cx="5953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0</a:t>
            </a:r>
          </a:p>
        </p:txBody>
      </p:sp>
      <p:sp>
        <p:nvSpPr>
          <p:cNvPr id="13336" name="Rectangle 23"/>
          <p:cNvSpPr>
            <a:spLocks noChangeArrowheads="1"/>
          </p:cNvSpPr>
          <p:nvPr/>
        </p:nvSpPr>
        <p:spPr bwMode="auto">
          <a:xfrm>
            <a:off x="5973763" y="3811588"/>
            <a:ext cx="5953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0</a:t>
            </a:r>
          </a:p>
        </p:txBody>
      </p:sp>
      <p:sp>
        <p:nvSpPr>
          <p:cNvPr id="13337" name="Rectangle 24"/>
          <p:cNvSpPr>
            <a:spLocks noChangeArrowheads="1"/>
          </p:cNvSpPr>
          <p:nvPr/>
        </p:nvSpPr>
        <p:spPr bwMode="auto">
          <a:xfrm>
            <a:off x="6569075" y="3813175"/>
            <a:ext cx="5953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0</a:t>
            </a:r>
          </a:p>
        </p:txBody>
      </p:sp>
      <p:sp>
        <p:nvSpPr>
          <p:cNvPr id="13338" name="Rectangle 25"/>
          <p:cNvSpPr>
            <a:spLocks noChangeArrowheads="1"/>
          </p:cNvSpPr>
          <p:nvPr/>
        </p:nvSpPr>
        <p:spPr bwMode="auto">
          <a:xfrm>
            <a:off x="7162800" y="3811588"/>
            <a:ext cx="5953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4</a:t>
            </a:r>
          </a:p>
        </p:txBody>
      </p:sp>
      <p:sp>
        <p:nvSpPr>
          <p:cNvPr id="13339" name="Rectangle 27"/>
          <p:cNvSpPr>
            <a:spLocks noChangeArrowheads="1"/>
          </p:cNvSpPr>
          <p:nvPr/>
        </p:nvSpPr>
        <p:spPr bwMode="auto">
          <a:xfrm>
            <a:off x="468313" y="4987925"/>
            <a:ext cx="5761037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b="1" dirty="0" err="1"/>
              <a:t>int</a:t>
            </a:r>
            <a:r>
              <a:rPr lang="en-US" altLang="zh-TW" dirty="0"/>
              <a:t>  Find1( </a:t>
            </a:r>
            <a:r>
              <a:rPr lang="en-US" altLang="zh-TW" b="1" dirty="0" err="1"/>
              <a:t>int</a:t>
            </a:r>
            <a:r>
              <a:rPr lang="en-US" altLang="zh-TW" dirty="0"/>
              <a:t> </a:t>
            </a:r>
            <a:r>
              <a:rPr lang="en-US" altLang="zh-TW" dirty="0" err="1"/>
              <a:t>i</a:t>
            </a:r>
            <a:r>
              <a:rPr lang="en-US" altLang="zh-TW" dirty="0"/>
              <a:t> )</a:t>
            </a:r>
          </a:p>
          <a:p>
            <a:r>
              <a:rPr lang="en-US" altLang="zh-TW" dirty="0"/>
              <a:t>{</a:t>
            </a:r>
          </a:p>
          <a:p>
            <a:r>
              <a:rPr lang="en-US" altLang="zh-TW" dirty="0"/>
              <a:t>	</a:t>
            </a:r>
            <a:r>
              <a:rPr lang="en-GB" dirty="0"/>
              <a:t>while (p[</a:t>
            </a:r>
            <a:r>
              <a:rPr lang="en-GB" dirty="0" err="1"/>
              <a:t>i</a:t>
            </a:r>
            <a:r>
              <a:rPr lang="en-GB" dirty="0"/>
              <a:t>] &gt;=0) do </a:t>
            </a:r>
            <a:r>
              <a:rPr lang="en-GB" dirty="0" err="1"/>
              <a:t>i</a:t>
            </a:r>
            <a:r>
              <a:rPr lang="en-GB" dirty="0"/>
              <a:t> :=p[</a:t>
            </a:r>
            <a:r>
              <a:rPr lang="en-GB" dirty="0" err="1"/>
              <a:t>i</a:t>
            </a:r>
            <a:r>
              <a:rPr lang="en-GB" dirty="0"/>
              <a:t>];</a:t>
            </a:r>
            <a:r>
              <a:rPr lang="en-US" altLang="zh-TW" dirty="0"/>
              <a:t> </a:t>
            </a:r>
          </a:p>
          <a:p>
            <a:r>
              <a:rPr lang="en-US" altLang="zh-TW" dirty="0"/>
              <a:t>	</a:t>
            </a:r>
            <a:r>
              <a:rPr lang="en-US" altLang="zh-TW" b="1" dirty="0"/>
              <a:t>return</a:t>
            </a:r>
            <a:r>
              <a:rPr lang="en-US" altLang="zh-TW" dirty="0"/>
              <a:t> </a:t>
            </a:r>
            <a:r>
              <a:rPr lang="en-US" altLang="zh-TW" dirty="0" err="1"/>
              <a:t>i</a:t>
            </a:r>
            <a:r>
              <a:rPr lang="en-US" altLang="zh-TW" dirty="0"/>
              <a:t> ;</a:t>
            </a:r>
          </a:p>
          <a:p>
            <a:r>
              <a:rPr lang="en-US" altLang="zh-TW" dirty="0"/>
              <a:t>}</a:t>
            </a:r>
          </a:p>
        </p:txBody>
      </p:sp>
      <p:sp>
        <p:nvSpPr>
          <p:cNvPr id="228380" name="Rectangle 28"/>
          <p:cNvSpPr>
            <a:spLocks noChangeArrowheads="1"/>
          </p:cNvSpPr>
          <p:nvPr/>
        </p:nvSpPr>
        <p:spPr bwMode="auto">
          <a:xfrm>
            <a:off x="1042988" y="2997200"/>
            <a:ext cx="30925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EX: S1 ∪ S2    Union1( 0 , 2 ) ;</a:t>
            </a:r>
          </a:p>
        </p:txBody>
      </p:sp>
      <p:sp>
        <p:nvSpPr>
          <p:cNvPr id="228382" name="Rectangle 30"/>
          <p:cNvSpPr>
            <a:spLocks noChangeArrowheads="1"/>
          </p:cNvSpPr>
          <p:nvPr/>
        </p:nvSpPr>
        <p:spPr bwMode="auto">
          <a:xfrm>
            <a:off x="1042988" y="4621213"/>
            <a:ext cx="15840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EX: Find1(  5 ) ;</a:t>
            </a:r>
          </a:p>
        </p:txBody>
      </p:sp>
      <p:sp>
        <p:nvSpPr>
          <p:cNvPr id="228383" name="Rectangle 31"/>
          <p:cNvSpPr>
            <a:spLocks noChangeArrowheads="1"/>
          </p:cNvSpPr>
          <p:nvPr/>
        </p:nvSpPr>
        <p:spPr bwMode="auto">
          <a:xfrm>
            <a:off x="1331913" y="5564188"/>
            <a:ext cx="3816350" cy="2889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3" name="Text Box 32"/>
          <p:cNvSpPr txBox="1">
            <a:spLocks noChangeArrowheads="1"/>
          </p:cNvSpPr>
          <p:nvPr/>
        </p:nvSpPr>
        <p:spPr bwMode="auto">
          <a:xfrm>
            <a:off x="6300788" y="4843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28385" name="Text Box 33"/>
          <p:cNvSpPr txBox="1">
            <a:spLocks noChangeArrowheads="1"/>
          </p:cNvSpPr>
          <p:nvPr/>
        </p:nvSpPr>
        <p:spPr bwMode="auto">
          <a:xfrm>
            <a:off x="6064250" y="4935538"/>
            <a:ext cx="234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/>
              <a:t>i</a:t>
            </a:r>
          </a:p>
        </p:txBody>
      </p:sp>
      <p:sp>
        <p:nvSpPr>
          <p:cNvPr id="228386" name="Line 34"/>
          <p:cNvSpPr>
            <a:spLocks noChangeShapeType="1"/>
          </p:cNvSpPr>
          <p:nvPr/>
        </p:nvSpPr>
        <p:spPr bwMode="auto">
          <a:xfrm flipH="1" flipV="1">
            <a:off x="5076825" y="4292600"/>
            <a:ext cx="10080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8387" name="Line 35"/>
          <p:cNvSpPr>
            <a:spLocks noChangeShapeType="1"/>
          </p:cNvSpPr>
          <p:nvPr/>
        </p:nvSpPr>
        <p:spPr bwMode="auto">
          <a:xfrm flipH="1" flipV="1">
            <a:off x="3276600" y="4221163"/>
            <a:ext cx="2735263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8388" name="Text Box 36"/>
          <p:cNvSpPr txBox="1">
            <a:spLocks noChangeArrowheads="1"/>
          </p:cNvSpPr>
          <p:nvPr/>
        </p:nvSpPr>
        <p:spPr bwMode="auto">
          <a:xfrm>
            <a:off x="6280150" y="4933950"/>
            <a:ext cx="50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/>
              <a:t>= 2</a:t>
            </a:r>
          </a:p>
        </p:txBody>
      </p:sp>
      <p:sp>
        <p:nvSpPr>
          <p:cNvPr id="228389" name="Rectangle 37"/>
          <p:cNvSpPr>
            <a:spLocks noChangeArrowheads="1"/>
          </p:cNvSpPr>
          <p:nvPr/>
        </p:nvSpPr>
        <p:spPr bwMode="auto">
          <a:xfrm>
            <a:off x="827088" y="2276475"/>
            <a:ext cx="1441450" cy="3603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8390" name="Rectangle 38"/>
          <p:cNvSpPr>
            <a:spLocks noChangeArrowheads="1"/>
          </p:cNvSpPr>
          <p:nvPr/>
        </p:nvSpPr>
        <p:spPr bwMode="auto">
          <a:xfrm>
            <a:off x="1331913" y="5851525"/>
            <a:ext cx="3816350" cy="2889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81" grpId="0" build="allAtOnce" animBg="1"/>
      <p:bldP spid="228380" grpId="0"/>
      <p:bldP spid="228382" grpId="0"/>
      <p:bldP spid="228383" grpId="0" animBg="1"/>
      <p:bldP spid="228383" grpId="1" animBg="1"/>
      <p:bldP spid="228383" grpId="2" animBg="1"/>
      <p:bldP spid="228383" grpId="3" animBg="1"/>
      <p:bldP spid="228385" grpId="0"/>
      <p:bldP spid="228386" grpId="0" animBg="1"/>
      <p:bldP spid="228386" grpId="1" animBg="1"/>
      <p:bldP spid="228387" grpId="0" animBg="1"/>
      <p:bldP spid="228389" grpId="0" animBg="1"/>
      <p:bldP spid="228389" grpId="1" animBg="1"/>
      <p:bldP spid="228390" grpId="0" animBg="1"/>
      <p:bldP spid="228390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b="1" dirty="0">
                <a:latin typeface="Times New Roman" pitchFamily="18" charset="0"/>
                <a:cs typeface="Times New Roman" pitchFamily="18" charset="0"/>
              </a:rPr>
              <a:t>Analysis Union-Find Operations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400" dirty="0"/>
              <a:t>For a set of </a:t>
            </a:r>
            <a:r>
              <a:rPr lang="en-US" altLang="zh-TW" sz="2400" i="1" dirty="0"/>
              <a:t>n</a:t>
            </a:r>
            <a:r>
              <a:rPr lang="en-US" altLang="zh-TW" sz="2400" dirty="0"/>
              <a:t> elements each in a set of its own, then the result of the union function is a degenerate tree.</a:t>
            </a:r>
            <a:endParaRPr lang="en-US" altLang="zh-TW" sz="2000" dirty="0"/>
          </a:p>
          <a:p>
            <a:pPr eaLnBrk="1" hangingPunct="1">
              <a:defRPr/>
            </a:pPr>
            <a:r>
              <a:rPr lang="en-US" altLang="zh-TW" sz="2400" dirty="0"/>
              <a:t>The time complexity of the following union-find operation is </a:t>
            </a:r>
            <a:r>
              <a:rPr lang="en-US" altLang="zh-TW" sz="2400" b="1" i="1" dirty="0">
                <a:solidFill>
                  <a:srgbClr val="FF0000"/>
                </a:solidFill>
              </a:rPr>
              <a:t>O</a:t>
            </a:r>
            <a:r>
              <a:rPr lang="en-US" altLang="zh-TW" sz="2400" b="1" dirty="0">
                <a:solidFill>
                  <a:srgbClr val="FF0000"/>
                </a:solidFill>
              </a:rPr>
              <a:t>(</a:t>
            </a:r>
            <a:r>
              <a:rPr lang="en-US" altLang="zh-TW" sz="2400" b="1" i="1" dirty="0">
                <a:solidFill>
                  <a:srgbClr val="FF0000"/>
                </a:solidFill>
              </a:rPr>
              <a:t>n</a:t>
            </a:r>
            <a:r>
              <a:rPr lang="en-US" altLang="zh-TW" sz="2400" b="1" baseline="30000" dirty="0">
                <a:solidFill>
                  <a:srgbClr val="FF0000"/>
                </a:solidFill>
              </a:rPr>
              <a:t>2</a:t>
            </a:r>
            <a:r>
              <a:rPr lang="en-US" altLang="zh-TW" sz="2400" b="1" dirty="0">
                <a:solidFill>
                  <a:srgbClr val="FF0000"/>
                </a:solidFill>
              </a:rPr>
              <a:t>).</a:t>
            </a:r>
          </a:p>
          <a:p>
            <a:pPr eaLnBrk="1" hangingPunct="1">
              <a:defRPr/>
            </a:pPr>
            <a:r>
              <a:rPr lang="en-US" altLang="zh-TW" sz="2400" dirty="0"/>
              <a:t>The complexity can be improved by using </a:t>
            </a:r>
            <a:br>
              <a:rPr lang="en-US" altLang="zh-TW" sz="2400" dirty="0"/>
            </a:br>
            <a:r>
              <a:rPr lang="en-US" altLang="zh-TW" sz="2400" dirty="0"/>
              <a:t>weighting rule for union.</a:t>
            </a:r>
          </a:p>
        </p:txBody>
      </p:sp>
      <p:sp>
        <p:nvSpPr>
          <p:cNvPr id="14340" name="Oval 4"/>
          <p:cNvSpPr>
            <a:spLocks noChangeArrowheads="1"/>
          </p:cNvSpPr>
          <p:nvPr/>
        </p:nvSpPr>
        <p:spPr bwMode="auto">
          <a:xfrm>
            <a:off x="7094538" y="3122613"/>
            <a:ext cx="493712" cy="4937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n-1</a:t>
            </a:r>
          </a:p>
        </p:txBody>
      </p:sp>
      <p:sp>
        <p:nvSpPr>
          <p:cNvPr id="14341" name="Oval 5"/>
          <p:cNvSpPr>
            <a:spLocks noChangeArrowheads="1"/>
          </p:cNvSpPr>
          <p:nvPr/>
        </p:nvSpPr>
        <p:spPr bwMode="auto">
          <a:xfrm>
            <a:off x="7094538" y="3986213"/>
            <a:ext cx="493712" cy="4937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n-2</a:t>
            </a:r>
          </a:p>
        </p:txBody>
      </p:sp>
      <p:sp>
        <p:nvSpPr>
          <p:cNvPr id="14342" name="Oval 6"/>
          <p:cNvSpPr>
            <a:spLocks noChangeArrowheads="1"/>
          </p:cNvSpPr>
          <p:nvPr/>
        </p:nvSpPr>
        <p:spPr bwMode="auto">
          <a:xfrm>
            <a:off x="7092950" y="6175375"/>
            <a:ext cx="493713" cy="4937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0</a:t>
            </a:r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7319963" y="5164138"/>
            <a:ext cx="60325" cy="444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Oval 8"/>
          <p:cNvSpPr>
            <a:spLocks noChangeArrowheads="1"/>
          </p:cNvSpPr>
          <p:nvPr/>
        </p:nvSpPr>
        <p:spPr bwMode="auto">
          <a:xfrm>
            <a:off x="7319963" y="5380038"/>
            <a:ext cx="60325" cy="444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Oval 9"/>
          <p:cNvSpPr>
            <a:spLocks noChangeArrowheads="1"/>
          </p:cNvSpPr>
          <p:nvPr/>
        </p:nvSpPr>
        <p:spPr bwMode="auto">
          <a:xfrm>
            <a:off x="7319963" y="5595938"/>
            <a:ext cx="60325" cy="444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 flipV="1">
            <a:off x="7351713" y="5845175"/>
            <a:ext cx="0" cy="334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 flipV="1">
            <a:off x="7321550" y="4467225"/>
            <a:ext cx="0" cy="361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 flipV="1">
            <a:off x="7321550" y="3640138"/>
            <a:ext cx="0" cy="347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5003800" y="4508500"/>
            <a:ext cx="2176463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Union operation</a:t>
            </a:r>
          </a:p>
          <a:p>
            <a:pPr>
              <a:spcBef>
                <a:spcPct val="50000"/>
              </a:spcBef>
            </a:pPr>
            <a:r>
              <a:rPr lang="en-US" altLang="zh-TW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5029200" y="5638800"/>
            <a:ext cx="2117725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b="1" dirty="0">
                <a:solidFill>
                  <a:srgbClr val="FF0000"/>
                </a:solidFill>
                <a:latin typeface="Comic Sans MS" pitchFamily="66" charset="0"/>
              </a:rPr>
              <a:t>Find operation</a:t>
            </a:r>
          </a:p>
          <a:p>
            <a:pPr>
              <a:spcBef>
                <a:spcPct val="50000"/>
              </a:spcBef>
            </a:pPr>
            <a:r>
              <a:rPr lang="en-US" altLang="zh-TW" b="1" dirty="0">
                <a:solidFill>
                  <a:srgbClr val="FF0000"/>
                </a:solidFill>
                <a:latin typeface="Comic Sans MS" pitchFamily="66" charset="0"/>
              </a:rPr>
              <a:t>O(n</a:t>
            </a:r>
            <a:r>
              <a:rPr lang="en-US" altLang="zh-TW" b="1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altLang="zh-TW" b="1" dirty="0">
                <a:solidFill>
                  <a:srgbClr val="FF0000"/>
                </a:solidFill>
                <a:latin typeface="Comic Sans MS" pitchFamily="66" charset="0"/>
              </a:rPr>
              <a:t>)     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2371725" y="4478338"/>
            <a:ext cx="2873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Comic Sans MS" pitchFamily="66" charset="0"/>
              </a:rPr>
              <a:t>union(0, 1), find(0)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2341563" y="4984750"/>
            <a:ext cx="2873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Comic Sans MS" pitchFamily="66" charset="0"/>
              </a:rPr>
              <a:t>union(1, 2), find(0)</a:t>
            </a:r>
          </a:p>
        </p:txBody>
      </p:sp>
      <p:sp>
        <p:nvSpPr>
          <p:cNvPr id="14353" name="Oval 17"/>
          <p:cNvSpPr>
            <a:spLocks noChangeArrowheads="1"/>
          </p:cNvSpPr>
          <p:nvPr/>
        </p:nvSpPr>
        <p:spPr bwMode="auto">
          <a:xfrm>
            <a:off x="2947988" y="5608638"/>
            <a:ext cx="60325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Oval 18"/>
          <p:cNvSpPr>
            <a:spLocks noChangeArrowheads="1"/>
          </p:cNvSpPr>
          <p:nvPr/>
        </p:nvSpPr>
        <p:spPr bwMode="auto">
          <a:xfrm>
            <a:off x="2947988" y="5824538"/>
            <a:ext cx="60325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Oval 19"/>
          <p:cNvSpPr>
            <a:spLocks noChangeArrowheads="1"/>
          </p:cNvSpPr>
          <p:nvPr/>
        </p:nvSpPr>
        <p:spPr bwMode="auto">
          <a:xfrm>
            <a:off x="2947988" y="6040438"/>
            <a:ext cx="60325" cy="44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2339975" y="6157913"/>
            <a:ext cx="2873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Comic Sans MS" pitchFamily="66" charset="0"/>
              </a:rPr>
              <a:t>union(n-2, n-1), find(0)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b="1" dirty="0">
                <a:latin typeface="Times New Roman" pitchFamily="18" charset="0"/>
                <a:cs typeface="Times New Roman" pitchFamily="18" charset="0"/>
              </a:rPr>
              <a:t>Weighting Rule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598613"/>
            <a:ext cx="8226425" cy="219075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altLang="zh-TW" sz="2800" dirty="0"/>
              <a:t>Definition [</a:t>
            </a:r>
            <a:r>
              <a:rPr lang="en-US" altLang="zh-TW" sz="2800" dirty="0">
                <a:solidFill>
                  <a:srgbClr val="FF0000"/>
                </a:solidFill>
              </a:rPr>
              <a:t>Weighting rule for union(</a:t>
            </a:r>
            <a:r>
              <a:rPr lang="en-US" altLang="zh-TW" sz="2800" i="1" dirty="0" err="1">
                <a:solidFill>
                  <a:srgbClr val="FF0000"/>
                </a:solidFill>
              </a:rPr>
              <a:t>i</a:t>
            </a:r>
            <a:r>
              <a:rPr lang="en-US" altLang="zh-TW" sz="2800" dirty="0">
                <a:solidFill>
                  <a:srgbClr val="FF0000"/>
                </a:solidFill>
              </a:rPr>
              <a:t>, </a:t>
            </a:r>
            <a:r>
              <a:rPr lang="en-US" altLang="zh-TW" sz="2800" i="1" dirty="0">
                <a:solidFill>
                  <a:srgbClr val="FF0000"/>
                </a:solidFill>
              </a:rPr>
              <a:t>j</a:t>
            </a:r>
            <a:r>
              <a:rPr lang="en-US" altLang="zh-TW" sz="2800" dirty="0">
                <a:solidFill>
                  <a:srgbClr val="FF0000"/>
                </a:solidFill>
              </a:rPr>
              <a:t>) </a:t>
            </a:r>
            <a:r>
              <a:rPr lang="en-US" altLang="zh-TW" sz="2800" dirty="0"/>
              <a:t>]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altLang="zh-TW" sz="2400" dirty="0"/>
              <a:t>If the number of nodes in the tree with root </a:t>
            </a:r>
            <a:r>
              <a:rPr lang="en-US" altLang="zh-TW" sz="2400" i="1" dirty="0" err="1">
                <a:solidFill>
                  <a:srgbClr val="FF0000"/>
                </a:solidFill>
              </a:rPr>
              <a:t>i</a:t>
            </a:r>
            <a:r>
              <a:rPr lang="en-US" altLang="zh-TW" sz="2400" dirty="0">
                <a:solidFill>
                  <a:srgbClr val="FF0000"/>
                </a:solidFill>
              </a:rPr>
              <a:t> </a:t>
            </a:r>
            <a:r>
              <a:rPr lang="en-US" altLang="zh-TW" sz="2400" dirty="0"/>
              <a:t>is </a:t>
            </a:r>
            <a:r>
              <a:rPr lang="en-US" altLang="zh-TW" sz="2400" dirty="0">
                <a:solidFill>
                  <a:srgbClr val="FF0000"/>
                </a:solidFill>
              </a:rPr>
              <a:t>less than </a:t>
            </a:r>
            <a:r>
              <a:rPr lang="en-US" altLang="zh-TW" sz="2400" dirty="0"/>
              <a:t>the number in the tree with root </a:t>
            </a:r>
            <a:r>
              <a:rPr lang="en-US" altLang="zh-TW" sz="2400" i="1" dirty="0">
                <a:solidFill>
                  <a:srgbClr val="FF0000"/>
                </a:solidFill>
              </a:rPr>
              <a:t>j</a:t>
            </a:r>
            <a:r>
              <a:rPr lang="en-US" altLang="zh-TW" sz="2400" dirty="0"/>
              <a:t>, then </a:t>
            </a:r>
            <a:r>
              <a:rPr lang="en-US" altLang="zh-TW" sz="2400" dirty="0">
                <a:solidFill>
                  <a:srgbClr val="FF0000"/>
                </a:solidFill>
              </a:rPr>
              <a:t>make </a:t>
            </a:r>
            <a:r>
              <a:rPr lang="en-US" altLang="zh-TW" sz="2400" i="1" dirty="0">
                <a:solidFill>
                  <a:srgbClr val="FF0000"/>
                </a:solidFill>
              </a:rPr>
              <a:t>j</a:t>
            </a:r>
            <a:r>
              <a:rPr lang="en-US" altLang="zh-TW" sz="2400" dirty="0">
                <a:solidFill>
                  <a:srgbClr val="FF0000"/>
                </a:solidFill>
              </a:rPr>
              <a:t> the parent of </a:t>
            </a:r>
            <a:r>
              <a:rPr lang="en-US" altLang="zh-TW" sz="2400" i="1" dirty="0" err="1">
                <a:solidFill>
                  <a:srgbClr val="FF0000"/>
                </a:solidFill>
              </a:rPr>
              <a:t>i</a:t>
            </a:r>
            <a:r>
              <a:rPr lang="en-US" altLang="zh-TW" sz="2400" dirty="0">
                <a:solidFill>
                  <a:srgbClr val="FF0000"/>
                </a:solidFill>
              </a:rPr>
              <a:t> </a:t>
            </a:r>
            <a:r>
              <a:rPr lang="en-US" altLang="zh-TW" sz="2400" dirty="0"/>
              <a:t>; otherwise make </a:t>
            </a:r>
            <a:r>
              <a:rPr lang="en-US" altLang="zh-TW" sz="2400" i="1" dirty="0" err="1"/>
              <a:t>i</a:t>
            </a:r>
            <a:r>
              <a:rPr lang="en-US" altLang="zh-TW" sz="2400" dirty="0"/>
              <a:t> the parent of </a:t>
            </a:r>
            <a:r>
              <a:rPr lang="en-US" altLang="zh-TW" sz="2400" i="1" dirty="0"/>
              <a:t>j</a:t>
            </a:r>
            <a:r>
              <a:rPr lang="en-US" altLang="zh-TW" sz="2400" dirty="0"/>
              <a:t>.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val 4"/>
          <p:cNvSpPr>
            <a:spLocks noChangeArrowheads="1"/>
          </p:cNvSpPr>
          <p:nvPr/>
        </p:nvSpPr>
        <p:spPr bwMode="auto">
          <a:xfrm>
            <a:off x="3597275" y="4827588"/>
            <a:ext cx="304800" cy="3190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400">
                <a:latin typeface="Comic Sans MS" pitchFamily="66" charset="0"/>
              </a:rPr>
              <a:t>0</a:t>
            </a:r>
          </a:p>
        </p:txBody>
      </p:sp>
      <p:sp>
        <p:nvSpPr>
          <p:cNvPr id="275461" name="Oval 5"/>
          <p:cNvSpPr>
            <a:spLocks noChangeArrowheads="1"/>
          </p:cNvSpPr>
          <p:nvPr/>
        </p:nvSpPr>
        <p:spPr bwMode="auto">
          <a:xfrm>
            <a:off x="4103688" y="4797425"/>
            <a:ext cx="304800" cy="3190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400">
                <a:latin typeface="Comic Sans MS" pitchFamily="66" charset="0"/>
              </a:rPr>
              <a:t>1</a:t>
            </a:r>
          </a:p>
        </p:txBody>
      </p:sp>
      <p:sp>
        <p:nvSpPr>
          <p:cNvPr id="16388" name="Oval 6"/>
          <p:cNvSpPr>
            <a:spLocks noChangeArrowheads="1"/>
          </p:cNvSpPr>
          <p:nvPr/>
        </p:nvSpPr>
        <p:spPr bwMode="auto">
          <a:xfrm>
            <a:off x="6335713" y="4827588"/>
            <a:ext cx="304800" cy="3190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400">
                <a:latin typeface="Comic Sans MS" pitchFamily="66" charset="0"/>
              </a:rPr>
              <a:t>n-1</a:t>
            </a:r>
          </a:p>
        </p:txBody>
      </p:sp>
      <p:sp>
        <p:nvSpPr>
          <p:cNvPr id="275463" name="Oval 7"/>
          <p:cNvSpPr>
            <a:spLocks noChangeArrowheads="1"/>
          </p:cNvSpPr>
          <p:nvPr/>
        </p:nvSpPr>
        <p:spPr bwMode="auto">
          <a:xfrm>
            <a:off x="4606925" y="4827588"/>
            <a:ext cx="304800" cy="3190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400">
                <a:latin typeface="Comic Sans MS" pitchFamily="66" charset="0"/>
              </a:rPr>
              <a:t>2</a:t>
            </a:r>
          </a:p>
        </p:txBody>
      </p:sp>
      <p:sp>
        <p:nvSpPr>
          <p:cNvPr id="275464" name="Oval 8"/>
          <p:cNvSpPr>
            <a:spLocks noChangeArrowheads="1"/>
          </p:cNvSpPr>
          <p:nvPr/>
        </p:nvSpPr>
        <p:spPr bwMode="auto">
          <a:xfrm>
            <a:off x="5111750" y="4827588"/>
            <a:ext cx="304800" cy="3190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400">
                <a:latin typeface="Comic Sans MS" pitchFamily="66" charset="0"/>
              </a:rPr>
              <a:t>3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 rot="16200000" flipH="1">
            <a:off x="5867400" y="4772026"/>
            <a:ext cx="60325" cy="476250"/>
            <a:chOff x="1112" y="2706"/>
            <a:chExt cx="38" cy="300"/>
          </a:xfrm>
        </p:grpSpPr>
        <p:sp>
          <p:nvSpPr>
            <p:cNvPr id="16432" name="Oval 10"/>
            <p:cNvSpPr>
              <a:spLocks noChangeArrowheads="1"/>
            </p:cNvSpPr>
            <p:nvPr/>
          </p:nvSpPr>
          <p:spPr bwMode="auto">
            <a:xfrm>
              <a:off x="1112" y="2706"/>
              <a:ext cx="38" cy="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33" name="Oval 11"/>
            <p:cNvSpPr>
              <a:spLocks noChangeArrowheads="1"/>
            </p:cNvSpPr>
            <p:nvPr/>
          </p:nvSpPr>
          <p:spPr bwMode="auto">
            <a:xfrm>
              <a:off x="1112" y="2842"/>
              <a:ext cx="38" cy="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34" name="Oval 12"/>
            <p:cNvSpPr>
              <a:spLocks noChangeArrowheads="1"/>
            </p:cNvSpPr>
            <p:nvPr/>
          </p:nvSpPr>
          <p:spPr bwMode="auto">
            <a:xfrm>
              <a:off x="1112" y="2978"/>
              <a:ext cx="38" cy="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5469" name="Oval 13"/>
          <p:cNvSpPr>
            <a:spLocks noChangeArrowheads="1"/>
          </p:cNvSpPr>
          <p:nvPr/>
        </p:nvSpPr>
        <p:spPr bwMode="auto">
          <a:xfrm>
            <a:off x="3598863" y="5484813"/>
            <a:ext cx="304800" cy="3190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400">
                <a:latin typeface="Comic Sans MS" pitchFamily="66" charset="0"/>
              </a:rPr>
              <a:t>2</a:t>
            </a:r>
          </a:p>
        </p:txBody>
      </p:sp>
      <p:sp>
        <p:nvSpPr>
          <p:cNvPr id="275470" name="Line 14"/>
          <p:cNvSpPr>
            <a:spLocks noChangeShapeType="1"/>
          </p:cNvSpPr>
          <p:nvPr/>
        </p:nvSpPr>
        <p:spPr bwMode="auto">
          <a:xfrm flipV="1">
            <a:off x="3748088" y="5187950"/>
            <a:ext cx="0" cy="276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5471" name="Oval 15"/>
          <p:cNvSpPr>
            <a:spLocks noChangeArrowheads="1"/>
          </p:cNvSpPr>
          <p:nvPr/>
        </p:nvSpPr>
        <p:spPr bwMode="auto">
          <a:xfrm>
            <a:off x="3255963" y="5514975"/>
            <a:ext cx="304800" cy="3190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400">
                <a:latin typeface="Comic Sans MS" pitchFamily="66" charset="0"/>
              </a:rPr>
              <a:t>1</a:t>
            </a:r>
          </a:p>
        </p:txBody>
      </p:sp>
      <p:sp>
        <p:nvSpPr>
          <p:cNvPr id="275472" name="Line 16"/>
          <p:cNvSpPr>
            <a:spLocks noChangeShapeType="1"/>
          </p:cNvSpPr>
          <p:nvPr/>
        </p:nvSpPr>
        <p:spPr bwMode="auto">
          <a:xfrm flipV="1">
            <a:off x="3463925" y="5187950"/>
            <a:ext cx="188913" cy="363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5473" name="Oval 17"/>
          <p:cNvSpPr>
            <a:spLocks noChangeArrowheads="1"/>
          </p:cNvSpPr>
          <p:nvPr/>
        </p:nvSpPr>
        <p:spPr bwMode="auto">
          <a:xfrm>
            <a:off x="3892550" y="5527675"/>
            <a:ext cx="304800" cy="3190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400">
                <a:latin typeface="Comic Sans MS" pitchFamily="66" charset="0"/>
              </a:rPr>
              <a:t>3</a:t>
            </a:r>
          </a:p>
        </p:txBody>
      </p:sp>
      <p:sp>
        <p:nvSpPr>
          <p:cNvPr id="275474" name="Line 18"/>
          <p:cNvSpPr>
            <a:spLocks noChangeShapeType="1"/>
          </p:cNvSpPr>
          <p:nvPr/>
        </p:nvSpPr>
        <p:spPr bwMode="auto">
          <a:xfrm flipH="1" flipV="1">
            <a:off x="3784600" y="5205413"/>
            <a:ext cx="203200" cy="319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5482" name="Text Box 26"/>
          <p:cNvSpPr txBox="1">
            <a:spLocks noChangeArrowheads="1"/>
          </p:cNvSpPr>
          <p:nvPr/>
        </p:nvSpPr>
        <p:spPr bwMode="auto">
          <a:xfrm>
            <a:off x="2032000" y="6092825"/>
            <a:ext cx="487184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EX: unoin2 (0 , 1 ) , unoin2 (0 , 2 ) , unoin2 (0 , 2 )</a:t>
            </a:r>
            <a:r>
              <a:rPr lang="en-US" altLang="zh-TW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6399" name="Rectangle 27"/>
          <p:cNvSpPr>
            <a:spLocks noChangeArrowheads="1"/>
          </p:cNvSpPr>
          <p:nvPr/>
        </p:nvSpPr>
        <p:spPr bwMode="auto">
          <a:xfrm>
            <a:off x="1979613" y="1409700"/>
            <a:ext cx="45720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b="1" dirty="0"/>
              <a:t>void</a:t>
            </a:r>
            <a:r>
              <a:rPr lang="en-US" altLang="zh-TW" dirty="0"/>
              <a:t> union2 (</a:t>
            </a:r>
            <a:r>
              <a:rPr lang="en-US" altLang="zh-TW" b="1" dirty="0" err="1"/>
              <a:t>int</a:t>
            </a:r>
            <a:r>
              <a:rPr lang="en-US" altLang="zh-TW" dirty="0"/>
              <a:t> </a:t>
            </a:r>
            <a:r>
              <a:rPr lang="en-US" altLang="zh-TW" dirty="0" err="1"/>
              <a:t>i</a:t>
            </a:r>
            <a:r>
              <a:rPr lang="en-US" altLang="zh-TW" dirty="0"/>
              <a:t>, </a:t>
            </a:r>
            <a:r>
              <a:rPr lang="en-US" altLang="zh-TW" b="1" dirty="0" err="1"/>
              <a:t>int</a:t>
            </a:r>
            <a:r>
              <a:rPr lang="en-US" altLang="zh-TW" dirty="0"/>
              <a:t> j)</a:t>
            </a:r>
          </a:p>
          <a:p>
            <a:r>
              <a:rPr lang="en-US" altLang="zh-TW" dirty="0"/>
              <a:t>{</a:t>
            </a:r>
          </a:p>
          <a:p>
            <a:r>
              <a:rPr lang="en-US" altLang="zh-TW" b="1" dirty="0"/>
              <a:t>    </a:t>
            </a:r>
            <a:r>
              <a:rPr lang="en-US" altLang="zh-TW" b="1" dirty="0" err="1"/>
              <a:t>int</a:t>
            </a:r>
            <a:r>
              <a:rPr lang="en-US" altLang="zh-TW" dirty="0"/>
              <a:t> temp = parent[</a:t>
            </a:r>
            <a:r>
              <a:rPr lang="en-US" altLang="zh-TW" dirty="0" err="1"/>
              <a:t>i</a:t>
            </a:r>
            <a:r>
              <a:rPr lang="en-US" altLang="zh-TW" dirty="0"/>
              <a:t>] + parent[j];</a:t>
            </a:r>
          </a:p>
          <a:p>
            <a:r>
              <a:rPr lang="en-US" altLang="zh-TW" dirty="0"/>
              <a:t>   </a:t>
            </a:r>
            <a:r>
              <a:rPr lang="en-US" altLang="zh-TW" b="1" dirty="0"/>
              <a:t> if</a:t>
            </a:r>
            <a:r>
              <a:rPr lang="en-US" altLang="zh-TW" dirty="0"/>
              <a:t> ( parent[</a:t>
            </a:r>
            <a:r>
              <a:rPr lang="en-US" altLang="zh-TW" dirty="0" err="1"/>
              <a:t>i</a:t>
            </a:r>
            <a:r>
              <a:rPr lang="en-US" altLang="zh-TW" dirty="0"/>
              <a:t>]&gt;parent[j]) </a:t>
            </a:r>
          </a:p>
          <a:p>
            <a:r>
              <a:rPr lang="en-US" altLang="zh-TW" dirty="0"/>
              <a:t>{     // </a:t>
            </a:r>
            <a:r>
              <a:rPr lang="en-GB" dirty="0" err="1"/>
              <a:t>i</a:t>
            </a:r>
            <a:r>
              <a:rPr lang="en-GB" dirty="0"/>
              <a:t> has fewer nodes.</a:t>
            </a:r>
            <a:endParaRPr lang="en-US" altLang="zh-TW" dirty="0"/>
          </a:p>
          <a:p>
            <a:r>
              <a:rPr lang="en-US" altLang="zh-TW" dirty="0"/>
              <a:t>        parent[</a:t>
            </a:r>
            <a:r>
              <a:rPr lang="en-US" altLang="zh-TW" dirty="0" err="1"/>
              <a:t>i</a:t>
            </a:r>
            <a:r>
              <a:rPr lang="en-US" altLang="zh-TW" dirty="0"/>
              <a:t>]=j;</a:t>
            </a:r>
          </a:p>
          <a:p>
            <a:r>
              <a:rPr lang="en-US" altLang="zh-TW" dirty="0"/>
              <a:t>        parent[j]=temp;</a:t>
            </a:r>
          </a:p>
          <a:p>
            <a:r>
              <a:rPr lang="en-US" altLang="zh-TW" dirty="0"/>
              <a:t>    }</a:t>
            </a:r>
          </a:p>
          <a:p>
            <a:r>
              <a:rPr lang="en-US" altLang="zh-TW" dirty="0"/>
              <a:t>    </a:t>
            </a:r>
            <a:r>
              <a:rPr lang="en-US" altLang="zh-TW" b="1" dirty="0"/>
              <a:t>else</a:t>
            </a:r>
            <a:r>
              <a:rPr lang="en-US" altLang="zh-TW" dirty="0"/>
              <a:t> {</a:t>
            </a:r>
          </a:p>
          <a:p>
            <a:r>
              <a:rPr lang="en-US" altLang="zh-TW" dirty="0"/>
              <a:t>        parent[j]=</a:t>
            </a:r>
            <a:r>
              <a:rPr lang="en-US" altLang="zh-TW" dirty="0" err="1"/>
              <a:t>i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        parent[</a:t>
            </a:r>
            <a:r>
              <a:rPr lang="en-US" altLang="zh-TW" dirty="0" err="1"/>
              <a:t>i</a:t>
            </a:r>
            <a:r>
              <a:rPr lang="en-US" altLang="zh-TW" dirty="0"/>
              <a:t>]=temp;</a:t>
            </a:r>
          </a:p>
          <a:p>
            <a:r>
              <a:rPr lang="en-US" altLang="zh-TW" dirty="0"/>
              <a:t>    }</a:t>
            </a:r>
          </a:p>
          <a:p>
            <a:r>
              <a:rPr lang="en-US" altLang="zh-TW" dirty="0"/>
              <a:t>}</a:t>
            </a:r>
          </a:p>
        </p:txBody>
      </p:sp>
      <p:sp>
        <p:nvSpPr>
          <p:cNvPr id="275484" name="Rectangle 28"/>
          <p:cNvSpPr>
            <a:spLocks noChangeArrowheads="1"/>
          </p:cNvSpPr>
          <p:nvPr/>
        </p:nvSpPr>
        <p:spPr bwMode="auto">
          <a:xfrm>
            <a:off x="6011863" y="1482725"/>
            <a:ext cx="15007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unoin2 (0 , 1 )</a:t>
            </a:r>
          </a:p>
        </p:txBody>
      </p:sp>
      <p:sp>
        <p:nvSpPr>
          <p:cNvPr id="275485" name="Text Box 29"/>
          <p:cNvSpPr txBox="1">
            <a:spLocks noChangeArrowheads="1"/>
          </p:cNvSpPr>
          <p:nvPr/>
        </p:nvSpPr>
        <p:spPr bwMode="auto">
          <a:xfrm>
            <a:off x="6084888" y="2994025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/>
              <a:t>temp  = -2</a:t>
            </a:r>
          </a:p>
        </p:txBody>
      </p:sp>
      <p:sp>
        <p:nvSpPr>
          <p:cNvPr id="275486" name="Rectangle 30"/>
          <p:cNvSpPr>
            <a:spLocks noChangeArrowheads="1"/>
          </p:cNvSpPr>
          <p:nvPr/>
        </p:nvSpPr>
        <p:spPr bwMode="auto">
          <a:xfrm>
            <a:off x="2195513" y="1985963"/>
            <a:ext cx="3313112" cy="2889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Rectangle 31"/>
          <p:cNvSpPr>
            <a:spLocks noChangeArrowheads="1"/>
          </p:cNvSpPr>
          <p:nvPr/>
        </p:nvSpPr>
        <p:spPr bwMode="auto">
          <a:xfrm>
            <a:off x="1016000" y="333375"/>
            <a:ext cx="914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i</a:t>
            </a:r>
          </a:p>
        </p:txBody>
      </p:sp>
      <p:sp>
        <p:nvSpPr>
          <p:cNvPr id="16404" name="Rectangle 32"/>
          <p:cNvSpPr>
            <a:spLocks noChangeArrowheads="1"/>
          </p:cNvSpPr>
          <p:nvPr/>
        </p:nvSpPr>
        <p:spPr bwMode="auto">
          <a:xfrm>
            <a:off x="1943100" y="346075"/>
            <a:ext cx="5953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[0]</a:t>
            </a:r>
          </a:p>
        </p:txBody>
      </p:sp>
      <p:sp>
        <p:nvSpPr>
          <p:cNvPr id="16405" name="Rectangle 33"/>
          <p:cNvSpPr>
            <a:spLocks noChangeArrowheads="1"/>
          </p:cNvSpPr>
          <p:nvPr/>
        </p:nvSpPr>
        <p:spPr bwMode="auto">
          <a:xfrm>
            <a:off x="2536825" y="344488"/>
            <a:ext cx="5953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[1]</a:t>
            </a:r>
          </a:p>
        </p:txBody>
      </p:sp>
      <p:sp>
        <p:nvSpPr>
          <p:cNvPr id="16406" name="Rectangle 34"/>
          <p:cNvSpPr>
            <a:spLocks noChangeArrowheads="1"/>
          </p:cNvSpPr>
          <p:nvPr/>
        </p:nvSpPr>
        <p:spPr bwMode="auto">
          <a:xfrm>
            <a:off x="3130550" y="342900"/>
            <a:ext cx="5953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[2]</a:t>
            </a:r>
          </a:p>
        </p:txBody>
      </p:sp>
      <p:sp>
        <p:nvSpPr>
          <p:cNvPr id="16407" name="Rectangle 35"/>
          <p:cNvSpPr>
            <a:spLocks noChangeArrowheads="1"/>
          </p:cNvSpPr>
          <p:nvPr/>
        </p:nvSpPr>
        <p:spPr bwMode="auto">
          <a:xfrm>
            <a:off x="3725863" y="344488"/>
            <a:ext cx="5953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[3]</a:t>
            </a:r>
          </a:p>
        </p:txBody>
      </p:sp>
      <p:sp>
        <p:nvSpPr>
          <p:cNvPr id="16408" name="Rectangle 36"/>
          <p:cNvSpPr>
            <a:spLocks noChangeArrowheads="1"/>
          </p:cNvSpPr>
          <p:nvPr/>
        </p:nvSpPr>
        <p:spPr bwMode="auto">
          <a:xfrm>
            <a:off x="4319588" y="342900"/>
            <a:ext cx="5953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[4]</a:t>
            </a:r>
          </a:p>
        </p:txBody>
      </p:sp>
      <p:sp>
        <p:nvSpPr>
          <p:cNvPr id="16409" name="Rectangle 37"/>
          <p:cNvSpPr>
            <a:spLocks noChangeArrowheads="1"/>
          </p:cNvSpPr>
          <p:nvPr/>
        </p:nvSpPr>
        <p:spPr bwMode="auto">
          <a:xfrm>
            <a:off x="4916488" y="344488"/>
            <a:ext cx="5953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[5]</a:t>
            </a:r>
          </a:p>
        </p:txBody>
      </p:sp>
      <p:sp>
        <p:nvSpPr>
          <p:cNvPr id="16410" name="Rectangle 38"/>
          <p:cNvSpPr>
            <a:spLocks noChangeArrowheads="1"/>
          </p:cNvSpPr>
          <p:nvPr/>
        </p:nvSpPr>
        <p:spPr bwMode="auto">
          <a:xfrm>
            <a:off x="5510213" y="342900"/>
            <a:ext cx="5953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[6]</a:t>
            </a:r>
          </a:p>
        </p:txBody>
      </p:sp>
      <p:sp>
        <p:nvSpPr>
          <p:cNvPr id="16411" name="Rectangle 39"/>
          <p:cNvSpPr>
            <a:spLocks noChangeArrowheads="1"/>
          </p:cNvSpPr>
          <p:nvPr/>
        </p:nvSpPr>
        <p:spPr bwMode="auto">
          <a:xfrm>
            <a:off x="6103938" y="341313"/>
            <a:ext cx="5953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[7]</a:t>
            </a:r>
          </a:p>
        </p:txBody>
      </p:sp>
      <p:sp>
        <p:nvSpPr>
          <p:cNvPr id="16412" name="Rectangle 40"/>
          <p:cNvSpPr>
            <a:spLocks noChangeArrowheads="1"/>
          </p:cNvSpPr>
          <p:nvPr/>
        </p:nvSpPr>
        <p:spPr bwMode="auto">
          <a:xfrm>
            <a:off x="6699250" y="342900"/>
            <a:ext cx="5953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[8]</a:t>
            </a:r>
          </a:p>
        </p:txBody>
      </p:sp>
      <p:sp>
        <p:nvSpPr>
          <p:cNvPr id="16413" name="Rectangle 41"/>
          <p:cNvSpPr>
            <a:spLocks noChangeArrowheads="1"/>
          </p:cNvSpPr>
          <p:nvPr/>
        </p:nvSpPr>
        <p:spPr bwMode="auto">
          <a:xfrm>
            <a:off x="7292975" y="341313"/>
            <a:ext cx="5953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[9]</a:t>
            </a:r>
          </a:p>
        </p:txBody>
      </p:sp>
      <p:sp>
        <p:nvSpPr>
          <p:cNvPr id="16414" name="Rectangle 42"/>
          <p:cNvSpPr>
            <a:spLocks noChangeArrowheads="1"/>
          </p:cNvSpPr>
          <p:nvPr/>
        </p:nvSpPr>
        <p:spPr bwMode="auto">
          <a:xfrm>
            <a:off x="1028700" y="752475"/>
            <a:ext cx="914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parent</a:t>
            </a:r>
          </a:p>
        </p:txBody>
      </p:sp>
      <p:sp>
        <p:nvSpPr>
          <p:cNvPr id="275499" name="Rectangle 43"/>
          <p:cNvSpPr>
            <a:spLocks noChangeArrowheads="1"/>
          </p:cNvSpPr>
          <p:nvPr/>
        </p:nvSpPr>
        <p:spPr bwMode="auto">
          <a:xfrm>
            <a:off x="1941513" y="750888"/>
            <a:ext cx="5953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-1</a:t>
            </a:r>
          </a:p>
        </p:txBody>
      </p:sp>
      <p:sp>
        <p:nvSpPr>
          <p:cNvPr id="275500" name="Rectangle 44"/>
          <p:cNvSpPr>
            <a:spLocks noChangeArrowheads="1"/>
          </p:cNvSpPr>
          <p:nvPr/>
        </p:nvSpPr>
        <p:spPr bwMode="auto">
          <a:xfrm>
            <a:off x="2535238" y="749300"/>
            <a:ext cx="5953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-1</a:t>
            </a:r>
          </a:p>
        </p:txBody>
      </p:sp>
      <p:sp>
        <p:nvSpPr>
          <p:cNvPr id="275501" name="Rectangle 45"/>
          <p:cNvSpPr>
            <a:spLocks noChangeArrowheads="1"/>
          </p:cNvSpPr>
          <p:nvPr/>
        </p:nvSpPr>
        <p:spPr bwMode="auto">
          <a:xfrm>
            <a:off x="3128963" y="747713"/>
            <a:ext cx="5953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-1</a:t>
            </a:r>
          </a:p>
        </p:txBody>
      </p:sp>
      <p:sp>
        <p:nvSpPr>
          <p:cNvPr id="16418" name="Rectangle 46"/>
          <p:cNvSpPr>
            <a:spLocks noChangeArrowheads="1"/>
          </p:cNvSpPr>
          <p:nvPr/>
        </p:nvSpPr>
        <p:spPr bwMode="auto">
          <a:xfrm>
            <a:off x="3724275" y="749300"/>
            <a:ext cx="5953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-1</a:t>
            </a:r>
          </a:p>
        </p:txBody>
      </p:sp>
      <p:sp>
        <p:nvSpPr>
          <p:cNvPr id="16419" name="Rectangle 47"/>
          <p:cNvSpPr>
            <a:spLocks noChangeArrowheads="1"/>
          </p:cNvSpPr>
          <p:nvPr/>
        </p:nvSpPr>
        <p:spPr bwMode="auto">
          <a:xfrm>
            <a:off x="4318000" y="747713"/>
            <a:ext cx="5953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-1</a:t>
            </a:r>
          </a:p>
        </p:txBody>
      </p:sp>
      <p:sp>
        <p:nvSpPr>
          <p:cNvPr id="16420" name="Rectangle 48"/>
          <p:cNvSpPr>
            <a:spLocks noChangeArrowheads="1"/>
          </p:cNvSpPr>
          <p:nvPr/>
        </p:nvSpPr>
        <p:spPr bwMode="auto">
          <a:xfrm>
            <a:off x="4914900" y="749300"/>
            <a:ext cx="5953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-1</a:t>
            </a:r>
          </a:p>
        </p:txBody>
      </p:sp>
      <p:sp>
        <p:nvSpPr>
          <p:cNvPr id="16421" name="Rectangle 49"/>
          <p:cNvSpPr>
            <a:spLocks noChangeArrowheads="1"/>
          </p:cNvSpPr>
          <p:nvPr/>
        </p:nvSpPr>
        <p:spPr bwMode="auto">
          <a:xfrm>
            <a:off x="5508625" y="747713"/>
            <a:ext cx="5953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-1</a:t>
            </a:r>
          </a:p>
        </p:txBody>
      </p:sp>
      <p:sp>
        <p:nvSpPr>
          <p:cNvPr id="16422" name="Rectangle 50"/>
          <p:cNvSpPr>
            <a:spLocks noChangeArrowheads="1"/>
          </p:cNvSpPr>
          <p:nvPr/>
        </p:nvSpPr>
        <p:spPr bwMode="auto">
          <a:xfrm>
            <a:off x="6102350" y="746125"/>
            <a:ext cx="5953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-1</a:t>
            </a:r>
          </a:p>
        </p:txBody>
      </p:sp>
      <p:sp>
        <p:nvSpPr>
          <p:cNvPr id="16423" name="Rectangle 51"/>
          <p:cNvSpPr>
            <a:spLocks noChangeArrowheads="1"/>
          </p:cNvSpPr>
          <p:nvPr/>
        </p:nvSpPr>
        <p:spPr bwMode="auto">
          <a:xfrm>
            <a:off x="6697663" y="747713"/>
            <a:ext cx="5953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-1</a:t>
            </a:r>
          </a:p>
        </p:txBody>
      </p:sp>
      <p:sp>
        <p:nvSpPr>
          <p:cNvPr id="16424" name="Rectangle 52"/>
          <p:cNvSpPr>
            <a:spLocks noChangeArrowheads="1"/>
          </p:cNvSpPr>
          <p:nvPr/>
        </p:nvSpPr>
        <p:spPr bwMode="auto">
          <a:xfrm>
            <a:off x="7291388" y="746125"/>
            <a:ext cx="5953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-1</a:t>
            </a:r>
          </a:p>
        </p:txBody>
      </p:sp>
      <p:sp>
        <p:nvSpPr>
          <p:cNvPr id="275509" name="Rectangle 53"/>
          <p:cNvSpPr>
            <a:spLocks noChangeArrowheads="1"/>
          </p:cNvSpPr>
          <p:nvPr/>
        </p:nvSpPr>
        <p:spPr bwMode="auto">
          <a:xfrm>
            <a:off x="2195513" y="3357563"/>
            <a:ext cx="3313112" cy="11509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5511" name="Rectangle 55"/>
          <p:cNvSpPr>
            <a:spLocks noChangeArrowheads="1"/>
          </p:cNvSpPr>
          <p:nvPr/>
        </p:nvSpPr>
        <p:spPr bwMode="auto">
          <a:xfrm>
            <a:off x="1908175" y="765175"/>
            <a:ext cx="5953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-</a:t>
            </a:r>
          </a:p>
        </p:txBody>
      </p:sp>
      <p:sp>
        <p:nvSpPr>
          <p:cNvPr id="275512" name="Rectangle 56"/>
          <p:cNvSpPr>
            <a:spLocks noChangeArrowheads="1"/>
          </p:cNvSpPr>
          <p:nvPr/>
        </p:nvSpPr>
        <p:spPr bwMode="auto">
          <a:xfrm>
            <a:off x="6011863" y="1766888"/>
            <a:ext cx="15007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unoin2 (0 , 2 )</a:t>
            </a:r>
          </a:p>
        </p:txBody>
      </p:sp>
      <p:sp>
        <p:nvSpPr>
          <p:cNvPr id="275513" name="Text Box 57"/>
          <p:cNvSpPr txBox="1">
            <a:spLocks noChangeArrowheads="1"/>
          </p:cNvSpPr>
          <p:nvPr/>
        </p:nvSpPr>
        <p:spPr bwMode="auto">
          <a:xfrm>
            <a:off x="6089650" y="3209925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/>
              <a:t>temp  = -3</a:t>
            </a:r>
          </a:p>
        </p:txBody>
      </p:sp>
      <p:sp>
        <p:nvSpPr>
          <p:cNvPr id="275514" name="Rectangle 58"/>
          <p:cNvSpPr>
            <a:spLocks noChangeArrowheads="1"/>
          </p:cNvSpPr>
          <p:nvPr/>
        </p:nvSpPr>
        <p:spPr bwMode="auto">
          <a:xfrm>
            <a:off x="1960563" y="765175"/>
            <a:ext cx="5953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zh-TW">
              <a:latin typeface="Comic Sans MS" pitchFamily="66" charset="0"/>
            </a:endParaRPr>
          </a:p>
        </p:txBody>
      </p:sp>
      <p:sp>
        <p:nvSpPr>
          <p:cNvPr id="275515" name="Rectangle 59"/>
          <p:cNvSpPr>
            <a:spLocks noChangeArrowheads="1"/>
          </p:cNvSpPr>
          <p:nvPr/>
        </p:nvSpPr>
        <p:spPr bwMode="auto">
          <a:xfrm>
            <a:off x="3132138" y="765175"/>
            <a:ext cx="59531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zh-TW">
              <a:latin typeface="Comic Sans MS" pitchFamily="66" charset="0"/>
            </a:endParaRPr>
          </a:p>
        </p:txBody>
      </p:sp>
      <p:sp>
        <p:nvSpPr>
          <p:cNvPr id="275516" name="Rectangle 60"/>
          <p:cNvSpPr>
            <a:spLocks noChangeArrowheads="1"/>
          </p:cNvSpPr>
          <p:nvPr/>
        </p:nvSpPr>
        <p:spPr bwMode="auto">
          <a:xfrm>
            <a:off x="6011863" y="2054225"/>
            <a:ext cx="15007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unoin2 (0 , 3 )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5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61" grpId="0" animBg="1"/>
      <p:bldP spid="275463" grpId="0" animBg="1"/>
      <p:bldP spid="275464" grpId="0" animBg="1"/>
      <p:bldP spid="275469" grpId="0" animBg="1"/>
      <p:bldP spid="275469" grpId="1" animBg="1"/>
      <p:bldP spid="275470" grpId="0" animBg="1"/>
      <p:bldP spid="275470" grpId="1" animBg="1"/>
      <p:bldP spid="275471" grpId="0" animBg="1"/>
      <p:bldP spid="275471" grpId="1" animBg="1"/>
      <p:bldP spid="275472" grpId="0" animBg="1"/>
      <p:bldP spid="275472" grpId="1" animBg="1"/>
      <p:bldP spid="275473" grpId="0" animBg="1"/>
      <p:bldP spid="275473" grpId="1" animBg="1"/>
      <p:bldP spid="275474" grpId="0" animBg="1"/>
      <p:bldP spid="275474" grpId="1" animBg="1"/>
      <p:bldP spid="275482" grpId="0"/>
      <p:bldP spid="275484" grpId="0"/>
      <p:bldP spid="275485" grpId="0"/>
      <p:bldP spid="275485" grpId="1"/>
      <p:bldP spid="275486" grpId="0" animBg="1"/>
      <p:bldP spid="275486" grpId="1" animBg="1"/>
      <p:bldP spid="275486" grpId="2" animBg="1"/>
      <p:bldP spid="275486" grpId="3" animBg="1"/>
      <p:bldP spid="275499" grpId="0" animBg="1"/>
      <p:bldP spid="275500" grpId="0" animBg="1"/>
      <p:bldP spid="275501" grpId="0" animBg="1"/>
      <p:bldP spid="275509" grpId="0" animBg="1"/>
      <p:bldP spid="275509" grpId="1" animBg="1"/>
      <p:bldP spid="275509" grpId="2" animBg="1"/>
      <p:bldP spid="275509" grpId="3" animBg="1"/>
      <p:bldP spid="275511" grpId="0" animBg="1"/>
      <p:bldP spid="275511" grpId="1" animBg="1"/>
      <p:bldP spid="275512" grpId="0"/>
      <p:bldP spid="275513" grpId="0"/>
      <p:bldP spid="275514" grpId="0" animBg="1"/>
      <p:bldP spid="275515" grpId="0" animBg="1"/>
      <p:bldP spid="2755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b="1" dirty="0">
                <a:latin typeface="Times New Roman" pitchFamily="18" charset="0"/>
                <a:cs typeface="Times New Roman" pitchFamily="18" charset="0"/>
              </a:rPr>
              <a:t>Weighted Union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62950" cy="449262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altLang="zh-TW" sz="2400" dirty="0"/>
              <a:t>Lemma 5.5: Assume that we start with a forest of trees, each having one node. Let </a:t>
            </a:r>
            <a:r>
              <a:rPr lang="en-US" altLang="zh-TW" sz="2400" i="1" dirty="0"/>
              <a:t>T</a:t>
            </a:r>
            <a:r>
              <a:rPr lang="en-US" altLang="zh-TW" sz="2400" dirty="0"/>
              <a:t> be a tree with </a:t>
            </a:r>
            <a:r>
              <a:rPr lang="en-US" altLang="zh-TW" sz="2400" i="1" dirty="0"/>
              <a:t>m</a:t>
            </a:r>
            <a:r>
              <a:rPr lang="en-US" altLang="zh-TW" sz="2400" dirty="0"/>
              <a:t> nodes created as a result of a sequence of unions each performed using function Weighted Union. The height of </a:t>
            </a:r>
            <a:r>
              <a:rPr lang="en-US" altLang="zh-TW" sz="2400" i="1" dirty="0"/>
              <a:t>T</a:t>
            </a:r>
            <a:r>
              <a:rPr lang="en-US" altLang="zh-TW" sz="2400" dirty="0"/>
              <a:t> is no greater than </a:t>
            </a:r>
          </a:p>
          <a:p>
            <a:pPr eaLnBrk="1" hangingPunct="1">
              <a:lnSpc>
                <a:spcPct val="120000"/>
              </a:lnSpc>
              <a:buNone/>
              <a:defRPr/>
            </a:pPr>
            <a:r>
              <a:rPr lang="en-US" altLang="zh-TW" sz="2400" dirty="0"/>
              <a:t>	</a:t>
            </a:r>
            <a:r>
              <a:rPr lang="en-US" altLang="zh-TW" sz="2400" b="1" dirty="0">
                <a:latin typeface="Times New Roman" pitchFamily="18" charset="0"/>
                <a:cs typeface="Times New Roman" pitchFamily="18" charset="0"/>
              </a:rPr>
              <a:t> [log</a:t>
            </a:r>
            <a:r>
              <a:rPr lang="en-US" altLang="zh-TW" sz="2400" b="1" baseline="-28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altLang="zh-TW" sz="2400" b="1" dirty="0">
                <a:latin typeface="Times New Roman" pitchFamily="18" charset="0"/>
                <a:cs typeface="Times New Roman" pitchFamily="18" charset="0"/>
              </a:rPr>
              <a:t> m]+1               </a:t>
            </a:r>
            <a:r>
              <a:rPr lang="en-US" altLang="zh-TW" sz="2400" dirty="0"/>
              <a:t>.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endParaRPr lang="en-US" altLang="zh-TW" sz="2400" dirty="0"/>
          </a:p>
          <a:p>
            <a:pPr eaLnBrk="1" hangingPunct="1">
              <a:lnSpc>
                <a:spcPct val="120000"/>
              </a:lnSpc>
              <a:defRPr/>
            </a:pPr>
            <a:r>
              <a:rPr lang="en-US" altLang="zh-TW" sz="2400" dirty="0"/>
              <a:t>For the processing of an intermixed sequence of </a:t>
            </a:r>
            <a:r>
              <a:rPr lang="en-US" altLang="zh-TW" sz="2400" i="1" dirty="0"/>
              <a:t>u</a:t>
            </a:r>
            <a:r>
              <a:rPr lang="en-US" altLang="zh-TW" sz="2400" dirty="0"/>
              <a:t> – 1 unions and </a:t>
            </a:r>
            <a:r>
              <a:rPr lang="en-US" altLang="zh-TW" sz="2400" i="1" dirty="0"/>
              <a:t>f</a:t>
            </a:r>
            <a:r>
              <a:rPr lang="en-US" altLang="zh-TW" sz="2400" dirty="0"/>
              <a:t> find operations, the time complexity is </a:t>
            </a:r>
            <a:r>
              <a:rPr lang="en-US" altLang="zh-TW" sz="2400" b="1" i="1" dirty="0">
                <a:solidFill>
                  <a:srgbClr val="FFCC00"/>
                </a:solidFill>
              </a:rPr>
              <a:t>O</a:t>
            </a:r>
            <a:r>
              <a:rPr lang="en-US" altLang="zh-TW" sz="2400" b="1" dirty="0">
                <a:solidFill>
                  <a:srgbClr val="FFCC00"/>
                </a:solidFill>
              </a:rPr>
              <a:t>(</a:t>
            </a:r>
            <a:r>
              <a:rPr lang="en-US" altLang="zh-TW" sz="2400" b="1" i="1" dirty="0">
                <a:solidFill>
                  <a:srgbClr val="FFCC00"/>
                </a:solidFill>
              </a:rPr>
              <a:t>u</a:t>
            </a:r>
            <a:r>
              <a:rPr lang="en-US" altLang="zh-TW" sz="2400" b="1" dirty="0">
                <a:solidFill>
                  <a:srgbClr val="FFCC00"/>
                </a:solidFill>
              </a:rPr>
              <a:t> + </a:t>
            </a:r>
            <a:r>
              <a:rPr lang="en-US" altLang="zh-TW" sz="2400" b="1" i="1" dirty="0">
                <a:solidFill>
                  <a:srgbClr val="FFCC00"/>
                </a:solidFill>
              </a:rPr>
              <a:t>f</a:t>
            </a:r>
            <a:r>
              <a:rPr lang="en-US" altLang="zh-TW" sz="2400" b="1" dirty="0">
                <a:solidFill>
                  <a:srgbClr val="FFCC00"/>
                </a:solidFill>
              </a:rPr>
              <a:t>*log </a:t>
            </a:r>
            <a:r>
              <a:rPr lang="en-US" altLang="zh-TW" sz="2400" b="1" i="1" dirty="0">
                <a:solidFill>
                  <a:srgbClr val="FFCC00"/>
                </a:solidFill>
              </a:rPr>
              <a:t>u</a:t>
            </a:r>
            <a:r>
              <a:rPr lang="en-US" altLang="zh-TW" sz="2400" b="1" dirty="0">
                <a:solidFill>
                  <a:srgbClr val="FFCC00"/>
                </a:solidFill>
              </a:rPr>
              <a:t>).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4000" dirty="0">
                <a:latin typeface="Times New Roman" pitchFamily="18" charset="0"/>
                <a:cs typeface="Times New Roman" pitchFamily="18" charset="0"/>
              </a:rPr>
              <a:t>Trees Achieving Worst-Case Bound</a:t>
            </a:r>
          </a:p>
        </p:txBody>
      </p:sp>
      <p:sp>
        <p:nvSpPr>
          <p:cNvPr id="235523" name="Oval 3"/>
          <p:cNvSpPr>
            <a:spLocks noChangeArrowheads="1"/>
          </p:cNvSpPr>
          <p:nvPr/>
        </p:nvSpPr>
        <p:spPr bwMode="auto">
          <a:xfrm>
            <a:off x="1422400" y="2236788"/>
            <a:ext cx="377825" cy="3635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0</a:t>
            </a:r>
          </a:p>
        </p:txBody>
      </p:sp>
      <p:sp>
        <p:nvSpPr>
          <p:cNvPr id="235524" name="Oval 4"/>
          <p:cNvSpPr>
            <a:spLocks noChangeArrowheads="1"/>
          </p:cNvSpPr>
          <p:nvPr/>
        </p:nvSpPr>
        <p:spPr bwMode="auto">
          <a:xfrm>
            <a:off x="2185988" y="2236788"/>
            <a:ext cx="377825" cy="3635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1</a:t>
            </a:r>
          </a:p>
        </p:txBody>
      </p:sp>
      <p:sp>
        <p:nvSpPr>
          <p:cNvPr id="235525" name="Oval 5"/>
          <p:cNvSpPr>
            <a:spLocks noChangeArrowheads="1"/>
          </p:cNvSpPr>
          <p:nvPr/>
        </p:nvSpPr>
        <p:spPr bwMode="auto">
          <a:xfrm>
            <a:off x="2949575" y="2236788"/>
            <a:ext cx="377825" cy="3635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2</a:t>
            </a:r>
          </a:p>
        </p:txBody>
      </p:sp>
      <p:sp>
        <p:nvSpPr>
          <p:cNvPr id="235526" name="Oval 6"/>
          <p:cNvSpPr>
            <a:spLocks noChangeArrowheads="1"/>
          </p:cNvSpPr>
          <p:nvPr/>
        </p:nvSpPr>
        <p:spPr bwMode="auto">
          <a:xfrm>
            <a:off x="3713163" y="2236788"/>
            <a:ext cx="377825" cy="3635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3</a:t>
            </a:r>
          </a:p>
        </p:txBody>
      </p:sp>
      <p:sp>
        <p:nvSpPr>
          <p:cNvPr id="235527" name="Oval 7"/>
          <p:cNvSpPr>
            <a:spLocks noChangeArrowheads="1"/>
          </p:cNvSpPr>
          <p:nvPr/>
        </p:nvSpPr>
        <p:spPr bwMode="auto">
          <a:xfrm>
            <a:off x="4476750" y="2236788"/>
            <a:ext cx="377825" cy="3635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4</a:t>
            </a:r>
          </a:p>
        </p:txBody>
      </p:sp>
      <p:sp>
        <p:nvSpPr>
          <p:cNvPr id="235528" name="Oval 8"/>
          <p:cNvSpPr>
            <a:spLocks noChangeArrowheads="1"/>
          </p:cNvSpPr>
          <p:nvPr/>
        </p:nvSpPr>
        <p:spPr bwMode="auto">
          <a:xfrm>
            <a:off x="5240338" y="2236788"/>
            <a:ext cx="377825" cy="3635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5</a:t>
            </a:r>
          </a:p>
        </p:txBody>
      </p:sp>
      <p:sp>
        <p:nvSpPr>
          <p:cNvPr id="235529" name="Oval 9"/>
          <p:cNvSpPr>
            <a:spLocks noChangeArrowheads="1"/>
          </p:cNvSpPr>
          <p:nvPr/>
        </p:nvSpPr>
        <p:spPr bwMode="auto">
          <a:xfrm>
            <a:off x="6003925" y="2236788"/>
            <a:ext cx="377825" cy="3635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6</a:t>
            </a:r>
          </a:p>
        </p:txBody>
      </p:sp>
      <p:sp>
        <p:nvSpPr>
          <p:cNvPr id="235530" name="Oval 10"/>
          <p:cNvSpPr>
            <a:spLocks noChangeArrowheads="1"/>
          </p:cNvSpPr>
          <p:nvPr/>
        </p:nvSpPr>
        <p:spPr bwMode="auto">
          <a:xfrm>
            <a:off x="6767513" y="2236788"/>
            <a:ext cx="377825" cy="3635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7</a:t>
            </a:r>
          </a:p>
        </p:txBody>
      </p:sp>
      <p:sp>
        <p:nvSpPr>
          <p:cNvPr id="235531" name="Text Box 11"/>
          <p:cNvSpPr txBox="1">
            <a:spLocks noChangeArrowheads="1"/>
          </p:cNvSpPr>
          <p:nvPr/>
        </p:nvSpPr>
        <p:spPr bwMode="auto">
          <a:xfrm>
            <a:off x="1292225" y="177323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Comic Sans MS" pitchFamily="66" charset="0"/>
              </a:rPr>
              <a:t>[-1]</a:t>
            </a:r>
          </a:p>
        </p:txBody>
      </p:sp>
      <p:sp>
        <p:nvSpPr>
          <p:cNvPr id="235532" name="Text Box 12"/>
          <p:cNvSpPr txBox="1">
            <a:spLocks noChangeArrowheads="1"/>
          </p:cNvSpPr>
          <p:nvPr/>
        </p:nvSpPr>
        <p:spPr bwMode="auto">
          <a:xfrm>
            <a:off x="2055813" y="177323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Comic Sans MS" pitchFamily="66" charset="0"/>
              </a:rPr>
              <a:t>[-1]</a:t>
            </a:r>
          </a:p>
        </p:txBody>
      </p:sp>
      <p:sp>
        <p:nvSpPr>
          <p:cNvPr id="235533" name="Text Box 13"/>
          <p:cNvSpPr txBox="1">
            <a:spLocks noChangeArrowheads="1"/>
          </p:cNvSpPr>
          <p:nvPr/>
        </p:nvSpPr>
        <p:spPr bwMode="auto">
          <a:xfrm>
            <a:off x="2820988" y="177323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Comic Sans MS" pitchFamily="66" charset="0"/>
              </a:rPr>
              <a:t>[-1]</a:t>
            </a:r>
          </a:p>
        </p:txBody>
      </p:sp>
      <p:sp>
        <p:nvSpPr>
          <p:cNvPr id="235534" name="Text Box 14"/>
          <p:cNvSpPr txBox="1">
            <a:spLocks noChangeArrowheads="1"/>
          </p:cNvSpPr>
          <p:nvPr/>
        </p:nvSpPr>
        <p:spPr bwMode="auto">
          <a:xfrm>
            <a:off x="3586163" y="177323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Comic Sans MS" pitchFamily="66" charset="0"/>
              </a:rPr>
              <a:t>[-1]</a:t>
            </a:r>
          </a:p>
        </p:txBody>
      </p:sp>
      <p:sp>
        <p:nvSpPr>
          <p:cNvPr id="235535" name="Text Box 15"/>
          <p:cNvSpPr txBox="1">
            <a:spLocks noChangeArrowheads="1"/>
          </p:cNvSpPr>
          <p:nvPr/>
        </p:nvSpPr>
        <p:spPr bwMode="auto">
          <a:xfrm>
            <a:off x="4351338" y="177323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Comic Sans MS" pitchFamily="66" charset="0"/>
              </a:rPr>
              <a:t>[-1]</a:t>
            </a:r>
          </a:p>
        </p:txBody>
      </p:sp>
      <p:sp>
        <p:nvSpPr>
          <p:cNvPr id="235536" name="Text Box 16"/>
          <p:cNvSpPr txBox="1">
            <a:spLocks noChangeArrowheads="1"/>
          </p:cNvSpPr>
          <p:nvPr/>
        </p:nvSpPr>
        <p:spPr bwMode="auto">
          <a:xfrm>
            <a:off x="5116513" y="177323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Comic Sans MS" pitchFamily="66" charset="0"/>
              </a:rPr>
              <a:t>[-1]</a:t>
            </a:r>
          </a:p>
        </p:txBody>
      </p:sp>
      <p:sp>
        <p:nvSpPr>
          <p:cNvPr id="235537" name="Text Box 17"/>
          <p:cNvSpPr txBox="1">
            <a:spLocks noChangeArrowheads="1"/>
          </p:cNvSpPr>
          <p:nvPr/>
        </p:nvSpPr>
        <p:spPr bwMode="auto">
          <a:xfrm>
            <a:off x="5881688" y="177323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Comic Sans MS" pitchFamily="66" charset="0"/>
              </a:rPr>
              <a:t>[-1]</a:t>
            </a:r>
          </a:p>
        </p:txBody>
      </p:sp>
      <p:sp>
        <p:nvSpPr>
          <p:cNvPr id="235538" name="Text Box 18"/>
          <p:cNvSpPr txBox="1">
            <a:spLocks noChangeArrowheads="1"/>
          </p:cNvSpPr>
          <p:nvPr/>
        </p:nvSpPr>
        <p:spPr bwMode="auto">
          <a:xfrm>
            <a:off x="6646863" y="177323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Comic Sans MS" pitchFamily="66" charset="0"/>
              </a:rPr>
              <a:t>[-1]</a:t>
            </a:r>
          </a:p>
        </p:txBody>
      </p:sp>
      <p:sp>
        <p:nvSpPr>
          <p:cNvPr id="235539" name="Text Box 19"/>
          <p:cNvSpPr txBox="1">
            <a:spLocks noChangeArrowheads="1"/>
          </p:cNvSpPr>
          <p:nvPr/>
        </p:nvSpPr>
        <p:spPr bwMode="auto">
          <a:xfrm>
            <a:off x="3335338" y="2816225"/>
            <a:ext cx="3033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Comic Sans MS" pitchFamily="66" charset="0"/>
              </a:rPr>
              <a:t>(a) Initial height trees</a:t>
            </a:r>
          </a:p>
        </p:txBody>
      </p:sp>
      <p:sp>
        <p:nvSpPr>
          <p:cNvPr id="235540" name="Oval 20"/>
          <p:cNvSpPr>
            <a:spLocks noChangeArrowheads="1"/>
          </p:cNvSpPr>
          <p:nvPr/>
        </p:nvSpPr>
        <p:spPr bwMode="auto">
          <a:xfrm>
            <a:off x="2451100" y="3821113"/>
            <a:ext cx="377825" cy="3635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0</a:t>
            </a:r>
          </a:p>
        </p:txBody>
      </p:sp>
      <p:sp>
        <p:nvSpPr>
          <p:cNvPr id="235541" name="Oval 21"/>
          <p:cNvSpPr>
            <a:spLocks noChangeArrowheads="1"/>
          </p:cNvSpPr>
          <p:nvPr/>
        </p:nvSpPr>
        <p:spPr bwMode="auto">
          <a:xfrm>
            <a:off x="3978275" y="3821113"/>
            <a:ext cx="377825" cy="3635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2</a:t>
            </a:r>
          </a:p>
        </p:txBody>
      </p:sp>
      <p:sp>
        <p:nvSpPr>
          <p:cNvPr id="235542" name="Oval 22"/>
          <p:cNvSpPr>
            <a:spLocks noChangeArrowheads="1"/>
          </p:cNvSpPr>
          <p:nvPr/>
        </p:nvSpPr>
        <p:spPr bwMode="auto">
          <a:xfrm>
            <a:off x="5505450" y="3821113"/>
            <a:ext cx="377825" cy="3635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4</a:t>
            </a:r>
          </a:p>
        </p:txBody>
      </p:sp>
      <p:sp>
        <p:nvSpPr>
          <p:cNvPr id="235543" name="Oval 23"/>
          <p:cNvSpPr>
            <a:spLocks noChangeArrowheads="1"/>
          </p:cNvSpPr>
          <p:nvPr/>
        </p:nvSpPr>
        <p:spPr bwMode="auto">
          <a:xfrm>
            <a:off x="7032625" y="3821113"/>
            <a:ext cx="377825" cy="3635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6</a:t>
            </a:r>
          </a:p>
        </p:txBody>
      </p:sp>
      <p:sp>
        <p:nvSpPr>
          <p:cNvPr id="235544" name="Text Box 24"/>
          <p:cNvSpPr txBox="1">
            <a:spLocks noChangeArrowheads="1"/>
          </p:cNvSpPr>
          <p:nvPr/>
        </p:nvSpPr>
        <p:spPr bwMode="auto">
          <a:xfrm>
            <a:off x="2320925" y="33575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Comic Sans MS" pitchFamily="66" charset="0"/>
              </a:rPr>
              <a:t>[-2]</a:t>
            </a:r>
          </a:p>
        </p:txBody>
      </p:sp>
      <p:sp>
        <p:nvSpPr>
          <p:cNvPr id="235545" name="Text Box 25"/>
          <p:cNvSpPr txBox="1">
            <a:spLocks noChangeArrowheads="1"/>
          </p:cNvSpPr>
          <p:nvPr/>
        </p:nvSpPr>
        <p:spPr bwMode="auto">
          <a:xfrm>
            <a:off x="3849688" y="33575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Comic Sans MS" pitchFamily="66" charset="0"/>
              </a:rPr>
              <a:t>[-2]</a:t>
            </a:r>
          </a:p>
        </p:txBody>
      </p:sp>
      <p:sp>
        <p:nvSpPr>
          <p:cNvPr id="235546" name="Text Box 26"/>
          <p:cNvSpPr txBox="1">
            <a:spLocks noChangeArrowheads="1"/>
          </p:cNvSpPr>
          <p:nvPr/>
        </p:nvSpPr>
        <p:spPr bwMode="auto">
          <a:xfrm>
            <a:off x="5380038" y="33575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Comic Sans MS" pitchFamily="66" charset="0"/>
              </a:rPr>
              <a:t>[-2]</a:t>
            </a:r>
          </a:p>
        </p:txBody>
      </p:sp>
      <p:sp>
        <p:nvSpPr>
          <p:cNvPr id="235547" name="Text Box 27"/>
          <p:cNvSpPr txBox="1">
            <a:spLocks noChangeArrowheads="1"/>
          </p:cNvSpPr>
          <p:nvPr/>
        </p:nvSpPr>
        <p:spPr bwMode="auto">
          <a:xfrm>
            <a:off x="6910388" y="33575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Comic Sans MS" pitchFamily="66" charset="0"/>
              </a:rPr>
              <a:t>[-2]</a:t>
            </a:r>
          </a:p>
        </p:txBody>
      </p:sp>
      <p:sp>
        <p:nvSpPr>
          <p:cNvPr id="235548" name="Oval 28"/>
          <p:cNvSpPr>
            <a:spLocks noChangeArrowheads="1"/>
          </p:cNvSpPr>
          <p:nvPr/>
        </p:nvSpPr>
        <p:spPr bwMode="auto">
          <a:xfrm>
            <a:off x="2430463" y="4473575"/>
            <a:ext cx="377825" cy="3635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1</a:t>
            </a:r>
          </a:p>
        </p:txBody>
      </p:sp>
      <p:sp>
        <p:nvSpPr>
          <p:cNvPr id="235549" name="Oval 29"/>
          <p:cNvSpPr>
            <a:spLocks noChangeArrowheads="1"/>
          </p:cNvSpPr>
          <p:nvPr/>
        </p:nvSpPr>
        <p:spPr bwMode="auto">
          <a:xfrm>
            <a:off x="3986213" y="4473575"/>
            <a:ext cx="377825" cy="3635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3</a:t>
            </a:r>
          </a:p>
        </p:txBody>
      </p:sp>
      <p:sp>
        <p:nvSpPr>
          <p:cNvPr id="235550" name="Oval 30"/>
          <p:cNvSpPr>
            <a:spLocks noChangeArrowheads="1"/>
          </p:cNvSpPr>
          <p:nvPr/>
        </p:nvSpPr>
        <p:spPr bwMode="auto">
          <a:xfrm>
            <a:off x="5527675" y="4473575"/>
            <a:ext cx="377825" cy="3635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5</a:t>
            </a:r>
          </a:p>
        </p:txBody>
      </p:sp>
      <p:sp>
        <p:nvSpPr>
          <p:cNvPr id="235551" name="Oval 31"/>
          <p:cNvSpPr>
            <a:spLocks noChangeArrowheads="1"/>
          </p:cNvSpPr>
          <p:nvPr/>
        </p:nvSpPr>
        <p:spPr bwMode="auto">
          <a:xfrm>
            <a:off x="7040563" y="4473575"/>
            <a:ext cx="377825" cy="3635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7</a:t>
            </a:r>
          </a:p>
        </p:txBody>
      </p:sp>
      <p:sp>
        <p:nvSpPr>
          <p:cNvPr id="235552" name="Line 32"/>
          <p:cNvSpPr>
            <a:spLocks noChangeShapeType="1"/>
          </p:cNvSpPr>
          <p:nvPr/>
        </p:nvSpPr>
        <p:spPr bwMode="auto">
          <a:xfrm flipV="1">
            <a:off x="2611438" y="4183063"/>
            <a:ext cx="0" cy="290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553" name="Line 33"/>
          <p:cNvSpPr>
            <a:spLocks noChangeShapeType="1"/>
          </p:cNvSpPr>
          <p:nvPr/>
        </p:nvSpPr>
        <p:spPr bwMode="auto">
          <a:xfrm flipV="1">
            <a:off x="4164013" y="4183063"/>
            <a:ext cx="0" cy="290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554" name="Line 34"/>
          <p:cNvSpPr>
            <a:spLocks noChangeShapeType="1"/>
          </p:cNvSpPr>
          <p:nvPr/>
        </p:nvSpPr>
        <p:spPr bwMode="auto">
          <a:xfrm flipH="1" flipV="1">
            <a:off x="5702300" y="4168775"/>
            <a:ext cx="0" cy="290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555" name="Line 35"/>
          <p:cNvSpPr>
            <a:spLocks noChangeShapeType="1"/>
          </p:cNvSpPr>
          <p:nvPr/>
        </p:nvSpPr>
        <p:spPr bwMode="auto">
          <a:xfrm flipV="1">
            <a:off x="7226300" y="4211638"/>
            <a:ext cx="0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556" name="Text Box 36"/>
          <p:cNvSpPr txBox="1">
            <a:spLocks noChangeArrowheads="1"/>
          </p:cNvSpPr>
          <p:nvPr/>
        </p:nvSpPr>
        <p:spPr bwMode="auto">
          <a:xfrm>
            <a:off x="1235075" y="5168900"/>
            <a:ext cx="6994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omic Sans MS" pitchFamily="66" charset="0"/>
            </a:endParaRPr>
          </a:p>
        </p:txBody>
      </p:sp>
      <p:sp>
        <p:nvSpPr>
          <p:cNvPr id="235557" name="Text Box 37"/>
          <p:cNvSpPr txBox="1">
            <a:spLocks noChangeArrowheads="1"/>
          </p:cNvSpPr>
          <p:nvPr/>
        </p:nvSpPr>
        <p:spPr bwMode="auto">
          <a:xfrm>
            <a:off x="1042988" y="5126038"/>
            <a:ext cx="70691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Comic Sans MS" pitchFamily="66" charset="0"/>
              </a:rPr>
              <a:t>(b) Height-2 trees following union (0, 1), (2, 3), (4, 5), and (6, 7)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3" grpId="0" animBg="1"/>
      <p:bldP spid="235524" grpId="0" animBg="1"/>
      <p:bldP spid="235525" grpId="0" animBg="1"/>
      <p:bldP spid="235526" grpId="0" animBg="1"/>
      <p:bldP spid="235527" grpId="0" animBg="1"/>
      <p:bldP spid="235528" grpId="0" animBg="1"/>
      <p:bldP spid="235529" grpId="0" animBg="1"/>
      <p:bldP spid="235530" grpId="0" animBg="1"/>
      <p:bldP spid="235531" grpId="0"/>
      <p:bldP spid="235532" grpId="0"/>
      <p:bldP spid="235533" grpId="0"/>
      <p:bldP spid="235534" grpId="0"/>
      <p:bldP spid="235535" grpId="0"/>
      <p:bldP spid="235536" grpId="0"/>
      <p:bldP spid="235537" grpId="0"/>
      <p:bldP spid="235538" grpId="0"/>
      <p:bldP spid="235539" grpId="0"/>
      <p:bldP spid="235540" grpId="0" animBg="1"/>
      <p:bldP spid="235541" grpId="0" animBg="1"/>
      <p:bldP spid="235542" grpId="0" animBg="1"/>
      <p:bldP spid="235543" grpId="0" animBg="1"/>
      <p:bldP spid="235544" grpId="0"/>
      <p:bldP spid="235545" grpId="0"/>
      <p:bldP spid="235546" grpId="0"/>
      <p:bldP spid="235547" grpId="0"/>
      <p:bldP spid="235548" grpId="0" animBg="1"/>
      <p:bldP spid="235549" grpId="0" animBg="1"/>
      <p:bldP spid="235550" grpId="0" animBg="1"/>
      <p:bldP spid="235551" grpId="0" animBg="1"/>
      <p:bldP spid="235552" grpId="0" animBg="1"/>
      <p:bldP spid="235553" grpId="0" animBg="1"/>
      <p:bldP spid="235554" grpId="0" animBg="1"/>
      <p:bldP spid="235555" grpId="0" animBg="1"/>
      <p:bldP spid="235556" grpId="0"/>
      <p:bldP spid="23555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zh-TW" sz="4000" dirty="0">
                <a:latin typeface="Times New Roman" pitchFamily="18" charset="0"/>
                <a:cs typeface="Times New Roman" pitchFamily="18" charset="0"/>
              </a:rPr>
              <a:t>Trees Achieving Worst-Case Bound (Cont.)</a:t>
            </a:r>
          </a:p>
        </p:txBody>
      </p:sp>
      <p:sp>
        <p:nvSpPr>
          <p:cNvPr id="236547" name="Oval 3"/>
          <p:cNvSpPr>
            <a:spLocks noChangeArrowheads="1"/>
          </p:cNvSpPr>
          <p:nvPr/>
        </p:nvSpPr>
        <p:spPr bwMode="auto">
          <a:xfrm>
            <a:off x="1292225" y="2686050"/>
            <a:ext cx="377825" cy="3635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0</a:t>
            </a:r>
          </a:p>
        </p:txBody>
      </p:sp>
      <p:sp>
        <p:nvSpPr>
          <p:cNvPr id="236548" name="Oval 4"/>
          <p:cNvSpPr>
            <a:spLocks noChangeArrowheads="1"/>
          </p:cNvSpPr>
          <p:nvPr/>
        </p:nvSpPr>
        <p:spPr bwMode="auto">
          <a:xfrm>
            <a:off x="1689100" y="4195763"/>
            <a:ext cx="377825" cy="3635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3</a:t>
            </a:r>
          </a:p>
        </p:txBody>
      </p:sp>
      <p:sp>
        <p:nvSpPr>
          <p:cNvPr id="236549" name="Text Box 5"/>
          <p:cNvSpPr txBox="1">
            <a:spLocks noChangeArrowheads="1"/>
          </p:cNvSpPr>
          <p:nvPr/>
        </p:nvSpPr>
        <p:spPr bwMode="auto">
          <a:xfrm>
            <a:off x="1162050" y="22225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Comic Sans MS" pitchFamily="66" charset="0"/>
              </a:rPr>
              <a:t>[-4]</a:t>
            </a:r>
          </a:p>
        </p:txBody>
      </p:sp>
      <p:sp>
        <p:nvSpPr>
          <p:cNvPr id="236550" name="Oval 6"/>
          <p:cNvSpPr>
            <a:spLocks noChangeArrowheads="1"/>
          </p:cNvSpPr>
          <p:nvPr/>
        </p:nvSpPr>
        <p:spPr bwMode="auto">
          <a:xfrm>
            <a:off x="793750" y="3411538"/>
            <a:ext cx="377825" cy="3635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1</a:t>
            </a:r>
          </a:p>
        </p:txBody>
      </p:sp>
      <p:sp>
        <p:nvSpPr>
          <p:cNvPr id="236551" name="Line 7"/>
          <p:cNvSpPr>
            <a:spLocks noChangeShapeType="1"/>
          </p:cNvSpPr>
          <p:nvPr/>
        </p:nvSpPr>
        <p:spPr bwMode="auto">
          <a:xfrm flipV="1">
            <a:off x="1046163" y="3033713"/>
            <a:ext cx="333375" cy="377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1235075" y="5862638"/>
            <a:ext cx="6994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omic Sans MS" pitchFamily="66" charset="0"/>
            </a:endParaRPr>
          </a:p>
        </p:txBody>
      </p:sp>
      <p:sp>
        <p:nvSpPr>
          <p:cNvPr id="236553" name="Text Box 9"/>
          <p:cNvSpPr txBox="1">
            <a:spLocks noChangeArrowheads="1"/>
          </p:cNvSpPr>
          <p:nvPr/>
        </p:nvSpPr>
        <p:spPr bwMode="auto">
          <a:xfrm>
            <a:off x="304800" y="4846638"/>
            <a:ext cx="4429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Comic Sans MS" pitchFamily="66" charset="0"/>
              </a:rPr>
              <a:t>(c) Height-3 trees following union (0, 2), (4, 6)</a:t>
            </a:r>
          </a:p>
        </p:txBody>
      </p:sp>
      <p:sp>
        <p:nvSpPr>
          <p:cNvPr id="236554" name="Oval 10"/>
          <p:cNvSpPr>
            <a:spLocks noChangeArrowheads="1"/>
          </p:cNvSpPr>
          <p:nvPr/>
        </p:nvSpPr>
        <p:spPr bwMode="auto">
          <a:xfrm>
            <a:off x="1720850" y="3409950"/>
            <a:ext cx="377825" cy="3635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2</a:t>
            </a:r>
          </a:p>
        </p:txBody>
      </p:sp>
      <p:sp>
        <p:nvSpPr>
          <p:cNvPr id="236555" name="Line 11"/>
          <p:cNvSpPr>
            <a:spLocks noChangeShapeType="1"/>
          </p:cNvSpPr>
          <p:nvPr/>
        </p:nvSpPr>
        <p:spPr bwMode="auto">
          <a:xfrm flipH="1" flipV="1">
            <a:off x="1566863" y="3048000"/>
            <a:ext cx="276225" cy="377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6556" name="Line 12"/>
          <p:cNvSpPr>
            <a:spLocks noChangeShapeType="1"/>
          </p:cNvSpPr>
          <p:nvPr/>
        </p:nvSpPr>
        <p:spPr bwMode="auto">
          <a:xfrm flipV="1">
            <a:off x="1871663" y="3773488"/>
            <a:ext cx="15875" cy="40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6557" name="Oval 13"/>
          <p:cNvSpPr>
            <a:spLocks noChangeArrowheads="1"/>
          </p:cNvSpPr>
          <p:nvPr/>
        </p:nvSpPr>
        <p:spPr bwMode="auto">
          <a:xfrm>
            <a:off x="3074988" y="2668588"/>
            <a:ext cx="377825" cy="3635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4</a:t>
            </a:r>
          </a:p>
        </p:txBody>
      </p:sp>
      <p:sp>
        <p:nvSpPr>
          <p:cNvPr id="236558" name="Oval 14"/>
          <p:cNvSpPr>
            <a:spLocks noChangeArrowheads="1"/>
          </p:cNvSpPr>
          <p:nvPr/>
        </p:nvSpPr>
        <p:spPr bwMode="auto">
          <a:xfrm>
            <a:off x="3471863" y="4178300"/>
            <a:ext cx="377825" cy="3635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7</a:t>
            </a:r>
          </a:p>
        </p:txBody>
      </p:sp>
      <p:sp>
        <p:nvSpPr>
          <p:cNvPr id="236559" name="Text Box 15"/>
          <p:cNvSpPr txBox="1">
            <a:spLocks noChangeArrowheads="1"/>
          </p:cNvSpPr>
          <p:nvPr/>
        </p:nvSpPr>
        <p:spPr bwMode="auto">
          <a:xfrm>
            <a:off x="2944813" y="220503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Comic Sans MS" pitchFamily="66" charset="0"/>
              </a:rPr>
              <a:t>[-4]</a:t>
            </a:r>
          </a:p>
        </p:txBody>
      </p:sp>
      <p:sp>
        <p:nvSpPr>
          <p:cNvPr id="236560" name="Oval 16"/>
          <p:cNvSpPr>
            <a:spLocks noChangeArrowheads="1"/>
          </p:cNvSpPr>
          <p:nvPr/>
        </p:nvSpPr>
        <p:spPr bwMode="auto">
          <a:xfrm>
            <a:off x="2576513" y="3394075"/>
            <a:ext cx="377825" cy="3635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5</a:t>
            </a:r>
          </a:p>
        </p:txBody>
      </p:sp>
      <p:sp>
        <p:nvSpPr>
          <p:cNvPr id="236561" name="Line 17"/>
          <p:cNvSpPr>
            <a:spLocks noChangeShapeType="1"/>
          </p:cNvSpPr>
          <p:nvPr/>
        </p:nvSpPr>
        <p:spPr bwMode="auto">
          <a:xfrm flipV="1">
            <a:off x="2828925" y="3016250"/>
            <a:ext cx="333375" cy="377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6562" name="Oval 18"/>
          <p:cNvSpPr>
            <a:spLocks noChangeArrowheads="1"/>
          </p:cNvSpPr>
          <p:nvPr/>
        </p:nvSpPr>
        <p:spPr bwMode="auto">
          <a:xfrm>
            <a:off x="3503613" y="3392488"/>
            <a:ext cx="377825" cy="3635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6</a:t>
            </a:r>
          </a:p>
        </p:txBody>
      </p:sp>
      <p:sp>
        <p:nvSpPr>
          <p:cNvPr id="236563" name="Line 19"/>
          <p:cNvSpPr>
            <a:spLocks noChangeShapeType="1"/>
          </p:cNvSpPr>
          <p:nvPr/>
        </p:nvSpPr>
        <p:spPr bwMode="auto">
          <a:xfrm flipH="1" flipV="1">
            <a:off x="3349625" y="3030538"/>
            <a:ext cx="276225" cy="377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6564" name="Line 20"/>
          <p:cNvSpPr>
            <a:spLocks noChangeShapeType="1"/>
          </p:cNvSpPr>
          <p:nvPr/>
        </p:nvSpPr>
        <p:spPr bwMode="auto">
          <a:xfrm flipV="1">
            <a:off x="3654425" y="3756025"/>
            <a:ext cx="15875" cy="40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6565" name="Oval 21"/>
          <p:cNvSpPr>
            <a:spLocks noChangeArrowheads="1"/>
          </p:cNvSpPr>
          <p:nvPr/>
        </p:nvSpPr>
        <p:spPr bwMode="auto">
          <a:xfrm>
            <a:off x="6094413" y="2655888"/>
            <a:ext cx="377825" cy="3635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0</a:t>
            </a:r>
          </a:p>
        </p:txBody>
      </p:sp>
      <p:sp>
        <p:nvSpPr>
          <p:cNvPr id="236566" name="Oval 22"/>
          <p:cNvSpPr>
            <a:spLocks noChangeArrowheads="1"/>
          </p:cNvSpPr>
          <p:nvPr/>
        </p:nvSpPr>
        <p:spPr bwMode="auto">
          <a:xfrm>
            <a:off x="6127750" y="4181475"/>
            <a:ext cx="377825" cy="3635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3</a:t>
            </a:r>
          </a:p>
        </p:txBody>
      </p:sp>
      <p:sp>
        <p:nvSpPr>
          <p:cNvPr id="236567" name="Text Box 23"/>
          <p:cNvSpPr txBox="1">
            <a:spLocks noChangeArrowheads="1"/>
          </p:cNvSpPr>
          <p:nvPr/>
        </p:nvSpPr>
        <p:spPr bwMode="auto">
          <a:xfrm>
            <a:off x="5964238" y="219233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Comic Sans MS" pitchFamily="66" charset="0"/>
              </a:rPr>
              <a:t>[-8]</a:t>
            </a:r>
          </a:p>
        </p:txBody>
      </p:sp>
      <p:sp>
        <p:nvSpPr>
          <p:cNvPr id="236568" name="Oval 24"/>
          <p:cNvSpPr>
            <a:spLocks noChangeArrowheads="1"/>
          </p:cNvSpPr>
          <p:nvPr/>
        </p:nvSpPr>
        <p:spPr bwMode="auto">
          <a:xfrm>
            <a:off x="5014913" y="3440113"/>
            <a:ext cx="377825" cy="3635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1</a:t>
            </a:r>
          </a:p>
        </p:txBody>
      </p:sp>
      <p:sp>
        <p:nvSpPr>
          <p:cNvPr id="236569" name="Line 25"/>
          <p:cNvSpPr>
            <a:spLocks noChangeShapeType="1"/>
          </p:cNvSpPr>
          <p:nvPr/>
        </p:nvSpPr>
        <p:spPr bwMode="auto">
          <a:xfrm flipV="1">
            <a:off x="5195888" y="3003550"/>
            <a:ext cx="985837" cy="450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6570" name="Oval 26"/>
          <p:cNvSpPr>
            <a:spLocks noChangeArrowheads="1"/>
          </p:cNvSpPr>
          <p:nvPr/>
        </p:nvSpPr>
        <p:spPr bwMode="auto">
          <a:xfrm>
            <a:off x="6129338" y="3395663"/>
            <a:ext cx="377825" cy="3635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2</a:t>
            </a:r>
          </a:p>
        </p:txBody>
      </p:sp>
      <p:sp>
        <p:nvSpPr>
          <p:cNvPr id="236571" name="Line 27"/>
          <p:cNvSpPr>
            <a:spLocks noChangeShapeType="1"/>
          </p:cNvSpPr>
          <p:nvPr/>
        </p:nvSpPr>
        <p:spPr bwMode="auto">
          <a:xfrm flipH="1" flipV="1">
            <a:off x="6281738" y="2989263"/>
            <a:ext cx="3175" cy="436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6572" name="Line 28"/>
          <p:cNvSpPr>
            <a:spLocks noChangeShapeType="1"/>
          </p:cNvSpPr>
          <p:nvPr/>
        </p:nvSpPr>
        <p:spPr bwMode="auto">
          <a:xfrm flipV="1">
            <a:off x="6310313" y="3759200"/>
            <a:ext cx="0" cy="40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6573" name="Oval 29"/>
          <p:cNvSpPr>
            <a:spLocks noChangeArrowheads="1"/>
          </p:cNvSpPr>
          <p:nvPr/>
        </p:nvSpPr>
        <p:spPr bwMode="auto">
          <a:xfrm>
            <a:off x="7239000" y="3451225"/>
            <a:ext cx="377825" cy="3635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4</a:t>
            </a:r>
          </a:p>
        </p:txBody>
      </p:sp>
      <p:sp>
        <p:nvSpPr>
          <p:cNvPr id="236574" name="Oval 30"/>
          <p:cNvSpPr>
            <a:spLocks noChangeArrowheads="1"/>
          </p:cNvSpPr>
          <p:nvPr/>
        </p:nvSpPr>
        <p:spPr bwMode="auto">
          <a:xfrm>
            <a:off x="7635875" y="4960938"/>
            <a:ext cx="377825" cy="3635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7</a:t>
            </a:r>
          </a:p>
        </p:txBody>
      </p:sp>
      <p:sp>
        <p:nvSpPr>
          <p:cNvPr id="236575" name="Oval 31"/>
          <p:cNvSpPr>
            <a:spLocks noChangeArrowheads="1"/>
          </p:cNvSpPr>
          <p:nvPr/>
        </p:nvSpPr>
        <p:spPr bwMode="auto">
          <a:xfrm>
            <a:off x="6740525" y="4176713"/>
            <a:ext cx="377825" cy="3635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5</a:t>
            </a:r>
          </a:p>
        </p:txBody>
      </p:sp>
      <p:sp>
        <p:nvSpPr>
          <p:cNvPr id="236576" name="Line 32"/>
          <p:cNvSpPr>
            <a:spLocks noChangeShapeType="1"/>
          </p:cNvSpPr>
          <p:nvPr/>
        </p:nvSpPr>
        <p:spPr bwMode="auto">
          <a:xfrm flipV="1">
            <a:off x="6992938" y="3798888"/>
            <a:ext cx="333375" cy="377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6577" name="Oval 33"/>
          <p:cNvSpPr>
            <a:spLocks noChangeArrowheads="1"/>
          </p:cNvSpPr>
          <p:nvPr/>
        </p:nvSpPr>
        <p:spPr bwMode="auto">
          <a:xfrm>
            <a:off x="7667625" y="4175125"/>
            <a:ext cx="377825" cy="3635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6</a:t>
            </a:r>
          </a:p>
        </p:txBody>
      </p:sp>
      <p:sp>
        <p:nvSpPr>
          <p:cNvPr id="236578" name="Line 34"/>
          <p:cNvSpPr>
            <a:spLocks noChangeShapeType="1"/>
          </p:cNvSpPr>
          <p:nvPr/>
        </p:nvSpPr>
        <p:spPr bwMode="auto">
          <a:xfrm flipH="1" flipV="1">
            <a:off x="7513638" y="3813175"/>
            <a:ext cx="276225" cy="377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6579" name="Line 35"/>
          <p:cNvSpPr>
            <a:spLocks noChangeShapeType="1"/>
          </p:cNvSpPr>
          <p:nvPr/>
        </p:nvSpPr>
        <p:spPr bwMode="auto">
          <a:xfrm flipV="1">
            <a:off x="7818438" y="4538663"/>
            <a:ext cx="15875" cy="40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6580" name="Line 36"/>
          <p:cNvSpPr>
            <a:spLocks noChangeShapeType="1"/>
          </p:cNvSpPr>
          <p:nvPr/>
        </p:nvSpPr>
        <p:spPr bwMode="auto">
          <a:xfrm flipH="1" flipV="1">
            <a:off x="6400800" y="3005138"/>
            <a:ext cx="1001713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6581" name="Text Box 37"/>
          <p:cNvSpPr txBox="1">
            <a:spLocks noChangeArrowheads="1"/>
          </p:cNvSpPr>
          <p:nvPr/>
        </p:nvSpPr>
        <p:spPr bwMode="auto">
          <a:xfrm>
            <a:off x="4352925" y="5599113"/>
            <a:ext cx="450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Comic Sans MS" pitchFamily="66" charset="0"/>
              </a:rPr>
              <a:t>(d) Height-4 trees following union (0, 4)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7" grpId="0" animBg="1"/>
      <p:bldP spid="236548" grpId="0" animBg="1"/>
      <p:bldP spid="236549" grpId="0"/>
      <p:bldP spid="236550" grpId="0" animBg="1"/>
      <p:bldP spid="236551" grpId="0" animBg="1"/>
      <p:bldP spid="236553" grpId="0"/>
      <p:bldP spid="236554" grpId="0" animBg="1"/>
      <p:bldP spid="236555" grpId="0" animBg="1"/>
      <p:bldP spid="236556" grpId="0" animBg="1"/>
      <p:bldP spid="236557" grpId="0" animBg="1"/>
      <p:bldP spid="236558" grpId="0" animBg="1"/>
      <p:bldP spid="236559" grpId="0"/>
      <p:bldP spid="236560" grpId="0" animBg="1"/>
      <p:bldP spid="236561" grpId="0" animBg="1"/>
      <p:bldP spid="236562" grpId="0" animBg="1"/>
      <p:bldP spid="236563" grpId="0" animBg="1"/>
      <p:bldP spid="236564" grpId="0" animBg="1"/>
      <p:bldP spid="236565" grpId="0" animBg="1"/>
      <p:bldP spid="236566" grpId="0" animBg="1"/>
      <p:bldP spid="236567" grpId="0"/>
      <p:bldP spid="236568" grpId="0" animBg="1"/>
      <p:bldP spid="236569" grpId="0" animBg="1"/>
      <p:bldP spid="236570" grpId="0" animBg="1"/>
      <p:bldP spid="236571" grpId="0" animBg="1"/>
      <p:bldP spid="236572" grpId="0" animBg="1"/>
      <p:bldP spid="236573" grpId="0" animBg="1"/>
      <p:bldP spid="236574" grpId="0" animBg="1"/>
      <p:bldP spid="236575" grpId="0" animBg="1"/>
      <p:bldP spid="236576" grpId="0" animBg="1"/>
      <p:bldP spid="236577" grpId="0" animBg="1"/>
      <p:bldP spid="236578" grpId="0" animBg="1"/>
      <p:bldP spid="236579" grpId="0" animBg="1"/>
      <p:bldP spid="236580" grpId="0" animBg="1"/>
      <p:bldP spid="23658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zh-TW" b="1" dirty="0">
                <a:latin typeface="Times New Roman" pitchFamily="18" charset="0"/>
                <a:cs typeface="Times New Roman" pitchFamily="18" charset="0"/>
              </a:rPr>
              <a:t>Collapsing Rule(finding an element)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altLang="zh-TW" sz="2500" b="1" dirty="0">
                <a:latin typeface="Times New Roman" pitchFamily="18" charset="0"/>
                <a:cs typeface="Times New Roman" pitchFamily="18" charset="0"/>
              </a:rPr>
              <a:t>Definition [</a:t>
            </a:r>
            <a:r>
              <a:rPr lang="en-US" altLang="zh-TW" sz="2500" b="1" dirty="0">
                <a:solidFill>
                  <a:srgbClr val="FFCC00"/>
                </a:solidFill>
                <a:latin typeface="Times New Roman" pitchFamily="18" charset="0"/>
                <a:cs typeface="Times New Roman" pitchFamily="18" charset="0"/>
              </a:rPr>
              <a:t>Collapsing rule</a:t>
            </a:r>
            <a:r>
              <a:rPr lang="en-US" altLang="zh-TW" sz="2500" b="1" dirty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altLang="zh-TW" sz="2500" dirty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altLang="zh-TW" sz="2500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sz="2500" dirty="0">
                <a:latin typeface="Times New Roman" pitchFamily="18" charset="0"/>
                <a:cs typeface="Times New Roman" pitchFamily="18" charset="0"/>
              </a:rPr>
              <a:t> is a node on the path from </a:t>
            </a:r>
            <a:r>
              <a:rPr lang="en-US" altLang="zh-TW" sz="25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sz="2500" dirty="0">
                <a:latin typeface="Times New Roman" pitchFamily="18" charset="0"/>
                <a:cs typeface="Times New Roman" pitchFamily="18" charset="0"/>
              </a:rPr>
              <a:t> to its root and parent[</a:t>
            </a:r>
            <a:r>
              <a:rPr lang="en-US" altLang="zh-TW" sz="25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sz="2500" dirty="0">
                <a:latin typeface="Times New Roman" pitchFamily="18" charset="0"/>
                <a:cs typeface="Times New Roman" pitchFamily="18" charset="0"/>
              </a:rPr>
              <a:t>]≠ root(</a:t>
            </a:r>
            <a:r>
              <a:rPr lang="en-US" altLang="zh-TW" sz="25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sz="2500" dirty="0">
                <a:latin typeface="Times New Roman" pitchFamily="18" charset="0"/>
                <a:cs typeface="Times New Roman" pitchFamily="18" charset="0"/>
              </a:rPr>
              <a:t>), then set parent[</a:t>
            </a:r>
            <a:r>
              <a:rPr lang="en-US" altLang="zh-TW" sz="2500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sz="2500" dirty="0">
                <a:latin typeface="Times New Roman" pitchFamily="18" charset="0"/>
                <a:cs typeface="Times New Roman" pitchFamily="18" charset="0"/>
              </a:rPr>
              <a:t>] to root(</a:t>
            </a:r>
            <a:r>
              <a:rPr lang="en-US" altLang="zh-TW" sz="25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sz="25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altLang="zh-TW" sz="2500" dirty="0">
                <a:latin typeface="Times New Roman" pitchFamily="18" charset="0"/>
                <a:cs typeface="Times New Roman" pitchFamily="18" charset="0"/>
              </a:rPr>
              <a:t>The first run of find operation will collapse the tree. Therefore, all following find operation of the same element only goes up one link to find the root.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Disjoint Sets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Two sets A and B are said to be </a:t>
            </a:r>
            <a:r>
              <a:rPr lang="en-US" sz="28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disjoint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if there are no common elements  i.e., 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  B =  .</a:t>
            </a:r>
          </a:p>
          <a:p>
            <a:pPr>
              <a:buFont typeface="Wingdings" pitchFamily="2" charset="2"/>
              <a:buChar char="Ø"/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Example:</a:t>
            </a:r>
          </a:p>
          <a:p>
            <a:pPr>
              <a:buFontTx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1) 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800" baseline="-25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={1,7,8,9}, S</a:t>
            </a:r>
            <a:r>
              <a:rPr lang="en-US" sz="2800" baseline="-25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={2,5,10}, and S</a:t>
            </a:r>
            <a:r>
              <a:rPr lang="en-US" sz="2800" baseline="-25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={3,4,6}.</a:t>
            </a:r>
          </a:p>
          <a:p>
            <a:pPr>
              <a:buFontTx/>
              <a:buNone/>
            </a:pP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are three disjoint sets.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val 2"/>
          <p:cNvSpPr>
            <a:spLocks noChangeArrowheads="1"/>
          </p:cNvSpPr>
          <p:nvPr/>
        </p:nvSpPr>
        <p:spPr bwMode="auto">
          <a:xfrm>
            <a:off x="2584450" y="4073525"/>
            <a:ext cx="377825" cy="3635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0</a:t>
            </a:r>
          </a:p>
        </p:txBody>
      </p:sp>
      <p:sp>
        <p:nvSpPr>
          <p:cNvPr id="20483" name="Oval 3"/>
          <p:cNvSpPr>
            <a:spLocks noChangeArrowheads="1"/>
          </p:cNvSpPr>
          <p:nvPr/>
        </p:nvSpPr>
        <p:spPr bwMode="auto">
          <a:xfrm>
            <a:off x="2617788" y="5599113"/>
            <a:ext cx="377825" cy="3635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3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454275" y="3609975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Comic Sans MS" pitchFamily="66" charset="0"/>
              </a:rPr>
              <a:t>[-8]</a:t>
            </a:r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1917700" y="4857750"/>
            <a:ext cx="377825" cy="3635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1</a:t>
            </a:r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 flipV="1">
            <a:off x="2079625" y="4421188"/>
            <a:ext cx="592138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2619375" y="4813300"/>
            <a:ext cx="377825" cy="3635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2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H="1" flipV="1">
            <a:off x="2771775" y="4406900"/>
            <a:ext cx="3175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V="1">
            <a:off x="2800350" y="5176838"/>
            <a:ext cx="0" cy="40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0" name="Oval 10"/>
          <p:cNvSpPr>
            <a:spLocks noChangeArrowheads="1"/>
          </p:cNvSpPr>
          <p:nvPr/>
        </p:nvSpPr>
        <p:spPr bwMode="auto">
          <a:xfrm>
            <a:off x="3729038" y="4868863"/>
            <a:ext cx="377825" cy="3635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4</a:t>
            </a:r>
          </a:p>
        </p:txBody>
      </p:sp>
      <p:sp>
        <p:nvSpPr>
          <p:cNvPr id="281611" name="Oval 11"/>
          <p:cNvSpPr>
            <a:spLocks noChangeArrowheads="1"/>
          </p:cNvSpPr>
          <p:nvPr/>
        </p:nvSpPr>
        <p:spPr bwMode="auto">
          <a:xfrm>
            <a:off x="4125913" y="6378575"/>
            <a:ext cx="377825" cy="3635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7</a:t>
            </a:r>
          </a:p>
        </p:txBody>
      </p:sp>
      <p:sp>
        <p:nvSpPr>
          <p:cNvPr id="20492" name="Oval 12"/>
          <p:cNvSpPr>
            <a:spLocks noChangeArrowheads="1"/>
          </p:cNvSpPr>
          <p:nvPr/>
        </p:nvSpPr>
        <p:spPr bwMode="auto">
          <a:xfrm>
            <a:off x="3230563" y="5594350"/>
            <a:ext cx="377825" cy="3635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5</a:t>
            </a:r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V="1">
            <a:off x="3482975" y="5216525"/>
            <a:ext cx="333375" cy="377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1614" name="Oval 14"/>
          <p:cNvSpPr>
            <a:spLocks noChangeArrowheads="1"/>
          </p:cNvSpPr>
          <p:nvPr/>
        </p:nvSpPr>
        <p:spPr bwMode="auto">
          <a:xfrm>
            <a:off x="4157663" y="5592763"/>
            <a:ext cx="377825" cy="3635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6</a:t>
            </a:r>
          </a:p>
        </p:txBody>
      </p:sp>
      <p:sp>
        <p:nvSpPr>
          <p:cNvPr id="281615" name="Line 15"/>
          <p:cNvSpPr>
            <a:spLocks noChangeShapeType="1"/>
          </p:cNvSpPr>
          <p:nvPr/>
        </p:nvSpPr>
        <p:spPr bwMode="auto">
          <a:xfrm flipH="1" flipV="1">
            <a:off x="4003675" y="5230813"/>
            <a:ext cx="276225" cy="377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1616" name="Line 16"/>
          <p:cNvSpPr>
            <a:spLocks noChangeShapeType="1"/>
          </p:cNvSpPr>
          <p:nvPr/>
        </p:nvSpPr>
        <p:spPr bwMode="auto">
          <a:xfrm flipV="1">
            <a:off x="4308475" y="5956300"/>
            <a:ext cx="15875" cy="40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 flipV="1">
            <a:off x="2890838" y="4422775"/>
            <a:ext cx="1001712" cy="449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704850" y="211971"/>
            <a:ext cx="728345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 err="1"/>
              <a:t>AlgorithmCollapsingFind</a:t>
            </a:r>
            <a:r>
              <a:rPr lang="en-GB" dirty="0"/>
              <a:t>(</a:t>
            </a:r>
            <a:r>
              <a:rPr lang="en-GB" dirty="0" err="1"/>
              <a:t>i</a:t>
            </a:r>
            <a:r>
              <a:rPr lang="en-GB" dirty="0"/>
              <a:t>)</a:t>
            </a:r>
          </a:p>
          <a:p>
            <a:r>
              <a:rPr lang="en-US" dirty="0"/>
              <a:t>// Find the </a:t>
            </a:r>
            <a:r>
              <a:rPr lang="en-US" dirty="0" err="1"/>
              <a:t>rootof</a:t>
            </a:r>
            <a:r>
              <a:rPr lang="en-US" dirty="0"/>
              <a:t> the </a:t>
            </a:r>
            <a:r>
              <a:rPr lang="en-US" dirty="0" err="1"/>
              <a:t>treecontainingelementi</a:t>
            </a:r>
            <a:r>
              <a:rPr lang="en-US" dirty="0"/>
              <a:t>. </a:t>
            </a:r>
            <a:r>
              <a:rPr lang="en-US" dirty="0" err="1"/>
              <a:t>Usethe</a:t>
            </a:r>
            <a:endParaRPr lang="en-US" dirty="0"/>
          </a:p>
          <a:p>
            <a:r>
              <a:rPr lang="en-US" dirty="0"/>
              <a:t>// </a:t>
            </a:r>
            <a:r>
              <a:rPr lang="en-US" dirty="0" err="1"/>
              <a:t>collapsingrule</a:t>
            </a:r>
            <a:r>
              <a:rPr lang="en-US" dirty="0"/>
              <a:t> to </a:t>
            </a:r>
            <a:r>
              <a:rPr lang="en-US" dirty="0" err="1"/>
              <a:t>collapseall</a:t>
            </a:r>
            <a:r>
              <a:rPr lang="en-US" dirty="0"/>
              <a:t> </a:t>
            </a:r>
            <a:r>
              <a:rPr lang="en-US" dirty="0" err="1"/>
              <a:t>nodesfrom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to the root.</a:t>
            </a:r>
          </a:p>
          <a:p>
            <a:r>
              <a:rPr lang="en-GB" dirty="0"/>
              <a:t> {</a:t>
            </a:r>
          </a:p>
          <a:p>
            <a:r>
              <a:rPr lang="en-GB" dirty="0"/>
              <a:t> r :=</a:t>
            </a:r>
            <a:r>
              <a:rPr lang="en-GB" dirty="0" err="1"/>
              <a:t>i</a:t>
            </a:r>
            <a:r>
              <a:rPr lang="en-GB" dirty="0"/>
              <a:t>;</a:t>
            </a:r>
          </a:p>
          <a:p>
            <a:r>
              <a:rPr lang="en-US" dirty="0"/>
              <a:t> while (p[r]&gt;0) do </a:t>
            </a:r>
          </a:p>
          <a:p>
            <a:r>
              <a:rPr lang="en-US" dirty="0"/>
              <a:t>r :=p[r];		// Find the root.</a:t>
            </a:r>
          </a:p>
          <a:p>
            <a:r>
              <a:rPr lang="en-GB" dirty="0"/>
              <a:t> while (</a:t>
            </a:r>
            <a:r>
              <a:rPr lang="en-GB" dirty="0" err="1"/>
              <a:t>i</a:t>
            </a:r>
            <a:r>
              <a:rPr lang="en-GB" dirty="0"/>
              <a:t> != r) do 			// Collapse nodes from </a:t>
            </a:r>
            <a:r>
              <a:rPr lang="en-GB" dirty="0" err="1"/>
              <a:t>i</a:t>
            </a:r>
            <a:r>
              <a:rPr lang="en-GB" dirty="0"/>
              <a:t> to root r.</a:t>
            </a:r>
          </a:p>
          <a:p>
            <a:r>
              <a:rPr lang="en-GB" dirty="0"/>
              <a:t> {</a:t>
            </a:r>
          </a:p>
          <a:p>
            <a:r>
              <a:rPr lang="pt-BR" dirty="0"/>
              <a:t> s :=p[i]; </a:t>
            </a:r>
          </a:p>
          <a:p>
            <a:r>
              <a:rPr lang="pt-BR" dirty="0"/>
              <a:t>p[i] :=r; </a:t>
            </a:r>
          </a:p>
          <a:p>
            <a:r>
              <a:rPr lang="pt-BR" dirty="0"/>
              <a:t>i :=s; </a:t>
            </a:r>
          </a:p>
          <a:p>
            <a:r>
              <a:rPr lang="pt-BR" dirty="0"/>
              <a:t>} </a:t>
            </a:r>
          </a:p>
          <a:p>
            <a:r>
              <a:rPr lang="pt-BR" dirty="0"/>
              <a:t>Return r;</a:t>
            </a:r>
          </a:p>
          <a:p>
            <a:r>
              <a:rPr lang="en-GB" dirty="0"/>
              <a:t> }</a:t>
            </a:r>
            <a:endParaRPr lang="en-US" altLang="zh-TW" dirty="0"/>
          </a:p>
        </p:txBody>
      </p:sp>
      <p:sp>
        <p:nvSpPr>
          <p:cNvPr id="281620" name="Text Box 20"/>
          <p:cNvSpPr txBox="1">
            <a:spLocks noChangeArrowheads="1"/>
          </p:cNvSpPr>
          <p:nvPr/>
        </p:nvSpPr>
        <p:spPr bwMode="auto">
          <a:xfrm>
            <a:off x="5103813" y="4292600"/>
            <a:ext cx="666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/>
              <a:t>Root</a:t>
            </a:r>
          </a:p>
        </p:txBody>
      </p:sp>
      <p:sp>
        <p:nvSpPr>
          <p:cNvPr id="281621" name="Text Box 21"/>
          <p:cNvSpPr txBox="1">
            <a:spLocks noChangeArrowheads="1"/>
          </p:cNvSpPr>
          <p:nvPr/>
        </p:nvSpPr>
        <p:spPr bwMode="auto">
          <a:xfrm>
            <a:off x="5103813" y="5084763"/>
            <a:ext cx="62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/>
              <a:t>Trail</a:t>
            </a:r>
          </a:p>
        </p:txBody>
      </p:sp>
      <p:sp>
        <p:nvSpPr>
          <p:cNvPr id="281622" name="Text Box 22"/>
          <p:cNvSpPr txBox="1">
            <a:spLocks noChangeArrowheads="1"/>
          </p:cNvSpPr>
          <p:nvPr/>
        </p:nvSpPr>
        <p:spPr bwMode="auto">
          <a:xfrm>
            <a:off x="5103813" y="5876925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/>
              <a:t>Lead</a:t>
            </a:r>
          </a:p>
        </p:txBody>
      </p:sp>
      <p:sp>
        <p:nvSpPr>
          <p:cNvPr id="281624" name="Text Box 24"/>
          <p:cNvSpPr txBox="1">
            <a:spLocks noChangeArrowheads="1"/>
          </p:cNvSpPr>
          <p:nvPr/>
        </p:nvSpPr>
        <p:spPr bwMode="auto">
          <a:xfrm>
            <a:off x="3903663" y="207963"/>
            <a:ext cx="149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Ex: find2 (7)</a:t>
            </a:r>
          </a:p>
        </p:txBody>
      </p:sp>
      <p:sp>
        <p:nvSpPr>
          <p:cNvPr id="281625" name="Line 25"/>
          <p:cNvSpPr>
            <a:spLocks noChangeShapeType="1"/>
          </p:cNvSpPr>
          <p:nvPr/>
        </p:nvSpPr>
        <p:spPr bwMode="auto">
          <a:xfrm flipH="1">
            <a:off x="4529138" y="4652963"/>
            <a:ext cx="574675" cy="172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1626" name="Line 26"/>
          <p:cNvSpPr>
            <a:spLocks noChangeShapeType="1"/>
          </p:cNvSpPr>
          <p:nvPr/>
        </p:nvSpPr>
        <p:spPr bwMode="auto">
          <a:xfrm flipH="1">
            <a:off x="4529138" y="4652963"/>
            <a:ext cx="574675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1627" name="Line 27"/>
          <p:cNvSpPr>
            <a:spLocks noChangeShapeType="1"/>
          </p:cNvSpPr>
          <p:nvPr/>
        </p:nvSpPr>
        <p:spPr bwMode="auto">
          <a:xfrm flipH="1">
            <a:off x="4240213" y="4652963"/>
            <a:ext cx="8636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1628" name="Line 28"/>
          <p:cNvSpPr>
            <a:spLocks noChangeShapeType="1"/>
          </p:cNvSpPr>
          <p:nvPr/>
        </p:nvSpPr>
        <p:spPr bwMode="auto">
          <a:xfrm flipH="1" flipV="1">
            <a:off x="2944813" y="4221163"/>
            <a:ext cx="21590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1630" name="Line 30"/>
          <p:cNvSpPr>
            <a:spLocks noChangeShapeType="1"/>
          </p:cNvSpPr>
          <p:nvPr/>
        </p:nvSpPr>
        <p:spPr bwMode="auto">
          <a:xfrm flipH="1">
            <a:off x="4529138" y="5300663"/>
            <a:ext cx="719137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1632" name="Line 32"/>
          <p:cNvSpPr>
            <a:spLocks noChangeShapeType="1"/>
          </p:cNvSpPr>
          <p:nvPr/>
        </p:nvSpPr>
        <p:spPr bwMode="auto">
          <a:xfrm flipH="1" flipV="1">
            <a:off x="4529138" y="5734050"/>
            <a:ext cx="64770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1634" name="Oval 34"/>
          <p:cNvSpPr>
            <a:spLocks noChangeArrowheads="1"/>
          </p:cNvSpPr>
          <p:nvPr/>
        </p:nvSpPr>
        <p:spPr bwMode="auto">
          <a:xfrm>
            <a:off x="1403350" y="4868863"/>
            <a:ext cx="377825" cy="3635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7</a:t>
            </a:r>
          </a:p>
        </p:txBody>
      </p:sp>
      <p:sp>
        <p:nvSpPr>
          <p:cNvPr id="281635" name="Line 35"/>
          <p:cNvSpPr>
            <a:spLocks noChangeShapeType="1"/>
          </p:cNvSpPr>
          <p:nvPr/>
        </p:nvSpPr>
        <p:spPr bwMode="auto">
          <a:xfrm flipV="1">
            <a:off x="1614488" y="4437063"/>
            <a:ext cx="898525" cy="415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1636" name="Line 36"/>
          <p:cNvSpPr>
            <a:spLocks noChangeShapeType="1"/>
          </p:cNvSpPr>
          <p:nvPr/>
        </p:nvSpPr>
        <p:spPr bwMode="auto">
          <a:xfrm flipH="1">
            <a:off x="4529138" y="5300663"/>
            <a:ext cx="719137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1637" name="Line 37"/>
          <p:cNvSpPr>
            <a:spLocks noChangeShapeType="1"/>
          </p:cNvSpPr>
          <p:nvPr/>
        </p:nvSpPr>
        <p:spPr bwMode="auto">
          <a:xfrm flipH="1" flipV="1">
            <a:off x="4529138" y="5229225"/>
            <a:ext cx="719137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1638" name="Oval 38"/>
          <p:cNvSpPr>
            <a:spLocks noChangeArrowheads="1"/>
          </p:cNvSpPr>
          <p:nvPr/>
        </p:nvSpPr>
        <p:spPr bwMode="auto">
          <a:xfrm>
            <a:off x="900113" y="4868863"/>
            <a:ext cx="377825" cy="3635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dirty="0">
                <a:latin typeface="Comic Sans MS" pitchFamily="66" charset="0"/>
              </a:rPr>
              <a:t>6</a:t>
            </a:r>
          </a:p>
        </p:txBody>
      </p:sp>
      <p:sp>
        <p:nvSpPr>
          <p:cNvPr id="281639" name="Line 39"/>
          <p:cNvSpPr>
            <a:spLocks noChangeShapeType="1"/>
          </p:cNvSpPr>
          <p:nvPr/>
        </p:nvSpPr>
        <p:spPr bwMode="auto">
          <a:xfrm flipV="1">
            <a:off x="1158875" y="4437063"/>
            <a:ext cx="113665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" name="Rectangle 3"/>
          <p:cNvSpPr txBox="1">
            <a:spLocks noChangeArrowheads="1"/>
          </p:cNvSpPr>
          <p:nvPr/>
        </p:nvSpPr>
        <p:spPr bwMode="auto">
          <a:xfrm>
            <a:off x="2165327" y="3381375"/>
            <a:ext cx="5948385" cy="336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/>
            </a:pPr>
            <a:endParaRPr lang="en-US" altLang="zh-TW" sz="3200" kern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/>
            </a:pPr>
            <a:endParaRPr lang="en-US" altLang="zh-TW" sz="3200" kern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ea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11" grpId="0" animBg="1"/>
      <p:bldP spid="281614" grpId="0" animBg="1"/>
      <p:bldP spid="281615" grpId="0" animBg="1"/>
      <p:bldP spid="281616" grpId="0" animBg="1"/>
      <p:bldP spid="281620" grpId="0"/>
      <p:bldP spid="281621" grpId="0"/>
      <p:bldP spid="281622" grpId="0"/>
      <p:bldP spid="281624" grpId="0"/>
      <p:bldP spid="281625" grpId="0" animBg="1"/>
      <p:bldP spid="281625" grpId="1" animBg="1"/>
      <p:bldP spid="281626" grpId="0" animBg="1"/>
      <p:bldP spid="281626" grpId="1" animBg="1"/>
      <p:bldP spid="281627" grpId="0" animBg="1"/>
      <p:bldP spid="281627" grpId="1" animBg="1"/>
      <p:bldP spid="281628" grpId="0" animBg="1"/>
      <p:bldP spid="281630" grpId="0" animBg="1"/>
      <p:bldP spid="281630" grpId="1" animBg="1"/>
      <p:bldP spid="281632" grpId="0" animBg="1"/>
      <p:bldP spid="281632" grpId="1" animBg="1"/>
      <p:bldP spid="281634" grpId="0" animBg="1"/>
      <p:bldP spid="281635" grpId="0" animBg="1"/>
      <p:bldP spid="281636" grpId="0" animBg="1"/>
      <p:bldP spid="281637" grpId="0" animBg="1"/>
      <p:bldP spid="281638" grpId="0" animBg="1"/>
      <p:bldP spid="28163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b="1" dirty="0">
                <a:latin typeface="Times New Roman" pitchFamily="18" charset="0"/>
                <a:cs typeface="Times New Roman" pitchFamily="18" charset="0"/>
              </a:rPr>
              <a:t>Set Find with Collapsing Rule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zh-TW" dirty="0"/>
          </a:p>
          <a:p>
            <a:pPr>
              <a:defRPr/>
            </a:pPr>
            <a:endParaRPr lang="en-US" altLang="zh-TW" dirty="0"/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2339975" y="2349500"/>
            <a:ext cx="377825" cy="363538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0</a:t>
            </a:r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2373313" y="3875088"/>
            <a:ext cx="377825" cy="363537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3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2209800" y="188595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Comic Sans MS" pitchFamily="66" charset="0"/>
              </a:rPr>
              <a:t>[-8]</a:t>
            </a:r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1260475" y="3133725"/>
            <a:ext cx="377825" cy="363538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1</a:t>
            </a:r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 flipV="1">
            <a:off x="1441450" y="2697163"/>
            <a:ext cx="985838" cy="450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3" name="Oval 9"/>
          <p:cNvSpPr>
            <a:spLocks noChangeArrowheads="1"/>
          </p:cNvSpPr>
          <p:nvPr/>
        </p:nvSpPr>
        <p:spPr bwMode="auto">
          <a:xfrm>
            <a:off x="2374900" y="3089275"/>
            <a:ext cx="377825" cy="363538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2</a:t>
            </a:r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 flipV="1">
            <a:off x="2527300" y="2682875"/>
            <a:ext cx="3175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V="1">
            <a:off x="2555875" y="3452813"/>
            <a:ext cx="0" cy="40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6" name="Oval 12"/>
          <p:cNvSpPr>
            <a:spLocks noChangeArrowheads="1"/>
          </p:cNvSpPr>
          <p:nvPr/>
        </p:nvSpPr>
        <p:spPr bwMode="auto">
          <a:xfrm>
            <a:off x="3484563" y="3144838"/>
            <a:ext cx="377825" cy="363537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4</a:t>
            </a:r>
          </a:p>
        </p:txBody>
      </p:sp>
      <p:sp>
        <p:nvSpPr>
          <p:cNvPr id="21517" name="Oval 13"/>
          <p:cNvSpPr>
            <a:spLocks noChangeArrowheads="1"/>
          </p:cNvSpPr>
          <p:nvPr/>
        </p:nvSpPr>
        <p:spPr bwMode="auto">
          <a:xfrm>
            <a:off x="3881438" y="4654550"/>
            <a:ext cx="377825" cy="363538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7</a:t>
            </a:r>
          </a:p>
        </p:txBody>
      </p:sp>
      <p:sp>
        <p:nvSpPr>
          <p:cNvPr id="21518" name="Oval 14"/>
          <p:cNvSpPr>
            <a:spLocks noChangeArrowheads="1"/>
          </p:cNvSpPr>
          <p:nvPr/>
        </p:nvSpPr>
        <p:spPr bwMode="auto">
          <a:xfrm>
            <a:off x="2986088" y="3870325"/>
            <a:ext cx="377825" cy="363538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5</a:t>
            </a:r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V="1">
            <a:off x="3238500" y="3492500"/>
            <a:ext cx="333375" cy="377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20" name="Oval 16"/>
          <p:cNvSpPr>
            <a:spLocks noChangeArrowheads="1"/>
          </p:cNvSpPr>
          <p:nvPr/>
        </p:nvSpPr>
        <p:spPr bwMode="auto">
          <a:xfrm>
            <a:off x="3913188" y="3868738"/>
            <a:ext cx="377825" cy="363537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6</a:t>
            </a:r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 flipV="1">
            <a:off x="3759200" y="3506788"/>
            <a:ext cx="276225" cy="377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 flipV="1">
            <a:off x="4064000" y="4232275"/>
            <a:ext cx="15875" cy="40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 flipH="1" flipV="1">
            <a:off x="2646363" y="2698750"/>
            <a:ext cx="1001712" cy="449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24" name="Oval 20"/>
          <p:cNvSpPr>
            <a:spLocks noChangeArrowheads="1"/>
          </p:cNvSpPr>
          <p:nvPr/>
        </p:nvSpPr>
        <p:spPr bwMode="auto">
          <a:xfrm>
            <a:off x="6024563" y="2332038"/>
            <a:ext cx="377825" cy="363537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0</a:t>
            </a:r>
          </a:p>
        </p:txBody>
      </p:sp>
      <p:sp>
        <p:nvSpPr>
          <p:cNvPr id="21525" name="Oval 21"/>
          <p:cNvSpPr>
            <a:spLocks noChangeArrowheads="1"/>
          </p:cNvSpPr>
          <p:nvPr/>
        </p:nvSpPr>
        <p:spPr bwMode="auto">
          <a:xfrm>
            <a:off x="6057900" y="3857625"/>
            <a:ext cx="377825" cy="363538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3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5894388" y="18684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Comic Sans MS" pitchFamily="66" charset="0"/>
              </a:rPr>
              <a:t>[-8]</a:t>
            </a:r>
          </a:p>
        </p:txBody>
      </p:sp>
      <p:sp>
        <p:nvSpPr>
          <p:cNvPr id="21527" name="Oval 23"/>
          <p:cNvSpPr>
            <a:spLocks noChangeArrowheads="1"/>
          </p:cNvSpPr>
          <p:nvPr/>
        </p:nvSpPr>
        <p:spPr bwMode="auto">
          <a:xfrm>
            <a:off x="4945063" y="3116263"/>
            <a:ext cx="377825" cy="363537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1</a:t>
            </a:r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 flipV="1">
            <a:off x="5126038" y="2679700"/>
            <a:ext cx="985837" cy="450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29" name="Oval 25"/>
          <p:cNvSpPr>
            <a:spLocks noChangeArrowheads="1"/>
          </p:cNvSpPr>
          <p:nvPr/>
        </p:nvSpPr>
        <p:spPr bwMode="auto">
          <a:xfrm>
            <a:off x="6059488" y="3071813"/>
            <a:ext cx="377825" cy="363537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2</a:t>
            </a:r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 flipH="1" flipV="1">
            <a:off x="6211888" y="2665413"/>
            <a:ext cx="3175" cy="436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31" name="Line 27"/>
          <p:cNvSpPr>
            <a:spLocks noChangeShapeType="1"/>
          </p:cNvSpPr>
          <p:nvPr/>
        </p:nvSpPr>
        <p:spPr bwMode="auto">
          <a:xfrm flipV="1">
            <a:off x="6240463" y="3435350"/>
            <a:ext cx="0" cy="40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32" name="Oval 28"/>
          <p:cNvSpPr>
            <a:spLocks noChangeArrowheads="1"/>
          </p:cNvSpPr>
          <p:nvPr/>
        </p:nvSpPr>
        <p:spPr bwMode="auto">
          <a:xfrm>
            <a:off x="6618288" y="3070225"/>
            <a:ext cx="377825" cy="363538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4</a:t>
            </a:r>
          </a:p>
        </p:txBody>
      </p:sp>
      <p:sp>
        <p:nvSpPr>
          <p:cNvPr id="21533" name="Oval 29"/>
          <p:cNvSpPr>
            <a:spLocks noChangeArrowheads="1"/>
          </p:cNvSpPr>
          <p:nvPr/>
        </p:nvSpPr>
        <p:spPr bwMode="auto">
          <a:xfrm>
            <a:off x="7842250" y="3113088"/>
            <a:ext cx="377825" cy="363537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7</a:t>
            </a:r>
          </a:p>
        </p:txBody>
      </p:sp>
      <p:sp>
        <p:nvSpPr>
          <p:cNvPr id="21534" name="Oval 30"/>
          <p:cNvSpPr>
            <a:spLocks noChangeArrowheads="1"/>
          </p:cNvSpPr>
          <p:nvPr/>
        </p:nvSpPr>
        <p:spPr bwMode="auto">
          <a:xfrm>
            <a:off x="6656388" y="3852863"/>
            <a:ext cx="377825" cy="363537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5</a:t>
            </a:r>
          </a:p>
        </p:txBody>
      </p:sp>
      <p:sp>
        <p:nvSpPr>
          <p:cNvPr id="21535" name="Line 31"/>
          <p:cNvSpPr>
            <a:spLocks noChangeShapeType="1"/>
          </p:cNvSpPr>
          <p:nvPr/>
        </p:nvSpPr>
        <p:spPr bwMode="auto">
          <a:xfrm flipH="1" flipV="1">
            <a:off x="6835775" y="3446463"/>
            <a:ext cx="0" cy="422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36" name="Oval 32"/>
          <p:cNvSpPr>
            <a:spLocks noChangeArrowheads="1"/>
          </p:cNvSpPr>
          <p:nvPr/>
        </p:nvSpPr>
        <p:spPr bwMode="auto">
          <a:xfrm>
            <a:off x="7250113" y="3097213"/>
            <a:ext cx="377825" cy="363537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latin typeface="Comic Sans MS" pitchFamily="66" charset="0"/>
              </a:rPr>
              <a:t>6</a:t>
            </a:r>
          </a:p>
        </p:txBody>
      </p:sp>
      <p:sp>
        <p:nvSpPr>
          <p:cNvPr id="21537" name="Line 33"/>
          <p:cNvSpPr>
            <a:spLocks noChangeShapeType="1"/>
          </p:cNvSpPr>
          <p:nvPr/>
        </p:nvSpPr>
        <p:spPr bwMode="auto">
          <a:xfrm flipH="1" flipV="1">
            <a:off x="6384925" y="2633663"/>
            <a:ext cx="987425" cy="479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38" name="Line 34"/>
          <p:cNvSpPr>
            <a:spLocks noChangeShapeType="1"/>
          </p:cNvSpPr>
          <p:nvPr/>
        </p:nvSpPr>
        <p:spPr bwMode="auto">
          <a:xfrm flipH="1" flipV="1">
            <a:off x="6429375" y="2560638"/>
            <a:ext cx="1581150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39" name="Line 35"/>
          <p:cNvSpPr>
            <a:spLocks noChangeShapeType="1"/>
          </p:cNvSpPr>
          <p:nvPr/>
        </p:nvSpPr>
        <p:spPr bwMode="auto">
          <a:xfrm flipH="1" flipV="1">
            <a:off x="6330950" y="2681288"/>
            <a:ext cx="377825" cy="392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40" name="Text Box 36"/>
          <p:cNvSpPr txBox="1">
            <a:spLocks noChangeArrowheads="1"/>
          </p:cNvSpPr>
          <p:nvPr/>
        </p:nvSpPr>
        <p:spPr bwMode="auto">
          <a:xfrm>
            <a:off x="1673225" y="4802188"/>
            <a:ext cx="1625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Comic Sans MS" pitchFamily="66" charset="0"/>
              </a:rPr>
              <a:t>Before collapsing</a:t>
            </a:r>
          </a:p>
        </p:txBody>
      </p:sp>
      <p:sp>
        <p:nvSpPr>
          <p:cNvPr id="21541" name="Text Box 37"/>
          <p:cNvSpPr txBox="1">
            <a:spLocks noChangeArrowheads="1"/>
          </p:cNvSpPr>
          <p:nvPr/>
        </p:nvSpPr>
        <p:spPr bwMode="auto">
          <a:xfrm>
            <a:off x="5910263" y="4627563"/>
            <a:ext cx="1625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Comic Sans MS" pitchFamily="66" charset="0"/>
              </a:rPr>
              <a:t>After collapsing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zh-TW" sz="4000" b="1" dirty="0">
                <a:latin typeface="Times New Roman" pitchFamily="18" charset="0"/>
                <a:cs typeface="Times New Roman" pitchFamily="18" charset="0"/>
              </a:rPr>
              <a:t>Analysis of Weighted Union and Collapsing Find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692400"/>
          </a:xfrm>
        </p:spPr>
        <p:txBody>
          <a:bodyPr/>
          <a:lstStyle/>
          <a:p>
            <a:pPr eaLnBrk="1" hangingPunct="1">
              <a:lnSpc>
                <a:spcPct val="115000"/>
              </a:lnSpc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The use of collapsing rule roughly double the time for an individual find. However, it reduces the worst-case time over a sequence of finds.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>
              <a:spcBef>
                <a:spcPts val="125"/>
              </a:spcBef>
              <a:defRPr/>
            </a:pPr>
            <a:r>
              <a:rPr lang="en-US" spc="1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Union-find applications </a:t>
            </a:r>
            <a:r>
              <a:rPr lang="en-US" spc="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involve    </a:t>
            </a:r>
            <a:r>
              <a:rPr lang="en-US" spc="1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manipulating objects of </a:t>
            </a:r>
            <a:r>
              <a:rPr lang="en-US" spc="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en-US" spc="-1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types</a:t>
            </a:r>
            <a:r>
              <a:rPr lang="en-US" spc="5" dirty="0">
                <a:solidFill>
                  <a:srgbClr val="00539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263525" indent="-240029">
              <a:spcBef>
                <a:spcPts val="385"/>
              </a:spcBef>
              <a:buSzPct val="177142"/>
              <a:tabLst>
                <a:tab pos="264160" algn="l"/>
              </a:tabLst>
              <a:defRPr/>
            </a:pPr>
            <a:r>
              <a:rPr lang="en-US" spc="5" dirty="0">
                <a:latin typeface="Times New Roman" pitchFamily="18" charset="0"/>
                <a:cs typeface="Times New Roman" pitchFamily="18" charset="0"/>
              </a:rPr>
              <a:t>Network connectivity.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263525" indent="-240029">
              <a:spcBef>
                <a:spcPts val="385"/>
              </a:spcBef>
              <a:buSzPct val="177142"/>
              <a:tabLst>
                <a:tab pos="264160" algn="l"/>
              </a:tabLst>
              <a:defRPr/>
            </a:pPr>
            <a:r>
              <a:rPr lang="en-US" spc="15" dirty="0">
                <a:latin typeface="Times New Roman" pitchFamily="18" charset="0"/>
                <a:cs typeface="Times New Roman" pitchFamily="18" charset="0"/>
              </a:rPr>
              <a:t>Web </a:t>
            </a:r>
            <a:r>
              <a:rPr lang="en-US" spc="10" dirty="0">
                <a:latin typeface="Times New Roman" pitchFamily="18" charset="0"/>
                <a:cs typeface="Times New Roman" pitchFamily="18" charset="0"/>
              </a:rPr>
              <a:t>pages on the</a:t>
            </a:r>
            <a:r>
              <a:rPr lang="en-US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5" dirty="0">
                <a:latin typeface="Times New Roman" pitchFamily="18" charset="0"/>
                <a:cs typeface="Times New Roman" pitchFamily="18" charset="0"/>
              </a:rPr>
              <a:t>Internet.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263525" indent="-240029">
              <a:spcBef>
                <a:spcPts val="384"/>
              </a:spcBef>
              <a:buSzPct val="177142"/>
              <a:tabLst>
                <a:tab pos="264160" algn="l"/>
              </a:tabLst>
              <a:defRPr/>
            </a:pPr>
            <a:r>
              <a:rPr lang="en-US" spc="10" dirty="0">
                <a:latin typeface="Times New Roman" pitchFamily="18" charset="0"/>
                <a:cs typeface="Times New Roman" pitchFamily="18" charset="0"/>
              </a:rPr>
              <a:t>Transistors </a:t>
            </a:r>
            <a:r>
              <a:rPr lang="en-US" spc="5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pc="10" dirty="0">
                <a:latin typeface="Times New Roman" pitchFamily="18" charset="0"/>
                <a:cs typeface="Times New Roman" pitchFamily="18" charset="0"/>
              </a:rPr>
              <a:t>a computer</a:t>
            </a:r>
            <a:r>
              <a:rPr lang="en-US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10" dirty="0">
                <a:latin typeface="Times New Roman" pitchFamily="18" charset="0"/>
                <a:cs typeface="Times New Roman" pitchFamily="18" charset="0"/>
              </a:rPr>
              <a:t>chip.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263525" indent="-240029">
              <a:spcBef>
                <a:spcPts val="384"/>
              </a:spcBef>
              <a:buSzPct val="177142"/>
              <a:tabLst>
                <a:tab pos="264160" algn="l"/>
              </a:tabLst>
              <a:defRPr/>
            </a:pPr>
            <a:r>
              <a:rPr lang="en-US" spc="10" dirty="0">
                <a:latin typeface="Times New Roman" pitchFamily="18" charset="0"/>
                <a:cs typeface="Times New Roman" pitchFamily="18" charset="0"/>
              </a:rPr>
              <a:t>Variable name</a:t>
            </a:r>
            <a:r>
              <a:rPr lang="en-US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10" dirty="0">
                <a:latin typeface="Times New Roman" pitchFamily="18" charset="0"/>
                <a:cs typeface="Times New Roman" pitchFamily="18" charset="0"/>
              </a:rPr>
              <a:t>aliases.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14600"/>
            <a:ext cx="8229600" cy="1143000"/>
          </a:xfrm>
        </p:spPr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SPANNING TREES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We start with undirected graphs which consist of a set V of vertices (also called nodes) and a set E of edges, each connecting two different vertices.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graph is connected if we can reach any vertex from any other vertex by following edges in either direction.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a directed graph edges provide a connection from one node to another, but not necessarily in the opposite direction.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More mathematically, we say that the edge relation between vertices is symmetric for undirected graphs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dirty="0"/>
              <a:t>The following is a simple example of a connected, undirected graph with 5 vertices (A, B, C, D, E) and 6 edges (AB, BC, CD, AE, BE, CE).</a:t>
            </a:r>
          </a:p>
          <a:p>
            <a:r>
              <a:rPr lang="en-US" dirty="0"/>
              <a:t>EX: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Possible Spanning Trees</a:t>
            </a:r>
          </a:p>
          <a:p>
            <a:endParaRPr lang="en-US" dirty="0"/>
          </a:p>
        </p:txBody>
      </p:sp>
      <p:pic>
        <p:nvPicPr>
          <p:cNvPr id="2050" name="Picture 2" descr="C:\Users\RAKESH REDDY GURRALA\Desktop\Untitl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209800"/>
            <a:ext cx="2633663" cy="2109787"/>
          </a:xfrm>
          <a:prstGeom prst="rect">
            <a:avLst/>
          </a:prstGeom>
          <a:noFill/>
        </p:spPr>
      </p:pic>
      <p:pic>
        <p:nvPicPr>
          <p:cNvPr id="6" name="Picture 2" descr="C:\Users\RAKESH REDDY GURRALA\Desktop\Untitle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4648200"/>
            <a:ext cx="3733800" cy="1619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CHARACTERISTICS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Connected graph with no cycle (original).</a:t>
            </a: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Neighbors are vertices connected directly by an edge, otherwise connected means connected without the connecting edge.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3.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Two trees connected by a single edge. This is a recursive characterization. The based case is a single node, with the empty tree (no vertices) as a possible special case.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4. A connected graph with exactly n − 1 edges, where n is the number of vertices. 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5. A graph with exactly one path between any two distinct vertices, where a path is a sequence of distinct vertices where each is connected to the next by an edge.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6294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When considering the asymptotic complexity it is often useful to categorize graphs as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dense or sparse.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Dense graphs have a lot of edges compared to the number of vertices.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Writing n = |V | for the number of vertices (which will be our notation in the rest of the lecture) know there can be at most n ∗ (n − 1)/2: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every node is connected to any other node (n ∗ (n − 1)), but in an undirected way (n∗ (n−1)/2).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If we write e for the number of edges, we have e = O(n 2 ).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By comparison, a tree is sparse because e = n − 1 = O(n).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79438"/>
            <a:ext cx="8458200" cy="59737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We identify a set by choosing a </a:t>
            </a:r>
            <a:r>
              <a:rPr lang="en-US" sz="2800" b="1" i="1" dirty="0">
                <a:solidFill>
                  <a:srgbClr val="C00000"/>
                </a:solidFill>
              </a:rPr>
              <a:t>representative element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of the set. It doesn’t matter which element we choose, but once chosen, it can’t be changed.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400" b="1" dirty="0">
                <a:sym typeface="Symbol" pitchFamily="18" charset="2"/>
              </a:rPr>
              <a:t>Disjoint set operations:</a:t>
            </a:r>
          </a:p>
          <a:p>
            <a:pPr>
              <a:lnSpc>
                <a:spcPct val="90000"/>
              </a:lnSpc>
              <a:buNone/>
            </a:pPr>
            <a:endParaRPr lang="en-US" sz="2400" b="1" dirty="0"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sz="2400" b="1" dirty="0">
                <a:sym typeface="Symbol" pitchFamily="18" charset="2"/>
              </a:rPr>
              <a:t>FIND-SET(</a:t>
            </a:r>
            <a:r>
              <a:rPr lang="en-US" sz="2400" b="1" i="1" dirty="0">
                <a:sym typeface="Symbol" pitchFamily="18" charset="2"/>
              </a:rPr>
              <a:t>x</a:t>
            </a:r>
            <a:r>
              <a:rPr lang="en-US" sz="2400" b="1" dirty="0">
                <a:sym typeface="Symbol" pitchFamily="18" charset="2"/>
              </a:rPr>
              <a:t>)</a:t>
            </a:r>
            <a:r>
              <a:rPr lang="en-US" sz="2400" dirty="0">
                <a:sym typeface="Symbol" pitchFamily="18" charset="2"/>
              </a:rPr>
              <a:t>: Returns the representative of the set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pitchFamily="18" charset="2"/>
              </a:rPr>
              <a:t>                          containing  </a:t>
            </a:r>
            <a:r>
              <a:rPr lang="en-US" sz="2400" i="1" dirty="0">
                <a:sym typeface="Symbol" pitchFamily="18" charset="2"/>
              </a:rPr>
              <a:t>x</a:t>
            </a:r>
            <a:r>
              <a:rPr lang="en-US" sz="2400" dirty="0">
                <a:sym typeface="Symbol" pitchFamily="18" charset="2"/>
              </a:rPr>
              <a:t>.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400" dirty="0"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sz="2400" b="1" dirty="0">
                <a:sym typeface="Symbol" pitchFamily="18" charset="2"/>
              </a:rPr>
              <a:t>UNION(</a:t>
            </a:r>
            <a:r>
              <a:rPr lang="en-US" sz="2400" b="1" i="1" dirty="0" err="1">
                <a:sym typeface="Symbol" pitchFamily="18" charset="2"/>
              </a:rPr>
              <a:t>i</a:t>
            </a:r>
            <a:r>
              <a:rPr lang="en-US" sz="2400" b="1" dirty="0" err="1">
                <a:sym typeface="Symbol" pitchFamily="18" charset="2"/>
              </a:rPr>
              <a:t>,</a:t>
            </a:r>
            <a:r>
              <a:rPr lang="en-US" sz="2400" b="1" i="1" dirty="0" err="1">
                <a:sym typeface="Symbol" pitchFamily="18" charset="2"/>
              </a:rPr>
              <a:t>j</a:t>
            </a:r>
            <a:r>
              <a:rPr lang="en-US" sz="2400" b="1" dirty="0">
                <a:sym typeface="Symbol" pitchFamily="18" charset="2"/>
              </a:rPr>
              <a:t>): </a:t>
            </a:r>
            <a:r>
              <a:rPr lang="en-US" sz="2400" dirty="0">
                <a:sym typeface="Symbol" pitchFamily="18" charset="2"/>
              </a:rPr>
              <a:t>Combines the two sets </a:t>
            </a:r>
            <a:r>
              <a:rPr lang="en-US" sz="2400" dirty="0" err="1">
                <a:sym typeface="Symbol" pitchFamily="18" charset="2"/>
              </a:rPr>
              <a:t>i</a:t>
            </a:r>
            <a:r>
              <a:rPr lang="en-US" sz="2400" dirty="0">
                <a:sym typeface="Symbol" pitchFamily="18" charset="2"/>
              </a:rPr>
              <a:t> and j into one new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pitchFamily="18" charset="2"/>
              </a:rPr>
              <a:t>                      set. A new representative is selected.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pitchFamily="18" charset="2"/>
              </a:rPr>
              <a:t>                      </a:t>
            </a:r>
            <a:r>
              <a:rPr lang="en-US" sz="2000" dirty="0">
                <a:sym typeface="Symbol" pitchFamily="18" charset="2"/>
              </a:rPr>
              <a:t>( Here </a:t>
            </a:r>
            <a:r>
              <a:rPr lang="en-US" sz="2000" dirty="0" err="1">
                <a:sym typeface="Symbol" pitchFamily="18" charset="2"/>
              </a:rPr>
              <a:t>i</a:t>
            </a:r>
            <a:r>
              <a:rPr lang="en-US" sz="2000" dirty="0">
                <a:sym typeface="Symbol" pitchFamily="18" charset="2"/>
              </a:rPr>
              <a:t> and j are the representatives of the sets )</a:t>
            </a:r>
          </a:p>
          <a:p>
            <a:pPr>
              <a:lnSpc>
                <a:spcPct val="90000"/>
              </a:lnSpc>
            </a:pPr>
            <a:endParaRPr lang="en-US" sz="2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bject 2"/>
          <p:cNvSpPr txBox="1">
            <a:spLocks noChangeArrowheads="1"/>
          </p:cNvSpPr>
          <p:nvPr/>
        </p:nvSpPr>
        <p:spPr bwMode="auto">
          <a:xfrm>
            <a:off x="688975" y="3379788"/>
            <a:ext cx="39243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 indent="1839913"/>
            <a:r>
              <a:rPr lang="en-US" sz="6000">
                <a:solidFill>
                  <a:srgbClr val="3F3F3F"/>
                </a:solidFill>
                <a:latin typeface="Trebuchet MS" pitchFamily="34" charset="0"/>
              </a:rPr>
              <a:t>Thank</a:t>
            </a:r>
            <a:r>
              <a:rPr lang="en-US" sz="6000">
                <a:solidFill>
                  <a:srgbClr val="3F3F3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>
                <a:solidFill>
                  <a:srgbClr val="3F3F3F"/>
                </a:solidFill>
                <a:latin typeface="Trebuchet MS" pitchFamily="34" charset="0"/>
              </a:rPr>
              <a:t>You!!!</a:t>
            </a:r>
            <a:endParaRPr lang="en-US" sz="6000"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Forest Trees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Aft>
                <a:spcPct val="20000"/>
              </a:spcAft>
              <a:defRPr/>
            </a:pPr>
            <a:r>
              <a:rPr lang="en-US" altLang="zh-TW" sz="2800" dirty="0">
                <a:latin typeface="Times New Roman" pitchFamily="18" charset="0"/>
                <a:cs typeface="Times New Roman" pitchFamily="18" charset="0"/>
              </a:rPr>
              <a:t>Definition: A </a:t>
            </a:r>
            <a:r>
              <a:rPr lang="en-US" altLang="zh-TW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forest</a:t>
            </a:r>
            <a:r>
              <a:rPr lang="en-US" altLang="zh-TW" sz="2800" dirty="0">
                <a:latin typeface="Times New Roman" pitchFamily="18" charset="0"/>
                <a:cs typeface="Times New Roman" pitchFamily="18" charset="0"/>
              </a:rPr>
              <a:t> is a set of </a:t>
            </a:r>
            <a:r>
              <a:rPr lang="en-US" altLang="zh-TW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zh-TW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≥ 0 disjoint trees</a:t>
            </a:r>
            <a:r>
              <a:rPr lang="en-US" altLang="zh-TW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zh-TW" sz="20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10000"/>
              </a:lnSpc>
              <a:spcAft>
                <a:spcPct val="20000"/>
              </a:spcAft>
              <a:defRPr/>
            </a:pPr>
            <a:r>
              <a:rPr lang="en-US" altLang="zh-TW" sz="2800" dirty="0">
                <a:latin typeface="Times New Roman" pitchFamily="18" charset="0"/>
                <a:cs typeface="Times New Roman" pitchFamily="18" charset="0"/>
              </a:rPr>
              <a:t>When we remove a root from a tree, we’ll get a forest. E.g., Removing the root of a binary tree will get a forest of two trees.</a:t>
            </a:r>
          </a:p>
        </p:txBody>
      </p:sp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2771775" y="4076700"/>
            <a:ext cx="576263" cy="576263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895600" y="4164013"/>
            <a:ext cx="33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Verdana" pitchFamily="34" charset="0"/>
              </a:rPr>
              <a:t>A</a:t>
            </a:r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6516688" y="5084763"/>
            <a:ext cx="576262" cy="57626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640513" y="5172075"/>
            <a:ext cx="280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Verdana" pitchFamily="34" charset="0"/>
              </a:rPr>
              <a:t>I</a:t>
            </a:r>
          </a:p>
        </p:txBody>
      </p:sp>
      <p:sp>
        <p:nvSpPr>
          <p:cNvPr id="5128" name="Oval 8"/>
          <p:cNvSpPr>
            <a:spLocks noChangeArrowheads="1"/>
          </p:cNvSpPr>
          <p:nvPr/>
        </p:nvSpPr>
        <p:spPr bwMode="auto">
          <a:xfrm>
            <a:off x="5364163" y="5084763"/>
            <a:ext cx="576262" cy="57626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5487988" y="5172075"/>
            <a:ext cx="35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Verdana" pitchFamily="34" charset="0"/>
              </a:rPr>
              <a:t>H</a:t>
            </a:r>
          </a:p>
        </p:txBody>
      </p:sp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4572000" y="3932238"/>
            <a:ext cx="576263" cy="57626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4645025" y="4019550"/>
            <a:ext cx="328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Verdana" pitchFamily="34" charset="0"/>
              </a:rPr>
              <a:t>E</a:t>
            </a:r>
          </a:p>
        </p:txBody>
      </p:sp>
      <p:sp>
        <p:nvSpPr>
          <p:cNvPr id="5132" name="Oval 12"/>
          <p:cNvSpPr>
            <a:spLocks noChangeArrowheads="1"/>
          </p:cNvSpPr>
          <p:nvPr/>
        </p:nvSpPr>
        <p:spPr bwMode="auto">
          <a:xfrm>
            <a:off x="5868988" y="4005263"/>
            <a:ext cx="576262" cy="57626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5992813" y="4092575"/>
            <a:ext cx="361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Verdana" pitchFamily="34" charset="0"/>
              </a:rPr>
              <a:t>G</a:t>
            </a:r>
          </a:p>
        </p:txBody>
      </p:sp>
      <p:sp>
        <p:nvSpPr>
          <p:cNvPr id="5134" name="Oval 14"/>
          <p:cNvSpPr>
            <a:spLocks noChangeArrowheads="1"/>
          </p:cNvSpPr>
          <p:nvPr/>
        </p:nvSpPr>
        <p:spPr bwMode="auto">
          <a:xfrm>
            <a:off x="3851275" y="5084763"/>
            <a:ext cx="576263" cy="57626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3975100" y="5172075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Verdana" pitchFamily="34" charset="0"/>
              </a:rPr>
              <a:t>D</a:t>
            </a:r>
          </a:p>
        </p:txBody>
      </p:sp>
      <p:sp>
        <p:nvSpPr>
          <p:cNvPr id="5136" name="Oval 16"/>
          <p:cNvSpPr>
            <a:spLocks noChangeArrowheads="1"/>
          </p:cNvSpPr>
          <p:nvPr/>
        </p:nvSpPr>
        <p:spPr bwMode="auto">
          <a:xfrm>
            <a:off x="1835150" y="5084763"/>
            <a:ext cx="576263" cy="57626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1958975" y="5172075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Verdana" pitchFamily="34" charset="0"/>
              </a:rPr>
              <a:t>B</a:t>
            </a:r>
          </a:p>
        </p:txBody>
      </p:sp>
      <p:sp>
        <p:nvSpPr>
          <p:cNvPr id="5138" name="Oval 18"/>
          <p:cNvSpPr>
            <a:spLocks noChangeArrowheads="1"/>
          </p:cNvSpPr>
          <p:nvPr/>
        </p:nvSpPr>
        <p:spPr bwMode="auto">
          <a:xfrm>
            <a:off x="2824163" y="5084763"/>
            <a:ext cx="576262" cy="57626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2916238" y="5156200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>
                <a:latin typeface="Verdana" pitchFamily="34" charset="0"/>
              </a:rPr>
              <a:t>C</a:t>
            </a:r>
          </a:p>
        </p:txBody>
      </p:sp>
      <p:sp>
        <p:nvSpPr>
          <p:cNvPr id="5140" name="Oval 20"/>
          <p:cNvSpPr>
            <a:spLocks noChangeArrowheads="1"/>
          </p:cNvSpPr>
          <p:nvPr/>
        </p:nvSpPr>
        <p:spPr bwMode="auto">
          <a:xfrm>
            <a:off x="4592638" y="5084763"/>
            <a:ext cx="576262" cy="57626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4716463" y="5172075"/>
            <a:ext cx="3159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Verdana" pitchFamily="34" charset="0"/>
              </a:rPr>
              <a:t>F</a:t>
            </a:r>
          </a:p>
        </p:txBody>
      </p:sp>
      <p:sp>
        <p:nvSpPr>
          <p:cNvPr id="5142" name="Line 22"/>
          <p:cNvSpPr>
            <a:spLocks noChangeShapeType="1"/>
          </p:cNvSpPr>
          <p:nvPr/>
        </p:nvSpPr>
        <p:spPr bwMode="auto">
          <a:xfrm flipV="1">
            <a:off x="2195513" y="4579938"/>
            <a:ext cx="647700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3" name="Line 23"/>
          <p:cNvSpPr>
            <a:spLocks noChangeShapeType="1"/>
          </p:cNvSpPr>
          <p:nvPr/>
        </p:nvSpPr>
        <p:spPr bwMode="auto">
          <a:xfrm>
            <a:off x="3060700" y="4652963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>
            <a:off x="3276600" y="4579938"/>
            <a:ext cx="719138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5" name="Line 25"/>
          <p:cNvSpPr>
            <a:spLocks noChangeShapeType="1"/>
          </p:cNvSpPr>
          <p:nvPr/>
        </p:nvSpPr>
        <p:spPr bwMode="auto">
          <a:xfrm>
            <a:off x="4860925" y="4522788"/>
            <a:ext cx="0" cy="5762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6" name="Line 26"/>
          <p:cNvSpPr>
            <a:spLocks noChangeShapeType="1"/>
          </p:cNvSpPr>
          <p:nvPr/>
        </p:nvSpPr>
        <p:spPr bwMode="auto">
          <a:xfrm flipH="1">
            <a:off x="5703888" y="4524375"/>
            <a:ext cx="288925" cy="576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7" name="Line 27"/>
          <p:cNvSpPr>
            <a:spLocks noChangeShapeType="1"/>
          </p:cNvSpPr>
          <p:nvPr/>
        </p:nvSpPr>
        <p:spPr bwMode="auto">
          <a:xfrm>
            <a:off x="6351588" y="4524375"/>
            <a:ext cx="360362" cy="576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3352800" y="6172200"/>
            <a:ext cx="21659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dirty="0">
                <a:latin typeface="Verdana" pitchFamily="34" charset="0"/>
              </a:rPr>
              <a:t>Three-tree forest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b="1" dirty="0">
                <a:latin typeface="Times New Roman" pitchFamily="18" charset="0"/>
                <a:cs typeface="Times New Roman" pitchFamily="18" charset="0"/>
              </a:rPr>
              <a:t>Set Representation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Aft>
                <a:spcPct val="20000"/>
              </a:spcAft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Trees can be used to represent </a:t>
            </a:r>
            <a:r>
              <a:rPr lang="en-US" altLang="zh-TW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sets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zh-TW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Aft>
                <a:spcPct val="20000"/>
              </a:spcAft>
              <a:defRPr/>
            </a:pPr>
            <a:r>
              <a:rPr lang="en-US" altLang="zh-TW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Disjoint set Union</a:t>
            </a:r>
          </a:p>
          <a:p>
            <a:pPr lvl="1" eaLnBrk="1" hangingPunct="1">
              <a:spcAft>
                <a:spcPct val="20000"/>
              </a:spcAft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altLang="zh-TW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zh-TW" i="1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altLang="zh-TW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zh-TW" baseline="-25000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 are two disjoint sets, then their union </a:t>
            </a:r>
            <a:br>
              <a:rPr lang="en-US" altLang="zh-TW" dirty="0">
                <a:latin typeface="Times New Roman" pitchFamily="18" charset="0"/>
                <a:cs typeface="Times New Roman" pitchFamily="18" charset="0"/>
              </a:rPr>
            </a:br>
            <a:r>
              <a:rPr lang="en-US" altLang="zh-TW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zh-TW" i="1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 ∪</a:t>
            </a:r>
            <a:r>
              <a:rPr lang="en-US" altLang="zh-TW" i="1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zh-TW" i="1" baseline="-25000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 = {all elements </a:t>
            </a:r>
            <a:r>
              <a:rPr lang="en-US" altLang="zh-TW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 such that </a:t>
            </a:r>
            <a:r>
              <a:rPr lang="en-US" altLang="zh-TW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 is in </a:t>
            </a:r>
            <a:r>
              <a:rPr lang="en-US" altLang="zh-TW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zh-TW" i="1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altLang="zh-TW" i="1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zh-TW" i="1" baseline="-25000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}.</a:t>
            </a:r>
            <a:endParaRPr lang="en-US" altLang="zh-TW" sz="20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Aft>
                <a:spcPct val="20000"/>
              </a:spcAft>
              <a:defRPr/>
            </a:pPr>
            <a:r>
              <a:rPr lang="en-US" altLang="zh-TW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Find (</a:t>
            </a:r>
            <a:r>
              <a:rPr lang="en-US" altLang="zh-TW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eaLnBrk="1" hangingPunct="1">
              <a:spcAft>
                <a:spcPct val="20000"/>
              </a:spcAft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Find the set containing element </a:t>
            </a:r>
            <a:r>
              <a:rPr lang="en-US" altLang="zh-TW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4000" dirty="0">
                <a:latin typeface="Times New Roman" pitchFamily="18" charset="0"/>
                <a:cs typeface="Times New Roman" pitchFamily="18" charset="0"/>
              </a:rPr>
              <a:t>Possible Tree Representation of Sets</a:t>
            </a:r>
          </a:p>
        </p:txBody>
      </p:sp>
      <p:sp>
        <p:nvSpPr>
          <p:cNvPr id="7171" name="Oval 3"/>
          <p:cNvSpPr>
            <a:spLocks noChangeArrowheads="1"/>
          </p:cNvSpPr>
          <p:nvPr/>
        </p:nvSpPr>
        <p:spPr bwMode="auto">
          <a:xfrm>
            <a:off x="4594225" y="2825750"/>
            <a:ext cx="550863" cy="522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4</a:t>
            </a:r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3949700" y="4043363"/>
            <a:ext cx="550863" cy="522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1</a:t>
            </a:r>
          </a:p>
        </p:txBody>
      </p:sp>
      <p:sp>
        <p:nvSpPr>
          <p:cNvPr id="7173" name="Oval 5"/>
          <p:cNvSpPr>
            <a:spLocks noChangeArrowheads="1"/>
          </p:cNvSpPr>
          <p:nvPr/>
        </p:nvSpPr>
        <p:spPr bwMode="auto">
          <a:xfrm>
            <a:off x="5240338" y="4043363"/>
            <a:ext cx="550862" cy="522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9</a:t>
            </a:r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7335838" y="2809875"/>
            <a:ext cx="550862" cy="522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2</a:t>
            </a:r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6692900" y="4059238"/>
            <a:ext cx="550863" cy="522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3</a:t>
            </a:r>
          </a:p>
        </p:txBody>
      </p:sp>
      <p:sp>
        <p:nvSpPr>
          <p:cNvPr id="7176" name="Oval 8"/>
          <p:cNvSpPr>
            <a:spLocks noChangeArrowheads="1"/>
          </p:cNvSpPr>
          <p:nvPr/>
        </p:nvSpPr>
        <p:spPr bwMode="auto">
          <a:xfrm>
            <a:off x="7981950" y="4027488"/>
            <a:ext cx="550863" cy="522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5</a:t>
            </a:r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>
            <a:off x="1822450" y="2779713"/>
            <a:ext cx="550863" cy="522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0</a:t>
            </a:r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854075" y="3997325"/>
            <a:ext cx="550863" cy="522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6</a:t>
            </a:r>
          </a:p>
        </p:txBody>
      </p:sp>
      <p:sp>
        <p:nvSpPr>
          <p:cNvPr id="7179" name="Oval 11"/>
          <p:cNvSpPr>
            <a:spLocks noChangeArrowheads="1"/>
          </p:cNvSpPr>
          <p:nvPr/>
        </p:nvSpPr>
        <p:spPr bwMode="auto">
          <a:xfrm>
            <a:off x="1868488" y="3997325"/>
            <a:ext cx="550862" cy="522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7</a:t>
            </a:r>
          </a:p>
        </p:txBody>
      </p:sp>
      <p:sp>
        <p:nvSpPr>
          <p:cNvPr id="7180" name="Oval 12"/>
          <p:cNvSpPr>
            <a:spLocks noChangeArrowheads="1"/>
          </p:cNvSpPr>
          <p:nvPr/>
        </p:nvSpPr>
        <p:spPr bwMode="auto">
          <a:xfrm>
            <a:off x="2882900" y="3997325"/>
            <a:ext cx="550863" cy="522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8</a:t>
            </a:r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 flipH="1">
            <a:off x="1265238" y="3232150"/>
            <a:ext cx="668337" cy="81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2122488" y="3317875"/>
            <a:ext cx="0" cy="696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2368550" y="3232150"/>
            <a:ext cx="654050" cy="782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 flipH="1">
            <a:off x="4329113" y="3303588"/>
            <a:ext cx="376237" cy="769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>
            <a:off x="5040313" y="3303588"/>
            <a:ext cx="361950" cy="755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 flipH="1">
            <a:off x="7086600" y="3317875"/>
            <a:ext cx="376238" cy="727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>
            <a:off x="7739063" y="3317875"/>
            <a:ext cx="406400" cy="741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1477963" y="2354263"/>
            <a:ext cx="957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srgbClr val="FFCC00"/>
              </a:solidFill>
              <a:latin typeface="Comic Sans MS" pitchFamily="66" charset="0"/>
            </a:endParaRP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1798638" y="2354263"/>
            <a:ext cx="682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US" altLang="zh-TW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4454525" y="2351088"/>
            <a:ext cx="682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US" altLang="zh-TW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7196138" y="2349500"/>
            <a:ext cx="682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US" altLang="zh-TW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539750" y="4811713"/>
            <a:ext cx="31384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/>
              <a:t>Set I = {0 , 6 ,7 ,8 }</a:t>
            </a:r>
          </a:p>
        </p:txBody>
      </p:sp>
      <p:sp>
        <p:nvSpPr>
          <p:cNvPr id="7193" name="Text Box 27"/>
          <p:cNvSpPr txBox="1">
            <a:spLocks noChangeArrowheads="1"/>
          </p:cNvSpPr>
          <p:nvPr/>
        </p:nvSpPr>
        <p:spPr bwMode="auto">
          <a:xfrm>
            <a:off x="3419475" y="1844675"/>
            <a:ext cx="27447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/>
              <a:t>Set 2 = {4 , 1 ,9}</a:t>
            </a:r>
          </a:p>
        </p:txBody>
      </p:sp>
      <p:sp>
        <p:nvSpPr>
          <p:cNvPr id="7194" name="Text Box 28"/>
          <p:cNvSpPr txBox="1">
            <a:spLocks noChangeArrowheads="1"/>
          </p:cNvSpPr>
          <p:nvPr/>
        </p:nvSpPr>
        <p:spPr bwMode="auto">
          <a:xfrm>
            <a:off x="6011863" y="4797425"/>
            <a:ext cx="28432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/>
              <a:t>Set 3 = {2 , 3 , 5}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Unions of Sets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Aft>
                <a:spcPct val="20000"/>
              </a:spcAft>
              <a:defRPr/>
            </a:pPr>
            <a:r>
              <a:rPr lang="en-US" altLang="zh-TW" sz="2800" dirty="0">
                <a:latin typeface="Times New Roman" pitchFamily="18" charset="0"/>
                <a:cs typeface="Times New Roman" pitchFamily="18" charset="0"/>
              </a:rPr>
              <a:t>To obtain the union of two sets, just set the </a:t>
            </a:r>
            <a:r>
              <a:rPr lang="en-US" altLang="zh-TW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parent</a:t>
            </a:r>
            <a:r>
              <a:rPr lang="en-US" altLang="zh-TW" sz="2800" dirty="0">
                <a:latin typeface="Times New Roman" pitchFamily="18" charset="0"/>
                <a:cs typeface="Times New Roman" pitchFamily="18" charset="0"/>
              </a:rPr>
              <a:t> field of one of the roots to the other root.</a:t>
            </a:r>
            <a:endParaRPr lang="en-US" altLang="zh-TW" sz="20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Aft>
                <a:spcPct val="20000"/>
              </a:spcAft>
              <a:defRPr/>
            </a:pPr>
            <a:r>
              <a:rPr lang="en-US" altLang="zh-TW" sz="2800" dirty="0">
                <a:latin typeface="Times New Roman" pitchFamily="18" charset="0"/>
                <a:cs typeface="Times New Roman" pitchFamily="18" charset="0"/>
              </a:rPr>
              <a:t>To figure out which set an element is belonged to, just follow its </a:t>
            </a:r>
            <a:r>
              <a:rPr lang="en-US" altLang="zh-TW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parent link </a:t>
            </a:r>
            <a:r>
              <a:rPr lang="en-US" altLang="zh-TW" sz="2800" dirty="0">
                <a:latin typeface="Times New Roman" pitchFamily="18" charset="0"/>
                <a:cs typeface="Times New Roman" pitchFamily="18" charset="0"/>
              </a:rPr>
              <a:t>to the</a:t>
            </a:r>
            <a:r>
              <a:rPr lang="en-US" altLang="zh-TW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root </a:t>
            </a:r>
            <a:r>
              <a:rPr lang="en-US" altLang="zh-TW" sz="2800" dirty="0">
                <a:latin typeface="Times New Roman" pitchFamily="18" charset="0"/>
                <a:cs typeface="Times New Roman" pitchFamily="18" charset="0"/>
              </a:rPr>
              <a:t>and then follow the </a:t>
            </a:r>
            <a:r>
              <a:rPr lang="en-US" altLang="zh-TW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pointer in the root </a:t>
            </a:r>
            <a:r>
              <a:rPr lang="en-US" altLang="zh-TW" sz="2800" dirty="0"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US" altLang="zh-TW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set name</a:t>
            </a:r>
            <a:r>
              <a:rPr lang="en-US" altLang="zh-TW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zh-TW" sz="3600" b="1" dirty="0">
                <a:latin typeface="Times New Roman" pitchFamily="18" charset="0"/>
                <a:cs typeface="Times New Roman" pitchFamily="18" charset="0"/>
              </a:rPr>
              <a:t>Possible Representations of S</a:t>
            </a:r>
            <a:r>
              <a:rPr lang="en-US" altLang="zh-TW" sz="36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sz="3600" b="1" dirty="0">
                <a:latin typeface="Times New Roman" pitchFamily="18" charset="0"/>
                <a:cs typeface="Times New Roman" pitchFamily="18" charset="0"/>
              </a:rPr>
              <a:t> ∪S</a:t>
            </a:r>
            <a:r>
              <a:rPr lang="en-US" altLang="zh-TW" sz="36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64195" name="Oval 3"/>
          <p:cNvSpPr>
            <a:spLocks noChangeArrowheads="1"/>
          </p:cNvSpPr>
          <p:nvPr/>
        </p:nvSpPr>
        <p:spPr bwMode="auto">
          <a:xfrm>
            <a:off x="6011863" y="2133600"/>
            <a:ext cx="550862" cy="522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4</a:t>
            </a:r>
          </a:p>
        </p:txBody>
      </p:sp>
      <p:sp>
        <p:nvSpPr>
          <p:cNvPr id="264196" name="Oval 4"/>
          <p:cNvSpPr>
            <a:spLocks noChangeArrowheads="1"/>
          </p:cNvSpPr>
          <p:nvPr/>
        </p:nvSpPr>
        <p:spPr bwMode="auto">
          <a:xfrm>
            <a:off x="5367338" y="3351213"/>
            <a:ext cx="550862" cy="522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1</a:t>
            </a:r>
          </a:p>
        </p:txBody>
      </p:sp>
      <p:sp>
        <p:nvSpPr>
          <p:cNvPr id="264197" name="Oval 5"/>
          <p:cNvSpPr>
            <a:spLocks noChangeArrowheads="1"/>
          </p:cNvSpPr>
          <p:nvPr/>
        </p:nvSpPr>
        <p:spPr bwMode="auto">
          <a:xfrm>
            <a:off x="6657975" y="3351213"/>
            <a:ext cx="550863" cy="522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9</a:t>
            </a:r>
          </a:p>
        </p:txBody>
      </p:sp>
      <p:sp>
        <p:nvSpPr>
          <p:cNvPr id="9222" name="Oval 9"/>
          <p:cNvSpPr>
            <a:spLocks noChangeArrowheads="1"/>
          </p:cNvSpPr>
          <p:nvPr/>
        </p:nvSpPr>
        <p:spPr bwMode="auto">
          <a:xfrm>
            <a:off x="1787525" y="2125663"/>
            <a:ext cx="550863" cy="522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0</a:t>
            </a:r>
          </a:p>
        </p:txBody>
      </p:sp>
      <p:sp>
        <p:nvSpPr>
          <p:cNvPr id="9223" name="Oval 10"/>
          <p:cNvSpPr>
            <a:spLocks noChangeArrowheads="1"/>
          </p:cNvSpPr>
          <p:nvPr/>
        </p:nvSpPr>
        <p:spPr bwMode="auto">
          <a:xfrm>
            <a:off x="819150" y="3343275"/>
            <a:ext cx="550863" cy="522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6</a:t>
            </a:r>
          </a:p>
        </p:txBody>
      </p:sp>
      <p:sp>
        <p:nvSpPr>
          <p:cNvPr id="9224" name="Oval 11"/>
          <p:cNvSpPr>
            <a:spLocks noChangeArrowheads="1"/>
          </p:cNvSpPr>
          <p:nvPr/>
        </p:nvSpPr>
        <p:spPr bwMode="auto">
          <a:xfrm>
            <a:off x="1833563" y="3343275"/>
            <a:ext cx="550862" cy="522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7</a:t>
            </a:r>
          </a:p>
        </p:txBody>
      </p:sp>
      <p:sp>
        <p:nvSpPr>
          <p:cNvPr id="9225" name="Oval 12"/>
          <p:cNvSpPr>
            <a:spLocks noChangeArrowheads="1"/>
          </p:cNvSpPr>
          <p:nvPr/>
        </p:nvSpPr>
        <p:spPr bwMode="auto">
          <a:xfrm>
            <a:off x="2847975" y="3343275"/>
            <a:ext cx="550863" cy="522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8</a:t>
            </a:r>
          </a:p>
        </p:txBody>
      </p:sp>
      <p:sp>
        <p:nvSpPr>
          <p:cNvPr id="9226" name="Line 13"/>
          <p:cNvSpPr>
            <a:spLocks noChangeShapeType="1"/>
          </p:cNvSpPr>
          <p:nvPr/>
        </p:nvSpPr>
        <p:spPr bwMode="auto">
          <a:xfrm flipH="1">
            <a:off x="1230313" y="2578100"/>
            <a:ext cx="668337" cy="81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7" name="Line 14"/>
          <p:cNvSpPr>
            <a:spLocks noChangeShapeType="1"/>
          </p:cNvSpPr>
          <p:nvPr/>
        </p:nvSpPr>
        <p:spPr bwMode="auto">
          <a:xfrm>
            <a:off x="2087563" y="2663825"/>
            <a:ext cx="0" cy="696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8" name="Line 15"/>
          <p:cNvSpPr>
            <a:spLocks noChangeShapeType="1"/>
          </p:cNvSpPr>
          <p:nvPr/>
        </p:nvSpPr>
        <p:spPr bwMode="auto">
          <a:xfrm>
            <a:off x="2333625" y="2578100"/>
            <a:ext cx="654050" cy="782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4208" name="Line 16"/>
          <p:cNvSpPr>
            <a:spLocks noChangeShapeType="1"/>
          </p:cNvSpPr>
          <p:nvPr/>
        </p:nvSpPr>
        <p:spPr bwMode="auto">
          <a:xfrm flipH="1">
            <a:off x="5746750" y="2611438"/>
            <a:ext cx="376238" cy="769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4209" name="Line 17"/>
          <p:cNvSpPr>
            <a:spLocks noChangeShapeType="1"/>
          </p:cNvSpPr>
          <p:nvPr/>
        </p:nvSpPr>
        <p:spPr bwMode="auto">
          <a:xfrm>
            <a:off x="6457950" y="2611438"/>
            <a:ext cx="361950" cy="755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1" name="Text Box 20"/>
          <p:cNvSpPr txBox="1">
            <a:spLocks noChangeArrowheads="1"/>
          </p:cNvSpPr>
          <p:nvPr/>
        </p:nvSpPr>
        <p:spPr bwMode="auto">
          <a:xfrm>
            <a:off x="1443038" y="1700213"/>
            <a:ext cx="957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srgbClr val="FFCC00"/>
              </a:solidFill>
              <a:latin typeface="Comic Sans MS" pitchFamily="66" charset="0"/>
            </a:endParaRPr>
          </a:p>
        </p:txBody>
      </p:sp>
      <p:sp>
        <p:nvSpPr>
          <p:cNvPr id="9232" name="Text Box 21"/>
          <p:cNvSpPr txBox="1">
            <a:spLocks noChangeArrowheads="1"/>
          </p:cNvSpPr>
          <p:nvPr/>
        </p:nvSpPr>
        <p:spPr bwMode="auto">
          <a:xfrm>
            <a:off x="1763713" y="1700213"/>
            <a:ext cx="682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b="1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US" altLang="zh-TW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264214" name="Text Box 22"/>
          <p:cNvSpPr txBox="1">
            <a:spLocks noChangeArrowheads="1"/>
          </p:cNvSpPr>
          <p:nvPr/>
        </p:nvSpPr>
        <p:spPr bwMode="auto">
          <a:xfrm>
            <a:off x="5872163" y="1658938"/>
            <a:ext cx="682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US" altLang="zh-TW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64219" name="Line 27"/>
          <p:cNvSpPr>
            <a:spLocks noChangeShapeType="1"/>
          </p:cNvSpPr>
          <p:nvPr/>
        </p:nvSpPr>
        <p:spPr bwMode="auto">
          <a:xfrm flipH="1" flipV="1">
            <a:off x="2411413" y="2492375"/>
            <a:ext cx="1728787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4220" name="Oval 28"/>
          <p:cNvSpPr>
            <a:spLocks noChangeArrowheads="1"/>
          </p:cNvSpPr>
          <p:nvPr/>
        </p:nvSpPr>
        <p:spPr bwMode="auto">
          <a:xfrm>
            <a:off x="3851275" y="3357563"/>
            <a:ext cx="550863" cy="522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4</a:t>
            </a:r>
          </a:p>
        </p:txBody>
      </p:sp>
      <p:sp>
        <p:nvSpPr>
          <p:cNvPr id="264221" name="Oval 29"/>
          <p:cNvSpPr>
            <a:spLocks noChangeArrowheads="1"/>
          </p:cNvSpPr>
          <p:nvPr/>
        </p:nvSpPr>
        <p:spPr bwMode="auto">
          <a:xfrm>
            <a:off x="3206750" y="4575175"/>
            <a:ext cx="550863" cy="522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1</a:t>
            </a:r>
          </a:p>
        </p:txBody>
      </p:sp>
      <p:sp>
        <p:nvSpPr>
          <p:cNvPr id="264222" name="Oval 30"/>
          <p:cNvSpPr>
            <a:spLocks noChangeArrowheads="1"/>
          </p:cNvSpPr>
          <p:nvPr/>
        </p:nvSpPr>
        <p:spPr bwMode="auto">
          <a:xfrm>
            <a:off x="4497388" y="4575175"/>
            <a:ext cx="550862" cy="522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9</a:t>
            </a:r>
          </a:p>
        </p:txBody>
      </p:sp>
      <p:sp>
        <p:nvSpPr>
          <p:cNvPr id="264223" name="Line 31"/>
          <p:cNvSpPr>
            <a:spLocks noChangeShapeType="1"/>
          </p:cNvSpPr>
          <p:nvPr/>
        </p:nvSpPr>
        <p:spPr bwMode="auto">
          <a:xfrm flipH="1">
            <a:off x="3586163" y="3835400"/>
            <a:ext cx="376237" cy="769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4224" name="Line 32"/>
          <p:cNvSpPr>
            <a:spLocks noChangeShapeType="1"/>
          </p:cNvSpPr>
          <p:nvPr/>
        </p:nvSpPr>
        <p:spPr bwMode="auto">
          <a:xfrm>
            <a:off x="4297363" y="3835400"/>
            <a:ext cx="361950" cy="755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4225" name="Text Box 33"/>
          <p:cNvSpPr txBox="1">
            <a:spLocks noChangeArrowheads="1"/>
          </p:cNvSpPr>
          <p:nvPr/>
        </p:nvSpPr>
        <p:spPr bwMode="auto">
          <a:xfrm>
            <a:off x="3711575" y="2882900"/>
            <a:ext cx="682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b="1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US" altLang="zh-TW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64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264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64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264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264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264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64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64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64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64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64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64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64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5" grpId="0" animBg="1"/>
      <p:bldP spid="264196" grpId="0" animBg="1"/>
      <p:bldP spid="264197" grpId="0" animBg="1"/>
      <p:bldP spid="264208" grpId="0" animBg="1"/>
      <p:bldP spid="264209" grpId="0" animBg="1"/>
      <p:bldP spid="264214" grpId="0"/>
      <p:bldP spid="264219" grpId="0" animBg="1"/>
      <p:bldP spid="264220" grpId="0" animBg="1"/>
      <p:bldP spid="264221" grpId="0" animBg="1"/>
      <p:bldP spid="264222" grpId="0" animBg="1"/>
      <p:bldP spid="264223" grpId="0" animBg="1"/>
      <p:bldP spid="264224" grpId="0" animBg="1"/>
      <p:bldP spid="2642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Possible Representations of S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∪S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0243" name="Oval 4"/>
          <p:cNvSpPr>
            <a:spLocks noChangeArrowheads="1"/>
          </p:cNvSpPr>
          <p:nvPr/>
        </p:nvSpPr>
        <p:spPr bwMode="auto">
          <a:xfrm>
            <a:off x="7380288" y="2852738"/>
            <a:ext cx="550862" cy="522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4</a:t>
            </a:r>
          </a:p>
        </p:txBody>
      </p:sp>
      <p:sp>
        <p:nvSpPr>
          <p:cNvPr id="10244" name="Oval 5"/>
          <p:cNvSpPr>
            <a:spLocks noChangeArrowheads="1"/>
          </p:cNvSpPr>
          <p:nvPr/>
        </p:nvSpPr>
        <p:spPr bwMode="auto">
          <a:xfrm>
            <a:off x="6735763" y="4070350"/>
            <a:ext cx="550862" cy="522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1</a:t>
            </a:r>
          </a:p>
        </p:txBody>
      </p:sp>
      <p:sp>
        <p:nvSpPr>
          <p:cNvPr id="10245" name="Oval 6"/>
          <p:cNvSpPr>
            <a:spLocks noChangeArrowheads="1"/>
          </p:cNvSpPr>
          <p:nvPr/>
        </p:nvSpPr>
        <p:spPr bwMode="auto">
          <a:xfrm>
            <a:off x="8026400" y="4070350"/>
            <a:ext cx="550863" cy="522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9</a:t>
            </a:r>
          </a:p>
        </p:txBody>
      </p:sp>
      <p:sp>
        <p:nvSpPr>
          <p:cNvPr id="266250" name="Oval 10"/>
          <p:cNvSpPr>
            <a:spLocks noChangeArrowheads="1"/>
          </p:cNvSpPr>
          <p:nvPr/>
        </p:nvSpPr>
        <p:spPr bwMode="auto">
          <a:xfrm>
            <a:off x="1822450" y="2779713"/>
            <a:ext cx="550863" cy="522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0</a:t>
            </a:r>
          </a:p>
        </p:txBody>
      </p:sp>
      <p:sp>
        <p:nvSpPr>
          <p:cNvPr id="266251" name="Oval 11"/>
          <p:cNvSpPr>
            <a:spLocks noChangeArrowheads="1"/>
          </p:cNvSpPr>
          <p:nvPr/>
        </p:nvSpPr>
        <p:spPr bwMode="auto">
          <a:xfrm>
            <a:off x="854075" y="3997325"/>
            <a:ext cx="550863" cy="522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6</a:t>
            </a:r>
          </a:p>
        </p:txBody>
      </p:sp>
      <p:sp>
        <p:nvSpPr>
          <p:cNvPr id="266252" name="Oval 12"/>
          <p:cNvSpPr>
            <a:spLocks noChangeArrowheads="1"/>
          </p:cNvSpPr>
          <p:nvPr/>
        </p:nvSpPr>
        <p:spPr bwMode="auto">
          <a:xfrm>
            <a:off x="1868488" y="3997325"/>
            <a:ext cx="550862" cy="522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7</a:t>
            </a:r>
          </a:p>
        </p:txBody>
      </p:sp>
      <p:sp>
        <p:nvSpPr>
          <p:cNvPr id="266253" name="Oval 13"/>
          <p:cNvSpPr>
            <a:spLocks noChangeArrowheads="1"/>
          </p:cNvSpPr>
          <p:nvPr/>
        </p:nvSpPr>
        <p:spPr bwMode="auto">
          <a:xfrm>
            <a:off x="2882900" y="3997325"/>
            <a:ext cx="550863" cy="522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8</a:t>
            </a:r>
          </a:p>
        </p:txBody>
      </p:sp>
      <p:sp>
        <p:nvSpPr>
          <p:cNvPr id="266254" name="Line 14"/>
          <p:cNvSpPr>
            <a:spLocks noChangeShapeType="1"/>
          </p:cNvSpPr>
          <p:nvPr/>
        </p:nvSpPr>
        <p:spPr bwMode="auto">
          <a:xfrm flipH="1">
            <a:off x="1265238" y="3232150"/>
            <a:ext cx="668337" cy="81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255" name="Line 15"/>
          <p:cNvSpPr>
            <a:spLocks noChangeShapeType="1"/>
          </p:cNvSpPr>
          <p:nvPr/>
        </p:nvSpPr>
        <p:spPr bwMode="auto">
          <a:xfrm>
            <a:off x="2122488" y="3317875"/>
            <a:ext cx="0" cy="696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256" name="Line 16"/>
          <p:cNvSpPr>
            <a:spLocks noChangeShapeType="1"/>
          </p:cNvSpPr>
          <p:nvPr/>
        </p:nvSpPr>
        <p:spPr bwMode="auto">
          <a:xfrm>
            <a:off x="2368550" y="3232150"/>
            <a:ext cx="654050" cy="782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3" name="Line 17"/>
          <p:cNvSpPr>
            <a:spLocks noChangeShapeType="1"/>
          </p:cNvSpPr>
          <p:nvPr/>
        </p:nvSpPr>
        <p:spPr bwMode="auto">
          <a:xfrm flipH="1">
            <a:off x="7115175" y="3330575"/>
            <a:ext cx="376238" cy="769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4" name="Line 18"/>
          <p:cNvSpPr>
            <a:spLocks noChangeShapeType="1"/>
          </p:cNvSpPr>
          <p:nvPr/>
        </p:nvSpPr>
        <p:spPr bwMode="auto">
          <a:xfrm>
            <a:off x="7826375" y="3330575"/>
            <a:ext cx="361950" cy="755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261" name="Text Box 21"/>
          <p:cNvSpPr txBox="1">
            <a:spLocks noChangeArrowheads="1"/>
          </p:cNvSpPr>
          <p:nvPr/>
        </p:nvSpPr>
        <p:spPr bwMode="auto">
          <a:xfrm>
            <a:off x="1477963" y="2354263"/>
            <a:ext cx="957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srgbClr val="FFCC00"/>
              </a:solidFill>
              <a:latin typeface="Comic Sans MS" pitchFamily="66" charset="0"/>
            </a:endParaRPr>
          </a:p>
        </p:txBody>
      </p:sp>
      <p:sp>
        <p:nvSpPr>
          <p:cNvPr id="266262" name="Text Box 22"/>
          <p:cNvSpPr txBox="1">
            <a:spLocks noChangeArrowheads="1"/>
          </p:cNvSpPr>
          <p:nvPr/>
        </p:nvSpPr>
        <p:spPr bwMode="auto">
          <a:xfrm>
            <a:off x="1798638" y="2354263"/>
            <a:ext cx="682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b="1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US" altLang="zh-TW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0257" name="Text Box 23"/>
          <p:cNvSpPr txBox="1">
            <a:spLocks noChangeArrowheads="1"/>
          </p:cNvSpPr>
          <p:nvPr/>
        </p:nvSpPr>
        <p:spPr bwMode="auto">
          <a:xfrm>
            <a:off x="7240588" y="2378075"/>
            <a:ext cx="682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b="1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US" altLang="zh-TW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66265" name="Oval 25"/>
          <p:cNvSpPr>
            <a:spLocks noChangeArrowheads="1"/>
          </p:cNvSpPr>
          <p:nvPr/>
        </p:nvSpPr>
        <p:spPr bwMode="auto">
          <a:xfrm>
            <a:off x="5599113" y="4083050"/>
            <a:ext cx="550862" cy="522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0</a:t>
            </a:r>
          </a:p>
        </p:txBody>
      </p:sp>
      <p:sp>
        <p:nvSpPr>
          <p:cNvPr id="266266" name="Oval 26"/>
          <p:cNvSpPr>
            <a:spLocks noChangeArrowheads="1"/>
          </p:cNvSpPr>
          <p:nvPr/>
        </p:nvSpPr>
        <p:spPr bwMode="auto">
          <a:xfrm>
            <a:off x="4630738" y="5300663"/>
            <a:ext cx="550862" cy="522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6</a:t>
            </a:r>
          </a:p>
        </p:txBody>
      </p:sp>
      <p:sp>
        <p:nvSpPr>
          <p:cNvPr id="266267" name="Oval 27"/>
          <p:cNvSpPr>
            <a:spLocks noChangeArrowheads="1"/>
          </p:cNvSpPr>
          <p:nvPr/>
        </p:nvSpPr>
        <p:spPr bwMode="auto">
          <a:xfrm>
            <a:off x="5645150" y="5300663"/>
            <a:ext cx="550863" cy="522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7</a:t>
            </a:r>
          </a:p>
        </p:txBody>
      </p:sp>
      <p:sp>
        <p:nvSpPr>
          <p:cNvPr id="266268" name="Oval 28"/>
          <p:cNvSpPr>
            <a:spLocks noChangeArrowheads="1"/>
          </p:cNvSpPr>
          <p:nvPr/>
        </p:nvSpPr>
        <p:spPr bwMode="auto">
          <a:xfrm>
            <a:off x="6659563" y="5300663"/>
            <a:ext cx="550862" cy="522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altLang="zh-TW">
                <a:latin typeface="Comic Sans MS" pitchFamily="66" charset="0"/>
              </a:rPr>
              <a:t>8</a:t>
            </a:r>
          </a:p>
        </p:txBody>
      </p:sp>
      <p:sp>
        <p:nvSpPr>
          <p:cNvPr id="266269" name="Line 29"/>
          <p:cNvSpPr>
            <a:spLocks noChangeShapeType="1"/>
          </p:cNvSpPr>
          <p:nvPr/>
        </p:nvSpPr>
        <p:spPr bwMode="auto">
          <a:xfrm flipH="1">
            <a:off x="5041900" y="4535488"/>
            <a:ext cx="668338" cy="81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270" name="Line 30"/>
          <p:cNvSpPr>
            <a:spLocks noChangeShapeType="1"/>
          </p:cNvSpPr>
          <p:nvPr/>
        </p:nvSpPr>
        <p:spPr bwMode="auto">
          <a:xfrm>
            <a:off x="5899150" y="4621213"/>
            <a:ext cx="0" cy="696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271" name="Line 31"/>
          <p:cNvSpPr>
            <a:spLocks noChangeShapeType="1"/>
          </p:cNvSpPr>
          <p:nvPr/>
        </p:nvSpPr>
        <p:spPr bwMode="auto">
          <a:xfrm>
            <a:off x="6145213" y="4535488"/>
            <a:ext cx="654050" cy="782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272" name="Text Box 32"/>
          <p:cNvSpPr txBox="1">
            <a:spLocks noChangeArrowheads="1"/>
          </p:cNvSpPr>
          <p:nvPr/>
        </p:nvSpPr>
        <p:spPr bwMode="auto">
          <a:xfrm>
            <a:off x="5254625" y="3657600"/>
            <a:ext cx="957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srgbClr val="FFCC00"/>
              </a:solidFill>
              <a:latin typeface="Comic Sans MS" pitchFamily="66" charset="0"/>
            </a:endParaRPr>
          </a:p>
        </p:txBody>
      </p:sp>
      <p:sp>
        <p:nvSpPr>
          <p:cNvPr id="266273" name="Text Box 33"/>
          <p:cNvSpPr txBox="1">
            <a:spLocks noChangeArrowheads="1"/>
          </p:cNvSpPr>
          <p:nvPr/>
        </p:nvSpPr>
        <p:spPr bwMode="auto">
          <a:xfrm>
            <a:off x="5575300" y="3657600"/>
            <a:ext cx="682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US" altLang="zh-TW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266275" name="Line 35"/>
          <p:cNvSpPr>
            <a:spLocks noChangeShapeType="1"/>
          </p:cNvSpPr>
          <p:nvPr/>
        </p:nvSpPr>
        <p:spPr bwMode="auto">
          <a:xfrm flipV="1">
            <a:off x="6084888" y="3284538"/>
            <a:ext cx="1295400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66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266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66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266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266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266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266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2662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2662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66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66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66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66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66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66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66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66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66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66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50" grpId="0" animBg="1"/>
      <p:bldP spid="266251" grpId="0" animBg="1"/>
      <p:bldP spid="266252" grpId="0" animBg="1"/>
      <p:bldP spid="266253" grpId="0" animBg="1"/>
      <p:bldP spid="266254" grpId="0" animBg="1"/>
      <p:bldP spid="266255" grpId="0" animBg="1"/>
      <p:bldP spid="266256" grpId="0" animBg="1"/>
      <p:bldP spid="266261" grpId="0"/>
      <p:bldP spid="266262" grpId="0"/>
      <p:bldP spid="266265" grpId="0" animBg="1"/>
      <p:bldP spid="266266" grpId="0" animBg="1"/>
      <p:bldP spid="266267" grpId="0" animBg="1"/>
      <p:bldP spid="266268" grpId="0" animBg="1"/>
      <p:bldP spid="266269" grpId="0" animBg="1"/>
      <p:bldP spid="266270" grpId="0" animBg="1"/>
      <p:bldP spid="266271" grpId="0" animBg="1"/>
      <p:bldP spid="266272" grpId="0"/>
      <p:bldP spid="266273" grpId="0"/>
      <p:bldP spid="26627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1891</Words>
  <Application>Microsoft Office PowerPoint</Application>
  <PresentationFormat>On-screen Show (4:3)</PresentationFormat>
  <Paragraphs>377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Calibri</vt:lpstr>
      <vt:lpstr>Comic Sans MS</vt:lpstr>
      <vt:lpstr>Symbol</vt:lpstr>
      <vt:lpstr>Times New Roman</vt:lpstr>
      <vt:lpstr>Trebuchet MS</vt:lpstr>
      <vt:lpstr>Verdana</vt:lpstr>
      <vt:lpstr>Wingdings</vt:lpstr>
      <vt:lpstr>Office Theme</vt:lpstr>
      <vt:lpstr>Disjoint Sets</vt:lpstr>
      <vt:lpstr>Disjoint Sets</vt:lpstr>
      <vt:lpstr>PowerPoint Presentation</vt:lpstr>
      <vt:lpstr>Forest Trees</vt:lpstr>
      <vt:lpstr>Set Representation</vt:lpstr>
      <vt:lpstr>Possible Tree Representation of Sets</vt:lpstr>
      <vt:lpstr>Unions of Sets</vt:lpstr>
      <vt:lpstr>Possible Representations of S1 ∪S2</vt:lpstr>
      <vt:lpstr>Possible Representations of S1 ∪S2</vt:lpstr>
      <vt:lpstr>Data Representation for S1, S2, S3</vt:lpstr>
      <vt:lpstr>Array Representation</vt:lpstr>
      <vt:lpstr>Array Representation</vt:lpstr>
      <vt:lpstr>Analysis Union-Find Operations</vt:lpstr>
      <vt:lpstr>Weighting Rule</vt:lpstr>
      <vt:lpstr>PowerPoint Presentation</vt:lpstr>
      <vt:lpstr>Weighted Union</vt:lpstr>
      <vt:lpstr>Trees Achieving Worst-Case Bound</vt:lpstr>
      <vt:lpstr>Trees Achieving Worst-Case Bound (Cont.)</vt:lpstr>
      <vt:lpstr>Collapsing Rule(finding an element)</vt:lpstr>
      <vt:lpstr>PowerPoint Presentation</vt:lpstr>
      <vt:lpstr>Set Find with Collapsing Rule</vt:lpstr>
      <vt:lpstr>Analysis of Weighted Union and Collapsing Find</vt:lpstr>
      <vt:lpstr>APPLICATIONS</vt:lpstr>
      <vt:lpstr>SPANNING TREES</vt:lpstr>
      <vt:lpstr>PowerPoint Presentation</vt:lpstr>
      <vt:lpstr>PowerPoint Presentation</vt:lpstr>
      <vt:lpstr>CHARACTERISTICS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Disjoint Sets</dc:title>
  <dc:creator>Windows User</dc:creator>
  <cp:lastModifiedBy>Venkatesh G</cp:lastModifiedBy>
  <cp:revision>67</cp:revision>
  <dcterms:created xsi:type="dcterms:W3CDTF">2018-05-01T08:52:29Z</dcterms:created>
  <dcterms:modified xsi:type="dcterms:W3CDTF">2024-03-23T05:26:52Z</dcterms:modified>
</cp:coreProperties>
</file>