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369" r:id="rId25"/>
    <p:sldId id="370" r:id="rId26"/>
    <p:sldId id="373" r:id="rId27"/>
    <p:sldId id="371" r:id="rId28"/>
    <p:sldId id="372" r:id="rId29"/>
    <p:sldId id="374" r:id="rId30"/>
    <p:sldId id="3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81" d="100"/>
          <a:sy n="81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AD96-BA6E-41F5-9CBA-B3F3A6385DD2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95D43-C8CF-4F5E-A107-72110A075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0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AC22B-3793-4D3C-91DD-DE0BBE9AC3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7AE22-02A7-4827-A2C6-DF9AC8BE09C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D2C9-3FBE-4B07-8D71-B6E3D3FCCD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Disjoint Sets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b="1" dirty="0">
                <a:latin typeface="Times New Roman" pitchFamily="18" charset="0"/>
                <a:cs typeface="Times New Roman" pitchFamily="18" charset="0"/>
              </a:rPr>
              <a:t>Data Representation for S</a:t>
            </a:r>
            <a:r>
              <a:rPr lang="en-US" altLang="zh-TW" sz="4000" b="1" baseline="-25000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zh-TW" sz="4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4000" b="1" dirty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altLang="zh-TW" sz="40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68313" y="3573463"/>
            <a:ext cx="79851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S</a:t>
            </a:r>
            <a:r>
              <a:rPr lang="en-US" altLang="zh-TW" baseline="-25000">
                <a:latin typeface="Comic Sans MS" pitchFamily="66" charset="0"/>
              </a:rPr>
              <a:t>1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258888" y="3573463"/>
            <a:ext cx="798512" cy="423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68313" y="4005263"/>
            <a:ext cx="79851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S</a:t>
            </a:r>
            <a:r>
              <a:rPr lang="en-US" altLang="zh-TW" baseline="-25000">
                <a:latin typeface="Comic Sans MS" pitchFamily="66" charset="0"/>
              </a:rPr>
              <a:t>2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258888" y="4005263"/>
            <a:ext cx="79851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68313" y="4365625"/>
            <a:ext cx="79851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S</a:t>
            </a:r>
            <a:r>
              <a:rPr lang="en-US" altLang="zh-TW" baseline="-25000">
                <a:latin typeface="Comic Sans MS" pitchFamily="66" charset="0"/>
              </a:rPr>
              <a:t>3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1258888" y="4365625"/>
            <a:ext cx="79851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10"/>
          <p:cNvSpPr>
            <a:spLocks noChangeArrowheads="1"/>
          </p:cNvSpPr>
          <p:nvPr/>
        </p:nvSpPr>
        <p:spPr bwMode="auto">
          <a:xfrm>
            <a:off x="5565775" y="2949575"/>
            <a:ext cx="455613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11274" name="Oval 11"/>
          <p:cNvSpPr>
            <a:spLocks noChangeArrowheads="1"/>
          </p:cNvSpPr>
          <p:nvPr/>
        </p:nvSpPr>
        <p:spPr bwMode="auto">
          <a:xfrm>
            <a:off x="5033963" y="3987800"/>
            <a:ext cx="455612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11275" name="Oval 12"/>
          <p:cNvSpPr>
            <a:spLocks noChangeArrowheads="1"/>
          </p:cNvSpPr>
          <p:nvPr/>
        </p:nvSpPr>
        <p:spPr bwMode="auto">
          <a:xfrm>
            <a:off x="6100763" y="3987800"/>
            <a:ext cx="454025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9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7831138" y="2935288"/>
            <a:ext cx="455612" cy="446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7299325" y="3975100"/>
            <a:ext cx="454025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11278" name="Oval 15"/>
          <p:cNvSpPr>
            <a:spLocks noChangeArrowheads="1"/>
          </p:cNvSpPr>
          <p:nvPr/>
        </p:nvSpPr>
        <p:spPr bwMode="auto">
          <a:xfrm>
            <a:off x="8364538" y="3975100"/>
            <a:ext cx="455612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11279" name="Oval 16"/>
          <p:cNvSpPr>
            <a:spLocks noChangeArrowheads="1"/>
          </p:cNvSpPr>
          <p:nvPr/>
        </p:nvSpPr>
        <p:spPr bwMode="auto">
          <a:xfrm>
            <a:off x="3314700" y="2909888"/>
            <a:ext cx="455613" cy="446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1280" name="Oval 17"/>
          <p:cNvSpPr>
            <a:spLocks noChangeArrowheads="1"/>
          </p:cNvSpPr>
          <p:nvPr/>
        </p:nvSpPr>
        <p:spPr bwMode="auto">
          <a:xfrm>
            <a:off x="2476500" y="3949700"/>
            <a:ext cx="455613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11281" name="Oval 18"/>
          <p:cNvSpPr>
            <a:spLocks noChangeArrowheads="1"/>
          </p:cNvSpPr>
          <p:nvPr/>
        </p:nvSpPr>
        <p:spPr bwMode="auto">
          <a:xfrm>
            <a:off x="3314700" y="3949700"/>
            <a:ext cx="455613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11282" name="Oval 19"/>
          <p:cNvSpPr>
            <a:spLocks noChangeArrowheads="1"/>
          </p:cNvSpPr>
          <p:nvPr/>
        </p:nvSpPr>
        <p:spPr bwMode="auto">
          <a:xfrm>
            <a:off x="4152900" y="3949700"/>
            <a:ext cx="454025" cy="444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8</a:t>
            </a:r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 flipH="1">
            <a:off x="2816225" y="3295650"/>
            <a:ext cx="552450" cy="693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>
            <a:off x="3524250" y="3368675"/>
            <a:ext cx="0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>
            <a:off x="3727450" y="3295650"/>
            <a:ext cx="539750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 flipH="1">
            <a:off x="5346700" y="3357563"/>
            <a:ext cx="311150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>
            <a:off x="5935663" y="3357563"/>
            <a:ext cx="298450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5"/>
          <p:cNvSpPr>
            <a:spLocks noChangeShapeType="1"/>
          </p:cNvSpPr>
          <p:nvPr/>
        </p:nvSpPr>
        <p:spPr bwMode="auto">
          <a:xfrm flipH="1">
            <a:off x="7624763" y="3368675"/>
            <a:ext cx="311150" cy="620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6"/>
          <p:cNvSpPr>
            <a:spLocks noChangeShapeType="1"/>
          </p:cNvSpPr>
          <p:nvPr/>
        </p:nvSpPr>
        <p:spPr bwMode="auto">
          <a:xfrm>
            <a:off x="8164513" y="3368675"/>
            <a:ext cx="334962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7"/>
          <p:cNvSpPr>
            <a:spLocks noChangeShapeType="1"/>
          </p:cNvSpPr>
          <p:nvPr/>
        </p:nvSpPr>
        <p:spPr bwMode="auto">
          <a:xfrm>
            <a:off x="1700213" y="3068638"/>
            <a:ext cx="161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8"/>
          <p:cNvSpPr>
            <a:spLocks noChangeShapeType="1"/>
          </p:cNvSpPr>
          <p:nvPr/>
        </p:nvSpPr>
        <p:spPr bwMode="auto">
          <a:xfrm>
            <a:off x="1619250" y="414972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9"/>
          <p:cNvSpPr>
            <a:spLocks noChangeShapeType="1"/>
          </p:cNvSpPr>
          <p:nvPr/>
        </p:nvSpPr>
        <p:spPr bwMode="auto">
          <a:xfrm>
            <a:off x="5795963" y="2493963"/>
            <a:ext cx="0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30"/>
          <p:cNvSpPr>
            <a:spLocks noChangeShapeType="1"/>
          </p:cNvSpPr>
          <p:nvPr/>
        </p:nvSpPr>
        <p:spPr bwMode="auto">
          <a:xfrm>
            <a:off x="1670050" y="4640263"/>
            <a:ext cx="5254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1"/>
          <p:cNvSpPr>
            <a:spLocks noChangeShapeType="1"/>
          </p:cNvSpPr>
          <p:nvPr/>
        </p:nvSpPr>
        <p:spPr bwMode="auto">
          <a:xfrm flipV="1">
            <a:off x="6938963" y="3159125"/>
            <a:ext cx="0" cy="149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32"/>
          <p:cNvSpPr>
            <a:spLocks noChangeShapeType="1"/>
          </p:cNvSpPr>
          <p:nvPr/>
        </p:nvSpPr>
        <p:spPr bwMode="auto">
          <a:xfrm>
            <a:off x="6938963" y="3173413"/>
            <a:ext cx="885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377825" y="2794000"/>
            <a:ext cx="8143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Set</a:t>
            </a:r>
          </a:p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Nam</a:t>
            </a:r>
            <a:r>
              <a:rPr lang="en-US" altLang="zh-TW" dirty="0">
                <a:solidFill>
                  <a:srgbClr val="FFCC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1187450" y="29908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Pointer</a:t>
            </a:r>
          </a:p>
        </p:txBody>
      </p:sp>
      <p:sp>
        <p:nvSpPr>
          <p:cNvPr id="11298" name="Line 35"/>
          <p:cNvSpPr>
            <a:spLocks noChangeShapeType="1"/>
          </p:cNvSpPr>
          <p:nvPr/>
        </p:nvSpPr>
        <p:spPr bwMode="auto">
          <a:xfrm>
            <a:off x="2268538" y="249396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Line 36"/>
          <p:cNvSpPr>
            <a:spLocks noChangeShapeType="1"/>
          </p:cNvSpPr>
          <p:nvPr/>
        </p:nvSpPr>
        <p:spPr bwMode="auto">
          <a:xfrm>
            <a:off x="1692275" y="30686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37"/>
          <p:cNvSpPr>
            <a:spLocks noChangeShapeType="1"/>
          </p:cNvSpPr>
          <p:nvPr/>
        </p:nvSpPr>
        <p:spPr bwMode="auto">
          <a:xfrm>
            <a:off x="2268538" y="2493963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Array Representation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We could use an </a:t>
            </a: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for the set name. Or the set name can be an element at the root.</a:t>
            </a:r>
          </a:p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Assume set elements are numbered 0 through </a:t>
            </a: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-1.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16000" y="4437063"/>
            <a:ext cx="91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i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43100" y="444976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[0]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536825" y="444817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[1]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130550" y="444658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[2]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25863" y="44481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[3]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319588" y="44465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[4]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916488" y="44481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[5]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510213" y="44465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[6]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103938" y="4445000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[7]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699250" y="444658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[8]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7292975" y="44450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[9]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028700" y="4856163"/>
            <a:ext cx="91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parent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941513" y="48545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535238" y="48529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128963" y="4851400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724275" y="485298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4318000" y="48514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914900" y="485298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5508625" y="48514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102350" y="484981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697663" y="4851400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7291388" y="484981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 flipH="1" flipV="1">
            <a:off x="2268538" y="5300663"/>
            <a:ext cx="1008062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31" name="Line 27"/>
          <p:cNvSpPr>
            <a:spLocks noChangeShapeType="1"/>
          </p:cNvSpPr>
          <p:nvPr/>
        </p:nvSpPr>
        <p:spPr bwMode="auto">
          <a:xfrm flipH="1" flipV="1">
            <a:off x="3492500" y="5300663"/>
            <a:ext cx="714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32" name="Line 28"/>
          <p:cNvSpPr>
            <a:spLocks noChangeShapeType="1"/>
          </p:cNvSpPr>
          <p:nvPr/>
        </p:nvSpPr>
        <p:spPr bwMode="auto">
          <a:xfrm flipV="1">
            <a:off x="3924300" y="5300663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33" name="Text Box 29"/>
          <p:cNvSpPr txBox="1">
            <a:spLocks noChangeArrowheads="1"/>
          </p:cNvSpPr>
          <p:nvPr/>
        </p:nvSpPr>
        <p:spPr bwMode="auto">
          <a:xfrm>
            <a:off x="3400425" y="582453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30" grpId="0" animBg="1"/>
      <p:bldP spid="226331" grpId="0" animBg="1"/>
      <p:bldP spid="226332" grpId="0" animBg="1"/>
      <p:bldP spid="2263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1816100" y="381476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Array Representation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1470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>
                <a:effectLst/>
              </a:rPr>
              <a:t>void </a:t>
            </a:r>
            <a:r>
              <a:rPr lang="en-US" altLang="zh-TW" sz="1800" dirty="0">
                <a:effectLst/>
              </a:rPr>
              <a:t>Union1</a:t>
            </a:r>
            <a:r>
              <a:rPr lang="en-US" altLang="zh-TW" sz="2000" dirty="0">
                <a:effectLst/>
              </a:rPr>
              <a:t>( </a:t>
            </a:r>
            <a:r>
              <a:rPr lang="en-US" altLang="zh-TW" sz="2000" b="1" dirty="0" err="1">
                <a:effectLst/>
              </a:rPr>
              <a:t>int</a:t>
            </a:r>
            <a:r>
              <a:rPr lang="en-US" altLang="zh-TW" sz="2000" dirty="0">
                <a:effectLst/>
              </a:rPr>
              <a:t> </a:t>
            </a:r>
            <a:r>
              <a:rPr lang="en-US" altLang="zh-TW" sz="2000" dirty="0" err="1">
                <a:effectLst/>
              </a:rPr>
              <a:t>i</a:t>
            </a:r>
            <a:r>
              <a:rPr lang="en-US" altLang="zh-TW" sz="2000" dirty="0">
                <a:effectLst/>
              </a:rPr>
              <a:t> , </a:t>
            </a:r>
            <a:r>
              <a:rPr lang="en-US" altLang="zh-TW" sz="2000" b="1" dirty="0" err="1">
                <a:effectLst/>
              </a:rPr>
              <a:t>int</a:t>
            </a:r>
            <a:r>
              <a:rPr lang="en-US" altLang="zh-TW" sz="2000" dirty="0">
                <a:effectLst/>
              </a:rPr>
              <a:t> j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effectLst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effectLst/>
              </a:rPr>
              <a:t>	parent[</a:t>
            </a:r>
            <a:r>
              <a:rPr lang="en-US" altLang="zh-TW" sz="2000" dirty="0" err="1">
                <a:effectLst/>
              </a:rPr>
              <a:t>i</a:t>
            </a:r>
            <a:r>
              <a:rPr lang="en-US" altLang="zh-TW" sz="2000" dirty="0">
                <a:effectLst/>
              </a:rPr>
              <a:t>] = j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dirty="0">
                <a:effectLst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000" dirty="0">
              <a:effectLst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900113" y="3395663"/>
            <a:ext cx="91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i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816100" y="338296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[0]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2411413" y="338296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[1]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3001963" y="336232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[2]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597275" y="336391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[3]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4191000" y="336232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[4]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787900" y="336391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[5]</a:t>
            </a:r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5381625" y="336232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[6]</a:t>
            </a: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5975350" y="336073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[7]</a:t>
            </a:r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6570663" y="336232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[8]</a:t>
            </a:r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7164388" y="336073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[9]</a:t>
            </a:r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900113" y="3814763"/>
            <a:ext cx="91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parent</a:t>
            </a:r>
          </a:p>
        </p:txBody>
      </p:sp>
      <p:sp>
        <p:nvSpPr>
          <p:cNvPr id="228368" name="Rectangle 16"/>
          <p:cNvSpPr>
            <a:spLocks noChangeArrowheads="1"/>
          </p:cNvSpPr>
          <p:nvPr/>
        </p:nvSpPr>
        <p:spPr bwMode="auto">
          <a:xfrm>
            <a:off x="1835150" y="378936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>
              <a:latin typeface="Comic Sans MS" pitchFamily="66" charset="0"/>
            </a:endParaRPr>
          </a:p>
        </p:txBody>
      </p:sp>
      <p:sp>
        <p:nvSpPr>
          <p:cNvPr id="13330" name="Rectangle 17"/>
          <p:cNvSpPr>
            <a:spLocks noChangeArrowheads="1"/>
          </p:cNvSpPr>
          <p:nvPr/>
        </p:nvSpPr>
        <p:spPr bwMode="auto">
          <a:xfrm>
            <a:off x="2411413" y="38115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2987675" y="379253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3332" name="Rectangle 19"/>
          <p:cNvSpPr>
            <a:spLocks noChangeArrowheads="1"/>
          </p:cNvSpPr>
          <p:nvPr/>
        </p:nvSpPr>
        <p:spPr bwMode="auto">
          <a:xfrm>
            <a:off x="3595688" y="381476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13333" name="Rectangle 20"/>
          <p:cNvSpPr>
            <a:spLocks noChangeArrowheads="1"/>
          </p:cNvSpPr>
          <p:nvPr/>
        </p:nvSpPr>
        <p:spPr bwMode="auto">
          <a:xfrm>
            <a:off x="4189413" y="38131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3334" name="Rectangle 21"/>
          <p:cNvSpPr>
            <a:spLocks noChangeArrowheads="1"/>
          </p:cNvSpPr>
          <p:nvPr/>
        </p:nvSpPr>
        <p:spPr bwMode="auto">
          <a:xfrm>
            <a:off x="4786313" y="381476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13335" name="Rectangle 22"/>
          <p:cNvSpPr>
            <a:spLocks noChangeArrowheads="1"/>
          </p:cNvSpPr>
          <p:nvPr/>
        </p:nvSpPr>
        <p:spPr bwMode="auto">
          <a:xfrm>
            <a:off x="5380038" y="38131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3336" name="Rectangle 23"/>
          <p:cNvSpPr>
            <a:spLocks noChangeArrowheads="1"/>
          </p:cNvSpPr>
          <p:nvPr/>
        </p:nvSpPr>
        <p:spPr bwMode="auto">
          <a:xfrm>
            <a:off x="5973763" y="38115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3337" name="Rectangle 24"/>
          <p:cNvSpPr>
            <a:spLocks noChangeArrowheads="1"/>
          </p:cNvSpPr>
          <p:nvPr/>
        </p:nvSpPr>
        <p:spPr bwMode="auto">
          <a:xfrm>
            <a:off x="6569075" y="381317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3338" name="Rectangle 25"/>
          <p:cNvSpPr>
            <a:spLocks noChangeArrowheads="1"/>
          </p:cNvSpPr>
          <p:nvPr/>
        </p:nvSpPr>
        <p:spPr bwMode="auto">
          <a:xfrm>
            <a:off x="7162800" y="381158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468313" y="4987925"/>
            <a:ext cx="57610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 err="1"/>
              <a:t>int</a:t>
            </a:r>
            <a:r>
              <a:rPr lang="en-US" altLang="zh-TW" dirty="0"/>
              <a:t>  Find1( </a:t>
            </a:r>
            <a:r>
              <a:rPr lang="en-US" altLang="zh-TW" b="1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i</a:t>
            </a:r>
            <a:r>
              <a:rPr lang="en-US" altLang="zh-TW" dirty="0"/>
              <a:t> )</a:t>
            </a:r>
          </a:p>
          <a:p>
            <a:r>
              <a:rPr lang="en-US" altLang="zh-TW" dirty="0"/>
              <a:t>{</a:t>
            </a:r>
          </a:p>
          <a:p>
            <a:r>
              <a:rPr lang="en-US" altLang="zh-TW" dirty="0"/>
              <a:t>	</a:t>
            </a:r>
            <a:r>
              <a:rPr lang="en-GB" dirty="0"/>
              <a:t>while (p[</a:t>
            </a:r>
            <a:r>
              <a:rPr lang="en-GB" dirty="0" err="1"/>
              <a:t>i</a:t>
            </a:r>
            <a:r>
              <a:rPr lang="en-GB" dirty="0"/>
              <a:t>] &gt;=0) do </a:t>
            </a:r>
            <a:r>
              <a:rPr lang="en-GB" dirty="0" err="1"/>
              <a:t>i</a:t>
            </a:r>
            <a:r>
              <a:rPr lang="en-GB" dirty="0"/>
              <a:t> :=p[</a:t>
            </a:r>
            <a:r>
              <a:rPr lang="en-GB" dirty="0" err="1"/>
              <a:t>i</a:t>
            </a:r>
            <a:r>
              <a:rPr lang="en-GB" dirty="0"/>
              <a:t>];</a:t>
            </a:r>
            <a:r>
              <a:rPr lang="en-US" altLang="zh-TW" dirty="0"/>
              <a:t> </a:t>
            </a:r>
          </a:p>
          <a:p>
            <a:r>
              <a:rPr lang="en-US" altLang="zh-TW" dirty="0"/>
              <a:t>	</a:t>
            </a:r>
            <a:r>
              <a:rPr lang="en-US" altLang="zh-TW" b="1" dirty="0"/>
              <a:t>return</a:t>
            </a:r>
            <a:r>
              <a:rPr lang="en-US" altLang="zh-TW" dirty="0"/>
              <a:t> </a:t>
            </a:r>
            <a:r>
              <a:rPr lang="en-US" altLang="zh-TW" dirty="0" err="1"/>
              <a:t>i</a:t>
            </a:r>
            <a:r>
              <a:rPr lang="en-US" altLang="zh-TW" dirty="0"/>
              <a:t> ;</a:t>
            </a:r>
          </a:p>
          <a:p>
            <a:r>
              <a:rPr lang="en-US" altLang="zh-TW" dirty="0"/>
              <a:t>}</a:t>
            </a:r>
          </a:p>
        </p:txBody>
      </p:sp>
      <p:sp>
        <p:nvSpPr>
          <p:cNvPr id="228380" name="Rectangle 28"/>
          <p:cNvSpPr>
            <a:spLocks noChangeArrowheads="1"/>
          </p:cNvSpPr>
          <p:nvPr/>
        </p:nvSpPr>
        <p:spPr bwMode="auto">
          <a:xfrm>
            <a:off x="1042988" y="2997200"/>
            <a:ext cx="3092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EX: S1 ∪ S2    Union1( 0 , 2 ) ;</a:t>
            </a:r>
          </a:p>
        </p:txBody>
      </p:sp>
      <p:sp>
        <p:nvSpPr>
          <p:cNvPr id="228382" name="Rectangle 30"/>
          <p:cNvSpPr>
            <a:spLocks noChangeArrowheads="1"/>
          </p:cNvSpPr>
          <p:nvPr/>
        </p:nvSpPr>
        <p:spPr bwMode="auto">
          <a:xfrm>
            <a:off x="1042988" y="4621213"/>
            <a:ext cx="1584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EX: Find1(  5 ) ;</a:t>
            </a:r>
          </a:p>
        </p:txBody>
      </p:sp>
      <p:sp>
        <p:nvSpPr>
          <p:cNvPr id="228383" name="Rectangle 31"/>
          <p:cNvSpPr>
            <a:spLocks noChangeArrowheads="1"/>
          </p:cNvSpPr>
          <p:nvPr/>
        </p:nvSpPr>
        <p:spPr bwMode="auto">
          <a:xfrm>
            <a:off x="1331913" y="5564188"/>
            <a:ext cx="381635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>
            <a:off x="6300788" y="484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6064250" y="493553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i</a:t>
            </a:r>
          </a:p>
        </p:txBody>
      </p:sp>
      <p:sp>
        <p:nvSpPr>
          <p:cNvPr id="228386" name="Line 34"/>
          <p:cNvSpPr>
            <a:spLocks noChangeShapeType="1"/>
          </p:cNvSpPr>
          <p:nvPr/>
        </p:nvSpPr>
        <p:spPr bwMode="auto">
          <a:xfrm flipH="1" flipV="1">
            <a:off x="5076825" y="4292600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387" name="Line 35"/>
          <p:cNvSpPr>
            <a:spLocks noChangeShapeType="1"/>
          </p:cNvSpPr>
          <p:nvPr/>
        </p:nvSpPr>
        <p:spPr bwMode="auto">
          <a:xfrm flipH="1" flipV="1">
            <a:off x="3276600" y="4221163"/>
            <a:ext cx="2735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388" name="Text Box 36"/>
          <p:cNvSpPr txBox="1">
            <a:spLocks noChangeArrowheads="1"/>
          </p:cNvSpPr>
          <p:nvPr/>
        </p:nvSpPr>
        <p:spPr bwMode="auto">
          <a:xfrm>
            <a:off x="6280150" y="4933950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= 2</a:t>
            </a:r>
          </a:p>
        </p:txBody>
      </p:sp>
      <p:sp>
        <p:nvSpPr>
          <p:cNvPr id="228389" name="Rectangle 37"/>
          <p:cNvSpPr>
            <a:spLocks noChangeArrowheads="1"/>
          </p:cNvSpPr>
          <p:nvPr/>
        </p:nvSpPr>
        <p:spPr bwMode="auto">
          <a:xfrm>
            <a:off x="827088" y="2276475"/>
            <a:ext cx="144145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90" name="Rectangle 38"/>
          <p:cNvSpPr>
            <a:spLocks noChangeArrowheads="1"/>
          </p:cNvSpPr>
          <p:nvPr/>
        </p:nvSpPr>
        <p:spPr bwMode="auto">
          <a:xfrm>
            <a:off x="1331913" y="5851525"/>
            <a:ext cx="3816350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81" grpId="0" build="allAtOnce" animBg="1"/>
      <p:bldP spid="228380" grpId="0"/>
      <p:bldP spid="228382" grpId="0"/>
      <p:bldP spid="228383" grpId="0" animBg="1"/>
      <p:bldP spid="228383" grpId="1" animBg="1"/>
      <p:bldP spid="228383" grpId="2" animBg="1"/>
      <p:bldP spid="228383" grpId="3" animBg="1"/>
      <p:bldP spid="228385" grpId="0"/>
      <p:bldP spid="228386" grpId="0" animBg="1"/>
      <p:bldP spid="228386" grpId="1" animBg="1"/>
      <p:bldP spid="228387" grpId="0" animBg="1"/>
      <p:bldP spid="228389" grpId="0" animBg="1"/>
      <p:bldP spid="228389" grpId="1" animBg="1"/>
      <p:bldP spid="228390" grpId="0" animBg="1"/>
      <p:bldP spid="22839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Analysis Union-Find Operations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/>
              <a:t>For a set of </a:t>
            </a:r>
            <a:r>
              <a:rPr lang="en-US" altLang="zh-TW" sz="2400" i="1" dirty="0"/>
              <a:t>n</a:t>
            </a:r>
            <a:r>
              <a:rPr lang="en-US" altLang="zh-TW" sz="2400" dirty="0"/>
              <a:t> elements each in a set of its own, then the result of the union function is a degenerate tree.</a:t>
            </a:r>
            <a:endParaRPr lang="en-US" altLang="zh-TW" sz="2000" dirty="0"/>
          </a:p>
          <a:p>
            <a:pPr eaLnBrk="1" hangingPunct="1">
              <a:defRPr/>
            </a:pPr>
            <a:r>
              <a:rPr lang="en-US" altLang="zh-TW" sz="2400" dirty="0"/>
              <a:t>The time complexity of the following union-find operation is </a:t>
            </a:r>
            <a:r>
              <a:rPr lang="en-US" altLang="zh-TW" sz="2400" b="1" i="1" dirty="0">
                <a:solidFill>
                  <a:srgbClr val="FF0000"/>
                </a:solidFill>
              </a:rPr>
              <a:t>O</a:t>
            </a:r>
            <a:r>
              <a:rPr lang="en-US" altLang="zh-TW" sz="2400" b="1" dirty="0">
                <a:solidFill>
                  <a:srgbClr val="FF0000"/>
                </a:solidFill>
              </a:rPr>
              <a:t>(</a:t>
            </a:r>
            <a:r>
              <a:rPr lang="en-US" altLang="zh-TW" sz="2400" b="1" i="1" dirty="0">
                <a:solidFill>
                  <a:srgbClr val="FF0000"/>
                </a:solidFill>
              </a:rPr>
              <a:t>n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2</a:t>
            </a:r>
            <a:r>
              <a:rPr lang="en-US" altLang="zh-TW" sz="2400" b="1" dirty="0">
                <a:solidFill>
                  <a:srgbClr val="FF0000"/>
                </a:solidFill>
              </a:rPr>
              <a:t>).</a:t>
            </a:r>
          </a:p>
          <a:p>
            <a:pPr eaLnBrk="1" hangingPunct="1">
              <a:defRPr/>
            </a:pPr>
            <a:r>
              <a:rPr lang="en-US" altLang="zh-TW" sz="2400" dirty="0"/>
              <a:t>The complexity can be improved by using </a:t>
            </a:r>
            <a:br>
              <a:rPr lang="en-US" altLang="zh-TW" sz="2400" dirty="0"/>
            </a:br>
            <a:r>
              <a:rPr lang="en-US" altLang="zh-TW" sz="2400" dirty="0"/>
              <a:t>weighting rule for union.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7094538" y="3122613"/>
            <a:ext cx="493712" cy="4937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n-1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7094538" y="3986213"/>
            <a:ext cx="493712" cy="4937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n-2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7092950" y="6175375"/>
            <a:ext cx="493713" cy="4937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7319963" y="5164138"/>
            <a:ext cx="60325" cy="44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7319963" y="5380038"/>
            <a:ext cx="60325" cy="44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7319963" y="5595938"/>
            <a:ext cx="60325" cy="44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7351713" y="5845175"/>
            <a:ext cx="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7321550" y="4467225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7321550" y="3640138"/>
            <a:ext cx="0" cy="34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003800" y="4508500"/>
            <a:ext cx="21764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Union operation</a:t>
            </a:r>
          </a:p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029200" y="5638800"/>
            <a:ext cx="21177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Find operation</a:t>
            </a:r>
          </a:p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O(n</a:t>
            </a:r>
            <a:r>
              <a:rPr lang="en-US" altLang="zh-TW" b="1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)    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371725" y="4478338"/>
            <a:ext cx="287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union(0, 1), find(0)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341563" y="4984750"/>
            <a:ext cx="287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union(1, 2), find(0)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2947988" y="5608638"/>
            <a:ext cx="603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947988" y="5824538"/>
            <a:ext cx="603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2947988" y="6040438"/>
            <a:ext cx="60325" cy="444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339975" y="6157913"/>
            <a:ext cx="287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union(n-2, n-1), find(0)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Weighting Rule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21907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TW" sz="2800" dirty="0"/>
              <a:t>Definition [</a:t>
            </a:r>
            <a:r>
              <a:rPr lang="en-US" altLang="zh-TW" sz="2800" dirty="0">
                <a:solidFill>
                  <a:srgbClr val="FF0000"/>
                </a:solidFill>
              </a:rPr>
              <a:t>Weighting rule for union(</a:t>
            </a:r>
            <a:r>
              <a:rPr lang="en-US" altLang="zh-TW" sz="2800" i="1" dirty="0" err="1">
                <a:solidFill>
                  <a:srgbClr val="FF0000"/>
                </a:solidFill>
              </a:rPr>
              <a:t>i</a:t>
            </a:r>
            <a:r>
              <a:rPr lang="en-US" altLang="zh-TW" sz="2800" dirty="0">
                <a:solidFill>
                  <a:srgbClr val="FF0000"/>
                </a:solidFill>
              </a:rPr>
              <a:t>, </a:t>
            </a:r>
            <a:r>
              <a:rPr lang="en-US" altLang="zh-TW" sz="2800" i="1" dirty="0">
                <a:solidFill>
                  <a:srgbClr val="FF0000"/>
                </a:solidFill>
              </a:rPr>
              <a:t>j</a:t>
            </a:r>
            <a:r>
              <a:rPr lang="en-US" altLang="zh-TW" sz="2800" dirty="0">
                <a:solidFill>
                  <a:srgbClr val="FF0000"/>
                </a:solidFill>
              </a:rPr>
              <a:t>) </a:t>
            </a:r>
            <a:r>
              <a:rPr lang="en-US" altLang="zh-TW" sz="2800" dirty="0"/>
              <a:t>]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TW" sz="2400" dirty="0"/>
              <a:t>If the number of nodes in the tree with root </a:t>
            </a:r>
            <a:r>
              <a:rPr lang="en-US" altLang="zh-TW" sz="2400" i="1" dirty="0" err="1">
                <a:solidFill>
                  <a:srgbClr val="FF0000"/>
                </a:solidFill>
              </a:rPr>
              <a:t>i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/>
              <a:t>is </a:t>
            </a:r>
            <a:r>
              <a:rPr lang="en-US" altLang="zh-TW" sz="2400" dirty="0">
                <a:solidFill>
                  <a:srgbClr val="FF0000"/>
                </a:solidFill>
              </a:rPr>
              <a:t>less than </a:t>
            </a:r>
            <a:r>
              <a:rPr lang="en-US" altLang="zh-TW" sz="2400" dirty="0"/>
              <a:t>the number in the tree with root </a:t>
            </a:r>
            <a:r>
              <a:rPr lang="en-US" altLang="zh-TW" sz="2400" i="1" dirty="0">
                <a:solidFill>
                  <a:srgbClr val="FF0000"/>
                </a:solidFill>
              </a:rPr>
              <a:t>j</a:t>
            </a:r>
            <a:r>
              <a:rPr lang="en-US" altLang="zh-TW" sz="2400" dirty="0"/>
              <a:t>, then </a:t>
            </a:r>
            <a:r>
              <a:rPr lang="en-US" altLang="zh-TW" sz="2400" dirty="0">
                <a:solidFill>
                  <a:srgbClr val="FF0000"/>
                </a:solidFill>
              </a:rPr>
              <a:t>make </a:t>
            </a:r>
            <a:r>
              <a:rPr lang="en-US" altLang="zh-TW" sz="2400" i="1" dirty="0">
                <a:solidFill>
                  <a:srgbClr val="FF0000"/>
                </a:solidFill>
              </a:rPr>
              <a:t>j</a:t>
            </a:r>
            <a:r>
              <a:rPr lang="en-US" altLang="zh-TW" sz="2400" dirty="0">
                <a:solidFill>
                  <a:srgbClr val="FF0000"/>
                </a:solidFill>
              </a:rPr>
              <a:t> the parent of </a:t>
            </a:r>
            <a:r>
              <a:rPr lang="en-US" altLang="zh-TW" sz="2400" i="1" dirty="0" err="1">
                <a:solidFill>
                  <a:srgbClr val="FF0000"/>
                </a:solidFill>
              </a:rPr>
              <a:t>i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/>
              <a:t>; otherwise make </a:t>
            </a:r>
            <a:r>
              <a:rPr lang="en-US" altLang="zh-TW" sz="2400" i="1" dirty="0" err="1"/>
              <a:t>i</a:t>
            </a:r>
            <a:r>
              <a:rPr lang="en-US" altLang="zh-TW" sz="2400" dirty="0"/>
              <a:t> the parent of </a:t>
            </a:r>
            <a:r>
              <a:rPr lang="en-US" altLang="zh-TW" sz="2400" i="1" dirty="0"/>
              <a:t>j</a:t>
            </a:r>
            <a:r>
              <a:rPr lang="en-US" altLang="zh-TW" sz="2400" dirty="0"/>
              <a:t>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4"/>
          <p:cNvSpPr>
            <a:spLocks noChangeArrowheads="1"/>
          </p:cNvSpPr>
          <p:nvPr/>
        </p:nvSpPr>
        <p:spPr bwMode="auto">
          <a:xfrm>
            <a:off x="3597275" y="4827588"/>
            <a:ext cx="304800" cy="319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0</a:t>
            </a:r>
          </a:p>
        </p:txBody>
      </p:sp>
      <p:sp>
        <p:nvSpPr>
          <p:cNvPr id="275461" name="Oval 5"/>
          <p:cNvSpPr>
            <a:spLocks noChangeArrowheads="1"/>
          </p:cNvSpPr>
          <p:nvPr/>
        </p:nvSpPr>
        <p:spPr bwMode="auto">
          <a:xfrm>
            <a:off x="4103688" y="4797425"/>
            <a:ext cx="304800" cy="319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1</a:t>
            </a:r>
          </a:p>
        </p:txBody>
      </p:sp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6335713" y="4827588"/>
            <a:ext cx="304800" cy="319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n-1</a:t>
            </a:r>
          </a:p>
        </p:txBody>
      </p:sp>
      <p:sp>
        <p:nvSpPr>
          <p:cNvPr id="275463" name="Oval 7"/>
          <p:cNvSpPr>
            <a:spLocks noChangeArrowheads="1"/>
          </p:cNvSpPr>
          <p:nvPr/>
        </p:nvSpPr>
        <p:spPr bwMode="auto">
          <a:xfrm>
            <a:off x="4606925" y="4827588"/>
            <a:ext cx="304800" cy="319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2</a:t>
            </a:r>
          </a:p>
        </p:txBody>
      </p:sp>
      <p:sp>
        <p:nvSpPr>
          <p:cNvPr id="275464" name="Oval 8"/>
          <p:cNvSpPr>
            <a:spLocks noChangeArrowheads="1"/>
          </p:cNvSpPr>
          <p:nvPr/>
        </p:nvSpPr>
        <p:spPr bwMode="auto">
          <a:xfrm>
            <a:off x="5111750" y="4827588"/>
            <a:ext cx="304800" cy="319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3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16200000" flipH="1">
            <a:off x="5867400" y="4772026"/>
            <a:ext cx="60325" cy="476250"/>
            <a:chOff x="1112" y="2706"/>
            <a:chExt cx="38" cy="300"/>
          </a:xfrm>
        </p:grpSpPr>
        <p:sp>
          <p:nvSpPr>
            <p:cNvPr id="16432" name="Oval 10"/>
            <p:cNvSpPr>
              <a:spLocks noChangeArrowheads="1"/>
            </p:cNvSpPr>
            <p:nvPr/>
          </p:nvSpPr>
          <p:spPr bwMode="auto">
            <a:xfrm>
              <a:off x="1112" y="2706"/>
              <a:ext cx="38" cy="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Oval 11"/>
            <p:cNvSpPr>
              <a:spLocks noChangeArrowheads="1"/>
            </p:cNvSpPr>
            <p:nvPr/>
          </p:nvSpPr>
          <p:spPr bwMode="auto">
            <a:xfrm>
              <a:off x="1112" y="2842"/>
              <a:ext cx="38" cy="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Oval 12"/>
            <p:cNvSpPr>
              <a:spLocks noChangeArrowheads="1"/>
            </p:cNvSpPr>
            <p:nvPr/>
          </p:nvSpPr>
          <p:spPr bwMode="auto">
            <a:xfrm>
              <a:off x="1112" y="2978"/>
              <a:ext cx="38" cy="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5469" name="Oval 13"/>
          <p:cNvSpPr>
            <a:spLocks noChangeArrowheads="1"/>
          </p:cNvSpPr>
          <p:nvPr/>
        </p:nvSpPr>
        <p:spPr bwMode="auto">
          <a:xfrm>
            <a:off x="3598863" y="5484813"/>
            <a:ext cx="304800" cy="319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2</a:t>
            </a:r>
          </a:p>
        </p:txBody>
      </p:sp>
      <p:sp>
        <p:nvSpPr>
          <p:cNvPr id="275470" name="Line 14"/>
          <p:cNvSpPr>
            <a:spLocks noChangeShapeType="1"/>
          </p:cNvSpPr>
          <p:nvPr/>
        </p:nvSpPr>
        <p:spPr bwMode="auto">
          <a:xfrm flipV="1">
            <a:off x="3748088" y="5187950"/>
            <a:ext cx="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471" name="Oval 15"/>
          <p:cNvSpPr>
            <a:spLocks noChangeArrowheads="1"/>
          </p:cNvSpPr>
          <p:nvPr/>
        </p:nvSpPr>
        <p:spPr bwMode="auto">
          <a:xfrm>
            <a:off x="3255963" y="5514975"/>
            <a:ext cx="304800" cy="319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1</a:t>
            </a:r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 flipV="1">
            <a:off x="3463925" y="5187950"/>
            <a:ext cx="188913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473" name="Oval 17"/>
          <p:cNvSpPr>
            <a:spLocks noChangeArrowheads="1"/>
          </p:cNvSpPr>
          <p:nvPr/>
        </p:nvSpPr>
        <p:spPr bwMode="auto">
          <a:xfrm>
            <a:off x="3892550" y="5527675"/>
            <a:ext cx="304800" cy="319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400">
                <a:latin typeface="Comic Sans MS" pitchFamily="66" charset="0"/>
              </a:rPr>
              <a:t>3</a:t>
            </a:r>
          </a:p>
        </p:txBody>
      </p:sp>
      <p:sp>
        <p:nvSpPr>
          <p:cNvPr id="275474" name="Line 18"/>
          <p:cNvSpPr>
            <a:spLocks noChangeShapeType="1"/>
          </p:cNvSpPr>
          <p:nvPr/>
        </p:nvSpPr>
        <p:spPr bwMode="auto">
          <a:xfrm flipH="1" flipV="1">
            <a:off x="3784600" y="5205413"/>
            <a:ext cx="2032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482" name="Text Box 26"/>
          <p:cNvSpPr txBox="1">
            <a:spLocks noChangeArrowheads="1"/>
          </p:cNvSpPr>
          <p:nvPr/>
        </p:nvSpPr>
        <p:spPr bwMode="auto">
          <a:xfrm>
            <a:off x="2032000" y="6092825"/>
            <a:ext cx="4871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EX: unoin2 (0 , 1 ) , unoin2 (0 , 2 ) , unoin2 (0 , 2 )</a:t>
            </a:r>
            <a:r>
              <a:rPr lang="en-US" altLang="zh-TW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399" name="Rectangle 27"/>
          <p:cNvSpPr>
            <a:spLocks noChangeArrowheads="1"/>
          </p:cNvSpPr>
          <p:nvPr/>
        </p:nvSpPr>
        <p:spPr bwMode="auto">
          <a:xfrm>
            <a:off x="1979613" y="1409700"/>
            <a:ext cx="4572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/>
              <a:t>void</a:t>
            </a:r>
            <a:r>
              <a:rPr lang="en-US" altLang="zh-TW" dirty="0"/>
              <a:t> union2 (</a:t>
            </a:r>
            <a:r>
              <a:rPr lang="en-US" altLang="zh-TW" b="1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i</a:t>
            </a:r>
            <a:r>
              <a:rPr lang="en-US" altLang="zh-TW" dirty="0"/>
              <a:t>, </a:t>
            </a:r>
            <a:r>
              <a:rPr lang="en-US" altLang="zh-TW" b="1" dirty="0" err="1"/>
              <a:t>int</a:t>
            </a:r>
            <a:r>
              <a:rPr lang="en-US" altLang="zh-TW" dirty="0"/>
              <a:t> j)</a:t>
            </a:r>
          </a:p>
          <a:p>
            <a:r>
              <a:rPr lang="en-US" altLang="zh-TW" dirty="0"/>
              <a:t>{</a:t>
            </a:r>
          </a:p>
          <a:p>
            <a:r>
              <a:rPr lang="en-US" altLang="zh-TW" b="1" dirty="0"/>
              <a:t>    </a:t>
            </a:r>
            <a:r>
              <a:rPr lang="en-US" altLang="zh-TW" b="1" dirty="0" err="1"/>
              <a:t>int</a:t>
            </a:r>
            <a:r>
              <a:rPr lang="en-US" altLang="zh-TW" dirty="0"/>
              <a:t> temp = parent[</a:t>
            </a:r>
            <a:r>
              <a:rPr lang="en-US" altLang="zh-TW" dirty="0" err="1"/>
              <a:t>i</a:t>
            </a:r>
            <a:r>
              <a:rPr lang="en-US" altLang="zh-TW" dirty="0"/>
              <a:t>] + parent[j];</a:t>
            </a:r>
          </a:p>
          <a:p>
            <a:r>
              <a:rPr lang="en-US" altLang="zh-TW" dirty="0"/>
              <a:t>   </a:t>
            </a:r>
            <a:r>
              <a:rPr lang="en-US" altLang="zh-TW" b="1" dirty="0"/>
              <a:t> if</a:t>
            </a:r>
            <a:r>
              <a:rPr lang="en-US" altLang="zh-TW" dirty="0"/>
              <a:t> ( parent[</a:t>
            </a:r>
            <a:r>
              <a:rPr lang="en-US" altLang="zh-TW" dirty="0" err="1"/>
              <a:t>i</a:t>
            </a:r>
            <a:r>
              <a:rPr lang="en-US" altLang="zh-TW" dirty="0"/>
              <a:t>]&gt;parent[j]) </a:t>
            </a:r>
          </a:p>
          <a:p>
            <a:r>
              <a:rPr lang="en-US" altLang="zh-TW" dirty="0"/>
              <a:t>{     // </a:t>
            </a:r>
            <a:r>
              <a:rPr lang="en-GB" dirty="0" err="1"/>
              <a:t>i</a:t>
            </a:r>
            <a:r>
              <a:rPr lang="en-GB" dirty="0"/>
              <a:t> has fewer nodes.</a:t>
            </a:r>
            <a:endParaRPr lang="en-US" altLang="zh-TW" dirty="0"/>
          </a:p>
          <a:p>
            <a:r>
              <a:rPr lang="en-US" altLang="zh-TW" dirty="0"/>
              <a:t>        parent[</a:t>
            </a:r>
            <a:r>
              <a:rPr lang="en-US" altLang="zh-TW" dirty="0" err="1"/>
              <a:t>i</a:t>
            </a:r>
            <a:r>
              <a:rPr lang="en-US" altLang="zh-TW" dirty="0"/>
              <a:t>]=j;</a:t>
            </a:r>
          </a:p>
          <a:p>
            <a:r>
              <a:rPr lang="en-US" altLang="zh-TW" dirty="0"/>
              <a:t>        parent[j]=temp;</a:t>
            </a:r>
          </a:p>
          <a:p>
            <a:r>
              <a:rPr lang="en-US" altLang="zh-TW" dirty="0"/>
              <a:t>    }</a:t>
            </a:r>
          </a:p>
          <a:p>
            <a:r>
              <a:rPr lang="en-US" altLang="zh-TW" dirty="0"/>
              <a:t>    </a:t>
            </a:r>
            <a:r>
              <a:rPr lang="en-US" altLang="zh-TW" b="1" dirty="0"/>
              <a:t>else</a:t>
            </a:r>
            <a:r>
              <a:rPr lang="en-US" altLang="zh-TW" dirty="0"/>
              <a:t> {</a:t>
            </a:r>
          </a:p>
          <a:p>
            <a:r>
              <a:rPr lang="en-US" altLang="zh-TW" dirty="0"/>
              <a:t>        parent[j]=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        parent[</a:t>
            </a:r>
            <a:r>
              <a:rPr lang="en-US" altLang="zh-TW" dirty="0" err="1"/>
              <a:t>i</a:t>
            </a:r>
            <a:r>
              <a:rPr lang="en-US" altLang="zh-TW" dirty="0"/>
              <a:t>]=temp;</a:t>
            </a:r>
          </a:p>
          <a:p>
            <a:r>
              <a:rPr lang="en-US" altLang="zh-TW" dirty="0"/>
              <a:t>    }</a:t>
            </a:r>
          </a:p>
          <a:p>
            <a:r>
              <a:rPr lang="en-US" altLang="zh-TW" dirty="0"/>
              <a:t>}</a:t>
            </a:r>
          </a:p>
        </p:txBody>
      </p:sp>
      <p:sp>
        <p:nvSpPr>
          <p:cNvPr id="275484" name="Rectangle 28"/>
          <p:cNvSpPr>
            <a:spLocks noChangeArrowheads="1"/>
          </p:cNvSpPr>
          <p:nvPr/>
        </p:nvSpPr>
        <p:spPr bwMode="auto">
          <a:xfrm>
            <a:off x="6011863" y="1482725"/>
            <a:ext cx="1500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unoin2 (0 , 1 )</a:t>
            </a:r>
          </a:p>
        </p:txBody>
      </p:sp>
      <p:sp>
        <p:nvSpPr>
          <p:cNvPr id="275485" name="Text Box 29"/>
          <p:cNvSpPr txBox="1">
            <a:spLocks noChangeArrowheads="1"/>
          </p:cNvSpPr>
          <p:nvPr/>
        </p:nvSpPr>
        <p:spPr bwMode="auto">
          <a:xfrm>
            <a:off x="6084888" y="29940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temp  = -2</a:t>
            </a:r>
          </a:p>
        </p:txBody>
      </p:sp>
      <p:sp>
        <p:nvSpPr>
          <p:cNvPr id="275486" name="Rectangle 30"/>
          <p:cNvSpPr>
            <a:spLocks noChangeArrowheads="1"/>
          </p:cNvSpPr>
          <p:nvPr/>
        </p:nvSpPr>
        <p:spPr bwMode="auto">
          <a:xfrm>
            <a:off x="2195513" y="1985963"/>
            <a:ext cx="3313112" cy="288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31"/>
          <p:cNvSpPr>
            <a:spLocks noChangeArrowheads="1"/>
          </p:cNvSpPr>
          <p:nvPr/>
        </p:nvSpPr>
        <p:spPr bwMode="auto">
          <a:xfrm>
            <a:off x="1016000" y="333375"/>
            <a:ext cx="91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i</a:t>
            </a:r>
          </a:p>
        </p:txBody>
      </p:sp>
      <p:sp>
        <p:nvSpPr>
          <p:cNvPr id="16404" name="Rectangle 32"/>
          <p:cNvSpPr>
            <a:spLocks noChangeArrowheads="1"/>
          </p:cNvSpPr>
          <p:nvPr/>
        </p:nvSpPr>
        <p:spPr bwMode="auto">
          <a:xfrm>
            <a:off x="1943100" y="34607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[0]</a:t>
            </a:r>
          </a:p>
        </p:txBody>
      </p:sp>
      <p:sp>
        <p:nvSpPr>
          <p:cNvPr id="16405" name="Rectangle 33"/>
          <p:cNvSpPr>
            <a:spLocks noChangeArrowheads="1"/>
          </p:cNvSpPr>
          <p:nvPr/>
        </p:nvSpPr>
        <p:spPr bwMode="auto">
          <a:xfrm>
            <a:off x="2536825" y="344488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[1]</a:t>
            </a:r>
          </a:p>
        </p:txBody>
      </p:sp>
      <p:sp>
        <p:nvSpPr>
          <p:cNvPr id="16406" name="Rectangle 34"/>
          <p:cNvSpPr>
            <a:spLocks noChangeArrowheads="1"/>
          </p:cNvSpPr>
          <p:nvPr/>
        </p:nvSpPr>
        <p:spPr bwMode="auto">
          <a:xfrm>
            <a:off x="3130550" y="3429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[2]</a:t>
            </a:r>
          </a:p>
        </p:txBody>
      </p:sp>
      <p:sp>
        <p:nvSpPr>
          <p:cNvPr id="16407" name="Rectangle 35"/>
          <p:cNvSpPr>
            <a:spLocks noChangeArrowheads="1"/>
          </p:cNvSpPr>
          <p:nvPr/>
        </p:nvSpPr>
        <p:spPr bwMode="auto">
          <a:xfrm>
            <a:off x="3725863" y="3444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[3]</a:t>
            </a:r>
          </a:p>
        </p:txBody>
      </p:sp>
      <p:sp>
        <p:nvSpPr>
          <p:cNvPr id="16408" name="Rectangle 36"/>
          <p:cNvSpPr>
            <a:spLocks noChangeArrowheads="1"/>
          </p:cNvSpPr>
          <p:nvPr/>
        </p:nvSpPr>
        <p:spPr bwMode="auto">
          <a:xfrm>
            <a:off x="4319588" y="342900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[4]</a:t>
            </a:r>
          </a:p>
        </p:txBody>
      </p:sp>
      <p:sp>
        <p:nvSpPr>
          <p:cNvPr id="16409" name="Rectangle 37"/>
          <p:cNvSpPr>
            <a:spLocks noChangeArrowheads="1"/>
          </p:cNvSpPr>
          <p:nvPr/>
        </p:nvSpPr>
        <p:spPr bwMode="auto">
          <a:xfrm>
            <a:off x="4916488" y="3444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[5]</a:t>
            </a:r>
          </a:p>
        </p:txBody>
      </p:sp>
      <p:sp>
        <p:nvSpPr>
          <p:cNvPr id="16410" name="Rectangle 38"/>
          <p:cNvSpPr>
            <a:spLocks noChangeArrowheads="1"/>
          </p:cNvSpPr>
          <p:nvPr/>
        </p:nvSpPr>
        <p:spPr bwMode="auto">
          <a:xfrm>
            <a:off x="5510213" y="342900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[6]</a:t>
            </a:r>
          </a:p>
        </p:txBody>
      </p:sp>
      <p:sp>
        <p:nvSpPr>
          <p:cNvPr id="16411" name="Rectangle 39"/>
          <p:cNvSpPr>
            <a:spLocks noChangeArrowheads="1"/>
          </p:cNvSpPr>
          <p:nvPr/>
        </p:nvSpPr>
        <p:spPr bwMode="auto">
          <a:xfrm>
            <a:off x="6103938" y="34131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[7]</a:t>
            </a:r>
          </a:p>
        </p:txBody>
      </p:sp>
      <p:sp>
        <p:nvSpPr>
          <p:cNvPr id="16412" name="Rectangle 40"/>
          <p:cNvSpPr>
            <a:spLocks noChangeArrowheads="1"/>
          </p:cNvSpPr>
          <p:nvPr/>
        </p:nvSpPr>
        <p:spPr bwMode="auto">
          <a:xfrm>
            <a:off x="6699250" y="3429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[8]</a:t>
            </a:r>
          </a:p>
        </p:txBody>
      </p:sp>
      <p:sp>
        <p:nvSpPr>
          <p:cNvPr id="16413" name="Rectangle 41"/>
          <p:cNvSpPr>
            <a:spLocks noChangeArrowheads="1"/>
          </p:cNvSpPr>
          <p:nvPr/>
        </p:nvSpPr>
        <p:spPr bwMode="auto">
          <a:xfrm>
            <a:off x="7292975" y="34131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[9]</a:t>
            </a:r>
          </a:p>
        </p:txBody>
      </p:sp>
      <p:sp>
        <p:nvSpPr>
          <p:cNvPr id="16414" name="Rectangle 42"/>
          <p:cNvSpPr>
            <a:spLocks noChangeArrowheads="1"/>
          </p:cNvSpPr>
          <p:nvPr/>
        </p:nvSpPr>
        <p:spPr bwMode="auto">
          <a:xfrm>
            <a:off x="1028700" y="752475"/>
            <a:ext cx="914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parent</a:t>
            </a:r>
          </a:p>
        </p:txBody>
      </p:sp>
      <p:sp>
        <p:nvSpPr>
          <p:cNvPr id="275499" name="Rectangle 43"/>
          <p:cNvSpPr>
            <a:spLocks noChangeArrowheads="1"/>
          </p:cNvSpPr>
          <p:nvPr/>
        </p:nvSpPr>
        <p:spPr bwMode="auto">
          <a:xfrm>
            <a:off x="1941513" y="750888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275500" name="Rectangle 44"/>
          <p:cNvSpPr>
            <a:spLocks noChangeArrowheads="1"/>
          </p:cNvSpPr>
          <p:nvPr/>
        </p:nvSpPr>
        <p:spPr bwMode="auto">
          <a:xfrm>
            <a:off x="2535238" y="749300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275501" name="Rectangle 45"/>
          <p:cNvSpPr>
            <a:spLocks noChangeArrowheads="1"/>
          </p:cNvSpPr>
          <p:nvPr/>
        </p:nvSpPr>
        <p:spPr bwMode="auto">
          <a:xfrm>
            <a:off x="3128963" y="74771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18" name="Rectangle 46"/>
          <p:cNvSpPr>
            <a:spLocks noChangeArrowheads="1"/>
          </p:cNvSpPr>
          <p:nvPr/>
        </p:nvSpPr>
        <p:spPr bwMode="auto">
          <a:xfrm>
            <a:off x="3724275" y="7493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19" name="Rectangle 47"/>
          <p:cNvSpPr>
            <a:spLocks noChangeArrowheads="1"/>
          </p:cNvSpPr>
          <p:nvPr/>
        </p:nvSpPr>
        <p:spPr bwMode="auto">
          <a:xfrm>
            <a:off x="4318000" y="74771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20" name="Rectangle 48"/>
          <p:cNvSpPr>
            <a:spLocks noChangeArrowheads="1"/>
          </p:cNvSpPr>
          <p:nvPr/>
        </p:nvSpPr>
        <p:spPr bwMode="auto">
          <a:xfrm>
            <a:off x="4914900" y="749300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21" name="Rectangle 49"/>
          <p:cNvSpPr>
            <a:spLocks noChangeArrowheads="1"/>
          </p:cNvSpPr>
          <p:nvPr/>
        </p:nvSpPr>
        <p:spPr bwMode="auto">
          <a:xfrm>
            <a:off x="5508625" y="747713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22" name="Rectangle 50"/>
          <p:cNvSpPr>
            <a:spLocks noChangeArrowheads="1"/>
          </p:cNvSpPr>
          <p:nvPr/>
        </p:nvSpPr>
        <p:spPr bwMode="auto">
          <a:xfrm>
            <a:off x="6102350" y="74612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23" name="Rectangle 51"/>
          <p:cNvSpPr>
            <a:spLocks noChangeArrowheads="1"/>
          </p:cNvSpPr>
          <p:nvPr/>
        </p:nvSpPr>
        <p:spPr bwMode="auto">
          <a:xfrm>
            <a:off x="6697663" y="747713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16424" name="Rectangle 52"/>
          <p:cNvSpPr>
            <a:spLocks noChangeArrowheads="1"/>
          </p:cNvSpPr>
          <p:nvPr/>
        </p:nvSpPr>
        <p:spPr bwMode="auto">
          <a:xfrm>
            <a:off x="7291388" y="74612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-1</a:t>
            </a:r>
          </a:p>
        </p:txBody>
      </p:sp>
      <p:sp>
        <p:nvSpPr>
          <p:cNvPr id="275509" name="Rectangle 53"/>
          <p:cNvSpPr>
            <a:spLocks noChangeArrowheads="1"/>
          </p:cNvSpPr>
          <p:nvPr/>
        </p:nvSpPr>
        <p:spPr bwMode="auto">
          <a:xfrm>
            <a:off x="2195513" y="3357563"/>
            <a:ext cx="3313112" cy="11509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5511" name="Rectangle 55"/>
          <p:cNvSpPr>
            <a:spLocks noChangeArrowheads="1"/>
          </p:cNvSpPr>
          <p:nvPr/>
        </p:nvSpPr>
        <p:spPr bwMode="auto">
          <a:xfrm>
            <a:off x="1908175" y="765175"/>
            <a:ext cx="5953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-</a:t>
            </a:r>
          </a:p>
        </p:txBody>
      </p:sp>
      <p:sp>
        <p:nvSpPr>
          <p:cNvPr id="275512" name="Rectangle 56"/>
          <p:cNvSpPr>
            <a:spLocks noChangeArrowheads="1"/>
          </p:cNvSpPr>
          <p:nvPr/>
        </p:nvSpPr>
        <p:spPr bwMode="auto">
          <a:xfrm>
            <a:off x="6011863" y="1766888"/>
            <a:ext cx="1500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unoin2 (0 , 2 )</a:t>
            </a:r>
          </a:p>
        </p:txBody>
      </p:sp>
      <p:sp>
        <p:nvSpPr>
          <p:cNvPr id="275513" name="Text Box 57"/>
          <p:cNvSpPr txBox="1">
            <a:spLocks noChangeArrowheads="1"/>
          </p:cNvSpPr>
          <p:nvPr/>
        </p:nvSpPr>
        <p:spPr bwMode="auto">
          <a:xfrm>
            <a:off x="6089650" y="3209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temp  = -3</a:t>
            </a:r>
          </a:p>
        </p:txBody>
      </p:sp>
      <p:sp>
        <p:nvSpPr>
          <p:cNvPr id="275514" name="Rectangle 58"/>
          <p:cNvSpPr>
            <a:spLocks noChangeArrowheads="1"/>
          </p:cNvSpPr>
          <p:nvPr/>
        </p:nvSpPr>
        <p:spPr bwMode="auto">
          <a:xfrm>
            <a:off x="1960563" y="7651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>
              <a:latin typeface="Comic Sans MS" pitchFamily="66" charset="0"/>
            </a:endParaRPr>
          </a:p>
        </p:txBody>
      </p:sp>
      <p:sp>
        <p:nvSpPr>
          <p:cNvPr id="275515" name="Rectangle 59"/>
          <p:cNvSpPr>
            <a:spLocks noChangeArrowheads="1"/>
          </p:cNvSpPr>
          <p:nvPr/>
        </p:nvSpPr>
        <p:spPr bwMode="auto">
          <a:xfrm>
            <a:off x="3132138" y="765175"/>
            <a:ext cx="59531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>
              <a:latin typeface="Comic Sans MS" pitchFamily="66" charset="0"/>
            </a:endParaRPr>
          </a:p>
        </p:txBody>
      </p:sp>
      <p:sp>
        <p:nvSpPr>
          <p:cNvPr id="275516" name="Rectangle 60"/>
          <p:cNvSpPr>
            <a:spLocks noChangeArrowheads="1"/>
          </p:cNvSpPr>
          <p:nvPr/>
        </p:nvSpPr>
        <p:spPr bwMode="auto">
          <a:xfrm>
            <a:off x="6011863" y="2054225"/>
            <a:ext cx="1500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unoin2 (0 , 3 )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/>
      <p:bldP spid="275463" grpId="0" animBg="1"/>
      <p:bldP spid="275464" grpId="0" animBg="1"/>
      <p:bldP spid="275469" grpId="0" animBg="1"/>
      <p:bldP spid="275469" grpId="1" animBg="1"/>
      <p:bldP spid="275470" grpId="0" animBg="1"/>
      <p:bldP spid="275470" grpId="1" animBg="1"/>
      <p:bldP spid="275471" grpId="0" animBg="1"/>
      <p:bldP spid="275471" grpId="1" animBg="1"/>
      <p:bldP spid="275472" grpId="0" animBg="1"/>
      <p:bldP spid="275472" grpId="1" animBg="1"/>
      <p:bldP spid="275473" grpId="0" animBg="1"/>
      <p:bldP spid="275473" grpId="1" animBg="1"/>
      <p:bldP spid="275474" grpId="0" animBg="1"/>
      <p:bldP spid="275474" grpId="1" animBg="1"/>
      <p:bldP spid="275482" grpId="0"/>
      <p:bldP spid="275484" grpId="0"/>
      <p:bldP spid="275485" grpId="0"/>
      <p:bldP spid="275485" grpId="1"/>
      <p:bldP spid="275486" grpId="0" animBg="1"/>
      <p:bldP spid="275486" grpId="1" animBg="1"/>
      <p:bldP spid="275486" grpId="2" animBg="1"/>
      <p:bldP spid="275486" grpId="3" animBg="1"/>
      <p:bldP spid="275499" grpId="0" animBg="1"/>
      <p:bldP spid="275500" grpId="0" animBg="1"/>
      <p:bldP spid="275501" grpId="0" animBg="1"/>
      <p:bldP spid="275509" grpId="0" animBg="1"/>
      <p:bldP spid="275509" grpId="1" animBg="1"/>
      <p:bldP spid="275509" grpId="2" animBg="1"/>
      <p:bldP spid="275509" grpId="3" animBg="1"/>
      <p:bldP spid="275511" grpId="0" animBg="1"/>
      <p:bldP spid="275511" grpId="1" animBg="1"/>
      <p:bldP spid="275512" grpId="0"/>
      <p:bldP spid="275513" grpId="0"/>
      <p:bldP spid="275514" grpId="0" animBg="1"/>
      <p:bldP spid="275515" grpId="0" animBg="1"/>
      <p:bldP spid="2755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Weighted Union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4926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TW" sz="2400" dirty="0"/>
              <a:t>Lemma 5.5: Assume that we start with a forest of trees, each having one node. Let </a:t>
            </a:r>
            <a:r>
              <a:rPr lang="en-US" altLang="zh-TW" sz="2400" i="1" dirty="0"/>
              <a:t>T</a:t>
            </a:r>
            <a:r>
              <a:rPr lang="en-US" altLang="zh-TW" sz="2400" dirty="0"/>
              <a:t> be a tree with </a:t>
            </a:r>
            <a:r>
              <a:rPr lang="en-US" altLang="zh-TW" sz="2400" i="1" dirty="0"/>
              <a:t>m</a:t>
            </a:r>
            <a:r>
              <a:rPr lang="en-US" altLang="zh-TW" sz="2400" dirty="0"/>
              <a:t> nodes created as a result of a sequence of unions each performed using function Weighted Union. The height of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no greater than </a:t>
            </a:r>
          </a:p>
          <a:p>
            <a:pPr eaLnBrk="1" hangingPunct="1">
              <a:lnSpc>
                <a:spcPct val="120000"/>
              </a:lnSpc>
              <a:buNone/>
              <a:defRPr/>
            </a:pPr>
            <a:r>
              <a:rPr lang="en-US" altLang="zh-TW" sz="2400" dirty="0"/>
              <a:t>	</a:t>
            </a:r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 [log</a:t>
            </a:r>
            <a:r>
              <a:rPr lang="en-US" altLang="zh-TW" sz="2400" b="1" baseline="-2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 m]+1               </a:t>
            </a:r>
            <a:r>
              <a:rPr lang="en-US" altLang="zh-TW" sz="2400" dirty="0"/>
              <a:t>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TW" sz="24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400" dirty="0"/>
              <a:t>For the processing of an intermixed sequence of </a:t>
            </a:r>
            <a:r>
              <a:rPr lang="en-US" altLang="zh-TW" sz="2400" i="1" dirty="0"/>
              <a:t>u</a:t>
            </a:r>
            <a:r>
              <a:rPr lang="en-US" altLang="zh-TW" sz="2400" dirty="0"/>
              <a:t> – 1 unions and </a:t>
            </a:r>
            <a:r>
              <a:rPr lang="en-US" altLang="zh-TW" sz="2400" i="1" dirty="0"/>
              <a:t>f</a:t>
            </a:r>
            <a:r>
              <a:rPr lang="en-US" altLang="zh-TW" sz="2400" dirty="0"/>
              <a:t> find operations, the time complexity is </a:t>
            </a:r>
            <a:r>
              <a:rPr lang="en-US" altLang="zh-TW" sz="2400" b="1" i="1" dirty="0">
                <a:solidFill>
                  <a:srgbClr val="FFCC00"/>
                </a:solidFill>
              </a:rPr>
              <a:t>O</a:t>
            </a:r>
            <a:r>
              <a:rPr lang="en-US" altLang="zh-TW" sz="2400" b="1" dirty="0">
                <a:solidFill>
                  <a:srgbClr val="FFCC00"/>
                </a:solidFill>
              </a:rPr>
              <a:t>(</a:t>
            </a:r>
            <a:r>
              <a:rPr lang="en-US" altLang="zh-TW" sz="2400" b="1" i="1" dirty="0">
                <a:solidFill>
                  <a:srgbClr val="FFCC00"/>
                </a:solidFill>
              </a:rPr>
              <a:t>u</a:t>
            </a:r>
            <a:r>
              <a:rPr lang="en-US" altLang="zh-TW" sz="2400" b="1" dirty="0">
                <a:solidFill>
                  <a:srgbClr val="FFCC00"/>
                </a:solidFill>
              </a:rPr>
              <a:t> + </a:t>
            </a:r>
            <a:r>
              <a:rPr lang="en-US" altLang="zh-TW" sz="2400" b="1" i="1" dirty="0">
                <a:solidFill>
                  <a:srgbClr val="FFCC00"/>
                </a:solidFill>
              </a:rPr>
              <a:t>f</a:t>
            </a:r>
            <a:r>
              <a:rPr lang="en-US" altLang="zh-TW" sz="2400" b="1" dirty="0">
                <a:solidFill>
                  <a:srgbClr val="FFCC00"/>
                </a:solidFill>
              </a:rPr>
              <a:t>*log </a:t>
            </a:r>
            <a:r>
              <a:rPr lang="en-US" altLang="zh-TW" sz="2400" b="1" i="1" dirty="0">
                <a:solidFill>
                  <a:srgbClr val="FFCC00"/>
                </a:solidFill>
              </a:rPr>
              <a:t>u</a:t>
            </a:r>
            <a:r>
              <a:rPr lang="en-US" altLang="zh-TW" sz="2400" b="1" dirty="0">
                <a:solidFill>
                  <a:srgbClr val="FFCC00"/>
                </a:solidFill>
              </a:rPr>
              <a:t>).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>
                <a:latin typeface="Times New Roman" pitchFamily="18" charset="0"/>
                <a:cs typeface="Times New Roman" pitchFamily="18" charset="0"/>
              </a:rPr>
              <a:t>Trees Achieving Worst-Case Bound</a:t>
            </a:r>
          </a:p>
        </p:txBody>
      </p:sp>
      <p:sp>
        <p:nvSpPr>
          <p:cNvPr id="235523" name="Oval 3"/>
          <p:cNvSpPr>
            <a:spLocks noChangeArrowheads="1"/>
          </p:cNvSpPr>
          <p:nvPr/>
        </p:nvSpPr>
        <p:spPr bwMode="auto">
          <a:xfrm>
            <a:off x="1422400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35524" name="Oval 4"/>
          <p:cNvSpPr>
            <a:spLocks noChangeArrowheads="1"/>
          </p:cNvSpPr>
          <p:nvPr/>
        </p:nvSpPr>
        <p:spPr bwMode="auto">
          <a:xfrm>
            <a:off x="2185988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35525" name="Oval 5"/>
          <p:cNvSpPr>
            <a:spLocks noChangeArrowheads="1"/>
          </p:cNvSpPr>
          <p:nvPr/>
        </p:nvSpPr>
        <p:spPr bwMode="auto">
          <a:xfrm>
            <a:off x="2949575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35526" name="Oval 6"/>
          <p:cNvSpPr>
            <a:spLocks noChangeArrowheads="1"/>
          </p:cNvSpPr>
          <p:nvPr/>
        </p:nvSpPr>
        <p:spPr bwMode="auto">
          <a:xfrm>
            <a:off x="3713163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35527" name="Oval 7"/>
          <p:cNvSpPr>
            <a:spLocks noChangeArrowheads="1"/>
          </p:cNvSpPr>
          <p:nvPr/>
        </p:nvSpPr>
        <p:spPr bwMode="auto">
          <a:xfrm>
            <a:off x="4476750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35528" name="Oval 8"/>
          <p:cNvSpPr>
            <a:spLocks noChangeArrowheads="1"/>
          </p:cNvSpPr>
          <p:nvPr/>
        </p:nvSpPr>
        <p:spPr bwMode="auto">
          <a:xfrm>
            <a:off x="5240338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35529" name="Oval 9"/>
          <p:cNvSpPr>
            <a:spLocks noChangeArrowheads="1"/>
          </p:cNvSpPr>
          <p:nvPr/>
        </p:nvSpPr>
        <p:spPr bwMode="auto">
          <a:xfrm>
            <a:off x="6003925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35530" name="Oval 10"/>
          <p:cNvSpPr>
            <a:spLocks noChangeArrowheads="1"/>
          </p:cNvSpPr>
          <p:nvPr/>
        </p:nvSpPr>
        <p:spPr bwMode="auto">
          <a:xfrm>
            <a:off x="6767513" y="22367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1292225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2055813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2820988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3586163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4351338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5116513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5881688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6646863" y="17732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[-1]</a:t>
            </a:r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3335338" y="2816225"/>
            <a:ext cx="3033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(a) Initial height trees</a:t>
            </a:r>
          </a:p>
        </p:txBody>
      </p:sp>
      <p:sp>
        <p:nvSpPr>
          <p:cNvPr id="235540" name="Oval 20"/>
          <p:cNvSpPr>
            <a:spLocks noChangeArrowheads="1"/>
          </p:cNvSpPr>
          <p:nvPr/>
        </p:nvSpPr>
        <p:spPr bwMode="auto">
          <a:xfrm>
            <a:off x="2451100" y="382111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35541" name="Oval 21"/>
          <p:cNvSpPr>
            <a:spLocks noChangeArrowheads="1"/>
          </p:cNvSpPr>
          <p:nvPr/>
        </p:nvSpPr>
        <p:spPr bwMode="auto">
          <a:xfrm>
            <a:off x="3978275" y="382111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35542" name="Oval 22"/>
          <p:cNvSpPr>
            <a:spLocks noChangeArrowheads="1"/>
          </p:cNvSpPr>
          <p:nvPr/>
        </p:nvSpPr>
        <p:spPr bwMode="auto">
          <a:xfrm>
            <a:off x="5505450" y="382111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35543" name="Oval 23"/>
          <p:cNvSpPr>
            <a:spLocks noChangeArrowheads="1"/>
          </p:cNvSpPr>
          <p:nvPr/>
        </p:nvSpPr>
        <p:spPr bwMode="auto">
          <a:xfrm>
            <a:off x="7032625" y="382111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2320925" y="33575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[-2]</a:t>
            </a:r>
          </a:p>
        </p:txBody>
      </p:sp>
      <p:sp>
        <p:nvSpPr>
          <p:cNvPr id="235545" name="Text Box 25"/>
          <p:cNvSpPr txBox="1">
            <a:spLocks noChangeArrowheads="1"/>
          </p:cNvSpPr>
          <p:nvPr/>
        </p:nvSpPr>
        <p:spPr bwMode="auto">
          <a:xfrm>
            <a:off x="3849688" y="33575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[-2]</a:t>
            </a:r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5380038" y="33575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[-2]</a:t>
            </a:r>
          </a:p>
        </p:txBody>
      </p: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6910388" y="33575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[-2]</a:t>
            </a:r>
          </a:p>
        </p:txBody>
      </p:sp>
      <p:sp>
        <p:nvSpPr>
          <p:cNvPr id="235548" name="Oval 28"/>
          <p:cNvSpPr>
            <a:spLocks noChangeArrowheads="1"/>
          </p:cNvSpPr>
          <p:nvPr/>
        </p:nvSpPr>
        <p:spPr bwMode="auto">
          <a:xfrm>
            <a:off x="2430463" y="4473575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35549" name="Oval 29"/>
          <p:cNvSpPr>
            <a:spLocks noChangeArrowheads="1"/>
          </p:cNvSpPr>
          <p:nvPr/>
        </p:nvSpPr>
        <p:spPr bwMode="auto">
          <a:xfrm>
            <a:off x="3986213" y="4473575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35550" name="Oval 30"/>
          <p:cNvSpPr>
            <a:spLocks noChangeArrowheads="1"/>
          </p:cNvSpPr>
          <p:nvPr/>
        </p:nvSpPr>
        <p:spPr bwMode="auto">
          <a:xfrm>
            <a:off x="5527675" y="4473575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35551" name="Oval 31"/>
          <p:cNvSpPr>
            <a:spLocks noChangeArrowheads="1"/>
          </p:cNvSpPr>
          <p:nvPr/>
        </p:nvSpPr>
        <p:spPr bwMode="auto">
          <a:xfrm>
            <a:off x="7040563" y="4473575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35552" name="Line 32"/>
          <p:cNvSpPr>
            <a:spLocks noChangeShapeType="1"/>
          </p:cNvSpPr>
          <p:nvPr/>
        </p:nvSpPr>
        <p:spPr bwMode="auto">
          <a:xfrm flipV="1">
            <a:off x="2611438" y="4183063"/>
            <a:ext cx="0" cy="29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53" name="Line 33"/>
          <p:cNvSpPr>
            <a:spLocks noChangeShapeType="1"/>
          </p:cNvSpPr>
          <p:nvPr/>
        </p:nvSpPr>
        <p:spPr bwMode="auto">
          <a:xfrm flipV="1">
            <a:off x="4164013" y="4183063"/>
            <a:ext cx="0" cy="29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54" name="Line 34"/>
          <p:cNvSpPr>
            <a:spLocks noChangeShapeType="1"/>
          </p:cNvSpPr>
          <p:nvPr/>
        </p:nvSpPr>
        <p:spPr bwMode="auto">
          <a:xfrm flipH="1" flipV="1">
            <a:off x="5702300" y="4168775"/>
            <a:ext cx="0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55" name="Line 35"/>
          <p:cNvSpPr>
            <a:spLocks noChangeShapeType="1"/>
          </p:cNvSpPr>
          <p:nvPr/>
        </p:nvSpPr>
        <p:spPr bwMode="auto">
          <a:xfrm flipV="1">
            <a:off x="7226300" y="4211638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56" name="Text Box 36"/>
          <p:cNvSpPr txBox="1">
            <a:spLocks noChangeArrowheads="1"/>
          </p:cNvSpPr>
          <p:nvPr/>
        </p:nvSpPr>
        <p:spPr bwMode="auto">
          <a:xfrm>
            <a:off x="1235075" y="5168900"/>
            <a:ext cx="6994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235557" name="Text Box 37"/>
          <p:cNvSpPr txBox="1">
            <a:spLocks noChangeArrowheads="1"/>
          </p:cNvSpPr>
          <p:nvPr/>
        </p:nvSpPr>
        <p:spPr bwMode="auto">
          <a:xfrm>
            <a:off x="1042988" y="5126038"/>
            <a:ext cx="706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(b) Height-2 trees following union (0, 1), (2, 3), (4, 5), and (6, 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nimBg="1"/>
      <p:bldP spid="235524" grpId="0" animBg="1"/>
      <p:bldP spid="235525" grpId="0" animBg="1"/>
      <p:bldP spid="235526" grpId="0" animBg="1"/>
      <p:bldP spid="235527" grpId="0" animBg="1"/>
      <p:bldP spid="235528" grpId="0" animBg="1"/>
      <p:bldP spid="235529" grpId="0" animBg="1"/>
      <p:bldP spid="235530" grpId="0" animBg="1"/>
      <p:bldP spid="235531" grpId="0"/>
      <p:bldP spid="235532" grpId="0"/>
      <p:bldP spid="235533" grpId="0"/>
      <p:bldP spid="235534" grpId="0"/>
      <p:bldP spid="235535" grpId="0"/>
      <p:bldP spid="235536" grpId="0"/>
      <p:bldP spid="235537" grpId="0"/>
      <p:bldP spid="235538" grpId="0"/>
      <p:bldP spid="235539" grpId="0"/>
      <p:bldP spid="235540" grpId="0" animBg="1"/>
      <p:bldP spid="235541" grpId="0" animBg="1"/>
      <p:bldP spid="235542" grpId="0" animBg="1"/>
      <p:bldP spid="235543" grpId="0" animBg="1"/>
      <p:bldP spid="235544" grpId="0"/>
      <p:bldP spid="235545" grpId="0"/>
      <p:bldP spid="235546" grpId="0"/>
      <p:bldP spid="235547" grpId="0"/>
      <p:bldP spid="235548" grpId="0" animBg="1"/>
      <p:bldP spid="235549" grpId="0" animBg="1"/>
      <p:bldP spid="235550" grpId="0" animBg="1"/>
      <p:bldP spid="235551" grpId="0" animBg="1"/>
      <p:bldP spid="235552" grpId="0" animBg="1"/>
      <p:bldP spid="235553" grpId="0" animBg="1"/>
      <p:bldP spid="235554" grpId="0" animBg="1"/>
      <p:bldP spid="235555" grpId="0" animBg="1"/>
      <p:bldP spid="235556" grpId="0"/>
      <p:bldP spid="2355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000" dirty="0">
                <a:latin typeface="Times New Roman" pitchFamily="18" charset="0"/>
                <a:cs typeface="Times New Roman" pitchFamily="18" charset="0"/>
              </a:rPr>
              <a:t>Trees Achieving Worst-Case Bound (Cont.)</a:t>
            </a:r>
          </a:p>
        </p:txBody>
      </p:sp>
      <p:sp>
        <p:nvSpPr>
          <p:cNvPr id="236547" name="Oval 3"/>
          <p:cNvSpPr>
            <a:spLocks noChangeArrowheads="1"/>
          </p:cNvSpPr>
          <p:nvPr/>
        </p:nvSpPr>
        <p:spPr bwMode="auto">
          <a:xfrm>
            <a:off x="1292225" y="2686050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36548" name="Oval 4"/>
          <p:cNvSpPr>
            <a:spLocks noChangeArrowheads="1"/>
          </p:cNvSpPr>
          <p:nvPr/>
        </p:nvSpPr>
        <p:spPr bwMode="auto">
          <a:xfrm>
            <a:off x="1689100" y="4195763"/>
            <a:ext cx="377825" cy="363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1162050" y="22225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[-4]</a:t>
            </a:r>
          </a:p>
        </p:txBody>
      </p:sp>
      <p:sp>
        <p:nvSpPr>
          <p:cNvPr id="236550" name="Oval 6"/>
          <p:cNvSpPr>
            <a:spLocks noChangeArrowheads="1"/>
          </p:cNvSpPr>
          <p:nvPr/>
        </p:nvSpPr>
        <p:spPr bwMode="auto">
          <a:xfrm>
            <a:off x="793750" y="341153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 flipV="1">
            <a:off x="1046163" y="3033713"/>
            <a:ext cx="33337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35075" y="5862638"/>
            <a:ext cx="699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304800" y="4846638"/>
            <a:ext cx="442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(c) Height-3 trees following union (0, 2), (4, 6)</a:t>
            </a:r>
          </a:p>
        </p:txBody>
      </p:sp>
      <p:sp>
        <p:nvSpPr>
          <p:cNvPr id="236554" name="Oval 10"/>
          <p:cNvSpPr>
            <a:spLocks noChangeArrowheads="1"/>
          </p:cNvSpPr>
          <p:nvPr/>
        </p:nvSpPr>
        <p:spPr bwMode="auto">
          <a:xfrm>
            <a:off x="1720850" y="3409950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 flipH="1" flipV="1">
            <a:off x="1566863" y="3048000"/>
            <a:ext cx="2762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 flipV="1">
            <a:off x="1871663" y="3773488"/>
            <a:ext cx="15875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57" name="Oval 13"/>
          <p:cNvSpPr>
            <a:spLocks noChangeArrowheads="1"/>
          </p:cNvSpPr>
          <p:nvPr/>
        </p:nvSpPr>
        <p:spPr bwMode="auto">
          <a:xfrm>
            <a:off x="3074988" y="26685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3471863" y="4178300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2944813" y="22050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[-4]</a:t>
            </a:r>
          </a:p>
        </p:txBody>
      </p:sp>
      <p:sp>
        <p:nvSpPr>
          <p:cNvPr id="236560" name="Oval 16"/>
          <p:cNvSpPr>
            <a:spLocks noChangeArrowheads="1"/>
          </p:cNvSpPr>
          <p:nvPr/>
        </p:nvSpPr>
        <p:spPr bwMode="auto">
          <a:xfrm>
            <a:off x="2576513" y="3394075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 flipV="1">
            <a:off x="2828925" y="3016250"/>
            <a:ext cx="33337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62" name="Oval 18"/>
          <p:cNvSpPr>
            <a:spLocks noChangeArrowheads="1"/>
          </p:cNvSpPr>
          <p:nvPr/>
        </p:nvSpPr>
        <p:spPr bwMode="auto">
          <a:xfrm>
            <a:off x="3503613" y="3392488"/>
            <a:ext cx="377825" cy="363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 flipH="1" flipV="1">
            <a:off x="3349625" y="3030538"/>
            <a:ext cx="2762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 flipV="1">
            <a:off x="3654425" y="3756025"/>
            <a:ext cx="15875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65" name="Oval 21"/>
          <p:cNvSpPr>
            <a:spLocks noChangeArrowheads="1"/>
          </p:cNvSpPr>
          <p:nvPr/>
        </p:nvSpPr>
        <p:spPr bwMode="auto">
          <a:xfrm>
            <a:off x="6094413" y="2655888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36566" name="Oval 22"/>
          <p:cNvSpPr>
            <a:spLocks noChangeArrowheads="1"/>
          </p:cNvSpPr>
          <p:nvPr/>
        </p:nvSpPr>
        <p:spPr bwMode="auto">
          <a:xfrm>
            <a:off x="6127750" y="4181475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5964238" y="21923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[-8]</a:t>
            </a:r>
          </a:p>
        </p:txBody>
      </p:sp>
      <p:sp>
        <p:nvSpPr>
          <p:cNvPr id="236568" name="Oval 24"/>
          <p:cNvSpPr>
            <a:spLocks noChangeArrowheads="1"/>
          </p:cNvSpPr>
          <p:nvPr/>
        </p:nvSpPr>
        <p:spPr bwMode="auto">
          <a:xfrm>
            <a:off x="5014913" y="344011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36569" name="Line 25"/>
          <p:cNvSpPr>
            <a:spLocks noChangeShapeType="1"/>
          </p:cNvSpPr>
          <p:nvPr/>
        </p:nvSpPr>
        <p:spPr bwMode="auto">
          <a:xfrm flipV="1">
            <a:off x="5195888" y="3003550"/>
            <a:ext cx="985837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70" name="Oval 26"/>
          <p:cNvSpPr>
            <a:spLocks noChangeArrowheads="1"/>
          </p:cNvSpPr>
          <p:nvPr/>
        </p:nvSpPr>
        <p:spPr bwMode="auto">
          <a:xfrm>
            <a:off x="6129338" y="339566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36571" name="Line 27"/>
          <p:cNvSpPr>
            <a:spLocks noChangeShapeType="1"/>
          </p:cNvSpPr>
          <p:nvPr/>
        </p:nvSpPr>
        <p:spPr bwMode="auto">
          <a:xfrm flipH="1" flipV="1">
            <a:off x="6281738" y="2989263"/>
            <a:ext cx="3175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72" name="Line 28"/>
          <p:cNvSpPr>
            <a:spLocks noChangeShapeType="1"/>
          </p:cNvSpPr>
          <p:nvPr/>
        </p:nvSpPr>
        <p:spPr bwMode="auto">
          <a:xfrm flipV="1">
            <a:off x="6310313" y="375920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73" name="Oval 29"/>
          <p:cNvSpPr>
            <a:spLocks noChangeArrowheads="1"/>
          </p:cNvSpPr>
          <p:nvPr/>
        </p:nvSpPr>
        <p:spPr bwMode="auto">
          <a:xfrm>
            <a:off x="7239000" y="3451225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36574" name="Oval 30"/>
          <p:cNvSpPr>
            <a:spLocks noChangeArrowheads="1"/>
          </p:cNvSpPr>
          <p:nvPr/>
        </p:nvSpPr>
        <p:spPr bwMode="auto">
          <a:xfrm>
            <a:off x="7635875" y="4960938"/>
            <a:ext cx="377825" cy="363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36575" name="Oval 31"/>
          <p:cNvSpPr>
            <a:spLocks noChangeArrowheads="1"/>
          </p:cNvSpPr>
          <p:nvPr/>
        </p:nvSpPr>
        <p:spPr bwMode="auto">
          <a:xfrm>
            <a:off x="6740525" y="4176713"/>
            <a:ext cx="377825" cy="363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36576" name="Line 32"/>
          <p:cNvSpPr>
            <a:spLocks noChangeShapeType="1"/>
          </p:cNvSpPr>
          <p:nvPr/>
        </p:nvSpPr>
        <p:spPr bwMode="auto">
          <a:xfrm flipV="1">
            <a:off x="6992938" y="3798888"/>
            <a:ext cx="33337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77" name="Oval 33"/>
          <p:cNvSpPr>
            <a:spLocks noChangeArrowheads="1"/>
          </p:cNvSpPr>
          <p:nvPr/>
        </p:nvSpPr>
        <p:spPr bwMode="auto">
          <a:xfrm>
            <a:off x="7667625" y="4175125"/>
            <a:ext cx="377825" cy="363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36578" name="Line 34"/>
          <p:cNvSpPr>
            <a:spLocks noChangeShapeType="1"/>
          </p:cNvSpPr>
          <p:nvPr/>
        </p:nvSpPr>
        <p:spPr bwMode="auto">
          <a:xfrm flipH="1" flipV="1">
            <a:off x="7513638" y="3813175"/>
            <a:ext cx="2762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 flipV="1">
            <a:off x="7818438" y="4538663"/>
            <a:ext cx="15875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80" name="Line 36"/>
          <p:cNvSpPr>
            <a:spLocks noChangeShapeType="1"/>
          </p:cNvSpPr>
          <p:nvPr/>
        </p:nvSpPr>
        <p:spPr bwMode="auto">
          <a:xfrm flipH="1" flipV="1">
            <a:off x="6400800" y="3005138"/>
            <a:ext cx="1001713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4352925" y="5599113"/>
            <a:ext cx="450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(d) Height-4 trees following union (0, 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animBg="1"/>
      <p:bldP spid="236548" grpId="0" animBg="1"/>
      <p:bldP spid="236549" grpId="0"/>
      <p:bldP spid="236550" grpId="0" animBg="1"/>
      <p:bldP spid="236551" grpId="0" animBg="1"/>
      <p:bldP spid="236553" grpId="0"/>
      <p:bldP spid="236554" grpId="0" animBg="1"/>
      <p:bldP spid="236555" grpId="0" animBg="1"/>
      <p:bldP spid="236556" grpId="0" animBg="1"/>
      <p:bldP spid="236557" grpId="0" animBg="1"/>
      <p:bldP spid="236558" grpId="0" animBg="1"/>
      <p:bldP spid="236559" grpId="0"/>
      <p:bldP spid="236560" grpId="0" animBg="1"/>
      <p:bldP spid="236561" grpId="0" animBg="1"/>
      <p:bldP spid="236562" grpId="0" animBg="1"/>
      <p:bldP spid="236563" grpId="0" animBg="1"/>
      <p:bldP spid="236564" grpId="0" animBg="1"/>
      <p:bldP spid="236565" grpId="0" animBg="1"/>
      <p:bldP spid="236566" grpId="0" animBg="1"/>
      <p:bldP spid="236567" grpId="0"/>
      <p:bldP spid="236568" grpId="0" animBg="1"/>
      <p:bldP spid="236569" grpId="0" animBg="1"/>
      <p:bldP spid="236570" grpId="0" animBg="1"/>
      <p:bldP spid="236571" grpId="0" animBg="1"/>
      <p:bldP spid="236572" grpId="0" animBg="1"/>
      <p:bldP spid="236573" grpId="0" animBg="1"/>
      <p:bldP spid="236574" grpId="0" animBg="1"/>
      <p:bldP spid="236575" grpId="0" animBg="1"/>
      <p:bldP spid="236576" grpId="0" animBg="1"/>
      <p:bldP spid="236577" grpId="0" animBg="1"/>
      <p:bldP spid="236578" grpId="0" animBg="1"/>
      <p:bldP spid="236579" grpId="0" animBg="1"/>
      <p:bldP spid="236580" grpId="0" animBg="1"/>
      <p:bldP spid="2365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Collapsing Rule(finding an element)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TW" sz="2500" b="1" dirty="0">
                <a:latin typeface="Times New Roman" pitchFamily="18" charset="0"/>
                <a:cs typeface="Times New Roman" pitchFamily="18" charset="0"/>
              </a:rPr>
              <a:t>Definition [</a:t>
            </a:r>
            <a:r>
              <a:rPr lang="en-US" altLang="zh-TW" sz="25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Collapsing rule</a:t>
            </a:r>
            <a:r>
              <a:rPr lang="en-US" altLang="zh-TW" sz="2500" b="1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25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 is a node on the path from </a:t>
            </a:r>
            <a:r>
              <a:rPr lang="en-US" altLang="zh-TW" sz="25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 to its root and parent[</a:t>
            </a:r>
            <a:r>
              <a:rPr lang="en-US" altLang="zh-TW" sz="25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]≠ root(</a:t>
            </a:r>
            <a:r>
              <a:rPr lang="en-US" altLang="zh-TW" sz="25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), then set parent[</a:t>
            </a:r>
            <a:r>
              <a:rPr lang="en-US" altLang="zh-TW" sz="25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] to root(</a:t>
            </a:r>
            <a:r>
              <a:rPr lang="en-US" altLang="zh-TW" sz="25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TW" sz="2500" dirty="0">
                <a:latin typeface="Times New Roman" pitchFamily="18" charset="0"/>
                <a:cs typeface="Times New Roman" pitchFamily="18" charset="0"/>
              </a:rPr>
              <a:t>The first run of find operation will collapse the tree. Therefore, all following find operation of the same element only goes up one link to find the root.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Disjoint Sets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Two sets A and B are said to be 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disjoint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if there are no common elements  i.e.,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 B =  .</a:t>
            </a:r>
          </a:p>
          <a:p>
            <a:pPr>
              <a:buFont typeface="Wingdings" pitchFamily="2" charset="2"/>
              <a:buChar char="Ø"/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Example: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1)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={1,7,8,9}, S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={2,5,10}, and S</a:t>
            </a:r>
            <a:r>
              <a:rPr lang="en-US" sz="28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={3,4,6}.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are three disjoint sets.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584450" y="4073525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617788" y="559911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54275" y="36099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[-8]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917700" y="4857750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079625" y="4421188"/>
            <a:ext cx="592138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619375" y="4813300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 flipV="1">
            <a:off x="2771775" y="4406900"/>
            <a:ext cx="3175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800350" y="5176838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3729038" y="486886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81611" name="Oval 11"/>
          <p:cNvSpPr>
            <a:spLocks noChangeArrowheads="1"/>
          </p:cNvSpPr>
          <p:nvPr/>
        </p:nvSpPr>
        <p:spPr bwMode="auto">
          <a:xfrm>
            <a:off x="4125913" y="6378575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3230563" y="5594350"/>
            <a:ext cx="377825" cy="363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3482975" y="5216525"/>
            <a:ext cx="33337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14" name="Oval 14"/>
          <p:cNvSpPr>
            <a:spLocks noChangeArrowheads="1"/>
          </p:cNvSpPr>
          <p:nvPr/>
        </p:nvSpPr>
        <p:spPr bwMode="auto">
          <a:xfrm>
            <a:off x="4157663" y="559276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81615" name="Line 15"/>
          <p:cNvSpPr>
            <a:spLocks noChangeShapeType="1"/>
          </p:cNvSpPr>
          <p:nvPr/>
        </p:nvSpPr>
        <p:spPr bwMode="auto">
          <a:xfrm flipH="1" flipV="1">
            <a:off x="4003675" y="5230813"/>
            <a:ext cx="2762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16" name="Line 16"/>
          <p:cNvSpPr>
            <a:spLocks noChangeShapeType="1"/>
          </p:cNvSpPr>
          <p:nvPr/>
        </p:nvSpPr>
        <p:spPr bwMode="auto">
          <a:xfrm flipV="1">
            <a:off x="4308475" y="5956300"/>
            <a:ext cx="15875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890838" y="4422775"/>
            <a:ext cx="1001712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04850" y="211971"/>
            <a:ext cx="72834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err="1"/>
              <a:t>AlgorithmCollapsingFind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</a:t>
            </a:r>
          </a:p>
          <a:p>
            <a:r>
              <a:rPr lang="en-US" dirty="0"/>
              <a:t>// Find the </a:t>
            </a:r>
            <a:r>
              <a:rPr lang="en-US" dirty="0" err="1"/>
              <a:t>rootof</a:t>
            </a:r>
            <a:r>
              <a:rPr lang="en-US" dirty="0"/>
              <a:t> the </a:t>
            </a:r>
            <a:r>
              <a:rPr lang="en-US" dirty="0" err="1"/>
              <a:t>treecontainingelementi</a:t>
            </a:r>
            <a:r>
              <a:rPr lang="en-US" dirty="0"/>
              <a:t>. </a:t>
            </a:r>
            <a:r>
              <a:rPr lang="en-US" dirty="0" err="1"/>
              <a:t>Usethe</a:t>
            </a:r>
            <a:endParaRPr lang="en-US" dirty="0"/>
          </a:p>
          <a:p>
            <a:r>
              <a:rPr lang="en-US" dirty="0"/>
              <a:t>// </a:t>
            </a:r>
            <a:r>
              <a:rPr lang="en-US" dirty="0" err="1"/>
              <a:t>collapsingrule</a:t>
            </a:r>
            <a:r>
              <a:rPr lang="en-US" dirty="0"/>
              <a:t> to </a:t>
            </a:r>
            <a:r>
              <a:rPr lang="en-US" dirty="0" err="1"/>
              <a:t>collapseall</a:t>
            </a:r>
            <a:r>
              <a:rPr lang="en-US" dirty="0"/>
              <a:t> </a:t>
            </a:r>
            <a:r>
              <a:rPr lang="en-US" dirty="0" err="1"/>
              <a:t>nodesfrom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the root.</a:t>
            </a:r>
          </a:p>
          <a:p>
            <a:r>
              <a:rPr lang="en-GB" dirty="0"/>
              <a:t> {</a:t>
            </a:r>
          </a:p>
          <a:p>
            <a:r>
              <a:rPr lang="en-GB" dirty="0"/>
              <a:t> r :=</a:t>
            </a:r>
            <a:r>
              <a:rPr lang="en-GB" dirty="0" err="1"/>
              <a:t>i</a:t>
            </a:r>
            <a:r>
              <a:rPr lang="en-GB" dirty="0"/>
              <a:t>;</a:t>
            </a:r>
          </a:p>
          <a:p>
            <a:r>
              <a:rPr lang="en-US" dirty="0"/>
              <a:t> while (p[r]&gt;0) do </a:t>
            </a:r>
          </a:p>
          <a:p>
            <a:r>
              <a:rPr lang="en-US" dirty="0"/>
              <a:t>r :=p[r];		// Find the root.</a:t>
            </a:r>
          </a:p>
          <a:p>
            <a:r>
              <a:rPr lang="en-GB" dirty="0"/>
              <a:t> while (</a:t>
            </a:r>
            <a:r>
              <a:rPr lang="en-GB" dirty="0" err="1"/>
              <a:t>i</a:t>
            </a:r>
            <a:r>
              <a:rPr lang="en-GB" dirty="0"/>
              <a:t> != r) do 			// Collapse nodes from </a:t>
            </a:r>
            <a:r>
              <a:rPr lang="en-GB" dirty="0" err="1"/>
              <a:t>i</a:t>
            </a:r>
            <a:r>
              <a:rPr lang="en-GB" dirty="0"/>
              <a:t> to root r.</a:t>
            </a:r>
          </a:p>
          <a:p>
            <a:r>
              <a:rPr lang="en-GB" dirty="0"/>
              <a:t> {</a:t>
            </a:r>
          </a:p>
          <a:p>
            <a:r>
              <a:rPr lang="pt-BR" dirty="0"/>
              <a:t> s :=p[i]; </a:t>
            </a:r>
          </a:p>
          <a:p>
            <a:r>
              <a:rPr lang="pt-BR" dirty="0"/>
              <a:t>p[i] :=r; </a:t>
            </a:r>
          </a:p>
          <a:p>
            <a:r>
              <a:rPr lang="pt-BR" dirty="0"/>
              <a:t>i :=s; </a:t>
            </a:r>
          </a:p>
          <a:p>
            <a:r>
              <a:rPr lang="pt-BR" dirty="0"/>
              <a:t>} </a:t>
            </a:r>
          </a:p>
          <a:p>
            <a:r>
              <a:rPr lang="pt-BR" dirty="0"/>
              <a:t>Return r;</a:t>
            </a:r>
          </a:p>
          <a:p>
            <a:r>
              <a:rPr lang="en-GB" dirty="0"/>
              <a:t> }</a:t>
            </a:r>
            <a:endParaRPr lang="en-US" altLang="zh-TW" dirty="0"/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5103813" y="4292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Root</a:t>
            </a:r>
          </a:p>
        </p:txBody>
      </p:sp>
      <p:sp>
        <p:nvSpPr>
          <p:cNvPr id="281621" name="Text Box 21"/>
          <p:cNvSpPr txBox="1">
            <a:spLocks noChangeArrowheads="1"/>
          </p:cNvSpPr>
          <p:nvPr/>
        </p:nvSpPr>
        <p:spPr bwMode="auto">
          <a:xfrm>
            <a:off x="5103813" y="50847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Trail</a:t>
            </a: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5103813" y="58769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Lead</a:t>
            </a:r>
          </a:p>
        </p:txBody>
      </p:sp>
      <p:sp>
        <p:nvSpPr>
          <p:cNvPr id="281624" name="Text Box 24"/>
          <p:cNvSpPr txBox="1">
            <a:spLocks noChangeArrowheads="1"/>
          </p:cNvSpPr>
          <p:nvPr/>
        </p:nvSpPr>
        <p:spPr bwMode="auto">
          <a:xfrm>
            <a:off x="3903663" y="207963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Ex: find2 (7)</a:t>
            </a:r>
          </a:p>
        </p:txBody>
      </p:sp>
      <p:sp>
        <p:nvSpPr>
          <p:cNvPr id="281625" name="Line 25"/>
          <p:cNvSpPr>
            <a:spLocks noChangeShapeType="1"/>
          </p:cNvSpPr>
          <p:nvPr/>
        </p:nvSpPr>
        <p:spPr bwMode="auto">
          <a:xfrm flipH="1">
            <a:off x="4529138" y="4652963"/>
            <a:ext cx="57467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26" name="Line 26"/>
          <p:cNvSpPr>
            <a:spLocks noChangeShapeType="1"/>
          </p:cNvSpPr>
          <p:nvPr/>
        </p:nvSpPr>
        <p:spPr bwMode="auto">
          <a:xfrm flipH="1">
            <a:off x="4529138" y="4652963"/>
            <a:ext cx="57467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27" name="Line 27"/>
          <p:cNvSpPr>
            <a:spLocks noChangeShapeType="1"/>
          </p:cNvSpPr>
          <p:nvPr/>
        </p:nvSpPr>
        <p:spPr bwMode="auto">
          <a:xfrm flipH="1">
            <a:off x="4240213" y="4652963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28" name="Line 28"/>
          <p:cNvSpPr>
            <a:spLocks noChangeShapeType="1"/>
          </p:cNvSpPr>
          <p:nvPr/>
        </p:nvSpPr>
        <p:spPr bwMode="auto">
          <a:xfrm flipH="1" flipV="1">
            <a:off x="2944813" y="4221163"/>
            <a:ext cx="2159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30" name="Line 30"/>
          <p:cNvSpPr>
            <a:spLocks noChangeShapeType="1"/>
          </p:cNvSpPr>
          <p:nvPr/>
        </p:nvSpPr>
        <p:spPr bwMode="auto">
          <a:xfrm flipH="1">
            <a:off x="4529138" y="5300663"/>
            <a:ext cx="71913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32" name="Line 32"/>
          <p:cNvSpPr>
            <a:spLocks noChangeShapeType="1"/>
          </p:cNvSpPr>
          <p:nvPr/>
        </p:nvSpPr>
        <p:spPr bwMode="auto">
          <a:xfrm flipH="1" flipV="1">
            <a:off x="4529138" y="5734050"/>
            <a:ext cx="6477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34" name="Oval 34"/>
          <p:cNvSpPr>
            <a:spLocks noChangeArrowheads="1"/>
          </p:cNvSpPr>
          <p:nvPr/>
        </p:nvSpPr>
        <p:spPr bwMode="auto">
          <a:xfrm>
            <a:off x="1403350" y="486886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81635" name="Line 35"/>
          <p:cNvSpPr>
            <a:spLocks noChangeShapeType="1"/>
          </p:cNvSpPr>
          <p:nvPr/>
        </p:nvSpPr>
        <p:spPr bwMode="auto">
          <a:xfrm flipV="1">
            <a:off x="1614488" y="4437063"/>
            <a:ext cx="898525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36" name="Line 36"/>
          <p:cNvSpPr>
            <a:spLocks noChangeShapeType="1"/>
          </p:cNvSpPr>
          <p:nvPr/>
        </p:nvSpPr>
        <p:spPr bwMode="auto">
          <a:xfrm flipH="1">
            <a:off x="4529138" y="5300663"/>
            <a:ext cx="7191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37" name="Line 37"/>
          <p:cNvSpPr>
            <a:spLocks noChangeShapeType="1"/>
          </p:cNvSpPr>
          <p:nvPr/>
        </p:nvSpPr>
        <p:spPr bwMode="auto">
          <a:xfrm flipH="1" flipV="1">
            <a:off x="4529138" y="5229225"/>
            <a:ext cx="7191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38" name="Oval 38"/>
          <p:cNvSpPr>
            <a:spLocks noChangeArrowheads="1"/>
          </p:cNvSpPr>
          <p:nvPr/>
        </p:nvSpPr>
        <p:spPr bwMode="auto">
          <a:xfrm>
            <a:off x="900113" y="4868863"/>
            <a:ext cx="377825" cy="3635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dirty="0">
                <a:latin typeface="Comic Sans MS" pitchFamily="66" charset="0"/>
              </a:rPr>
              <a:t>6</a:t>
            </a:r>
          </a:p>
        </p:txBody>
      </p:sp>
      <p:sp>
        <p:nvSpPr>
          <p:cNvPr id="281639" name="Line 39"/>
          <p:cNvSpPr>
            <a:spLocks noChangeShapeType="1"/>
          </p:cNvSpPr>
          <p:nvPr/>
        </p:nvSpPr>
        <p:spPr bwMode="auto">
          <a:xfrm flipV="1">
            <a:off x="1158875" y="4437063"/>
            <a:ext cx="113665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2165327" y="3381375"/>
            <a:ext cx="5948385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endParaRPr lang="en-US" altLang="zh-TW" sz="32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endParaRPr lang="en-US" altLang="zh-TW" sz="32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1" grpId="0" animBg="1"/>
      <p:bldP spid="281614" grpId="0" animBg="1"/>
      <p:bldP spid="281615" grpId="0" animBg="1"/>
      <p:bldP spid="281616" grpId="0" animBg="1"/>
      <p:bldP spid="281620" grpId="0"/>
      <p:bldP spid="281621" grpId="0"/>
      <p:bldP spid="281622" grpId="0"/>
      <p:bldP spid="281624" grpId="0"/>
      <p:bldP spid="281625" grpId="0" animBg="1"/>
      <p:bldP spid="281625" grpId="1" animBg="1"/>
      <p:bldP spid="281626" grpId="0" animBg="1"/>
      <p:bldP spid="281626" grpId="1" animBg="1"/>
      <p:bldP spid="281627" grpId="0" animBg="1"/>
      <p:bldP spid="281627" grpId="1" animBg="1"/>
      <p:bldP spid="281628" grpId="0" animBg="1"/>
      <p:bldP spid="281630" grpId="0" animBg="1"/>
      <p:bldP spid="281630" grpId="1" animBg="1"/>
      <p:bldP spid="281632" grpId="0" animBg="1"/>
      <p:bldP spid="281632" grpId="1" animBg="1"/>
      <p:bldP spid="281634" grpId="0" animBg="1"/>
      <p:bldP spid="281635" grpId="0" animBg="1"/>
      <p:bldP spid="281636" grpId="0" animBg="1"/>
      <p:bldP spid="281637" grpId="0" animBg="1"/>
      <p:bldP spid="281638" grpId="0" animBg="1"/>
      <p:bldP spid="2816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Set Find with Collapsing Rule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  <a:p>
            <a:pPr>
              <a:defRPr/>
            </a:pPr>
            <a:endParaRPr lang="en-US" altLang="zh-TW" dirty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339975" y="2349500"/>
            <a:ext cx="377825" cy="3635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373313" y="3875088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09800" y="188595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[-8]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260475" y="3133725"/>
            <a:ext cx="377825" cy="3635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1441450" y="2697163"/>
            <a:ext cx="98583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374900" y="3089275"/>
            <a:ext cx="377825" cy="3635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 flipV="1">
            <a:off x="2527300" y="2682875"/>
            <a:ext cx="3175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2555875" y="3452813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484563" y="3144838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881438" y="4654550"/>
            <a:ext cx="377825" cy="36353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986088" y="3870325"/>
            <a:ext cx="377825" cy="3635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3238500" y="3492500"/>
            <a:ext cx="33337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3913188" y="3868738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 flipV="1">
            <a:off x="3759200" y="3506788"/>
            <a:ext cx="276225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4064000" y="4232275"/>
            <a:ext cx="15875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 flipV="1">
            <a:off x="2646363" y="2698750"/>
            <a:ext cx="1001712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024563" y="2332038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6057900" y="3857625"/>
            <a:ext cx="377825" cy="3635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894388" y="1868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[-8]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4945063" y="3116263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5126038" y="2679700"/>
            <a:ext cx="985837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6059488" y="3071813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 flipV="1">
            <a:off x="6211888" y="2665413"/>
            <a:ext cx="3175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V="1">
            <a:off x="6240463" y="3435350"/>
            <a:ext cx="0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6618288" y="3070225"/>
            <a:ext cx="377825" cy="36353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7842250" y="3113088"/>
            <a:ext cx="377825" cy="36353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6656388" y="3852863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H="1" flipV="1">
            <a:off x="6835775" y="3446463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7250113" y="3097213"/>
            <a:ext cx="377825" cy="3635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 flipV="1">
            <a:off x="6384925" y="2633663"/>
            <a:ext cx="987425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H="1" flipV="1">
            <a:off x="6429375" y="2560638"/>
            <a:ext cx="15811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 flipV="1">
            <a:off x="6330950" y="2681288"/>
            <a:ext cx="377825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1673225" y="4802188"/>
            <a:ext cx="162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Before collapsing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5910263" y="4627563"/>
            <a:ext cx="162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Comic Sans MS" pitchFamily="66" charset="0"/>
              </a:rPr>
              <a:t>After collapsing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000" b="1" dirty="0">
                <a:latin typeface="Times New Roman" pitchFamily="18" charset="0"/>
                <a:cs typeface="Times New Roman" pitchFamily="18" charset="0"/>
              </a:rPr>
              <a:t>Analysis of Weighted Union and Collapsing Find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924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The use of collapsing rule roughly double the time for an individual find. However, it reduces the worst-case time over a sequence of finds.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spcBef>
                <a:spcPts val="125"/>
              </a:spcBef>
              <a:defRPr/>
            </a:pPr>
            <a:r>
              <a:rPr lang="en-US" spc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Union-find applications </a:t>
            </a:r>
            <a:r>
              <a:rPr lang="en-US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involve    </a:t>
            </a:r>
            <a:r>
              <a:rPr lang="en-US" spc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manipulating objects of </a:t>
            </a:r>
            <a:r>
              <a:rPr lang="en-US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spc="5" dirty="0">
                <a:solidFill>
                  <a:srgbClr val="00539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3525" indent="-240029">
              <a:spcBef>
                <a:spcPts val="385"/>
              </a:spcBef>
              <a:buSzPct val="177142"/>
              <a:tabLst>
                <a:tab pos="264160" algn="l"/>
              </a:tabLst>
              <a:defRPr/>
            </a:pPr>
            <a:r>
              <a:rPr lang="en-US" spc="5" dirty="0">
                <a:latin typeface="Times New Roman" pitchFamily="18" charset="0"/>
                <a:cs typeface="Times New Roman" pitchFamily="18" charset="0"/>
              </a:rPr>
              <a:t>Network connectivity.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3525" indent="-240029">
              <a:spcBef>
                <a:spcPts val="385"/>
              </a:spcBef>
              <a:buSzPct val="177142"/>
              <a:tabLst>
                <a:tab pos="264160" algn="l"/>
              </a:tabLst>
              <a:defRPr/>
            </a:pPr>
            <a:r>
              <a:rPr lang="en-US" spc="15" dirty="0"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pc="10" dirty="0">
                <a:latin typeface="Times New Roman" pitchFamily="18" charset="0"/>
                <a:cs typeface="Times New Roman" pitchFamily="18" charset="0"/>
              </a:rPr>
              <a:t>pages on the</a:t>
            </a:r>
            <a:r>
              <a:rPr lang="en-US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>Internet.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3525" indent="-240029">
              <a:spcBef>
                <a:spcPts val="384"/>
              </a:spcBef>
              <a:buSzPct val="177142"/>
              <a:tabLst>
                <a:tab pos="264160" algn="l"/>
              </a:tabLst>
              <a:defRPr/>
            </a:pPr>
            <a:r>
              <a:rPr lang="en-US" spc="10" dirty="0">
                <a:latin typeface="Times New Roman" pitchFamily="18" charset="0"/>
                <a:cs typeface="Times New Roman" pitchFamily="18" charset="0"/>
              </a:rPr>
              <a:t>Transistors </a:t>
            </a:r>
            <a:r>
              <a:rPr lang="en-US" spc="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pc="10" dirty="0">
                <a:latin typeface="Times New Roman" pitchFamily="18" charset="0"/>
                <a:cs typeface="Times New Roman" pitchFamily="18" charset="0"/>
              </a:rPr>
              <a:t>a computer</a:t>
            </a:r>
            <a:r>
              <a:rPr lang="en-US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0" dirty="0">
                <a:latin typeface="Times New Roman" pitchFamily="18" charset="0"/>
                <a:cs typeface="Times New Roman" pitchFamily="18" charset="0"/>
              </a:rPr>
              <a:t>chip.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3525" indent="-240029">
              <a:spcBef>
                <a:spcPts val="384"/>
              </a:spcBef>
              <a:buSzPct val="177142"/>
              <a:tabLst>
                <a:tab pos="264160" algn="l"/>
              </a:tabLst>
              <a:defRPr/>
            </a:pPr>
            <a:r>
              <a:rPr lang="en-US" spc="10" dirty="0">
                <a:latin typeface="Times New Roman" pitchFamily="18" charset="0"/>
                <a:cs typeface="Times New Roman" pitchFamily="18" charset="0"/>
              </a:rPr>
              <a:t>Variable name</a:t>
            </a:r>
            <a:r>
              <a:rPr lang="en-US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10" dirty="0">
                <a:latin typeface="Times New Roman" pitchFamily="18" charset="0"/>
                <a:cs typeface="Times New Roman" pitchFamily="18" charset="0"/>
              </a:rPr>
              <a:t>aliases.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SPANNING TREES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start with undirected graphs which consist of a set V of vertices (also called nodes) and a set E of edges, each connecting two different vertices.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graph is connected if we can reach any vertex from any other vertex by following edges in either direction.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 directed graph edges provide a connection from one node to another, but not necessarily in the opposite direction.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More mathematically, we say that the edge relation between vertices is symmetric for undirected graphs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/>
              <a:t>The following is a simple example of a connected, undirected graph with 5 vertices (A, B, C, D, E) and 6 edges (AB, BC, CD, AE, BE, CE).</a:t>
            </a:r>
          </a:p>
          <a:p>
            <a:r>
              <a:rPr lang="en-US" dirty="0"/>
              <a:t>EX: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Possible Spanning Trees</a:t>
            </a:r>
          </a:p>
          <a:p>
            <a:endParaRPr lang="en-US" dirty="0"/>
          </a:p>
        </p:txBody>
      </p:sp>
      <p:pic>
        <p:nvPicPr>
          <p:cNvPr id="2050" name="Picture 2" descr="C:\Users\RAKESH REDDY GURRAL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09800"/>
            <a:ext cx="2633663" cy="2109787"/>
          </a:xfrm>
          <a:prstGeom prst="rect">
            <a:avLst/>
          </a:prstGeom>
          <a:noFill/>
        </p:spPr>
      </p:pic>
      <p:pic>
        <p:nvPicPr>
          <p:cNvPr id="6" name="Picture 2" descr="C:\Users\RAKESH REDDY GURRAL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648200"/>
            <a:ext cx="3733800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CHARACTERISTICS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Connected graph with no cycle (original).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Neighbors are vertices connected directly by an edge, otherwise connected means connected without the connecting edge.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Two trees connected by a single edge. This is a recursive characterization. The based case is a single node, with the empty tree (no vertices) as a possible special case.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4. A connected graph with exactly n − 1 edges, where n is the number of vertices.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A graph with exactly one path between any two distinct vertices, where a path is a sequence of distinct vertices where each is connected to the next by an edge.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considering the asymptotic complexity it is often useful to categorize graphs as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dense or sparse.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Dense graphs have a lot of edges compared to the number of vertices.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Writing n = |V | for the number of vertices (which will be our notation in the rest of the lecture) know there can be at most n ∗ (n − 1)/2: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every node is connected to any other node (n ∗ (n − 1)), but in an undirected way (n∗ (n−1)/2).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we write e for the number of edges, we have e = O(n 2 ).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By comparison, a tree is sparse because e = n − 1 = O(n).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9438"/>
            <a:ext cx="8458200" cy="5973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 identify a set by choosing a </a:t>
            </a:r>
            <a:r>
              <a:rPr lang="en-US" sz="2800" b="1" i="1" dirty="0">
                <a:solidFill>
                  <a:srgbClr val="C00000"/>
                </a:solidFill>
              </a:rPr>
              <a:t>representative element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of the set. It doesn’t matter which element we choose, but once chosen, it can’t be changed.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b="1" dirty="0">
                <a:sym typeface="Symbol" pitchFamily="18" charset="2"/>
              </a:rPr>
              <a:t>Disjoint set operations:</a:t>
            </a:r>
          </a:p>
          <a:p>
            <a:pPr>
              <a:lnSpc>
                <a:spcPct val="90000"/>
              </a:lnSpc>
              <a:buNone/>
            </a:pPr>
            <a:endParaRPr lang="en-US" sz="2400" b="1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>
                <a:sym typeface="Symbol" pitchFamily="18" charset="2"/>
              </a:rPr>
              <a:t>FIND-SET(</a:t>
            </a:r>
            <a:r>
              <a:rPr lang="en-US" sz="2400" b="1" i="1" dirty="0">
                <a:sym typeface="Symbol" pitchFamily="18" charset="2"/>
              </a:rPr>
              <a:t>x</a:t>
            </a:r>
            <a:r>
              <a:rPr lang="en-US" sz="2400" b="1" dirty="0">
                <a:sym typeface="Symbol" pitchFamily="18" charset="2"/>
              </a:rPr>
              <a:t>)</a:t>
            </a:r>
            <a:r>
              <a:rPr lang="en-US" sz="2400" dirty="0">
                <a:sym typeface="Symbol" pitchFamily="18" charset="2"/>
              </a:rPr>
              <a:t>: Returns the representative of the set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                          containing 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>
                <a:sym typeface="Symbol" pitchFamily="18" charset="2"/>
              </a:rPr>
              <a:t>UNION(</a:t>
            </a:r>
            <a:r>
              <a:rPr lang="en-US" sz="2400" b="1" i="1" dirty="0" err="1">
                <a:sym typeface="Symbol" pitchFamily="18" charset="2"/>
              </a:rPr>
              <a:t>i</a:t>
            </a:r>
            <a:r>
              <a:rPr lang="en-US" sz="2400" b="1" dirty="0" err="1">
                <a:sym typeface="Symbol" pitchFamily="18" charset="2"/>
              </a:rPr>
              <a:t>,</a:t>
            </a:r>
            <a:r>
              <a:rPr lang="en-US" sz="2400" b="1" i="1" dirty="0" err="1">
                <a:sym typeface="Symbol" pitchFamily="18" charset="2"/>
              </a:rPr>
              <a:t>j</a:t>
            </a:r>
            <a:r>
              <a:rPr lang="en-US" sz="2400" b="1" dirty="0">
                <a:sym typeface="Symbol" pitchFamily="18" charset="2"/>
              </a:rPr>
              <a:t>): </a:t>
            </a:r>
            <a:r>
              <a:rPr lang="en-US" sz="2400" dirty="0">
                <a:sym typeface="Symbol" pitchFamily="18" charset="2"/>
              </a:rPr>
              <a:t>Combines the two sets </a:t>
            </a:r>
            <a:r>
              <a:rPr lang="en-US" sz="2400" dirty="0" err="1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and j into one new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                      set. A new representative is selected.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                      </a:t>
            </a:r>
            <a:r>
              <a:rPr lang="en-US" sz="2000" dirty="0">
                <a:sym typeface="Symbol" pitchFamily="18" charset="2"/>
              </a:rPr>
              <a:t>( Here </a:t>
            </a:r>
            <a:r>
              <a:rPr lang="en-US" sz="2000" dirty="0" err="1">
                <a:sym typeface="Symbol" pitchFamily="18" charset="2"/>
              </a:rPr>
              <a:t>i</a:t>
            </a:r>
            <a:r>
              <a:rPr lang="en-US" sz="2000" dirty="0">
                <a:sym typeface="Symbol" pitchFamily="18" charset="2"/>
              </a:rPr>
              <a:t> and j are the representatives of the sets )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ject 2"/>
          <p:cNvSpPr txBox="1">
            <a:spLocks noChangeArrowheads="1"/>
          </p:cNvSpPr>
          <p:nvPr/>
        </p:nvSpPr>
        <p:spPr bwMode="auto">
          <a:xfrm>
            <a:off x="688975" y="3379788"/>
            <a:ext cx="39243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1839913"/>
            <a:r>
              <a:rPr lang="en-US" sz="6000">
                <a:solidFill>
                  <a:srgbClr val="3F3F3F"/>
                </a:solidFill>
                <a:latin typeface="Trebuchet MS" pitchFamily="34" charset="0"/>
              </a:rPr>
              <a:t>Thank</a:t>
            </a:r>
            <a:r>
              <a:rPr lang="en-US" sz="6000">
                <a:solidFill>
                  <a:srgbClr val="3F3F3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>
                <a:solidFill>
                  <a:srgbClr val="3F3F3F"/>
                </a:solidFill>
                <a:latin typeface="Trebuchet MS" pitchFamily="34" charset="0"/>
              </a:rPr>
              <a:t>You!!!</a:t>
            </a:r>
            <a:endParaRPr lang="en-US" sz="60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Forest Trees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Definition: A 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forest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 is a set of </a:t>
            </a:r>
            <a:r>
              <a:rPr lang="en-US" altLang="zh-TW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≥ 0 disjoint trees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When we remove a root from a tree, we’ll get a forest. E.g., Removing the root of a binary tree will get a forest of two trees.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771775" y="4076700"/>
            <a:ext cx="576263" cy="5762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95600" y="416401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A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6516688" y="5084763"/>
            <a:ext cx="576262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640513" y="5172075"/>
            <a:ext cx="280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I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5364163" y="5084763"/>
            <a:ext cx="576262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487988" y="5172075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H</a:t>
            </a: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572000" y="3932238"/>
            <a:ext cx="576263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645025" y="401955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E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868988" y="4005263"/>
            <a:ext cx="576262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992813" y="4092575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G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3851275" y="5084763"/>
            <a:ext cx="576263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975100" y="5172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D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1835150" y="5084763"/>
            <a:ext cx="576263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58975" y="51720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B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824163" y="5084763"/>
            <a:ext cx="576262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916238" y="51562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Verdana" pitchFamily="34" charset="0"/>
              </a:rPr>
              <a:t>C</a:t>
            </a: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4592638" y="5084763"/>
            <a:ext cx="576262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716463" y="5172075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Verdana" pitchFamily="34" charset="0"/>
              </a:rPr>
              <a:t>F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2195513" y="4579938"/>
            <a:ext cx="64770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060700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276600" y="4579938"/>
            <a:ext cx="719138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4860925" y="4522788"/>
            <a:ext cx="0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H="1">
            <a:off x="5703888" y="4524375"/>
            <a:ext cx="2889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6351588" y="4524375"/>
            <a:ext cx="360362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352800" y="6172200"/>
            <a:ext cx="21659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latin typeface="Verdana" pitchFamily="34" charset="0"/>
              </a:rPr>
              <a:t>Three-tree forest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Set Representation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Trees can be used to represent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sets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Disjoint set Union</a:t>
            </a:r>
          </a:p>
          <a:p>
            <a:pPr lvl="1" eaLnBrk="1" hangingPunct="1">
              <a:spcAft>
                <a:spcPct val="20000"/>
              </a:spcAft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are two disjoint sets, then their union </a:t>
            </a:r>
            <a:br>
              <a:rPr lang="en-US" altLang="zh-TW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∪</a:t>
            </a:r>
            <a:r>
              <a:rPr lang="en-US" altLang="zh-TW" i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i="1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= {all elements </a:t>
            </a: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such that </a:t>
            </a: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altLang="zh-TW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altLang="zh-TW" i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i="1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}.</a:t>
            </a: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(</a:t>
            </a:r>
            <a:r>
              <a:rPr lang="en-US" altLang="zh-TW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spcAft>
                <a:spcPct val="20000"/>
              </a:spcAft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Find the set containing element </a:t>
            </a:r>
            <a:r>
              <a:rPr lang="en-US" altLang="zh-TW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dirty="0">
                <a:latin typeface="Times New Roman" pitchFamily="18" charset="0"/>
                <a:cs typeface="Times New Roman" pitchFamily="18" charset="0"/>
              </a:rPr>
              <a:t>Possible Tree Representation of Sets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594225" y="2825750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949700" y="404336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5240338" y="4043363"/>
            <a:ext cx="550862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9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7335838" y="2809875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2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692900" y="4059238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3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981950" y="4027488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5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822450" y="277971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54075" y="399732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868488" y="3997325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882900" y="399732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8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1265238" y="3232150"/>
            <a:ext cx="668337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122488" y="331787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368550" y="3232150"/>
            <a:ext cx="65405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4329113" y="3303588"/>
            <a:ext cx="376237" cy="769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040313" y="3303588"/>
            <a:ext cx="3619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7086600" y="3317875"/>
            <a:ext cx="376238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7739063" y="3317875"/>
            <a:ext cx="406400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477963" y="2354263"/>
            <a:ext cx="957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CC00"/>
              </a:solidFill>
              <a:latin typeface="Comic Sans MS" pitchFamily="66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798638" y="2354263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454525" y="2351088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7196138" y="2349500"/>
            <a:ext cx="68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39750" y="4811713"/>
            <a:ext cx="3138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/>
              <a:t>Set I = {0 , 6 ,7 ,8 }</a:t>
            </a:r>
          </a:p>
        </p:txBody>
      </p:sp>
      <p:sp>
        <p:nvSpPr>
          <p:cNvPr id="7193" name="Text Box 27"/>
          <p:cNvSpPr txBox="1">
            <a:spLocks noChangeArrowheads="1"/>
          </p:cNvSpPr>
          <p:nvPr/>
        </p:nvSpPr>
        <p:spPr bwMode="auto">
          <a:xfrm>
            <a:off x="3419475" y="1844675"/>
            <a:ext cx="2744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/>
              <a:t>Set 2 = {4 , 1 ,9}</a:t>
            </a:r>
          </a:p>
        </p:txBody>
      </p:sp>
      <p:sp>
        <p:nvSpPr>
          <p:cNvPr id="7194" name="Text Box 28"/>
          <p:cNvSpPr txBox="1">
            <a:spLocks noChangeArrowheads="1"/>
          </p:cNvSpPr>
          <p:nvPr/>
        </p:nvSpPr>
        <p:spPr bwMode="auto">
          <a:xfrm>
            <a:off x="6011863" y="4797425"/>
            <a:ext cx="284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/>
              <a:t>Set 3 = {2 , 3 , 5}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Unions of Sets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  <a:defRPr/>
            </a:pP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To obtain the union of two sets, just set the 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parent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 field of one of the roots to the other root.</a:t>
            </a:r>
            <a:endParaRPr lang="en-US" altLang="zh-TW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To figure out which set an element is belonged to, just follow its 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parent link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to the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root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and then follow the 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pointer in the root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 name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3600" b="1" dirty="0">
                <a:latin typeface="Times New Roman" pitchFamily="18" charset="0"/>
                <a:cs typeface="Times New Roman" pitchFamily="18" charset="0"/>
              </a:rPr>
              <a:t>Possible Representations of S</a:t>
            </a:r>
            <a:r>
              <a:rPr lang="en-US" altLang="zh-TW" sz="36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3600" b="1" dirty="0">
                <a:latin typeface="Times New Roman" pitchFamily="18" charset="0"/>
                <a:cs typeface="Times New Roman" pitchFamily="18" charset="0"/>
              </a:rPr>
              <a:t> ∪S</a:t>
            </a:r>
            <a:r>
              <a:rPr lang="en-US" altLang="zh-TW" sz="3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64195" name="Oval 3"/>
          <p:cNvSpPr>
            <a:spLocks noChangeArrowheads="1"/>
          </p:cNvSpPr>
          <p:nvPr/>
        </p:nvSpPr>
        <p:spPr bwMode="auto">
          <a:xfrm>
            <a:off x="6011863" y="2133600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64196" name="Oval 4"/>
          <p:cNvSpPr>
            <a:spLocks noChangeArrowheads="1"/>
          </p:cNvSpPr>
          <p:nvPr/>
        </p:nvSpPr>
        <p:spPr bwMode="auto">
          <a:xfrm>
            <a:off x="5367338" y="3351213"/>
            <a:ext cx="550862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64197" name="Oval 5"/>
          <p:cNvSpPr>
            <a:spLocks noChangeArrowheads="1"/>
          </p:cNvSpPr>
          <p:nvPr/>
        </p:nvSpPr>
        <p:spPr bwMode="auto">
          <a:xfrm>
            <a:off x="6657975" y="335121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9</a:t>
            </a:r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1787525" y="212566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819150" y="334327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1833563" y="3343275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2847975" y="334327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8</a:t>
            </a:r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>
            <a:off x="1230313" y="2578100"/>
            <a:ext cx="668337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2087563" y="266382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2333625" y="2578100"/>
            <a:ext cx="65405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 flipH="1">
            <a:off x="5746750" y="2611438"/>
            <a:ext cx="376238" cy="769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>
            <a:off x="6457950" y="2611438"/>
            <a:ext cx="3619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1443038" y="1700213"/>
            <a:ext cx="957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CC00"/>
              </a:solidFill>
              <a:latin typeface="Comic Sans MS" pitchFamily="66" charset="0"/>
            </a:endParaRPr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1763713" y="1700213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64214" name="Text Box 22"/>
          <p:cNvSpPr txBox="1">
            <a:spLocks noChangeArrowheads="1"/>
          </p:cNvSpPr>
          <p:nvPr/>
        </p:nvSpPr>
        <p:spPr bwMode="auto">
          <a:xfrm>
            <a:off x="5872163" y="1658938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 flipH="1" flipV="1">
            <a:off x="2411413" y="2492375"/>
            <a:ext cx="172878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4220" name="Oval 28"/>
          <p:cNvSpPr>
            <a:spLocks noChangeArrowheads="1"/>
          </p:cNvSpPr>
          <p:nvPr/>
        </p:nvSpPr>
        <p:spPr bwMode="auto">
          <a:xfrm>
            <a:off x="3851275" y="335756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264221" name="Oval 29"/>
          <p:cNvSpPr>
            <a:spLocks noChangeArrowheads="1"/>
          </p:cNvSpPr>
          <p:nvPr/>
        </p:nvSpPr>
        <p:spPr bwMode="auto">
          <a:xfrm>
            <a:off x="3206750" y="457517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264222" name="Oval 30"/>
          <p:cNvSpPr>
            <a:spLocks noChangeArrowheads="1"/>
          </p:cNvSpPr>
          <p:nvPr/>
        </p:nvSpPr>
        <p:spPr bwMode="auto">
          <a:xfrm>
            <a:off x="4497388" y="4575175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9</a:t>
            </a:r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 flipH="1">
            <a:off x="3586163" y="3835400"/>
            <a:ext cx="376237" cy="769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>
            <a:off x="4297363" y="3835400"/>
            <a:ext cx="3619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3711575" y="2882900"/>
            <a:ext cx="68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64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64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64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nimBg="1"/>
      <p:bldP spid="264196" grpId="0" animBg="1"/>
      <p:bldP spid="264197" grpId="0" animBg="1"/>
      <p:bldP spid="264208" grpId="0" animBg="1"/>
      <p:bldP spid="264209" grpId="0" animBg="1"/>
      <p:bldP spid="264214" grpId="0"/>
      <p:bldP spid="264219" grpId="0" animBg="1"/>
      <p:bldP spid="264220" grpId="0" animBg="1"/>
      <p:bldP spid="264221" grpId="0" animBg="1"/>
      <p:bldP spid="264222" grpId="0" animBg="1"/>
      <p:bldP spid="264223" grpId="0" animBg="1"/>
      <p:bldP spid="264224" grpId="0" animBg="1"/>
      <p:bldP spid="264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Possible Representations of S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∪S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>
            <a:off x="7380288" y="2852738"/>
            <a:ext cx="550862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4</a:t>
            </a:r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6735763" y="4070350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1</a:t>
            </a:r>
          </a:p>
        </p:txBody>
      </p:sp>
      <p:sp>
        <p:nvSpPr>
          <p:cNvPr id="10245" name="Oval 6"/>
          <p:cNvSpPr>
            <a:spLocks noChangeArrowheads="1"/>
          </p:cNvSpPr>
          <p:nvPr/>
        </p:nvSpPr>
        <p:spPr bwMode="auto">
          <a:xfrm>
            <a:off x="8026400" y="4070350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9</a:t>
            </a:r>
          </a:p>
        </p:txBody>
      </p:sp>
      <p:sp>
        <p:nvSpPr>
          <p:cNvPr id="266250" name="Oval 10"/>
          <p:cNvSpPr>
            <a:spLocks noChangeArrowheads="1"/>
          </p:cNvSpPr>
          <p:nvPr/>
        </p:nvSpPr>
        <p:spPr bwMode="auto">
          <a:xfrm>
            <a:off x="1822450" y="277971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66251" name="Oval 11"/>
          <p:cNvSpPr>
            <a:spLocks noChangeArrowheads="1"/>
          </p:cNvSpPr>
          <p:nvPr/>
        </p:nvSpPr>
        <p:spPr bwMode="auto">
          <a:xfrm>
            <a:off x="854075" y="399732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66252" name="Oval 12"/>
          <p:cNvSpPr>
            <a:spLocks noChangeArrowheads="1"/>
          </p:cNvSpPr>
          <p:nvPr/>
        </p:nvSpPr>
        <p:spPr bwMode="auto">
          <a:xfrm>
            <a:off x="1868488" y="3997325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66253" name="Oval 13"/>
          <p:cNvSpPr>
            <a:spLocks noChangeArrowheads="1"/>
          </p:cNvSpPr>
          <p:nvPr/>
        </p:nvSpPr>
        <p:spPr bwMode="auto">
          <a:xfrm>
            <a:off x="2882900" y="3997325"/>
            <a:ext cx="550863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8</a:t>
            </a:r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 flipH="1">
            <a:off x="1265238" y="3232150"/>
            <a:ext cx="668337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55" name="Line 15"/>
          <p:cNvSpPr>
            <a:spLocks noChangeShapeType="1"/>
          </p:cNvSpPr>
          <p:nvPr/>
        </p:nvSpPr>
        <p:spPr bwMode="auto">
          <a:xfrm>
            <a:off x="2122488" y="331787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56" name="Line 16"/>
          <p:cNvSpPr>
            <a:spLocks noChangeShapeType="1"/>
          </p:cNvSpPr>
          <p:nvPr/>
        </p:nvSpPr>
        <p:spPr bwMode="auto">
          <a:xfrm>
            <a:off x="2368550" y="3232150"/>
            <a:ext cx="65405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 flipH="1">
            <a:off x="7115175" y="3330575"/>
            <a:ext cx="376238" cy="769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7826375" y="3330575"/>
            <a:ext cx="3619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61" name="Text Box 21"/>
          <p:cNvSpPr txBox="1">
            <a:spLocks noChangeArrowheads="1"/>
          </p:cNvSpPr>
          <p:nvPr/>
        </p:nvSpPr>
        <p:spPr bwMode="auto">
          <a:xfrm>
            <a:off x="1477963" y="2354263"/>
            <a:ext cx="957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CC00"/>
              </a:solidFill>
              <a:latin typeface="Comic Sans MS" pitchFamily="66" charset="0"/>
            </a:endParaRPr>
          </a:p>
        </p:txBody>
      </p: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1798638" y="2354263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57" name="Text Box 23"/>
          <p:cNvSpPr txBox="1">
            <a:spLocks noChangeArrowheads="1"/>
          </p:cNvSpPr>
          <p:nvPr/>
        </p:nvSpPr>
        <p:spPr bwMode="auto">
          <a:xfrm>
            <a:off x="7240588" y="2378075"/>
            <a:ext cx="68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66265" name="Oval 25"/>
          <p:cNvSpPr>
            <a:spLocks noChangeArrowheads="1"/>
          </p:cNvSpPr>
          <p:nvPr/>
        </p:nvSpPr>
        <p:spPr bwMode="auto">
          <a:xfrm>
            <a:off x="5599113" y="4083050"/>
            <a:ext cx="550862" cy="522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0</a:t>
            </a:r>
          </a:p>
        </p:txBody>
      </p:sp>
      <p:sp>
        <p:nvSpPr>
          <p:cNvPr id="266266" name="Oval 26"/>
          <p:cNvSpPr>
            <a:spLocks noChangeArrowheads="1"/>
          </p:cNvSpPr>
          <p:nvPr/>
        </p:nvSpPr>
        <p:spPr bwMode="auto">
          <a:xfrm>
            <a:off x="4630738" y="5300663"/>
            <a:ext cx="550862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6</a:t>
            </a:r>
          </a:p>
        </p:txBody>
      </p:sp>
      <p:sp>
        <p:nvSpPr>
          <p:cNvPr id="266267" name="Oval 27"/>
          <p:cNvSpPr>
            <a:spLocks noChangeArrowheads="1"/>
          </p:cNvSpPr>
          <p:nvPr/>
        </p:nvSpPr>
        <p:spPr bwMode="auto">
          <a:xfrm>
            <a:off x="5645150" y="5300663"/>
            <a:ext cx="550863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7</a:t>
            </a:r>
          </a:p>
        </p:txBody>
      </p:sp>
      <p:sp>
        <p:nvSpPr>
          <p:cNvPr id="266268" name="Oval 28"/>
          <p:cNvSpPr>
            <a:spLocks noChangeArrowheads="1"/>
          </p:cNvSpPr>
          <p:nvPr/>
        </p:nvSpPr>
        <p:spPr bwMode="auto">
          <a:xfrm>
            <a:off x="6659563" y="5300663"/>
            <a:ext cx="550862" cy="522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altLang="zh-TW">
                <a:latin typeface="Comic Sans MS" pitchFamily="66" charset="0"/>
              </a:rPr>
              <a:t>8</a:t>
            </a:r>
          </a:p>
        </p:txBody>
      </p:sp>
      <p:sp>
        <p:nvSpPr>
          <p:cNvPr id="266269" name="Line 29"/>
          <p:cNvSpPr>
            <a:spLocks noChangeShapeType="1"/>
          </p:cNvSpPr>
          <p:nvPr/>
        </p:nvSpPr>
        <p:spPr bwMode="auto">
          <a:xfrm flipH="1">
            <a:off x="5041900" y="4535488"/>
            <a:ext cx="66833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>
            <a:off x="5899150" y="4621213"/>
            <a:ext cx="0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1" name="Line 31"/>
          <p:cNvSpPr>
            <a:spLocks noChangeShapeType="1"/>
          </p:cNvSpPr>
          <p:nvPr/>
        </p:nvSpPr>
        <p:spPr bwMode="auto">
          <a:xfrm>
            <a:off x="6145213" y="4535488"/>
            <a:ext cx="65405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5254625" y="3657600"/>
            <a:ext cx="957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CC00"/>
              </a:solidFill>
              <a:latin typeface="Comic Sans MS" pitchFamily="66" charset="0"/>
            </a:endParaRPr>
          </a:p>
        </p:txBody>
      </p:sp>
      <p:sp>
        <p:nvSpPr>
          <p:cNvPr id="266273" name="Text Box 33"/>
          <p:cNvSpPr txBox="1">
            <a:spLocks noChangeArrowheads="1"/>
          </p:cNvSpPr>
          <p:nvPr/>
        </p:nvSpPr>
        <p:spPr bwMode="auto">
          <a:xfrm>
            <a:off x="5575300" y="3657600"/>
            <a:ext cx="68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altLang="zh-TW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66275" name="Line 35"/>
          <p:cNvSpPr>
            <a:spLocks noChangeShapeType="1"/>
          </p:cNvSpPr>
          <p:nvPr/>
        </p:nvSpPr>
        <p:spPr bwMode="auto">
          <a:xfrm flipV="1">
            <a:off x="6084888" y="3284538"/>
            <a:ext cx="12954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66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66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6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6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0" grpId="0" animBg="1"/>
      <p:bldP spid="266251" grpId="0" animBg="1"/>
      <p:bldP spid="266252" grpId="0" animBg="1"/>
      <p:bldP spid="266253" grpId="0" animBg="1"/>
      <p:bldP spid="266254" grpId="0" animBg="1"/>
      <p:bldP spid="266255" grpId="0" animBg="1"/>
      <p:bldP spid="266256" grpId="0" animBg="1"/>
      <p:bldP spid="266261" grpId="0"/>
      <p:bldP spid="266262" grpId="0"/>
      <p:bldP spid="266265" grpId="0" animBg="1"/>
      <p:bldP spid="266266" grpId="0" animBg="1"/>
      <p:bldP spid="266267" grpId="0" animBg="1"/>
      <p:bldP spid="266268" grpId="0" animBg="1"/>
      <p:bldP spid="266269" grpId="0" animBg="1"/>
      <p:bldP spid="266270" grpId="0" animBg="1"/>
      <p:bldP spid="266271" grpId="0" animBg="1"/>
      <p:bldP spid="266272" grpId="0"/>
      <p:bldP spid="266273" grpId="0"/>
      <p:bldP spid="26627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1891</Words>
  <Application>Microsoft Office PowerPoint</Application>
  <PresentationFormat>On-screen Show (4:3)</PresentationFormat>
  <Paragraphs>377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Comic Sans MS</vt:lpstr>
      <vt:lpstr>Symbol</vt:lpstr>
      <vt:lpstr>Times New Roman</vt:lpstr>
      <vt:lpstr>Trebuchet MS</vt:lpstr>
      <vt:lpstr>Verdana</vt:lpstr>
      <vt:lpstr>Wingdings</vt:lpstr>
      <vt:lpstr>Office Theme</vt:lpstr>
      <vt:lpstr>Disjoint Sets</vt:lpstr>
      <vt:lpstr>Disjoint Sets</vt:lpstr>
      <vt:lpstr>PowerPoint Presentation</vt:lpstr>
      <vt:lpstr>Forest Trees</vt:lpstr>
      <vt:lpstr>Set Representation</vt:lpstr>
      <vt:lpstr>Possible Tree Representation of Sets</vt:lpstr>
      <vt:lpstr>Unions of Sets</vt:lpstr>
      <vt:lpstr>Possible Representations of S1 ∪S2</vt:lpstr>
      <vt:lpstr>Possible Representations of S1 ∪S2</vt:lpstr>
      <vt:lpstr>Data Representation for S1, S2, S3</vt:lpstr>
      <vt:lpstr>Array Representation</vt:lpstr>
      <vt:lpstr>Array Representation</vt:lpstr>
      <vt:lpstr>Analysis Union-Find Operations</vt:lpstr>
      <vt:lpstr>Weighting Rule</vt:lpstr>
      <vt:lpstr>PowerPoint Presentation</vt:lpstr>
      <vt:lpstr>Weighted Union</vt:lpstr>
      <vt:lpstr>Trees Achieving Worst-Case Bound</vt:lpstr>
      <vt:lpstr>Trees Achieving Worst-Case Bound (Cont.)</vt:lpstr>
      <vt:lpstr>Collapsing Rule(finding an element)</vt:lpstr>
      <vt:lpstr>PowerPoint Presentation</vt:lpstr>
      <vt:lpstr>Set Find with Collapsing Rule</vt:lpstr>
      <vt:lpstr>Analysis of Weighted Union and Collapsing Find</vt:lpstr>
      <vt:lpstr>APPLICATIONS</vt:lpstr>
      <vt:lpstr>SPANNING TREES</vt:lpstr>
      <vt:lpstr>PowerPoint Presentation</vt:lpstr>
      <vt:lpstr>PowerPoint Presentation</vt:lpstr>
      <vt:lpstr>CHARACTERISTICS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Disjoint Sets</dc:title>
  <dc:creator>Windows User</dc:creator>
  <cp:lastModifiedBy>Venkatesh G</cp:lastModifiedBy>
  <cp:revision>67</cp:revision>
  <dcterms:created xsi:type="dcterms:W3CDTF">2018-05-01T08:52:29Z</dcterms:created>
  <dcterms:modified xsi:type="dcterms:W3CDTF">2024-03-23T05:26:52Z</dcterms:modified>
</cp:coreProperties>
</file>